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67" r:id="rId5"/>
    <p:sldId id="257" r:id="rId6"/>
    <p:sldId id="260" r:id="rId7"/>
    <p:sldId id="285" r:id="rId8"/>
    <p:sldId id="294" r:id="rId9"/>
    <p:sldId id="276" r:id="rId10"/>
    <p:sldId id="295" r:id="rId11"/>
    <p:sldId id="296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1-59</a:t>
            </a:r>
            <a:endParaRPr lang="en-US"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 panose="020B0604020202020204"/>
              <a:buNone/>
              <a:defRPr sz="5600" b="1">
                <a:solidFill>
                  <a:srgbClr val="4CE0E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 panose="020B0604020202020204"/>
              <a:buNone/>
              <a:defRPr sz="5600" b="1" cap="none">
                <a:solidFill>
                  <a:srgbClr val="4AE3A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2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2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 panose="020B0604020202020204"/>
              <a:buNone/>
              <a:defRPr sz="5000" b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 panose="020B0604020202020204"/>
              <a:buNone/>
              <a:defRPr sz="2600" b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2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 panose="020B0604020202020204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 panose="020B0604020202020204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0988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4180003" y="1859533"/>
            <a:ext cx="7625917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en-GB" sz="2000" b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Finding the Median Using Quickselect: A Decrease-and-Conquer Strategy</a:t>
            </a:r>
            <a:endParaRPr lang="en-US" altLang="en-GB" sz="2000" b="1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 dirty="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 dirty="0">
                <a:solidFill>
                  <a:srgbClr val="B9077E"/>
                </a:solidFill>
              </a:rPr>
              <a:t>    </a:t>
            </a:r>
            <a:endParaRPr sz="3200" dirty="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486154" y="1184586"/>
            <a:ext cx="777899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22ITT31 - </a:t>
            </a:r>
            <a:r>
              <a:rPr lang="en-US" sz="3000" b="1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Design &amp; Analysis of Algorithm</a:t>
            </a:r>
            <a:endParaRPr lang="en-US" sz="3000" b="1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endParaRPr sz="3000" b="1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Google Shape;86;p1"/>
          <p:cNvSpPr txBox="1"/>
          <p:nvPr/>
        </p:nvSpPr>
        <p:spPr>
          <a:xfrm>
            <a:off x="5168766" y="4636916"/>
            <a:ext cx="7212531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	Presented By   : </a:t>
            </a:r>
            <a:endParaRPr lang="en-US" sz="2000" b="1" dirty="0">
              <a:solidFill>
                <a:schemeClr val="tx1"/>
              </a:solidFill>
            </a:endParaRPr>
          </a:p>
          <a:p>
            <a:pPr marL="2743200" lvl="6" indent="457200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Mounith D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0" lvl="6" indent="457200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23ITR103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0" lvl="6" indent="457200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 IT - B</a:t>
            </a:r>
            <a:endParaRPr lang="en-US" sz="2000" b="1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you!</a:t>
            </a:r>
            <a:endParaRPr lang="en-US" sz="4000" b="1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61762" y="1962452"/>
            <a:ext cx="9637615" cy="4166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73660" lvl="0" indent="-285750">
              <a:lnSpc>
                <a:spcPct val="98000"/>
              </a:lnSpc>
              <a:spcBef>
                <a:spcPts val="5"/>
              </a:spcBef>
              <a:spcAft>
                <a:spcPts val="0"/>
              </a:spcAft>
              <a:buClr>
                <a:srgbClr val="040404"/>
              </a:buClr>
              <a:buSzPct val="139000"/>
              <a:buFont typeface="Wingdings" panose="05000000000000000000" charset="0"/>
              <a:buChar char="Ø"/>
              <a:tabLst>
                <a:tab pos="525780" algn="l"/>
              </a:tabLst>
            </a:pPr>
            <a:r>
              <a:rPr lang="en-US" alt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many real-world applications, efficiently finding the median of a dataset is critical—for example, in statistics, data analysis, and real-time systems. Traditional sorting-based methods require O(n log n) time, which is inefficient for large datasets.</a:t>
            </a:r>
            <a:endParaRPr lang="en-US" alt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73660" lvl="0" indent="-285750">
              <a:lnSpc>
                <a:spcPct val="98000"/>
              </a:lnSpc>
              <a:spcBef>
                <a:spcPts val="5"/>
              </a:spcBef>
              <a:spcAft>
                <a:spcPts val="0"/>
              </a:spcAft>
              <a:buClr>
                <a:srgbClr val="040404"/>
              </a:buClr>
              <a:buSzPct val="139000"/>
              <a:buFont typeface="Wingdings" panose="05000000000000000000" charset="0"/>
              <a:buChar char="Ø"/>
              <a:tabLst>
                <a:tab pos="525780" algn="l"/>
              </a:tabLst>
            </a:pPr>
            <a:endParaRPr lang="en-US" alt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73660" lvl="0" indent="-285750">
              <a:lnSpc>
                <a:spcPct val="98000"/>
              </a:lnSpc>
              <a:spcBef>
                <a:spcPts val="5"/>
              </a:spcBef>
              <a:spcAft>
                <a:spcPts val="0"/>
              </a:spcAft>
              <a:buClr>
                <a:srgbClr val="040404"/>
              </a:buClr>
              <a:buSzPct val="139000"/>
              <a:buFont typeface="Wingdings" panose="05000000000000000000" charset="0"/>
              <a:buChar char="Ø"/>
              <a:tabLst>
                <a:tab pos="525780" algn="l"/>
              </a:tabLst>
            </a:pPr>
            <a:r>
              <a:rPr lang="en-US" alt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to:</a:t>
            </a:r>
            <a:endParaRPr lang="en-US" alt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73660" lvl="0" indent="-285750">
              <a:lnSpc>
                <a:spcPct val="98000"/>
              </a:lnSpc>
              <a:spcBef>
                <a:spcPts val="5"/>
              </a:spcBef>
              <a:spcAft>
                <a:spcPts val="0"/>
              </a:spcAft>
              <a:buClr>
                <a:srgbClr val="040404"/>
              </a:buClr>
              <a:buSzPct val="139000"/>
              <a:buFont typeface="Wingdings" panose="05000000000000000000" charset="0"/>
              <a:buChar char="Ø"/>
              <a:tabLst>
                <a:tab pos="525780" algn="l"/>
              </a:tabLst>
            </a:pPr>
            <a:endParaRPr lang="en-US" alt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marR="73660" lvl="1" indent="-400050">
              <a:lnSpc>
                <a:spcPct val="98000"/>
              </a:lnSpc>
              <a:spcBef>
                <a:spcPts val="5"/>
              </a:spcBef>
              <a:spcAft>
                <a:spcPts val="0"/>
              </a:spcAft>
              <a:buClr>
                <a:srgbClr val="040404"/>
              </a:buClr>
              <a:buSzPct val="139000"/>
              <a:buFont typeface="Arial" panose="020B0604020202020204" pitchFamily="34" charset="0"/>
              <a:buChar char="•"/>
              <a:tabLst>
                <a:tab pos="525780" algn="l"/>
              </a:tabLst>
            </a:pPr>
            <a:r>
              <a:rPr lang="en-US" alt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Quickselect algorithm based on the Decrease-and-Conquer strategy to find the median in an unsorted list of n numbers.</a:t>
            </a:r>
            <a:endParaRPr lang="en-US" alt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marR="73660" lvl="1" indent="-400050">
              <a:lnSpc>
                <a:spcPct val="98000"/>
              </a:lnSpc>
              <a:spcBef>
                <a:spcPts val="5"/>
              </a:spcBef>
              <a:spcAft>
                <a:spcPts val="0"/>
              </a:spcAft>
              <a:buClr>
                <a:srgbClr val="040404"/>
              </a:buClr>
              <a:buSzPct val="139000"/>
              <a:buFont typeface="Arial" panose="020B0604020202020204" pitchFamily="34" charset="0"/>
              <a:buChar char="•"/>
              <a:tabLst>
                <a:tab pos="525780" algn="l"/>
              </a:tabLst>
            </a:pPr>
            <a:endParaRPr lang="en-US" alt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marR="73660" lvl="1" indent="-400050">
              <a:lnSpc>
                <a:spcPct val="98000"/>
              </a:lnSpc>
              <a:spcBef>
                <a:spcPts val="5"/>
              </a:spcBef>
              <a:spcAft>
                <a:spcPts val="0"/>
              </a:spcAft>
              <a:buClr>
                <a:srgbClr val="040404"/>
              </a:buClr>
              <a:buSzPct val="139000"/>
              <a:buFont typeface="Arial" panose="020B0604020202020204" pitchFamily="34" charset="0"/>
              <a:buChar char="•"/>
              <a:tabLst>
                <a:tab pos="525780" algn="l"/>
              </a:tabLst>
            </a:pPr>
            <a:r>
              <a:rPr lang="en-US" alt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both recursive and non-recursive implementations.</a:t>
            </a:r>
            <a:endParaRPr lang="en-US" alt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marR="73660" lvl="1" indent="-400050">
              <a:lnSpc>
                <a:spcPct val="98000"/>
              </a:lnSpc>
              <a:spcBef>
                <a:spcPts val="5"/>
              </a:spcBef>
              <a:spcAft>
                <a:spcPts val="0"/>
              </a:spcAft>
              <a:buClr>
                <a:srgbClr val="040404"/>
              </a:buClr>
              <a:buSzPct val="139000"/>
              <a:buFont typeface="Arial" panose="020B0604020202020204" pitchFamily="34" charset="0"/>
              <a:buChar char="•"/>
              <a:tabLst>
                <a:tab pos="525780" algn="l"/>
              </a:tabLst>
            </a:pPr>
            <a:endParaRPr lang="en-US" alt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marR="73660" lvl="1" indent="-400050">
              <a:lnSpc>
                <a:spcPct val="98000"/>
              </a:lnSpc>
              <a:spcBef>
                <a:spcPts val="5"/>
              </a:spcBef>
              <a:spcAft>
                <a:spcPts val="0"/>
              </a:spcAft>
              <a:buClr>
                <a:srgbClr val="040404"/>
              </a:buClr>
              <a:buSzPct val="139000"/>
              <a:buFont typeface="Arial" panose="020B0604020202020204" pitchFamily="34" charset="0"/>
              <a:buChar char="•"/>
              <a:tabLst>
                <a:tab pos="525780" algn="l"/>
              </a:tabLst>
            </a:pPr>
            <a:r>
              <a:rPr lang="en-US" alt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their efficiencies in terms of time and space complexity.</a:t>
            </a:r>
            <a:endParaRPr lang="en-US" alt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73660" lvl="0" indent="-285750">
              <a:lnSpc>
                <a:spcPct val="98000"/>
              </a:lnSpc>
              <a:spcBef>
                <a:spcPts val="5"/>
              </a:spcBef>
              <a:spcAft>
                <a:spcPts val="0"/>
              </a:spcAft>
              <a:buClr>
                <a:srgbClr val="040404"/>
              </a:buClr>
              <a:buSzPct val="139000"/>
              <a:buFont typeface="Wingdings" panose="05000000000000000000" charset="0"/>
              <a:buChar char="Ø"/>
              <a:tabLst>
                <a:tab pos="525780" algn="l"/>
              </a:tabLst>
            </a:pPr>
            <a:endParaRPr lang="en-US" alt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73660" lvl="0" indent="-285750">
              <a:lnSpc>
                <a:spcPct val="98000"/>
              </a:lnSpc>
              <a:spcBef>
                <a:spcPts val="5"/>
              </a:spcBef>
              <a:spcAft>
                <a:spcPts val="0"/>
              </a:spcAft>
              <a:buClr>
                <a:srgbClr val="040404"/>
              </a:buClr>
              <a:buSzPct val="139000"/>
              <a:buFont typeface="Wingdings" panose="05000000000000000000" charset="0"/>
              <a:buChar char="Ø"/>
              <a:tabLst>
                <a:tab pos="525780" algn="l"/>
              </a:tabLst>
            </a:pPr>
            <a:r>
              <a:rPr lang="en-US" alt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demonstrate how Quickselect can find the median in linear time on average, making it a powerful alternative to full sorting when only the median is needed.</a:t>
            </a:r>
            <a:endParaRPr lang="en-US" alt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95;p2"/>
          <p:cNvSpPr/>
          <p:nvPr/>
        </p:nvSpPr>
        <p:spPr>
          <a:xfrm>
            <a:off x="4014216" y="717335"/>
            <a:ext cx="52760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  <a:endParaRPr sz="4000" b="1" i="0" u="none" strike="noStrike" cap="none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307585" y="582741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Objectives</a:t>
            </a:r>
            <a:endParaRPr sz="4800" b="0" i="0" u="none" strike="noStrike" cap="none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8898C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1794111" y="1952184"/>
            <a:ext cx="9203834" cy="464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584200" indent="-457200" algn="l">
              <a:buFont typeface="Wingdings" panose="05000000000000000000" charset="0"/>
              <a:buChar char="Ø"/>
            </a:pPr>
            <a:r>
              <a:rPr lang="en-US" altLang="en-GB" dirty="0"/>
              <a:t>To implement the Quickselect algorithm using both recursive and non-recursive approaches to find the median of a list.</a:t>
            </a:r>
            <a:endParaRPr lang="en-US" altLang="en-GB" dirty="0"/>
          </a:p>
          <a:p>
            <a:pPr marL="584200" indent="-457200" algn="l">
              <a:buFont typeface="Wingdings" panose="05000000000000000000" charset="0"/>
              <a:buChar char="Ø"/>
            </a:pPr>
            <a:endParaRPr lang="en-US" altLang="en-GB" dirty="0"/>
          </a:p>
          <a:p>
            <a:pPr marL="584200" indent="-457200" algn="l">
              <a:buFont typeface="Wingdings" panose="05000000000000000000" charset="0"/>
              <a:buChar char="Ø"/>
            </a:pPr>
            <a:r>
              <a:rPr lang="en-US" altLang="en-GB" dirty="0"/>
              <a:t>To apply the Decrease-and-Conquer strategy for solving the median-finding problem efficiently.</a:t>
            </a:r>
            <a:endParaRPr lang="en-US" altLang="en-GB" dirty="0"/>
          </a:p>
          <a:p>
            <a:pPr marL="584200" indent="-457200" algn="l">
              <a:buFont typeface="Wingdings" panose="05000000000000000000" charset="0"/>
              <a:buChar char="Ø"/>
            </a:pPr>
            <a:endParaRPr lang="en-US" altLang="en-GB" dirty="0"/>
          </a:p>
          <a:p>
            <a:pPr marL="584200" indent="-457200" algn="l">
              <a:buFont typeface="Wingdings" panose="05000000000000000000" charset="0"/>
              <a:buChar char="Ø"/>
            </a:pPr>
            <a:r>
              <a:rPr lang="en-US" altLang="en-GB" dirty="0"/>
              <a:t>To analyze and compare the performance of both implementations in terms of time and space complexity.</a:t>
            </a:r>
            <a:endParaRPr lang="en-US" alt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308386" y="142240"/>
            <a:ext cx="782922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600" b="1" i="0" u="none" strike="noStrike" cap="none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Workflow</a:t>
            </a:r>
            <a:endParaRPr sz="3600" b="1" i="0" u="none" strike="noStrike" cap="none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8898C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" name="Picture 1" descr="ChatGPT Image May 8, 2025, 01_31_00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7080" y="1012190"/>
            <a:ext cx="3037840" cy="57137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384754" y="104268"/>
            <a:ext cx="782922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800" b="0" i="0" u="none" strike="noStrike" cap="none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Algorithm</a:t>
            </a:r>
            <a:endParaRPr sz="4800" b="0" i="0" u="none" strike="noStrike" cap="none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8898C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66495" y="1270000"/>
            <a:ext cx="10709910" cy="4602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+mj-lt"/>
              <a:buAutoNum type="arabicPeriod"/>
            </a:pPr>
            <a:r>
              <a:rPr lang="en-US" altLang="en-GB" sz="2000"/>
              <a:t>Determine the position of the median (k):</a:t>
            </a:r>
            <a:endParaRPr lang="en-US" altLang="en-GB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GB" sz="2000"/>
              <a:t>If n is odd, set k = n // 2 (e.g., for 5 elements, the median is at position 2).</a:t>
            </a:r>
            <a:endParaRPr lang="en-US" altLang="en-GB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GB" sz="2000"/>
              <a:t>If n is even, choose either of the two middle positions based on the requirement.</a:t>
            </a:r>
            <a:endParaRPr lang="en-US" altLang="en-GB" sz="2000"/>
          </a:p>
          <a:p>
            <a:pPr marL="342900" indent="-342900">
              <a:buFont typeface="+mj-lt"/>
              <a:buAutoNum type="arabicPeriod"/>
            </a:pPr>
            <a:r>
              <a:rPr lang="en-US" altLang="en-GB" sz="2000"/>
              <a:t>Choose a pivot element:</a:t>
            </a:r>
            <a:endParaRPr lang="en-US" altLang="en-GB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GB" sz="2000"/>
              <a:t>Select a pivot from the list, typically the last element for simplicity.</a:t>
            </a:r>
            <a:endParaRPr lang="en-US" altLang="en-GB" sz="2000"/>
          </a:p>
          <a:p>
            <a:pPr marL="342900" indent="-342900">
              <a:buFont typeface="+mj-lt"/>
              <a:buAutoNum type="arabicPeriod"/>
            </a:pPr>
            <a:r>
              <a:rPr lang="en-US" altLang="en-GB" sz="2000"/>
              <a:t>Partition the list:</a:t>
            </a:r>
            <a:endParaRPr lang="en-US" altLang="en-GB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GB" sz="2000"/>
              <a:t>Rearrange the list such that all elements less than or equal to the pivot are moved to the left, and all elements greater than the pivot go to the right.</a:t>
            </a:r>
            <a:endParaRPr lang="en-US" altLang="en-GB" sz="2000"/>
          </a:p>
          <a:p>
            <a:pPr marL="342900" indent="-342900">
              <a:buFont typeface="+mj-lt"/>
              <a:buAutoNum type="arabicPeriod"/>
            </a:pPr>
            <a:r>
              <a:rPr lang="en-US" altLang="en-GB" sz="2000"/>
              <a:t>Check the pivot’s index:</a:t>
            </a:r>
            <a:endParaRPr lang="en-US" altLang="en-GB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GB" sz="2000"/>
              <a:t>After partitioning, the pivot will be in its correct sorted position.</a:t>
            </a:r>
            <a:endParaRPr lang="en-US" altLang="en-GB" sz="2000"/>
          </a:p>
          <a:p>
            <a:pPr marL="342900" indent="-342900">
              <a:buFont typeface="+mj-lt"/>
              <a:buAutoNum type="arabicPeriod"/>
            </a:pPr>
            <a:r>
              <a:rPr lang="en-US" altLang="en-GB" sz="2000"/>
              <a:t>Compare the pivot’s index with k:</a:t>
            </a:r>
            <a:endParaRPr lang="en-US" altLang="en-GB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GB" sz="2000"/>
              <a:t>If the pivot’s index equals k, return the pivot as the median.</a:t>
            </a:r>
            <a:endParaRPr lang="en-US" altLang="en-GB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GB" sz="2000"/>
              <a:t>If the pivot’s index is greater than k, repeat the process on the left subarray.</a:t>
            </a:r>
            <a:endParaRPr lang="en-US" altLang="en-GB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GB" sz="2000"/>
              <a:t>If the pivot’s index is less than k, repeat the process on the right subarray.</a:t>
            </a:r>
            <a:endParaRPr lang="en-US" altLang="en-GB" sz="2000"/>
          </a:p>
          <a:p>
            <a:pPr marL="342900" indent="-342900">
              <a:buFont typeface="+mj-lt"/>
              <a:buAutoNum type="arabicPeriod"/>
            </a:pPr>
            <a:r>
              <a:rPr lang="en-US" altLang="en-GB" sz="2000"/>
              <a:t>Repeat until the median is found:</a:t>
            </a:r>
            <a:endParaRPr lang="en-US" altLang="en-GB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GB" sz="2000"/>
              <a:t>Narrow the search space by repeating the partitioning and checking steps until the median is located.</a:t>
            </a:r>
            <a:endParaRPr lang="en-US" altLang="en-GB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1980493" y="133"/>
            <a:ext cx="782922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800" b="0" i="0" u="none" strike="noStrike" cap="none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Pseudocode</a:t>
            </a:r>
            <a:endParaRPr sz="4800" b="0" i="0" u="none" strike="noStrike" cap="none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8898C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803910" y="894080"/>
            <a:ext cx="4987925" cy="5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en-GB"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 Recursive Quickselect Pseudocode</a:t>
            </a:r>
            <a:endParaRPr lang="en-US" altLang="en-GB" sz="2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altLang="en-GB"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Input: Adjacency matrix of size n x n</a:t>
            </a:r>
            <a:endParaRPr lang="en-US" altLang="en-GB" sz="2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altLang="en-GB"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Output: Median of the list</a:t>
            </a:r>
            <a:endParaRPr lang="en-US" altLang="en-GB" sz="2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altLang="en-GB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 function quickselect(arr, left, right, k):</a:t>
            </a:r>
            <a:endParaRPr lang="en-US" altLang="en-GB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altLang="en-GB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     if left == right:</a:t>
            </a:r>
            <a:endParaRPr lang="en-US" altLang="en-GB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altLang="en-GB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        return arr[left]</a:t>
            </a:r>
            <a:endParaRPr lang="en-US" altLang="en-GB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altLang="en-GB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4.     pivot_index = partition(arr, left, right)</a:t>
            </a:r>
            <a:endParaRPr lang="en-US" altLang="en-GB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altLang="en-GB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5.     if k == pivot_index:</a:t>
            </a:r>
            <a:endParaRPr lang="en-US" altLang="en-GB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altLang="en-GB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6.         return arr[k]</a:t>
            </a:r>
            <a:endParaRPr lang="en-US" altLang="en-GB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altLang="en-GB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7.     else if k &lt; pivot_index:</a:t>
            </a:r>
            <a:endParaRPr lang="en-US" altLang="en-GB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altLang="en-GB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8.         return quickselect(arr, left, pivot_index - 1, k)</a:t>
            </a:r>
            <a:endParaRPr lang="en-US" altLang="en-GB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altLang="en-GB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9.     else:</a:t>
            </a:r>
            <a:endParaRPr lang="en-US" altLang="en-GB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altLang="en-GB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10.        return quickselect(arr, pivot_index + 1, right, k)</a:t>
            </a:r>
            <a:endParaRPr lang="en-US" altLang="en-GB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altLang="en-GB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11. function partition(arr, left, right):</a:t>
            </a:r>
            <a:endParaRPr lang="en-US" altLang="en-GB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altLang="en-GB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12.     pivot = arr[right]</a:t>
            </a:r>
            <a:endParaRPr lang="en-US" altLang="en-GB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altLang="en-GB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13.     i = left - 1</a:t>
            </a:r>
            <a:endParaRPr lang="en-US" altLang="en-GB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altLang="en-GB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14.     for j = left to right - 1:</a:t>
            </a:r>
            <a:endParaRPr lang="en-US" altLang="en-GB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altLang="en-GB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15.         if arr[j] &lt;= pivot:</a:t>
            </a:r>
            <a:endParaRPr lang="en-US" altLang="en-GB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altLang="en-GB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16.             i += 1</a:t>
            </a:r>
            <a:endParaRPr lang="en-US" altLang="en-GB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altLang="en-GB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17.             swap(arr[i], arr[j])</a:t>
            </a:r>
            <a:endParaRPr lang="en-US" altLang="en-GB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altLang="en-GB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18.     swap(arr[i + 1], arr[right])</a:t>
            </a:r>
            <a:endParaRPr lang="en-US" altLang="en-GB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altLang="en-GB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19.     return i + 1</a:t>
            </a:r>
            <a:endParaRPr lang="en-US" altLang="en-GB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altLang="en-GB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20. function find_median(arr):</a:t>
            </a:r>
            <a:endParaRPr lang="en-US" altLang="en-GB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altLang="en-GB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21.     n = length(arr)</a:t>
            </a:r>
            <a:endParaRPr lang="en-US" altLang="en-GB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altLang="en-GB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22.     k = n // 2 if n % 2 == 1 else n // 2 - 1</a:t>
            </a:r>
            <a:endParaRPr lang="en-US" altLang="en-GB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altLang="en-GB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23.     return quickselect(arr, 0, n - 1, k)</a:t>
            </a:r>
            <a:endParaRPr lang="en-US" altLang="en-GB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lang="en-US" altLang="en-GB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253480" y="894080"/>
            <a:ext cx="5323840" cy="5892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30000"/>
              </a:lnSpc>
            </a:pPr>
            <a:r>
              <a:rPr lang="en-US" altLang="en-GB" sz="2000"/>
              <a:t>2. Non-Recursive Quickselect Pseudocode</a:t>
            </a:r>
            <a:endParaRPr lang="en-US" altLang="en-GB" sz="2000"/>
          </a:p>
          <a:p>
            <a:pPr lvl="8" indent="457200">
              <a:lnSpc>
                <a:spcPct val="130000"/>
              </a:lnSpc>
            </a:pPr>
            <a:r>
              <a:rPr lang="en-US" altLang="en-GB" sz="2000"/>
              <a:t>Input: Adjacency matrix of size n x n</a:t>
            </a:r>
            <a:endParaRPr lang="en-US" altLang="en-GB" sz="2000"/>
          </a:p>
          <a:p>
            <a:pPr lvl="8" indent="457200">
              <a:lnSpc>
                <a:spcPct val="130000"/>
              </a:lnSpc>
            </a:pPr>
            <a:r>
              <a:rPr lang="en-US" altLang="en-GB" sz="2000"/>
              <a:t>Output: Median of the list</a:t>
            </a:r>
            <a:endParaRPr lang="en-US" altLang="en-GB" sz="2000"/>
          </a:p>
          <a:p>
            <a:pPr lvl="8" indent="457200">
              <a:lnSpc>
                <a:spcPct val="110000"/>
              </a:lnSpc>
            </a:pPr>
            <a:r>
              <a:rPr lang="en-US" altLang="en-GB" sz="1200"/>
              <a:t>1. function quickselect(arr, left, right, k):</a:t>
            </a:r>
            <a:endParaRPr lang="en-US" altLang="en-GB" sz="1200"/>
          </a:p>
          <a:p>
            <a:pPr lvl="8" indent="457200">
              <a:lnSpc>
                <a:spcPct val="110000"/>
              </a:lnSpc>
            </a:pPr>
            <a:r>
              <a:rPr lang="en-US" altLang="en-GB" sz="1200"/>
              <a:t>2.     while left &lt; right:</a:t>
            </a:r>
            <a:endParaRPr lang="en-US" altLang="en-GB" sz="1200"/>
          </a:p>
          <a:p>
            <a:pPr lvl="8" indent="457200">
              <a:lnSpc>
                <a:spcPct val="110000"/>
              </a:lnSpc>
            </a:pPr>
            <a:r>
              <a:rPr lang="en-US" altLang="en-GB" sz="1200"/>
              <a:t>3.         pivot_index = partition(arr, left, right)</a:t>
            </a:r>
            <a:endParaRPr lang="en-US" altLang="en-GB" sz="1200"/>
          </a:p>
          <a:p>
            <a:pPr lvl="8" indent="457200">
              <a:lnSpc>
                <a:spcPct val="110000"/>
              </a:lnSpc>
            </a:pPr>
            <a:r>
              <a:rPr lang="en-US" altLang="en-GB" sz="1200"/>
              <a:t>4.         if k == pivot_index:</a:t>
            </a:r>
            <a:endParaRPr lang="en-US" altLang="en-GB" sz="1200"/>
          </a:p>
          <a:p>
            <a:pPr lvl="8" indent="457200">
              <a:lnSpc>
                <a:spcPct val="110000"/>
              </a:lnSpc>
            </a:pPr>
            <a:r>
              <a:rPr lang="en-US" altLang="en-GB" sz="1200"/>
              <a:t>5.             return arr[k]</a:t>
            </a:r>
            <a:endParaRPr lang="en-US" altLang="en-GB" sz="1200"/>
          </a:p>
          <a:p>
            <a:pPr lvl="8" indent="457200">
              <a:lnSpc>
                <a:spcPct val="110000"/>
              </a:lnSpc>
            </a:pPr>
            <a:r>
              <a:rPr lang="en-US" altLang="en-GB" sz="1200"/>
              <a:t>6.         else if k &lt; pivot_index:</a:t>
            </a:r>
            <a:endParaRPr lang="en-US" altLang="en-GB" sz="1200"/>
          </a:p>
          <a:p>
            <a:pPr lvl="8" indent="457200">
              <a:lnSpc>
                <a:spcPct val="110000"/>
              </a:lnSpc>
            </a:pPr>
            <a:r>
              <a:rPr lang="en-US" altLang="en-GB" sz="1200"/>
              <a:t>7.             right = pivot_index - 1</a:t>
            </a:r>
            <a:endParaRPr lang="en-US" altLang="en-GB" sz="1200"/>
          </a:p>
          <a:p>
            <a:pPr lvl="8" indent="457200">
              <a:lnSpc>
                <a:spcPct val="110000"/>
              </a:lnSpc>
            </a:pPr>
            <a:r>
              <a:rPr lang="en-US" altLang="en-GB" sz="1200"/>
              <a:t>8.         else:</a:t>
            </a:r>
            <a:endParaRPr lang="en-US" altLang="en-GB" sz="1200"/>
          </a:p>
          <a:p>
            <a:pPr lvl="8" indent="457200">
              <a:lnSpc>
                <a:spcPct val="110000"/>
              </a:lnSpc>
            </a:pPr>
            <a:r>
              <a:rPr lang="en-US" altLang="en-GB" sz="1200"/>
              <a:t>9.             left = pivot_index + 1</a:t>
            </a:r>
            <a:endParaRPr lang="en-US" altLang="en-GB" sz="1200"/>
          </a:p>
          <a:p>
            <a:pPr lvl="8" indent="457200">
              <a:lnSpc>
                <a:spcPct val="110000"/>
              </a:lnSpc>
            </a:pPr>
            <a:r>
              <a:rPr lang="en-US" altLang="en-GB" sz="1200"/>
              <a:t>10.    return arr[left]</a:t>
            </a:r>
            <a:endParaRPr lang="en-US" altLang="en-GB" sz="1200"/>
          </a:p>
          <a:p>
            <a:pPr lvl="8" indent="457200">
              <a:lnSpc>
                <a:spcPct val="110000"/>
              </a:lnSpc>
            </a:pPr>
            <a:r>
              <a:rPr lang="en-US" altLang="en-GB" sz="1200"/>
              <a:t>11. function partition(arr, left, right):</a:t>
            </a:r>
            <a:endParaRPr lang="en-US" altLang="en-GB" sz="1200"/>
          </a:p>
          <a:p>
            <a:pPr lvl="8" indent="457200">
              <a:lnSpc>
                <a:spcPct val="110000"/>
              </a:lnSpc>
            </a:pPr>
            <a:r>
              <a:rPr lang="en-US" altLang="en-GB" sz="1200"/>
              <a:t>12.     pivot = arr[right]</a:t>
            </a:r>
            <a:endParaRPr lang="en-US" altLang="en-GB" sz="1200"/>
          </a:p>
          <a:p>
            <a:pPr lvl="8" indent="457200">
              <a:lnSpc>
                <a:spcPct val="110000"/>
              </a:lnSpc>
            </a:pPr>
            <a:r>
              <a:rPr lang="en-US" altLang="en-GB" sz="1200"/>
              <a:t>13.     i = left - 1</a:t>
            </a:r>
            <a:endParaRPr lang="en-US" altLang="en-GB" sz="1200"/>
          </a:p>
          <a:p>
            <a:pPr lvl="8" indent="457200">
              <a:lnSpc>
                <a:spcPct val="110000"/>
              </a:lnSpc>
            </a:pPr>
            <a:r>
              <a:rPr lang="en-US" altLang="en-GB" sz="1200"/>
              <a:t>14.     for j = left to right - 1:</a:t>
            </a:r>
            <a:endParaRPr lang="en-US" altLang="en-GB" sz="1200"/>
          </a:p>
          <a:p>
            <a:pPr lvl="8" indent="457200">
              <a:lnSpc>
                <a:spcPct val="110000"/>
              </a:lnSpc>
            </a:pPr>
            <a:r>
              <a:rPr lang="en-US" altLang="en-GB" sz="1200"/>
              <a:t>15.         if arr[j] &lt;= pivot:</a:t>
            </a:r>
            <a:endParaRPr lang="en-US" altLang="en-GB" sz="1200"/>
          </a:p>
          <a:p>
            <a:pPr lvl="8" indent="457200">
              <a:lnSpc>
                <a:spcPct val="110000"/>
              </a:lnSpc>
            </a:pPr>
            <a:r>
              <a:rPr lang="en-US" altLang="en-GB" sz="1200"/>
              <a:t>16.             i += 1</a:t>
            </a:r>
            <a:endParaRPr lang="en-US" altLang="en-GB" sz="1200"/>
          </a:p>
          <a:p>
            <a:pPr lvl="8" indent="457200">
              <a:lnSpc>
                <a:spcPct val="110000"/>
              </a:lnSpc>
            </a:pPr>
            <a:r>
              <a:rPr lang="en-US" altLang="en-GB" sz="1200"/>
              <a:t>17.             swap(arr[i], arr[j])</a:t>
            </a:r>
            <a:endParaRPr lang="en-US" altLang="en-GB" sz="1200"/>
          </a:p>
          <a:p>
            <a:pPr lvl="8" indent="457200">
              <a:lnSpc>
                <a:spcPct val="110000"/>
              </a:lnSpc>
            </a:pPr>
            <a:r>
              <a:rPr lang="en-US" altLang="en-GB" sz="1200"/>
              <a:t>18.     swap(arr[i + 1], arr[right])</a:t>
            </a:r>
            <a:endParaRPr lang="en-US" altLang="en-GB" sz="1200"/>
          </a:p>
          <a:p>
            <a:pPr lvl="8" indent="457200">
              <a:lnSpc>
                <a:spcPct val="110000"/>
              </a:lnSpc>
            </a:pPr>
            <a:r>
              <a:rPr lang="en-US" altLang="en-GB" sz="1200"/>
              <a:t>19.     return i + 1</a:t>
            </a:r>
            <a:endParaRPr lang="en-US" altLang="en-GB" sz="1200"/>
          </a:p>
          <a:p>
            <a:pPr lvl="8" indent="457200">
              <a:lnSpc>
                <a:spcPct val="110000"/>
              </a:lnSpc>
            </a:pPr>
            <a:r>
              <a:rPr lang="en-US" altLang="en-GB" sz="1200"/>
              <a:t>20. function find_median(arr):</a:t>
            </a:r>
            <a:endParaRPr lang="en-US" altLang="en-GB" sz="1200"/>
          </a:p>
          <a:p>
            <a:pPr lvl="8" indent="457200">
              <a:lnSpc>
                <a:spcPct val="110000"/>
              </a:lnSpc>
            </a:pPr>
            <a:r>
              <a:rPr lang="en-US" altLang="en-GB" sz="1200"/>
              <a:t>21.     n = length(arr)</a:t>
            </a:r>
            <a:endParaRPr lang="en-US" altLang="en-GB" sz="1200"/>
          </a:p>
          <a:p>
            <a:pPr lvl="8" indent="457200">
              <a:lnSpc>
                <a:spcPct val="110000"/>
              </a:lnSpc>
            </a:pPr>
            <a:r>
              <a:rPr lang="en-US" altLang="en-GB" sz="1200"/>
              <a:t>22.     k = n // 2 if n % 2 == 1 else n // 2 - 1</a:t>
            </a:r>
            <a:endParaRPr lang="en-US" altLang="en-GB" sz="1200"/>
          </a:p>
          <a:p>
            <a:pPr lvl="8" indent="457200">
              <a:lnSpc>
                <a:spcPct val="110000"/>
              </a:lnSpc>
            </a:pPr>
            <a:r>
              <a:rPr lang="en-US" altLang="en-GB" sz="1200"/>
              <a:t>23.     return quickselect(arr, 0, n - 1, k)</a:t>
            </a:r>
            <a:endParaRPr lang="en-US" altLang="en-GB" sz="1200"/>
          </a:p>
          <a:p>
            <a:endParaRPr lang="en-US" altLang="en-GB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5258" y="280443"/>
            <a:ext cx="2506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endParaRPr lang="en-IN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2340" y="908685"/>
            <a:ext cx="5406390" cy="5754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US" altLang="en-GB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Recursive Quickselect Implementation</a:t>
            </a:r>
            <a:endParaRPr lang="en-US" altLang="en-GB" sz="16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quickselect_recursive(arr, left, right, k):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if left == right: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arr[left]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pivot_index = partition(arr, left, right)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if k == pivot_index: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arr[k]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elif k &lt; pivot_index: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quickselect_recursive(arr, left, pivot_index - 1, k)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quickselect_recursive(arr, pivot_index + 1, right, k)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Non-Recursive Quickselect Implementation</a:t>
            </a:r>
            <a:endParaRPr lang="en-US" altLang="en-GB" sz="16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quickselect_non_recursive(arr, left, right, k):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while left &lt; right: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pivot_index = partition(arr, left, right)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if k == pivot_index: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arr[k]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elif k &lt; pivot_index: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right = pivot_index - 1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left = pivot_index + 1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return arr[left]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48614" y="908382"/>
            <a:ext cx="5918650" cy="6000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US" altLang="en-GB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Partition Function (common for both recursive and non-recursive versions)</a:t>
            </a:r>
            <a:endParaRPr lang="en-US" altLang="en-GB" sz="16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partition(arr, left, right):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pivot = arr[right]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i = left - 1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for j in range(left, right):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if arr[j] &lt;= pivot: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 += 1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arr[i], arr[j] = arr[j], arr[i]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arr[i + 1], arr[right] = arr[right], arr[i + 1]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return i + 1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Find Median Function using Quickselect (Recursive)</a:t>
            </a:r>
            <a:endParaRPr lang="en-US" altLang="en-GB" sz="16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find_median_recursive(arr):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n = len(arr)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k = n // 2 if n % 2 == 1 else n // 2 - 1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return quickselect_recursive(arr, 0, n - 1, k)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Find Median Function using Quickselect (Non-Recursive)</a:t>
            </a:r>
            <a:endParaRPr lang="en-US" altLang="en-GB" sz="16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find_median_non_recursive(arr):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n = len(arr)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k = n // 2 if n % 2 == 1 else n // 2 - 1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return quickselect_non_recursive(arr, 0, n - 1, k)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5258" y="280443"/>
            <a:ext cx="2506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endParaRPr lang="en-IN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860800" y="1249680"/>
            <a:ext cx="7729855" cy="5541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marR="0">
              <a:buNone/>
            </a:pPr>
            <a:endParaRPr lang="en-US" altLang="en-GB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# Get input from the user</a:t>
            </a:r>
            <a:endParaRPr lang="en-US" altLang="en-GB" sz="16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arr = list(map(int, input("Enter the list of numbers (comma separated): ").split(',')))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# Store the original array to display sorted version later</a:t>
            </a:r>
            <a:endParaRPr lang="en-US" altLang="en-GB" sz="16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sorted_arr = sorted(arr)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# Using Recursive Quickselect</a:t>
            </a:r>
            <a:endParaRPr lang="en-US" altLang="en-GB" sz="16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median_recursive = find_median_recursive(arr)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print("Median (Recursive):", median_recursive)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# Using Non-Recursive Quickselect</a:t>
            </a:r>
            <a:endParaRPr lang="en-US" altLang="en-GB" sz="16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median_non_recursive = find_median_non_recursive(arr)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print("Median (Non-Recursive):", median_non_recursive)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# Display the sorted array</a:t>
            </a:r>
            <a:endParaRPr lang="en-US" altLang="en-GB" sz="160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alt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print("Sorted Array:", sorted_arr)</a:t>
            </a:r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GB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1"/>
          <p:cNvSpPr txBox="1"/>
          <p:nvPr/>
        </p:nvSpPr>
        <p:spPr>
          <a:xfrm>
            <a:off x="5095258" y="280443"/>
            <a:ext cx="250676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N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OUTOUT</a:t>
            </a:r>
            <a:endParaRPr lang="en-US" altLang="en-IN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creenshot 2025-05-08 1426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5525" y="1186180"/>
            <a:ext cx="10991850" cy="5419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5903</Words>
  <Application>WPS Slides</Application>
  <PresentationFormat>Widescreen</PresentationFormat>
  <Paragraphs>194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SimSun</vt:lpstr>
      <vt:lpstr>Wingdings</vt:lpstr>
      <vt:lpstr>Arial</vt:lpstr>
      <vt:lpstr>Calibri</vt:lpstr>
      <vt:lpstr>Noto Sans Symbols</vt:lpstr>
      <vt:lpstr>Segoe Print</vt:lpstr>
      <vt:lpstr>Times New Roman</vt:lpstr>
      <vt:lpstr>Times New Roman</vt:lpstr>
      <vt:lpstr>Calibri</vt:lpstr>
      <vt:lpstr>Arial Unicode MS</vt:lpstr>
      <vt:lpstr>Microsoft YaHei</vt:lpstr>
      <vt:lpstr>Arial Unicode MS</vt:lpstr>
      <vt:lpstr>Bahnschrift</vt:lpstr>
      <vt:lpstr>Bahnschrift Light SemiCondensed</vt:lpstr>
      <vt:lpstr>Wingdings</vt:lpstr>
      <vt:lpstr>Flow</vt:lpstr>
      <vt:lpstr>NETWORK TOPOLOGY DETECTION USING BRUTE FORCE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kavinkumar M</dc:creator>
  <cp:lastModifiedBy>Mounith.D</cp:lastModifiedBy>
  <cp:revision>6</cp:revision>
  <dcterms:created xsi:type="dcterms:W3CDTF">2021-04-21T15:36:00Z</dcterms:created>
  <dcterms:modified xsi:type="dcterms:W3CDTF">2025-05-08T09:22:14Z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A143B6C0CC71457494820798EC55B629_12</vt:lpwstr>
  </property>
  <property fmtid="{D5CDD505-2E9C-101B-9397-08002B2CF9AE}" pid="3" name="KSOProductBuildVer">
    <vt:lpwstr>2057-12.2.0.20796</vt:lpwstr>
  </property>
</Properties>
</file>