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Default Extension="bin"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Override PartName="/ppt/slides/slide66.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0" r:id="rId3"/>
    <p:sldMasterId id="2147483664" r:id="rId4"/>
    <p:sldMasterId id="2147483670" r:id="rId5"/>
  </p:sldMasterIdLst>
  <p:notesMasterIdLst>
    <p:notesMasterId r:id="rId7"/>
  </p:notesMasterIdLst>
  <p:handoutMasterIdLst>
    <p:handoutMasterId r:id="rId72"/>
  </p:handoutMasterIdLst>
  <p:sldIdLst>
    <p:sldId id="355" r:id="R5a7af1168add40bc" DeepLBanner=""/>
    <p:sldId id="288" r:id="rId6"/>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54" r:id="rId39"/>
    <p:sldId id="353"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285" r:id="rId70"/>
    <p:sldId id="352" r:id="rId71"/>
  </p:sldIdLst>
  <p:sldSz cx="12192000" cy="6858000"/>
  <p:notesSz cx="6797675" cy="992632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C0000B"/>
    <a:srgbClr val="404040"/>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147" autoAdjust="0"/>
  </p:normalViewPr>
  <p:slideViewPr>
    <p:cSldViewPr snapToGrid="0" snapToObjects="1">
      <p:cViewPr varScale="1">
        <p:scale>
          <a:sx n="61" d="100"/>
          <a:sy n="61" d="100"/>
        </p:scale>
        <p:origin x="835"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4085"/>
    </p:cViewPr>
  </p:sorterViewPr>
  <p:notesViewPr>
    <p:cSldViewPr snapToGrid="0" snapToObjects="1">
      <p:cViewPr varScale="1">
        <p:scale>
          <a:sx n="62" d="100"/>
          <a:sy n="62" d="100"/>
        </p:scale>
        <p:origin x="3240" y="62"/>
      </p:cViewPr>
      <p:guideLst>
        <p:guide orient="horz"/>
        <p:guide pos="2141"/>
      </p:guideLst>
    </p:cSldViewPr>
  </p:notesViewPr>
  <p:gridSpacing cx="72000" cy="72000"/>
</p:viewPr>
</file>

<file path=ppt/_rels/presentation.xml.rels>&#65279;<?xml version="1.0" encoding="utf-8"?><Relationships xmlns="http://schemas.openxmlformats.org/package/2006/relationships"><Relationship Type="http://schemas.openxmlformats.org/officeDocument/2006/relationships/slide" Target="slides/slide3.xml" Id="rId9" /><Relationship Type="http://schemas.openxmlformats.org/officeDocument/2006/relationships/slide" Target="slides/slide2.xml" Id="rId8" /><Relationship Type="http://schemas.openxmlformats.org/officeDocument/2006/relationships/tableStyles" Target="tableStyles.xml" Id="rId75" /><Relationship Type="http://schemas.openxmlformats.org/officeDocument/2006/relationships/viewProps" Target="viewProps.xml" Id="rId74" /><Relationship Type="http://schemas.openxmlformats.org/officeDocument/2006/relationships/presProps" Target="presProps.xml" Id="rId73" /><Relationship Type="http://schemas.openxmlformats.org/officeDocument/2006/relationships/handoutMaster" Target="handoutMasters/handoutMaster1.xml" Id="rId72" /><Relationship Type="http://schemas.openxmlformats.org/officeDocument/2006/relationships/slide" Target="slides/slide65.xml" Id="rId71" /><Relationship Type="http://schemas.openxmlformats.org/officeDocument/2006/relationships/slide" Target="slides/slide64.xml" Id="rId70" /><Relationship Type="http://schemas.openxmlformats.org/officeDocument/2006/relationships/notesMaster" Target="notesMasters/notesMaster1.xml" Id="rId7" /><Relationship Type="http://schemas.openxmlformats.org/officeDocument/2006/relationships/slide" Target="slides/slide63.xml" Id="rId69" /><Relationship Type="http://schemas.openxmlformats.org/officeDocument/2006/relationships/slide" Target="slides/slide62.xml" Id="rId68" /><Relationship Type="http://schemas.openxmlformats.org/officeDocument/2006/relationships/slide" Target="slides/slide61.xml" Id="rId67" /><Relationship Type="http://schemas.openxmlformats.org/officeDocument/2006/relationships/slide" Target="slides/slide60.xml" Id="rId66" /><Relationship Type="http://schemas.openxmlformats.org/officeDocument/2006/relationships/slide" Target="slides/slide59.xml" Id="rId65" /><Relationship Type="http://schemas.openxmlformats.org/officeDocument/2006/relationships/slide" Target="slides/slide58.xml" Id="rId64" /><Relationship Type="http://schemas.openxmlformats.org/officeDocument/2006/relationships/slide" Target="slides/slide57.xml" Id="rId63" /><Relationship Type="http://schemas.openxmlformats.org/officeDocument/2006/relationships/slide" Target="slides/slide56.xml" Id="rId62" /><Relationship Type="http://schemas.openxmlformats.org/officeDocument/2006/relationships/slide" Target="slides/slide55.xml" Id="rId61" /><Relationship Type="http://schemas.openxmlformats.org/officeDocument/2006/relationships/slide" Target="slides/slide54.xml" Id="rId60" /><Relationship Type="http://schemas.openxmlformats.org/officeDocument/2006/relationships/slide" Target="slides/slide1.xml" Id="rId6" /><Relationship Type="http://schemas.openxmlformats.org/officeDocument/2006/relationships/slide" Target="slides/slide53.xml" Id="rId59" /><Relationship Type="http://schemas.openxmlformats.org/officeDocument/2006/relationships/slide" Target="slides/slide52.xml" Id="rId58" /><Relationship Type="http://schemas.openxmlformats.org/officeDocument/2006/relationships/slide" Target="slides/slide51.xml" Id="rId57" /><Relationship Type="http://schemas.openxmlformats.org/officeDocument/2006/relationships/slide" Target="slides/slide50.xml" Id="rId56" /><Relationship Type="http://schemas.openxmlformats.org/officeDocument/2006/relationships/slide" Target="slides/slide49.xml" Id="rId55" /><Relationship Type="http://schemas.openxmlformats.org/officeDocument/2006/relationships/slide" Target="slides/slide48.xml" Id="rId54" /><Relationship Type="http://schemas.openxmlformats.org/officeDocument/2006/relationships/slide" Target="slides/slide47.xml" Id="rId53" /><Relationship Type="http://schemas.openxmlformats.org/officeDocument/2006/relationships/slide" Target="slides/slide46.xml" Id="rId52" /><Relationship Type="http://schemas.openxmlformats.org/officeDocument/2006/relationships/slide" Target="slides/slide45.xml" Id="rId51" /><Relationship Type="http://schemas.openxmlformats.org/officeDocument/2006/relationships/slide" Target="slides/slide44.xml" Id="rId50" /><Relationship Type="http://schemas.openxmlformats.org/officeDocument/2006/relationships/slideMaster" Target="slideMasters/slideMaster4.xml" Id="rId5" /><Relationship Type="http://schemas.openxmlformats.org/officeDocument/2006/relationships/slide" Target="slides/slide43.xml" Id="rId49" /><Relationship Type="http://schemas.openxmlformats.org/officeDocument/2006/relationships/slide" Target="slides/slide42.xml" Id="rId48" /><Relationship Type="http://schemas.openxmlformats.org/officeDocument/2006/relationships/slide" Target="slides/slide41.xml" Id="rId47" /><Relationship Type="http://schemas.openxmlformats.org/officeDocument/2006/relationships/slide" Target="slides/slide40.xml" Id="rId46" /><Relationship Type="http://schemas.openxmlformats.org/officeDocument/2006/relationships/slide" Target="slides/slide39.xml" Id="rId45" /><Relationship Type="http://schemas.openxmlformats.org/officeDocument/2006/relationships/slide" Target="slides/slide38.xml" Id="rId44" /><Relationship Type="http://schemas.openxmlformats.org/officeDocument/2006/relationships/slide" Target="slides/slide37.xml" Id="rId43" /><Relationship Type="http://schemas.openxmlformats.org/officeDocument/2006/relationships/slide" Target="slides/slide36.xml" Id="rId42" /><Relationship Type="http://schemas.openxmlformats.org/officeDocument/2006/relationships/slide" Target="slides/slide35.xml" Id="rId41" /><Relationship Type="http://schemas.openxmlformats.org/officeDocument/2006/relationships/slide" Target="slides/slide34.xml" Id="rId40" /><Relationship Type="http://schemas.openxmlformats.org/officeDocument/2006/relationships/slideMaster" Target="slideMasters/slideMaster3.xml" Id="rId4" /><Relationship Type="http://schemas.openxmlformats.org/officeDocument/2006/relationships/slide" Target="slides/slide33.xml" Id="rId39" /><Relationship Type="http://schemas.openxmlformats.org/officeDocument/2006/relationships/slide" Target="slides/slide32.xml" Id="rId38" /><Relationship Type="http://schemas.openxmlformats.org/officeDocument/2006/relationships/slide" Target="slides/slide31.xml" Id="rId37" /><Relationship Type="http://schemas.openxmlformats.org/officeDocument/2006/relationships/slide" Target="slides/slide30.xml" Id="rId36" /><Relationship Type="http://schemas.openxmlformats.org/officeDocument/2006/relationships/slide" Target="slides/slide29.xml" Id="rId35" /><Relationship Type="http://schemas.openxmlformats.org/officeDocument/2006/relationships/slide" Target="slides/slide28.xml" Id="rId34" /><Relationship Type="http://schemas.openxmlformats.org/officeDocument/2006/relationships/slide" Target="slides/slide27.xml" Id="rId33" /><Relationship Type="http://schemas.openxmlformats.org/officeDocument/2006/relationships/slide" Target="slides/slide26.xml" Id="rId32" /><Relationship Type="http://schemas.openxmlformats.org/officeDocument/2006/relationships/slide" Target="slides/slide25.xml" Id="rId31" /><Relationship Type="http://schemas.openxmlformats.org/officeDocument/2006/relationships/slide" Target="slides/slide24.xml" Id="rId30" /><Relationship Type="http://schemas.openxmlformats.org/officeDocument/2006/relationships/slideMaster" Target="slideMasters/slideMaster2.xml" Id="rId3" /><Relationship Type="http://schemas.openxmlformats.org/officeDocument/2006/relationships/slide" Target="slides/slide23.xml" Id="rId29" /><Relationship Type="http://schemas.openxmlformats.org/officeDocument/2006/relationships/slide" Target="slides/slide22.xml" Id="rId28" /><Relationship Type="http://schemas.openxmlformats.org/officeDocument/2006/relationships/slide" Target="slides/slide21.xml" Id="rId27" /><Relationship Type="http://schemas.openxmlformats.org/officeDocument/2006/relationships/slide" Target="slides/slide20.xml" Id="rId26" /><Relationship Type="http://schemas.openxmlformats.org/officeDocument/2006/relationships/slide" Target="slides/slide19.xml" Id="rId25" /><Relationship Type="http://schemas.openxmlformats.org/officeDocument/2006/relationships/slide" Target="slides/slide18.xml" Id="rId24" /><Relationship Type="http://schemas.openxmlformats.org/officeDocument/2006/relationships/slide" Target="slides/slide17.xml" Id="rId23" /><Relationship Type="http://schemas.openxmlformats.org/officeDocument/2006/relationships/slide" Target="slides/slide16.xml" Id="rId22" /><Relationship Type="http://schemas.openxmlformats.org/officeDocument/2006/relationships/slide" Target="slides/slide15.xml" Id="rId21" /><Relationship Type="http://schemas.openxmlformats.org/officeDocument/2006/relationships/slide" Target="slides/slide14.xml" Id="rId20" /><Relationship Type="http://schemas.openxmlformats.org/officeDocument/2006/relationships/theme" Target="theme/theme1.xml" Id="rId2" /><Relationship Type="http://schemas.openxmlformats.org/officeDocument/2006/relationships/slide" Target="slides/slide13.xml" Id="rId19" /><Relationship Type="http://schemas.openxmlformats.org/officeDocument/2006/relationships/slide" Target="slides/slide12.xml" Id="rId18" /><Relationship Type="http://schemas.openxmlformats.org/officeDocument/2006/relationships/slide" Target="slides/slide11.xml" Id="rId17" /><Relationship Type="http://schemas.openxmlformats.org/officeDocument/2006/relationships/slide" Target="slides/slide10.xml" Id="rId16" /><Relationship Type="http://schemas.openxmlformats.org/officeDocument/2006/relationships/slide" Target="slides/slide9.xml" Id="rId15" /><Relationship Type="http://schemas.openxmlformats.org/officeDocument/2006/relationships/slide" Target="slides/slide8.xml" Id="rId14" /><Relationship Type="http://schemas.openxmlformats.org/officeDocument/2006/relationships/slide" Target="slides/slide7.xml" Id="rId13" /><Relationship Type="http://schemas.openxmlformats.org/officeDocument/2006/relationships/slide" Target="slides/slide6.xml" Id="rId12" /><Relationship Type="http://schemas.openxmlformats.org/officeDocument/2006/relationships/slide" Target="slides/slide5.xml" Id="rId11" /><Relationship Type="http://schemas.openxmlformats.org/officeDocument/2006/relationships/slide" Target="slides/slide4.xml" Id="rId10" /><Relationship Type="http://schemas.openxmlformats.org/officeDocument/2006/relationships/slideMaster" Target="slideMasters/slideMaster1.xml" Id="rId1" /><Relationship Type="http://schemas.openxmlformats.org/officeDocument/2006/relationships/slide" Target="/ppt/slides/slide66.xml" Id="R5a7af1168add40bc"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43151"/>
            <a:ext cx="5580062" cy="3117649"/>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731837" y="4300483"/>
            <a:ext cx="5580063" cy="5418958"/>
          </a:xfrm>
          <a:prstGeom prst="rect">
            <a:avLst/>
          </a:prstGeom>
        </p:spPr>
        <p:txBody>
          <a:bodyPr vert="horz" lIns="97200" tIns="45720" rIns="97200" bIns="45720" rtlCol="0"/>
          <a:lstStyle/>
          <a:p>
            <a:pPr lvl="0"/>
            <a:r>
              <a:rPr lang="en-US" dirty="0"/>
              <a:t>Modifier les styles du texte maître</a:t>
            </a:r>
            <a:endParaRPr lang="en-US" dirty="0"/>
          </a:p>
          <a:p>
            <a:pPr lvl="1"/>
            <a:r>
              <a:rPr lang="en-US" dirty="0"/>
              <a:t>Deuxième niveau</a:t>
            </a:r>
            <a:endParaRPr lang="en-US" dirty="0"/>
          </a:p>
          <a:p>
            <a:pPr lvl="2"/>
            <a:r>
              <a:rPr lang="en-US" dirty="0"/>
              <a:t>Troisième niveau</a:t>
            </a:r>
            <a:endParaRPr lang="en-US" dirty="0"/>
          </a:p>
          <a:p>
            <a:pPr lvl="3"/>
            <a:r>
              <a:rPr lang="en-US" dirty="0"/>
              <a:t>Quatrième niveau</a:t>
            </a:r>
            <a:endParaRPr lang="en-US" dirty="0"/>
          </a:p>
          <a:p>
            <a:pPr lvl="4"/>
            <a:r>
              <a:rPr lang="en-US" dirty="0"/>
              <a:t>Cinquième niveau</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Microsoft YaHei"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Codage à la source</a:t>
            </a:r>
            <a:endParaRPr lang="en-US" altLang="zh-CN" dirty="0" smtClean="0"/>
          </a:p>
          <a:p>
            <a:pPr lvl="1"/>
            <a:r>
              <a:rPr lang="en-US" altLang="zh-CN" dirty="0" smtClean="0"/>
              <a:t>Le codage de la source est un processus de conversion d'informations brutes en signaux numériques à l'aide d'un système de codage. Le codage de la source permet de réduire les informations redondantes dans l'information brute, en comprimant l'information au maximum sans distorsion.</a:t>
            </a:r>
            <a:endParaRPr lang="en-US" altLang="zh-CN" dirty="0" smtClean="0"/>
          </a:p>
          <a:p>
            <a:r>
              <a:rPr lang="en-US" altLang="zh-CN" dirty="0" smtClean="0"/>
              <a:t>Codage des canaux</a:t>
            </a:r>
            <a:endParaRPr lang="en-US" altLang="zh-CN" dirty="0" smtClean="0"/>
          </a:p>
          <a:p>
            <a:pPr lvl="1"/>
            <a:r>
              <a:rPr lang="en-US" altLang="zh-CN" dirty="0" smtClean="0"/>
              <a:t>Le codage de canal est une technologie permettant de corriger et de détecter les erreurs d'information afin d'améliorer la fiabilité de la transmission par canal. Dans le cas d'une transmission sans fil sujette à des interférences sonores, les informations arrivant au récepteur peuvent être erronées. Le codage de canal est introduit pour restaurer l'information au maximum au niveau du récepteur, réduisant ainsi le taux d'erreur sur les bits. Les réseaux locaux sans fil utilisent le code convolutionnel binaire (BCC) et le contrôle de parité à faible densité (LDPC).</a:t>
            </a:r>
            <a:endParaRPr lang="en-US" altLang="zh-CN" dirty="0" smtClean="0"/>
          </a:p>
          <a:p>
            <a:pPr lvl="1"/>
            <a:r>
              <a:rPr lang="en-US" altLang="zh-CN" dirty="0" smtClean="0"/>
              <a:t>Le codage de canal ajoute des informations redondantes à l'information brute et augmente donc la longueur de l'information. Le rapport entre le nombre de bits de pré-codage (c'est-à-dire l'information brute) et le nombre de bits de post-codage est appelé l'efficacité du codage, également appelé le taux de codage. Le codage de canal diminue le taux de transmission d'informations valides mais augmente le taux de réussite de la transmission d'informations valides. Par conséquent, la sélection d'un schéma de codage approprié pour les protocoles de communication permet d'obtenir les meilleures performances et la meilleure efficacité.</a:t>
            </a:r>
            <a:endParaRPr lang="en-US" altLang="zh-CN" dirty="0" smtClean="0"/>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La modulation est classée selon les types suivants en fonction des paramètres du signal contrôlé :</a:t>
            </a:r>
            <a:endParaRPr lang="en-US" altLang="zh-CN" smtClean="0"/>
          </a:p>
          <a:p>
            <a:pPr lvl="1"/>
            <a:r>
              <a:rPr lang="en-US" altLang="zh-CN" smtClean="0"/>
              <a:t>AM : L'amplitude des signaux porteurs à haute fréquence change avec le changement instantané des signaux de modulation. En d'autres termes, l'amplitude d'un signal haute fréquence est modifiée à l'aide d'un signal de modulation, de sorte que l'information du signal de modulation est incluse dans le signal haute fréquence, le signal haute fréquence est transmis à l'aide d'une antenne, puis le signal de modulation est également transmis. Le récepteur peut alors démoduler le signal de modulation, c'est-à-dire analyser l'amplitude du signal haute fréquence pour obtenir le signal de modulation.</a:t>
            </a:r>
            <a:endParaRPr lang="en-US" altLang="zh-CN" smtClean="0"/>
          </a:p>
          <a:p>
            <a:pPr lvl="1"/>
            <a:r>
              <a:rPr lang="en-US" altLang="zh-CN" smtClean="0"/>
              <a:t>FM : elle modifie la fréquence de la porteuse en fonction des signaux de modulation. Le changement de fréquence de l'onde de modulation est déterminé par la taille d'un signal de modulation, et la période de changement est déterminée par la fréquence du signal de modulation. L'amplitude de l'onde de modulation reste inchangée. La forme d'onde de l'onde FM est comme un ressort qui est comprimé de manière inégale.</a:t>
            </a:r>
            <a:endParaRPr lang="en-US" altLang="zh-CN" smtClean="0"/>
          </a:p>
          <a:p>
            <a:pPr lvl="1"/>
            <a:r>
              <a:rPr lang="en-US" altLang="zh-CN" smtClean="0"/>
              <a:t>PM : PM est un mode de modulation dans lequel la valeur de déviation de la phase de la porteuse par rapport à la phase de référence varie proportionnellement à la valeur instantanée du signal de modulation. En d'autres termes, la phase initiale d'une porteuse varie en fonction du signal numérique en bande de base. Par exemple, le signal numérique 1 correspond à la phase 180°, et le signal numérique 0 correspond à la phase 0°.</a:t>
            </a:r>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Une porteuse est une forme d'onde modulée par un signal porteur d'informations dans le but de transmettre des informations. Il s'agit généralement d'une onde sinusoïdale. En général, la fréquence d'une porteuse sinusoïdale doit être beaucoup plus élevée que la largeur de bande d'un signal de modulation, faute de quoi un repliement peut se produire, entraînant une distorsion du signal transmis.</a:t>
            </a:r>
            <a:endParaRPr lang="en-US" altLang="zh-CN" dirty="0" smtClean="0"/>
          </a:p>
          <a:p>
            <a:pPr lvl="0"/>
            <a:r>
              <a:rPr lang="en-US" altLang="zh-CN" dirty="0" smtClean="0"/>
              <a:t>En général, les données à envoyer ont une faible fréquence. Si les données sont transmises à la fréquence d'origine, il est difficile de les recevoir ou de les synchroniser. Avec la transmission par onde porteuse, les signaux de données peuvent être chargés sur des signaux d'onde porteuse. Le récepteur reçoit les signaux de données à la fréquence de l'onde porteuse. Les signaux significatifs et non significatifs ont des amplitudes différentes, de sorte que les signaux de données nécessaires peuvent être extraits par démodulation.</a:t>
            </a:r>
            <a:endParaRPr lang="en-US" altLang="zh-CN" dirty="0" smtClean="0"/>
          </a:p>
          <a:p>
            <a:pPr lvl="0"/>
            <a:r>
              <a:rPr lang="en-US" altLang="zh-CN" dirty="0" smtClean="0"/>
              <a:t>Trois propriétés (amplitude, fréquence et phase) d'une onde électromagnétique peuvent être modulées pour générer un signal porteur.</a:t>
            </a:r>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La largeur de bande du canal de la norme 802.11b est de 22 </a:t>
            </a:r>
            <a:r>
              <a:rPr lang="en-US" altLang="zh-CN" dirty="0" err="1" smtClean="0"/>
              <a:t>MHz. </a:t>
            </a:r>
            <a:r>
              <a:rPr lang="en-US" altLang="zh-CN" dirty="0" smtClean="0"/>
              <a:t>Actuellement, la largeur de bande du canal unique des normes 802.11n, 802.11ac et 802.11ax est de 20 </a:t>
            </a:r>
            <a:r>
              <a:rPr lang="en-US" altLang="zh-CN" dirty="0" err="1" smtClean="0"/>
              <a:t>MHz.</a:t>
            </a:r>
            <a:endParaRPr lang="en-US" altLang="zh-CN" dirty="0" smtClean="0"/>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La fréquence d'un canal est représentée par sa fréquence centrale.</a:t>
            </a:r>
            <a:endParaRPr lang="en-US" altLang="zh-CN" smtClean="0"/>
          </a:p>
          <a:p>
            <a:r>
              <a:rPr lang="en-US" altLang="zh-CN" smtClean="0"/>
              <a:t>La fréquence centrale des canaux 1 à 13 est calculée comme suit : 2412 + (n - 1) x 5 MHz. La fréquence centrale du canal 14 est définie comme étant de 2,484 GHz. Actuellement, le canal 14 ne peut être utilisé que dans quelques pays, comme le Japon.</a:t>
            </a:r>
            <a:endParaRPr lang="en-US" altLang="zh-CN" smtClean="0"/>
          </a:p>
          <a:p>
            <a:pPr lvl="0"/>
            <a:r>
              <a:rPr lang="en-US" altLang="zh-CN" smtClean="0"/>
              <a:t>UNII : Unlicensed National Information Infrastructure (infrastructure nationale d'information sans licence)</a:t>
            </a:r>
            <a:endParaRPr lang="en-US" altLang="zh-CN" smtClean="0"/>
          </a:p>
          <a:p>
            <a:pPr lvl="0"/>
            <a:r>
              <a:rPr lang="en-US" altLang="zh-CN" smtClean="0"/>
              <a:t>La bande de fréquences 5 GHz du Wi-Fi est plus performante que la bande de fréquences 2,4 GHz en termes de fréquence, de débit de données et de performances anti-interférences. Toutefois, comme la bande de fréquences de 5 GHz a des fréquences plus élevées et donc une longueur d'onde plus courte que la bande de fréquences de 2,4 GHz, elle offre de faibles capacités de pénétration du signal et des distances de transmission plus courtes. Les canaux disponibles sur la bande de fréquences de 5 GHz varient selon les pays et les régions. Sa large bande de fréquences et la réduction des interférences la rendent adaptée à la transmission à haut débit.</a:t>
            </a:r>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Dans la norme 802.11n, le débit de transmission maximal varie en fonction du nombre de flux spatiaux. Par exemple, un flux spatial indépendant prend en charge un débit maximal de 150 Mbps, et deux flux spatiaux indépendants prennent en charge 300 Mbps. Un appareil 802.11n prend en charge jusqu'à 4x4 MIMO, c'est-à-dire un maximum de quatre flux spatiaux, avec un débit pouvant atteindre 600 Mbps. Le nombre de flux spatiaux détermine le débit de transmission physique maximal.</a:t>
            </a:r>
            <a:endParaRPr lang="en-US" altLang="zh-CN" smtClean="0"/>
          </a:p>
          <a:p>
            <a:r>
              <a:rPr lang="en-US" altLang="zh-CN" smtClean="0"/>
              <a:t>Dans le système MIMO, le nombre de flux spatiaux est généralement inférieur ou égal au nombre d'antennes. Si le nombre d'antennes RX est différent de celui des antennes TX, le nombre de flux spatiaux est inférieur ou égal au nombre minimum d'antennes sur l'émetteur ou le récepteur. Par exemple, un système MIMO 4x4 peut transmettre quatre flux spatiaux ou moins, tandis qu'un système MIMO 3x2 peut transmettre deux flux spatiaux ou moins.</a:t>
            </a:r>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Par rapport à un point d'accès à une seule radio, un point d'accès à deux radios permet d'accéder à un plus grand nombre de STA tout en garantissant les performances de ces derniers. Par exemple, dans un scénario exigeant en bande passante, un module radio unique peut se connecter à 20 ou 25 STA. Toutefois, si un point d'accès peut fonctionner sur les bandes de fréquences de 2,4 GHz et de 5 GHz, il peut se connecter à 40 ou 50 points d'accès.</a:t>
            </a:r>
            <a:endParaRPr lang="en-US" altLang="zh-CN" smtClean="0"/>
          </a:p>
          <a:p>
            <a:r>
              <a:rPr lang="en-US" altLang="zh-CN" smtClean="0"/>
              <a:t>La capacité d'accès est ainsi doublée dans le même espace physique. Par conséquent, les points d'accès à double radio sont adaptés aux scénarios à forte densité, tels que les bibliothèques, les salles de conférence, les amphithéâtres et les dortoirs d'étudiants.</a:t>
            </a:r>
            <a:endParaRPr lang="en-US" altLang="zh-CN" smtClean="0"/>
          </a:p>
          <a:p>
            <a:r>
              <a:rPr lang="en-US" altLang="zh-CN" smtClean="0"/>
              <a:t>Un AP à trois radios fournit une radio de plus qu'un AP à deux radios. Cette radio peut être utilisée pour la couverture du service afin d'améliorer la capacité d'accès de l'utilisateur ou pour la surveillance du spectre, le balayage de sécurité et la localisation sans fil. Elle prend en charge l'agrégation de liens de deux interfaces Ethernet, ce qui garantit la fiabilité des liens et améliore la capacité d'équilibrage de la charge de service. L'utilisation de points d'accès à trois radios permet de résoudre efficacement les problèmes liés aux scénarios à haute densité, tels que l'accès STA difficile, l'encombrement des données et les mauvaises performances en matière d'itinérance.</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Interférences provenant d'appareils non Wi-Fi : De nombreux appareils ménagers, tels que les fours à micro-ondes, les casques Bluetooth et les télécommandes infrarouges, fonctionnent sur la bande de fréquences de 2,4 GHz. Par conséquent, un grand nombre de canaux de 2,4 GHz sont occupés, ce qui réduit l'utilisation des canaux de transmission Wi-Fi.</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Le taux d'accès sans fil réel est sensiblement différent du taux d'implémentation pour les raisons suivantes :</a:t>
            </a:r>
            <a:endParaRPr lang="en-US" altLang="zh-CN" smtClean="0"/>
          </a:p>
          <a:p>
            <a:pPr lvl="1"/>
            <a:r>
              <a:rPr lang="en-US" altLang="zh-CN" smtClean="0"/>
              <a:t>Distance : La distance par rapport à un point d'accès et les obstacles physiques (tels que les murs, les barrières de signal ou les matériaux réfléchissants) affectent la transmission du signal et réduisent le taux de transmission.</a:t>
            </a:r>
            <a:endParaRPr lang="en-US" altLang="zh-CN" smtClean="0"/>
          </a:p>
          <a:p>
            <a:pPr lvl="1"/>
            <a:r>
              <a:rPr lang="en-US" altLang="zh-CN" smtClean="0"/>
              <a:t>Interférences : Les appareils d'autres réseaux sans fil fonctionnant à la même fréquence dans la même zone affectent les performances du réseau.</a:t>
            </a:r>
            <a:endParaRPr lang="en-US" altLang="zh-CN" smtClean="0"/>
          </a:p>
          <a:p>
            <a:pPr lvl="1"/>
            <a:r>
              <a:rPr lang="en-US" altLang="zh-CN" smtClean="0"/>
              <a:t>Partage de la bande passante : La bande passante disponible est partagée par tous les utilisateurs du même réseau sans fil.</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r>
              <a:rPr lang="en-US" altLang="zh-CN" smtClean="0"/>
              <a:t>Saut de fréquence (FH ou FHSS)</a:t>
            </a:r>
            <a:endParaRPr lang="en-US" altLang="zh-CN" smtClean="0"/>
          </a:p>
          <a:p>
            <a:pPr lvl="1"/>
            <a:r>
              <a:rPr lang="en-US" altLang="zh-CN" smtClean="0"/>
              <a:t>Le FHSS est une méthode de transmission de signaux radio par commutation rapide d'une porteuse entre plusieurs canaux de fréquence, à l'aide d'une séquence pseudo-aléatoire connue à la fois de l'émetteur et du récepteur.</a:t>
            </a:r>
            <a:endParaRPr lang="en-US" altLang="zh-CN" smtClean="0"/>
          </a:p>
          <a:p>
            <a:r>
              <a:rPr lang="en-US" altLang="zh-CN" smtClean="0"/>
              <a:t>Séquence directe (DS ou DSSS)</a:t>
            </a:r>
            <a:endParaRPr lang="en-US" altLang="zh-CN" smtClean="0"/>
          </a:p>
          <a:p>
            <a:pPr lvl="1"/>
            <a:r>
              <a:rPr lang="en-US" altLang="zh-CN" smtClean="0"/>
              <a:t>Le système DSSS utilise des fonctions mathématiques pour répartir la puissance sur une bande de fréquences plus large.</a:t>
            </a:r>
            <a:endParaRPr lang="en-US" altLang="zh-CN" smtClean="0"/>
          </a:p>
          <a:p>
            <a:r>
              <a:rPr lang="en-US" altLang="zh-CN" smtClean="0"/>
              <a:t>Multiplexage par répartition orthogonale de la fréquence (OFDM)</a:t>
            </a:r>
            <a:endParaRPr lang="en-US" altLang="zh-CN" smtClean="0"/>
          </a:p>
          <a:p>
            <a:pPr lvl="1"/>
            <a:r>
              <a:rPr lang="en-US" altLang="zh-CN" smtClean="0"/>
              <a:t>L'OFDM divise les canaux disponibles en sous-canaux et décode certains des signaux sur chaque sous-canal.</a:t>
            </a:r>
            <a:endParaRPr lang="en-US" altLang="zh-CN" smtClean="0"/>
          </a:p>
          <a:p>
            <a:pPr lvl="1"/>
            <a:r>
              <a:rPr lang="en-US" altLang="zh-CN" smtClean="0"/>
              <a:t>La technologie OFDM est utilisée dans les normes 802.11n à 802.11ax. C'est pourquoi ce document ne décrit en détail que la technologie OFDM.</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Dans le système OFDM, les sous-porteuses sont orthogonales et leurs spectres se chevauchent. Par conséquent, en raison de l'utilisation élevée du spectre, l'OFDM est largement appliqué, en particulier pour prévenir l'évanouissement par trajets multiples. Il est également facile à mettre en œuvre.</a:t>
            </a:r>
            <a:endParaRPr lang="en-US" altLang="zh-CN" smtClean="0"/>
          </a:p>
          <a:p>
            <a:r>
              <a:rPr lang="en-US" altLang="zh-CN" smtClean="0"/>
              <a:t>Comme le montre la figure ci-dessus, un canal est considéré comme une voie. Lorsque l'OFDM n'est pas activé, un canal unique n'autorise qu'une seule sous-porteuse à la fois, ce qui revient à dire qu'un seul véhicule peut passer à la fois, d'où une faible efficacité. Lorsque l'OFDM est activé, un canal est divisé en plusieurs sous-canaux, de sorte que plusieurs sous-porteuses peuvent être transmises en même temps, ce qui améliore considérablement l'utilisation du canal.</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L'OFDM divise un canal large en plusieurs sous-canaux, chacun d'entre eux étant utilisé pour la transmission de données.</a:t>
            </a:r>
            <a:endParaRPr lang="en-US" altLang="zh-CN" dirty="0" smtClean="0"/>
          </a:p>
          <a:p>
            <a:pPr lvl="0"/>
            <a:r>
              <a:rPr lang="en-US" altLang="zh-CN" dirty="0" smtClean="0"/>
              <a:t>Les sous-porteuses d'un système OFDM se chevauchent mais n'interfèrent pas entre elles car elles sont orthogonales. En mathématiques, le terme "orthogonal" est utilisé pour décrire des projets indépendants.</a:t>
            </a:r>
            <a:endParaRPr lang="en-US" altLang="zh-CN" dirty="0" smtClean="0"/>
          </a:p>
          <a:p>
            <a:pPr lvl="0"/>
            <a:r>
              <a:rPr lang="en-US" altLang="zh-CN" dirty="0" smtClean="0"/>
              <a:t>L'OFDM fonctionne correctement parce que la forme d'onde d'une sous-porteuse n'est pas affectée par d'autres sous-porteuses.</a:t>
            </a:r>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smtClean="0"/>
              <a:t>Pour améliorer le débit, la norme 802.11ac introduit la modulation 256-QAM, un schéma de modulation d'ordre supérieur avec une plus grande efficacité de modulation. Le 256-QAM prend en charge les taux de codage 3/4 et 5/6 et augmente le nombre de types de MCS à 10. En termes de représentation MCS, la norme 802.11ac élimine le codage MCS pour chaque combinaison MIMO, réduisant ainsi le nombre de types MCS de dizaines à 10. Un indice MCS plus élevé indique un débit plus important en raison de la différence du nombre de bits représentés par chaque sous-porteuse dans les différents types de MCS. Chaque sous-porteuse (représentée par un point dans le diagramme de constellation) peut transporter des données de 2 bits en BPSK, 4 bits en 16-QAM, 6 bits en 64-QAM et 8 bits en 256-QAM. </a:t>
            </a:r>
            <a:endParaRPr lang="en-US" altLang="zh-CN" smtClean="0"/>
          </a:p>
          <a:p>
            <a:pPr lvl="0"/>
            <a:r>
              <a:rPr lang="en-US" altLang="zh-CN" smtClean="0"/>
              <a:t>Pour améliorer le débit, la norme 802.11ax introduit la modulation 1024-QAM, un schéma de modulation d'ordre supérieur avec une plus grande efficacité de modulation. La MAQ-1024 prend en charge les taux de codage 3/4 et 5/6 et augmente le nombre de types de MCS à 12. Un indice MCS plus élevé indique un débit plus important en raison de la différence du nombre de bits représentés par chaque sous-porteuse dans les différents types de MCS. Chaque sous-porteuse peut transporter des données de 2 bits en BPSK, 4 bits en 16-QAM, 6 bits en 64-QAM, 8 bits en 256-QAM et 10 bits en 1024-QAM. Les figures ci-dessus montrent les diagrammes de constellation de la MAQ 256 et de la MAQ 1024. Un schéma de modulation d'ordre supérieur offre une plus grande efficacité de modulation. Cependant, l'amélioration de l'efficacité des différents schémas de modulation n'est pas linéaire et devient progressivement moins évidente pour les schémas de modulation d'ordre supérieur.</a:t>
            </a:r>
            <a:endParaRPr lang="en-US" altLang="zh-CN" smtClean="0"/>
          </a:p>
          <a:p>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OFDM :</a:t>
            </a:r>
            <a:endParaRPr lang="en-US" altLang="zh-CN" dirty="0" smtClean="0"/>
          </a:p>
          <a:p>
            <a:pPr lvl="1"/>
            <a:r>
              <a:rPr lang="en-US" altLang="zh-CN" dirty="0" smtClean="0"/>
              <a:t>Les utilisateurs sont différenciés par segment de temps. Dans chaque segment temporel, un utilisateur occupe toutes les sous-porteuses.</a:t>
            </a:r>
            <a:endParaRPr lang="en-US" altLang="zh-CN" dirty="0" smtClean="0"/>
          </a:p>
          <a:p>
            <a:r>
              <a:rPr lang="en-US" altLang="zh-CN" dirty="0" smtClean="0"/>
              <a:t>OFDMA :</a:t>
            </a:r>
            <a:endParaRPr lang="en-US" altLang="zh-CN" dirty="0" smtClean="0"/>
          </a:p>
          <a:p>
            <a:pPr lvl="1"/>
            <a:r>
              <a:rPr lang="en-US" altLang="zh-CN" dirty="0" smtClean="0"/>
              <a:t>Un AP détermine comment allouer les ressources du canal en fonction des besoins de communication de plusieurs utilisateurs et alloue toujours toutes les UR disponibles dans la direction descendante. L'AP peut allouer la totalité du canal à un utilisateur à la fois ou partitionner le canal pour desservir plusieurs utilisateurs simultanément. </a:t>
            </a:r>
            <a:endParaRPr lang="en-US" altLang="zh-CN" dirty="0" smtClean="0"/>
          </a:p>
          <a:p>
            <a:pPr lvl="1"/>
            <a:r>
              <a:rPr lang="en-US" altLang="zh-CN" dirty="0" smtClean="0"/>
              <a:t>En mode OFDMA, les ressources du canal peuvent être allouées plus délicatement, ce qui permet une </a:t>
            </a:r>
            <a:r>
              <a:rPr lang="en-US" altLang="zh-CN" dirty="0" err="1" smtClean="0"/>
              <a:t>qualité de service </a:t>
            </a:r>
            <a:r>
              <a:rPr lang="en-US" altLang="zh-CN" dirty="0" smtClean="0"/>
              <a:t>plus fine.</a:t>
            </a:r>
            <a:endParaRPr lang="en-US" altLang="zh-CN" dirty="0" smtClean="0"/>
          </a:p>
          <a:p>
            <a:pPr lvl="0"/>
            <a:r>
              <a:rPr lang="en-US" altLang="zh-CN" dirty="0" smtClean="0"/>
              <a:t>RU :</a:t>
            </a:r>
            <a:endParaRPr lang="en-US" altLang="zh-CN" dirty="0" smtClean="0"/>
          </a:p>
          <a:p>
            <a:pPr lvl="1"/>
            <a:r>
              <a:rPr lang="en-US" altLang="zh-CN" dirty="0" smtClean="0"/>
              <a:t>La norme 802.11ax définit les UR de différentes tonalités, notamment 26, 52, 106, 242, 484, 996 et 2x996. Les RU de différentes tonalités sont applicables lorsque différentes largeurs de bande de canal sont disponibles : RU à </a:t>
            </a:r>
            <a:r>
              <a:rPr lang="en-US" altLang="zh-CN" dirty="0" smtClean="0"/>
              <a:t>484 tonalités disponibles uniquement à 40 MHz, 80 MHz ou 160 MHz ; RU à 996 tonalités disponibles uniquement à 80 MHz ou 160 MHz ; et RU à 2x996 tonalités disponibles uniquement à 160 </a:t>
            </a:r>
            <a:r>
              <a:rPr lang="en-US" altLang="zh-CN" dirty="0" err="1" smtClean="0"/>
              <a:t>MHz.</a:t>
            </a:r>
            <a:endParaRPr lang="en-US" altLang="zh-CN" dirty="0" smtClean="0"/>
          </a:p>
          <a:p>
            <a:pPr lvl="0"/>
            <a:r>
              <a:rPr lang="en-US" altLang="zh-CN" dirty="0" smtClean="0"/>
              <a:t>Mode de fonctionnement OFDMA (comme le montre la figure de droite) : Les utilisateurs sont différenciés par des blocs temps-fréquence. Les ressources d'un canal sont divisées en petits blocs temps-fréquence fixes, appelés RU. Dans ce mode, les données de l'utilisateur sont transportées sur chaque UR. Par conséquent, plusieurs utilisateurs peuvent envoyer simultanément des données dans chaque segment temporel lorsque le total des ressources temps-fréquence reste inchangé.</a:t>
            </a:r>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pPr lvl="0"/>
            <a:r>
              <a:rPr lang="en-US" altLang="zh-CN" dirty="0"/>
              <a:t>Par rapport à l'OFDM, l'OFDMA présente les avantages suivants :</a:t>
            </a:r>
            <a:endParaRPr lang="en-US" altLang="zh-CN" dirty="0"/>
          </a:p>
          <a:p>
            <a:pPr lvl="1"/>
            <a:r>
              <a:rPr lang="en-US" altLang="zh-CN" dirty="0"/>
              <a:t>Affectation plus fine des ressources : La puissance d'émission peut être attribuée en fonction de la qualité du canal, en particulier lorsque l'état du canal de certains nœuds n'est pas bon. Cela permet d'allouer les ressources temps-fréquence du canal de manière plus délicate.</a:t>
            </a:r>
            <a:endParaRPr lang="en-US" altLang="zh-CN" dirty="0"/>
          </a:p>
          <a:p>
            <a:pPr lvl="1"/>
            <a:r>
              <a:rPr lang="en-US" altLang="zh-CN" dirty="0"/>
              <a:t>Meilleure </a:t>
            </a:r>
            <a:r>
              <a:rPr lang="en-US" altLang="zh-CN" dirty="0" err="1"/>
              <a:t>qualité de service </a:t>
            </a:r>
            <a:r>
              <a:rPr lang="en-US" altLang="zh-CN" dirty="0"/>
              <a:t>: Selon les normes 802.11 antérieures, un utilisateur occupe la totalité du canal pour transmettre des données. Si un </a:t>
            </a:r>
            <a:r>
              <a:rPr lang="en-US" altLang="zh-CN" dirty="0"/>
              <a:t>nœud </a:t>
            </a:r>
            <a:r>
              <a:rPr lang="en-US" altLang="zh-CN" dirty="0" err="1"/>
              <a:t>QoS </a:t>
            </a:r>
            <a:r>
              <a:rPr lang="en-US" altLang="zh-CN" dirty="0"/>
              <a:t>veut envoyer un paquet de données, il doit attendre que l'expéditeur actuel libère tout le canal. Cela entraîne une longue latence. Avec l'OFDMA, cependant, un émetteur n'occupe qu'une partie du canal, ce qui réduit la latence d'accès pour les </a:t>
            </a:r>
            <a:r>
              <a:rPr lang="en-US" altLang="zh-CN" dirty="0"/>
              <a:t>nœuds </a:t>
            </a:r>
            <a:r>
              <a:rPr lang="en-US" altLang="zh-CN" dirty="0" err="1"/>
              <a:t>QoS.</a:t>
            </a:r>
            <a:endParaRPr lang="en-US" altLang="zh-CN" dirty="0"/>
          </a:p>
          <a:p>
            <a:pPr lvl="0"/>
            <a:r>
              <a:rPr lang="en-US" altLang="zh-CN" dirty="0"/>
              <a:t>Remarque : les EF à 26 tons sont similaires aux signaux radar et peuvent être détectés par erreur par les radars.</a:t>
            </a:r>
            <a:endParaRPr lang="en-US" altLang="zh-CN" dirty="0"/>
          </a:p>
          <a:p>
            <a:pPr lvl="0"/>
            <a:r>
              <a:rPr lang="en-US" altLang="zh-CN" dirty="0"/>
              <a:t>La norme Wi-Fi 6 utilise la technologie OFDMA pour améliorer l'utilisation du spectre. Par exemple, une largeur de bande de 80 MHz peut être divisée en un maximum de 37 UF, qui peuvent servir 37 utilisateurs simultanément.</a:t>
            </a:r>
            <a:endParaRPr lang="en-US" altLang="zh-CN" dirty="0"/>
          </a:p>
          <a:p>
            <a:pPr lvl="0" fontAlgn="auto">
              <a:defRPr/>
            </a:pPr>
            <a:r>
              <a:rPr lang="en-US" altLang="zh-CN" dirty="0"/>
              <a:t>Le Wi-Fi 6 réduit l'espacement des sous-porteuses à 78,125 kHz, contre 312,5 kHz pour le Wi-Fi 5. Cela signifie que le Wi-Fi 6 multiplie par quatre le nombre de sous-porteuses par rapport au Wi-Fi 5 avec la même largeur de bande.</a:t>
            </a:r>
            <a:endParaRPr lang="en-US" altLang="zh-CN" dirty="0"/>
          </a:p>
          <a:p>
            <a:endParaRPr lang="en-US" altLang="zh-CN" dirty="0"/>
          </a:p>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50888" y="742950"/>
            <a:ext cx="5541962" cy="3117850"/>
          </a:xfrm>
        </p:spPr>
      </p:sp>
      <p:sp>
        <p:nvSpPr>
          <p:cNvPr id="7" name="备注占位符 6"/>
          <p:cNvSpPr>
            <a:spLocks noGrp="1"/>
          </p:cNvSpPr>
          <p:nvPr>
            <p:ph type="body" idx="1"/>
          </p:nvPr>
        </p:nvSpPr>
        <p:spPr/>
        <p:txBody>
          <a:bodyPr/>
          <a:lstStyle/>
          <a:p>
            <a:pPr lvl="0"/>
            <a:r>
              <a:rPr lang="en-US" altLang="zh-CN" dirty="0"/>
              <a:t>Dans le Wi-Fi 6, la taille minimale de l'EF et la largeur de bande minimale de la sous-porteuse sont respectivement de 2 MHz et de 78,125 kHz. Par conséquent, le type d'EF minimum est l'EF à 26 tonalités. Par analogie, il existe des RU à 52 tons, 106 tons, 242 tons, 484 tons et 996 tons.</a:t>
            </a:r>
            <a:endParaRPr lang="en-US" altLang="zh-CN" dirty="0"/>
          </a:p>
          <a:p>
            <a:pPr lvl="0"/>
            <a:r>
              <a:rPr lang="en-US" altLang="zh-CN" dirty="0"/>
              <a:t>Une EF comprend des sous-porteuses de données et des sous-porteuses pilotes. Les sous-porteuses de données sont utilisées pour transporter les données, et les sous-porteuses pilotes sont utilisées pour l'estimation du canal.</a:t>
            </a:r>
            <a:endParaRPr lang="en-US" altLang="zh-CN" dirty="0"/>
          </a:p>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En termes simples, avec CSMA/CA, une STA écoute le canal avant d'envoyer des données. Si le canal est occupé, il y a collision et la STA attend un certain temps avant d'envoyer des données. Si le canal n'est pas occupé, la STA peut directement envoyer des données.</a:t>
            </a:r>
            <a:endParaRPr lang="en-US" altLang="zh-CN" smtClean="0"/>
          </a:p>
          <a:p>
            <a:endParaRPr lang="zh-CN" altLang="en-US" dirty="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La base du CSMA/CA est la détection de la porteuse. La norme 802.11 propose deux méthodes de détection de la porteuse basées sur les caractéristiques du support des réseaux locaux sans fil : la détection de la porteuse physique et la détection de la porteuse virtuelle. Ces deux méthodes de détection de la porteuse peuvent être exécutées en même temps. Tant que l'une des deux méthodes indique que le support est utilisé, le support est considéré comme occupé.</a:t>
            </a:r>
            <a:endParaRPr lang="en-US" altLang="zh-CN" dirty="0" smtClean="0"/>
          </a:p>
          <a:p>
            <a:pPr lvl="1"/>
            <a:r>
              <a:rPr lang="en-US" altLang="zh-CN" dirty="0" smtClean="0"/>
              <a:t>Détection de la porteuse physique : fonctionne au niveau de la </a:t>
            </a:r>
            <a:r>
              <a:rPr lang="en-US" altLang="en-US" dirty="0" smtClean="0"/>
              <a:t>couche PHY </a:t>
            </a:r>
            <a:r>
              <a:rPr lang="en-US" altLang="zh-CN" dirty="0" smtClean="0"/>
              <a:t>et dépend du support utilisé et du schéma de modulation. Cette méthode détecte l'énergie du signal des fréquences radio ou des signaux d'antenne reçus et estime l'état occupé ou inactif des canaux en fonction de la qualité du signal.</a:t>
            </a:r>
            <a:endParaRPr lang="en-US" altLang="zh-CN" dirty="0" smtClean="0"/>
          </a:p>
          <a:p>
            <a:pPr lvl="1"/>
            <a:r>
              <a:rPr lang="en-US" altLang="zh-CN" dirty="0" smtClean="0"/>
              <a:t>Détection de la porteuse virtuelle : fonctionne au niveau de la couche MAC. Avec cette méthode, la STA émettrice notifie aux autres STA la durée pendant laquelle elle doit occuper le canal, de sorte que les autres STA cessent d'envoyer des données pendant cette période.</a:t>
            </a:r>
            <a:endParaRPr lang="en-US" altLang="zh-CN" dirty="0" smtClean="0"/>
          </a:p>
          <a:p>
            <a:r>
              <a:rPr lang="en-US" altLang="zh-CN" dirty="0" smtClean="0"/>
              <a:t>"Virtuel" signifie ici que les autres STA n'envoient pas de données parce qu'elles reçoivent des notifications de la STA émettrice mais ne détectent pas réellement le canal physique. Les </a:t>
            </a:r>
            <a:r>
              <a:rPr lang="en-US" altLang="zh-CN" dirty="0" smtClean="0"/>
              <a:t>notifications envoyées par la STA d'émission sont mises en œuvre en remplissant le champ Durée de l'en-tête de la trame MAC avec le temps (en</a:t>
            </a:r>
            <a:r>
              <a:rPr lang="en-US" altLang="zh-CN" dirty="0" err="1" smtClean="0"/>
              <a:t> μs</a:t>
            </a:r>
            <a:r>
              <a:rPr lang="en-US" altLang="zh-CN" dirty="0" smtClean="0"/>
              <a:t>) pendant lequel la STA occupera le canal après la fin de la transmission de la trame en cours, y compris le temps nécessaire à la STA de réception (destination) pour envoyer une trame ACK. Lorsqu'une STA autre que les STA d'émission (source) et de réception (destination) détecte le champ Duration dans l'en-tête d'une trame MAC en cours de transmission sur un canal, la STA ajuste sa propre NAV.</a:t>
            </a:r>
            <a:endParaRPr lang="en-US" altLang="zh-CN" dirty="0" smtClean="0"/>
          </a:p>
          <a:p>
            <a:pPr lvl="0"/>
            <a:r>
              <a:rPr lang="en-US" altLang="zh-CN" dirty="0" smtClean="0"/>
              <a:t>La détection des collisions ne peut pas être utilisée sur les réseaux locaux sans fil. Tant que des données sont transmises, la transmission de la trame entière doit être achevée. Si une collision se produit pendant la transmission sur un WLAN, les ressources de l'ensemble du canal sont gaspillées pendant ce laps de temps. Par conséquent, les collisions doivent être réduites au minimum sur les réseaux locaux sans fil.</a:t>
            </a:r>
            <a:endParaRPr lang="en-US" altLang="zh-CN" dirty="0" smtClean="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SIFS</a:t>
            </a:r>
            <a:endParaRPr lang="en-US" altLang="zh-CN" dirty="0" smtClean="0"/>
          </a:p>
          <a:p>
            <a:pPr lvl="1"/>
            <a:r>
              <a:rPr lang="en-US" altLang="zh-CN" dirty="0" smtClean="0"/>
              <a:t>Il présente le temps d'attente le plus court et la priorité la plus élevée.</a:t>
            </a:r>
            <a:endParaRPr lang="en-US" altLang="zh-CN" dirty="0" smtClean="0"/>
          </a:p>
          <a:p>
            <a:pPr lvl="1"/>
            <a:r>
              <a:rPr lang="en-US" altLang="zh-CN" dirty="0" smtClean="0"/>
              <a:t>Sépare les cadres dans chaque échange. </a:t>
            </a:r>
            <a:endParaRPr lang="en-US" altLang="zh-CN" dirty="0" smtClean="0"/>
          </a:p>
          <a:p>
            <a:pPr lvl="1"/>
            <a:r>
              <a:rPr lang="en-US" altLang="zh-CN" dirty="0" smtClean="0"/>
              <a:t>Permet à une STA de passer du mode émission au mode réception dans ce délai.</a:t>
            </a:r>
            <a:endParaRPr lang="en-US" altLang="zh-CN" dirty="0" smtClean="0"/>
          </a:p>
          <a:p>
            <a:pPr lvl="1"/>
            <a:r>
              <a:rPr lang="en-US" altLang="zh-CN" dirty="0" smtClean="0"/>
              <a:t>Le SIFS s'applique à la transmission des trames suivantes : trames ACK, trames CTS, trames MAC fragmentées, trames Probe Response et trames envoyées d'un AP à un STA en mode PCF.</a:t>
            </a:r>
            <a:endParaRPr lang="en-US" altLang="zh-CN" dirty="0" smtClean="0"/>
          </a:p>
          <a:p>
            <a:r>
              <a:rPr lang="en-US" altLang="zh-CN" dirty="0" smtClean="0"/>
              <a:t>DIFS</a:t>
            </a:r>
            <a:endParaRPr lang="en-US" altLang="zh-CN" dirty="0" smtClean="0"/>
          </a:p>
          <a:p>
            <a:pPr lvl="1"/>
            <a:r>
              <a:rPr lang="en-US" altLang="zh-CN" dirty="0" smtClean="0"/>
              <a:t>Il présente le temps d'attente le plus long et la priorité la plus faible.</a:t>
            </a:r>
            <a:endParaRPr lang="en-US" altLang="zh-CN" dirty="0" smtClean="0"/>
          </a:p>
          <a:p>
            <a:pPr lvl="1"/>
            <a:r>
              <a:rPr lang="en-US" altLang="zh-CN" dirty="0" smtClean="0"/>
              <a:t>Transmet les trames de données et les trames de gestion en mode DCF.</a:t>
            </a:r>
            <a:endParaRPr lang="en-US" altLang="zh-CN" dirty="0" smtClean="0"/>
          </a:p>
          <a:p>
            <a:pPr lvl="1"/>
            <a:r>
              <a:rPr lang="en-US" altLang="zh-CN" dirty="0" smtClean="0"/>
              <a:t>Un DIFS est le temps le plus court pendant lequel un support peut rester inactif dans des services concurrentiels. Si le support est continuellement inactif pendant une durée supérieure au DIFS, une STA peut accéder au support immédiatement.</a:t>
            </a:r>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Une STA doit attendre un autre DIFS jusqu'à ce que le canal soit inactif parce qu'une autre STA peut avoir une trame de haute priorité à envoyer. Les trames à priorité élevée seront envoyées de préférence.</a:t>
            </a:r>
            <a:endParaRPr lang="en-US" altLang="zh-CN" dirty="0" smtClean="0"/>
          </a:p>
          <a:p>
            <a:r>
              <a:rPr lang="en-US" altLang="zh-CN" dirty="0" smtClean="0"/>
              <a:t>S'il n'y a pas de trame plus prioritaire, la STA est prête à envoyer des données.</a:t>
            </a:r>
            <a:endParaRPr lang="en-US" altLang="zh-CN" dirty="0" smtClean="0"/>
          </a:p>
          <a:p>
            <a:r>
              <a:rPr lang="en-US" altLang="zh-CN" dirty="0" smtClean="0"/>
              <a:t>Avant d'envoyer des données, la STA envoie des trames RTS et CTS pour éviter les collisions de paquets. Il s'agit du mécanisme de détection de la porteuse virtuelle, qui permet à une STA de notifier à toutes les STA la durée d'occupation du canal (y compris le temps nécessaire à l'AP pour envoyer une trame ACK). De cette manière, toutes les autres STA cessent d'envoyer des données pendant cette période, ce qui réduit considérablement le risque de collision.</a:t>
            </a:r>
            <a:endParaRPr lang="en-US" altLang="zh-CN" dirty="0" smtClean="0"/>
          </a:p>
          <a:p>
            <a:pPr lvl="1"/>
            <a:r>
              <a:rPr lang="en-US" altLang="zh-CN" dirty="0" smtClean="0"/>
              <a:t>Avec le mécanisme de détection de la porteuse virtuelle, les autres STA n'envoient pas de données parce qu'elles reçoivent des notifications de la STA émettrice (source) mais ne détectent pas réellement le canal physique. L'effet obtenu est le même que celui de la détection du canal par d'autres STA. Les </a:t>
            </a:r>
            <a:r>
              <a:rPr lang="en-US" altLang="zh-CN" dirty="0" smtClean="0"/>
              <a:t>notifications envoyées par la STA d'émission sont mises en œuvre en remplissant le champ Durée de l'en-tête de la trame MAC avec le temps (en</a:t>
            </a:r>
            <a:r>
              <a:rPr lang="en-US" altLang="zh-CN" dirty="0" err="1" smtClean="0"/>
              <a:t> μs</a:t>
            </a:r>
            <a:r>
              <a:rPr lang="en-US" altLang="zh-CN" dirty="0" smtClean="0"/>
              <a:t>) pendant lequel la STA occupera le canal après la fin de la transmission de la trame en cours, y compris le temps nécessaire à la STA de réception (destination) pour envoyer une trame ACK.</a:t>
            </a:r>
            <a:endParaRPr lang="en-US" altLang="zh-CN" dirty="0" smtClean="0"/>
          </a:p>
          <a:p>
            <a:r>
              <a:rPr lang="en-US" altLang="zh-CN" dirty="0" smtClean="0"/>
              <a:t>Lorsqu'une STA détecte le champ Duration dans l'en-tête d'une trame MAC en cours de transmission sur un canal, elle ajuste sa propre NAV. La VNI spécifie le temps nécessaire pour achever la transmission d'une trame de données afin que le canal puisse passer à l'état d'inactivité. Par conséquent, la STA détermine qu'un canal est occupé sur la base de la détection de la porteuse physique ou de la porteuse virtuelle au niveau de la couche MAC.</a:t>
            </a:r>
            <a:endParaRPr lang="en-US" altLang="zh-CN" dirty="0" smtClean="0"/>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a:lnSpc>
                <a:spcPct val="100000"/>
              </a:lnSpc>
            </a:pPr>
            <a:r>
              <a:rPr lang="en-US" altLang="zh-CN" dirty="0" smtClean="0"/>
              <a:t>Les normes 802.11 utilisent l'</a:t>
            </a:r>
            <a:r>
              <a:rPr lang="en-US" altLang="zh-CN" dirty="0" smtClean="0"/>
              <a:t>algorithme de </a:t>
            </a:r>
            <a:r>
              <a:rPr lang="en-US" altLang="zh-CN" dirty="0" err="1" smtClean="0"/>
              <a:t>backoff binaire </a:t>
            </a:r>
            <a:r>
              <a:rPr lang="en-US" altLang="zh-CN" dirty="0" smtClean="0"/>
              <a:t>exponentiel</a:t>
            </a:r>
            <a:r>
              <a:rPr lang="en-US" altLang="zh-CN" dirty="0" smtClean="0"/>
              <a:t>, mais la mise en œuvre spécifique est légèrement différente. Pour le</a:t>
            </a:r>
            <a:r>
              <a:rPr lang="en-US" altLang="zh-CN" dirty="0" err="1" smtClean="0"/>
              <a:t> ième </a:t>
            </a:r>
            <a:r>
              <a:rPr lang="en-US" altLang="zh-CN" dirty="0" err="1" smtClean="0"/>
              <a:t>backoff</a:t>
            </a:r>
            <a:r>
              <a:rPr lang="en-US" altLang="zh-CN" dirty="0" smtClean="0"/>
              <a:t>, un timeslot est sélectionné au hasard parmi 22+i timeslots. Autrement dit, lors du premier </a:t>
            </a:r>
            <a:r>
              <a:rPr lang="en-US" altLang="zh-CN" dirty="0" err="1" smtClean="0"/>
              <a:t>backoff</a:t>
            </a:r>
            <a:r>
              <a:rPr lang="en-US" altLang="zh-CN" dirty="0" smtClean="0"/>
              <a:t>, un timeslot est sélectionné au hasard parmi 8 timeslots (et non deux timeslots) ; et lors du deuxième </a:t>
            </a:r>
            <a:r>
              <a:rPr lang="en-US" altLang="zh-CN" dirty="0" err="1" smtClean="0"/>
              <a:t>backoff</a:t>
            </a:r>
            <a:r>
              <a:rPr lang="en-US" altLang="zh-CN" dirty="0" smtClean="0"/>
              <a:t>, un timeslot est sélectionné au hasard parmi 16 timeslots (et non quatre timeslots). Lorsque le nombre de timeslots atteint 255 (correspondant au sixième </a:t>
            </a:r>
            <a:r>
              <a:rPr lang="en-US" altLang="zh-CN" dirty="0" err="1" smtClean="0"/>
              <a:t>backoff</a:t>
            </a:r>
            <a:r>
              <a:rPr lang="en-US" altLang="zh-CN" dirty="0" smtClean="0"/>
              <a:t>), il n'augmente plus.</a:t>
            </a:r>
            <a:endParaRPr lang="en-US" altLang="zh-CN" dirty="0" smtClean="0"/>
          </a:p>
          <a:p>
            <a:pPr>
              <a:lnSpc>
                <a:spcPct val="100000"/>
              </a:lnSpc>
            </a:pPr>
            <a:r>
              <a:rPr lang="en-US" altLang="zh-CN" dirty="0" smtClean="0"/>
              <a:t>Lorsqu'une STA qui souhaite envoyer des données sélectionne un intervalle de temps dans la fenêtre de contention à l'aide de l'</a:t>
            </a:r>
            <a:r>
              <a:rPr lang="en-US" altLang="zh-CN" dirty="0" smtClean="0"/>
              <a:t>algorithme </a:t>
            </a:r>
            <a:r>
              <a:rPr lang="en-US" altLang="zh-CN" dirty="0" err="1" smtClean="0"/>
              <a:t>backoff</a:t>
            </a:r>
            <a:r>
              <a:rPr lang="en-US" altLang="zh-CN" dirty="0" smtClean="0"/>
              <a:t>, un </a:t>
            </a:r>
            <a:r>
              <a:rPr lang="en-US" altLang="zh-CN" dirty="0" smtClean="0"/>
              <a:t>temporisateur </a:t>
            </a:r>
            <a:r>
              <a:rPr lang="en-US" altLang="zh-CN" dirty="0" err="1" smtClean="0"/>
              <a:t>backoff </a:t>
            </a:r>
            <a:r>
              <a:rPr lang="en-US" altLang="zh-CN" dirty="0" smtClean="0"/>
              <a:t>commence à décompter à partir de l'intervalle de temps sélectionné. Lorsque le </a:t>
            </a:r>
            <a:r>
              <a:rPr lang="en-US" altLang="zh-CN" dirty="0" smtClean="0"/>
              <a:t>compte à rebours atteint 0, la STA commence à envoyer des données. Par ailleurs, si le canal est détecté comme étant occupé avant que le compte à </a:t>
            </a:r>
            <a:r>
              <a:rPr lang="en-US" altLang="zh-CN" dirty="0" err="1" smtClean="0"/>
              <a:t>rebours n'</a:t>
            </a:r>
            <a:r>
              <a:rPr lang="en-US" altLang="zh-CN" dirty="0" smtClean="0"/>
              <a:t>atteigne 0, le </a:t>
            </a:r>
            <a:r>
              <a:rPr lang="en-US" altLang="zh-CN" dirty="0" smtClean="0"/>
              <a:t>compte </a:t>
            </a:r>
            <a:r>
              <a:rPr lang="en-US" altLang="zh-CN" dirty="0" err="1" smtClean="0"/>
              <a:t>à rebours </a:t>
            </a:r>
            <a:r>
              <a:rPr lang="en-US" altLang="zh-CN" dirty="0" smtClean="0"/>
              <a:t>est gelé et attend que le canal redevienne inactif. Une fois le DIFS écoulé, le compte </a:t>
            </a:r>
            <a:r>
              <a:rPr lang="en-US" altLang="zh-CN" dirty="0" err="1" smtClean="0"/>
              <a:t>à rebours se </a:t>
            </a:r>
            <a:r>
              <a:rPr lang="en-US" altLang="zh-CN" dirty="0" smtClean="0"/>
              <a:t>poursuit (à partir du temps restant). Cette disposition permet à la STA qui continue à démarrer le compte </a:t>
            </a:r>
            <a:r>
              <a:rPr lang="en-US" altLang="zh-CN" dirty="0" err="1" smtClean="0"/>
              <a:t>à rebours d'</a:t>
            </a:r>
            <a:r>
              <a:rPr lang="en-US" altLang="zh-CN" dirty="0" smtClean="0"/>
              <a:t>accéder au canal plus tôt.</a:t>
            </a:r>
            <a:endParaRPr lang="en-US" altLang="zh-CN" dirty="0" smtClean="0"/>
          </a:p>
          <a:p>
            <a:pPr>
              <a:lnSpc>
                <a:spcPct val="100000"/>
              </a:lnSpc>
            </a:pPr>
            <a:r>
              <a:rPr lang="en-US" altLang="zh-CN" dirty="0" smtClean="0"/>
              <a:t>Dans la figure ci-dessus, le </a:t>
            </a:r>
            <a:r>
              <a:rPr lang="en-US" altLang="zh-CN" dirty="0" smtClean="0"/>
              <a:t>compte à </a:t>
            </a:r>
            <a:r>
              <a:rPr lang="en-US" altLang="zh-CN" dirty="0" err="1" smtClean="0"/>
              <a:t>rebours de </a:t>
            </a:r>
            <a:r>
              <a:rPr lang="en-US" altLang="zh-CN" dirty="0" smtClean="0"/>
              <a:t>STA3 descend d'abord à zéro. Par conséquent, STA3 envoie immédiatement la totalité de la trame de données. Notez que le canal devient inactif immédiatement après l'envoi des données par STA3. Le compte </a:t>
            </a:r>
            <a:r>
              <a:rPr lang="en-US" altLang="zh-CN" dirty="0" err="1" smtClean="0"/>
              <a:t>à rebours de STA3 se </a:t>
            </a:r>
            <a:r>
              <a:rPr lang="en-US" altLang="zh-CN" dirty="0" smtClean="0"/>
              <a:t>poursuit. Lorsque STA3 envoie des données, les autres STA sentent que le canal est occupé, gèlent leur temporisation </a:t>
            </a:r>
            <a:r>
              <a:rPr lang="en-US" altLang="zh-CN" dirty="0" err="1" smtClean="0"/>
              <a:t>et </a:t>
            </a:r>
            <a:r>
              <a:rPr lang="en-US" altLang="zh-CN" dirty="0" smtClean="0"/>
              <a:t>attendent que le canal devienne inactif.</a:t>
            </a:r>
            <a:endParaRPr lang="en-US" altLang="zh-CN" dirty="0" smtClean="0"/>
          </a:p>
          <a:p>
            <a:pPr>
              <a:lnSpc>
                <a:spcPct val="100000"/>
              </a:lnSpc>
            </a:pPr>
            <a:r>
              <a:rPr lang="en-US" altLang="zh-CN" dirty="0" smtClean="0"/>
              <a:t>Une fois que STA3 a fini d'envoyer des données, les autres STA attendent un DIFS et leurs </a:t>
            </a:r>
            <a:r>
              <a:rPr lang="en-US" altLang="zh-CN" dirty="0" smtClean="0"/>
              <a:t>temporisateurs commencent à décompter à partir de leurs durées restantes respectives. Le </a:t>
            </a:r>
            <a:r>
              <a:rPr lang="en-US" altLang="zh-CN" dirty="0" smtClean="0"/>
              <a:t>temporisateur de retard de STA4 atteint zéro en premier, et STA4 se voit accorder le droit de transmission. Lorsque STA4 envoie des données, les autres STA gèlent leur </a:t>
            </a:r>
            <a:r>
              <a:rPr lang="en-US" altLang="zh-CN" dirty="0" err="1" smtClean="0"/>
              <a:t>temporisation </a:t>
            </a:r>
            <a:r>
              <a:rPr lang="en-US" altLang="zh-CN" dirty="0" smtClean="0"/>
              <a:t>jusqu'à l'expiration du temps restant, puis envoient des données. Le </a:t>
            </a:r>
            <a:r>
              <a:rPr lang="en-US" altLang="zh-CN" dirty="0" smtClean="0"/>
              <a:t>gel de la durée restante du délai d'</a:t>
            </a:r>
            <a:r>
              <a:rPr lang="en-US" altLang="zh-CN" dirty="0" err="1" smtClean="0"/>
              <a:t>attente </a:t>
            </a:r>
            <a:r>
              <a:rPr lang="en-US" altLang="zh-CN" dirty="0" smtClean="0"/>
              <a:t>vise à rendre les ressources du canal plus équitables pour toutes les STA.</a:t>
            </a:r>
            <a:endParaRPr lang="en-US" altLang="zh-CN" dirty="0" smtClean="0"/>
          </a:p>
          <a:p>
            <a:pPr>
              <a:lnSpc>
                <a:spcPct val="100000"/>
              </a:lnSpc>
            </a:pPr>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Pour résoudre le problème des nœuds cachés sur un WLAN, le protocole IEEE 802.11 permet à une STA de réserver l'accès à un canal en utilisant le mécanisme RTS/CTS.</a:t>
            </a:r>
            <a:endParaRPr lang="en-US" altLang="zh-CN" dirty="0" smtClean="0"/>
          </a:p>
          <a:p>
            <a:r>
              <a:rPr lang="en-US" altLang="zh-CN" dirty="0" smtClean="0"/>
              <a:t>Avec le mécanisme RTS/CTS, une STA n'envoie pas de données immédiatement après un DIFS. Au lieu de cela, elle envoie une trame RTS pour demander l'occupation du canal. Les autres STA qui reçoivent la trame RTS répondent par une trame CTS après un SIFS, informant la STA émettrice qu'elle est prête à recevoir des données. Une fois l'échange de signaux RTS/CTS réussi (c'est-à-dire que le processus de poignée de main est terminé), la STA émettrice commence à transmettre des données. De cette manière, lorsque plusieurs STA invisibles les unes aux autres tentent simultanément d'envoyer des signaux à la même STA de destination, seule la STA qui reçoit la trame CTS renvoyée par la STA de destination peut envoyer des données avec succès, ce qui permet d'éviter les collisions. Dans ce cas, une collision (le cas échéant) ne peut se produire que lorsque la trame RTS est transmise. Pour les STA qui n'ont pas reçu la trame CTS de la STA de destination, un mécanisme de contention fourni par le DCF est disponible pour leur attribuer des </a:t>
            </a:r>
            <a:r>
              <a:rPr lang="en-US" altLang="zh-CN" dirty="0" smtClean="0"/>
              <a:t>valeurs </a:t>
            </a:r>
            <a:r>
              <a:rPr lang="en-US" altLang="zh-CN" dirty="0" smtClean="0"/>
              <a:t>aléatoires </a:t>
            </a:r>
            <a:r>
              <a:rPr lang="en-US" altLang="zh-CN" dirty="0" smtClean="0"/>
              <a:t>de temporisation. Ces STA attendent alors un DIFS jusqu'à ce que le support redevienne inactif et contestent en envoyant des trames RTS. Ce processus se poursuit jusqu'à ce que les STA parviennent à envoyer des données.</a:t>
            </a:r>
            <a:endParaRPr lang="en-US" altLang="zh-CN" dirty="0" smtClean="0"/>
          </a:p>
          <a:p>
            <a:r>
              <a:rPr lang="en-US" altLang="zh-CN" dirty="0" smtClean="0"/>
              <a:t>Le mécanisme RTS/CTS améliore l'efficacité de la transmission comme suit :</a:t>
            </a:r>
            <a:endParaRPr lang="en-US" altLang="zh-CN" dirty="0" smtClean="0"/>
          </a:p>
          <a:p>
            <a:pPr lvl="1"/>
            <a:r>
              <a:rPr lang="en-US" altLang="zh-CN" dirty="0" smtClean="0"/>
              <a:t>Il atténue le problème des nœuds cachés car les longues trames de données ne peuvent être envoyées qu'une fois que les ressources du canal ont été réservées avec succès.</a:t>
            </a:r>
            <a:endParaRPr lang="en-US" altLang="zh-CN" dirty="0" smtClean="0"/>
          </a:p>
          <a:p>
            <a:pPr lvl="1"/>
            <a:r>
              <a:rPr lang="en-US" altLang="zh-CN" dirty="0" smtClean="0"/>
              <a:t>N'implique qu'une courte durée de collision des trames RTS ou CTS (s'il y en a) car ces deux trames sont relativement petites. Une fois que les trames RTS et CTS sont correctement transmises, les trames de données et les trames ACK suivantes peuvent être envoyées sans collision.</a:t>
            </a:r>
            <a:endParaRPr lang="en-US" altLang="zh-CN" dirty="0" smtClean="0"/>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pPr lvl="0"/>
            <a:r>
              <a:rPr lang="en-US" altLang="zh-CN" smtClean="0"/>
              <a:t>Dans la pratique, un canal lié contient un canal primaire et un canal auxiliaire. Ainsi, un canal de 40 MHz ou un seul canal de 20 MHz peut être utilisé pour transmettre et recevoir des données.</a:t>
            </a:r>
            <a:endParaRPr lang="en-US" altLang="zh-CN" smtClean="0"/>
          </a:p>
          <a:p>
            <a:pPr lvl="0"/>
            <a:r>
              <a:rPr lang="en-US" altLang="zh-CN" smtClean="0"/>
              <a:t>Une petite partie de la largeur de bande est réservée entre deux canaux de 20 MHz pour éviter les interférences mutuelles. Lorsque la technologie de liaison des canaux est utilisée pour obtenir une largeur de bande de 40 MHz, la largeur de bande réservée peut également être utilisée pour la communication, ce qui améliore encore le débit.</a:t>
            </a:r>
            <a:endParaRPr lang="en-US" altLang="zh-CN" smtClean="0"/>
          </a:p>
          <a:p>
            <a:pPr lvl="0"/>
            <a:r>
              <a:rPr lang="en-US" altLang="zh-CN" smtClean="0"/>
              <a:t>Théoriquement, un canal lié de 40 MHz peut augmenter l'utilisation du spectre et doubler le débit par rapport aux canaux de 20 MHz. Toutefois, la bande de fréquences de 2,4 GHz dispose de ressources spectrales limitées et ne possède que quatre canaux qui ne se chevauchent pas et qui peuvent former au maximum deux canaux de 40 MHz qui n'interfèrent pas l'un avec l'autre sur la bande. Par conséquent, la liaison de canaux sur la bande de fréquences de 2,4 GHz n'est pas pratique sur le réseau en direct. Actuellement, la liaison de canaux est principalement réalisée sur la bande de fréquence de 5 GHz.</a:t>
            </a:r>
            <a:endParaRPr lang="en-US" altLang="zh-CN" smtClean="0"/>
          </a:p>
          <a:p>
            <a:endParaRPr lang="zh-CN" altLang="en-US" dirty="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Théoriquement, un canal lié de 40 MHz peut augmenter l'utilisation du spectre et doubler le débit par rapport aux canaux de 20 MHz. Toutefois, la bande de fréquences de 2,4 GHz ne permet pas de créer deux canaux de 40 MHz qui n'interfèrent pas l'un avec l'autre, en raison des ressources spectrales limitées de la bande. Seuls les canaux 1, 5, 9 et 13 peuvent être reliés pour former deux canaux qui ne se chevauchent pas.</a:t>
            </a:r>
            <a:endParaRPr lang="en-US" altLang="zh-CN" dirty="0" smtClean="0"/>
          </a:p>
          <a:p>
            <a:pPr lvl="0"/>
            <a:r>
              <a:rPr lang="en-US" altLang="zh-CN" dirty="0" smtClean="0"/>
              <a:t>Une petite partie de la largeur de bande est réservée entre deux canaux de 20 MHz pour éviter les interférences mutuelles. Lorsque la technologie de liaison des canaux est utilisée pour obtenir une largeur de bande de 40 MHz, la largeur de bande réservée peut également être utilisée pour la communication, ce qui améliore encore le débit.</a:t>
            </a:r>
            <a:endParaRPr lang="en-US" altLang="zh-CN" dirty="0" smtClean="0">
              <a:sym typeface="+mn-lt"/>
            </a:endParaRPr>
          </a:p>
          <a:p>
            <a:r>
              <a:rPr lang="en-US" altLang="zh-CN" dirty="0" smtClean="0"/>
              <a:t>Si deux canaux adjacents de 20 MHz sont liés et que la fréquence centrale du canal auxiliaire de 20 MHz est inférieure à celle du canal primaire, le canal lié est appelé </a:t>
            </a:r>
            <a:r>
              <a:rPr lang="en-US" altLang="zh-CN" dirty="0" err="1" smtClean="0"/>
              <a:t>xxxplus</a:t>
            </a:r>
            <a:r>
              <a:rPr lang="en-US" altLang="zh-CN" dirty="0" smtClean="0"/>
              <a:t>. </a:t>
            </a:r>
            <a:r>
              <a:rPr lang="en-US" altLang="zh-CN" dirty="0" smtClean="0"/>
              <a:t>Dans le cas contraire, le canal lié est appelé </a:t>
            </a:r>
            <a:r>
              <a:rPr lang="en-US" altLang="zh-CN" dirty="0" err="1" smtClean="0"/>
              <a:t>xxxminus</a:t>
            </a:r>
            <a:r>
              <a:rPr lang="en-US" altLang="zh-CN" dirty="0" smtClean="0"/>
              <a:t>.</a:t>
            </a:r>
            <a:endParaRPr lang="en-US" altLang="zh-CN" dirty="0" smtClean="0">
              <a:sym typeface="+mn-lt"/>
            </a:endParaRPr>
          </a:p>
          <a:p>
            <a:pPr lvl="1"/>
            <a:r>
              <a:rPr lang="en-US" altLang="zh-CN" dirty="0" smtClean="0"/>
              <a:t>Par exemple, sur la bande de fréquences de 2,4 GHz, si le canal 1 est utilisé comme canal primaire dans la liaison de canaux, le canal lié est appelé canal 1plus, ce qui indique que le canal 1 est le canal primaire, que le canal 5 est le canal auxiliaire et que la largeur de bande du canal lié est de 40 </a:t>
            </a:r>
            <a:r>
              <a:rPr lang="en-US" altLang="zh-CN" dirty="0" err="1" smtClean="0"/>
              <a:t>MHz.</a:t>
            </a:r>
            <a:endParaRPr lang="en-US" altLang="zh-CN" dirty="0" smtClean="0">
              <a:sym typeface="+mn-lt"/>
            </a:endParaRPr>
          </a:p>
          <a:p>
            <a:pPr lvl="1"/>
            <a:r>
              <a:rPr lang="en-US" altLang="zh-CN" dirty="0" smtClean="0"/>
              <a:t>Si le canal 5 est utilisé comme canal primaire, le canal lié est appelé canal 5minus, ce qui indique que le canal 5 est le canal primaire, que le canal 1 est le canal auxiliaire et que la largeur de bande du canal lié est de 40 </a:t>
            </a:r>
            <a:r>
              <a:rPr lang="en-US" altLang="zh-CN" dirty="0" err="1" smtClean="0"/>
              <a:t>MHz.</a:t>
            </a:r>
            <a:endParaRPr lang="en-US" altLang="zh-CN" dirty="0" smtClean="0">
              <a:sym typeface="+mn-lt"/>
            </a:endParaRPr>
          </a:p>
          <a:p>
            <a:pPr lvl="0"/>
            <a:endParaRPr lang="en-US" altLang="zh-CN" dirty="0" smtClean="0">
              <a:sym typeface="+mn-lt"/>
            </a:endParaRPr>
          </a:p>
          <a:p>
            <a:endParaRPr lang="en-US" altLang="zh-CN" dirty="0" smtClean="0"/>
          </a:p>
          <a:p>
            <a:endParaRPr lang="en-US" altLang="zh-CN" dirty="0" smtClean="0"/>
          </a:p>
          <a:p>
            <a:endParaRPr lang="zh-CN" altLang="en-US"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a:lnSpc>
                <a:spcPct val="100000"/>
              </a:lnSpc>
            </a:pPr>
            <a:r>
              <a:rPr lang="en-US" altLang="zh-CN" dirty="0" smtClean="0"/>
              <a:t>La bande de fréquences des 5 GHz dispose de ressources spectrales abondantes. La FCC attribue 23 canaux de 20 MHz qui ne se chevauchent pas. En Chine, il y a cinq canaux de 20 MHz qui ne se chevauchent pas et qui sont suffisants pour être reliés en canaux de 40 MHz.</a:t>
            </a:r>
            <a:endParaRPr lang="en-US" altLang="zh-CN" dirty="0" smtClean="0"/>
          </a:p>
          <a:p>
            <a:pPr>
              <a:lnSpc>
                <a:spcPct val="100000"/>
              </a:lnSpc>
            </a:pPr>
            <a:r>
              <a:rPr lang="en-US" altLang="zh-CN" dirty="0" smtClean="0"/>
              <a:t>Il n'est donc pas recommandé que la norme 802.11n utilise une largeur de bande de 40 MHz sur la bande de fréquences de 2,4 GHz. En effet, les normes 802.11g et 802.11n utilisent généralement des largeurs de bande de 20 MHz afin d'obtenir davantage de ressources de canaux, ce qui favorise la couverture cellulaire.</a:t>
            </a:r>
            <a:endParaRPr lang="en-US" altLang="zh-CN" dirty="0" smtClean="0"/>
          </a:p>
          <a:p>
            <a:pPr>
              <a:lnSpc>
                <a:spcPct val="100000"/>
              </a:lnSpc>
            </a:pPr>
            <a:r>
              <a:rPr lang="en-US" altLang="zh-CN" dirty="0" smtClean="0"/>
              <a:t>Deux canaux adjacents de 20 MHz peuvent être reliés en un canal de 40 MHz. L'un des deux canaux de 20 MHz est le canal primaire et l'autre le canal auxiliaire.</a:t>
            </a:r>
            <a:endParaRPr lang="en-US" altLang="zh-CN" dirty="0" smtClean="0"/>
          </a:p>
          <a:p>
            <a:pPr>
              <a:lnSpc>
                <a:spcPct val="100000"/>
              </a:lnSpc>
            </a:pPr>
            <a:r>
              <a:rPr lang="en-US" altLang="zh-CN" dirty="0" smtClean="0"/>
              <a:t>Deux canaux adjacents de 40 MHz peuvent être reliés pour former un canal de 80 MHz. Dans un canal de 80 MHz, un canal de 20 MHz doit être sélectionné comme canal primaire. L'autre canal de 20 MHz dans le canal de 40 MHz contenant le canal primaire est appelé canal auxiliaire de 20 MHz. Le canal de 40 MHz qui ne contient pas le canal primaire est appelé canal auxiliaire de 40 MHz.</a:t>
            </a:r>
            <a:endParaRPr lang="en-US" altLang="zh-CN" dirty="0" smtClean="0"/>
          </a:p>
          <a:p>
            <a:pPr>
              <a:lnSpc>
                <a:spcPct val="100000"/>
              </a:lnSpc>
            </a:pPr>
            <a:r>
              <a:rPr lang="en-US" altLang="zh-CN" dirty="0" smtClean="0"/>
              <a:t>Deux canaux adjacents de 80 MHz peuvent être reliés pour former un canal de 160 MHz. Dans un canal de 160 MHz, un canal de 20 MHz doit être sélectionné comme canal primaire. Les autres canaux de 20 MHz dans le canal de 80 MHz contenant le canal primaire sont appelés canaux auxiliaires de 20 MHz. Les canaux de 40 MHz qui ne contiennent pas le canal primaire sont appelés canaux auxiliaires de 40 MHz. Le canal de 80 MHz qui ne contient pas le canal primaire est appelé canal auxiliaire de 80 MHz. Sur la bande de fréquences des 5 GHz, il est possible de former au maximum deux canaux de 160 MHz.</a:t>
            </a:r>
            <a:endParaRPr lang="en-US" altLang="zh-CN" dirty="0" smtClean="0"/>
          </a:p>
          <a:p>
            <a:pPr>
              <a:lnSpc>
                <a:spcPct val="100000"/>
              </a:lnSpc>
            </a:pPr>
            <a:r>
              <a:rPr lang="en-US" altLang="zh-CN" dirty="0" smtClean="0"/>
              <a:t>Un canal 80+80 MHz est formé par la liaison de deux canaux 80 MHz non adjacents. La division des canaux primaires et auxiliaires est similaire à celle d'un canal de 160 MHz. Par rapport à la solution du canal de 160 MHz, la solution du canal de 80+80 MHz peut diviser plus de trois canaux ne se chevauchant pas sur la bande de fréquences de 5 GHz et convient donc à la planification des canaux cellulaires, répondant ainsi aux exigences de déploiement des réseaux sans fil.</a:t>
            </a:r>
            <a:endParaRPr lang="en-US" altLang="zh-CN" dirty="0" smtClean="0"/>
          </a:p>
          <a:p>
            <a:pPr>
              <a:lnSpc>
                <a:spcPct val="100000"/>
              </a:lnSpc>
            </a:pPr>
            <a:endParaRPr lang="en-US" altLang="zh-CN" dirty="0" smtClean="0"/>
          </a:p>
          <a:p>
            <a:pPr>
              <a:lnSpc>
                <a:spcPct val="100000"/>
              </a:lnSpc>
            </a:pPr>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SISO</a:t>
            </a:r>
            <a:endParaRPr lang="en-US" altLang="zh-CN" dirty="0" smtClean="0"/>
          </a:p>
          <a:p>
            <a:pPr lvl="1"/>
            <a:r>
              <a:rPr lang="en-US" altLang="zh-CN" dirty="0" smtClean="0"/>
              <a:t>Apparemment, la transmission SISO n'est pas fiable et le débit est limité parce qu'il n'y a qu'un seul chemin entre l'antenne TX et l'antenne RX. Pour résoudre ce problème, nous ajoutons des antennes supplémentaires sur le récepteur (STA) afin que deux signaux ou plus puissent être reçus simultanément, ce qui permet d'obtenir une entrée unique et une sortie multiple (SIMO).</a:t>
            </a:r>
            <a:endParaRPr lang="en-US" altLang="zh-CN" dirty="0" smtClean="0"/>
          </a:p>
          <a:p>
            <a:r>
              <a:rPr lang="en-US" altLang="zh-CN" dirty="0" smtClean="0"/>
              <a:t>SIMO</a:t>
            </a:r>
            <a:endParaRPr lang="en-US" altLang="zh-CN" dirty="0" smtClean="0"/>
          </a:p>
          <a:p>
            <a:pPr lvl="1"/>
            <a:r>
              <a:rPr lang="en-US" altLang="zh-CN" dirty="0" smtClean="0"/>
              <a:t>Il existe plusieurs chemins entre l'antenne TX et les antennes RX. Les données sont envoyées à partir de la même antenne TX, et donc un seul signal est transmis, ce qui double la fiabilité. Ce mode est également connu sous le nom de diversité de réception.</a:t>
            </a:r>
            <a:endParaRPr lang="en-US" altLang="zh-CN" dirty="0" smtClean="0"/>
          </a:p>
          <a:p>
            <a:r>
              <a:rPr lang="en-US" altLang="zh-CN" dirty="0" smtClean="0"/>
              <a:t>MISO</a:t>
            </a:r>
            <a:endParaRPr lang="en-US" altLang="zh-CN" dirty="0" smtClean="0"/>
          </a:p>
          <a:p>
            <a:pPr lvl="1"/>
            <a:r>
              <a:rPr lang="en-US" altLang="zh-CN" dirty="0" smtClean="0"/>
              <a:t>Il existe plusieurs chemins entre les antennes TX et l'antenne RX. Il n'existe qu'une seule antenne RX et les antennes TX ne peuvent donc envoyer que les mêmes données le long des deux chemins. L'effet est similaire à celui de SIMO. Ce mode est également connu sous le nom de diversité d'émission.</a:t>
            </a:r>
            <a:endParaRPr lang="en-US" altLang="zh-CN" dirty="0" smtClean="0"/>
          </a:p>
          <a:p>
            <a:pPr lvl="0"/>
            <a:r>
              <a:rPr lang="en-US" altLang="zh-CN" dirty="0" smtClean="0"/>
              <a:t>MIMO</a:t>
            </a:r>
            <a:endParaRPr lang="en-US" altLang="zh-CN" dirty="0" smtClean="0">
              <a:sym typeface="+mn-lt"/>
            </a:endParaRPr>
          </a:p>
          <a:p>
            <a:pPr lvl="1"/>
            <a:r>
              <a:rPr lang="en-US" altLang="zh-CN" dirty="0" smtClean="0"/>
              <a:t>La technologie MIMO permet à plusieurs antennes d'envoyer et de recevoir simultanément des flux spatiaux (plusieurs signaux) et de différencier les signaux envoyés ou reçus de différents espaces. En tirant parti de technologies telles que la réutilisation spatiale (SR) et la diversité spatiale (SD), la technologie MIMO améliore la capacité, la couverture et le rapport signal/bruit du système sans augmenter la largeur de bande occupée.</a:t>
            </a:r>
            <a:endParaRPr lang="en-US" altLang="zh-CN" dirty="0" smtClean="0"/>
          </a:p>
          <a:p>
            <a:endParaRPr lang="en-US" altLang="zh-CN" dirty="0" smtClean="0"/>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Un routeur qui prend en charge la technologie MU-MIMO peut transmettre des données simultanément à une pluralité de STA, ce qui transforme le mode de transmission en série en mode parallèle et raccourcit le temps d'attente avant que les STA n'obtiennent des données du routeur sans fil. En outre, les ressources en bande passante obtenues par chaque STA ne sont pas compromises. Par conséquent, cette technologie maximise l'utilisation des ressources et augmente ainsi la capacité d'accès du routeur et la vitesse d'accès à l'internet des STA.</a:t>
            </a:r>
            <a:endParaRPr lang="en-US" altLang="zh-CN" smtClean="0"/>
          </a:p>
          <a:p>
            <a:endParaRPr lang="en-US" altLang="zh-CN" smtClean="0"/>
          </a:p>
          <a:p>
            <a:endParaRPr lang="zh-CN" altLang="en-US" dirty="0"/>
          </a:p>
        </p:txBody>
      </p:sp>
      <p:sp>
        <p:nvSpPr>
          <p:cNvPr id="8" name="幻灯片图像占位符 7"/>
          <p:cNvSpPr>
            <a:spLocks noGrp="1" noRot="1" noChangeAspect="1"/>
          </p:cNvSpPr>
          <p:nvPr>
            <p:ph type="sldImg"/>
          </p:nvPr>
        </p:nvSpPr>
        <p:spPr>
          <a:xfrm>
            <a:off x="750888" y="742950"/>
            <a:ext cx="5541962" cy="3117850"/>
          </a:xfr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Avant l'introduction de la SR, les systèmes WLAN utilisaient le mécanisme CSMA/CA. Le mécanisme CSMA/CA ne permet qu'à une seule liaison de transmettre des données à la fois dans la couverture du signal d'une STA. Cela n'est possible qu'après que la STA a obtenu le droit d'accès au canal par le biais de la contention. Le mécanisme CSMA/CA permet à tous les participants WLAN dans un domaine de collision de partager équitablement les canaux. Toutefois, lorsque le nombre de participants au WLAN augmente considérablement, en particulier lorsqu'il y a un grand nombre d'AP avec OBSS sur le réseau, l'efficacité de la transmission diminue.</a:t>
            </a:r>
            <a:endParaRPr lang="en-US" altLang="zh-CN" dirty="0" smtClean="0"/>
          </a:p>
          <a:p>
            <a:r>
              <a:rPr lang="en-US" altLang="zh-CN" dirty="0" smtClean="0"/>
              <a:t>La norme 802.11 utilise CSMA/CA au niveau de la couche MAC. Elle utilise le mécanisme de communication half-duplex, dans lequel un seul appareil radio peut transmettre des données sur le réseau à la fois. Si une STA 802.11 détecte un signal de transmission (en vérifiant l'en-tête PHY) provenant d'une autre STA 802.11, la STA 802.11 retarde sa transmission. Lorsque les AP et les STA sont déployés pour travailler sur le même canal et se disputer la transmission du signal, ils sont situés dans le même OBSS, qui souffre d'interférences dans le même canal.</a:t>
            </a:r>
            <a:endParaRPr lang="en-US" altLang="zh-CN" dirty="0" smtClean="0"/>
          </a:p>
          <a:p>
            <a:r>
              <a:rPr lang="en-US" altLang="zh-CN" dirty="0"/>
              <a:t>Les dispositifs 802.11ax distinguent les BSS en ajoutant le champ de couleur BSS à l'en-tête PHY d'un paquet. Pendant la contention, un nœud attribue un comportement de contention au niveau de la couche MAC en fonction de la valeur du champ de couleur BSS détectée dans l'en-tête PHY. Si les valeurs du champ de couleur BSS sont identiques, les nœuds sont dans le même BSS, ce qui indique une contention intra-BSS. Si les valeurs du champ de couleur BSS sont différentes, les nœuds sont dans un OBSS, ce qui indique une contention inter-BSS.</a:t>
            </a:r>
            <a:endParaRPr lang="en-US" altLang="zh-CN" dirty="0">
              <a:sym typeface="+mn-lt"/>
            </a:endParaRPr>
          </a:p>
          <a:p>
            <a:endParaRPr lang="en-US" altLang="zh-CN" dirty="0"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Le rayonnement électromagnétique est constitué d'ondes électromagnétiques, qui sont des oscillations synchronisées de champs électriques et magnétiques perpendiculaires l'un à l'autre. Les ondes électromagnétiques se déplacent dans l'espace pour transmettre de l'énergie dans une direction perpendiculaire aux champs électriques et magnétiques.</a:t>
            </a:r>
            <a:endParaRPr lang="en-US" altLang="zh-CN" smtClean="0"/>
          </a:p>
          <a:p>
            <a:r>
              <a:rPr lang="en-US" altLang="zh-CN" smtClean="0"/>
              <a:t>Les ondes radio sont des ondes électromagnétiques émises dans l'espace libre (y compris l'air et le vide), avec des fréquences inférieures à 300 GHz. (Les fréquences les plus basses sont différentes. Les fréquences les plus basses couramment utilisées vont de 3 kHz à 300 GHz, de 9 kHz à 300 GHz et de 10 kHz à 300 GHz).</a:t>
            </a:r>
            <a:endParaRPr lang="en-US" altLang="zh-CN" smtClean="0"/>
          </a:p>
          <a:p>
            <a:r>
              <a:rPr lang="en-US" altLang="zh-CN" smtClean="0"/>
              <a:t>La variation du courant dans un conducteur génère des ondes radio. Par conséquent, les informations peuvent être transportées par les ondes radio grâce à la modulation. Lorsqu'une onde électromagnétique atteint le récepteur, la modification du champ électromagnétique causée par l'onde électromagnétique génère un courant. L'information peut être extraite du courant par démodulation. L'information est donc transmise.</a:t>
            </a:r>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a:lnSpc>
                <a:spcPct val="100000"/>
              </a:lnSpc>
            </a:pPr>
            <a:r>
              <a:rPr lang="en-US" altLang="zh-CN" dirty="0" smtClean="0"/>
              <a:t>Sur la base du mécanisme de coloration BSS, le trafic sans fil est marqué au début de la transmission, ce qui aide les appareils environnants à déterminer s'ils doivent autoriser l'utilisation simultanée du support sans fil. Même si le niveau du signal de détection provenant du réseau voisin dépasse le seuil de détection traditionnel, le support sans fil peut être considéré comme inactif et une nouvelle transmission est autorisée à condition que la puissance d'émission de la nouvelle transmission soit réduite de manière appropriée. Le mécanisme de coloration du SRS vise à permettre aux appareils de faire la distinction entre les transmissions sur le réseau local et les réseaux voisins. Les seuils de puissance et de sensibilité auto-adaptatifs permettent un ajustement dynamique de la puissance d'émission et du seuil de détection du signal afin d'augmenter l'efficacité du SR et de minimiser les interférences dans le même canal. </a:t>
            </a:r>
            <a:endParaRPr lang="en-US" altLang="zh-CN" dirty="0" smtClean="0">
              <a:sym typeface="+mn-lt"/>
            </a:endParaRPr>
          </a:p>
          <a:p>
            <a:pPr>
              <a:lnSpc>
                <a:spcPct val="100000"/>
              </a:lnSpc>
            </a:pPr>
            <a:r>
              <a:rPr lang="en-US" altLang="zh-CN" dirty="0" smtClean="0"/>
              <a:t>Si un point d'accès 802.11ax détecte un OBSS de la même couleur, il peut changer sa propre couleur BSS pour réduire les interférences dans le même canal. Si deux points d'accès ont la même couleur BSS, une collision de couleur BSS se produit. Comme le montre la figure ci-dessus, si un point d'accès 802.11ax détecte des valeurs de champ de couleur BSS différentes de la part d'autres points d'accès ou du point d'accès lui-même, une collision de couleur BSS est détectée.</a:t>
            </a:r>
            <a:endParaRPr lang="en-US" altLang="zh-CN" dirty="0" smtClean="0">
              <a:sym typeface="+mn-lt"/>
            </a:endParaRPr>
          </a:p>
          <a:p>
            <a:pPr>
              <a:lnSpc>
                <a:spcPct val="100000"/>
              </a:lnSpc>
            </a:pPr>
            <a:r>
              <a:rPr lang="en-US" altLang="zh-CN" dirty="0" smtClean="0"/>
              <a:t>Si une STA détecte une collision de couleur BSS, elle envoie un rapport de collision de couleur à l'AP associé. Ce rapport contient des informations sur la couleur du BSS pour tous les OBSS qu'il a détectés.</a:t>
            </a:r>
            <a:endParaRPr lang="en-US" altLang="zh-CN" dirty="0" smtClean="0"/>
          </a:p>
          <a:p>
            <a:pPr>
              <a:lnSpc>
                <a:spcPct val="100000"/>
              </a:lnSpc>
            </a:pPr>
            <a:r>
              <a:rPr lang="en-US" altLang="zh-CN" dirty="0" smtClean="0"/>
              <a:t>L'AP informe tous les nœuds du même BSS du changement de couleur du BSS au moyen d'une trame Beacon qui contient la nouvelle couleur du BSS dans le sous-champ New BSS Color (nouvelle couleur du BSS). Le changement de couleur du BSS peut également être notifié par une réponse de sonde et une </a:t>
            </a:r>
            <a:r>
              <a:rPr lang="en-US" altLang="zh-CN" dirty="0" smtClean="0"/>
              <a:t>trame de réponse de </a:t>
            </a:r>
            <a:r>
              <a:rPr lang="en-US" altLang="zh-CN" dirty="0" err="1" smtClean="0"/>
              <a:t>réassociation. </a:t>
            </a:r>
            <a:endParaRPr lang="en-US" altLang="zh-CN" dirty="0" smtClean="0"/>
          </a:p>
          <a:p>
            <a:pPr>
              <a:lnSpc>
                <a:spcPct val="100000"/>
              </a:lnSpc>
            </a:pPr>
            <a:r>
              <a:rPr lang="en-US" altLang="zh-CN" dirty="0" smtClean="0"/>
              <a:t>Lorsqu'il détecte une collision de couleur BSS, un AP peut changer sa propre couleur BSS. Le projet d'amendement 802.11ax ne définit pas la norme de coloration BSS ou une méthode de sélection d'une nouvelle couleur BSS. Les </a:t>
            </a:r>
            <a:r>
              <a:rPr lang="en-US" altLang="zh-CN" dirty="0" smtClean="0"/>
              <a:t>fournisseurs de WLAN peuvent personnaliser les protocoles de sélection des couleurs BSS, tels que le </a:t>
            </a:r>
            <a:r>
              <a:rPr lang="en-US" altLang="zh-CN" dirty="0" smtClean="0"/>
              <a:t>protocole de sélection des canaux </a:t>
            </a:r>
            <a:r>
              <a:rPr lang="en-US" altLang="zh-CN" dirty="0" err="1" smtClean="0"/>
              <a:t>Aerohive </a:t>
            </a:r>
            <a:r>
              <a:rPr lang="en-US" altLang="zh-CN" dirty="0" smtClean="0"/>
              <a:t>(ACSP).</a:t>
            </a:r>
            <a:endParaRPr lang="en-US" altLang="zh-CN" dirty="0" smtClean="0"/>
          </a:p>
          <a:p>
            <a:pPr>
              <a:lnSpc>
                <a:spcPct val="100000"/>
              </a:lnSpc>
            </a:pPr>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Chaque génération de nouvelles normes Wi-Fi peut prolonger la durée de vie de la batterie des STA en prenant en charge des transmissions plus rapides et plus longues afin de réduire leur consommation d'énergie. La norme Wi-Fi 6 introduit le temps de réveil cible (TWT), qui permet à un point d'accès d'informer une station d'accueil du moment où elle doit dormir et de fournir une table de programmation définissant le moment où la station d'accueil est réveillée. Même si une STA ne dort que pendant une courte période à chaque fois, les réveils multiples prolongent de manière significative la durée de vie de la batterie de la STA.</a:t>
            </a:r>
            <a:endParaRPr lang="en-US" altLang="zh-CN" dirty="0" smtClean="0"/>
          </a:p>
          <a:p>
            <a:pPr lvl="0"/>
            <a:r>
              <a:rPr lang="en-US" altLang="zh-CN" dirty="0" smtClean="0"/>
              <a:t>Le TWT a été proposé pour la première fois dans la norme 802.11ah. Ce mécanisme est conçu pour économiser de l'énergie pour les appareils </a:t>
            </a:r>
            <a:r>
              <a:rPr lang="en-US" altLang="zh-CN" dirty="0" err="1" smtClean="0"/>
              <a:t>IoT</a:t>
            </a:r>
            <a:r>
              <a:rPr lang="en-US" altLang="zh-CN" dirty="0" smtClean="0"/>
              <a:t>, en particulier pour les appareils à faible volume de trafic tels que les compteurs électriques intelligents. Il permet aux </a:t>
            </a:r>
            <a:r>
              <a:rPr lang="en-US" altLang="zh-CN" dirty="0" smtClean="0"/>
              <a:t>appareils </a:t>
            </a:r>
            <a:r>
              <a:rPr lang="en-US" altLang="zh-CN" dirty="0" err="1" smtClean="0"/>
              <a:t>IoT </a:t>
            </a:r>
            <a:r>
              <a:rPr lang="en-US" altLang="zh-CN" dirty="0" smtClean="0"/>
              <a:t>de rester en état de veille le plus longtemps possible, ce qui réduit la consommation d'énergie. Après l'établissement d'un accord TWT, une STA se réveille après un laps de temps plus long, sans avoir besoin de recevoir une trame Beacon. La norme 802.11ax améliore le TWT en définissant des règles pour le comportement des STA et en mettant en œuvre un contrôle d'accès au canal dans le but de répondre aux exigences en matière d'économie d'énergie. Le TWT est classé en deux catégories : le TWT unicast et le TWT broadcast.</a:t>
            </a:r>
            <a:endParaRPr lang="en-US" altLang="zh-CN" dirty="0" smtClean="0"/>
          </a:p>
          <a:p>
            <a:pPr lvl="1"/>
            <a:endParaRPr lang="en-US" altLang="zh-CN" dirty="0" smtClean="0"/>
          </a:p>
          <a:p>
            <a:endParaRPr lang="zh-CN" altLang="en-US" dirty="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Le groupe de travail IEEE 802.11 définit les normes relatives à :</a:t>
            </a:r>
            <a:endParaRPr lang="en-US" altLang="zh-CN" dirty="0" smtClean="0"/>
          </a:p>
          <a:p>
            <a:pPr lvl="1"/>
            <a:r>
              <a:rPr lang="en-US" altLang="en-US" dirty="0" smtClean="0"/>
              <a:t>Couche PHY </a:t>
            </a:r>
            <a:r>
              <a:rPr lang="en-US" altLang="zh-CN" dirty="0" smtClean="0"/>
              <a:t>802.11</a:t>
            </a:r>
            <a:endParaRPr lang="en-US" altLang="en-US" dirty="0" smtClean="0"/>
          </a:p>
          <a:p>
            <a:pPr lvl="1"/>
            <a:r>
              <a:rPr lang="en-US" altLang="zh-CN" dirty="0" smtClean="0"/>
              <a:t>Couche MAC 802.11</a:t>
            </a:r>
            <a:endParaRPr lang="en-US" altLang="zh-CN" dirty="0" smtClean="0"/>
          </a:p>
          <a:p>
            <a:pPr lvl="0"/>
            <a:r>
              <a:rPr lang="en-US" altLang="zh-CN" dirty="0" smtClean="0"/>
              <a:t>Les normes </a:t>
            </a:r>
            <a:r>
              <a:rPr lang="en-US" altLang="zh-CN" dirty="0" smtClean="0"/>
              <a:t>802.11 </a:t>
            </a:r>
            <a:r>
              <a:rPr lang="en-US" altLang="en-US" dirty="0" smtClean="0"/>
              <a:t>PHY </a:t>
            </a:r>
            <a:r>
              <a:rPr lang="en-US" altLang="zh-CN" dirty="0" smtClean="0"/>
              <a:t>définissent les fréquences, les MCS et les débits maximaux des normes sans fil.</a:t>
            </a:r>
            <a:endParaRPr lang="en-US" altLang="zh-CN" dirty="0" smtClean="0"/>
          </a:p>
          <a:p>
            <a:pPr lvl="1"/>
            <a:r>
              <a:rPr lang="en-US" altLang="zh-CN" dirty="0" smtClean="0"/>
              <a:t>IEEE 802.11 : En 1990, l'IEEE Standards Association (IEEE-SA) a créé le groupe de travail IEEE 802.11, qui a défini les normes 802.11. La norme 802.11 spécifie l'ensemble des </a:t>
            </a:r>
            <a:r>
              <a:rPr lang="en-US" altLang="zh-CN" dirty="0" smtClean="0"/>
              <a:t>protocoles de </a:t>
            </a:r>
            <a:r>
              <a:rPr lang="en-US" altLang="zh-CN" dirty="0" smtClean="0"/>
              <a:t>la couche MAC et du </a:t>
            </a:r>
            <a:r>
              <a:rPr lang="en-US" altLang="en-US" dirty="0" smtClean="0"/>
              <a:t>PHY </a:t>
            </a:r>
            <a:r>
              <a:rPr lang="en-US" altLang="zh-CN" dirty="0" smtClean="0"/>
              <a:t>pour la mise en œuvre de la communication WLAN. Elle définit les caractéristiques des signaux et les MCS dans la transmission des données au niveau de la couche PHY. Selon la norme 802.11, les WLAN fonctionnent à des fréquences comprises entre 2,4 GHz et 2,4835 GHz et le débit de données maximal est de 2 Mbps. </a:t>
            </a:r>
            <a:endParaRPr lang="en-US" altLang="zh-CN" dirty="0" smtClean="0"/>
          </a:p>
          <a:p>
            <a:pPr lvl="1"/>
            <a:r>
              <a:rPr lang="en-US" altLang="zh-CN" dirty="0" smtClean="0"/>
              <a:t>IEEE 802.11a : Publiée en 1999, la norme 802.11a définit la fréquence des WLAN, qui se situe entre 5,15 GHz et 5,825 GHz. Le débit maximal est de 54 Mbps.</a:t>
            </a:r>
            <a:endParaRPr lang="en-US" altLang="zh-CN" dirty="0" smtClean="0"/>
          </a:p>
          <a:p>
            <a:pPr lvl="1"/>
            <a:r>
              <a:rPr lang="en-US" altLang="zh-CN" dirty="0" smtClean="0"/>
              <a:t>IEEE 802.1b : la norme IEEE 802.1b a été approuvée en septembre 1999. Selon la norme 802.1b, les WLAN fonctionnent entre 2,4 GHz et 2,4835 GHz. Le débit de données maximal est de 11 Mbps.</a:t>
            </a:r>
            <a:endParaRPr lang="en-US" altLang="zh-CN" dirty="0" smtClean="0"/>
          </a:p>
          <a:p>
            <a:pPr lvl="1"/>
            <a:r>
              <a:rPr lang="en-US" altLang="zh-CN" dirty="0" smtClean="0"/>
              <a:t>IEEE 802.11g : l'IEEE 802.11g améliore le débit de données de 11 Mbps (802.11b) à 54 Mbps. Les points d'accès 802.11g prennent en charge l'accès des STA 802.11b et 802.11g. </a:t>
            </a:r>
            <a:endParaRPr lang="en-US" altLang="zh-CN" dirty="0" smtClean="0"/>
          </a:p>
          <a:p>
            <a:endParaRPr lang="zh-CN" altLang="en-US" dirty="0"/>
          </a:p>
        </p:txBody>
      </p:sp>
      <p:sp>
        <p:nvSpPr>
          <p:cNvPr id="11" name="幻灯片图像占位符 10"/>
          <p:cNvSpPr>
            <a:spLocks noGrp="1" noRot="1" noChangeAspect="1"/>
          </p:cNvSpPr>
          <p:nvPr>
            <p:ph type="sldImg"/>
          </p:nvPr>
        </p:nvSpPr>
        <p:spPr>
          <a:xfrm>
            <a:off x="750888" y="742950"/>
            <a:ext cx="5541962" cy="3117850"/>
          </a:xfr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lnSpc>
                <a:spcPct val="100000"/>
              </a:lnSpc>
            </a:pPr>
            <a:r>
              <a:rPr lang="en-US" altLang="zh-CN" dirty="0" smtClean="0"/>
              <a:t>Contrairement à la norme 802.11a/b/g, la norme 802.11n fonctionne en mode bi-bande (bandes de fréquences de 2,4 GHz et de 5 GHz). Par conséquent, la norme 802.11n est compatible avec la norme 802.11a/b/g.</a:t>
            </a:r>
            <a:endParaRPr lang="en-US" altLang="zh-CN" dirty="0" smtClean="0"/>
          </a:p>
          <a:p>
            <a:pPr lvl="0">
              <a:lnSpc>
                <a:spcPct val="100000"/>
              </a:lnSpc>
            </a:pPr>
            <a:r>
              <a:rPr lang="en-US" altLang="zh-CN" dirty="0" smtClean="0"/>
              <a:t>Pour améliorer la </a:t>
            </a:r>
            <a:r>
              <a:rPr lang="en-US" altLang="zh-CN" dirty="0" err="1" smtClean="0"/>
              <a:t>qualité de service </a:t>
            </a:r>
            <a:r>
              <a:rPr lang="en-US" altLang="zh-CN" dirty="0" smtClean="0"/>
              <a:t>des services en temps réel, la norme 802.11n définit la </a:t>
            </a:r>
            <a:r>
              <a:rPr lang="en-US" altLang="zh-CN" dirty="0" smtClean="0"/>
              <a:t>technologie de </a:t>
            </a:r>
            <a:r>
              <a:rPr lang="en-US" altLang="zh-CN" dirty="0" err="1" smtClean="0"/>
              <a:t>formation de faisceau </a:t>
            </a:r>
            <a:r>
              <a:rPr lang="en-US" altLang="zh-CN" dirty="0" smtClean="0"/>
              <a:t>à utilisateur unique </a:t>
            </a:r>
            <a:r>
              <a:rPr lang="en-US" altLang="zh-CN" dirty="0" smtClean="0"/>
              <a:t>afin d'améliorer la qualité de réception du signal. Elle intègre également l'</a:t>
            </a:r>
            <a:r>
              <a:rPr lang="en-US" altLang="zh-CN" dirty="0" smtClean="0"/>
              <a:t>amendement à la norme </a:t>
            </a:r>
            <a:r>
              <a:rPr lang="en-US" altLang="zh-CN" dirty="0" smtClean="0"/>
              <a:t>802.11e (</a:t>
            </a:r>
            <a:r>
              <a:rPr lang="en-US" altLang="zh-CN" dirty="0" err="1" smtClean="0"/>
              <a:t>QoS</a:t>
            </a:r>
            <a:r>
              <a:rPr lang="en-US" altLang="zh-CN" dirty="0" smtClean="0"/>
              <a:t>), qui exige que les dispositifs 802.11n prennent en charge les fonctions 802.11e. En outre, la norme 802.11n utilise des technologies d'antenne et de transmission sans fil qui augmentent considérablement la distance de transmission des réseaux locaux sans fil (WLAN) à plusieurs kilomètres tout en garantissant un débit de données de 100 Mbps.</a:t>
            </a:r>
            <a:endParaRPr lang="en-US" altLang="zh-CN" dirty="0" smtClean="0"/>
          </a:p>
          <a:p>
            <a:pPr>
              <a:lnSpc>
                <a:spcPct val="100000"/>
              </a:lnSpc>
            </a:pPr>
            <a:r>
              <a:rPr lang="en-US" altLang="zh-CN" dirty="0" smtClean="0"/>
              <a:t>La norme 802.11n combine les technologies des couches PHY et MAC pour améliorer le débit du WLAN. Les principales technologies PHY comprennent MIMO, MIMO-OFDM, la liaison des canaux de 40 MHz et le GI court, qui permettent d'augmenter le débit PHY jusqu'à 600 Mbps. Toutefois, si seul le débit PHY est amélioré mais que les fonctions de la couche MAC, telles que l'accès à l'interface aérienne, ne sont pas optimisées, l'optimisation de l'efficacité PHY ne peut pas être réalisée dans la norme 802.11n. C'est un peu comme une route large. Les embouteillages et la faible efficacité restent des problèmes si la planification et la gestion du trafic ne sont pas optimisées. Pour résoudre ce problème, la norme 802.11n utilise des technologies telles que l'accusé de réception par bloc et l'agrégation de trames, qui améliorent considérablement l'efficacité de la couche MAC. </a:t>
            </a:r>
            <a:endParaRPr lang="en-US" altLang="zh-CN" dirty="0" smtClean="0"/>
          </a:p>
          <a:p>
            <a:pPr>
              <a:lnSpc>
                <a:spcPct val="100000"/>
              </a:lnSpc>
            </a:pPr>
            <a:r>
              <a:rPr lang="en-US" altLang="zh-CN" dirty="0" smtClean="0"/>
              <a:t>Correction d'erreur directe (FEC) : Selon les principes de base de la communication sans fil, pour que les informations puissent être transmises sur des supports peu fiables tels que les canaux sans fil, l'émetteur code les informations à envoyer et ajoute des informations redondantes pour améliorer la capacité de correction des erreurs du système et permettre au récepteur de restaurer les informations d'origine. Le mécanisme de codage QAM-64 utilisé par la norme 802.11n peut faire passer le taux de codage d'un code FEC (proportion de données utiles) de 3/4 (dans la norme 802.11g) à 5/6. Par conséquent, avec MIMO-OFDM, le débit physique d'un flux spatial peut être amélioré de 58,5 Mbps dans la norme 802.11g à 65 Mbps (c'est-à-dire 58,5 Mbps multiplié par 5/6 divisé par 3/4).</a:t>
            </a:r>
            <a:endParaRPr lang="en-US" altLang="zh-CN" dirty="0" smtClean="0"/>
          </a:p>
          <a:p>
            <a:pPr lvl="0">
              <a:lnSpc>
                <a:spcPct val="100000"/>
              </a:lnSpc>
            </a:pPr>
            <a:endParaRPr lang="en-US" altLang="zh-CN" dirty="0" smtClean="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smtClean="0"/>
              <a:t>La norme 802.11n permet d'atteindre un débit maximal de 600 Mbps grâce aux éléments suivants :</a:t>
            </a:r>
            <a:endParaRPr lang="en-US" altLang="zh-CN" smtClean="0"/>
          </a:p>
          <a:p>
            <a:pPr lvl="1"/>
            <a:r>
              <a:rPr lang="en-US" altLang="zh-CN" smtClean="0"/>
              <a:t>Prend en charge un maximum de quatre flux spatiaux.</a:t>
            </a:r>
            <a:endParaRPr lang="en-US" altLang="zh-CN" smtClean="0"/>
          </a:p>
          <a:p>
            <a:pPr lvl="1"/>
            <a:r>
              <a:rPr lang="en-US" altLang="zh-CN" smtClean="0"/>
              <a:t>Prise en charge de la liaison de canaux. Dans les scénarios à 5 GHz, chaque canal prend en charge un maximum de 108 sous-porteuses. </a:t>
            </a:r>
            <a:endParaRPr lang="en-US" altLang="zh-CN" smtClean="0"/>
          </a:p>
          <a:p>
            <a:pPr lvl="1"/>
            <a:r>
              <a:rPr lang="en-US" altLang="zh-CN" smtClean="0"/>
              <a:t>Utilise une technologie à IG court, réduisant l'IG de 0,8 μs à 0,4 μs.</a:t>
            </a:r>
            <a:endParaRPr lang="en-US" altLang="zh-CN" smtClean="0"/>
          </a:p>
          <a:p>
            <a:pPr lvl="1"/>
            <a:r>
              <a:rPr lang="en-US" altLang="zh-CN" smtClean="0"/>
              <a:t>Améliore le taux de codage de 3/4 à 5/6.</a:t>
            </a:r>
            <a:endParaRPr lang="en-US" altLang="zh-CN" smtClean="0"/>
          </a:p>
          <a:p>
            <a:pPr lvl="1"/>
            <a:r>
              <a:rPr lang="en-US" altLang="zh-CN" smtClean="0"/>
              <a:t>Fournit un débit de données allant jusqu'à 300 Mbps avec la bande passante de 20 MHz et 600 Mbps avec la bande passante de 40 MHz.</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pPr lvl="0">
              <a:lnSpc>
                <a:spcPct val="100000"/>
              </a:lnSpc>
            </a:pPr>
            <a:r>
              <a:rPr lang="en-US" altLang="zh-CN" dirty="0" smtClean="0"/>
              <a:t>La norme 802.11ac a apporté de nombreuses innovations technologiques, et il faut beaucoup de temps pour commercialiser ces innovations dans les produits Wi-Fi. C'est pourquoi la Wi-Fi Alliance a divisé l'introduction des produits 802.11ac en deux phases : Wave 1 et Wave 2. De cette manière, les produits 802.11ac peuvent être lancés rapidement sur le marché afin de répondre aux exigences de trafic qui augmentent rapidement. Parallèlement, la norme 802.11ac est évolutive afin de maintenir la compétitivité du Wi-Fi.</a:t>
            </a:r>
            <a:endParaRPr lang="en-US" altLang="zh-CN" dirty="0" smtClean="0"/>
          </a:p>
          <a:p>
            <a:pPr lvl="0">
              <a:lnSpc>
                <a:spcPct val="100000"/>
              </a:lnSpc>
            </a:pPr>
            <a:r>
              <a:rPr lang="en-US" altLang="zh-CN" dirty="0" smtClean="0"/>
              <a:t>La norme 802.11ac permet également une itinérance transparente des utilisateurs en entreprise ou à domicile, tout en prenant en charge les applications de sécurité, de gestion et de diagnostic des produits Wi-Fi pendant l'itinérance.</a:t>
            </a:r>
            <a:endParaRPr lang="en-US" altLang="zh-CN" dirty="0" smtClean="0"/>
          </a:p>
          <a:p>
            <a:pPr lvl="0">
              <a:lnSpc>
                <a:spcPct val="100000"/>
              </a:lnSpc>
            </a:pPr>
            <a:r>
              <a:rPr lang="en-US" altLang="zh-CN" dirty="0" smtClean="0"/>
              <a:t>La norme 802.11ac utilise de nouvelles technologies tout en étendant les technologies originales afin d'améliorer le débit maximal et le nombre d'utilisateurs d'accès. Ces technologies comprennent davantage de flux spatiaux, 256-QAM et MU-MIMO.</a:t>
            </a:r>
            <a:endParaRPr lang="en-US" altLang="zh-CN" dirty="0" smtClean="0"/>
          </a:p>
          <a:p>
            <a:pPr lvl="0">
              <a:lnSpc>
                <a:spcPct val="100000"/>
              </a:lnSpc>
            </a:pPr>
            <a:r>
              <a:rPr lang="en-US" altLang="zh-CN" dirty="0" smtClean="0"/>
              <a:t>Il définit la technologie MU-MIMO sur la liaison descendante (DL MU-MIMO) pour prendre en charge la transmission simultanée de plusieurs utilisateurs sur la liaison descendante.</a:t>
            </a:r>
            <a:endParaRPr lang="en-US" altLang="zh-CN" dirty="0" smtClean="0"/>
          </a:p>
          <a:p>
            <a:pPr lvl="0">
              <a:lnSpc>
                <a:spcPct val="100000"/>
              </a:lnSpc>
            </a:pPr>
            <a:r>
              <a:rPr lang="en-US" altLang="zh-CN" dirty="0" smtClean="0"/>
              <a:t>La norme 802.11ac étend la technologie A-MPDU.</a:t>
            </a:r>
            <a:endParaRPr lang="en-US" altLang="zh-CN" dirty="0" smtClean="0"/>
          </a:p>
          <a:p>
            <a:pPr lvl="1">
              <a:lnSpc>
                <a:spcPct val="100000"/>
              </a:lnSpc>
            </a:pPr>
            <a:r>
              <a:rPr lang="en-US" altLang="zh-CN" dirty="0" smtClean="0"/>
              <a:t>La norme 802.11n et les normes 802.11 ultérieures introduisent la technologie d'agrégation de trames au niveau de la couche MAC pour agréger les MSDU ou les MPDU avant de les encapsuler dans des paquets PHY. De cette manière, plusieurs MSDU ou MPDU partagent un en-tête PHY, ce qui améliore l'efficacité de l'encapsulation, économise les ressources de l'interface radio et réduit le nombre de fois où les ressources de l'interface radio sont préemptées.</a:t>
            </a:r>
            <a:endParaRPr lang="en-US" altLang="zh-CN" dirty="0" smtClean="0"/>
          </a:p>
          <a:p>
            <a:pPr lvl="1">
              <a:lnSpc>
                <a:spcPct val="100000"/>
              </a:lnSpc>
            </a:pPr>
            <a:r>
              <a:rPr lang="en-US" altLang="zh-CN" dirty="0" smtClean="0"/>
              <a:t>En cas d'erreur dans la transmission d'un A-MSDU, l'ensemble du A-MSDU doit être retransmis. En revanche, chaque MPDU d'une A-MPDU possède ses propres en-têtes MAC. En cas d'erreur dans la transmission d'une A-MPDU, seule la MPDU contenant l'erreur doit être retransmise.</a:t>
            </a:r>
            <a:endParaRPr lang="en-US" altLang="zh-CN" dirty="0" smtClean="0"/>
          </a:p>
          <a:p>
            <a:pPr lvl="1">
              <a:lnSpc>
                <a:spcPct val="100000"/>
              </a:lnSpc>
            </a:pPr>
            <a:r>
              <a:rPr lang="en-US" altLang="zh-CN" dirty="0" smtClean="0"/>
              <a:t>Les trames de données 802.11ac doivent être envoyées en mode A-MPDU. En d'autres termes, le mode A-MPDU ne peut pas être désactivé.</a:t>
            </a:r>
            <a:endParaRPr lang="en-US" altLang="zh-CN" dirty="0" smtClean="0"/>
          </a:p>
          <a:p>
            <a:pPr lvl="1">
              <a:lnSpc>
                <a:spcPct val="100000"/>
              </a:lnSpc>
            </a:pPr>
            <a:endParaRPr lang="en-US" altLang="zh-CN" dirty="0" smtClean="0"/>
          </a:p>
          <a:p>
            <a:pPr lvl="1">
              <a:lnSpc>
                <a:spcPct val="100000"/>
              </a:lnSpc>
            </a:pPr>
            <a:endParaRPr lang="en-US" altLang="zh-CN" dirty="0" smtClean="0"/>
          </a:p>
          <a:p>
            <a:pPr>
              <a:lnSpc>
                <a:spcPct val="100000"/>
              </a:lnSpc>
            </a:pPr>
            <a:endParaRPr lang="zh-CN" altLang="en-US" dirty="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La Wi-Fi Alliance a lancé le programme de certification " Wi-Fi CERTIFIED 6 " le 16 septembre 2019 et a annoncé l'IEEE 802.11ax qui fonctionne sur la bande de fréquence de 6 GHz comme Wi-Fi 6E le 3 janvier 2020.</a:t>
            </a:r>
            <a:endParaRPr lang="en-US" altLang="zh-CN" dirty="0" smtClean="0"/>
          </a:p>
          <a:p>
            <a:pPr lvl="0"/>
            <a:r>
              <a:rPr lang="en-US" altLang="zh-CN" dirty="0" smtClean="0"/>
              <a:t>Vous connaissez sans doute très bien le concept de MU-MIMO. Le DL MU-MIMO introduit dans la norme 802.11ac peut entraîner les problèmes suivants :</a:t>
            </a:r>
            <a:endParaRPr lang="en-US" altLang="zh-CN" dirty="0" smtClean="0"/>
          </a:p>
          <a:p>
            <a:pPr lvl="1"/>
            <a:r>
              <a:rPr lang="en-US" altLang="zh-CN" dirty="0" smtClean="0"/>
              <a:t>De nombreuses STA utilisent des antennes simples, et les STA à double antenne doivent passer en mode MU-MIMO DL à flux unique pour éviter les interférences. Le gain d'un AP à quatre antennes est modéré par rapport à celui d'une STA à une seule antenne.</a:t>
            </a:r>
            <a:endParaRPr lang="en-US" altLang="zh-CN" dirty="0" smtClean="0"/>
          </a:p>
          <a:p>
            <a:pPr lvl="1"/>
            <a:r>
              <a:rPr lang="en-US" altLang="zh-CN" dirty="0" smtClean="0"/>
              <a:t>Même si un point d'accès possède huit antennes, il ne peut échanger des données qu'avec un maximum de quatre STA.</a:t>
            </a:r>
            <a:endParaRPr lang="en-US" altLang="zh-CN" dirty="0" smtClean="0"/>
          </a:p>
          <a:p>
            <a:pPr lvl="2"/>
            <a:r>
              <a:rPr lang="en-US" altLang="zh-CN" dirty="0" smtClean="0"/>
              <a:t>Les réponses à la sonde de canal des STA sont envoyées en continu, ce qui entraîne une surcharge importante.</a:t>
            </a:r>
            <a:endParaRPr lang="en-US" altLang="zh-CN" dirty="0" smtClean="0"/>
          </a:p>
          <a:p>
            <a:pPr lvl="2"/>
            <a:r>
              <a:rPr lang="en-US" altLang="zh-CN" dirty="0" smtClean="0"/>
              <a:t>Sans amélioration de la MU UL, les performances de TCP/IP avec TCP ACK dans le sens de la liaison montante sont affaiblies.</a:t>
            </a:r>
            <a:endParaRPr lang="en-US" altLang="zh-CN" dirty="0" smtClean="0"/>
          </a:p>
          <a:p>
            <a:pPr lvl="2"/>
            <a:r>
              <a:rPr lang="en-US" altLang="zh-CN" dirty="0" smtClean="0"/>
              <a:t>UL MU-MIMO a été envisagé à l'origine dans la norme 802.11ac, mais n'a pas été introduit en raison de problèmes de mise en œuvre.</a:t>
            </a:r>
            <a:endParaRPr lang="en-US" altLang="zh-CN" dirty="0" smtClean="0"/>
          </a:p>
          <a:p>
            <a:pPr lvl="0"/>
            <a:r>
              <a:rPr lang="en-US" altLang="zh-CN" dirty="0" smtClean="0"/>
              <a:t>La norme 802.11ax améliore la fonction MU-MIMO en prenant en charge la fonction UL MU-MIMO :</a:t>
            </a:r>
            <a:endParaRPr lang="en-US" altLang="zh-CN" dirty="0" smtClean="0"/>
          </a:p>
          <a:p>
            <a:pPr lvl="1"/>
            <a:r>
              <a:rPr lang="en-US" altLang="zh-CN" dirty="0" smtClean="0"/>
              <a:t>Les trames de sondes et les trames de données peuvent être échangées avec plusieurs STA afin de réduire le surdébit et le temps de réponse de la liaison montante.</a:t>
            </a:r>
            <a:endParaRPr lang="en-US" altLang="zh-CN" dirty="0" smtClean="0"/>
          </a:p>
          <a:p>
            <a:pPr lvl="1"/>
            <a:r>
              <a:rPr lang="en-US" altLang="zh-CN" dirty="0" smtClean="0"/>
              <a:t> La fonction MU-MIMO 8x8 DL/UL est prise en charge. Le débit MU-MIMO peut être doublé ou quadruplé en communication mono-utilisateur, même si un point d'accès fonctionne en mode flux unique.</a:t>
            </a:r>
            <a:endParaRPr lang="en-US" altLang="zh-CN" dirty="0" smtClean="0"/>
          </a:p>
        </p:txBody>
      </p:sp>
      <p:sp>
        <p:nvSpPr>
          <p:cNvPr id="9" name="幻灯片图像占位符 8"/>
          <p:cNvSpPr>
            <a:spLocks noGrp="1" noRot="1" noChangeAspect="1"/>
          </p:cNvSpPr>
          <p:nvPr>
            <p:ph type="sldImg"/>
          </p:nvPr>
        </p:nvSpPr>
        <p:spPr>
          <a:xfrm>
            <a:off x="750888" y="742950"/>
            <a:ext cx="5541962" cy="31178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La fréquence est un indice physique important des ondes. La fréquence d'une onde est la fréquence d'oscillation de l'onde, exprimée en Hz. Si une onde oscille une fois par seconde, sa fréquence est de 1 Hz. </a:t>
            </a:r>
            <a:endParaRPr lang="en-US" altLang="zh-CN" smtClean="0"/>
          </a:p>
          <a:p>
            <a:r>
              <a:rPr lang="en-US" altLang="zh-CN" smtClean="0"/>
              <a:t>Une onde est constituée de crêtes et de creux consécutifs. La distance entre les crêtes ou les creux adjacents est la longueur d'onde. Les ondes varient en taille, des ondes radio très longues (aussi longues qu'un terrain de football) aux rayons gamma très courts (plus courts que le rayon d'un atome). Une fréquence élevée indique une longueur d'onde plus courte.</a:t>
            </a:r>
            <a:endParaRPr lang="en-US" altLang="zh-CN" smtClean="0"/>
          </a:p>
          <a:p>
            <a:r>
              <a:rPr lang="en-US" altLang="zh-CN" smtClean="0"/>
              <a:t>La fréquence des ondes radio va de 3 kHz à 300 GHz, et la longueur d'onde de 0,1 mm à 10 km.</a:t>
            </a:r>
            <a:endParaRPr lang="en-US" altLang="zh-CN" smtClean="0"/>
          </a:p>
          <a:p>
            <a:endParaRPr lang="en-US" altLang="zh-CN" smtClean="0"/>
          </a:p>
          <a:p>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dirty="0" smtClean="0"/>
              <a:t>Flux spatial</a:t>
            </a:r>
            <a:endParaRPr lang="en-US" altLang="zh-CN" dirty="0" smtClean="0"/>
          </a:p>
          <a:p>
            <a:pPr lvl="1"/>
            <a:r>
              <a:rPr lang="en-US" altLang="zh-CN" dirty="0" smtClean="0"/>
              <a:t>Chacun des points d'accès Wi-Fi 6 de Huawei possède quatre antennes de 2,4 GHz et prend en charge quatre flux spatiaux sur la bande de fréquences de 2,4 GHz. En raison de restrictions protocolaires, la bande de fréquence de 5 GHz peut prendre en charge un maximum de huit flux spatiaux. Par conséquent, les points d'accès Wi-Fi 6 de Huawei prennent en charge un maximum de huit flux spatiaux sur la bande de fréquence de 5 GHz.</a:t>
            </a:r>
            <a:endParaRPr lang="en-US" altLang="zh-CN" dirty="0" smtClean="0"/>
          </a:p>
          <a:p>
            <a:pPr lvl="0"/>
            <a:r>
              <a:rPr lang="en-US" altLang="zh-CN" dirty="0" smtClean="0"/>
              <a:t>Schéma de codage ou nombre de bits de code par sous-porteuse</a:t>
            </a:r>
            <a:endParaRPr lang="en-US" altLang="zh-CN" dirty="0" smtClean="0"/>
          </a:p>
          <a:p>
            <a:pPr lvl="1"/>
            <a:r>
              <a:rPr lang="en-US" altLang="zh-CN" dirty="0" smtClean="0"/>
              <a:t>Le schéma de codage, également appelé schéma de modulation, convertit les signaux générés par une source de signaux en une forme adaptée à la transmission sans fil (c'est-à-dire le nombre de bits pouvant être transportés dans un symbole).</a:t>
            </a:r>
            <a:endParaRPr lang="en-US" altLang="zh-CN" dirty="0" smtClean="0"/>
          </a:p>
          <a:p>
            <a:pPr lvl="1"/>
            <a:r>
              <a:rPr lang="en-US" altLang="zh-CN" dirty="0" smtClean="0"/>
              <a:t>Il existe trois schémas de modulation de base : la modulation par déplacement d'amplitude (ASK), la modulation par déplacement de fréquence (FSK) et la modulation par déplacement de phase (PSK). Les autres schémas de modulation sont tous des améliorations ou des mélanges de ces trois schémas. Par exemple, la modulation d'amplitude en quadrature (QAM) utilisée par le Wi-Fi est considérée comme un mélange de modulation d'amplitude et de modulation de phase. </a:t>
            </a:r>
            <a:endParaRPr lang="en-US" altLang="zh-CN" dirty="0" smtClean="0"/>
          </a:p>
          <a:p>
            <a:pPr lvl="1"/>
            <a:r>
              <a:rPr lang="en-US" altLang="zh-CN" dirty="0" smtClean="0"/>
              <a:t>Par exemple, la norme 802.11ax utilise une MAQ 1024, ce qui signifie que la taille des données transportées par chaque sous-porteuse est de 10 bits (c'est-à-dire log21024). La norme 802.11ac utilise une MAQ 256, ce qui signifie que la taille des données transportées par chaque sous-porteuse est de 8 bits (log2256). En d'autres termes, le Wi-Fi 6 (802.11ax) utilise une MAQ 1024 et chaque sous-porteuse transmet des données de 10 bits (2^10 = 1024), tandis que le Wi-Fi 5 (802.11ac) utilise une MAQ 256 et chaque sous-porteuse transmet des données de 8 bits (2^8 = 256).</a:t>
            </a:r>
            <a:endParaRPr lang="en-US" altLang="zh-CN" dirty="0" smtClean="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 OFDM, OFDMA, MU-MIMO, QAM, liaison de canaux, coloration BSS...</a:t>
            </a:r>
            <a:endParaRPr lang="en-US" altLang="zh-CN" smtClean="0"/>
          </a:p>
          <a:p>
            <a:pPr lvl="0"/>
            <a:r>
              <a:rPr lang="en-US" altLang="zh-CN" smtClean="0"/>
              <a:t>2. </a:t>
            </a:r>
            <a:r>
              <a:rPr lang="en-US" altLang="zh-CN" smtClean="0">
                <a:sym typeface="Huawei Sans" panose="020C0503030203020204" pitchFamily="34" charset="0"/>
              </a:rPr>
              <a:t>Agrégation de trames, bloc d'accusé de réception (BA), A-MPDU, RTS/CTS</a:t>
            </a:r>
            <a:endParaRPr lang="en-US" altLang="zh-CN" smtClean="0">
              <a:sym typeface="Huawei Sans" panose="020C0503030203020204" pitchFamily="34" charset="0"/>
            </a:endParaRPr>
          </a:p>
          <a:p>
            <a:pPr lvl="0"/>
            <a:endParaRPr lang="en-US" altLang="zh-CN" smtClean="0">
              <a:sym typeface="Huawei Sans" panose="020C0503030203020204" pitchFamily="34" charset="0"/>
            </a:endParaRPr>
          </a:p>
          <a:p>
            <a:pPr lvl="0"/>
            <a:endParaRPr lang="en-US" altLang="zh-CN" smtClean="0">
              <a:sym typeface="Huawei Sans" panose="020C0503030203020204" pitchFamily="34" charset="0"/>
            </a:endParaRPr>
          </a:p>
        </p:txBody>
      </p:sp>
      <p:sp>
        <p:nvSpPr>
          <p:cNvPr id="5" name="幻灯片图像占位符 4"/>
          <p:cNvSpPr>
            <a:spLocks noGrp="1" noRot="1" noChangeAspect="1"/>
          </p:cNvSpPr>
          <p:nvPr>
            <p:ph type="sldImg"/>
          </p:nvPr>
        </p:nvSpPr>
        <p:spPr>
          <a:xfrm>
            <a:off x="750888" y="742950"/>
            <a:ext cx="5541962" cy="3117850"/>
          </a:xfr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lnSpc>
                <a:spcPct val="100000"/>
              </a:lnSpc>
            </a:pPr>
            <a:r>
              <a:rPr lang="en-US" altLang="zh-CN" dirty="0" smtClean="0"/>
              <a:t>Les WLAN utilisent la bande de fréquences de 2,4 GHz (2,4-2,4835 GHz) et la bande de fréquences de 5 GHz (5,15-5,35 GHz et 5,725-5,85 GHz).</a:t>
            </a:r>
            <a:endParaRPr lang="en-US" altLang="zh-CN" dirty="0" smtClean="0"/>
          </a:p>
          <a:p>
            <a:pPr lvl="0">
              <a:lnSpc>
                <a:spcPct val="100000"/>
              </a:lnSpc>
            </a:pPr>
            <a:r>
              <a:rPr lang="en-US" altLang="zh-CN" dirty="0" smtClean="0"/>
              <a:t>Conçues pour les applications industrielles, scientifiques et médicales (ISM), les bandes de fréquences de 2,4 GHz et de 5 GHz peuvent être utilisées sans licence ni redevance tant que la puissance d'émission requise (généralement inférieure à 1 W) est respectée et qu'aucune interférence n'est causée à d'autres bandes de fréquences. La gratuité des bandes de fréquences réduit les coûts de déploiement des réseaux locaux sans fil (WLAN), mais provoque des interférences dans le même canal lorsque plusieurs technologies de communication sans fil fonctionnent sur la même bande de fréquences. Les bandes de fréquences utilisées par les WLAN doivent être conformes aux lois et réglementations locales.</a:t>
            </a:r>
            <a:endParaRPr lang="en-US" altLang="zh-CN" dirty="0" smtClean="0"/>
          </a:p>
          <a:p>
            <a:pPr>
              <a:lnSpc>
                <a:spcPct val="100000"/>
              </a:lnSpc>
            </a:pPr>
            <a:r>
              <a:rPr lang="en-US" altLang="zh-CN" dirty="0" smtClean="0"/>
              <a:t>ELF (3 Hz à 30 Hz) : Communication sous-marine ou conversion directe en son</a:t>
            </a:r>
            <a:endParaRPr lang="en-US" altLang="zh-CN" dirty="0" smtClean="0"/>
          </a:p>
          <a:p>
            <a:pPr>
              <a:lnSpc>
                <a:spcPct val="100000"/>
              </a:lnSpc>
            </a:pPr>
            <a:r>
              <a:rPr lang="en-US" altLang="zh-CN" dirty="0" smtClean="0"/>
              <a:t>SLF (30 Hz à 300 Hz) : Conversion directe en son ou en système de transmission de courant alternatif (50 Hz à 60 Hz)</a:t>
            </a:r>
            <a:endParaRPr lang="en-US" altLang="zh-CN" dirty="0" smtClean="0"/>
          </a:p>
          <a:p>
            <a:pPr>
              <a:lnSpc>
                <a:spcPct val="100000"/>
              </a:lnSpc>
            </a:pPr>
            <a:r>
              <a:rPr lang="en-US" altLang="zh-CN" dirty="0" smtClean="0"/>
              <a:t>ULF (300 Hz à 3 kHz) : Communication minière ou conversion directe en son</a:t>
            </a:r>
            <a:endParaRPr lang="en-US" altLang="zh-CN" dirty="0" smtClean="0"/>
          </a:p>
          <a:p>
            <a:pPr>
              <a:lnSpc>
                <a:spcPct val="100000"/>
              </a:lnSpc>
            </a:pPr>
            <a:r>
              <a:rPr lang="en-US" altLang="zh-CN" dirty="0" smtClean="0"/>
              <a:t>VLF (3 kHz à 30 kHz) : Conversion directe en son, ultrasons et recherche géophysique.</a:t>
            </a:r>
            <a:endParaRPr lang="en-US" altLang="zh-CN" dirty="0" smtClean="0"/>
          </a:p>
          <a:p>
            <a:pPr>
              <a:lnSpc>
                <a:spcPct val="100000"/>
              </a:lnSpc>
            </a:pPr>
            <a:r>
              <a:rPr lang="en-US" altLang="zh-CN" dirty="0" smtClean="0"/>
              <a:t>LF (30 kHz à 300 kHz) : Radiodiffusion internationale</a:t>
            </a:r>
            <a:endParaRPr lang="en-US" altLang="zh-CN" dirty="0" smtClean="0"/>
          </a:p>
          <a:p>
            <a:pPr>
              <a:lnSpc>
                <a:spcPct val="100000"/>
              </a:lnSpc>
            </a:pPr>
            <a:r>
              <a:rPr lang="en-US" altLang="zh-CN" dirty="0" smtClean="0"/>
              <a:t>MF (300 kHz à 3 MHz) : Modulation d'amplitude (AM) pour la radiodiffusion, les communications maritimes et aéronautiques.</a:t>
            </a:r>
            <a:endParaRPr lang="en-US" altLang="zh-CN" dirty="0" smtClean="0"/>
          </a:p>
          <a:p>
            <a:pPr>
              <a:lnSpc>
                <a:spcPct val="100000"/>
              </a:lnSpc>
            </a:pPr>
            <a:r>
              <a:rPr lang="en-US" altLang="zh-CN" dirty="0" smtClean="0"/>
              <a:t>HF (3 MHz à 30 MHz) : Ondes courtes et stations radio civiles</a:t>
            </a:r>
            <a:endParaRPr lang="en-US" altLang="zh-CN" dirty="0" smtClean="0"/>
          </a:p>
          <a:p>
            <a:pPr>
              <a:lnSpc>
                <a:spcPct val="100000"/>
              </a:lnSpc>
            </a:pPr>
            <a:r>
              <a:rPr lang="en-US" altLang="zh-CN" dirty="0" smtClean="0"/>
              <a:t>VHF (30 MHz à 300 MHz) : Modulation de fréquence (FM) pour la radio, la télédiffusion et les communications aéronautiques.</a:t>
            </a:r>
            <a:endParaRPr lang="en-US" altLang="zh-CN" dirty="0" smtClean="0"/>
          </a:p>
          <a:p>
            <a:pPr>
              <a:lnSpc>
                <a:spcPct val="100000"/>
              </a:lnSpc>
            </a:pPr>
            <a:r>
              <a:rPr lang="en-US" altLang="zh-CN" dirty="0" smtClean="0"/>
              <a:t>UHF (300 MHz à 3 GHz) : Radiodiffusion télévisuelle, communication téléphonique sans fil, réseau sans fil et four à micro-ondes.</a:t>
            </a:r>
            <a:endParaRPr lang="en-US" altLang="zh-CN" dirty="0" smtClean="0"/>
          </a:p>
          <a:p>
            <a:pPr>
              <a:lnSpc>
                <a:spcPct val="100000"/>
              </a:lnSpc>
            </a:pPr>
            <a:r>
              <a:rPr lang="en-US" altLang="zh-CN" dirty="0" smtClean="0"/>
              <a:t>SHF (3 GHz à 30 GHz) : Réseau sans fil, radar et réception satellite</a:t>
            </a:r>
            <a:endParaRPr lang="en-US" altLang="zh-CN" dirty="0" smtClean="0"/>
          </a:p>
          <a:p>
            <a:pPr>
              <a:lnSpc>
                <a:spcPct val="100000"/>
              </a:lnSpc>
            </a:pPr>
            <a:r>
              <a:rPr lang="en-US" altLang="zh-CN" dirty="0" smtClean="0"/>
              <a:t>EHF (30 GHz à 300 GHz) : Radioastronomie, télédétection et scanner du corps humain</a:t>
            </a:r>
            <a:endParaRPr lang="en-US" altLang="zh-CN" dirty="0" smtClean="0"/>
          </a:p>
          <a:p>
            <a:pPr>
              <a:lnSpc>
                <a:spcPct val="100000"/>
              </a:lnSpc>
            </a:pPr>
            <a:r>
              <a:rPr lang="en-US" altLang="zh-CN" dirty="0" smtClean="0"/>
              <a:t>300 GHz ou plus : Rayons infrarouges, lumière visible, rayons ultraviolets et autres rayons</a:t>
            </a:r>
            <a:endParaRPr lang="en-US" altLang="zh-CN" dirty="0" smtClean="0"/>
          </a:p>
          <a:p>
            <a:pPr>
              <a:lnSpc>
                <a:spcPct val="100000"/>
              </a:lnSpc>
            </a:pPr>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La phase est un terme relatif qui décrit la relation entre deux ondes coïncidentes. Pour mesurer la phase d'une onde, la longueur d'onde est divisée en 360 parties, chaque partie représentant 1°. 0° est utilisé comme temps de départ de la propagation d'une onde. Si une onde commence à se propager à 0° et que l'autre commence à se propager à 90°, les deux ondes sont déphasées de 90°. Si des ondes électromagnétiques de même fréquence commencent à se propager à des moments différents, la propagation de l'onde est fortement affectée.</a:t>
            </a:r>
            <a:endParaRPr lang="en-US" altLang="zh-CN" smtClean="0"/>
          </a:p>
          <a:p>
            <a:endParaRPr lang="zh-CN" altLang="en-US" dirty="0"/>
          </a:p>
        </p:txBody>
      </p:sp>
      <p:sp>
        <p:nvSpPr>
          <p:cNvPr id="7" name="幻灯片图像占位符 6"/>
          <p:cNvSpPr>
            <a:spLocks noGrp="1" noRot="1" noChangeAspect="1"/>
          </p:cNvSpPr>
          <p:nvPr>
            <p:ph type="sldImg"/>
          </p:nvPr>
        </p:nvSpPr>
        <p:spPr>
          <a:xfrm>
            <a:off x="750888" y="742950"/>
            <a:ext cx="5541962" cy="3117850"/>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en-US" altLang="zh-CN" dirty="0" smtClean="0"/>
              <a:t>Click to Edit Title</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smtClean="0"/>
              <a:t>Click to Edit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3765" rtl="0" eaLnBrk="1" fontAlgn="ctr" latinLnBrk="0" hangingPunct="1">
              <a:lnSpc>
                <a:spcPct val="140000"/>
              </a:lnSpc>
              <a:spcBef>
                <a:spcPts val="790"/>
              </a:spcBef>
              <a:spcAft>
                <a:spcPts val="0"/>
              </a:spcAft>
              <a:buClrTx/>
              <a:buSzPct val="50000"/>
              <a:buFont typeface="Wingdings" panose="05000000000000000000" pitchFamily="2" charset="2"/>
              <a:buNone/>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60" marR="0" lvl="0" indent="-302260" algn="just" defTabSz="913765" rtl="0" eaLnBrk="1" fontAlgn="ctr" latinLnBrk="0" hangingPunct="1">
              <a:lnSpc>
                <a:spcPct val="140000"/>
              </a:lnSpc>
              <a:spcBef>
                <a:spcPts val="790"/>
              </a:spcBef>
              <a:spcAft>
                <a:spcPts val="0"/>
              </a:spcAft>
              <a:buClrTx/>
              <a:buSzPct val="50000"/>
              <a:buFont typeface="Wingdings" panose="05000000000000000000" pitchFamily="2" charset="2"/>
              <a:buChar char="l"/>
              <a:defRPr/>
            </a:pPr>
            <a:r>
              <a:rPr lang="en-US" altLang="zh-CN" dirty="0" smtClean="0"/>
              <a:t>More information for trainees</a:t>
            </a:r>
            <a:endParaRPr lang="zh-CN" altLang="en-US" dirty="0" smtClean="0"/>
          </a:p>
          <a:p>
            <a:endParaRPr lang="zh-CN" altLang="en-US" dirty="0"/>
          </a:p>
        </p:txBody>
      </p:sp>
      <p:cxnSp>
        <p:nvCxnSpPr>
          <p:cNvPr id="12" name="直线连接符 14"/>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p:cNvSpPr txBox="1"/>
          <p:nvPr userDrawn="1"/>
        </p:nvSpPr>
        <p:spPr>
          <a:xfrm>
            <a:off x="918916" y="630373"/>
            <a:ext cx="4357283" cy="707886"/>
          </a:xfrm>
          <a:prstGeom prst="rect">
            <a:avLst/>
          </a:prstGeom>
          <a:noFill/>
        </p:spPr>
        <p:txBody>
          <a:bodyPr wrap="none" rtlCol="0">
            <a:spAutoFit/>
          </a:bodyPr>
          <a:lstStyle/>
          <a:p>
            <a:pPr algn="l" defTabSz="1001395" rtl="0" eaLnBrk="0" fontAlgn="ctr" hangingPunct="0">
              <a:spcBef>
                <a:spcPct val="0"/>
              </a:spcBef>
              <a:spcAft>
                <a:spcPct val="0"/>
              </a:spcAft>
            </a:pPr>
            <a:r>
              <a:rPr lang="en-US" altLang="zh-CN" sz="4000" b="0" kern="12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p:cNvSpPr txBox="1"/>
          <p:nvPr userDrawn="1"/>
        </p:nvSpPr>
        <p:spPr>
          <a:xfrm>
            <a:off x="918916" y="630373"/>
            <a:ext cx="4509568" cy="707886"/>
          </a:xfrm>
          <a:prstGeom prst="rect">
            <a:avLst/>
          </a:prstGeom>
          <a:noFill/>
        </p:spPr>
        <p:txBody>
          <a:bodyPr wrap="none" rtlCol="0">
            <a:spAutoFit/>
          </a:bodyPr>
          <a:lstStyle/>
          <a:p>
            <a:pPr algn="l" defTabSz="1001395" rtl="0" eaLnBrk="0" fontAlgn="ctr" hangingPunct="0">
              <a:spcBef>
                <a:spcPct val="0"/>
              </a:spcBef>
              <a:spcAft>
                <a:spcPct val="0"/>
              </a:spcAft>
            </a:pPr>
            <a:r>
              <a:rPr lang="en-US" altLang="zh-CN" sz="4000" b="0" kern="12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en-US" altLang="zh-CN" dirty="0" smtClean="0"/>
              <a:t>Click to Edit Title</a:t>
            </a:r>
            <a:endParaRPr lang="en-US" dirty="0"/>
          </a:p>
        </p:txBody>
      </p:sp>
      <p:sp>
        <p:nvSpPr>
          <p:cNvPr id="10" name="Text Placeholder 5"/>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smtClean="0"/>
              <a:t>Click to Edit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731838" y="447468"/>
            <a:ext cx="1072832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
        <p:nvSpPr>
          <p:cNvPr id="9" name="文本占位符 6"/>
          <p:cNvSpPr>
            <a:spLocks noGrp="1"/>
          </p:cNvSpPr>
          <p:nvPr>
            <p:ph type="body" sz="quarter" idx="10" hasCustomPrompt="1"/>
          </p:nvPr>
        </p:nvSpPr>
        <p:spPr>
          <a:xfrm>
            <a:off x="731838" y="1052514"/>
            <a:ext cx="1072832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
        <p:nvSpPr>
          <p:cNvPr id="9"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
        <p:nvSpPr>
          <p:cNvPr id="9"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80604020202020204" pitchFamily="34" charset="0"/>
            </a:pPr>
            <a:r>
              <a:rPr lang="en-US" altLang="zh-CN" dirty="0" smtClean="0"/>
              <a:t>Title</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ln>
        </p:spPr>
        <p:txBody>
          <a:bodyPr lIns="78258" tIns="39127" rIns="78258" bIns="39127" anchor="ctr"/>
          <a:lstStyle/>
          <a:p>
            <a:pPr marL="0" marR="0" lvl="0" indent="0" algn="l" defTabSz="1001395" rtl="0" eaLnBrk="0" fontAlgn="ctr" latinLnBrk="0" hangingPunct="0">
              <a:lnSpc>
                <a:spcPct val="100000"/>
              </a:lnSpc>
              <a:spcBef>
                <a:spcPct val="0"/>
              </a:spcBef>
              <a:spcAft>
                <a:spcPct val="0"/>
              </a:spcAft>
              <a:buClrTx/>
              <a:buSzTx/>
              <a:buFontTx/>
              <a:buNone/>
              <a:defRPr/>
            </a:pPr>
            <a:r>
              <a:rPr lang="en-US" altLang="zh-CN" sz="3500" b="0" baseline="0" dirty="0" smtClean="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smtClean="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dirty="0" smtClean="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nvGraphicFramePr>
        <p:xfrm>
          <a:off x="1007534" y="1383305"/>
          <a:ext cx="10165988" cy="1082675"/>
        </p:xfrm>
        <a:graphic>
          <a:graphicData uri="http://schemas.openxmlformats.org/drawingml/2006/table">
            <a:tbl>
              <a:tblPr/>
              <a:tblGrid>
                <a:gridCol w="3059004"/>
                <a:gridCol w="2155444"/>
                <a:gridCol w="2873927"/>
                <a:gridCol w="2077613"/>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endPar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 name="Group 21"/>
          <p:cNvGraphicFramePr>
            <a:graphicFrameLocks noGrp="1"/>
          </p:cNvGraphicFramePr>
          <p:nvPr userDrawn="1"/>
        </p:nvGraphicFramePr>
        <p:xfrm>
          <a:off x="1007533" y="2680416"/>
          <a:ext cx="10177140" cy="3527425"/>
        </p:xfrm>
        <a:graphic>
          <a:graphicData uri="http://schemas.openxmlformats.org/drawingml/2006/table">
            <a:tbl>
              <a:tblPr/>
              <a:tblGrid>
                <a:gridCol w="3085809"/>
                <a:gridCol w="2155920"/>
                <a:gridCol w="2912127"/>
                <a:gridCol w="2023284"/>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endParaRPr lang="en-US" altLang="zh-CN" dirty="0"/>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endParaRPr lang="en-US" altLang="zh-CN" dirty="0"/>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X.X</a:t>
            </a:r>
            <a:endParaRPr lang="en-US" altLang="zh-CN" dirty="0"/>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X.X</a:t>
            </a:r>
            <a:endParaRPr lang="en-US" altLang="zh-CN" dirty="0"/>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4" name="文本占位符 7"/>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46" name="文本占位符 7"/>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8" name="文本占位符 7"/>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0" name="文本占位符 7"/>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52" name="文本占位符 7"/>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4" name="文本占位符 7"/>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56" name="文本占位符 7"/>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8" name="文本占位符 7"/>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60" name="文本占位符 7"/>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62" name="文本占位符 7"/>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smtClean="0"/>
              <a:t>The chapter describes ...</a:t>
            </a:r>
            <a:endParaRPr lang="zh-CN" altLang="en-US" dirty="0" smtClean="0"/>
          </a:p>
          <a:p>
            <a:pPr lvl="1"/>
            <a:r>
              <a:rPr lang="zh-CN" altLang="en-US" dirty="0" smtClean="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239841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0" marR="0" indent="0" algn="just" defTabSz="913765" rtl="0" eaLnBrk="1" fontAlgn="ctr" latinLnBrk="0" hangingPunct="1">
              <a:lnSpc>
                <a:spcPct val="140000"/>
              </a:lnSpc>
              <a:spcBef>
                <a:spcPts val="790"/>
              </a:spcBef>
              <a:spcAft>
                <a:spcPts val="0"/>
              </a:spcAft>
              <a:buClrTx/>
              <a:buSzPct val="50000"/>
              <a:buFont typeface="Wingdings" panose="05000000000000000000" pitchFamily="2" charset="2"/>
              <a:buNone/>
              <a:defRPr kumimoji="0" lang="en-US" altLang="zh-CN" sz="2200" b="0" i="0" u="none" strike="noStrike" kern="0" cap="none" spc="0" normalizeH="0" baseline="0" noProof="0" smtClean="0">
                <a:ln>
                  <a:noFill/>
                </a:ln>
                <a:solidFill>
                  <a:srgbClr val="000000"/>
                </a:solidFill>
                <a:effectLst/>
                <a:uLnTx/>
                <a:uFillTx/>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marL="302260" marR="0" lvl="0" indent="-302260" algn="just" defTabSz="913765" rtl="0" eaLnBrk="1" fontAlgn="ctr" latinLnBrk="0" hangingPunct="1">
              <a:lnSpc>
                <a:spcPct val="140000"/>
              </a:lnSpc>
              <a:spcBef>
                <a:spcPts val="790"/>
              </a:spcBef>
              <a:spcAft>
                <a:spcPts val="0"/>
              </a:spcAft>
              <a:buClrTx/>
              <a:buSzPct val="50000"/>
              <a:buFont typeface="Wingdings" panose="05000000000000000000" pitchFamily="2" charset="2"/>
              <a:buChar char="l"/>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en-US" altLang="zh-CN"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a:p>
            <a:pPr eaLnBrk="1" hangingPunct="1"/>
            <a:endParaRPr lang="en-US" altLang="zh-CN" dirty="0"/>
          </a:p>
        </p:txBody>
      </p:sp>
      <p:cxnSp>
        <p:nvCxnSpPr>
          <p:cNvPr id="14" name="直线连接符 14"/>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8916" y="630373"/>
            <a:ext cx="2252540" cy="707886"/>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395" eaLnBrk="0" fontAlgn="ctr" hangingPunct="0"/>
            <a:r>
              <a:rPr lang="en-US" altLang="zh-CN" sz="4000" b="0" kern="12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a:p>
            <a:pPr eaLnBrk="1" hangingPunct="1"/>
            <a:endParaRPr lang="en-US" altLang="zh-CN" dirty="0"/>
          </a:p>
        </p:txBody>
      </p:sp>
      <p:cxnSp>
        <p:nvCxnSpPr>
          <p:cNvPr id="14" name="直线连接符 14"/>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2005">
              <a:spcBef>
                <a:spcPct val="30000"/>
              </a:spcBef>
              <a:spcAft>
                <a:spcPct val="0"/>
              </a:spcAft>
              <a:buClr>
                <a:schemeClr val="tx1"/>
              </a:buClr>
              <a:buSzPct val="100000"/>
              <a:buFont typeface="+mj-lt"/>
              <a:buAutoNum type="arabicPeriod"/>
            </a:pPr>
            <a:r>
              <a:rPr lang="en-US" altLang="zh-CN" dirty="0" smtClean="0"/>
              <a:t>Question description.</a:t>
            </a:r>
            <a:endParaRPr lang="en-US" altLang="zh-CN" dirty="0" smtClean="0"/>
          </a:p>
          <a:p>
            <a:pPr lvl="1"/>
            <a:endParaRPr lang="en-US" altLang="zh-CN" dirty="0" smtClean="0"/>
          </a:p>
        </p:txBody>
      </p:sp>
      <p:cxnSp>
        <p:nvCxnSpPr>
          <p:cNvPr id="5" name="直线连接符 14"/>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smtClean="0"/>
              <a:t>Click here to edit summary</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11" name="直线连接符 14"/>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9" name="直线连接符 14"/>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p:cNvSpPr txBox="1"/>
          <p:nvPr userDrawn="1"/>
        </p:nvSpPr>
        <p:spPr>
          <a:xfrm>
            <a:off x="918916" y="630373"/>
            <a:ext cx="2417650" cy="707886"/>
          </a:xfrm>
          <a:prstGeom prst="rect">
            <a:avLst/>
          </a:prstGeom>
          <a:noFill/>
        </p:spPr>
        <p:txBody>
          <a:bodyPr wrap="none" rtlCol="0">
            <a:spAutoFit/>
          </a:bodyPr>
          <a:lstStyle/>
          <a:p>
            <a:pPr algn="l" defTabSz="1001395" rtl="0" eaLnBrk="0" fontAlgn="ctr" hangingPunct="0">
              <a:spcBef>
                <a:spcPct val="0"/>
              </a:spcBef>
              <a:spcAft>
                <a:spcPct val="0"/>
              </a:spcAft>
            </a:pPr>
            <a:r>
              <a:rPr lang="en-US" altLang="zh-CN" sz="4000" b="0" kern="120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png"/><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2.png"/><Relationship Id="rId1" Type="http://schemas.openxmlformats.org/officeDocument/2006/relationships/slideLayout" Target="../slideLayouts/slideLayout20.xml"/></Relationships>
</file>

<file path=ppt/slideMasters/slideMaster1.xml><?xml version="1.0" encoding="utf-8"?>
<p:sldMaster xmlns:a14="http://schemas.microsoft.com/office/drawing/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Niveau de sécurité :</a:t>
            </a:r>
            <a:endParaRPr lang="en-US" altLang="zh-CN" sz="1000"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p:cNvGrpSpPr>
            <a:grpSpLocks noChangeAspect="1"/>
          </p:cNvGrpSpPr>
          <p:nvPr userDrawn="1"/>
        </p:nvGrpSpPr>
        <p:grpSpPr>
          <a:xfrm>
            <a:off x="12290471" y="2625389"/>
            <a:ext cx="1963323" cy="4233515"/>
            <a:chOff x="5343885" y="-48857"/>
            <a:chExt cx="3263586" cy="7037279"/>
          </a:xfrm>
        </p:grpSpPr>
        <p:sp>
          <p:nvSpPr>
            <p:cNvPr id="31"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196/0/84</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2"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3"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203/55/120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4"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237/109/0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5"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153/54/54</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6"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98/178/48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7"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242/137/68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8"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185C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spcBef>
                  <a:spcPts val="0"/>
                </a:spcBef>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199/0/11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9"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40"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186C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200/16/46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41"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127/0/1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2"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52/200/0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3"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48/181/197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4"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129/193/95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5"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253/211/81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6"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86/196/210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7"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211/57/65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8"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211/56/89</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9"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221/128/170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0"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191/128/130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1"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246/183/140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2"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176/216/156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3"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253/227/181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4"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148/218/226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5"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226/129/137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6"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226/129/152</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7"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235/179/204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8"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216/179/179</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9"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250/211/187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0"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208/232/196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1"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254/238/193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2"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190/23/238</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3"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239/178/184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4"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238/179/193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5"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35/24/21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6"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89/87/87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7"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137/137/</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8"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181/181/</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9"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221/221/</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221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0"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255/255/</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8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14="http://schemas.microsoft.com/office/drawing/2010/main"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Confidentiel Huawei</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p:cNvGrpSpPr>
            <a:grpSpLocks noChangeAspect="1"/>
          </p:cNvGrpSpPr>
          <p:nvPr userDrawn="1"/>
        </p:nvGrpSpPr>
        <p:grpSpPr>
          <a:xfrm>
            <a:off x="12290471" y="2625389"/>
            <a:ext cx="1963323" cy="4233515"/>
            <a:chOff x="5343885" y="-48857"/>
            <a:chExt cx="3263586" cy="7037279"/>
          </a:xfrm>
        </p:grpSpPr>
        <p:sp>
          <p:nvSpPr>
            <p:cNvPr id="28"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196/0/84</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29"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0"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203/55/120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1"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237/109/0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2"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153/54/54</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3"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98/178/48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4"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242/137/68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5"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185C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spcBef>
                  <a:spcPts val="0"/>
                </a:spcBef>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199/0/11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6"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7"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186C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200/16/46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8"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127/0/1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9"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52/200/0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0"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48/181/197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1"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129/193/95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2"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253/211/81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3"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86/196/210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4"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211/57/65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5"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211/56/89</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6"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221/128/170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7"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191/128/130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8"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246/183/140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9"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176/216/156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0"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253/227/181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1"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148/218/226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2"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226/129/137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3"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226/129/152</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4"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235/179/204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5"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216/179/179</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6"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250/211/187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7"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208/232/196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8"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254/238/193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9"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190/23/238</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0"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239/178/184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1"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238/179/193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2"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35/24/21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3"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89/87/87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4"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137/137/</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5"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181/181/</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6"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221/221/</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221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7"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255/255/</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14="http://schemas.microsoft.com/office/drawing/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8085">
              <a:lnSpc>
                <a:spcPts val="3430"/>
              </a:lnSpc>
              <a:spcBef>
                <a:spcPts val="0"/>
              </a:spcBef>
              <a:buFont typeface="Arial" panose="02080604020202020204" pitchFamily="34" charset="0"/>
            </a:pPr>
            <a:r>
              <a:rPr lang="zh-CN" altLang="en-US" dirty="0" smtClean="0"/>
              <a:t>单击此处编辑母版标题样式</a:t>
            </a:r>
            <a:endParaRPr lang="zh-CN" altLang="en-US" dirty="0"/>
          </a:p>
        </p:txBody>
      </p:sp>
      <p:sp>
        <p:nvSpPr>
          <p:cNvPr id="28" name="Rectangle 57"/>
          <p:cNvSpPr>
            <a:spLocks noGrp="1" noChangeArrowheads="1"/>
          </p:cNvSpPr>
          <p:nvPr>
            <p:ph type="body" idx="1"/>
          </p:nvPr>
        </p:nvSpPr>
        <p:spPr bwMode="auto">
          <a:xfrm>
            <a:off x="455613" y="1484313"/>
            <a:ext cx="11293596" cy="4443760"/>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Confidentiel Huawei</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196/0/84</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203/55/120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237/109/0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153/54/54</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98/178/48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242/137/68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185C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spcBef>
                  <a:spcPts val="0"/>
                </a:spcBef>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199/0/11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186C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200/16/46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127/0/1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52/200/0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48/181/197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129/193/95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253/211/81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86/196/210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211/57/65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211/56/89</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221/128/170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191/128/130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246/183/140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176/216/156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253/227/181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148/218/226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226/129/137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226/129/152</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235/179/204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216/179/179</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250/211/187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7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208/232/196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254/238/193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190/23/238</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239/178/184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238/179/193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35/24/21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89/87/87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137/137/</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181/181/</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8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221/221/</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221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8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255/255/</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iming>
    <p:tnLst>
      <p:par>
        <p:cTn id="1" dur="indefinite" restart="never" nodeType="tmRoot"/>
      </p:par>
    </p:tnLst>
  </p:timing>
  <p:txStyles>
    <p:titleStyle>
      <a:lvl1pPr algn="l" defTabSz="913765"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14="http://schemas.microsoft.com/office/drawing/2010/main"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196/0/84</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203/55/120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237/109/0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153/54/54</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98/178/48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242/137/68</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185C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spcBef>
                  <a:spcPts val="0"/>
                </a:spcBef>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199/0/11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PANTONE 186C</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rPr>
                <a:t>200/16/46  </a:t>
              </a:r>
              <a:endParaRPr kumimoji="1" lang="en-US" altLang="zh-CN" sz="500" b="1" dirty="0">
                <a:solidFill>
                  <a:schemeClr val="tx2"/>
                </a:solidFill>
                <a:latin typeface="Arial" panose="02080604020202020204" pitchFamily="34" charset="0"/>
                <a:ea typeface="Arial" panose="02080604020202020204" pitchFamily="34" charset="0"/>
                <a:cs typeface="Arial" panose="0208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127/0/1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52/200/0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48/181/197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129/193/95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253/211/81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86/196/210</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211/57/65</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211/56/89</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4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221/128/170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4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191/128/130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246/183/140</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176/216/156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253/227/181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148/218/226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226/129/137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226/129/152</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235/179/204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216/179/179</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250/211/187</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5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208/232/196</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254/238/193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190/23/238</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239/178/184</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238/179/193</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35/24/21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 </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89/87/87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137/137/</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137</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181/181/</a:t>
              </a:r>
              <a:b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rPr>
                <a:t>181</a:t>
              </a:r>
              <a:endParaRPr kumimoji="1" lang="en-US" altLang="zh-CN" sz="500" b="1" dirty="0">
                <a:solidFill>
                  <a:srgbClr val="FFFFFF"/>
                </a:solidFill>
                <a:latin typeface="Arial" panose="02080604020202020204" pitchFamily="34" charset="0"/>
                <a:ea typeface="Arial" panose="02080604020202020204" pitchFamily="34" charset="0"/>
                <a:cs typeface="Arial" panose="02080604020202020204" pitchFamily="34" charset="0"/>
              </a:endParaRPr>
            </a:p>
          </p:txBody>
        </p:sp>
        <p:sp>
          <p:nvSpPr>
            <p:cNvPr id="6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RGB 221/221/</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221</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sp>
          <p:nvSpPr>
            <p:cNvPr id="6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RVB</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a:p>
              <a:pPr algn="ctr">
                <a:lnSpc>
                  <a:spcPts val="620"/>
                </a:lnSpc>
              </a:pP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255/255/</a:t>
              </a:r>
              <a:b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br>
              <a:r>
                <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rPr>
                <a:t>255</a:t>
              </a:r>
              <a:endParaRPr kumimoji="1" lang="en-US" altLang="zh-CN" sz="500" b="1" dirty="0">
                <a:solidFill>
                  <a:srgbClr val="595757"/>
                </a:solidFill>
                <a:latin typeface="Arial" panose="02080604020202020204" pitchFamily="34" charset="0"/>
                <a:ea typeface="Arial" panose="02080604020202020204" pitchFamily="34" charset="0"/>
                <a:cs typeface="Arial" panose="02080604020202020204" pitchFamily="34" charset="0"/>
              </a:endParaRPr>
            </a:p>
          </p:txBody>
        </p:sp>
      </p:grpSp>
      <p:sp>
        <p:nvSpPr>
          <p:cNvPr id="70"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Cliquez pour modifier le style du titre principal</a:t>
            </a:r>
            <a:endParaRPr lang="en-US" dirty="0"/>
          </a:p>
        </p:txBody>
      </p:sp>
      <p:sp>
        <p:nvSpPr>
          <p:cNvPr id="71"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8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8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Tous droits réservés.</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80604020202020204" pitchFamily="34" charset="0"/>
              </a:rPr>
              <a:t>Les informations contenues dans ce document peuvent contenir des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prédictives, y compris, mais sans s'y limiter, des déclarations concernant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les résultats financiers et opérationnels futurs, le portefeuille de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portefeuille de produits, les nouvelles technologies, etc. Il existe un certain nombre de facteurs qui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qui pourraient faire en sorte que les résultats et les développements réels diffèrent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Il existe un certain nombre de facteurs qui pourraient faire en sorte que les résultats et développements réels diffèrent matériellement de ceux exprimés ou sous-entendus dans les déclarations prévisionnelles.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Par conséquent, ces informations sont fournies à titre de référence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et ne constituent ni une offre ni une acceptation. Huawei </a:t>
            </a:r>
            <a:br>
              <a:rPr kumimoji="1" lang="en-US" altLang="zh-CN" sz="850" baseline="0" dirty="0">
                <a:solidFill>
                  <a:srgbClr val="1D1D1B"/>
                </a:solidFill>
                <a:latin typeface="+mn-lt"/>
                <a:cs typeface="Arial" panose="02080604020202020204" pitchFamily="34" charset="0"/>
              </a:rPr>
            </a:br>
            <a:r>
              <a:rPr kumimoji="1" lang="en-US" altLang="zh-CN" sz="850" baseline="0" dirty="0">
                <a:solidFill>
                  <a:srgbClr val="1D1D1B"/>
                </a:solidFill>
                <a:latin typeface="+mn-lt"/>
                <a:cs typeface="Arial" panose="02080604020202020204" pitchFamily="34" charset="0"/>
              </a:rPr>
              <a:t>peut modifier ces informations à tout moment sans préavis. </a:t>
            </a:r>
            <a:endParaRPr kumimoji="1" lang="en-US" altLang="zh-CN" sz="850" baseline="0" dirty="0">
              <a:solidFill>
                <a:srgbClr val="1D1D1B"/>
              </a:solidFill>
              <a:latin typeface="+mn-lt"/>
              <a:cs typeface="Arial" panose="02080604020202020204" pitchFamily="34" charset="0"/>
            </a:endParaRPr>
          </a:p>
          <a:p>
            <a:pPr>
              <a:lnSpc>
                <a:spcPts val="1065"/>
              </a:lnSpc>
            </a:pPr>
            <a:endParaRPr kumimoji="1" lang="zh-CN" altLang="en-US" sz="780" dirty="0">
              <a:solidFill>
                <a:srgbClr val="1D1D1B"/>
              </a:solidFill>
              <a:latin typeface="+mn-lt"/>
            </a:endParaRPr>
          </a:p>
        </p:txBody>
      </p:sp>
      <p:sp>
        <p:nvSpPr>
          <p:cNvPr id="72"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8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8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t>把数字世界带入每个人、每个家庭、</a:t>
            </a:r>
            <a:br>
              <a:rPr kumimoji="1" lang="en-US" altLang="zh-CN"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br>
            <a:r>
              <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t>每个组织，构建万物互联的智能世界。</a:t>
            </a:r>
            <a:endPar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73"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80604020202020204" pitchFamily="34" charset="0"/>
              </a:rPr>
              <a:t>Apporter le numérique à chaque personne, à chaque foyer et à chaque </a:t>
            </a:r>
            <a:br>
              <a:rPr kumimoji="1" lang="en-US" altLang="zh-CN" sz="1200" dirty="0">
                <a:solidFill>
                  <a:srgbClr val="1D1D1B"/>
                </a:solidFill>
                <a:latin typeface="+mn-lt"/>
                <a:cs typeface="Arial" panose="02080604020202020204" pitchFamily="34" charset="0"/>
              </a:rPr>
            </a:br>
            <a:r>
              <a:rPr kumimoji="1" lang="en-US" altLang="zh-CN" sz="1200" dirty="0">
                <a:solidFill>
                  <a:srgbClr val="1D1D1B"/>
                </a:solidFill>
                <a:latin typeface="+mn-lt"/>
                <a:cs typeface="Arial" panose="02080604020202020204" pitchFamily="34" charset="0"/>
              </a:rPr>
              <a:t>pour un monde entièrement connecté, </a:t>
            </a:r>
            <a:br>
              <a:rPr kumimoji="1" lang="en-US" altLang="zh-CN" sz="1200" dirty="0">
                <a:solidFill>
                  <a:srgbClr val="1D1D1B"/>
                </a:solidFill>
                <a:latin typeface="+mn-lt"/>
                <a:cs typeface="Arial" panose="02080604020202020204" pitchFamily="34" charset="0"/>
              </a:rPr>
            </a:br>
            <a:r>
              <a:rPr kumimoji="1" lang="en-US" altLang="zh-CN" sz="1200" dirty="0">
                <a:solidFill>
                  <a:srgbClr val="1D1D1B"/>
                </a:solidFill>
                <a:latin typeface="+mn-lt"/>
                <a:cs typeface="Arial" panose="02080604020202020204" pitchFamily="34" charset="0"/>
              </a:rPr>
              <a:t>entièrement connecté et intelligent.</a:t>
            </a:r>
            <a:endParaRPr kumimoji="1" lang="zh-CN" altLang="en-US" sz="1200" dirty="0">
              <a:solidFill>
                <a:srgbClr val="1D1D1B"/>
              </a:solidFill>
              <a:latin typeface="+mn-lt"/>
              <a:ea typeface="Microsoft YaHei" panose="020B0503020204020204" pitchFamily="34" charset="-122"/>
              <a:cs typeface="Microsoft YaHei" panose="020B0503020204020204" pitchFamily="34" charset="-122"/>
            </a:endParaRPr>
          </a:p>
        </p:txBody>
      </p:sp>
      <p:pic>
        <p:nvPicPr>
          <p:cNvPr id="74" name="图片 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1187450" rtl="0" eaLnBrk="1" latinLnBrk="0" hangingPunct="1">
        <a:lnSpc>
          <a:spcPct val="90000"/>
        </a:lnSpc>
        <a:spcBef>
          <a:spcPct val="0"/>
        </a:spcBef>
        <a:buNone/>
        <a:defRPr sz="50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450" rtl="0" eaLnBrk="1" latinLnBrk="0" hangingPunct="1">
        <a:lnSpc>
          <a:spcPct val="90000"/>
        </a:lnSpc>
        <a:spcBef>
          <a:spcPts val="1300"/>
        </a:spcBef>
        <a:buFont typeface="Arial" panose="02080604020202020204" pitchFamily="34" charset="0"/>
        <a:buNone/>
        <a:defRPr sz="1820" kern="1200">
          <a:solidFill>
            <a:srgbClr val="FFFFFF"/>
          </a:solidFill>
          <a:latin typeface="Microsoft YaHei" panose="020B0503020204020204" pitchFamily="34" charset="-122"/>
          <a:ea typeface="Microsoft YaHei" panose="020B0503020204020204" pitchFamily="34" charset="-122"/>
          <a:cs typeface="+mn-cs"/>
        </a:defRPr>
      </a:lvl1pPr>
      <a:lvl2pPr marL="593725" indent="0" algn="l" defTabSz="1187450" rtl="0" eaLnBrk="1" latinLnBrk="0" hangingPunct="1">
        <a:lnSpc>
          <a:spcPct val="90000"/>
        </a:lnSpc>
        <a:spcBef>
          <a:spcPts val="650"/>
        </a:spcBef>
        <a:buFont typeface="Arial" panose="02080604020202020204" pitchFamily="34" charset="0"/>
        <a:buNone/>
        <a:defRPr sz="3115" kern="1200">
          <a:solidFill>
            <a:schemeClr val="tx1"/>
          </a:solidFill>
          <a:latin typeface="+mn-lt"/>
          <a:ea typeface="+mn-ea"/>
          <a:cs typeface="+mn-cs"/>
        </a:defRPr>
      </a:lvl2pPr>
      <a:lvl3pPr marL="1187450" indent="0" algn="l" defTabSz="1187450" rtl="0" eaLnBrk="1" latinLnBrk="0" hangingPunct="1">
        <a:lnSpc>
          <a:spcPct val="90000"/>
        </a:lnSpc>
        <a:spcBef>
          <a:spcPts val="650"/>
        </a:spcBef>
        <a:buFont typeface="Arial" panose="02080604020202020204" pitchFamily="34" charset="0"/>
        <a:buNone/>
        <a:defRPr sz="2595" kern="1200">
          <a:solidFill>
            <a:schemeClr val="tx1"/>
          </a:solidFill>
          <a:latin typeface="+mn-lt"/>
          <a:ea typeface="+mn-ea"/>
          <a:cs typeface="+mn-cs"/>
        </a:defRPr>
      </a:lvl3pPr>
      <a:lvl4pPr marL="1781175" indent="0" algn="l" defTabSz="1187450" rtl="0" eaLnBrk="1" latinLnBrk="0" hangingPunct="1">
        <a:lnSpc>
          <a:spcPct val="90000"/>
        </a:lnSpc>
        <a:spcBef>
          <a:spcPts val="650"/>
        </a:spcBef>
        <a:buFont typeface="Arial" panose="02080604020202020204" pitchFamily="34" charset="0"/>
        <a:buNone/>
        <a:defRPr sz="2335" kern="1200">
          <a:solidFill>
            <a:schemeClr val="tx1"/>
          </a:solidFill>
          <a:latin typeface="+mn-lt"/>
          <a:ea typeface="+mn-ea"/>
          <a:cs typeface="+mn-cs"/>
        </a:defRPr>
      </a:lvl4pPr>
      <a:lvl5pPr marL="2374900" indent="0" algn="l" defTabSz="1187450" rtl="0" eaLnBrk="1" latinLnBrk="0" hangingPunct="1">
        <a:lnSpc>
          <a:spcPct val="90000"/>
        </a:lnSpc>
        <a:spcBef>
          <a:spcPts val="650"/>
        </a:spcBef>
        <a:buFont typeface="Arial" panose="02080604020202020204" pitchFamily="34" charset="0"/>
        <a:buNone/>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8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8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8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8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6.xml"/><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image" Target="../media/image17.png"/><Relationship Id="rId7" Type="http://schemas.openxmlformats.org/officeDocument/2006/relationships/image" Target="../media/image6.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 Id="rId3" Type="http://schemas.openxmlformats.org/officeDocument/2006/relationships/image" Target="../media/image14.png"/><Relationship Id="rId2" Type="http://schemas.openxmlformats.org/officeDocument/2006/relationships/image" Target="../media/image13.jpeg"/><Relationship Id="rId10" Type="http://schemas.openxmlformats.org/officeDocument/2006/relationships/notesSlide" Target="../notesSlides/notesSlide2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image" Target="../media/image19.png"/><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7.png"/><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8.xml"/><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18.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1.xml"/><Relationship Id="rId2" Type="http://schemas.openxmlformats.org/officeDocument/2006/relationships/hyperlink" Target="https://e.huawei.com/en/material/networking/wlan/f3ae84efd98d440eb457b4caf405b509" TargetMode="External"/><Relationship Id="rId1" Type="http://schemas.openxmlformats.org/officeDocument/2006/relationships/hyperlink" Target="https://support.huawei.com/enterprise/en/doc/EDOC1100102755/d5da9bbc?idPath=24030814|21782164|21782201|22318528#EN-US_TOPIC_0189760680"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&#65279;<?xml version="1.0" encoding="utf-8"?><Relationships xmlns="http://schemas.openxmlformats.org/package/2006/relationships"><Relationship Type="http://schemas.openxmlformats.org/officeDocument/2006/relationships/slideLayout" Target="/ppt/slideLayouts/slideLayout4.xml" Id="R8a2473e941a546c3" /><Relationship Type="http://schemas.openxmlformats.org/officeDocument/2006/relationships/hyperlink" Target="https://www.deepl.com/pro?cta=edit-document" TargetMode="External" Id="R6d90aba844c34b29" /><Relationship Type="http://schemas.openxmlformats.org/officeDocument/2006/relationships/image" Target="/ppt/media/image27.bin" Id="R17308c4d49ae4b6f"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smtClean="0">
                <a:sym typeface="Huawei Sans" panose="020C0503030203020204" pitchFamily="34" charset="0"/>
              </a:rPr>
              <a:t>Principes de base des réseaux locaux sans fil (WLAN) d'entreprise</a:t>
            </a:r>
            <a:endParaRPr 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Impact de la phase sur les signaux</a:t>
            </a:r>
            <a:endParaRPr lang="en-US" dirty="0">
              <a:sym typeface="Huawei Sans" panose="020C0503030203020204" pitchFamily="34" charset="0"/>
            </a:endParaRPr>
          </a:p>
        </p:txBody>
      </p:sp>
      <p:sp>
        <p:nvSpPr>
          <p:cNvPr id="58" name="任意多边形 57"/>
          <p:cNvSpPr/>
          <p:nvPr/>
        </p:nvSpPr>
        <p:spPr bwMode="auto">
          <a:xfrm>
            <a:off x="3834636" y="2517003"/>
            <a:ext cx="1853487" cy="227330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9" name="直接连接符 58"/>
          <p:cNvCxnSpPr/>
          <p:nvPr/>
        </p:nvCxnSpPr>
        <p:spPr bwMode="auto">
          <a:xfrm>
            <a:off x="3827036" y="2277311"/>
            <a:ext cx="0" cy="2916000"/>
          </a:xfrm>
          <a:prstGeom prst="line">
            <a:avLst/>
          </a:prstGeom>
          <a:solidFill>
            <a:schemeClr val="accent1"/>
          </a:solidFill>
          <a:ln w="12700" cap="flat" cmpd="sng" algn="ctr">
            <a:solidFill>
              <a:srgbClr val="00B0F0"/>
            </a:solidFill>
            <a:prstDash val="solid"/>
            <a:round/>
            <a:headEnd type="none" w="med" len="med"/>
            <a:tailEnd type="none" w="med" len="med"/>
          </a:ln>
          <a:effectLst/>
        </p:spPr>
      </p:cxnSp>
      <p:cxnSp>
        <p:nvCxnSpPr>
          <p:cNvPr id="60" name="直接连接符 59"/>
          <p:cNvCxnSpPr/>
          <p:nvPr/>
        </p:nvCxnSpPr>
        <p:spPr bwMode="auto">
          <a:xfrm>
            <a:off x="3846836" y="2512558"/>
            <a:ext cx="467056"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cxnSp>
        <p:nvCxnSpPr>
          <p:cNvPr id="61" name="直接连接符 60"/>
          <p:cNvCxnSpPr/>
          <p:nvPr/>
        </p:nvCxnSpPr>
        <p:spPr bwMode="auto">
          <a:xfrm>
            <a:off x="3849083" y="4806820"/>
            <a:ext cx="1389674"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sp>
        <p:nvSpPr>
          <p:cNvPr id="62" name="TextBox 61"/>
          <p:cNvSpPr txBox="1"/>
          <p:nvPr/>
        </p:nvSpPr>
        <p:spPr>
          <a:xfrm>
            <a:off x="4009798" y="2260662"/>
            <a:ext cx="431515"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62"/>
          <p:cNvSpPr txBox="1"/>
          <p:nvPr/>
        </p:nvSpPr>
        <p:spPr>
          <a:xfrm>
            <a:off x="5009620" y="4846611"/>
            <a:ext cx="515423"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bwMode="auto">
          <a:xfrm>
            <a:off x="3837389" y="3631462"/>
            <a:ext cx="2111926" cy="0"/>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26" name="文本框 25"/>
          <p:cNvSpPr txBox="1"/>
          <p:nvPr/>
        </p:nvSpPr>
        <p:spPr>
          <a:xfrm>
            <a:off x="553005" y="5544918"/>
            <a:ext cx="5230368" cy="646331"/>
          </a:xfrm>
          <a:prstGeom prst="rect">
            <a:avLst/>
          </a:prstGeom>
          <a:noFill/>
        </p:spPr>
        <p:txBody>
          <a:bodyPr wrap="square">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 deux signaux radio </a:t>
            </a:r>
            <a:r>
              <a:rPr lang="en-US" sz="1200" dirty="0" smtClean="0">
                <a:solidFill>
                  <a:srgbClr val="C0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à la même fréquence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ont la </a:t>
            </a:r>
            <a:r>
              <a:rPr lang="en-US" sz="1200" dirty="0" smtClean="0">
                <a:solidFill>
                  <a:srgbClr val="C0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même phase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lorsqu'ils arrivent au récepteur, les deux signaux sont superposés et l'</a:t>
            </a: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intensité du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signal est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renforcée.</a:t>
            </a:r>
            <a:endPar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7" name="Right Arrow 158"/>
          <p:cNvSpPr/>
          <p:nvPr/>
        </p:nvSpPr>
        <p:spPr>
          <a:xfrm>
            <a:off x="2337482" y="3142995"/>
            <a:ext cx="875977" cy="926956"/>
          </a:xfrm>
          <a:custGeom>
            <a:avLst/>
            <a:gdLst>
              <a:gd name="connsiteX0" fmla="*/ 0 w 633403"/>
              <a:gd name="connsiteY0" fmla="*/ 140615 h 494305"/>
              <a:gd name="connsiteX1" fmla="*/ 386251 w 633403"/>
              <a:gd name="connsiteY1" fmla="*/ 140615 h 494305"/>
              <a:gd name="connsiteX2" fmla="*/ 386251 w 633403"/>
              <a:gd name="connsiteY2" fmla="*/ 0 h 494305"/>
              <a:gd name="connsiteX3" fmla="*/ 633403 w 633403"/>
              <a:gd name="connsiteY3" fmla="*/ 247153 h 494305"/>
              <a:gd name="connsiteX4" fmla="*/ 386251 w 633403"/>
              <a:gd name="connsiteY4" fmla="*/ 494305 h 494305"/>
              <a:gd name="connsiteX5" fmla="*/ 386251 w 633403"/>
              <a:gd name="connsiteY5" fmla="*/ 353690 h 494305"/>
              <a:gd name="connsiteX6" fmla="*/ 0 w 633403"/>
              <a:gd name="connsiteY6" fmla="*/ 353690 h 494305"/>
              <a:gd name="connsiteX7" fmla="*/ 0 w 633403"/>
              <a:gd name="connsiteY7" fmla="*/ 140615 h 494305"/>
              <a:gd name="connsiteX0-1" fmla="*/ 0 w 637213"/>
              <a:gd name="connsiteY0-2" fmla="*/ 0 h 1016630"/>
              <a:gd name="connsiteX1-3" fmla="*/ 390061 w 637213"/>
              <a:gd name="connsiteY1-4" fmla="*/ 662940 h 1016630"/>
              <a:gd name="connsiteX2-5" fmla="*/ 390061 w 637213"/>
              <a:gd name="connsiteY2-6" fmla="*/ 522325 h 1016630"/>
              <a:gd name="connsiteX3-7" fmla="*/ 637213 w 637213"/>
              <a:gd name="connsiteY3-8" fmla="*/ 769478 h 1016630"/>
              <a:gd name="connsiteX4-9" fmla="*/ 390061 w 637213"/>
              <a:gd name="connsiteY4-10" fmla="*/ 1016630 h 1016630"/>
              <a:gd name="connsiteX5-11" fmla="*/ 390061 w 637213"/>
              <a:gd name="connsiteY5-12" fmla="*/ 876015 h 1016630"/>
              <a:gd name="connsiteX6-13" fmla="*/ 3810 w 637213"/>
              <a:gd name="connsiteY6-14" fmla="*/ 876015 h 1016630"/>
              <a:gd name="connsiteX7-15" fmla="*/ 0 w 637213"/>
              <a:gd name="connsiteY7-16" fmla="*/ 0 h 1016630"/>
              <a:gd name="connsiteX0-17" fmla="*/ 0 w 637213"/>
              <a:gd name="connsiteY0-18" fmla="*/ 0 h 1535148"/>
              <a:gd name="connsiteX1-19" fmla="*/ 390061 w 637213"/>
              <a:gd name="connsiteY1-20" fmla="*/ 662940 h 1535148"/>
              <a:gd name="connsiteX2-21" fmla="*/ 390061 w 637213"/>
              <a:gd name="connsiteY2-22" fmla="*/ 522325 h 1535148"/>
              <a:gd name="connsiteX3-23" fmla="*/ 637213 w 637213"/>
              <a:gd name="connsiteY3-24" fmla="*/ 769478 h 1535148"/>
              <a:gd name="connsiteX4-25" fmla="*/ 390061 w 637213"/>
              <a:gd name="connsiteY4-26" fmla="*/ 1016630 h 1535148"/>
              <a:gd name="connsiteX5-27" fmla="*/ 390061 w 637213"/>
              <a:gd name="connsiteY5-28" fmla="*/ 876015 h 1535148"/>
              <a:gd name="connsiteX6-29" fmla="*/ 7620 w 637213"/>
              <a:gd name="connsiteY6-30" fmla="*/ 1535148 h 1535148"/>
              <a:gd name="connsiteX7-31" fmla="*/ 0 w 637213"/>
              <a:gd name="connsiteY7-32" fmla="*/ 0 h 1535148"/>
              <a:gd name="connsiteX0-33" fmla="*/ 0 w 637213"/>
              <a:gd name="connsiteY0-34" fmla="*/ 0 h 1535148"/>
              <a:gd name="connsiteX1-35" fmla="*/ 390061 w 637213"/>
              <a:gd name="connsiteY1-36" fmla="*/ 662940 h 1535148"/>
              <a:gd name="connsiteX2-37" fmla="*/ 390061 w 637213"/>
              <a:gd name="connsiteY2-38" fmla="*/ 522325 h 1535148"/>
              <a:gd name="connsiteX3-39" fmla="*/ 637213 w 637213"/>
              <a:gd name="connsiteY3-40" fmla="*/ 769478 h 1535148"/>
              <a:gd name="connsiteX4-41" fmla="*/ 390061 w 637213"/>
              <a:gd name="connsiteY4-42" fmla="*/ 1016630 h 1535148"/>
              <a:gd name="connsiteX5-43" fmla="*/ 390061 w 637213"/>
              <a:gd name="connsiteY5-44" fmla="*/ 876015 h 1535148"/>
              <a:gd name="connsiteX6-45" fmla="*/ 7620 w 637213"/>
              <a:gd name="connsiteY6-46" fmla="*/ 1535148 h 1535148"/>
              <a:gd name="connsiteX7-47" fmla="*/ 0 w 637213"/>
              <a:gd name="connsiteY7-48" fmla="*/ 0 h 1535148"/>
              <a:gd name="connsiteX0-49" fmla="*/ 0 w 637213"/>
              <a:gd name="connsiteY0-50" fmla="*/ 0 h 1535148"/>
              <a:gd name="connsiteX1-51" fmla="*/ 390061 w 637213"/>
              <a:gd name="connsiteY1-52" fmla="*/ 662940 h 1535148"/>
              <a:gd name="connsiteX2-53" fmla="*/ 390061 w 637213"/>
              <a:gd name="connsiteY2-54" fmla="*/ 522325 h 1535148"/>
              <a:gd name="connsiteX3-55" fmla="*/ 637213 w 637213"/>
              <a:gd name="connsiteY3-56" fmla="*/ 769478 h 1535148"/>
              <a:gd name="connsiteX4-57" fmla="*/ 390061 w 637213"/>
              <a:gd name="connsiteY4-58" fmla="*/ 1016630 h 1535148"/>
              <a:gd name="connsiteX5-59" fmla="*/ 390061 w 637213"/>
              <a:gd name="connsiteY5-60" fmla="*/ 876015 h 1535148"/>
              <a:gd name="connsiteX6-61" fmla="*/ 7620 w 637213"/>
              <a:gd name="connsiteY6-62" fmla="*/ 1535148 h 1535148"/>
              <a:gd name="connsiteX7-63" fmla="*/ 0 w 637213"/>
              <a:gd name="connsiteY7-64" fmla="*/ 0 h 1535148"/>
              <a:gd name="connsiteX0-65" fmla="*/ 0 w 637213"/>
              <a:gd name="connsiteY0-66" fmla="*/ 0 h 1535148"/>
              <a:gd name="connsiteX1-67" fmla="*/ 390061 w 637213"/>
              <a:gd name="connsiteY1-68" fmla="*/ 662940 h 1535148"/>
              <a:gd name="connsiteX2-69" fmla="*/ 390061 w 637213"/>
              <a:gd name="connsiteY2-70" fmla="*/ 522325 h 1535148"/>
              <a:gd name="connsiteX3-71" fmla="*/ 637213 w 637213"/>
              <a:gd name="connsiteY3-72" fmla="*/ 769478 h 1535148"/>
              <a:gd name="connsiteX4-73" fmla="*/ 390061 w 637213"/>
              <a:gd name="connsiteY4-74" fmla="*/ 1016630 h 1535148"/>
              <a:gd name="connsiteX5-75" fmla="*/ 390061 w 637213"/>
              <a:gd name="connsiteY5-76" fmla="*/ 876015 h 1535148"/>
              <a:gd name="connsiteX6-77" fmla="*/ 7620 w 637213"/>
              <a:gd name="connsiteY6-78" fmla="*/ 1535148 h 1535148"/>
              <a:gd name="connsiteX7-79" fmla="*/ 0 w 637213"/>
              <a:gd name="connsiteY7-80" fmla="*/ 0 h 1535148"/>
              <a:gd name="connsiteX0-81" fmla="*/ 0 w 637213"/>
              <a:gd name="connsiteY0-82" fmla="*/ 0 h 1535148"/>
              <a:gd name="connsiteX1-83" fmla="*/ 390061 w 637213"/>
              <a:gd name="connsiteY1-84" fmla="*/ 662940 h 1535148"/>
              <a:gd name="connsiteX2-85" fmla="*/ 390061 w 637213"/>
              <a:gd name="connsiteY2-86" fmla="*/ 522325 h 1535148"/>
              <a:gd name="connsiteX3-87" fmla="*/ 637213 w 637213"/>
              <a:gd name="connsiteY3-88" fmla="*/ 769478 h 1535148"/>
              <a:gd name="connsiteX4-89" fmla="*/ 390061 w 637213"/>
              <a:gd name="connsiteY4-90" fmla="*/ 1016630 h 1535148"/>
              <a:gd name="connsiteX5-91" fmla="*/ 390061 w 637213"/>
              <a:gd name="connsiteY5-92" fmla="*/ 876015 h 1535148"/>
              <a:gd name="connsiteX6-93" fmla="*/ 7620 w 637213"/>
              <a:gd name="connsiteY6-94" fmla="*/ 1535148 h 1535148"/>
              <a:gd name="connsiteX7-95" fmla="*/ 0 w 637213"/>
              <a:gd name="connsiteY7-96" fmla="*/ 0 h 153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37213" h="1535148">
                <a:moveTo>
                  <a:pt x="0" y="0"/>
                </a:moveTo>
                <a:cubicBezTo>
                  <a:pt x="76680" y="461013"/>
                  <a:pt x="122881" y="613413"/>
                  <a:pt x="390061" y="662940"/>
                </a:cubicBezTo>
                <a:lnTo>
                  <a:pt x="390061" y="522325"/>
                </a:lnTo>
                <a:lnTo>
                  <a:pt x="637213" y="769478"/>
                </a:lnTo>
                <a:lnTo>
                  <a:pt x="390061" y="1016630"/>
                </a:lnTo>
                <a:lnTo>
                  <a:pt x="390061" y="876015"/>
                </a:lnTo>
                <a:cubicBezTo>
                  <a:pt x="117801" y="973809"/>
                  <a:pt x="116050" y="1147800"/>
                  <a:pt x="7620" y="1535148"/>
                </a:cubicBezTo>
                <a:lnTo>
                  <a:pt x="0" y="0"/>
                </a:lnTo>
                <a:close/>
              </a:path>
            </a:pathLst>
          </a:custGeom>
          <a:gradFill flip="none" rotWithShape="1">
            <a:gsLst>
              <a:gs pos="15000">
                <a:schemeClr val="accent1">
                  <a:lumMod val="5000"/>
                  <a:lumOff val="95000"/>
                  <a:alpha val="0"/>
                </a:schemeClr>
              </a:gs>
              <a:gs pos="81000">
                <a:srgbClr val="FFCC66"/>
              </a:gs>
            </a:gsLst>
            <a:lin ang="0" scaled="1"/>
            <a:tileRect/>
          </a:gradFill>
          <a:ln>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4" name="组合 13"/>
          <p:cNvGrpSpPr/>
          <p:nvPr/>
        </p:nvGrpSpPr>
        <p:grpSpPr>
          <a:xfrm>
            <a:off x="416657" y="1619389"/>
            <a:ext cx="2675152" cy="1622424"/>
            <a:chOff x="388082" y="1838464"/>
            <a:chExt cx="2675152" cy="1622424"/>
          </a:xfrm>
        </p:grpSpPr>
        <p:cxnSp>
          <p:nvCxnSpPr>
            <p:cNvPr id="22" name="直接连接符 21"/>
            <p:cNvCxnSpPr/>
            <p:nvPr/>
          </p:nvCxnSpPr>
          <p:spPr bwMode="auto">
            <a:xfrm>
              <a:off x="739260" y="1971135"/>
              <a:ext cx="0" cy="1489753"/>
            </a:xfrm>
            <a:prstGeom prst="line">
              <a:avLst/>
            </a:prstGeom>
            <a:solidFill>
              <a:schemeClr val="accent1"/>
            </a:solidFill>
            <a:ln w="12700" cap="flat" cmpd="sng" algn="ctr">
              <a:solidFill>
                <a:srgbClr val="00B0F0"/>
              </a:solidFill>
              <a:prstDash val="solid"/>
              <a:round/>
              <a:headEnd type="none" w="med" len="med"/>
              <a:tailEnd type="none" w="med" len="med"/>
            </a:ln>
            <a:effectLst/>
          </p:spPr>
        </p:cxnSp>
        <p:cxnSp>
          <p:nvCxnSpPr>
            <p:cNvPr id="34" name="直接连接符 33"/>
            <p:cNvCxnSpPr/>
            <p:nvPr/>
          </p:nvCxnSpPr>
          <p:spPr bwMode="auto">
            <a:xfrm>
              <a:off x="763322" y="2213176"/>
              <a:ext cx="454981"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cxnSp>
          <p:nvCxnSpPr>
            <p:cNvPr id="35" name="直接连接符 34"/>
            <p:cNvCxnSpPr/>
            <p:nvPr/>
          </p:nvCxnSpPr>
          <p:spPr bwMode="auto">
            <a:xfrm>
              <a:off x="759809" y="3292576"/>
              <a:ext cx="1407559"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sp>
          <p:nvSpPr>
            <p:cNvPr id="47" name="TextBox 46"/>
            <p:cNvSpPr txBox="1"/>
            <p:nvPr/>
          </p:nvSpPr>
          <p:spPr>
            <a:xfrm>
              <a:off x="429180" y="2073878"/>
              <a:ext cx="431515"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TextBox 47"/>
            <p:cNvSpPr txBox="1"/>
            <p:nvPr/>
          </p:nvSpPr>
          <p:spPr>
            <a:xfrm>
              <a:off x="388082" y="3132116"/>
              <a:ext cx="431515" cy="276999"/>
            </a:xfrm>
            <a:prstGeom prst="rect">
              <a:avLst/>
            </a:prstGeom>
            <a:noFill/>
            <a:ln>
              <a:noFill/>
            </a:ln>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a:stCxn id="15" idx="0"/>
            </p:cNvCxnSpPr>
            <p:nvPr/>
          </p:nvCxnSpPr>
          <p:spPr bwMode="auto">
            <a:xfrm flipV="1">
              <a:off x="745396" y="2731420"/>
              <a:ext cx="2119724" cy="1648"/>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15" name="任意多边形 14"/>
            <p:cNvSpPr/>
            <p:nvPr/>
          </p:nvSpPr>
          <p:spPr bwMode="auto">
            <a:xfrm>
              <a:off x="745396" y="2227987"/>
              <a:ext cx="1853487" cy="1043832"/>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TextBox 61"/>
            <p:cNvSpPr txBox="1"/>
            <p:nvPr/>
          </p:nvSpPr>
          <p:spPr>
            <a:xfrm>
              <a:off x="1539242" y="1838464"/>
              <a:ext cx="1523992"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Signal radio à la fréquence 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2" name="组合 11"/>
          <p:cNvGrpSpPr/>
          <p:nvPr/>
        </p:nvGrpSpPr>
        <p:grpSpPr>
          <a:xfrm>
            <a:off x="416657" y="3956693"/>
            <a:ext cx="2685629" cy="1628146"/>
            <a:chOff x="388082" y="4155018"/>
            <a:chExt cx="2685629" cy="1628146"/>
          </a:xfrm>
        </p:grpSpPr>
        <p:cxnSp>
          <p:nvCxnSpPr>
            <p:cNvPr id="29" name="直接连接符 28"/>
            <p:cNvCxnSpPr/>
            <p:nvPr/>
          </p:nvCxnSpPr>
          <p:spPr bwMode="auto">
            <a:xfrm>
              <a:off x="739260" y="4293411"/>
              <a:ext cx="0" cy="1489753"/>
            </a:xfrm>
            <a:prstGeom prst="line">
              <a:avLst/>
            </a:prstGeom>
            <a:solidFill>
              <a:schemeClr val="accent1"/>
            </a:solidFill>
            <a:ln w="12700" cap="flat" cmpd="sng" algn="ctr">
              <a:solidFill>
                <a:srgbClr val="00B0F0"/>
              </a:solidFill>
              <a:prstDash val="solid"/>
              <a:round/>
              <a:headEnd type="none" w="med" len="med"/>
              <a:tailEnd type="none" w="med" len="med"/>
            </a:ln>
            <a:effectLst/>
          </p:spPr>
        </p:cxnSp>
        <p:cxnSp>
          <p:nvCxnSpPr>
            <p:cNvPr id="30" name="直接连接符 29"/>
            <p:cNvCxnSpPr/>
            <p:nvPr/>
          </p:nvCxnSpPr>
          <p:spPr bwMode="auto">
            <a:xfrm>
              <a:off x="763322" y="4535452"/>
              <a:ext cx="454981"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cxnSp>
          <p:nvCxnSpPr>
            <p:cNvPr id="31" name="直接连接符 30"/>
            <p:cNvCxnSpPr/>
            <p:nvPr/>
          </p:nvCxnSpPr>
          <p:spPr bwMode="auto">
            <a:xfrm>
              <a:off x="759809" y="5614852"/>
              <a:ext cx="1407559"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sp>
          <p:nvSpPr>
            <p:cNvPr id="32" name="TextBox 46"/>
            <p:cNvSpPr txBox="1"/>
            <p:nvPr/>
          </p:nvSpPr>
          <p:spPr>
            <a:xfrm>
              <a:off x="429180" y="4396154"/>
              <a:ext cx="431515"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TextBox 47"/>
            <p:cNvSpPr txBox="1"/>
            <p:nvPr/>
          </p:nvSpPr>
          <p:spPr>
            <a:xfrm>
              <a:off x="388082" y="5454392"/>
              <a:ext cx="431515" cy="276999"/>
            </a:xfrm>
            <a:prstGeom prst="rect">
              <a:avLst/>
            </a:prstGeom>
            <a:noFill/>
            <a:ln>
              <a:noFill/>
            </a:ln>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a:stCxn id="28" idx="0"/>
            </p:cNvCxnSpPr>
            <p:nvPr/>
          </p:nvCxnSpPr>
          <p:spPr bwMode="auto">
            <a:xfrm flipV="1">
              <a:off x="745396" y="5053696"/>
              <a:ext cx="2119724" cy="1648"/>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28" name="任意多边形 14"/>
            <p:cNvSpPr/>
            <p:nvPr/>
          </p:nvSpPr>
          <p:spPr bwMode="auto">
            <a:xfrm>
              <a:off x="745396" y="4550263"/>
              <a:ext cx="1853487" cy="1043832"/>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TextBox 61"/>
            <p:cNvSpPr txBox="1"/>
            <p:nvPr/>
          </p:nvSpPr>
          <p:spPr>
            <a:xfrm>
              <a:off x="1549719" y="4155018"/>
              <a:ext cx="1523992"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Signal radio à la fréquence 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3" name="组合 12"/>
          <p:cNvGrpSpPr/>
          <p:nvPr/>
        </p:nvGrpSpPr>
        <p:grpSpPr>
          <a:xfrm>
            <a:off x="6411804" y="1870735"/>
            <a:ext cx="2675152" cy="1622424"/>
            <a:chOff x="6411804" y="2089810"/>
            <a:chExt cx="2675152" cy="1622424"/>
          </a:xfrm>
        </p:grpSpPr>
        <p:cxnSp>
          <p:nvCxnSpPr>
            <p:cNvPr id="46" name="直接连接符 45"/>
            <p:cNvCxnSpPr/>
            <p:nvPr/>
          </p:nvCxnSpPr>
          <p:spPr bwMode="auto">
            <a:xfrm>
              <a:off x="6762982" y="2222481"/>
              <a:ext cx="0" cy="1489753"/>
            </a:xfrm>
            <a:prstGeom prst="line">
              <a:avLst/>
            </a:prstGeom>
            <a:solidFill>
              <a:schemeClr val="accent1"/>
            </a:solidFill>
            <a:ln w="12700" cap="flat" cmpd="sng" algn="ctr">
              <a:solidFill>
                <a:srgbClr val="00B0F0"/>
              </a:solidFill>
              <a:prstDash val="solid"/>
              <a:round/>
              <a:headEnd type="none" w="med" len="med"/>
              <a:tailEnd type="none" w="med" len="med"/>
            </a:ln>
            <a:effectLst/>
          </p:spPr>
        </p:cxnSp>
        <p:cxnSp>
          <p:nvCxnSpPr>
            <p:cNvPr id="49" name="直接连接符 48"/>
            <p:cNvCxnSpPr/>
            <p:nvPr/>
          </p:nvCxnSpPr>
          <p:spPr bwMode="auto">
            <a:xfrm>
              <a:off x="6787044" y="2464522"/>
              <a:ext cx="454981"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cxnSp>
          <p:nvCxnSpPr>
            <p:cNvPr id="57" name="直接连接符 56"/>
            <p:cNvCxnSpPr/>
            <p:nvPr/>
          </p:nvCxnSpPr>
          <p:spPr bwMode="auto">
            <a:xfrm>
              <a:off x="6783531" y="3543922"/>
              <a:ext cx="1407559"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sp>
          <p:nvSpPr>
            <p:cNvPr id="64" name="TextBox 46"/>
            <p:cNvSpPr txBox="1"/>
            <p:nvPr/>
          </p:nvSpPr>
          <p:spPr>
            <a:xfrm>
              <a:off x="6411804" y="2325224"/>
              <a:ext cx="431515"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TextBox 47"/>
            <p:cNvSpPr txBox="1"/>
            <p:nvPr/>
          </p:nvSpPr>
          <p:spPr>
            <a:xfrm>
              <a:off x="6411804" y="3383462"/>
              <a:ext cx="431515" cy="276999"/>
            </a:xfrm>
            <a:prstGeom prst="rect">
              <a:avLst/>
            </a:prstGeom>
            <a:noFill/>
            <a:ln>
              <a:noFill/>
            </a:ln>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6" name="直接箭头连接符 65"/>
            <p:cNvCxnSpPr>
              <a:stCxn id="77" idx="0"/>
            </p:cNvCxnSpPr>
            <p:nvPr/>
          </p:nvCxnSpPr>
          <p:spPr bwMode="auto">
            <a:xfrm flipV="1">
              <a:off x="6769118" y="2982766"/>
              <a:ext cx="2119724" cy="1648"/>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77" name="任意多边形 14"/>
            <p:cNvSpPr/>
            <p:nvPr/>
          </p:nvSpPr>
          <p:spPr bwMode="auto">
            <a:xfrm>
              <a:off x="6769118" y="2479333"/>
              <a:ext cx="1853487" cy="1043832"/>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TextBox 61"/>
            <p:cNvSpPr txBox="1"/>
            <p:nvPr/>
          </p:nvSpPr>
          <p:spPr>
            <a:xfrm>
              <a:off x="7562964" y="2089810"/>
              <a:ext cx="1523992"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Signal radio à la fréquence 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1" name="圆角矩形 75"/>
          <p:cNvSpPr/>
          <p:nvPr/>
        </p:nvSpPr>
        <p:spPr>
          <a:xfrm>
            <a:off x="468996" y="1565387"/>
            <a:ext cx="5583983" cy="4699472"/>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1" name="组合 10"/>
          <p:cNvGrpSpPr/>
          <p:nvPr/>
        </p:nvGrpSpPr>
        <p:grpSpPr>
          <a:xfrm>
            <a:off x="6411804" y="3915123"/>
            <a:ext cx="2685982" cy="1669716"/>
            <a:chOff x="6411804" y="4191348"/>
            <a:chExt cx="2685982" cy="1669716"/>
          </a:xfrm>
        </p:grpSpPr>
        <p:cxnSp>
          <p:nvCxnSpPr>
            <p:cNvPr id="82" name="直接连接符 81"/>
            <p:cNvCxnSpPr/>
            <p:nvPr/>
          </p:nvCxnSpPr>
          <p:spPr bwMode="auto">
            <a:xfrm>
              <a:off x="6762982" y="4371311"/>
              <a:ext cx="0" cy="1489753"/>
            </a:xfrm>
            <a:prstGeom prst="line">
              <a:avLst/>
            </a:prstGeom>
            <a:solidFill>
              <a:schemeClr val="accent1"/>
            </a:solidFill>
            <a:ln w="12700" cap="flat" cmpd="sng" algn="ctr">
              <a:solidFill>
                <a:srgbClr val="00B0F0"/>
              </a:solidFill>
              <a:prstDash val="solid"/>
              <a:round/>
              <a:headEnd type="none" w="med" len="med"/>
              <a:tailEnd type="none" w="med" len="med"/>
            </a:ln>
            <a:effectLst/>
          </p:spPr>
        </p:cxnSp>
        <p:cxnSp>
          <p:nvCxnSpPr>
            <p:cNvPr id="83" name="直接连接符 82"/>
            <p:cNvCxnSpPr/>
            <p:nvPr/>
          </p:nvCxnSpPr>
          <p:spPr bwMode="auto">
            <a:xfrm>
              <a:off x="6780516" y="4598806"/>
              <a:ext cx="1416821"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cxnSp>
          <p:nvCxnSpPr>
            <p:cNvPr id="84" name="直接连接符 83"/>
            <p:cNvCxnSpPr/>
            <p:nvPr/>
          </p:nvCxnSpPr>
          <p:spPr bwMode="auto">
            <a:xfrm flipV="1">
              <a:off x="6777003" y="5666621"/>
              <a:ext cx="466894" cy="0"/>
            </a:xfrm>
            <a:prstGeom prst="line">
              <a:avLst/>
            </a:prstGeom>
            <a:solidFill>
              <a:schemeClr val="accent1"/>
            </a:solidFill>
            <a:ln w="12700" cap="flat" cmpd="sng" algn="ctr">
              <a:solidFill>
                <a:srgbClr val="00B0F0"/>
              </a:solidFill>
              <a:prstDash val="sysDash"/>
              <a:round/>
              <a:headEnd type="none" w="med" len="med"/>
              <a:tailEnd type="none" w="med" len="med"/>
            </a:ln>
            <a:effectLst/>
          </p:spPr>
        </p:cxnSp>
        <p:sp>
          <p:nvSpPr>
            <p:cNvPr id="85" name="TextBox 46"/>
            <p:cNvSpPr txBox="1"/>
            <p:nvPr/>
          </p:nvSpPr>
          <p:spPr>
            <a:xfrm>
              <a:off x="6411804" y="4474054"/>
              <a:ext cx="431515"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TextBox 47"/>
            <p:cNvSpPr txBox="1"/>
            <p:nvPr/>
          </p:nvSpPr>
          <p:spPr>
            <a:xfrm>
              <a:off x="6411804" y="5532292"/>
              <a:ext cx="431515" cy="276999"/>
            </a:xfrm>
            <a:prstGeom prst="rect">
              <a:avLst/>
            </a:prstGeom>
            <a:noFill/>
            <a:ln>
              <a:noFill/>
            </a:ln>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箭头连接符 86"/>
            <p:cNvCxnSpPr/>
            <p:nvPr/>
          </p:nvCxnSpPr>
          <p:spPr bwMode="auto">
            <a:xfrm>
              <a:off x="6765980" y="5131596"/>
              <a:ext cx="2125860" cy="0"/>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88" name="TextBox 61"/>
            <p:cNvSpPr txBox="1"/>
            <p:nvPr/>
          </p:nvSpPr>
          <p:spPr>
            <a:xfrm>
              <a:off x="7573794" y="4191348"/>
              <a:ext cx="1523992"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Signal radio à la fréquence 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任意多边形 28"/>
            <p:cNvSpPr/>
            <p:nvPr/>
          </p:nvSpPr>
          <p:spPr bwMode="auto">
            <a:xfrm flipV="1">
              <a:off x="6769118" y="4613095"/>
              <a:ext cx="1853487" cy="1044023"/>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 name="connsiteX0-1" fmla="*/ 0 w 2178423"/>
                <a:gd name="connsiteY0-2" fmla="*/ 140816 h 277912"/>
                <a:gd name="connsiteX1-3" fmla="*/ 555812 w 2178423"/>
                <a:gd name="connsiteY1-4" fmla="*/ 6 h 277912"/>
                <a:gd name="connsiteX2-5" fmla="*/ 1093694 w 2178423"/>
                <a:gd name="connsiteY2-6" fmla="*/ 134477 h 277912"/>
                <a:gd name="connsiteX3-7" fmla="*/ 1676400 w 2178423"/>
                <a:gd name="connsiteY3-8" fmla="*/ 277912 h 277912"/>
                <a:gd name="connsiteX4-9" fmla="*/ 2178423 w 2178423"/>
                <a:gd name="connsiteY4-10" fmla="*/ 134477 h 2779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78423" h="277912">
                  <a:moveTo>
                    <a:pt x="0" y="140816"/>
                  </a:moveTo>
                  <a:cubicBezTo>
                    <a:pt x="186765" y="73580"/>
                    <a:pt x="373530" y="1063"/>
                    <a:pt x="555812" y="6"/>
                  </a:cubicBezTo>
                  <a:cubicBezTo>
                    <a:pt x="738094" y="-1051"/>
                    <a:pt x="1093694" y="134477"/>
                    <a:pt x="1093694" y="134477"/>
                  </a:cubicBezTo>
                  <a:cubicBezTo>
                    <a:pt x="1280459" y="180795"/>
                    <a:pt x="1495612" y="277912"/>
                    <a:pt x="1676400" y="277912"/>
                  </a:cubicBezTo>
                  <a:cubicBezTo>
                    <a:pt x="1857188" y="277912"/>
                    <a:pt x="2017805" y="206194"/>
                    <a:pt x="2178423" y="134477"/>
                  </a:cubicBezTo>
                </a:path>
              </a:pathLst>
            </a:custGeom>
            <a:solidFill>
              <a:schemeClr val="accent1">
                <a:alpha val="0"/>
              </a:schemeClr>
            </a:solidFill>
            <a:ln w="19050"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0" name="圆角矩形 75"/>
          <p:cNvSpPr/>
          <p:nvPr/>
        </p:nvSpPr>
        <p:spPr>
          <a:xfrm>
            <a:off x="6151009" y="1463203"/>
            <a:ext cx="5589934" cy="4699471"/>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1" name="直接连接符 90"/>
          <p:cNvCxnSpPr/>
          <p:nvPr/>
        </p:nvCxnSpPr>
        <p:spPr bwMode="auto">
          <a:xfrm>
            <a:off x="9940933" y="2735898"/>
            <a:ext cx="0" cy="1681299"/>
          </a:xfrm>
          <a:prstGeom prst="line">
            <a:avLst/>
          </a:prstGeom>
          <a:solidFill>
            <a:schemeClr val="accent1"/>
          </a:solidFill>
          <a:ln w="12700" cap="flat" cmpd="sng" algn="ctr">
            <a:solidFill>
              <a:srgbClr val="00B0F0"/>
            </a:solidFill>
            <a:prstDash val="solid"/>
            <a:round/>
            <a:headEnd type="none" w="med" len="med"/>
            <a:tailEnd type="none" w="med" len="med"/>
          </a:ln>
          <a:effectLst/>
        </p:spPr>
      </p:cxnSp>
      <p:sp>
        <p:nvSpPr>
          <p:cNvPr id="92" name="TextBox 62"/>
          <p:cNvSpPr txBox="1"/>
          <p:nvPr/>
        </p:nvSpPr>
        <p:spPr>
          <a:xfrm>
            <a:off x="9424051" y="3478848"/>
            <a:ext cx="515423" cy="276999"/>
          </a:xfrm>
          <a:prstGeom prst="rect">
            <a:avLst/>
          </a:prstGeom>
          <a:noFill/>
        </p:spPr>
        <p:txBody>
          <a:bodyPr wrap="square" rtlCol="0">
            <a:spAutoFit/>
          </a:bodyPr>
          <a:lstStyle/>
          <a:p>
            <a:pPr algn="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0</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箭头连接符 92"/>
          <p:cNvCxnSpPr/>
          <p:nvPr/>
        </p:nvCxnSpPr>
        <p:spPr bwMode="auto">
          <a:xfrm>
            <a:off x="9951286" y="3617348"/>
            <a:ext cx="1726853" cy="0"/>
          </a:xfrm>
          <a:prstGeom prst="straightConnector1">
            <a:avLst/>
          </a:prstGeom>
          <a:solidFill>
            <a:schemeClr val="accent1"/>
          </a:solidFill>
          <a:ln w="12700" cap="flat" cmpd="sng" algn="ctr">
            <a:solidFill>
              <a:srgbClr val="00B0F0"/>
            </a:solidFill>
            <a:prstDash val="solid"/>
            <a:round/>
            <a:headEnd type="none" w="med" len="med"/>
            <a:tailEnd type="arrow"/>
          </a:ln>
          <a:effectLst/>
        </p:spPr>
      </p:cxnSp>
      <p:sp>
        <p:nvSpPr>
          <p:cNvPr id="94" name="Right Arrow 158"/>
          <p:cNvSpPr/>
          <p:nvPr/>
        </p:nvSpPr>
        <p:spPr>
          <a:xfrm>
            <a:off x="8693680" y="3142995"/>
            <a:ext cx="875977" cy="926956"/>
          </a:xfrm>
          <a:custGeom>
            <a:avLst/>
            <a:gdLst>
              <a:gd name="connsiteX0" fmla="*/ 0 w 633403"/>
              <a:gd name="connsiteY0" fmla="*/ 140615 h 494305"/>
              <a:gd name="connsiteX1" fmla="*/ 386251 w 633403"/>
              <a:gd name="connsiteY1" fmla="*/ 140615 h 494305"/>
              <a:gd name="connsiteX2" fmla="*/ 386251 w 633403"/>
              <a:gd name="connsiteY2" fmla="*/ 0 h 494305"/>
              <a:gd name="connsiteX3" fmla="*/ 633403 w 633403"/>
              <a:gd name="connsiteY3" fmla="*/ 247153 h 494305"/>
              <a:gd name="connsiteX4" fmla="*/ 386251 w 633403"/>
              <a:gd name="connsiteY4" fmla="*/ 494305 h 494305"/>
              <a:gd name="connsiteX5" fmla="*/ 386251 w 633403"/>
              <a:gd name="connsiteY5" fmla="*/ 353690 h 494305"/>
              <a:gd name="connsiteX6" fmla="*/ 0 w 633403"/>
              <a:gd name="connsiteY6" fmla="*/ 353690 h 494305"/>
              <a:gd name="connsiteX7" fmla="*/ 0 w 633403"/>
              <a:gd name="connsiteY7" fmla="*/ 140615 h 494305"/>
              <a:gd name="connsiteX0-1" fmla="*/ 0 w 637213"/>
              <a:gd name="connsiteY0-2" fmla="*/ 0 h 1016630"/>
              <a:gd name="connsiteX1-3" fmla="*/ 390061 w 637213"/>
              <a:gd name="connsiteY1-4" fmla="*/ 662940 h 1016630"/>
              <a:gd name="connsiteX2-5" fmla="*/ 390061 w 637213"/>
              <a:gd name="connsiteY2-6" fmla="*/ 522325 h 1016630"/>
              <a:gd name="connsiteX3-7" fmla="*/ 637213 w 637213"/>
              <a:gd name="connsiteY3-8" fmla="*/ 769478 h 1016630"/>
              <a:gd name="connsiteX4-9" fmla="*/ 390061 w 637213"/>
              <a:gd name="connsiteY4-10" fmla="*/ 1016630 h 1016630"/>
              <a:gd name="connsiteX5-11" fmla="*/ 390061 w 637213"/>
              <a:gd name="connsiteY5-12" fmla="*/ 876015 h 1016630"/>
              <a:gd name="connsiteX6-13" fmla="*/ 3810 w 637213"/>
              <a:gd name="connsiteY6-14" fmla="*/ 876015 h 1016630"/>
              <a:gd name="connsiteX7-15" fmla="*/ 0 w 637213"/>
              <a:gd name="connsiteY7-16" fmla="*/ 0 h 1016630"/>
              <a:gd name="connsiteX0-17" fmla="*/ 0 w 637213"/>
              <a:gd name="connsiteY0-18" fmla="*/ 0 h 1535148"/>
              <a:gd name="connsiteX1-19" fmla="*/ 390061 w 637213"/>
              <a:gd name="connsiteY1-20" fmla="*/ 662940 h 1535148"/>
              <a:gd name="connsiteX2-21" fmla="*/ 390061 w 637213"/>
              <a:gd name="connsiteY2-22" fmla="*/ 522325 h 1535148"/>
              <a:gd name="connsiteX3-23" fmla="*/ 637213 w 637213"/>
              <a:gd name="connsiteY3-24" fmla="*/ 769478 h 1535148"/>
              <a:gd name="connsiteX4-25" fmla="*/ 390061 w 637213"/>
              <a:gd name="connsiteY4-26" fmla="*/ 1016630 h 1535148"/>
              <a:gd name="connsiteX5-27" fmla="*/ 390061 w 637213"/>
              <a:gd name="connsiteY5-28" fmla="*/ 876015 h 1535148"/>
              <a:gd name="connsiteX6-29" fmla="*/ 7620 w 637213"/>
              <a:gd name="connsiteY6-30" fmla="*/ 1535148 h 1535148"/>
              <a:gd name="connsiteX7-31" fmla="*/ 0 w 637213"/>
              <a:gd name="connsiteY7-32" fmla="*/ 0 h 1535148"/>
              <a:gd name="connsiteX0-33" fmla="*/ 0 w 637213"/>
              <a:gd name="connsiteY0-34" fmla="*/ 0 h 1535148"/>
              <a:gd name="connsiteX1-35" fmla="*/ 390061 w 637213"/>
              <a:gd name="connsiteY1-36" fmla="*/ 662940 h 1535148"/>
              <a:gd name="connsiteX2-37" fmla="*/ 390061 w 637213"/>
              <a:gd name="connsiteY2-38" fmla="*/ 522325 h 1535148"/>
              <a:gd name="connsiteX3-39" fmla="*/ 637213 w 637213"/>
              <a:gd name="connsiteY3-40" fmla="*/ 769478 h 1535148"/>
              <a:gd name="connsiteX4-41" fmla="*/ 390061 w 637213"/>
              <a:gd name="connsiteY4-42" fmla="*/ 1016630 h 1535148"/>
              <a:gd name="connsiteX5-43" fmla="*/ 390061 w 637213"/>
              <a:gd name="connsiteY5-44" fmla="*/ 876015 h 1535148"/>
              <a:gd name="connsiteX6-45" fmla="*/ 7620 w 637213"/>
              <a:gd name="connsiteY6-46" fmla="*/ 1535148 h 1535148"/>
              <a:gd name="connsiteX7-47" fmla="*/ 0 w 637213"/>
              <a:gd name="connsiteY7-48" fmla="*/ 0 h 1535148"/>
              <a:gd name="connsiteX0-49" fmla="*/ 0 w 637213"/>
              <a:gd name="connsiteY0-50" fmla="*/ 0 h 1535148"/>
              <a:gd name="connsiteX1-51" fmla="*/ 390061 w 637213"/>
              <a:gd name="connsiteY1-52" fmla="*/ 662940 h 1535148"/>
              <a:gd name="connsiteX2-53" fmla="*/ 390061 w 637213"/>
              <a:gd name="connsiteY2-54" fmla="*/ 522325 h 1535148"/>
              <a:gd name="connsiteX3-55" fmla="*/ 637213 w 637213"/>
              <a:gd name="connsiteY3-56" fmla="*/ 769478 h 1535148"/>
              <a:gd name="connsiteX4-57" fmla="*/ 390061 w 637213"/>
              <a:gd name="connsiteY4-58" fmla="*/ 1016630 h 1535148"/>
              <a:gd name="connsiteX5-59" fmla="*/ 390061 w 637213"/>
              <a:gd name="connsiteY5-60" fmla="*/ 876015 h 1535148"/>
              <a:gd name="connsiteX6-61" fmla="*/ 7620 w 637213"/>
              <a:gd name="connsiteY6-62" fmla="*/ 1535148 h 1535148"/>
              <a:gd name="connsiteX7-63" fmla="*/ 0 w 637213"/>
              <a:gd name="connsiteY7-64" fmla="*/ 0 h 1535148"/>
              <a:gd name="connsiteX0-65" fmla="*/ 0 w 637213"/>
              <a:gd name="connsiteY0-66" fmla="*/ 0 h 1535148"/>
              <a:gd name="connsiteX1-67" fmla="*/ 390061 w 637213"/>
              <a:gd name="connsiteY1-68" fmla="*/ 662940 h 1535148"/>
              <a:gd name="connsiteX2-69" fmla="*/ 390061 w 637213"/>
              <a:gd name="connsiteY2-70" fmla="*/ 522325 h 1535148"/>
              <a:gd name="connsiteX3-71" fmla="*/ 637213 w 637213"/>
              <a:gd name="connsiteY3-72" fmla="*/ 769478 h 1535148"/>
              <a:gd name="connsiteX4-73" fmla="*/ 390061 w 637213"/>
              <a:gd name="connsiteY4-74" fmla="*/ 1016630 h 1535148"/>
              <a:gd name="connsiteX5-75" fmla="*/ 390061 w 637213"/>
              <a:gd name="connsiteY5-76" fmla="*/ 876015 h 1535148"/>
              <a:gd name="connsiteX6-77" fmla="*/ 7620 w 637213"/>
              <a:gd name="connsiteY6-78" fmla="*/ 1535148 h 1535148"/>
              <a:gd name="connsiteX7-79" fmla="*/ 0 w 637213"/>
              <a:gd name="connsiteY7-80" fmla="*/ 0 h 1535148"/>
              <a:gd name="connsiteX0-81" fmla="*/ 0 w 637213"/>
              <a:gd name="connsiteY0-82" fmla="*/ 0 h 1535148"/>
              <a:gd name="connsiteX1-83" fmla="*/ 390061 w 637213"/>
              <a:gd name="connsiteY1-84" fmla="*/ 662940 h 1535148"/>
              <a:gd name="connsiteX2-85" fmla="*/ 390061 w 637213"/>
              <a:gd name="connsiteY2-86" fmla="*/ 522325 h 1535148"/>
              <a:gd name="connsiteX3-87" fmla="*/ 637213 w 637213"/>
              <a:gd name="connsiteY3-88" fmla="*/ 769478 h 1535148"/>
              <a:gd name="connsiteX4-89" fmla="*/ 390061 w 637213"/>
              <a:gd name="connsiteY4-90" fmla="*/ 1016630 h 1535148"/>
              <a:gd name="connsiteX5-91" fmla="*/ 390061 w 637213"/>
              <a:gd name="connsiteY5-92" fmla="*/ 876015 h 1535148"/>
              <a:gd name="connsiteX6-93" fmla="*/ 7620 w 637213"/>
              <a:gd name="connsiteY6-94" fmla="*/ 1535148 h 1535148"/>
              <a:gd name="connsiteX7-95" fmla="*/ 0 w 637213"/>
              <a:gd name="connsiteY7-96" fmla="*/ 0 h 153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37213" h="1535148">
                <a:moveTo>
                  <a:pt x="0" y="0"/>
                </a:moveTo>
                <a:cubicBezTo>
                  <a:pt x="76680" y="461013"/>
                  <a:pt x="122881" y="613413"/>
                  <a:pt x="390061" y="662940"/>
                </a:cubicBezTo>
                <a:lnTo>
                  <a:pt x="390061" y="522325"/>
                </a:lnTo>
                <a:lnTo>
                  <a:pt x="637213" y="769478"/>
                </a:lnTo>
                <a:lnTo>
                  <a:pt x="390061" y="1016630"/>
                </a:lnTo>
                <a:lnTo>
                  <a:pt x="390061" y="876015"/>
                </a:lnTo>
                <a:cubicBezTo>
                  <a:pt x="117801" y="973809"/>
                  <a:pt x="116050" y="1147800"/>
                  <a:pt x="7620" y="1535148"/>
                </a:cubicBezTo>
                <a:lnTo>
                  <a:pt x="0" y="0"/>
                </a:lnTo>
                <a:close/>
              </a:path>
            </a:pathLst>
          </a:custGeom>
          <a:gradFill flip="none" rotWithShape="1">
            <a:gsLst>
              <a:gs pos="15000">
                <a:schemeClr val="accent1">
                  <a:lumMod val="5000"/>
                  <a:lumOff val="95000"/>
                  <a:alpha val="0"/>
                </a:schemeClr>
              </a:gs>
              <a:gs pos="81000">
                <a:srgbClr val="FFCC66"/>
              </a:gs>
            </a:gsLst>
            <a:lin ang="0" scaled="1"/>
            <a:tileRect/>
          </a:gradFill>
          <a:ln>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5" name="直接连接符 94"/>
          <p:cNvCxnSpPr/>
          <p:nvPr/>
        </p:nvCxnSpPr>
        <p:spPr>
          <a:xfrm>
            <a:off x="9954736" y="3613784"/>
            <a:ext cx="1502423" cy="0"/>
          </a:xfrm>
          <a:prstGeom prst="line">
            <a:avLst/>
          </a:prstGeom>
          <a:ln w="28575">
            <a:solidFill>
              <a:srgbClr val="C7000B"/>
            </a:solidFill>
            <a:prstDash val="dash"/>
          </a:ln>
        </p:spPr>
        <p:style>
          <a:lnRef idx="1">
            <a:schemeClr val="accent1"/>
          </a:lnRef>
          <a:fillRef idx="0">
            <a:schemeClr val="accent1"/>
          </a:fillRef>
          <a:effectRef idx="0">
            <a:schemeClr val="accent1"/>
          </a:effectRef>
          <a:fontRef idx="minor">
            <a:schemeClr val="tx1"/>
          </a:fontRef>
        </p:style>
      </p:cxnSp>
      <p:sp>
        <p:nvSpPr>
          <p:cNvPr id="96" name="圆角矩形 75"/>
          <p:cNvSpPr/>
          <p:nvPr/>
        </p:nvSpPr>
        <p:spPr>
          <a:xfrm>
            <a:off x="446089" y="1026112"/>
            <a:ext cx="5588951" cy="395245"/>
          </a:xfrm>
          <a:prstGeom prst="roundRect">
            <a:avLst>
              <a:gd name="adj" fmla="val 10604"/>
            </a:avLst>
          </a:prstGeom>
          <a:solidFill>
            <a:srgbClr val="00B0F0"/>
          </a:solidFill>
        </p:spPr>
        <p:txBody>
          <a:bodyPr wrap="square" rtlCol="0" anchor="ctr" anchorCtr="0">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Amélioration</a:t>
            </a: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du signal </a:t>
            </a:r>
            <a:endPar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圆角矩形 75"/>
          <p:cNvSpPr/>
          <p:nvPr/>
        </p:nvSpPr>
        <p:spPr>
          <a:xfrm>
            <a:off x="6151009" y="1026112"/>
            <a:ext cx="5594904" cy="395245"/>
          </a:xfrm>
          <a:prstGeom prst="roundRect">
            <a:avLst>
              <a:gd name="adj" fmla="val 10604"/>
            </a:avLst>
          </a:prstGeom>
          <a:solidFill>
            <a:srgbClr val="00B0F0"/>
          </a:solidFill>
        </p:spPr>
        <p:txBody>
          <a:bodyPr wrap="square" rtlCol="0" anchor="ctr" anchorCtr="0">
            <a:noAutofit/>
          </a:bodyPr>
          <a:lstStyle/>
          <a:p>
            <a:pPr algn="ctr" fontAlgn="ct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Affaiblissement du signal </a:t>
            </a:r>
            <a:endPar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6259352" y="5514077"/>
            <a:ext cx="5264976" cy="646331"/>
          </a:xfrm>
          <a:prstGeom prst="rect">
            <a:avLst/>
          </a:prstGeom>
          <a:noFill/>
        </p:spPr>
        <p:txBody>
          <a:bodyPr wrap="square">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 deux signaux radio de </a:t>
            </a:r>
            <a:r>
              <a:rPr lang="en-US" sz="1200" dirty="0" smtClean="0">
                <a:solidFill>
                  <a:srgbClr val="C0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même fréquence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ont une </a:t>
            </a:r>
            <a:r>
              <a:rPr lang="en-US" sz="1200" dirty="0" smtClean="0">
                <a:solidFill>
                  <a:srgbClr val="C0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différence de phase de 180° lorsqu'ils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arrivent au récepteur, les deux signaux s'atténuent et la force du signal est affaiblie.</a:t>
            </a:r>
            <a:endPar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Système de communication sans fil</a:t>
            </a:r>
            <a:endParaRPr lang="en-US" dirty="0">
              <a:sym typeface="Huawei Sans" panose="020C0503030203020204" pitchFamily="34" charset="0"/>
            </a:endParaRPr>
          </a:p>
        </p:txBody>
      </p:sp>
      <p:sp>
        <p:nvSpPr>
          <p:cNvPr id="17" name="矩形 16"/>
          <p:cNvSpPr/>
          <p:nvPr/>
        </p:nvSpPr>
        <p:spPr>
          <a:xfrm>
            <a:off x="741364" y="4011127"/>
            <a:ext cx="10718800" cy="2092881"/>
          </a:xfrm>
          <a:prstGeom prst="rect">
            <a:avLst/>
          </a:prstGeom>
        </p:spPr>
        <p:txBody>
          <a:bodyPr wrap="square">
            <a:spAutoFit/>
          </a:bodyPr>
          <a:lstStyle/>
          <a:p>
            <a:pPr marL="266700" indent="-266700" fontAlgn="ctr">
              <a:lnSpc>
                <a:spcPts val="2400"/>
              </a:lnSpc>
              <a:spcAft>
                <a:spcPts val="600"/>
              </a:spcAft>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Dans un système de communication sans fil, l'information peut être une image, un texte, un son, etc.</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2400"/>
              </a:lnSpc>
              <a:spcAft>
                <a:spcPts val="600"/>
              </a:spcAft>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L'émetteur applique d'abord un codage à la source pour convertir l'information en signaux numériques qui permettent le calcul et le traitement des circuits, puis en ondes radio au moyen d'un codage de canal et d'une modulation.</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2400"/>
              </a:lnSpc>
              <a:spcAft>
                <a:spcPts val="600"/>
              </a:spcAft>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L'émetteur et le récepteur sont reliés par des interfaces et des canaux. Pour les communications filaires, les interfaces et les câbles des appareils sont visibles. Pour la communication sans fil, les interfaces sont invisibles et sont connectées à un espace invisible, que l'on appelle interfaces aériennes.</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连接符 40"/>
          <p:cNvCxnSpPr/>
          <p:nvPr/>
        </p:nvCxnSpPr>
        <p:spPr>
          <a:xfrm>
            <a:off x="7560624" y="2611162"/>
            <a:ext cx="6200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TextBox 177"/>
          <p:cNvSpPr txBox="1"/>
          <p:nvPr/>
        </p:nvSpPr>
        <p:spPr>
          <a:xfrm>
            <a:off x="1141646" y="2458414"/>
            <a:ext cx="667678"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Source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TextBox 177"/>
          <p:cNvSpPr txBox="1"/>
          <p:nvPr/>
        </p:nvSpPr>
        <p:spPr>
          <a:xfrm>
            <a:off x="2394551" y="2458414"/>
            <a:ext cx="667678"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Codage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TextBox 177"/>
          <p:cNvSpPr txBox="1"/>
          <p:nvPr/>
        </p:nvSpPr>
        <p:spPr>
          <a:xfrm>
            <a:off x="3393842" y="2458414"/>
            <a:ext cx="1001023"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Modulation</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矩形 47"/>
          <p:cNvSpPr/>
          <p:nvPr/>
        </p:nvSpPr>
        <p:spPr>
          <a:xfrm>
            <a:off x="2062938" y="1749672"/>
            <a:ext cx="3051805" cy="1555755"/>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9" name="组合 48"/>
          <p:cNvGrpSpPr/>
          <p:nvPr/>
        </p:nvGrpSpPr>
        <p:grpSpPr>
          <a:xfrm>
            <a:off x="4673711" y="2305571"/>
            <a:ext cx="296342" cy="309026"/>
            <a:chOff x="5118096" y="4737424"/>
            <a:chExt cx="715186" cy="810354"/>
          </a:xfrm>
        </p:grpSpPr>
        <p:grpSp>
          <p:nvGrpSpPr>
            <p:cNvPr id="50" name="Group 165"/>
            <p:cNvGrpSpPr/>
            <p:nvPr/>
          </p:nvGrpSpPr>
          <p:grpSpPr>
            <a:xfrm rot="10800000" flipV="1">
              <a:off x="5118096" y="4737424"/>
              <a:ext cx="715186" cy="308708"/>
              <a:chOff x="-1233037" y="914446"/>
              <a:chExt cx="1573823" cy="778776"/>
            </a:xfrm>
          </p:grpSpPr>
          <p:cxnSp>
            <p:nvCxnSpPr>
              <p:cNvPr id="53" name="Straight Connector 166"/>
              <p:cNvCxnSpPr/>
              <p:nvPr/>
            </p:nvCxnSpPr>
            <p:spPr>
              <a:xfrm flipH="1" flipV="1">
                <a:off x="-1233037" y="914446"/>
                <a:ext cx="786912" cy="77877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67"/>
              <p:cNvCxnSpPr/>
              <p:nvPr/>
            </p:nvCxnSpPr>
            <p:spPr>
              <a:xfrm flipV="1">
                <a:off x="-446125" y="914446"/>
                <a:ext cx="786911" cy="778776"/>
              </a:xfrm>
              <a:prstGeom prst="line">
                <a:avLst/>
              </a:prstGeom>
              <a:ln w="285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a:xfrm>
              <a:off x="5475688" y="5046133"/>
              <a:ext cx="0" cy="50164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5" name="Can 9"/>
          <p:cNvSpPr/>
          <p:nvPr/>
        </p:nvSpPr>
        <p:spPr>
          <a:xfrm rot="5400000">
            <a:off x="5648969" y="1978597"/>
            <a:ext cx="923656" cy="1265125"/>
          </a:xfrm>
          <a:prstGeom prst="can">
            <a:avLst>
              <a:gd name="adj" fmla="val 2203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(transmission </a:t>
            </a:r>
            <a:endPar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médias)</a:t>
            </a:r>
            <a:endPar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7115057" y="1749672"/>
            <a:ext cx="3051805" cy="1555755"/>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TextBox 177"/>
          <p:cNvSpPr txBox="1"/>
          <p:nvPr/>
        </p:nvSpPr>
        <p:spPr>
          <a:xfrm>
            <a:off x="7699044" y="2449847"/>
            <a:ext cx="1241756" cy="326420"/>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Démodulation</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64" name="组合 63"/>
          <p:cNvGrpSpPr/>
          <p:nvPr/>
        </p:nvGrpSpPr>
        <p:grpSpPr>
          <a:xfrm>
            <a:off x="7412453" y="2305571"/>
            <a:ext cx="296342" cy="309026"/>
            <a:chOff x="5118096" y="4737424"/>
            <a:chExt cx="715186" cy="810354"/>
          </a:xfrm>
        </p:grpSpPr>
        <p:grpSp>
          <p:nvGrpSpPr>
            <p:cNvPr id="65" name="Group 165"/>
            <p:cNvGrpSpPr/>
            <p:nvPr/>
          </p:nvGrpSpPr>
          <p:grpSpPr>
            <a:xfrm rot="10800000" flipV="1">
              <a:off x="5118096" y="4737424"/>
              <a:ext cx="715186" cy="308708"/>
              <a:chOff x="-1233037" y="914446"/>
              <a:chExt cx="1573823" cy="778776"/>
            </a:xfrm>
          </p:grpSpPr>
          <p:cxnSp>
            <p:nvCxnSpPr>
              <p:cNvPr id="67" name="Straight Connector 166"/>
              <p:cNvCxnSpPr/>
              <p:nvPr/>
            </p:nvCxnSpPr>
            <p:spPr>
              <a:xfrm flipH="1" flipV="1">
                <a:off x="-1233037" y="914446"/>
                <a:ext cx="786912" cy="77877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167"/>
              <p:cNvCxnSpPr/>
              <p:nvPr/>
            </p:nvCxnSpPr>
            <p:spPr>
              <a:xfrm flipV="1">
                <a:off x="-446125" y="914446"/>
                <a:ext cx="786911" cy="778776"/>
              </a:xfrm>
              <a:prstGeom prst="line">
                <a:avLst/>
              </a:prstGeom>
              <a:ln w="285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a:off x="5475688" y="5046133"/>
              <a:ext cx="0" cy="50164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9" name="TextBox 177"/>
          <p:cNvSpPr txBox="1"/>
          <p:nvPr/>
        </p:nvSpPr>
        <p:spPr>
          <a:xfrm>
            <a:off x="9136380" y="2458414"/>
            <a:ext cx="884950"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Décodage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TextBox 177"/>
          <p:cNvSpPr txBox="1"/>
          <p:nvPr/>
        </p:nvSpPr>
        <p:spPr>
          <a:xfrm>
            <a:off x="10382676" y="2458414"/>
            <a:ext cx="667678"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Evier</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71" name="直接箭头连接符 70"/>
          <p:cNvCxnSpPr>
            <a:stCxn id="42" idx="3"/>
            <a:endCxn id="44" idx="1"/>
          </p:cNvCxnSpPr>
          <p:nvPr/>
        </p:nvCxnSpPr>
        <p:spPr>
          <a:xfrm>
            <a:off x="1809324" y="2611162"/>
            <a:ext cx="58522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4" idx="3"/>
            <a:endCxn id="46" idx="1"/>
          </p:cNvCxnSpPr>
          <p:nvPr/>
        </p:nvCxnSpPr>
        <p:spPr>
          <a:xfrm>
            <a:off x="3062229" y="2611162"/>
            <a:ext cx="331613"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6" idx="3"/>
          </p:cNvCxnSpPr>
          <p:nvPr/>
        </p:nvCxnSpPr>
        <p:spPr>
          <a:xfrm>
            <a:off x="4394865" y="2611162"/>
            <a:ext cx="42701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3"/>
            <a:endCxn id="69" idx="1"/>
          </p:cNvCxnSpPr>
          <p:nvPr/>
        </p:nvCxnSpPr>
        <p:spPr>
          <a:xfrm flipV="1">
            <a:off x="8940800" y="2611162"/>
            <a:ext cx="195580" cy="1895"/>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9" idx="3"/>
            <a:endCxn id="70" idx="1"/>
          </p:cNvCxnSpPr>
          <p:nvPr/>
        </p:nvCxnSpPr>
        <p:spPr>
          <a:xfrm>
            <a:off x="10021330" y="2611162"/>
            <a:ext cx="361346"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组合 758"/>
          <p:cNvGrpSpPr/>
          <p:nvPr/>
        </p:nvGrpSpPr>
        <p:grpSpPr bwMode="auto">
          <a:xfrm rot="16200000" flipV="1">
            <a:off x="5155327" y="2459946"/>
            <a:ext cx="293210" cy="248298"/>
            <a:chOff x="7440613" y="4868863"/>
            <a:chExt cx="1019175" cy="828675"/>
          </a:xfrm>
          <a:solidFill>
            <a:srgbClr val="00B0F0"/>
          </a:solidFill>
        </p:grpSpPr>
        <p:sp>
          <p:nvSpPr>
            <p:cNvPr id="77"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9" name="组合 758"/>
          <p:cNvGrpSpPr/>
          <p:nvPr/>
        </p:nvGrpSpPr>
        <p:grpSpPr bwMode="auto">
          <a:xfrm rot="16200000" flipV="1">
            <a:off x="6780438" y="2459946"/>
            <a:ext cx="293210" cy="248298"/>
            <a:chOff x="7440613" y="4868863"/>
            <a:chExt cx="1019175" cy="828675"/>
          </a:xfrm>
          <a:solidFill>
            <a:srgbClr val="00B0F0"/>
          </a:solidFill>
        </p:grpSpPr>
        <p:sp>
          <p:nvSpPr>
            <p:cNvPr id="80"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82" name="文本框 81"/>
          <p:cNvSpPr txBox="1"/>
          <p:nvPr/>
        </p:nvSpPr>
        <p:spPr>
          <a:xfrm>
            <a:off x="3976381" y="2997650"/>
            <a:ext cx="1133644"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Émetteur</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7122335" y="2997650"/>
            <a:ext cx="861133"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Récepteur</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Code</a:t>
            </a:r>
            <a:endParaRPr lang="en-US" dirty="0">
              <a:sym typeface="Huawei Sans" panose="020C0503030203020204" pitchFamily="34" charset="0"/>
            </a:endParaRPr>
          </a:p>
        </p:txBody>
      </p:sp>
      <p:sp>
        <p:nvSpPr>
          <p:cNvPr id="38" name="圆角矩形 75"/>
          <p:cNvSpPr/>
          <p:nvPr/>
        </p:nvSpPr>
        <p:spPr>
          <a:xfrm>
            <a:off x="766763" y="2860852"/>
            <a:ext cx="3703638"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Codage à la source</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75"/>
          <p:cNvSpPr/>
          <p:nvPr/>
        </p:nvSpPr>
        <p:spPr>
          <a:xfrm>
            <a:off x="766763" y="3344215"/>
            <a:ext cx="3703638" cy="2695919"/>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codage de la source est un processus de conversion d'informations brutes en signaux numériques à l'aide d'un système de codage.</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L'information est comprimée au maximum sans distorsion.</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Différents types d'informations nécessitent différents schémas de codage. Par exemple, H.264 est destiné au codage des vidéos.</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圆角矩形 75"/>
          <p:cNvSpPr/>
          <p:nvPr/>
        </p:nvSpPr>
        <p:spPr>
          <a:xfrm>
            <a:off x="4673712" y="2873209"/>
            <a:ext cx="6786451"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Codage des canaux</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4673712" y="3344215"/>
            <a:ext cx="6786451" cy="2856560"/>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codage des canaux est une technologie permettant de corriger et de détecter les erreurs d'information afin d'améliorer la fiabilité de la transmission des canaux.</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codage du canal est </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introduit pour restaurer au maximum l'information au niveau du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récepteur, </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réduisant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ainsi </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 d'</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erreur sur les bits.</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codage de canal ajoute des informations redondantes à l'information brute et augmente donc la longueur de l'information.</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rapport entre le nombre de bits de pré-codage (c'est-à-dire l'information brute) et le nombre de bits de post-codage est appelé efficacité de codage, ou taux de codage.</a:t>
            </a:r>
            <a:endPar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ts val="1600"/>
              </a:lnSpc>
              <a:spcAft>
                <a:spcPts val="600"/>
              </a:spcAft>
              <a:buFont typeface="Arial" panose="02080604020202020204" pitchFamily="34" charset="0"/>
              <a:buChar char="•"/>
            </a:pP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Le codage de canal diminue le taux de transmission d'informations valides mais augmente le taux de réussite de la transmission d'informations valides</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Par conséquent, la sélection d'un schéma de codage approprié pour les protocoles de communication permet d'obtenir les meilleures performances et la meilleure efficacité.</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1"/>
          <p:cNvCxnSpPr/>
          <p:nvPr/>
        </p:nvCxnSpPr>
        <p:spPr>
          <a:xfrm>
            <a:off x="7560624" y="1900816"/>
            <a:ext cx="6200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TextBox 177"/>
          <p:cNvSpPr txBox="1"/>
          <p:nvPr/>
        </p:nvSpPr>
        <p:spPr>
          <a:xfrm>
            <a:off x="1141646" y="1748068"/>
            <a:ext cx="667678"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Source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TextBox 177"/>
          <p:cNvSpPr txBox="1"/>
          <p:nvPr/>
        </p:nvSpPr>
        <p:spPr>
          <a:xfrm>
            <a:off x="2394551" y="1748068"/>
            <a:ext cx="667678" cy="305495"/>
          </a:xfrm>
          <a:prstGeom prst="rect">
            <a:avLst/>
          </a:prstGeom>
          <a:solidFill>
            <a:srgbClr val="C0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Codage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TextBox 177"/>
          <p:cNvSpPr txBox="1"/>
          <p:nvPr/>
        </p:nvSpPr>
        <p:spPr>
          <a:xfrm>
            <a:off x="3367670" y="1748068"/>
            <a:ext cx="1027195"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Modulation</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2062938" y="1039326"/>
            <a:ext cx="3051805" cy="1555755"/>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7" name="组合 46"/>
          <p:cNvGrpSpPr/>
          <p:nvPr/>
        </p:nvGrpSpPr>
        <p:grpSpPr>
          <a:xfrm>
            <a:off x="4673711" y="1595225"/>
            <a:ext cx="296342" cy="309026"/>
            <a:chOff x="5118096" y="4737424"/>
            <a:chExt cx="715186" cy="810354"/>
          </a:xfrm>
        </p:grpSpPr>
        <p:grpSp>
          <p:nvGrpSpPr>
            <p:cNvPr id="48" name="Group 165"/>
            <p:cNvGrpSpPr/>
            <p:nvPr/>
          </p:nvGrpSpPr>
          <p:grpSpPr>
            <a:xfrm rot="10800000" flipV="1">
              <a:off x="5118096" y="4737424"/>
              <a:ext cx="715186" cy="308708"/>
              <a:chOff x="-1233037" y="914446"/>
              <a:chExt cx="1573823" cy="778776"/>
            </a:xfrm>
          </p:grpSpPr>
          <p:cxnSp>
            <p:nvCxnSpPr>
              <p:cNvPr id="50" name="Straight Connector 166"/>
              <p:cNvCxnSpPr/>
              <p:nvPr/>
            </p:nvCxnSpPr>
            <p:spPr>
              <a:xfrm flipH="1" flipV="1">
                <a:off x="-1233037" y="914446"/>
                <a:ext cx="786912" cy="77877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67"/>
              <p:cNvCxnSpPr/>
              <p:nvPr/>
            </p:nvCxnSpPr>
            <p:spPr>
              <a:xfrm flipV="1">
                <a:off x="-446125" y="914446"/>
                <a:ext cx="786911" cy="778776"/>
              </a:xfrm>
              <a:prstGeom prst="line">
                <a:avLst/>
              </a:prstGeom>
              <a:ln w="285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a:xfrm>
              <a:off x="5475688" y="5046133"/>
              <a:ext cx="0" cy="50164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2" name="Can 9"/>
          <p:cNvSpPr/>
          <p:nvPr/>
        </p:nvSpPr>
        <p:spPr>
          <a:xfrm rot="5400000">
            <a:off x="5648969" y="1268251"/>
            <a:ext cx="923656" cy="1265125"/>
          </a:xfrm>
          <a:prstGeom prst="can">
            <a:avLst>
              <a:gd name="adj" fmla="val 2203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(transmission </a:t>
            </a:r>
            <a:endPar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médias)</a:t>
            </a:r>
            <a:endPar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7115057" y="1039326"/>
            <a:ext cx="3051805" cy="1555755"/>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TextBox 177"/>
          <p:cNvSpPr txBox="1"/>
          <p:nvPr/>
        </p:nvSpPr>
        <p:spPr>
          <a:xfrm>
            <a:off x="7708796" y="1748068"/>
            <a:ext cx="1224384"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Démodulation</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55" name="组合 54"/>
          <p:cNvGrpSpPr/>
          <p:nvPr/>
        </p:nvGrpSpPr>
        <p:grpSpPr>
          <a:xfrm>
            <a:off x="7412453" y="1595225"/>
            <a:ext cx="296342" cy="309026"/>
            <a:chOff x="5118096" y="4737424"/>
            <a:chExt cx="715186" cy="810354"/>
          </a:xfrm>
        </p:grpSpPr>
        <p:grpSp>
          <p:nvGrpSpPr>
            <p:cNvPr id="56" name="Group 165"/>
            <p:cNvGrpSpPr/>
            <p:nvPr/>
          </p:nvGrpSpPr>
          <p:grpSpPr>
            <a:xfrm rot="10800000" flipV="1">
              <a:off x="5118096" y="4737424"/>
              <a:ext cx="715186" cy="308708"/>
              <a:chOff x="-1233037" y="914446"/>
              <a:chExt cx="1573823" cy="778776"/>
            </a:xfrm>
          </p:grpSpPr>
          <p:cxnSp>
            <p:nvCxnSpPr>
              <p:cNvPr id="58" name="Straight Connector 166"/>
              <p:cNvCxnSpPr/>
              <p:nvPr/>
            </p:nvCxnSpPr>
            <p:spPr>
              <a:xfrm flipH="1" flipV="1">
                <a:off x="-1233037" y="914446"/>
                <a:ext cx="786912" cy="77877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167"/>
              <p:cNvCxnSpPr/>
              <p:nvPr/>
            </p:nvCxnSpPr>
            <p:spPr>
              <a:xfrm flipV="1">
                <a:off x="-446125" y="914446"/>
                <a:ext cx="786911" cy="778776"/>
              </a:xfrm>
              <a:prstGeom prst="line">
                <a:avLst/>
              </a:prstGeom>
              <a:ln w="285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475688" y="5046133"/>
              <a:ext cx="0" cy="50164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0" name="TextBox 177"/>
          <p:cNvSpPr txBox="1"/>
          <p:nvPr/>
        </p:nvSpPr>
        <p:spPr>
          <a:xfrm>
            <a:off x="9128760" y="1748068"/>
            <a:ext cx="904926"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Décodage</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TextBox 177"/>
          <p:cNvSpPr txBox="1"/>
          <p:nvPr/>
        </p:nvSpPr>
        <p:spPr>
          <a:xfrm>
            <a:off x="10382676" y="1748068"/>
            <a:ext cx="667678" cy="305495"/>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defPPr>
              <a:defRPr lang="en-US"/>
            </a:defPPr>
            <a:lvl1pPr algn="ctr">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Evier</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2" name="直接箭头连接符 61"/>
          <p:cNvCxnSpPr>
            <a:stCxn id="43" idx="3"/>
            <a:endCxn id="44" idx="1"/>
          </p:cNvCxnSpPr>
          <p:nvPr/>
        </p:nvCxnSpPr>
        <p:spPr>
          <a:xfrm>
            <a:off x="1809324" y="1900816"/>
            <a:ext cx="58522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4" idx="3"/>
            <a:endCxn id="45" idx="1"/>
          </p:cNvCxnSpPr>
          <p:nvPr/>
        </p:nvCxnSpPr>
        <p:spPr>
          <a:xfrm>
            <a:off x="3062229" y="1900816"/>
            <a:ext cx="305441"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5" idx="3"/>
          </p:cNvCxnSpPr>
          <p:nvPr/>
        </p:nvCxnSpPr>
        <p:spPr>
          <a:xfrm>
            <a:off x="4394865" y="1900816"/>
            <a:ext cx="42701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4" idx="3"/>
            <a:endCxn id="60" idx="1"/>
          </p:cNvCxnSpPr>
          <p:nvPr/>
        </p:nvCxnSpPr>
        <p:spPr>
          <a:xfrm>
            <a:off x="8933180" y="1900816"/>
            <a:ext cx="195580"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0" idx="3"/>
            <a:endCxn id="61" idx="1"/>
          </p:cNvCxnSpPr>
          <p:nvPr/>
        </p:nvCxnSpPr>
        <p:spPr>
          <a:xfrm>
            <a:off x="10033686" y="1900816"/>
            <a:ext cx="348990"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组合 758"/>
          <p:cNvGrpSpPr/>
          <p:nvPr/>
        </p:nvGrpSpPr>
        <p:grpSpPr bwMode="auto">
          <a:xfrm rot="16200000" flipV="1">
            <a:off x="5155327" y="1749600"/>
            <a:ext cx="293210" cy="248298"/>
            <a:chOff x="7440613" y="4868863"/>
            <a:chExt cx="1019175" cy="828675"/>
          </a:xfrm>
          <a:solidFill>
            <a:srgbClr val="00B0F0"/>
          </a:solidFill>
        </p:grpSpPr>
        <p:sp>
          <p:nvSpPr>
            <p:cNvPr id="68"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0" name="组合 758"/>
          <p:cNvGrpSpPr/>
          <p:nvPr/>
        </p:nvGrpSpPr>
        <p:grpSpPr bwMode="auto">
          <a:xfrm rot="16200000" flipV="1">
            <a:off x="6780438" y="1749600"/>
            <a:ext cx="293210" cy="248298"/>
            <a:chOff x="7440613" y="4868863"/>
            <a:chExt cx="1019175" cy="828675"/>
          </a:xfrm>
          <a:solidFill>
            <a:srgbClr val="00B0F0"/>
          </a:solidFill>
        </p:grpSpPr>
        <p:sp>
          <p:nvSpPr>
            <p:cNvPr id="71"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solidFill>
                <a:srgbClr val="00B0F0"/>
              </a:solid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73" name="文本框 72"/>
          <p:cNvSpPr txBox="1"/>
          <p:nvPr/>
        </p:nvSpPr>
        <p:spPr>
          <a:xfrm>
            <a:off x="3976381" y="2287304"/>
            <a:ext cx="1133644"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Émetteur</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7122335" y="2287304"/>
            <a:ext cx="861133"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Récepteur</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2062937" y="1058021"/>
            <a:ext cx="2069303" cy="605294"/>
          </a:xfrm>
          <a:prstGeom prst="rect">
            <a:avLst/>
          </a:prstGeom>
        </p:spPr>
        <p:txBody>
          <a:bodyPr wrap="square">
            <a:spAutoFit/>
          </a:bodyPr>
          <a:lstStyle/>
          <a:p>
            <a:pPr marL="176530" indent="-176530" fontAlgn="ctr">
              <a:lnSpc>
                <a:spcPts val="2000"/>
              </a:lnSpc>
              <a:buFont typeface="Arial" panose="02080604020202020204" pitchFamily="34" charset="0"/>
              <a:buChar char="•"/>
            </a:pP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Codage à la source</a:t>
            </a:r>
            <a:endParaRPr lang="en-US" altLang="zh-CN" sz="1400" dirty="0" smtClean="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6530" indent="-176530" fontAlgn="ctr">
              <a:lnSpc>
                <a:spcPts val="2000"/>
              </a:lnSpc>
              <a:buFont typeface="Arial" panose="02080604020202020204" pitchFamily="34" charset="0"/>
              <a:buChar char="•"/>
            </a:pP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Codage des canaux</a:t>
            </a:r>
            <a:endPar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Modulation et démodulation</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200" dirty="0" smtClean="0"/>
              <a:t>Modulation : convertit divers signaux numériques en bande de base en signaux de modulation numériques adaptés à la transmission par canal. La modulation comprend la modulation d'amplitude (AM), la modulation de fréquence (FM) et la modulation de phase (PM).</a:t>
            </a:r>
            <a:endParaRPr lang="en-US" altLang="zh-CN" sz="1200" dirty="0" smtClean="0"/>
          </a:p>
          <a:p>
            <a:r>
              <a:rPr lang="en-US" altLang="zh-CN" sz="1200" dirty="0" smtClean="0"/>
              <a:t>Démodulation : convertit les signaux numériques en bande de fréquence reçus en signaux numériques en bande de base.</a:t>
            </a:r>
            <a:endParaRPr lang="en-US" altLang="zh-CN" sz="1200" dirty="0" smtClean="0"/>
          </a:p>
          <a:p>
            <a:endParaRPr lang="zh-CN" altLang="en-US" sz="1200" dirty="0"/>
          </a:p>
        </p:txBody>
      </p:sp>
      <p:sp>
        <p:nvSpPr>
          <p:cNvPr id="5" name="圆角矩形 75"/>
          <p:cNvSpPr/>
          <p:nvPr/>
        </p:nvSpPr>
        <p:spPr>
          <a:xfrm>
            <a:off x="758498" y="2501903"/>
            <a:ext cx="10701665" cy="3165082"/>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lvl="0" indent="-285750" fontAlgn="ctr">
              <a:lnSpc>
                <a:spcPts val="2400"/>
              </a:lnSpc>
              <a:spcAft>
                <a:spcPts val="600"/>
              </a:spcAft>
              <a:buFont typeface="Arial" panose="0208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TextBox 106"/>
          <p:cNvSpPr txBox="1"/>
          <p:nvPr/>
        </p:nvSpPr>
        <p:spPr>
          <a:xfrm>
            <a:off x="1161996" y="2869815"/>
            <a:ext cx="1415772" cy="338554"/>
          </a:xfrm>
          <a:prstGeom prst="rect">
            <a:avLst/>
          </a:prstGeom>
          <a:noFill/>
        </p:spPr>
        <p:txBody>
          <a:bodyPr wrap="none" rtlCol="0">
            <a:spAutoFit/>
          </a:bodyPr>
          <a:lstStyle/>
          <a:p>
            <a:pPr fontAlgn="ct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Signal numérique</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107"/>
          <p:cNvSpPr txBox="1"/>
          <p:nvPr/>
        </p:nvSpPr>
        <p:spPr>
          <a:xfrm>
            <a:off x="1161996" y="3562141"/>
            <a:ext cx="510076" cy="338554"/>
          </a:xfrm>
          <a:prstGeom prst="rect">
            <a:avLst/>
          </a:prstGeom>
          <a:noFill/>
        </p:spPr>
        <p:txBody>
          <a:bodyPr wrap="none" rtlCol="0">
            <a:spAutoFit/>
          </a:bodyPr>
          <a:lstStyle/>
          <a:p>
            <a:pPr fontAlgn="ct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AM</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TextBox 108"/>
          <p:cNvSpPr txBox="1"/>
          <p:nvPr/>
        </p:nvSpPr>
        <p:spPr>
          <a:xfrm>
            <a:off x="1161996" y="4254467"/>
            <a:ext cx="481222" cy="338554"/>
          </a:xfrm>
          <a:prstGeom prst="rect">
            <a:avLst/>
          </a:prstGeom>
          <a:noFill/>
        </p:spPr>
        <p:txBody>
          <a:bodyPr wrap="none" rtlCol="0">
            <a:spAutoFit/>
          </a:bodyPr>
          <a:lstStyle/>
          <a:p>
            <a:pPr fontAlgn="ct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FM</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TextBox 109"/>
          <p:cNvSpPr txBox="1"/>
          <p:nvPr/>
        </p:nvSpPr>
        <p:spPr>
          <a:xfrm>
            <a:off x="1161996" y="4946793"/>
            <a:ext cx="492443" cy="338554"/>
          </a:xfrm>
          <a:prstGeom prst="rect">
            <a:avLst/>
          </a:prstGeom>
          <a:noFill/>
        </p:spPr>
        <p:txBody>
          <a:bodyPr wrap="none" rtlCol="0">
            <a:spAutoFit/>
          </a:bodyPr>
          <a:lstStyle/>
          <a:p>
            <a:pPr fontAlgn="ct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PM</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圆角矩形 75"/>
          <p:cNvSpPr/>
          <p:nvPr/>
        </p:nvSpPr>
        <p:spPr>
          <a:xfrm>
            <a:off x="759708" y="2085114"/>
            <a:ext cx="10701665" cy="395245"/>
          </a:xfrm>
          <a:prstGeom prst="roundRect">
            <a:avLst>
              <a:gd name="adj" fmla="val 10604"/>
            </a:avLst>
          </a:prstGeom>
          <a:solidFill>
            <a:srgbClr val="00B0F0"/>
          </a:solidFill>
        </p:spPr>
        <p:txBody>
          <a:bodyPr wrap="square" rtlCol="0" anchor="ctr" anchorCtr="0">
            <a:noAutofit/>
          </a:bodyPr>
          <a:lstStyle/>
          <a:p>
            <a:pPr algn="ctr" fontAlgn="ctr"/>
            <a:r>
              <a:rPr lang="en-US"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Modes de modulation</a:t>
            </a:r>
            <a:endPar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连接符 56"/>
          <p:cNvCxnSpPr/>
          <p:nvPr/>
        </p:nvCxnSpPr>
        <p:spPr bwMode="auto">
          <a:xfrm flipH="1">
            <a:off x="4924993" y="2830185"/>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58" name="直接连接符 57"/>
          <p:cNvCxnSpPr/>
          <p:nvPr/>
        </p:nvCxnSpPr>
        <p:spPr bwMode="auto">
          <a:xfrm>
            <a:off x="3746723" y="2830186"/>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59" name="直接连接符 58"/>
          <p:cNvCxnSpPr/>
          <p:nvPr/>
        </p:nvCxnSpPr>
        <p:spPr bwMode="auto">
          <a:xfrm flipH="1">
            <a:off x="7280415" y="2830185"/>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60" name="直接连接符 59"/>
          <p:cNvCxnSpPr/>
          <p:nvPr/>
        </p:nvCxnSpPr>
        <p:spPr bwMode="auto">
          <a:xfrm flipH="1">
            <a:off x="6095003" y="2830186"/>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61" name="直接连接符 60"/>
          <p:cNvCxnSpPr/>
          <p:nvPr/>
        </p:nvCxnSpPr>
        <p:spPr bwMode="auto">
          <a:xfrm flipH="1">
            <a:off x="9531890" y="2830185"/>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62" name="直接连接符 61"/>
          <p:cNvCxnSpPr/>
          <p:nvPr/>
        </p:nvCxnSpPr>
        <p:spPr bwMode="auto">
          <a:xfrm flipH="1">
            <a:off x="8396628" y="2830186"/>
            <a:ext cx="0" cy="2836800"/>
          </a:xfrm>
          <a:prstGeom prst="line">
            <a:avLst/>
          </a:prstGeom>
          <a:solidFill>
            <a:schemeClr val="accent1"/>
          </a:solidFill>
          <a:ln w="19050" cap="flat" cmpd="sng" algn="ctr">
            <a:solidFill>
              <a:schemeClr val="bg1">
                <a:lumMod val="65000"/>
              </a:schemeClr>
            </a:solidFill>
            <a:prstDash val="sysDot"/>
            <a:round/>
            <a:headEnd type="none" w="med" len="med"/>
            <a:tailEnd type="none" w="med" len="med"/>
          </a:ln>
          <a:effectLst/>
        </p:spPr>
      </p:cxnSp>
      <p:cxnSp>
        <p:nvCxnSpPr>
          <p:cNvPr id="63" name="直接连接符 62"/>
          <p:cNvCxnSpPr/>
          <p:nvPr/>
        </p:nvCxnSpPr>
        <p:spPr bwMode="auto">
          <a:xfrm>
            <a:off x="2605905" y="3158063"/>
            <a:ext cx="1150813"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4" name="直接连接符 63"/>
          <p:cNvCxnSpPr/>
          <p:nvPr/>
        </p:nvCxnSpPr>
        <p:spPr bwMode="auto">
          <a:xfrm>
            <a:off x="3747986" y="2825537"/>
            <a:ext cx="0" cy="32400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5" name="直接连接符 64"/>
          <p:cNvCxnSpPr/>
          <p:nvPr/>
        </p:nvCxnSpPr>
        <p:spPr bwMode="auto">
          <a:xfrm>
            <a:off x="3740048" y="2827306"/>
            <a:ext cx="1188000"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6" name="直接连接符 65"/>
          <p:cNvCxnSpPr/>
          <p:nvPr/>
        </p:nvCxnSpPr>
        <p:spPr bwMode="auto">
          <a:xfrm>
            <a:off x="4913880" y="3158063"/>
            <a:ext cx="1188000"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7" name="直接连接符 66"/>
          <p:cNvCxnSpPr/>
          <p:nvPr/>
        </p:nvCxnSpPr>
        <p:spPr bwMode="auto">
          <a:xfrm>
            <a:off x="8387103" y="3145363"/>
            <a:ext cx="1150813"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8" name="直接连接符 67"/>
          <p:cNvCxnSpPr/>
          <p:nvPr/>
        </p:nvCxnSpPr>
        <p:spPr bwMode="auto">
          <a:xfrm>
            <a:off x="6089171" y="2820956"/>
            <a:ext cx="2304000"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69" name="直接连接符 68"/>
          <p:cNvCxnSpPr/>
          <p:nvPr/>
        </p:nvCxnSpPr>
        <p:spPr bwMode="auto">
          <a:xfrm>
            <a:off x="8393130" y="2812837"/>
            <a:ext cx="0" cy="32400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70" name="直接连接符 69"/>
          <p:cNvCxnSpPr/>
          <p:nvPr/>
        </p:nvCxnSpPr>
        <p:spPr bwMode="auto">
          <a:xfrm>
            <a:off x="6094680" y="2825537"/>
            <a:ext cx="0" cy="32400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71" name="直接连接符 70"/>
          <p:cNvCxnSpPr/>
          <p:nvPr/>
        </p:nvCxnSpPr>
        <p:spPr bwMode="auto">
          <a:xfrm>
            <a:off x="4922611" y="2825536"/>
            <a:ext cx="0" cy="324000"/>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72" name="直接连接符 71"/>
          <p:cNvCxnSpPr/>
          <p:nvPr/>
        </p:nvCxnSpPr>
        <p:spPr bwMode="auto">
          <a:xfrm>
            <a:off x="9531566" y="2819187"/>
            <a:ext cx="0" cy="327944"/>
          </a:xfrm>
          <a:prstGeom prst="line">
            <a:avLst/>
          </a:prstGeom>
          <a:solidFill>
            <a:schemeClr val="accent1"/>
          </a:solidFill>
          <a:ln w="15875" cap="flat" cmpd="sng" algn="ctr">
            <a:solidFill>
              <a:srgbClr val="00B0F0"/>
            </a:solidFill>
            <a:prstDash val="solid"/>
            <a:round/>
            <a:headEnd type="none" w="med" len="med"/>
            <a:tailEnd type="none" w="med" len="med"/>
          </a:ln>
          <a:effectLst/>
        </p:spPr>
      </p:cxnSp>
      <p:cxnSp>
        <p:nvCxnSpPr>
          <p:cNvPr id="73" name="直接连接符 72"/>
          <p:cNvCxnSpPr/>
          <p:nvPr/>
        </p:nvCxnSpPr>
        <p:spPr bwMode="auto">
          <a:xfrm>
            <a:off x="9525216" y="2814606"/>
            <a:ext cx="1150813" cy="0"/>
          </a:xfrm>
          <a:prstGeom prst="line">
            <a:avLst/>
          </a:prstGeom>
          <a:solidFill>
            <a:schemeClr val="accent1"/>
          </a:solidFill>
          <a:ln w="15875" cap="flat" cmpd="sng" algn="ctr">
            <a:solidFill>
              <a:srgbClr val="00B0F0"/>
            </a:solidFill>
            <a:prstDash val="solid"/>
            <a:round/>
            <a:headEnd type="none" w="med" len="med"/>
            <a:tailEnd type="none" w="med" len="med"/>
          </a:ln>
          <a:effectLst/>
        </p:spPr>
      </p:cxnSp>
      <p:sp>
        <p:nvSpPr>
          <p:cNvPr id="74" name="任意多边形 73"/>
          <p:cNvSpPr/>
          <p:nvPr/>
        </p:nvSpPr>
        <p:spPr bwMode="auto">
          <a:xfrm>
            <a:off x="8396628" y="3639048"/>
            <a:ext cx="1135261"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任意多边形 74"/>
          <p:cNvSpPr/>
          <p:nvPr/>
        </p:nvSpPr>
        <p:spPr bwMode="auto">
          <a:xfrm>
            <a:off x="2595911" y="3634286"/>
            <a:ext cx="1148995"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 name="任意多边形 75"/>
          <p:cNvSpPr/>
          <p:nvPr/>
        </p:nvSpPr>
        <p:spPr bwMode="auto">
          <a:xfrm>
            <a:off x="3747987" y="3486008"/>
            <a:ext cx="1177006"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任意多边形 76"/>
          <p:cNvSpPr/>
          <p:nvPr/>
        </p:nvSpPr>
        <p:spPr bwMode="auto">
          <a:xfrm>
            <a:off x="4924993" y="3639048"/>
            <a:ext cx="1171007"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任意多边形 77"/>
          <p:cNvSpPr/>
          <p:nvPr/>
        </p:nvSpPr>
        <p:spPr bwMode="auto">
          <a:xfrm>
            <a:off x="6096000" y="3486008"/>
            <a:ext cx="1184415"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 name="任意多边形 78"/>
          <p:cNvSpPr/>
          <p:nvPr/>
        </p:nvSpPr>
        <p:spPr bwMode="auto">
          <a:xfrm>
            <a:off x="7276919" y="3486008"/>
            <a:ext cx="1119709"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任意多边形 79"/>
          <p:cNvSpPr/>
          <p:nvPr/>
        </p:nvSpPr>
        <p:spPr bwMode="auto">
          <a:xfrm>
            <a:off x="9526702" y="3496937"/>
            <a:ext cx="1084720"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任意多边形 80"/>
          <p:cNvSpPr/>
          <p:nvPr/>
        </p:nvSpPr>
        <p:spPr bwMode="auto">
          <a:xfrm>
            <a:off x="2577768" y="4210299"/>
            <a:ext cx="1166364"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任意多边形 81"/>
          <p:cNvSpPr/>
          <p:nvPr/>
        </p:nvSpPr>
        <p:spPr bwMode="auto">
          <a:xfrm>
            <a:off x="6095423" y="4210299"/>
            <a:ext cx="570645"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 name="任意多边形 82"/>
          <p:cNvSpPr/>
          <p:nvPr/>
        </p:nvSpPr>
        <p:spPr bwMode="auto">
          <a:xfrm>
            <a:off x="4924993" y="4210299"/>
            <a:ext cx="1171006"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 name="任意多边形 83"/>
          <p:cNvSpPr/>
          <p:nvPr/>
        </p:nvSpPr>
        <p:spPr bwMode="auto">
          <a:xfrm>
            <a:off x="8401815" y="4210299"/>
            <a:ext cx="1130076"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 name="任意多边形 84"/>
          <p:cNvSpPr/>
          <p:nvPr/>
        </p:nvSpPr>
        <p:spPr bwMode="auto">
          <a:xfrm>
            <a:off x="6666069" y="4210299"/>
            <a:ext cx="610850"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 name="任意多边形 85"/>
          <p:cNvSpPr/>
          <p:nvPr/>
        </p:nvSpPr>
        <p:spPr bwMode="auto">
          <a:xfrm>
            <a:off x="7276919" y="4210299"/>
            <a:ext cx="575406"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 name="任意多边形 86"/>
          <p:cNvSpPr/>
          <p:nvPr/>
        </p:nvSpPr>
        <p:spPr bwMode="auto">
          <a:xfrm>
            <a:off x="7852325" y="4210299"/>
            <a:ext cx="549491"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任意多边形 87"/>
          <p:cNvSpPr/>
          <p:nvPr/>
        </p:nvSpPr>
        <p:spPr bwMode="auto">
          <a:xfrm>
            <a:off x="9531889" y="4210299"/>
            <a:ext cx="622062"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任意多边形 88"/>
          <p:cNvSpPr/>
          <p:nvPr/>
        </p:nvSpPr>
        <p:spPr bwMode="auto">
          <a:xfrm>
            <a:off x="10152786" y="4210299"/>
            <a:ext cx="616877"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任意多边形 89"/>
          <p:cNvSpPr/>
          <p:nvPr/>
        </p:nvSpPr>
        <p:spPr bwMode="auto">
          <a:xfrm>
            <a:off x="3744906" y="4210299"/>
            <a:ext cx="613512"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 name="任意多边形 90"/>
          <p:cNvSpPr/>
          <p:nvPr/>
        </p:nvSpPr>
        <p:spPr bwMode="auto">
          <a:xfrm>
            <a:off x="4358418" y="4210299"/>
            <a:ext cx="564193" cy="637879"/>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 name="任意多边形 91"/>
          <p:cNvSpPr/>
          <p:nvPr/>
        </p:nvSpPr>
        <p:spPr bwMode="auto">
          <a:xfrm>
            <a:off x="2564807" y="5028047"/>
            <a:ext cx="1181915"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 name="任意多边形 92"/>
          <p:cNvSpPr/>
          <p:nvPr/>
        </p:nvSpPr>
        <p:spPr bwMode="auto">
          <a:xfrm flipV="1">
            <a:off x="3748777" y="5004573"/>
            <a:ext cx="1174624" cy="378746"/>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任意多边形 93"/>
          <p:cNvSpPr/>
          <p:nvPr/>
        </p:nvSpPr>
        <p:spPr bwMode="auto">
          <a:xfrm>
            <a:off x="4925456" y="5028047"/>
            <a:ext cx="1171007"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任意多边形 94"/>
          <p:cNvSpPr/>
          <p:nvPr/>
        </p:nvSpPr>
        <p:spPr bwMode="auto">
          <a:xfrm flipV="1">
            <a:off x="6098518" y="5004573"/>
            <a:ext cx="1180920" cy="378746"/>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 name="任意多边形 95"/>
          <p:cNvSpPr/>
          <p:nvPr/>
        </p:nvSpPr>
        <p:spPr bwMode="auto">
          <a:xfrm flipV="1">
            <a:off x="7281493" y="5004573"/>
            <a:ext cx="1116214" cy="378746"/>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任意多边形 96"/>
          <p:cNvSpPr/>
          <p:nvPr/>
        </p:nvSpPr>
        <p:spPr bwMode="auto">
          <a:xfrm>
            <a:off x="8399762" y="5028047"/>
            <a:ext cx="1130074" cy="331798"/>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任意多边形 97"/>
          <p:cNvSpPr/>
          <p:nvPr/>
        </p:nvSpPr>
        <p:spPr bwMode="auto">
          <a:xfrm flipV="1">
            <a:off x="9531889" y="5004573"/>
            <a:ext cx="1181916" cy="378746"/>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文本框 98"/>
          <p:cNvSpPr txBox="1"/>
          <p:nvPr/>
        </p:nvSpPr>
        <p:spPr>
          <a:xfrm>
            <a:off x="766763" y="5752149"/>
            <a:ext cx="10693400" cy="417550"/>
          </a:xfrm>
          <a:prstGeom prst="rect">
            <a:avLst/>
          </a:prstGeom>
          <a:solidFill>
            <a:srgbClr val="FFFFCC"/>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200">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fontAlgn="ct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 processus de démodulation est l'inverse du processus de modulation. La </a:t>
            </a: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démodulation </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restaure l'</a:t>
            </a: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information modulée reçue en signal numérique. </a:t>
            </a:r>
            <a:endPar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 niveau du </a:t>
            </a: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récepteur.</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Transporteur</a:t>
            </a:r>
            <a:endParaRPr lang="en-US" altLang="zh-CN" dirty="0">
              <a:sym typeface="Huawei Sans" panose="020C0503030203020204" pitchFamily="34" charset="0"/>
            </a:endParaRPr>
          </a:p>
        </p:txBody>
      </p:sp>
      <p:sp>
        <p:nvSpPr>
          <p:cNvPr id="3" name="内容占位符 2"/>
          <p:cNvSpPr>
            <a:spLocks noGrp="1"/>
          </p:cNvSpPr>
          <p:nvPr>
            <p:ph type="body" sz="quarter" idx="10"/>
          </p:nvPr>
        </p:nvSpPr>
        <p:spPr/>
        <p:txBody>
          <a:bodyPr/>
          <a:lstStyle/>
          <a:p>
            <a:r>
              <a:rPr lang="en-US" sz="1600" dirty="0" smtClean="0">
                <a:sym typeface="Huawei Sans" panose="020C0503030203020204" pitchFamily="34" charset="0"/>
              </a:rPr>
              <a:t>Une porteuse est une onde radio d'une fréquence spécifique (en Hz). Il s'agit d'une onde électromagnétique dont la fréquence, l'amplitude ou la phase est modulée dans le but de transmettre de la voix, de la musique, des images ou d'autres signaux.</a:t>
            </a:r>
            <a:endParaRPr lang="en-US" sz="1600" dirty="0" smtClean="0">
              <a:sym typeface="Huawei Sans" panose="020C0503030203020204" pitchFamily="34" charset="0"/>
            </a:endParaRPr>
          </a:p>
          <a:p>
            <a:r>
              <a:rPr lang="en-US" sz="1600" dirty="0" smtClean="0">
                <a:sym typeface="Huawei Sans" panose="020C0503030203020204" pitchFamily="34" charset="0"/>
              </a:rPr>
              <a:t>Les porteuses sont à la base de la communication sans fil. La figure suivante montre une porteuse de base qui est générée par l'émetteur et qui ne transporte aucune information. La porteuse de base est également utilisée comme signal invariable au niveau du récepteur.</a:t>
            </a:r>
            <a:endParaRPr lang="en-US" altLang="zh-CN" sz="1600" dirty="0">
              <a:sym typeface="Huawei Sans" panose="020C0503030203020204" pitchFamily="34" charset="0"/>
            </a:endParaRPr>
          </a:p>
        </p:txBody>
      </p:sp>
      <p:cxnSp>
        <p:nvCxnSpPr>
          <p:cNvPr id="70" name="直接连接符 69"/>
          <p:cNvCxnSpPr/>
          <p:nvPr/>
        </p:nvCxnSpPr>
        <p:spPr bwMode="auto">
          <a:xfrm>
            <a:off x="3919265" y="3720249"/>
            <a:ext cx="4385238" cy="2726"/>
          </a:xfrm>
          <a:prstGeom prst="line">
            <a:avLst/>
          </a:prstGeom>
          <a:solidFill>
            <a:schemeClr val="accent1"/>
          </a:solidFill>
          <a:ln w="15875" cap="flat" cmpd="sng" algn="ctr">
            <a:solidFill>
              <a:srgbClr val="00B0F0"/>
            </a:solidFill>
            <a:prstDash val="solid"/>
            <a:round/>
            <a:headEnd type="none" w="med" len="med"/>
            <a:tailEnd type="none" w="med" len="med"/>
          </a:ln>
          <a:effectLst/>
        </p:spPr>
      </p:cxnSp>
      <p:sp>
        <p:nvSpPr>
          <p:cNvPr id="15" name="Rectangle 136"/>
          <p:cNvSpPr>
            <a:spLocks noChangeAspect="1" noChangeArrowheads="1"/>
          </p:cNvSpPr>
          <p:nvPr/>
        </p:nvSpPr>
        <p:spPr bwMode="auto">
          <a:xfrm>
            <a:off x="3309008" y="3980910"/>
            <a:ext cx="251672" cy="246221"/>
          </a:xfrm>
          <a:prstGeom prst="rect">
            <a:avLst/>
          </a:prstGeom>
          <a:noFill/>
          <a:ln w="9525">
            <a:noFill/>
            <a:miter lim="800000"/>
          </a:ln>
        </p:spPr>
        <p:txBody>
          <a:bodyPr wrap="none" lIns="0" tIns="0" rIns="0" bIns="0">
            <a:spAutoFit/>
          </a:bodyPr>
          <a:lstStyle/>
          <a:p>
            <a:pPr fontAlgn="ctr"/>
            <a:r>
              <a:rPr lang="en-US" sz="16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Rectangle 991"/>
          <p:cNvSpPr>
            <a:spLocks noChangeAspect="1" noChangeArrowheads="1"/>
          </p:cNvSpPr>
          <p:nvPr/>
        </p:nvSpPr>
        <p:spPr bwMode="auto">
          <a:xfrm>
            <a:off x="8592644" y="3973290"/>
            <a:ext cx="359073" cy="246221"/>
          </a:xfrm>
          <a:prstGeom prst="rect">
            <a:avLst/>
          </a:prstGeom>
          <a:noFill/>
          <a:ln w="9525">
            <a:noFill/>
            <a:miter lim="800000"/>
          </a:ln>
        </p:spPr>
        <p:txBody>
          <a:bodyPr wrap="none" lIns="0" tIns="0" rIns="0" bIns="0">
            <a:spAutoFit/>
          </a:bodyPr>
          <a:lstStyle/>
          <a:p>
            <a:pPr defTabSz="1809750" fontAlgn="ctr"/>
            <a:r>
              <a:rPr lang="en-US" sz="16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STA</a:t>
            </a:r>
            <a:endParaRPr lang="en-US" altLang="zh-CN" sz="16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5" descr="AP.png"/>
          <p:cNvPicPr>
            <a:picLocks noChangeAspect="1"/>
          </p:cNvPicPr>
          <p:nvPr/>
        </p:nvPicPr>
        <p:blipFill>
          <a:blip r:embed="rId1" cstate="print"/>
          <a:stretch>
            <a:fillRect/>
          </a:stretch>
        </p:blipFill>
        <p:spPr>
          <a:xfrm>
            <a:off x="3164844" y="3479915"/>
            <a:ext cx="540000" cy="441818"/>
          </a:xfrm>
          <a:prstGeom prst="rect">
            <a:avLst/>
          </a:prstGeom>
        </p:spPr>
      </p:pic>
      <p:pic>
        <p:nvPicPr>
          <p:cNvPr id="12" name="图片 157" descr="故障链路.png"/>
          <p:cNvPicPr>
            <a:picLocks noChangeAspect="1"/>
          </p:cNvPicPr>
          <p:nvPr/>
        </p:nvPicPr>
        <p:blipFill>
          <a:blip r:embed="rId2" cstate="print"/>
          <a:stretch>
            <a:fillRect/>
          </a:stretch>
        </p:blipFill>
        <p:spPr>
          <a:xfrm>
            <a:off x="8475181" y="3471179"/>
            <a:ext cx="594000" cy="442934"/>
          </a:xfrm>
          <a:prstGeom prst="rect">
            <a:avLst/>
          </a:prstGeom>
        </p:spPr>
      </p:pic>
      <p:sp>
        <p:nvSpPr>
          <p:cNvPr id="14" name="文本框 13"/>
          <p:cNvSpPr txBox="1"/>
          <p:nvPr/>
        </p:nvSpPr>
        <p:spPr>
          <a:xfrm>
            <a:off x="455612" y="4555318"/>
            <a:ext cx="11293475" cy="1372237"/>
          </a:xfrm>
          <a:prstGeom prst="rect">
            <a:avLst/>
          </a:prstGeom>
          <a:noFill/>
          <a:ln w="9525">
            <a:noFill/>
            <a:miter lim="800000"/>
          </a:ln>
        </p:spPr>
        <p:txBody>
          <a:bodyPr vert="horz" wrap="square" lIns="80141" tIns="40071" rIns="80141" bIns="40071" numCol="1" anchor="t" anchorCtr="0" compatLnSpc="1"/>
          <a:lstStyle>
            <a:lvl1pPr marL="302260" indent="-302260" algn="just" defTabSz="913765" fontAlgn="auto">
              <a:lnSpc>
                <a:spcPct val="140000"/>
              </a:lnSpc>
              <a:spcBef>
                <a:spcPts val="790"/>
              </a:spcBef>
              <a:buClrTx/>
              <a:buFont typeface="Arial" panose="02080604020202020204" pitchFamily="34" charset="0"/>
              <a:buChar char="•"/>
              <a:defRPr sz="1600">
                <a:cs typeface="Arial" panose="02080604020202020204" pitchFamily="34" charset="0"/>
              </a:defRPr>
            </a:lvl1pPr>
            <a:lvl2pPr marL="654685" indent="-252095" defTabSz="913765">
              <a:lnSpc>
                <a:spcPct val="140000"/>
              </a:lnSpc>
              <a:spcBef>
                <a:spcPts val="720"/>
              </a:spcBef>
              <a:buClrTx/>
              <a:buFont typeface="Huawei Sans" panose="020C0503030203020204" pitchFamily="34" charset="0"/>
              <a:buChar char="▫"/>
              <a:defRPr sz="2000"/>
            </a:lvl2pPr>
            <a:lvl3pPr marL="1003935" indent="-201295" defTabSz="913765">
              <a:lnSpc>
                <a:spcPct val="140000"/>
              </a:lnSpc>
              <a:spcBef>
                <a:spcPts val="650"/>
              </a:spcBef>
              <a:buClrTx/>
              <a:buFont typeface="Microsoft YaHei" panose="020B0503020204020204" pitchFamily="34" charset="-122"/>
              <a:buChar char="▪"/>
              <a:defRPr sz="1800"/>
            </a:lvl3pPr>
            <a:lvl4pPr marL="1399540" indent="-198120" defTabSz="913765">
              <a:lnSpc>
                <a:spcPct val="140000"/>
              </a:lnSpc>
              <a:spcBef>
                <a:spcPts val="575"/>
              </a:spcBef>
              <a:buFont typeface="Huawei Sans" panose="020C0503030203020204" pitchFamily="34" charset="0"/>
              <a:buChar char="−"/>
              <a:defRPr sz="1600"/>
            </a:lvl4pPr>
            <a:lvl5pPr marL="1802765" indent="-201295" defTabSz="913765">
              <a:lnSpc>
                <a:spcPct val="140000"/>
              </a:lnSpc>
              <a:spcBef>
                <a:spcPts val="575"/>
              </a:spcBef>
              <a:buFont typeface="Huawei Sans" panose="020C0503030203020204" pitchFamily="34" charset="0"/>
              <a:buChar char="~"/>
              <a:defRPr sz="1400"/>
            </a:lvl5pPr>
            <a:lvl6pPr marL="2513330" indent="-228600" defTabSz="913765">
              <a:lnSpc>
                <a:spcPct val="90000"/>
              </a:lnSpc>
              <a:spcBef>
                <a:spcPts val="500"/>
              </a:spcBef>
              <a:buFont typeface="Arial" panose="02080604020202020204" pitchFamily="34" charset="0"/>
              <a:buChar char="•"/>
              <a:defRPr sz="1800"/>
            </a:lvl6pPr>
            <a:lvl7pPr marL="2970530" indent="-228600" defTabSz="913765">
              <a:lnSpc>
                <a:spcPct val="90000"/>
              </a:lnSpc>
              <a:spcBef>
                <a:spcPts val="500"/>
              </a:spcBef>
              <a:buFont typeface="Arial" panose="02080604020202020204" pitchFamily="34" charset="0"/>
              <a:buChar char="•"/>
              <a:defRPr sz="1800"/>
            </a:lvl7pPr>
            <a:lvl8pPr marL="3427730" indent="-228600" defTabSz="913765">
              <a:lnSpc>
                <a:spcPct val="90000"/>
              </a:lnSpc>
              <a:spcBef>
                <a:spcPts val="500"/>
              </a:spcBef>
              <a:buFont typeface="Arial" panose="02080604020202020204" pitchFamily="34" charset="0"/>
              <a:buChar char="•"/>
              <a:defRPr sz="1800"/>
            </a:lvl8pPr>
            <a:lvl9pPr marL="3884930" indent="-228600" defTabSz="913765">
              <a:lnSpc>
                <a:spcPct val="90000"/>
              </a:lnSpc>
              <a:spcBef>
                <a:spcPts val="500"/>
              </a:spcBef>
              <a:buFont typeface="Arial" panose="02080604020202020204" pitchFamily="34" charset="0"/>
              <a:buChar char="•"/>
              <a:defRPr sz="1800"/>
            </a:lvl9pPr>
          </a:lstStyle>
          <a:p>
            <a:pPr marL="0" indent="0" algn="l" fontAlgn="ctr">
              <a:buFont typeface="Arial" panose="02080604020202020204" pitchFamily="34" charset="0"/>
              <a:buNone/>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Le bit est la plus petite unité de données. L'émetteur envoie 0 et 1 d'une certaine manière pour transmettre des données entre deux endroits. Les signaux en courant alternatif ou continu n'ont pas la capacité de transmettre des données. Toutefois, si les signaux fluctuent ou changent légèrement, l'émetteur et le récepteur peuvent analyser les signaux pour transmettre et recevoir des données avec succès. Le signal converti peut être distingué entre 0 et 1, et est généralement appelé signal porteur. Le processus d'ajustement d'un signal pour produire un signal porteur est appelé modulation.</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任意多边形 17"/>
          <p:cNvSpPr/>
          <p:nvPr/>
        </p:nvSpPr>
        <p:spPr bwMode="auto">
          <a:xfrm>
            <a:off x="3918321" y="3146372"/>
            <a:ext cx="1093691" cy="1191644"/>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222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任意多边形 17"/>
          <p:cNvSpPr/>
          <p:nvPr/>
        </p:nvSpPr>
        <p:spPr bwMode="auto">
          <a:xfrm>
            <a:off x="5011585" y="3146372"/>
            <a:ext cx="1093691" cy="1191644"/>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222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任意多边形 17"/>
          <p:cNvSpPr/>
          <p:nvPr/>
        </p:nvSpPr>
        <p:spPr bwMode="auto">
          <a:xfrm>
            <a:off x="6104849" y="3146372"/>
            <a:ext cx="1093691" cy="1191644"/>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222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任意多边形 17"/>
          <p:cNvSpPr/>
          <p:nvPr/>
        </p:nvSpPr>
        <p:spPr bwMode="auto">
          <a:xfrm>
            <a:off x="7198112" y="3146372"/>
            <a:ext cx="1093691" cy="1191644"/>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222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Chaîne</a:t>
            </a:r>
            <a:endParaRPr lang="en-US" dirty="0">
              <a:sym typeface="Huawei Sans" panose="020C0503030203020204" pitchFamily="34" charset="0"/>
            </a:endParaRPr>
          </a:p>
        </p:txBody>
      </p:sp>
      <p:grpSp>
        <p:nvGrpSpPr>
          <p:cNvPr id="6" name="组合 758"/>
          <p:cNvGrpSpPr/>
          <p:nvPr/>
        </p:nvGrpSpPr>
        <p:grpSpPr bwMode="auto">
          <a:xfrm rot="5400000" flipV="1">
            <a:off x="8604037" y="1886050"/>
            <a:ext cx="460845" cy="390255"/>
            <a:chOff x="7440613" y="4868863"/>
            <a:chExt cx="1019175" cy="828675"/>
          </a:xfrm>
          <a:solidFill>
            <a:srgbClr val="8BD3FF"/>
          </a:solidFill>
        </p:grpSpPr>
        <p:sp>
          <p:nvSpPr>
            <p:cNvPr id="7"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1" name="文本框 10"/>
          <p:cNvSpPr txBox="1"/>
          <p:nvPr/>
        </p:nvSpPr>
        <p:spPr>
          <a:xfrm>
            <a:off x="8777403" y="2365593"/>
            <a:ext cx="1335622" cy="307777"/>
          </a:xfrm>
          <a:prstGeom prst="rect">
            <a:avLst/>
          </a:prstGeom>
          <a:noFill/>
        </p:spPr>
        <p:txBody>
          <a:bodyPr wrap="none" rtlCol="0">
            <a:spAutoFit/>
          </a:bodyPr>
          <a:lstStyle/>
          <a:p>
            <a:pPr algn="ct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AP à double radio</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文本框 11"/>
          <p:cNvSpPr txBox="1"/>
          <p:nvPr/>
        </p:nvSpPr>
        <p:spPr>
          <a:xfrm>
            <a:off x="8318335" y="1562005"/>
            <a:ext cx="853119" cy="307777"/>
          </a:xfrm>
          <a:prstGeom prst="rect">
            <a:avLst/>
          </a:prstGeom>
          <a:noFill/>
        </p:spPr>
        <p:txBody>
          <a:bodyPr wrap="none" rtlCol="0">
            <a:spAutoFit/>
          </a:bodyPr>
          <a:lstStyle/>
          <a:p>
            <a:pPr algn="ctr" fontAlgn="ctr"/>
            <a:r>
              <a:rPr lang="en-US" sz="14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4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文本框 12"/>
          <p:cNvSpPr txBox="1"/>
          <p:nvPr/>
        </p:nvSpPr>
        <p:spPr>
          <a:xfrm>
            <a:off x="9724790" y="1562005"/>
            <a:ext cx="702436" cy="307777"/>
          </a:xfrm>
          <a:prstGeom prst="rect">
            <a:avLst/>
          </a:prstGeom>
          <a:noFill/>
        </p:spPr>
        <p:txBody>
          <a:bodyPr wrap="none" rtlCol="0">
            <a:spAutoFit/>
          </a:bodyPr>
          <a:lstStyle/>
          <a:p>
            <a:pPr algn="ctr" fontAlgn="ctr"/>
            <a:r>
              <a:rPr lang="en-US" sz="1400" b="1"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400" b="1"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4" name="组合 758"/>
          <p:cNvGrpSpPr/>
          <p:nvPr/>
        </p:nvGrpSpPr>
        <p:grpSpPr bwMode="auto">
          <a:xfrm rot="16200000" flipV="1">
            <a:off x="9776038" y="1886050"/>
            <a:ext cx="460845" cy="390255"/>
            <a:chOff x="7440613" y="4868863"/>
            <a:chExt cx="1019175" cy="828675"/>
          </a:xfrm>
          <a:solidFill>
            <a:schemeClr val="bg1">
              <a:lumMod val="75000"/>
            </a:schemeClr>
          </a:solidFill>
        </p:grpSpPr>
        <p:sp>
          <p:nvSpPr>
            <p:cNvPr id="15" name="Freeform 15"/>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ln>
          </p:spPr>
          <p:txBody>
            <a:bodyPr/>
            <a:lstStyle/>
            <a:p>
              <a:pPr algn="ctr" eaLnBrk="1" fontAlgn="ctr" hangingPunct="1">
                <a:spcBef>
                  <a:spcPts val="0"/>
                </a:spcBef>
                <a:spcAft>
                  <a:spcPts val="0"/>
                </a:spcAft>
                <a:defRPr/>
              </a:pPr>
              <a:endParaRPr lang="en-US" altLang="zh-CN" sz="3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pic>
        <p:nvPicPr>
          <p:cNvPr id="31" name="图片 105" descr="AP.png"/>
          <p:cNvPicPr>
            <a:picLocks noChangeAspect="1"/>
          </p:cNvPicPr>
          <p:nvPr/>
        </p:nvPicPr>
        <p:blipFill>
          <a:blip r:embed="rId1" cstate="print"/>
          <a:stretch>
            <a:fillRect/>
          </a:stretch>
        </p:blipFill>
        <p:spPr>
          <a:xfrm>
            <a:off x="9175212" y="1869782"/>
            <a:ext cx="540000" cy="441818"/>
          </a:xfrm>
          <a:prstGeom prst="rect">
            <a:avLst/>
          </a:prstGeom>
        </p:spPr>
      </p:pic>
      <p:sp>
        <p:nvSpPr>
          <p:cNvPr id="159" name="矩形 158"/>
          <p:cNvSpPr/>
          <p:nvPr/>
        </p:nvSpPr>
        <p:spPr>
          <a:xfrm>
            <a:off x="455613" y="3506847"/>
            <a:ext cx="11261601" cy="1220847"/>
          </a:xfrm>
          <a:prstGeom prst="rect">
            <a:avLst/>
          </a:prstGeom>
          <a:noFill/>
        </p:spPr>
        <p:txBody>
          <a:bodyPr wrap="square">
            <a:spAutoFit/>
          </a:bodyPr>
          <a:lstStyle/>
          <a:p>
            <a:pPr marL="266700" indent="-266700" fontAlgn="ctr">
              <a:lnSpc>
                <a:spcPts val="2200"/>
              </a:lnSpc>
              <a:spcAft>
                <a:spcPts val="600"/>
              </a:spcAft>
              <a:buFont typeface="Arial" panose="02080604020202020204" pitchFamily="34" charset="0"/>
              <a:buChar char="•"/>
            </a:pPr>
            <a:r>
              <a:rPr 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Canal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 Un canal est utilisé pour transmettre des informations, et un canal radio fait référence à un canal utilisé par les ondes radio pour transmettre des informations dans l'espace. Les ondes radio étant omniprésentes, l'utilisation aléatoire des ressources du spectre entraînera des problèmes d'interférence sans fin. Par conséquent, outre la définition des bandes de fréquences disponibles, les protocoles de communication sans fil doivent également diviser avec précision les plages de fréquences. Chaque plage de fréquences est un canal.</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0" name="矩形 159"/>
          <p:cNvSpPr/>
          <p:nvPr/>
        </p:nvSpPr>
        <p:spPr>
          <a:xfrm>
            <a:off x="442913" y="4658315"/>
            <a:ext cx="11306175" cy="1297791"/>
          </a:xfrm>
          <a:prstGeom prst="rect">
            <a:avLst/>
          </a:prstGeom>
          <a:noFill/>
        </p:spPr>
        <p:txBody>
          <a:bodyPr wrap="square">
            <a:spAutoFit/>
          </a:bodyPr>
          <a:lstStyle/>
          <a:p>
            <a:pPr marL="266700" indent="-266700" fontAlgn="ctr">
              <a:lnSpc>
                <a:spcPts val="2200"/>
              </a:lnSpc>
              <a:spcAft>
                <a:spcPts val="600"/>
              </a:spcAft>
              <a:buFont typeface="Arial" panose="02080604020202020204" pitchFamily="34" charset="0"/>
              <a:buChar char="•"/>
            </a:pPr>
            <a:r>
              <a:rPr 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Chevauchement des canaux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 Les canaux qui se chevauchent, tels que les canaux 1 et 2, interfèrent l'un avec l'autre.</a:t>
            </a:r>
            <a:endParaRPr 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66700" indent="-266700" fontAlgn="ctr">
              <a:lnSpc>
                <a:spcPts val="2200"/>
              </a:lnSpc>
              <a:spcAft>
                <a:spcPts val="600"/>
              </a:spcAft>
              <a:buFont typeface="Arial" panose="02080604020202020204" pitchFamily="34" charset="0"/>
              <a:buChar char="•"/>
            </a:pPr>
            <a:r>
              <a:rPr 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Canaux qui ne se chevauchent pas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 Les canaux qui ne se chevauchent pas n'interfèrent pas les uns avec les autres. Traditionnellement, seuls les canaux 1, 6 et 11 sont des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canaux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qui ne se chevauchent pas sur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bande de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fréquence de 2,4 GHz.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Depuis que la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norme 802.11b (largeur de bande : 22 MHz) a disparu des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réseaux locaux sans fil. Les canaux 1, 5, 9 et 13 sont des canaux qui ne se chevauchent pas lorsque la question de la compatibilité n'est pas prise en compte.</a:t>
            </a:r>
            <a:endParaRPr 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5" name="组合 64"/>
          <p:cNvGrpSpPr/>
          <p:nvPr/>
        </p:nvGrpSpPr>
        <p:grpSpPr>
          <a:xfrm>
            <a:off x="1917700" y="1112163"/>
            <a:ext cx="5753100" cy="2457244"/>
            <a:chOff x="1066130" y="1754292"/>
            <a:chExt cx="7569887" cy="3256665"/>
          </a:xfrm>
        </p:grpSpPr>
        <p:sp>
          <p:nvSpPr>
            <p:cNvPr id="66" name="弧形 65"/>
            <p:cNvSpPr/>
            <p:nvPr/>
          </p:nvSpPr>
          <p:spPr>
            <a:xfrm>
              <a:off x="6239870" y="3210583"/>
              <a:ext cx="1454539" cy="1564206"/>
            </a:xfrm>
            <a:prstGeom prst="arc">
              <a:avLst>
                <a:gd name="adj1" fmla="val 10816921"/>
                <a:gd name="adj2" fmla="val 0"/>
              </a:avLst>
            </a:prstGeom>
            <a:ln w="19050">
              <a:solidFill>
                <a:srgbClr val="C0000B"/>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 name="弧形 66"/>
            <p:cNvSpPr/>
            <p:nvPr/>
          </p:nvSpPr>
          <p:spPr>
            <a:xfrm>
              <a:off x="4800688" y="3210583"/>
              <a:ext cx="1438692" cy="1564206"/>
            </a:xfrm>
            <a:prstGeom prst="arc">
              <a:avLst>
                <a:gd name="adj1" fmla="val 10901290"/>
                <a:gd name="adj2" fmla="val 21529346"/>
              </a:avLst>
            </a:prstGeom>
            <a:ln w="19050">
              <a:solidFill>
                <a:srgbClr val="C0000B"/>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 name="弧形 67"/>
            <p:cNvSpPr/>
            <p:nvPr/>
          </p:nvSpPr>
          <p:spPr>
            <a:xfrm>
              <a:off x="3336283" y="3210583"/>
              <a:ext cx="1454539" cy="1564206"/>
            </a:xfrm>
            <a:prstGeom prst="arc">
              <a:avLst>
                <a:gd name="adj1" fmla="val 10858702"/>
                <a:gd name="adj2" fmla="val 0"/>
              </a:avLst>
            </a:prstGeom>
            <a:ln w="19050">
              <a:solidFill>
                <a:srgbClr val="C0000B"/>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9" name="直接连接符 68"/>
            <p:cNvCxnSpPr/>
            <p:nvPr/>
          </p:nvCxnSpPr>
          <p:spPr>
            <a:xfrm>
              <a:off x="1724017" y="3981028"/>
              <a:ext cx="691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885095" y="4154354"/>
              <a:ext cx="1431426" cy="856603"/>
            </a:xfrm>
            <a:prstGeom prst="rect">
              <a:avLst/>
            </a:prstGeom>
            <a:noFill/>
          </p:spPr>
          <p:txBody>
            <a:bodyPr wrap="square" rtlCol="0">
              <a:spAutoFit/>
            </a:bodyPr>
            <a:lstStyle/>
            <a:p>
              <a:pPr algn="ctr" fontAlgn="ctr"/>
              <a:r>
                <a:rPr lang="en-US" sz="12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Largeur de bande</a:t>
              </a:r>
              <a:endParaRPr lang="en-US" altLang="zh-CN" sz="1200" b="1" dirty="0" smtClean="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altLang="zh-CN" sz="12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文本框 70"/>
            <p:cNvSpPr txBox="1"/>
            <p:nvPr/>
          </p:nvSpPr>
          <p:spPr>
            <a:xfrm>
              <a:off x="2192826" y="1754292"/>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2.412</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弧形 71"/>
            <p:cNvSpPr/>
            <p:nvPr/>
          </p:nvSpPr>
          <p:spPr>
            <a:xfrm>
              <a:off x="1872164" y="3210583"/>
              <a:ext cx="1454539" cy="1564206"/>
            </a:xfrm>
            <a:prstGeom prst="arc">
              <a:avLst>
                <a:gd name="adj1" fmla="val 10879689"/>
                <a:gd name="adj2" fmla="val 2151562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弧形 72"/>
            <p:cNvSpPr/>
            <p:nvPr/>
          </p:nvSpPr>
          <p:spPr>
            <a:xfrm>
              <a:off x="2240162" y="3210583"/>
              <a:ext cx="1454539" cy="1564206"/>
            </a:xfrm>
            <a:prstGeom prst="arc">
              <a:avLst>
                <a:gd name="adj1" fmla="val 1090129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弧形 73"/>
            <p:cNvSpPr/>
            <p:nvPr/>
          </p:nvSpPr>
          <p:spPr>
            <a:xfrm>
              <a:off x="2608160" y="3210583"/>
              <a:ext cx="1456116" cy="1564206"/>
            </a:xfrm>
            <a:prstGeom prst="arc">
              <a:avLst>
                <a:gd name="adj1" fmla="val 10858443"/>
                <a:gd name="adj2" fmla="val 215351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弧形 74"/>
            <p:cNvSpPr/>
            <p:nvPr/>
          </p:nvSpPr>
          <p:spPr>
            <a:xfrm>
              <a:off x="2964602" y="3210583"/>
              <a:ext cx="1454539" cy="1564206"/>
            </a:xfrm>
            <a:prstGeom prst="arc">
              <a:avLst>
                <a:gd name="adj1" fmla="val 1090129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 name="弧形 75"/>
            <p:cNvSpPr/>
            <p:nvPr/>
          </p:nvSpPr>
          <p:spPr>
            <a:xfrm>
              <a:off x="3697974" y="3210583"/>
              <a:ext cx="1454539" cy="1564206"/>
            </a:xfrm>
            <a:prstGeom prst="arc">
              <a:avLst>
                <a:gd name="adj1" fmla="val 10901290"/>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弧形 76"/>
            <p:cNvSpPr/>
            <p:nvPr/>
          </p:nvSpPr>
          <p:spPr>
            <a:xfrm>
              <a:off x="4067550" y="3210583"/>
              <a:ext cx="1445213" cy="1564206"/>
            </a:xfrm>
            <a:prstGeom prst="arc">
              <a:avLst>
                <a:gd name="adj1" fmla="val 1083693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弧形 77"/>
            <p:cNvSpPr/>
            <p:nvPr/>
          </p:nvSpPr>
          <p:spPr>
            <a:xfrm>
              <a:off x="4429136" y="3210583"/>
              <a:ext cx="1454539" cy="1564206"/>
            </a:xfrm>
            <a:prstGeom prst="arc">
              <a:avLst>
                <a:gd name="adj1" fmla="val 1088017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 name="弧形 78"/>
            <p:cNvSpPr/>
            <p:nvPr/>
          </p:nvSpPr>
          <p:spPr>
            <a:xfrm>
              <a:off x="5157000" y="3210583"/>
              <a:ext cx="1454539" cy="1564206"/>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弧形 79"/>
            <p:cNvSpPr/>
            <p:nvPr/>
          </p:nvSpPr>
          <p:spPr>
            <a:xfrm>
              <a:off x="5519761" y="3210583"/>
              <a:ext cx="1442320" cy="1564206"/>
            </a:xfrm>
            <a:prstGeom prst="arc">
              <a:avLst>
                <a:gd name="adj1" fmla="val 10901290"/>
                <a:gd name="adj2" fmla="val 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弧形 80"/>
            <p:cNvSpPr/>
            <p:nvPr/>
          </p:nvSpPr>
          <p:spPr>
            <a:xfrm>
              <a:off x="5894031" y="3210583"/>
              <a:ext cx="1454539" cy="1564206"/>
            </a:xfrm>
            <a:prstGeom prst="arc">
              <a:avLst>
                <a:gd name="adj1" fmla="val 1083770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弧形 81"/>
            <p:cNvSpPr/>
            <p:nvPr/>
          </p:nvSpPr>
          <p:spPr>
            <a:xfrm>
              <a:off x="7039442" y="3210583"/>
              <a:ext cx="1454539" cy="1564206"/>
            </a:xfrm>
            <a:prstGeom prst="arc">
              <a:avLst>
                <a:gd name="adj1" fmla="val 1087968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83" name="组合 82"/>
            <p:cNvGrpSpPr/>
            <p:nvPr/>
          </p:nvGrpSpPr>
          <p:grpSpPr>
            <a:xfrm>
              <a:off x="1872164" y="3995116"/>
              <a:ext cx="1439825" cy="232973"/>
              <a:chOff x="1087206" y="4719913"/>
              <a:chExt cx="1827530" cy="219337"/>
            </a:xfrm>
          </p:grpSpPr>
          <p:cxnSp>
            <p:nvCxnSpPr>
              <p:cNvPr id="112" name="直接连接符 111"/>
              <p:cNvCxnSpPr/>
              <p:nvPr/>
            </p:nvCxnSpPr>
            <p:spPr>
              <a:xfrm>
                <a:off x="1087206" y="4719913"/>
                <a:ext cx="0" cy="219337"/>
              </a:xfrm>
              <a:prstGeom prst="line">
                <a:avLst/>
              </a:prstGeom>
              <a:ln>
                <a:solidFill>
                  <a:srgbClr val="0094DB"/>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914736" y="4719913"/>
                <a:ext cx="0" cy="219337"/>
              </a:xfrm>
              <a:prstGeom prst="line">
                <a:avLst/>
              </a:prstGeom>
              <a:ln>
                <a:solidFill>
                  <a:srgbClr val="0094DB"/>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087206" y="4828921"/>
                <a:ext cx="1827530" cy="0"/>
              </a:xfrm>
              <a:prstGeom prst="line">
                <a:avLst/>
              </a:prstGeom>
              <a:ln>
                <a:solidFill>
                  <a:srgbClr val="0094DB"/>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2542015" y="2262505"/>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2.417</a:t>
              </a:r>
              <a:endParaRPr lang="en-US" altLang="zh-CN" sz="1200" b="1"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85" name="直接箭头连接符 84"/>
            <p:cNvCxnSpPr/>
            <p:nvPr/>
          </p:nvCxnSpPr>
          <p:spPr>
            <a:xfrm flipV="1">
              <a:off x="2960156"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2931529" y="1754292"/>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2.422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3146448" y="2294797"/>
              <a:ext cx="1093518"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2.427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8" name="直接箭头连接符 87"/>
            <p:cNvCxnSpPr/>
            <p:nvPr/>
          </p:nvCxnSpPr>
          <p:spPr>
            <a:xfrm flipV="1">
              <a:off x="3686882"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3668207" y="1754535"/>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5</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2.432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p:cNvSpPr txBox="1"/>
            <p:nvPr/>
          </p:nvSpPr>
          <p:spPr>
            <a:xfrm>
              <a:off x="4007102" y="2262505"/>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6</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2.437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1" name="直接箭头连接符 90"/>
            <p:cNvCxnSpPr/>
            <p:nvPr/>
          </p:nvCxnSpPr>
          <p:spPr>
            <a:xfrm flipV="1">
              <a:off x="4416140"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387857" y="1754535"/>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7</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2.442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文本框 92"/>
            <p:cNvSpPr txBox="1"/>
            <p:nvPr/>
          </p:nvSpPr>
          <p:spPr>
            <a:xfrm>
              <a:off x="4740592" y="2262505"/>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8</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2.447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4" name="直接箭头连接符 93"/>
            <p:cNvCxnSpPr/>
            <p:nvPr/>
          </p:nvCxnSpPr>
          <p:spPr>
            <a:xfrm flipV="1">
              <a:off x="5150790"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5118097" y="1754535"/>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9</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2.452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5477557" y="2262505"/>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2.457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7" name="直接箭头连接符 96"/>
            <p:cNvCxnSpPr/>
            <p:nvPr/>
          </p:nvCxnSpPr>
          <p:spPr>
            <a:xfrm flipV="1">
              <a:off x="5881512"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52615" y="1754535"/>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11</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2.462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6194648" y="2262505"/>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12</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2.467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0" name="直接箭头连接符 99"/>
            <p:cNvCxnSpPr/>
            <p:nvPr/>
          </p:nvCxnSpPr>
          <p:spPr>
            <a:xfrm flipV="1">
              <a:off x="6605169"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6562090" y="1754535"/>
              <a:ext cx="803081"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13</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2.472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2" name="直接箭头连接符 101"/>
            <p:cNvCxnSpPr/>
            <p:nvPr/>
          </p:nvCxnSpPr>
          <p:spPr>
            <a:xfrm flipH="1" flipV="1">
              <a:off x="2587657" y="2266870"/>
              <a:ext cx="0" cy="920202"/>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3333069"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064277"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4796663"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5515243"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6239379"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6963630" y="2277875"/>
              <a:ext cx="0" cy="9091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348570" y="2285604"/>
              <a:ext cx="856273" cy="611860"/>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14</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2.484</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0" name="直接箭头连接符 109"/>
            <p:cNvCxnSpPr/>
            <p:nvPr/>
          </p:nvCxnSpPr>
          <p:spPr>
            <a:xfrm flipV="1">
              <a:off x="7766712" y="2779259"/>
              <a:ext cx="0" cy="40781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1066130" y="2447542"/>
              <a:ext cx="1169077" cy="367116"/>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b="1"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Bien </a:t>
            </a:r>
            <a:r>
              <a:rPr lang="en-US" altLang="zh-CN" smtClean="0">
                <a:sym typeface="Huawei Sans" panose="020C0503030203020204" pitchFamily="34" charset="0"/>
              </a:rPr>
              <a:t>comprendre les </a:t>
            </a:r>
            <a:r>
              <a:rPr lang="en-US" smtClean="0">
                <a:sym typeface="Huawei Sans" panose="020C0503030203020204" pitchFamily="34" charset="0"/>
              </a:rPr>
              <a:t>canaux</a:t>
            </a:r>
            <a:endParaRPr lang="en-US" dirty="0">
              <a:sym typeface="Huawei Sans" panose="020C0503030203020204" pitchFamily="34" charset="0"/>
            </a:endParaRPr>
          </a:p>
        </p:txBody>
      </p:sp>
      <p:sp>
        <p:nvSpPr>
          <p:cNvPr id="33" name="圆角矩形 32"/>
          <p:cNvSpPr/>
          <p:nvPr/>
        </p:nvSpPr>
        <p:spPr>
          <a:xfrm>
            <a:off x="3152491" y="1147014"/>
            <a:ext cx="5800006" cy="3908291"/>
          </a:xfrm>
          <a:prstGeom prst="roundRect">
            <a:avLst>
              <a:gd name="adj" fmla="val 1919"/>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0" name="直接连接符 59"/>
          <p:cNvCxnSpPr/>
          <p:nvPr/>
        </p:nvCxnSpPr>
        <p:spPr>
          <a:xfrm>
            <a:off x="2563908" y="2000134"/>
            <a:ext cx="1114770" cy="0"/>
          </a:xfrm>
          <a:prstGeom prst="line">
            <a:avLst/>
          </a:prstGeom>
          <a:ln w="222250">
            <a:solidFill>
              <a:srgbClr val="99DFF9"/>
            </a:solidFill>
            <a:headEnd type="triangle" w="sm" len="sm"/>
            <a:tailEnd type="none"/>
          </a:ln>
        </p:spPr>
        <p:style>
          <a:lnRef idx="1">
            <a:schemeClr val="accent1"/>
          </a:lnRef>
          <a:fillRef idx="0">
            <a:schemeClr val="accent1"/>
          </a:fillRef>
          <a:effectRef idx="0">
            <a:schemeClr val="accent1"/>
          </a:effectRef>
          <a:fontRef idx="minor">
            <a:schemeClr val="tx1"/>
          </a:fontRef>
        </p:style>
      </p:cxnSp>
      <p:pic>
        <p:nvPicPr>
          <p:cNvPr id="3" name="图片 105" descr="AP.png"/>
          <p:cNvPicPr>
            <a:picLocks noChangeAspect="1"/>
          </p:cNvPicPr>
          <p:nvPr/>
        </p:nvPicPr>
        <p:blipFill>
          <a:blip r:embed="rId1" cstate="print"/>
          <a:stretch>
            <a:fillRect/>
          </a:stretch>
        </p:blipFill>
        <p:spPr>
          <a:xfrm>
            <a:off x="9599993" y="1762716"/>
            <a:ext cx="540000" cy="441818"/>
          </a:xfrm>
          <a:prstGeom prst="rect">
            <a:avLst/>
          </a:prstGeom>
        </p:spPr>
      </p:pic>
      <p:pic>
        <p:nvPicPr>
          <p:cNvPr id="4" name="图片 157" descr="故障链路.png"/>
          <p:cNvPicPr>
            <a:picLocks noChangeAspect="1"/>
          </p:cNvPicPr>
          <p:nvPr/>
        </p:nvPicPr>
        <p:blipFill>
          <a:blip r:embed="rId2" cstate="print"/>
          <a:stretch>
            <a:fillRect/>
          </a:stretch>
        </p:blipFill>
        <p:spPr>
          <a:xfrm>
            <a:off x="1982524" y="1751998"/>
            <a:ext cx="594000" cy="442934"/>
          </a:xfrm>
          <a:prstGeom prst="rect">
            <a:avLst/>
          </a:prstGeom>
        </p:spPr>
      </p:pic>
      <p:pic>
        <p:nvPicPr>
          <p:cNvPr id="5" name="图片 105" descr="AP.png"/>
          <p:cNvPicPr>
            <a:picLocks noChangeAspect="1"/>
          </p:cNvPicPr>
          <p:nvPr/>
        </p:nvPicPr>
        <p:blipFill>
          <a:blip r:embed="rId1" cstate="print"/>
          <a:stretch>
            <a:fillRect/>
          </a:stretch>
        </p:blipFill>
        <p:spPr>
          <a:xfrm>
            <a:off x="9599993" y="3124035"/>
            <a:ext cx="540000" cy="441818"/>
          </a:xfrm>
          <a:prstGeom prst="rect">
            <a:avLst/>
          </a:prstGeom>
        </p:spPr>
      </p:pic>
      <p:sp>
        <p:nvSpPr>
          <p:cNvPr id="34" name="Can 9"/>
          <p:cNvSpPr/>
          <p:nvPr/>
        </p:nvSpPr>
        <p:spPr>
          <a:xfrm rot="5400000">
            <a:off x="2908091" y="1738337"/>
            <a:ext cx="1343186" cy="549475"/>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Can 9"/>
          <p:cNvSpPr/>
          <p:nvPr/>
        </p:nvSpPr>
        <p:spPr>
          <a:xfrm rot="5400000">
            <a:off x="3576435" y="2031907"/>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Can 9"/>
          <p:cNvSpPr/>
          <p:nvPr/>
        </p:nvSpPr>
        <p:spPr>
          <a:xfrm rot="5400000">
            <a:off x="4244779" y="2325478"/>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Can 9"/>
          <p:cNvSpPr/>
          <p:nvPr/>
        </p:nvSpPr>
        <p:spPr>
          <a:xfrm rot="5400000">
            <a:off x="4913123" y="2619049"/>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Can 9"/>
          <p:cNvSpPr/>
          <p:nvPr/>
        </p:nvSpPr>
        <p:spPr>
          <a:xfrm rot="5400000">
            <a:off x="5581467" y="3094046"/>
            <a:ext cx="1343186" cy="549475"/>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5</a:t>
            </a:r>
            <a:endParaRPr lang="en-US" altLang="zh-CN"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4" name="Group 3"/>
          <p:cNvGrpSpPr/>
          <p:nvPr/>
        </p:nvGrpSpPr>
        <p:grpSpPr>
          <a:xfrm rot="5400000">
            <a:off x="7898143" y="4114101"/>
            <a:ext cx="261965" cy="61979"/>
            <a:chOff x="559282" y="6488261"/>
            <a:chExt cx="261965" cy="61979"/>
          </a:xfrm>
          <a:solidFill>
            <a:schemeClr val="bg1">
              <a:lumMod val="50000"/>
            </a:schemeClr>
          </a:solidFill>
        </p:grpSpPr>
        <p:sp>
          <p:nvSpPr>
            <p:cNvPr id="45"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48" name="Can 9"/>
          <p:cNvSpPr/>
          <p:nvPr/>
        </p:nvSpPr>
        <p:spPr>
          <a:xfrm rot="5400000">
            <a:off x="8110960" y="5373923"/>
            <a:ext cx="265742" cy="324903"/>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文本框 48"/>
          <p:cNvSpPr txBox="1"/>
          <p:nvPr/>
        </p:nvSpPr>
        <p:spPr>
          <a:xfrm>
            <a:off x="8460054" y="5397875"/>
            <a:ext cx="756938"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10139993" y="1814348"/>
            <a:ext cx="758635" cy="338554"/>
          </a:xfrm>
          <a:prstGeom prst="rect">
            <a:avLst/>
          </a:prstGeom>
          <a:noFill/>
        </p:spPr>
        <p:txBody>
          <a:bodyPr wrap="square" rtlCol="0">
            <a:spAutoFit/>
          </a:bodyPr>
          <a:lstStyle/>
          <a:p>
            <a:pPr fontAlgn="ct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AP1</a:t>
            </a:r>
            <a:endParaRPr lang="en-US" altLang="zh-CN" sz="16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文本框 50"/>
          <p:cNvSpPr txBox="1"/>
          <p:nvPr/>
        </p:nvSpPr>
        <p:spPr>
          <a:xfrm>
            <a:off x="10139993" y="3175667"/>
            <a:ext cx="569387" cy="338554"/>
          </a:xfrm>
          <a:prstGeom prst="rect">
            <a:avLst/>
          </a:prstGeom>
          <a:noFill/>
        </p:spPr>
        <p:txBody>
          <a:bodyPr wrap="none" rtlCol="0">
            <a:spAutoFit/>
          </a:bodyPr>
          <a:lstStyle/>
          <a:p>
            <a:pPr fontAlgn="ct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6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文本框 51"/>
          <p:cNvSpPr txBox="1"/>
          <p:nvPr/>
        </p:nvSpPr>
        <p:spPr>
          <a:xfrm>
            <a:off x="1431379" y="5142124"/>
            <a:ext cx="3878600" cy="584775"/>
          </a:xfrm>
          <a:prstGeom prst="rect">
            <a:avLst/>
          </a:prstGeom>
          <a:noFill/>
        </p:spPr>
        <p:txBody>
          <a:bodyPr wrap="square" rtlCol="0">
            <a:spAutoFit/>
          </a:bodyPr>
          <a:lstStyle/>
          <a:p>
            <a:pPr algn="ctr" fontAlgn="ctr"/>
            <a:r>
              <a:rPr lang="en-US" sz="16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Les points d'accès adjacents dans le même espace doivent utiliser des canaux qui ne se chevauchent pas.</a:t>
            </a:r>
            <a:endParaRPr lang="en-US" sz="16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3" name="图片 157" descr="故障链路.png"/>
          <p:cNvPicPr>
            <a:picLocks noChangeAspect="1"/>
          </p:cNvPicPr>
          <p:nvPr/>
        </p:nvPicPr>
        <p:blipFill>
          <a:blip r:embed="rId2" cstate="print"/>
          <a:stretch>
            <a:fillRect/>
          </a:stretch>
        </p:blipFill>
        <p:spPr>
          <a:xfrm>
            <a:off x="1982524" y="3083459"/>
            <a:ext cx="594000" cy="442934"/>
          </a:xfrm>
          <a:prstGeom prst="rect">
            <a:avLst/>
          </a:prstGeom>
        </p:spPr>
      </p:pic>
      <p:sp>
        <p:nvSpPr>
          <p:cNvPr id="56" name="文本框 55"/>
          <p:cNvSpPr txBox="1"/>
          <p:nvPr/>
        </p:nvSpPr>
        <p:spPr>
          <a:xfrm>
            <a:off x="1299324" y="3175667"/>
            <a:ext cx="683200" cy="338554"/>
          </a:xfrm>
          <a:prstGeom prst="rect">
            <a:avLst/>
          </a:prstGeom>
          <a:noFill/>
        </p:spPr>
        <p:txBody>
          <a:bodyPr wrap="none" rtlCol="0">
            <a:spAutoFit/>
          </a:bodyPr>
          <a:lstStyle/>
          <a:p>
            <a:pPr fontAlgn="ct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6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文本框 57"/>
          <p:cNvSpPr txBox="1"/>
          <p:nvPr/>
        </p:nvSpPr>
        <p:spPr>
          <a:xfrm>
            <a:off x="1299324" y="1814348"/>
            <a:ext cx="688618" cy="338554"/>
          </a:xfrm>
          <a:prstGeom prst="rect">
            <a:avLst/>
          </a:prstGeom>
          <a:noFill/>
        </p:spPr>
        <p:txBody>
          <a:bodyPr wrap="square" rtlCol="0">
            <a:spAutoFit/>
          </a:bodyPr>
          <a:lstStyle/>
          <a:p>
            <a:pPr fontAlgn="ct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6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文本框 58"/>
          <p:cNvSpPr txBox="1"/>
          <p:nvPr/>
        </p:nvSpPr>
        <p:spPr>
          <a:xfrm>
            <a:off x="3245120" y="4630290"/>
            <a:ext cx="1324402" cy="338554"/>
          </a:xfrm>
          <a:prstGeom prst="rect">
            <a:avLst/>
          </a:prstGeom>
          <a:noFill/>
        </p:spPr>
        <p:txBody>
          <a:bodyPr wrap="none" rtlCol="0">
            <a:spAutoFit/>
          </a:bodyPr>
          <a:lstStyle/>
          <a:p>
            <a:pPr fontAlgn="ctr"/>
            <a:r>
              <a:rPr lang="en-US" sz="1600" dirty="0" smtClean="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rPr>
              <a:t>Même espace</a:t>
            </a:r>
            <a:endParaRPr lang="en-US" sz="1600" dirty="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2" name="直接连接符 71"/>
          <p:cNvCxnSpPr>
            <a:endCxn id="38" idx="3"/>
          </p:cNvCxnSpPr>
          <p:nvPr/>
        </p:nvCxnSpPr>
        <p:spPr>
          <a:xfrm flipV="1">
            <a:off x="2563908" y="3368784"/>
            <a:ext cx="3414415" cy="8728"/>
          </a:xfrm>
          <a:prstGeom prst="line">
            <a:avLst/>
          </a:prstGeom>
          <a:ln w="222250">
            <a:solidFill>
              <a:srgbClr val="99DFF9"/>
            </a:solidFill>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73" name="Can 9"/>
          <p:cNvSpPr/>
          <p:nvPr/>
        </p:nvSpPr>
        <p:spPr>
          <a:xfrm rot="5400000">
            <a:off x="6249811" y="3387617"/>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6</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Can 9"/>
          <p:cNvSpPr/>
          <p:nvPr/>
        </p:nvSpPr>
        <p:spPr>
          <a:xfrm rot="5400000">
            <a:off x="6918156" y="3681189"/>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7</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Can 9"/>
          <p:cNvSpPr/>
          <p:nvPr/>
        </p:nvSpPr>
        <p:spPr>
          <a:xfrm rot="5400000">
            <a:off x="7867464" y="4059516"/>
            <a:ext cx="1343186" cy="549475"/>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14</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77" name="直接连接符 76"/>
          <p:cNvCxnSpPr>
            <a:stCxn id="38" idx="1"/>
          </p:cNvCxnSpPr>
          <p:nvPr/>
        </p:nvCxnSpPr>
        <p:spPr>
          <a:xfrm>
            <a:off x="6527798" y="3368784"/>
            <a:ext cx="3016612" cy="8727"/>
          </a:xfrm>
          <a:prstGeom prst="line">
            <a:avLst/>
          </a:prstGeom>
          <a:ln w="222250">
            <a:solidFill>
              <a:srgbClr val="99DFF9"/>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697728" y="2000134"/>
            <a:ext cx="5846682" cy="0"/>
          </a:xfrm>
          <a:prstGeom prst="line">
            <a:avLst/>
          </a:prstGeom>
          <a:ln w="222250">
            <a:solidFill>
              <a:srgbClr val="99DFF9"/>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42" name="Can 9"/>
          <p:cNvSpPr/>
          <p:nvPr/>
        </p:nvSpPr>
        <p:spPr>
          <a:xfrm rot="5400000">
            <a:off x="7702813" y="5373924"/>
            <a:ext cx="265742" cy="324903"/>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Canaux 2,4 GHz et 5 GHz</a:t>
            </a:r>
            <a:endParaRPr lang="en-US" dirty="0">
              <a:sym typeface="Huawei Sans" panose="020C0503030203020204" pitchFamily="34" charset="0"/>
            </a:endParaRPr>
          </a:p>
        </p:txBody>
      </p:sp>
      <p:sp>
        <p:nvSpPr>
          <p:cNvPr id="3" name="矩形 2"/>
          <p:cNvSpPr/>
          <p:nvPr/>
        </p:nvSpPr>
        <p:spPr>
          <a:xfrm>
            <a:off x="541739" y="4881306"/>
            <a:ext cx="5056636" cy="1220847"/>
          </a:xfrm>
          <a:prstGeom prst="rect">
            <a:avLst/>
          </a:prstGeom>
          <a:noFill/>
        </p:spPr>
        <p:txBody>
          <a:bodyPr wrap="square">
            <a:spAutoFit/>
          </a:bodyPr>
          <a:lstStyle/>
          <a:p>
            <a:pPr fontAlgn="ctr">
              <a:lnSpc>
                <a:spcPts val="2200"/>
              </a:lnSpc>
              <a:spcAft>
                <a:spcPts val="600"/>
              </a:spcAft>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bande de fréquence de 2,4 GHz est divisée en 14 canaux qui se chevauchent, chacun ayant une largeur de bande de 20 MHz (sauf pour la norme 802.11b). En règle générale, les canaux 1, 5, 9 et 13 ne se chevauchent pas.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75"/>
          <p:cNvSpPr/>
          <p:nvPr/>
        </p:nvSpPr>
        <p:spPr>
          <a:xfrm>
            <a:off x="483607" y="1441883"/>
            <a:ext cx="5164629"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defTabSz="914400"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Canaux sur la bande de fréquence 2,4 GHz</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483607" y="1888177"/>
            <a:ext cx="5164629" cy="4216292"/>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5815762" y="4881306"/>
            <a:ext cx="5701329" cy="938719"/>
          </a:xfrm>
          <a:prstGeom prst="rect">
            <a:avLst/>
          </a:prstGeom>
          <a:noFill/>
        </p:spPr>
        <p:txBody>
          <a:bodyPr wrap="square">
            <a:spAutoFit/>
          </a:bodyPr>
          <a:lstStyle/>
          <a:p>
            <a:pPr fontAlgn="ctr">
              <a:lnSpc>
                <a:spcPts val="2200"/>
              </a:lnSpc>
              <a:spcAft>
                <a:spcPts val="600"/>
              </a:spcAft>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bande de fréquences des 5 GHz dispose de ressources spectrales plus riches et de canaux qui ne se chevauchent pas. Les canaux disponibles sur la bande des 5 GHz varient selon les pays et les régions.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圆角矩形 75"/>
          <p:cNvSpPr/>
          <p:nvPr/>
        </p:nvSpPr>
        <p:spPr>
          <a:xfrm>
            <a:off x="5711984" y="1441883"/>
            <a:ext cx="5996412"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Canaux (sans chevauchement) sur la bande de fréquence de 5 GHz</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圆角矩形 75"/>
          <p:cNvSpPr/>
          <p:nvPr/>
        </p:nvSpPr>
        <p:spPr>
          <a:xfrm>
            <a:off x="5711984" y="1888177"/>
            <a:ext cx="5996412" cy="4216292"/>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 name="弧形 111"/>
          <p:cNvSpPr/>
          <p:nvPr/>
        </p:nvSpPr>
        <p:spPr>
          <a:xfrm>
            <a:off x="1047350" y="3547270"/>
            <a:ext cx="1044000" cy="1100362"/>
          </a:xfrm>
          <a:prstGeom prst="arc">
            <a:avLst>
              <a:gd name="adj1" fmla="val 10880182"/>
              <a:gd name="adj2" fmla="val 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文本框 112"/>
          <p:cNvSpPr txBox="1"/>
          <p:nvPr/>
        </p:nvSpPr>
        <p:spPr>
          <a:xfrm>
            <a:off x="586595" y="4175847"/>
            <a:ext cx="1442496" cy="646331"/>
          </a:xfrm>
          <a:prstGeom prst="rect">
            <a:avLst/>
          </a:prstGeom>
          <a:noFill/>
        </p:spPr>
        <p:txBody>
          <a:bodyPr wrap="square" rtlCol="0">
            <a:spAutoFit/>
          </a:bodyPr>
          <a:lstStyle/>
          <a:p>
            <a:pPr algn="ctr" fontAlgn="ctr"/>
            <a:r>
              <a:rPr lang="en-US" sz="12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Largeur de bande</a:t>
            </a:r>
            <a:endParaRPr lang="en-US" altLang="zh-CN" sz="1200" b="1" dirty="0" smtClean="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altLang="zh-CN" sz="1200" dirty="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8" name="文本框 147"/>
          <p:cNvSpPr txBox="1"/>
          <p:nvPr/>
        </p:nvSpPr>
        <p:spPr>
          <a:xfrm>
            <a:off x="1016300"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2.412</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9" name="弧形 148"/>
          <p:cNvSpPr/>
          <p:nvPr/>
        </p:nvSpPr>
        <p:spPr>
          <a:xfrm>
            <a:off x="786979" y="3542507"/>
            <a:ext cx="1044000" cy="1100362"/>
          </a:xfrm>
          <a:prstGeom prst="arc">
            <a:avLst>
              <a:gd name="adj1" fmla="val 10859066"/>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7" name="弧形 156"/>
          <p:cNvSpPr/>
          <p:nvPr/>
        </p:nvSpPr>
        <p:spPr>
          <a:xfrm>
            <a:off x="1307721" y="3547270"/>
            <a:ext cx="1044000" cy="1100362"/>
          </a:xfrm>
          <a:prstGeom prst="arc">
            <a:avLst>
              <a:gd name="adj1" fmla="val 10879954"/>
              <a:gd name="adj2" fmla="val 2149389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弧形 157"/>
          <p:cNvSpPr/>
          <p:nvPr/>
        </p:nvSpPr>
        <p:spPr>
          <a:xfrm>
            <a:off x="1828464" y="3547270"/>
            <a:ext cx="1044000" cy="1100362"/>
          </a:xfrm>
          <a:prstGeom prst="arc">
            <a:avLst>
              <a:gd name="adj1" fmla="val 10859066"/>
              <a:gd name="adj2" fmla="val 215370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9" name="弧形 158"/>
          <p:cNvSpPr/>
          <p:nvPr/>
        </p:nvSpPr>
        <p:spPr>
          <a:xfrm>
            <a:off x="1568092" y="3547270"/>
            <a:ext cx="1044000" cy="1100362"/>
          </a:xfrm>
          <a:prstGeom prst="arc">
            <a:avLst>
              <a:gd name="adj1" fmla="val 10899758"/>
              <a:gd name="adj2" fmla="val 21516418"/>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弧形 159"/>
          <p:cNvSpPr/>
          <p:nvPr/>
        </p:nvSpPr>
        <p:spPr>
          <a:xfrm>
            <a:off x="2088886" y="3547270"/>
            <a:ext cx="1044000" cy="1100362"/>
          </a:xfrm>
          <a:prstGeom prst="arc">
            <a:avLst>
              <a:gd name="adj1" fmla="val 10875551"/>
              <a:gd name="adj2" fmla="val 21537278"/>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1" name="弧形 160"/>
          <p:cNvSpPr/>
          <p:nvPr/>
        </p:nvSpPr>
        <p:spPr>
          <a:xfrm>
            <a:off x="2349308" y="3547270"/>
            <a:ext cx="1044000" cy="1100362"/>
          </a:xfrm>
          <a:prstGeom prst="arc">
            <a:avLst>
              <a:gd name="adj1" fmla="val 10860194"/>
              <a:gd name="adj2" fmla="val 2153699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2" name="弧形 161"/>
          <p:cNvSpPr/>
          <p:nvPr/>
        </p:nvSpPr>
        <p:spPr>
          <a:xfrm>
            <a:off x="2609730" y="3547270"/>
            <a:ext cx="1044000" cy="1100362"/>
          </a:xfrm>
          <a:prstGeom prst="arc">
            <a:avLst>
              <a:gd name="adj1" fmla="val 10875889"/>
              <a:gd name="adj2" fmla="val 2153731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3" name="弧形 162"/>
          <p:cNvSpPr/>
          <p:nvPr/>
        </p:nvSpPr>
        <p:spPr>
          <a:xfrm>
            <a:off x="3133233" y="3547270"/>
            <a:ext cx="1044000" cy="1100362"/>
          </a:xfrm>
          <a:prstGeom prst="arc">
            <a:avLst>
              <a:gd name="adj1" fmla="val 10839261"/>
              <a:gd name="adj2" fmla="val 2153732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弧形 163"/>
          <p:cNvSpPr/>
          <p:nvPr/>
        </p:nvSpPr>
        <p:spPr>
          <a:xfrm>
            <a:off x="2877773" y="3547270"/>
            <a:ext cx="1044000" cy="1100362"/>
          </a:xfrm>
          <a:prstGeom prst="arc">
            <a:avLst>
              <a:gd name="adj1" fmla="val 10875365"/>
              <a:gd name="adj2" fmla="val 2152196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5" name="弧形 164"/>
          <p:cNvSpPr/>
          <p:nvPr/>
        </p:nvSpPr>
        <p:spPr>
          <a:xfrm>
            <a:off x="3396314" y="3547270"/>
            <a:ext cx="1044000" cy="1100362"/>
          </a:xfrm>
          <a:prstGeom prst="arc">
            <a:avLst>
              <a:gd name="adj1" fmla="val 10901290"/>
              <a:gd name="adj2" fmla="val 21539002"/>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弧形 165"/>
          <p:cNvSpPr/>
          <p:nvPr/>
        </p:nvSpPr>
        <p:spPr>
          <a:xfrm>
            <a:off x="3659395" y="3547270"/>
            <a:ext cx="1044000" cy="1100362"/>
          </a:xfrm>
          <a:prstGeom prst="arc">
            <a:avLst>
              <a:gd name="adj1" fmla="val 10839261"/>
              <a:gd name="adj2" fmla="val 2153689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7" name="弧形 166"/>
          <p:cNvSpPr/>
          <p:nvPr/>
        </p:nvSpPr>
        <p:spPr>
          <a:xfrm>
            <a:off x="3922475" y="3547270"/>
            <a:ext cx="1044000" cy="1100362"/>
          </a:xfrm>
          <a:prstGeom prst="arc">
            <a:avLst>
              <a:gd name="adj1" fmla="val 10839502"/>
              <a:gd name="adj2" fmla="val 21537278"/>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弧形 167"/>
          <p:cNvSpPr/>
          <p:nvPr/>
        </p:nvSpPr>
        <p:spPr>
          <a:xfrm>
            <a:off x="4462667" y="3547270"/>
            <a:ext cx="1044000" cy="1100362"/>
          </a:xfrm>
          <a:prstGeom prst="arc">
            <a:avLst>
              <a:gd name="adj1" fmla="val 10881122"/>
              <a:gd name="adj2" fmla="val 21534557"/>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69" name="直接连接符 168"/>
          <p:cNvCxnSpPr/>
          <p:nvPr/>
        </p:nvCxnSpPr>
        <p:spPr>
          <a:xfrm>
            <a:off x="786980" y="4099160"/>
            <a:ext cx="0" cy="163888"/>
          </a:xfrm>
          <a:prstGeom prst="line">
            <a:avLst/>
          </a:prstGeom>
          <a:ln>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1811184" y="4094397"/>
            <a:ext cx="0" cy="163888"/>
          </a:xfrm>
          <a:prstGeom prst="line">
            <a:avLst/>
          </a:prstGeom>
          <a:ln>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786980" y="4175847"/>
            <a:ext cx="1024204" cy="0"/>
          </a:xfrm>
          <a:prstGeom prst="line">
            <a:avLst/>
          </a:prstGeom>
          <a:ln>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2" name="文本框 171"/>
          <p:cNvSpPr txBox="1"/>
          <p:nvPr/>
        </p:nvSpPr>
        <p:spPr>
          <a:xfrm>
            <a:off x="1263471"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2.417</a:t>
            </a:r>
            <a:endParaRPr lang="en-US" altLang="zh-CN" sz="1200" b="1"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4" name="文本框 173"/>
          <p:cNvSpPr txBox="1"/>
          <p:nvPr/>
        </p:nvSpPr>
        <p:spPr>
          <a:xfrm>
            <a:off x="1540548"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2.422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文本框 174"/>
          <p:cNvSpPr txBox="1"/>
          <p:nvPr/>
        </p:nvSpPr>
        <p:spPr>
          <a:xfrm>
            <a:off x="1702418" y="2838292"/>
            <a:ext cx="7778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2.427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7" name="文本框 176"/>
          <p:cNvSpPr txBox="1"/>
          <p:nvPr/>
        </p:nvSpPr>
        <p:spPr>
          <a:xfrm>
            <a:off x="2064576"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5</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2.432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8" name="文本框 177"/>
          <p:cNvSpPr txBox="1"/>
          <p:nvPr/>
        </p:nvSpPr>
        <p:spPr>
          <a:xfrm>
            <a:off x="2305645"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6</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2.437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0" name="文本框 179"/>
          <p:cNvSpPr txBox="1"/>
          <p:nvPr/>
        </p:nvSpPr>
        <p:spPr>
          <a:xfrm>
            <a:off x="2576491"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7</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2.442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文本框 180"/>
          <p:cNvSpPr txBox="1"/>
          <p:nvPr/>
        </p:nvSpPr>
        <p:spPr>
          <a:xfrm>
            <a:off x="2827405"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8</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2.447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文本框 182"/>
          <p:cNvSpPr txBox="1"/>
          <p:nvPr/>
        </p:nvSpPr>
        <p:spPr>
          <a:xfrm>
            <a:off x="3095939"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9</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2.452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4" name="文本框 183"/>
          <p:cNvSpPr txBox="1"/>
          <p:nvPr/>
        </p:nvSpPr>
        <p:spPr>
          <a:xfrm>
            <a:off x="3351637"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2.457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6" name="文本框 185"/>
          <p:cNvSpPr txBox="1"/>
          <p:nvPr/>
        </p:nvSpPr>
        <p:spPr>
          <a:xfrm>
            <a:off x="3618432"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11</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2.462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7" name="文本框 186"/>
          <p:cNvSpPr txBox="1"/>
          <p:nvPr/>
        </p:nvSpPr>
        <p:spPr>
          <a:xfrm>
            <a:off x="3861733"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12</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2.467</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文本框 188"/>
          <p:cNvSpPr txBox="1"/>
          <p:nvPr/>
        </p:nvSpPr>
        <p:spPr>
          <a:xfrm>
            <a:off x="4123108" y="2465511"/>
            <a:ext cx="571263"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13</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2.472</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文本框 196"/>
          <p:cNvSpPr txBox="1"/>
          <p:nvPr/>
        </p:nvSpPr>
        <p:spPr>
          <a:xfrm>
            <a:off x="4682563" y="2838292"/>
            <a:ext cx="609101" cy="461665"/>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14</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2.484</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1307843" y="2878640"/>
            <a:ext cx="3672161" cy="647329"/>
            <a:chOff x="1307843" y="2878640"/>
            <a:chExt cx="3672161" cy="647329"/>
          </a:xfrm>
        </p:grpSpPr>
        <p:cxnSp>
          <p:nvCxnSpPr>
            <p:cNvPr id="173" name="直接箭头连接符 172"/>
            <p:cNvCxnSpPr/>
            <p:nvPr/>
          </p:nvCxnSpPr>
          <p:spPr>
            <a:xfrm flipV="1">
              <a:off x="1567261"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2090560"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V="1">
              <a:off x="2610896"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3131896"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3654862"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4179153" y="3239087"/>
              <a:ext cx="0" cy="286881"/>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flipV="1">
              <a:off x="1307843" y="2878640"/>
              <a:ext cx="0" cy="647328"/>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flipV="1">
              <a:off x="1826179"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flipV="1">
              <a:off x="2348697"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2867291"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V="1">
              <a:off x="3391145"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V="1">
              <a:off x="3918952"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V="1">
              <a:off x="4440490" y="2886382"/>
              <a:ext cx="0" cy="639586"/>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flipV="1">
              <a:off x="4980004" y="3239087"/>
              <a:ext cx="0" cy="286882"/>
            </a:xfrm>
            <a:prstGeom prst="straightConnector1">
              <a:avLst/>
            </a:prstGeom>
            <a:ln>
              <a:solidFill>
                <a:srgbClr val="C0000B"/>
              </a:solidFill>
              <a:tailEnd type="triangle"/>
            </a:ln>
          </p:spPr>
          <p:style>
            <a:lnRef idx="1">
              <a:schemeClr val="accent1"/>
            </a:lnRef>
            <a:fillRef idx="0">
              <a:schemeClr val="accent1"/>
            </a:fillRef>
            <a:effectRef idx="0">
              <a:schemeClr val="accent1"/>
            </a:effectRef>
            <a:fontRef idx="minor">
              <a:schemeClr val="tx1"/>
            </a:fontRef>
          </p:style>
        </p:cxnSp>
      </p:grpSp>
      <p:sp>
        <p:nvSpPr>
          <p:cNvPr id="199" name="文本框 198"/>
          <p:cNvSpPr txBox="1"/>
          <p:nvPr/>
        </p:nvSpPr>
        <p:spPr>
          <a:xfrm>
            <a:off x="419100" y="3005736"/>
            <a:ext cx="844371" cy="276999"/>
          </a:xfrm>
          <a:prstGeom prst="rect">
            <a:avLst/>
          </a:prstGeom>
          <a:noFill/>
        </p:spPr>
        <p:txBody>
          <a:bodyPr wrap="squar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00" name="直接连接符 199"/>
          <p:cNvCxnSpPr/>
          <p:nvPr/>
        </p:nvCxnSpPr>
        <p:spPr>
          <a:xfrm>
            <a:off x="681597" y="4165450"/>
            <a:ext cx="49167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bwMode="auto">
          <a:xfrm>
            <a:off x="5970005"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bwMode="auto">
          <a:xfrm>
            <a:off x="7532101"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auto">
          <a:xfrm>
            <a:off x="7834777"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auto">
          <a:xfrm>
            <a:off x="10491209"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auto">
          <a:xfrm>
            <a:off x="10155293" y="2998943"/>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auto">
          <a:xfrm>
            <a:off x="11471267"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7" name="文本框 206"/>
          <p:cNvSpPr txBox="1"/>
          <p:nvPr/>
        </p:nvSpPr>
        <p:spPr bwMode="auto">
          <a:xfrm>
            <a:off x="5859730" y="3636707"/>
            <a:ext cx="1760993" cy="216365"/>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36 40 44 48 52 56 60 64</a:t>
            </a:r>
            <a:endParaRPr lang="en-US" altLang="zh-CN" sz="750" kern="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8" name="文本框 207"/>
          <p:cNvSpPr txBox="1"/>
          <p:nvPr/>
        </p:nvSpPr>
        <p:spPr bwMode="auto">
          <a:xfrm>
            <a:off x="7742093" y="3636710"/>
            <a:ext cx="2509543" cy="216365"/>
          </a:xfrm>
          <a:prstGeom prst="rect">
            <a:avLst/>
          </a:prstGeom>
          <a:noFill/>
          <a:ln w="9525">
            <a:noFill/>
            <a:miter lim="800000"/>
          </a:ln>
        </p:spPr>
        <p:txBody>
          <a:bodyPr wrap="square" lIns="99980" tIns="49986" rIns="99980" bIns="49986" rtlCol="0">
            <a:spAutoFit/>
          </a:bodyPr>
          <a:lstStyle/>
          <a:p>
            <a:pP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100 </a:t>
            </a:r>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104...... 116 120 128 128 132 136 140 144</a:t>
            </a:r>
            <a:endParaRPr lang="en-US" altLang="zh-CN" sz="750" kern="3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9" name="文本框 208"/>
          <p:cNvSpPr txBox="1"/>
          <p:nvPr/>
        </p:nvSpPr>
        <p:spPr bwMode="auto">
          <a:xfrm>
            <a:off x="10411543" y="3636707"/>
            <a:ext cx="1141273" cy="216365"/>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149 153 157 161 165</a:t>
            </a:r>
            <a:endParaRPr lang="en-US" altLang="zh-CN" sz="750" kern="3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0" name="文本框 209"/>
          <p:cNvSpPr txBox="1"/>
          <p:nvPr/>
        </p:nvSpPr>
        <p:spPr bwMode="auto">
          <a:xfrm>
            <a:off x="5705065" y="2501932"/>
            <a:ext cx="554573" cy="470280"/>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5170</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1" name="文本框 210"/>
          <p:cNvSpPr txBox="1"/>
          <p:nvPr/>
        </p:nvSpPr>
        <p:spPr bwMode="auto">
          <a:xfrm>
            <a:off x="7112150" y="2501932"/>
            <a:ext cx="554573" cy="470280"/>
          </a:xfrm>
          <a:prstGeom prst="rect">
            <a:avLst/>
          </a:prstGeom>
          <a:noFill/>
          <a:ln w="9525">
            <a:noFill/>
            <a:miter lim="800000"/>
          </a:ln>
        </p:spPr>
        <p:txBody>
          <a:bodyPr wrap="none" lIns="99980" tIns="49986" rIns="99980" bIns="49986" rtlCol="0">
            <a:spAutoFit/>
          </a:bodyPr>
          <a:lstStyle/>
          <a:p>
            <a:pPr algn="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5330</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2" name="文本框 211"/>
          <p:cNvSpPr txBox="1"/>
          <p:nvPr/>
        </p:nvSpPr>
        <p:spPr bwMode="auto">
          <a:xfrm>
            <a:off x="7666723" y="2501932"/>
            <a:ext cx="554573" cy="470280"/>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5490</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3" name="文本框 212"/>
          <p:cNvSpPr txBox="1"/>
          <p:nvPr/>
        </p:nvSpPr>
        <p:spPr bwMode="auto">
          <a:xfrm>
            <a:off x="9738076" y="2501932"/>
            <a:ext cx="554573" cy="470280"/>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5730</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4" name="文本框 213"/>
          <p:cNvSpPr txBox="1"/>
          <p:nvPr/>
        </p:nvSpPr>
        <p:spPr bwMode="auto">
          <a:xfrm>
            <a:off x="10394104" y="2501932"/>
            <a:ext cx="554573" cy="470280"/>
          </a:xfrm>
          <a:prstGeom prst="rect">
            <a:avLst/>
          </a:prstGeom>
          <a:noFill/>
          <a:ln w="9525">
            <a:noFill/>
            <a:miter lim="800000"/>
          </a:ln>
        </p:spPr>
        <p:txBody>
          <a:bodyPr wrap="none" lIns="99980" tIns="49986" rIns="99980" bIns="49986" rtlCol="0">
            <a:spAutoFit/>
          </a:bodyPr>
          <a:lstStyle/>
          <a:p>
            <a:pP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5735</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5" name="文本框 214"/>
          <p:cNvSpPr txBox="1"/>
          <p:nvPr/>
        </p:nvSpPr>
        <p:spPr bwMode="auto">
          <a:xfrm>
            <a:off x="11183102" y="2501932"/>
            <a:ext cx="554573" cy="470280"/>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5835</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16" name="组合 215"/>
          <p:cNvGrpSpPr/>
          <p:nvPr/>
        </p:nvGrpSpPr>
        <p:grpSpPr>
          <a:xfrm>
            <a:off x="5982509" y="3851390"/>
            <a:ext cx="5482264" cy="257009"/>
            <a:chOff x="5982509" y="3990145"/>
            <a:chExt cx="5482264" cy="257009"/>
          </a:xfrm>
        </p:grpSpPr>
        <p:grpSp>
          <p:nvGrpSpPr>
            <p:cNvPr id="217" name="组合 216"/>
            <p:cNvGrpSpPr/>
            <p:nvPr/>
          </p:nvGrpSpPr>
          <p:grpSpPr>
            <a:xfrm>
              <a:off x="5982509" y="3990145"/>
              <a:ext cx="5482264" cy="252272"/>
              <a:chOff x="6059928" y="3843757"/>
              <a:chExt cx="4720179" cy="180206"/>
            </a:xfrm>
            <a:noFill/>
          </p:grpSpPr>
          <p:sp>
            <p:nvSpPr>
              <p:cNvPr id="219" name="梯形 218"/>
              <p:cNvSpPr/>
              <p:nvPr/>
            </p:nvSpPr>
            <p:spPr bwMode="auto">
              <a:xfrm>
                <a:off x="6059928"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0" name="梯形 219"/>
              <p:cNvSpPr/>
              <p:nvPr/>
            </p:nvSpPr>
            <p:spPr bwMode="auto">
              <a:xfrm>
                <a:off x="6226131"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1" name="梯形 220"/>
              <p:cNvSpPr/>
              <p:nvPr/>
            </p:nvSpPr>
            <p:spPr bwMode="auto">
              <a:xfrm>
                <a:off x="6392335"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2" name="梯形 221"/>
              <p:cNvSpPr/>
              <p:nvPr/>
            </p:nvSpPr>
            <p:spPr bwMode="auto">
              <a:xfrm>
                <a:off x="6558538"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3" name="梯形 222"/>
              <p:cNvSpPr/>
              <p:nvPr/>
            </p:nvSpPr>
            <p:spPr bwMode="auto">
              <a:xfrm>
                <a:off x="6724742"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4" name="梯形 223"/>
              <p:cNvSpPr/>
              <p:nvPr/>
            </p:nvSpPr>
            <p:spPr bwMode="auto">
              <a:xfrm>
                <a:off x="6890946"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5" name="梯形 224"/>
              <p:cNvSpPr/>
              <p:nvPr/>
            </p:nvSpPr>
            <p:spPr bwMode="auto">
              <a:xfrm>
                <a:off x="7057149"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6" name="梯形 225"/>
              <p:cNvSpPr/>
              <p:nvPr/>
            </p:nvSpPr>
            <p:spPr bwMode="auto">
              <a:xfrm>
                <a:off x="7223353"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7" name="梯形 226"/>
              <p:cNvSpPr/>
              <p:nvPr/>
            </p:nvSpPr>
            <p:spPr bwMode="auto">
              <a:xfrm>
                <a:off x="7655481"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8" name="梯形 227"/>
              <p:cNvSpPr/>
              <p:nvPr/>
            </p:nvSpPr>
            <p:spPr bwMode="auto">
              <a:xfrm>
                <a:off x="7821685"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9" name="梯形 228"/>
              <p:cNvSpPr/>
              <p:nvPr/>
            </p:nvSpPr>
            <p:spPr bwMode="auto">
              <a:xfrm>
                <a:off x="7987889"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0" name="梯形 229"/>
              <p:cNvSpPr/>
              <p:nvPr/>
            </p:nvSpPr>
            <p:spPr bwMode="auto">
              <a:xfrm>
                <a:off x="8154092"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1" name="梯形 230"/>
              <p:cNvSpPr/>
              <p:nvPr/>
            </p:nvSpPr>
            <p:spPr bwMode="auto">
              <a:xfrm>
                <a:off x="8320296"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2" name="梯形 231"/>
              <p:cNvSpPr/>
              <p:nvPr/>
            </p:nvSpPr>
            <p:spPr bwMode="auto">
              <a:xfrm>
                <a:off x="8486499"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3" name="梯形 232"/>
              <p:cNvSpPr/>
              <p:nvPr/>
            </p:nvSpPr>
            <p:spPr bwMode="auto">
              <a:xfrm>
                <a:off x="8652703"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4" name="梯形 233"/>
              <p:cNvSpPr/>
              <p:nvPr/>
            </p:nvSpPr>
            <p:spPr bwMode="auto">
              <a:xfrm>
                <a:off x="8818906"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5" name="梯形 234"/>
              <p:cNvSpPr/>
              <p:nvPr/>
            </p:nvSpPr>
            <p:spPr bwMode="auto">
              <a:xfrm>
                <a:off x="8985110"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6" name="梯形 235"/>
              <p:cNvSpPr/>
              <p:nvPr/>
            </p:nvSpPr>
            <p:spPr bwMode="auto">
              <a:xfrm>
                <a:off x="9151314"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7" name="梯形 236"/>
              <p:cNvSpPr/>
              <p:nvPr/>
            </p:nvSpPr>
            <p:spPr bwMode="auto">
              <a:xfrm>
                <a:off x="9317517"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8" name="梯形 237"/>
              <p:cNvSpPr/>
              <p:nvPr/>
            </p:nvSpPr>
            <p:spPr bwMode="auto">
              <a:xfrm>
                <a:off x="9483720" y="3843757"/>
                <a:ext cx="166203" cy="180206"/>
              </a:xfrm>
              <a:prstGeom prst="trapezoid">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9" name="梯形 238"/>
              <p:cNvSpPr/>
              <p:nvPr/>
            </p:nvSpPr>
            <p:spPr bwMode="auto">
              <a:xfrm>
                <a:off x="9949090"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0" name="梯形 239"/>
              <p:cNvSpPr/>
              <p:nvPr/>
            </p:nvSpPr>
            <p:spPr bwMode="auto">
              <a:xfrm>
                <a:off x="10115293"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1" name="梯形 240"/>
              <p:cNvSpPr/>
              <p:nvPr/>
            </p:nvSpPr>
            <p:spPr bwMode="auto">
              <a:xfrm>
                <a:off x="10281498"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2" name="梯形 241"/>
              <p:cNvSpPr/>
              <p:nvPr/>
            </p:nvSpPr>
            <p:spPr bwMode="auto">
              <a:xfrm>
                <a:off x="10447701"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3" name="梯形 242"/>
              <p:cNvSpPr/>
              <p:nvPr/>
            </p:nvSpPr>
            <p:spPr bwMode="auto">
              <a:xfrm>
                <a:off x="10613904" y="3843757"/>
                <a:ext cx="166203" cy="180206"/>
              </a:xfrm>
              <a:prstGeom prst="trapezoid">
                <a:avLst/>
              </a:prstGeom>
              <a:grp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cxnSp>
          <p:nvCxnSpPr>
            <p:cNvPr id="218" name="直接连接符 217"/>
            <p:cNvCxnSpPr/>
            <p:nvPr/>
          </p:nvCxnSpPr>
          <p:spPr bwMode="auto">
            <a:xfrm>
              <a:off x="7835668" y="4247154"/>
              <a:ext cx="2316450" cy="0"/>
            </a:xfrm>
            <a:prstGeom prst="line">
              <a:avLst/>
            </a:prstGeom>
            <a:noFill/>
            <a:ln w="19050" cap="flat" cmpd="sng" algn="ctr">
              <a:solidFill>
                <a:schemeClr val="bg1">
                  <a:lumMod val="75000"/>
                </a:schemeClr>
              </a:solidFill>
              <a:prstDash val="solid"/>
              <a:round/>
              <a:headEnd type="none" w="med" len="med"/>
              <a:tailEnd type="none" w="med" len="med"/>
            </a:ln>
            <a:effectLst/>
          </p:spPr>
        </p:cxnSp>
      </p:grpSp>
      <p:cxnSp>
        <p:nvCxnSpPr>
          <p:cNvPr id="244" name="直接连接符 243"/>
          <p:cNvCxnSpPr/>
          <p:nvPr/>
        </p:nvCxnSpPr>
        <p:spPr bwMode="auto">
          <a:xfrm>
            <a:off x="6745133" y="2989418"/>
            <a:ext cx="0" cy="1116000"/>
          </a:xfrm>
          <a:prstGeom prst="line">
            <a:avLst/>
          </a:prstGeom>
          <a:ln>
            <a:solidFill>
              <a:srgbClr val="C0000B"/>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5" name="文本框 244"/>
          <p:cNvSpPr txBox="1"/>
          <p:nvPr/>
        </p:nvSpPr>
        <p:spPr bwMode="auto">
          <a:xfrm>
            <a:off x="6467846" y="2501932"/>
            <a:ext cx="554573" cy="470280"/>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5250</a:t>
            </a:r>
            <a:endPar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6" name="文本框 245"/>
          <p:cNvSpPr txBox="1"/>
          <p:nvPr/>
        </p:nvSpPr>
        <p:spPr bwMode="auto">
          <a:xfrm>
            <a:off x="6031152" y="2976366"/>
            <a:ext cx="665181" cy="285614"/>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UNII-1</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7" name="文本框 246"/>
          <p:cNvSpPr txBox="1"/>
          <p:nvPr/>
        </p:nvSpPr>
        <p:spPr bwMode="auto">
          <a:xfrm>
            <a:off x="6801857" y="2972212"/>
            <a:ext cx="665181" cy="285614"/>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UNII-2</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8" name="文本框 247"/>
          <p:cNvSpPr txBox="1"/>
          <p:nvPr/>
        </p:nvSpPr>
        <p:spPr bwMode="auto">
          <a:xfrm>
            <a:off x="10624739" y="3001428"/>
            <a:ext cx="665181" cy="285614"/>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UNII-3</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9" name="文本框 248"/>
          <p:cNvSpPr txBox="1"/>
          <p:nvPr/>
        </p:nvSpPr>
        <p:spPr bwMode="auto">
          <a:xfrm>
            <a:off x="8404263" y="2976366"/>
            <a:ext cx="1189363" cy="285614"/>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UNII-2 Extend</a:t>
            </a:r>
            <a:endParaRPr lang="en-US" altLang="zh-CN"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0" name="文本框 33"/>
          <p:cNvSpPr txBox="1"/>
          <p:nvPr/>
        </p:nvSpPr>
        <p:spPr>
          <a:xfrm>
            <a:off x="7805322" y="4146513"/>
            <a:ext cx="2446314" cy="461665"/>
          </a:xfrm>
          <a:prstGeom prst="rect">
            <a:avLst/>
          </a:prstGeom>
          <a:noFill/>
        </p:spPr>
        <p:txBody>
          <a:bodyPr wrap="square" rtlCol="0">
            <a:spAutoFit/>
          </a:bodyPr>
          <a:lstStyle/>
          <a:p>
            <a:pPr algn="ctr" fontAlgn="ct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Les chaînes grises ne sont pas disponibles dans certains </a:t>
            </a:r>
            <a:r>
              <a:rPr lang="en-US" altLang="zh-CN"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pays</a:t>
            </a: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Radio, bande de fréquence, antenne</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600" dirty="0" smtClean="0">
                <a:sym typeface="Huawei Sans" panose="020C0503030203020204" pitchFamily="34" charset="0"/>
              </a:rPr>
              <a:t>Les réseaux locaux sans fil (WLAN) utilisent les ondes radio pour la transmission des données. Une onde radio est générée par le courant alternatif d'un circuit d'oscillation et peut être transmise et reçue par une antenne. Une onde radio est également appelée onde radio, onde électrique ou onde radiofréquence (RF).</a:t>
            </a:r>
            <a:endParaRPr lang="en-US" sz="1600" dirty="0" smtClean="0">
              <a:sym typeface="Huawei Sans" panose="020C0503030203020204" pitchFamily="34" charset="0"/>
            </a:endParaRPr>
          </a:p>
          <a:p>
            <a:r>
              <a:rPr lang="en-US" sz="1600" dirty="0" smtClean="0">
                <a:sym typeface="Huawei Sans" panose="020C0503030203020204" pitchFamily="34" charset="0"/>
              </a:rPr>
              <a:t>La gamme de fréquences d'une onde radio est appelée bande de fréquences.</a:t>
            </a:r>
            <a:endParaRPr lang="en-US" altLang="zh-CN" sz="1600" dirty="0" smtClean="0">
              <a:sym typeface="Huawei Sans" panose="020C0503030203020204" pitchFamily="34" charset="0"/>
            </a:endParaRPr>
          </a:p>
          <a:p>
            <a:r>
              <a:rPr lang="en-US" sz="1600" dirty="0" smtClean="0">
                <a:sym typeface="Huawei Sans" panose="020C0503030203020204" pitchFamily="34" charset="0"/>
              </a:rPr>
              <a:t>Une antenne est un convertisseur qui transforme les ondes guidées transmises sur une ligne de transmission en ondes électromagnétiques transmises dans l'espace ou vice versa. Elle est utilisée avec un appareil radio pour transmettre ou recevoir des ondes électromagnétiques.</a:t>
            </a:r>
            <a:endParaRPr lang="en-US" altLang="zh-CN" sz="1600" dirty="0">
              <a:sym typeface="Huawei Sans" panose="020C0503030203020204" pitchFamily="34" charset="0"/>
            </a:endParaRPr>
          </a:p>
        </p:txBody>
      </p:sp>
      <p:grpSp>
        <p:nvGrpSpPr>
          <p:cNvPr id="4" name="组合 3"/>
          <p:cNvGrpSpPr/>
          <p:nvPr/>
        </p:nvGrpSpPr>
        <p:grpSpPr>
          <a:xfrm>
            <a:off x="3248603" y="4576406"/>
            <a:ext cx="5703366" cy="1062626"/>
            <a:chOff x="2860770" y="4233506"/>
            <a:chExt cx="5703366" cy="1062626"/>
          </a:xfrm>
        </p:grpSpPr>
        <p:grpSp>
          <p:nvGrpSpPr>
            <p:cNvPr id="20" name="组合 19"/>
            <p:cNvGrpSpPr/>
            <p:nvPr/>
          </p:nvGrpSpPr>
          <p:grpSpPr>
            <a:xfrm>
              <a:off x="3361057" y="4474683"/>
              <a:ext cx="1002188" cy="264912"/>
              <a:chOff x="2908330" y="5113790"/>
              <a:chExt cx="477094" cy="126112"/>
            </a:xfrm>
          </p:grpSpPr>
          <p:cxnSp>
            <p:nvCxnSpPr>
              <p:cNvPr id="22" name="直接连接符 21"/>
              <p:cNvCxnSpPr/>
              <p:nvPr/>
            </p:nvCxnSpPr>
            <p:spPr>
              <a:xfrm>
                <a:off x="2908330" y="5176846"/>
                <a:ext cx="411267" cy="0"/>
              </a:xfrm>
              <a:prstGeom prst="line">
                <a:avLst/>
              </a:prstGeom>
              <a:ln w="19050">
                <a:solidFill>
                  <a:srgbClr val="C0000B"/>
                </a:solidFill>
              </a:ln>
            </p:spPr>
            <p:style>
              <a:lnRef idx="1">
                <a:schemeClr val="accent1"/>
              </a:lnRef>
              <a:fillRef idx="0">
                <a:schemeClr val="accent1"/>
              </a:fillRef>
              <a:effectRef idx="0">
                <a:schemeClr val="accent1"/>
              </a:effectRef>
              <a:fontRef idx="minor">
                <a:schemeClr val="tx1"/>
              </a:fontRef>
            </p:style>
          </p:cxnSp>
          <p:sp>
            <p:nvSpPr>
              <p:cNvPr id="23" name="椭圆 22"/>
              <p:cNvSpPr>
                <a:spLocks noChangeAspect="1"/>
              </p:cNvSpPr>
              <p:nvPr/>
            </p:nvSpPr>
            <p:spPr>
              <a:xfrm>
                <a:off x="3259312" y="5113790"/>
                <a:ext cx="126112" cy="126112"/>
              </a:xfrm>
              <a:prstGeom prst="ellipse">
                <a:avLst/>
              </a:prstGeom>
              <a:solidFill>
                <a:srgbClr val="FFC000"/>
              </a:solidFill>
              <a:ln w="19050">
                <a:solidFill>
                  <a:srgbClr val="C0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6" name="图片 5" descr="AP.png"/>
            <p:cNvPicPr>
              <a:picLocks noChangeAspect="1"/>
            </p:cNvPicPr>
            <p:nvPr/>
          </p:nvPicPr>
          <p:blipFill>
            <a:blip r:embed="rId1" cstate="print"/>
            <a:stretch>
              <a:fillRect/>
            </a:stretch>
          </p:blipFill>
          <p:spPr>
            <a:xfrm>
              <a:off x="2860770" y="4233506"/>
              <a:ext cx="869525" cy="747267"/>
            </a:xfrm>
            <a:prstGeom prst="rect">
              <a:avLst/>
            </a:prstGeom>
          </p:spPr>
        </p:pic>
        <p:grpSp>
          <p:nvGrpSpPr>
            <p:cNvPr id="13" name="Group 10"/>
            <p:cNvGrpSpPr/>
            <p:nvPr/>
          </p:nvGrpSpPr>
          <p:grpSpPr bwMode="auto">
            <a:xfrm>
              <a:off x="4544569" y="4377998"/>
              <a:ext cx="3177670" cy="458282"/>
              <a:chOff x="3260" y="2112"/>
              <a:chExt cx="1396" cy="325"/>
            </a:xfrm>
            <a:effectLst/>
          </p:grpSpPr>
          <p:sp>
            <p:nvSpPr>
              <p:cNvPr id="14" name="Freeform 11"/>
              <p:cNvSpPr/>
              <p:nvPr/>
            </p:nvSpPr>
            <p:spPr bwMode="auto">
              <a:xfrm>
                <a:off x="3605"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70C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Freeform 12"/>
              <p:cNvSpPr/>
              <p:nvPr/>
            </p:nvSpPr>
            <p:spPr bwMode="auto">
              <a:xfrm>
                <a:off x="4296"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70C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Freeform 13"/>
              <p:cNvSpPr/>
              <p:nvPr/>
            </p:nvSpPr>
            <p:spPr bwMode="auto">
              <a:xfrm>
                <a:off x="3950"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70C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Freeform 14"/>
              <p:cNvSpPr/>
              <p:nvPr/>
            </p:nvSpPr>
            <p:spPr bwMode="auto">
              <a:xfrm>
                <a:off x="3260"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70C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8" name="文本框 17"/>
            <p:cNvSpPr txBox="1"/>
            <p:nvPr/>
          </p:nvSpPr>
          <p:spPr>
            <a:xfrm>
              <a:off x="7722239" y="4453251"/>
              <a:ext cx="841897"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文本框 18"/>
            <p:cNvSpPr txBox="1"/>
            <p:nvPr/>
          </p:nvSpPr>
          <p:spPr>
            <a:xfrm>
              <a:off x="5679592" y="4971912"/>
              <a:ext cx="1981633"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Onde électromagnétique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3049310" y="4988355"/>
              <a:ext cx="404278"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文本框 23"/>
            <p:cNvSpPr txBox="1"/>
            <p:nvPr/>
          </p:nvSpPr>
          <p:spPr>
            <a:xfrm>
              <a:off x="3793012" y="4773168"/>
              <a:ext cx="873957"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Antenne</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Flux spatial</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600" dirty="0" smtClean="0">
                <a:sym typeface="Huawei Sans" panose="020C0503030203020204" pitchFamily="34" charset="0"/>
              </a:rPr>
              <a:t>Un système radio envoie plusieurs signaux radio en même temps. Chaque ensemble de signaux est appelé flux spatial.</a:t>
            </a:r>
            <a:endParaRPr lang="en-US" altLang="zh-CN" sz="1600" dirty="0" smtClean="0">
              <a:sym typeface="Huawei Sans" panose="020C0503030203020204" pitchFamily="34" charset="0"/>
            </a:endParaRPr>
          </a:p>
          <a:p>
            <a:r>
              <a:rPr lang="en-US" sz="1600" dirty="0" smtClean="0">
                <a:sym typeface="Huawei Sans" panose="020C0503030203020204" pitchFamily="34" charset="0"/>
              </a:rPr>
              <a:t>Un flux spatial est envoyé depuis l'antenne de l'émetteur. Chaque flux spatial suit un chemin indépendant jusqu'au récepteur. Un système sans fil peut transmettre et recevoir des flux spatiaux et peut distinguer les signaux destinés à ou provenant de différentes directions spatiales.</a:t>
            </a:r>
            <a:endParaRPr lang="en-US" altLang="zh-CN" sz="1600" dirty="0" smtClean="0">
              <a:sym typeface="Huawei Sans" panose="020C0503030203020204" pitchFamily="34" charset="0"/>
            </a:endParaRPr>
          </a:p>
          <a:p>
            <a:r>
              <a:rPr lang="en-US" sz="1600" dirty="0" smtClean="0">
                <a:sym typeface="Huawei Sans" panose="020C0503030203020204" pitchFamily="34" charset="0"/>
              </a:rPr>
              <a:t>Dans la plupart des cas, un flux spatial peut être établi entre une antenne d'émission (TX) et une antenne de réception (RX). Par exemple, si un AP possède quatre antennes et un STA quatre antennes, quatre flux spatiaux peuvent être établis entre l'AP et le STA.</a:t>
            </a:r>
            <a:endParaRPr lang="en-US" altLang="zh-CN" sz="1600" dirty="0" smtClean="0">
              <a:sym typeface="Huawei Sans" panose="020C0503030203020204" pitchFamily="34" charset="0"/>
            </a:endParaRPr>
          </a:p>
          <a:p>
            <a:r>
              <a:rPr lang="en-US" sz="1600" dirty="0" smtClean="0">
                <a:sym typeface="Huawei Sans" panose="020C0503030203020204" pitchFamily="34" charset="0"/>
              </a:rPr>
              <a:t>Toutefois, les normes 802.11ac et 802.11ax définissent qu'une radio prend en charge un maximum de huit flux spatiaux. En d'autres termes, même si un AP et un STA disposent chacun de 12 antennes, seuls huit flux spatiaux peuvent être établis entre eux.</a:t>
            </a:r>
            <a:endParaRPr lang="en-US" altLang="zh-CN" sz="1600" dirty="0">
              <a:sym typeface="Huawei Sans" panose="020C0503030203020204" pitchFamily="34" charset="0"/>
            </a:endParaRPr>
          </a:p>
        </p:txBody>
      </p:sp>
      <p:cxnSp>
        <p:nvCxnSpPr>
          <p:cNvPr id="38" name="直接箭头连接符 37"/>
          <p:cNvCxnSpPr/>
          <p:nvPr/>
        </p:nvCxnSpPr>
        <p:spPr>
          <a:xfrm>
            <a:off x="7675899" y="6013755"/>
            <a:ext cx="297078"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887775" y="5890645"/>
            <a:ext cx="1024639" cy="246221"/>
          </a:xfrm>
          <a:prstGeom prst="rect">
            <a:avLst/>
          </a:prstGeom>
          <a:noFill/>
        </p:spPr>
        <p:txBody>
          <a:bodyPr wrap="none" rtlCol="0">
            <a:spAutoFit/>
          </a:bodyPr>
          <a:lstStyle/>
          <a:p>
            <a:pPr fontAlgn="ctr"/>
            <a:r>
              <a:rPr lang="en-US" sz="1000" dirty="0" smtClean="0">
                <a:latin typeface="Huawei Sans" panose="020C0503030203020204" pitchFamily="34" charset="0"/>
                <a:ea typeface="方正兰亭黑简体" panose="02000000000000000000" pitchFamily="2" charset="-122"/>
                <a:sym typeface="Huawei Sans" panose="020C0503030203020204" pitchFamily="34" charset="0"/>
              </a:rPr>
              <a:t>Flux spatial</a:t>
            </a:r>
            <a:endParaRPr 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9222476" y="5890645"/>
            <a:ext cx="1249060" cy="246221"/>
          </a:xfrm>
          <a:prstGeom prst="rect">
            <a:avLst/>
          </a:prstGeom>
          <a:noFill/>
        </p:spPr>
        <p:txBody>
          <a:bodyPr wrap="none" rtlCol="0">
            <a:spAutoFit/>
          </a:bodyPr>
          <a:lstStyle/>
          <a:p>
            <a:pPr fontAlgn="ctr"/>
            <a:r>
              <a:rPr lang="en-US" sz="1000" dirty="0" smtClean="0">
                <a:latin typeface="Huawei Sans" panose="020C0503030203020204" pitchFamily="34" charset="0"/>
                <a:ea typeface="方正兰亭黑简体" panose="02000000000000000000" pitchFamily="2" charset="-122"/>
                <a:sym typeface="Huawei Sans" panose="020C0503030203020204" pitchFamily="34" charset="0"/>
              </a:rPr>
              <a:t>Voie de transmission</a:t>
            </a:r>
            <a:endParaRPr 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Can 9"/>
          <p:cNvSpPr/>
          <p:nvPr/>
        </p:nvSpPr>
        <p:spPr>
          <a:xfrm rot="5400000">
            <a:off x="8956008" y="5833755"/>
            <a:ext cx="152675" cy="360000"/>
          </a:xfrm>
          <a:prstGeom prst="can">
            <a:avLst>
              <a:gd name="adj" fmla="val 40000"/>
            </a:avLst>
          </a:prstGeom>
          <a:solidFill>
            <a:srgbClr val="F4FBFE"/>
          </a:solidFill>
          <a:ln w="12700" cap="flat" cmpd="sng" algn="ctr">
            <a:solidFill>
              <a:srgbClr val="99DFF9"/>
            </a:solidFill>
            <a:prstDash val="solid"/>
            <a:miter lim="800000"/>
          </a:ln>
          <a:effectLst/>
        </p:spPr>
        <p:txBody>
          <a:bodyPr rtlCol="0" anchor="ctr"/>
          <a:lstStyle/>
          <a:p>
            <a:pPr algn="ctr" fontAlgn="ct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0" name="组合 79"/>
          <p:cNvGrpSpPr/>
          <p:nvPr/>
        </p:nvGrpSpPr>
        <p:grpSpPr>
          <a:xfrm>
            <a:off x="6568547" y="5950699"/>
            <a:ext cx="415226" cy="126112"/>
            <a:chOff x="2970198" y="5113790"/>
            <a:chExt cx="415226" cy="126112"/>
          </a:xfrm>
        </p:grpSpPr>
        <p:cxnSp>
          <p:nvCxnSpPr>
            <p:cNvPr id="81" name="直接连接符 80"/>
            <p:cNvCxnSpPr/>
            <p:nvPr/>
          </p:nvCxnSpPr>
          <p:spPr>
            <a:xfrm>
              <a:off x="2970198" y="5176846"/>
              <a:ext cx="34939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3259312" y="5113790"/>
              <a:ext cx="126112" cy="126112"/>
            </a:xfrm>
            <a:prstGeom prst="ellipse">
              <a:avLst/>
            </a:prstGeom>
            <a:solidFill>
              <a:srgbClr val="FFC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4" name="文本框 83"/>
          <p:cNvSpPr txBox="1"/>
          <p:nvPr/>
        </p:nvSpPr>
        <p:spPr>
          <a:xfrm>
            <a:off x="6930889" y="5890645"/>
            <a:ext cx="678391" cy="246221"/>
          </a:xfrm>
          <a:prstGeom prst="rect">
            <a:avLst/>
          </a:prstGeom>
          <a:noFill/>
        </p:spPr>
        <p:txBody>
          <a:bodyPr wrap="none" rtlCol="0">
            <a:spAutoFit/>
          </a:bodyPr>
          <a:lstStyle/>
          <a:p>
            <a:pPr fontAlgn="ctr"/>
            <a:r>
              <a:rPr lang="en-US" sz="1000" dirty="0" smtClean="0">
                <a:latin typeface="Huawei Sans" panose="020C0503030203020204" pitchFamily="34" charset="0"/>
                <a:ea typeface="方正兰亭黑简体" panose="02000000000000000000" pitchFamily="2" charset="-122"/>
                <a:sym typeface="Huawei Sans" panose="020C0503030203020204" pitchFamily="34" charset="0"/>
              </a:rPr>
              <a:t>Antenne</a:t>
            </a:r>
            <a:endParaRPr lang="en-US" altLang="zh-CN" sz="1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1" name="直接连接符 20"/>
          <p:cNvCxnSpPr/>
          <p:nvPr/>
        </p:nvCxnSpPr>
        <p:spPr>
          <a:xfrm>
            <a:off x="8821677" y="5183039"/>
            <a:ext cx="484632" cy="0"/>
          </a:xfrm>
          <a:prstGeom prst="line">
            <a:avLst/>
          </a:prstGeom>
          <a:ln w="19050">
            <a:solidFill>
              <a:srgbClr val="7D7D7D"/>
            </a:solidFill>
          </a:ln>
        </p:spPr>
        <p:style>
          <a:lnRef idx="1">
            <a:schemeClr val="accent1"/>
          </a:lnRef>
          <a:fillRef idx="0">
            <a:schemeClr val="accent1"/>
          </a:fillRef>
          <a:effectRef idx="0">
            <a:schemeClr val="accent1"/>
          </a:effectRef>
          <a:fontRef idx="minor">
            <a:schemeClr val="tx1"/>
          </a:fontRef>
        </p:style>
      </p:cxnSp>
      <p:sp>
        <p:nvSpPr>
          <p:cNvPr id="106" name="Can 9"/>
          <p:cNvSpPr/>
          <p:nvPr/>
        </p:nvSpPr>
        <p:spPr>
          <a:xfrm rot="5400000">
            <a:off x="5801596" y="3400568"/>
            <a:ext cx="141425" cy="3486326"/>
          </a:xfrm>
          <a:prstGeom prst="can">
            <a:avLst>
              <a:gd name="adj" fmla="val 51673"/>
            </a:avLst>
          </a:prstGeom>
          <a:solidFill>
            <a:srgbClr val="F4FBFE"/>
          </a:solidFill>
          <a:ln w="12700" cap="flat" cmpd="sng" algn="ctr">
            <a:solidFill>
              <a:srgbClr val="99DFF9"/>
            </a:solidFill>
            <a:prstDash val="solid"/>
            <a:miter lim="800000"/>
          </a:ln>
          <a:effectLst/>
        </p:spPr>
        <p:txBody>
          <a:bodyPr rtlCol="0" anchor="ctr"/>
          <a:lstStyle/>
          <a:p>
            <a:pPr algn="ctr" fontAlgn="ct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0" name="组合 89"/>
          <p:cNvGrpSpPr/>
          <p:nvPr/>
        </p:nvGrpSpPr>
        <p:grpSpPr>
          <a:xfrm flipH="1">
            <a:off x="8026702" y="4814422"/>
            <a:ext cx="486716" cy="126112"/>
            <a:chOff x="2908330" y="5113790"/>
            <a:chExt cx="477094" cy="126112"/>
          </a:xfrm>
        </p:grpSpPr>
        <p:cxnSp>
          <p:nvCxnSpPr>
            <p:cNvPr id="91" name="直接连接符 90"/>
            <p:cNvCxnSpPr/>
            <p:nvPr/>
          </p:nvCxnSpPr>
          <p:spPr>
            <a:xfrm>
              <a:off x="2908330" y="5176846"/>
              <a:ext cx="41126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2" name="椭圆 91"/>
            <p:cNvSpPr>
              <a:spLocks noChangeAspect="1"/>
            </p:cNvSpPr>
            <p:nvPr/>
          </p:nvSpPr>
          <p:spPr>
            <a:xfrm>
              <a:off x="3259312" y="5113790"/>
              <a:ext cx="126112" cy="126112"/>
            </a:xfrm>
            <a:prstGeom prst="ellipse">
              <a:avLst/>
            </a:prstGeom>
            <a:solidFill>
              <a:srgbClr val="FFC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3" name="组合 92"/>
          <p:cNvGrpSpPr/>
          <p:nvPr/>
        </p:nvGrpSpPr>
        <p:grpSpPr>
          <a:xfrm flipH="1">
            <a:off x="8026702" y="5097272"/>
            <a:ext cx="486716" cy="126112"/>
            <a:chOff x="2908330" y="5113790"/>
            <a:chExt cx="477094" cy="126112"/>
          </a:xfrm>
        </p:grpSpPr>
        <p:cxnSp>
          <p:nvCxnSpPr>
            <p:cNvPr id="94" name="直接连接符 93"/>
            <p:cNvCxnSpPr/>
            <p:nvPr/>
          </p:nvCxnSpPr>
          <p:spPr>
            <a:xfrm>
              <a:off x="2908330" y="5176846"/>
              <a:ext cx="41126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5" name="椭圆 94"/>
            <p:cNvSpPr>
              <a:spLocks noChangeAspect="1"/>
            </p:cNvSpPr>
            <p:nvPr/>
          </p:nvSpPr>
          <p:spPr>
            <a:xfrm>
              <a:off x="3259312" y="5113790"/>
              <a:ext cx="126112" cy="126112"/>
            </a:xfrm>
            <a:prstGeom prst="ellipse">
              <a:avLst/>
            </a:prstGeom>
            <a:solidFill>
              <a:srgbClr val="FFC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4" name="组合 13"/>
          <p:cNvGrpSpPr/>
          <p:nvPr/>
        </p:nvGrpSpPr>
        <p:grpSpPr>
          <a:xfrm>
            <a:off x="3393906" y="4804163"/>
            <a:ext cx="477094" cy="126112"/>
            <a:chOff x="2908330" y="5113790"/>
            <a:chExt cx="477094" cy="126112"/>
          </a:xfrm>
        </p:grpSpPr>
        <p:cxnSp>
          <p:nvCxnSpPr>
            <p:cNvPr id="13" name="直接连接符 12"/>
            <p:cNvCxnSpPr/>
            <p:nvPr/>
          </p:nvCxnSpPr>
          <p:spPr>
            <a:xfrm>
              <a:off x="2908330" y="5176846"/>
              <a:ext cx="41126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椭圆 10"/>
            <p:cNvSpPr>
              <a:spLocks noChangeAspect="1"/>
            </p:cNvSpPr>
            <p:nvPr/>
          </p:nvSpPr>
          <p:spPr>
            <a:xfrm>
              <a:off x="3259312" y="5113790"/>
              <a:ext cx="126112" cy="126112"/>
            </a:xfrm>
            <a:prstGeom prst="ellipse">
              <a:avLst/>
            </a:prstGeom>
            <a:solidFill>
              <a:srgbClr val="FFC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 name="文本框 3"/>
          <p:cNvSpPr txBox="1"/>
          <p:nvPr/>
        </p:nvSpPr>
        <p:spPr>
          <a:xfrm>
            <a:off x="2860048" y="5375281"/>
            <a:ext cx="404278"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0" name="图片 19" descr="笔记本电脑.png"/>
          <p:cNvPicPr>
            <a:picLocks noChangeAspect="1"/>
          </p:cNvPicPr>
          <p:nvPr/>
        </p:nvPicPr>
        <p:blipFill>
          <a:blip r:embed="rId1" cstate="print"/>
          <a:stretch>
            <a:fillRect/>
          </a:stretch>
        </p:blipFill>
        <p:spPr>
          <a:xfrm>
            <a:off x="9015231" y="4890626"/>
            <a:ext cx="582156" cy="364968"/>
          </a:xfrm>
          <a:prstGeom prst="rect">
            <a:avLst/>
          </a:prstGeom>
        </p:spPr>
      </p:pic>
      <p:sp>
        <p:nvSpPr>
          <p:cNvPr id="98" name="文本框 97"/>
          <p:cNvSpPr txBox="1"/>
          <p:nvPr/>
        </p:nvSpPr>
        <p:spPr>
          <a:xfrm>
            <a:off x="8027988" y="5229812"/>
            <a:ext cx="1193883" cy="415498"/>
          </a:xfrm>
          <a:prstGeom prst="rect">
            <a:avLst/>
          </a:prstGeom>
          <a:noFill/>
        </p:spPr>
        <p:txBody>
          <a:bodyPr wrap="square" rtlCol="0">
            <a:spAutoFit/>
          </a:bodyPr>
          <a:lstStyle/>
          <a:p>
            <a:pPr algn="ctr" fontAlgn="ctr"/>
            <a:r>
              <a:rPr lang="en-US" sz="1050" dirty="0" smtClean="0">
                <a:latin typeface="Huawei Sans" panose="020C0503030203020204" pitchFamily="34" charset="0"/>
                <a:ea typeface="方正兰亭黑简体" panose="02000000000000000000" pitchFamily="2" charset="-122"/>
                <a:sym typeface="Huawei Sans" panose="020C0503030203020204" pitchFamily="34" charset="0"/>
              </a:rPr>
              <a:t>Adaptateur réseau sans fil</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3" name="图片 102" descr="无线网卡-蓝.png"/>
          <p:cNvPicPr>
            <a:picLocks noChangeAspect="1"/>
          </p:cNvPicPr>
          <p:nvPr/>
        </p:nvPicPr>
        <p:blipFill>
          <a:blip r:embed="rId2" cstate="print"/>
          <a:stretch>
            <a:fillRect/>
          </a:stretch>
        </p:blipFill>
        <p:spPr>
          <a:xfrm flipH="1" flipV="1">
            <a:off x="8313486" y="4752494"/>
            <a:ext cx="611162" cy="500040"/>
          </a:xfrm>
          <a:prstGeom prst="rect">
            <a:avLst/>
          </a:prstGeom>
        </p:spPr>
      </p:pic>
      <p:grpSp>
        <p:nvGrpSpPr>
          <p:cNvPr id="73" name="组合 72"/>
          <p:cNvGrpSpPr/>
          <p:nvPr/>
        </p:nvGrpSpPr>
        <p:grpSpPr>
          <a:xfrm>
            <a:off x="3393906" y="5089914"/>
            <a:ext cx="477094" cy="126112"/>
            <a:chOff x="2908330" y="5113790"/>
            <a:chExt cx="477094" cy="126112"/>
          </a:xfrm>
        </p:grpSpPr>
        <p:cxnSp>
          <p:nvCxnSpPr>
            <p:cNvPr id="74" name="直接连接符 73"/>
            <p:cNvCxnSpPr/>
            <p:nvPr/>
          </p:nvCxnSpPr>
          <p:spPr>
            <a:xfrm>
              <a:off x="2908330" y="5176846"/>
              <a:ext cx="41126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椭圆 74"/>
            <p:cNvSpPr>
              <a:spLocks noChangeAspect="1"/>
            </p:cNvSpPr>
            <p:nvPr/>
          </p:nvSpPr>
          <p:spPr>
            <a:xfrm>
              <a:off x="3259312" y="5113790"/>
              <a:ext cx="126112" cy="126112"/>
            </a:xfrm>
            <a:prstGeom prst="ellipse">
              <a:avLst/>
            </a:prstGeom>
            <a:solidFill>
              <a:srgbClr val="FFC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77" name="图片 76" descr="AP.png"/>
          <p:cNvPicPr>
            <a:picLocks noChangeAspect="1"/>
          </p:cNvPicPr>
          <p:nvPr/>
        </p:nvPicPr>
        <p:blipFill>
          <a:blip r:embed="rId3" cstate="print"/>
          <a:stretch>
            <a:fillRect/>
          </a:stretch>
        </p:blipFill>
        <p:spPr>
          <a:xfrm>
            <a:off x="2594614" y="4628496"/>
            <a:ext cx="934668" cy="764728"/>
          </a:xfrm>
          <a:prstGeom prst="rect">
            <a:avLst/>
          </a:prstGeom>
        </p:spPr>
      </p:pic>
      <p:sp>
        <p:nvSpPr>
          <p:cNvPr id="85" name="Can 9"/>
          <p:cNvSpPr/>
          <p:nvPr/>
        </p:nvSpPr>
        <p:spPr>
          <a:xfrm rot="5400000">
            <a:off x="5801596" y="3116346"/>
            <a:ext cx="141425" cy="3486326"/>
          </a:xfrm>
          <a:prstGeom prst="can">
            <a:avLst>
              <a:gd name="adj" fmla="val 51673"/>
            </a:avLst>
          </a:prstGeom>
          <a:solidFill>
            <a:srgbClr val="F4FBFE"/>
          </a:solidFill>
          <a:ln w="12700" cap="flat" cmpd="sng" algn="ctr">
            <a:solidFill>
              <a:srgbClr val="99DFF9"/>
            </a:solidFill>
            <a:prstDash val="solid"/>
            <a:miter lim="800000"/>
          </a:ln>
          <a:effectLst/>
        </p:spPr>
        <p:txBody>
          <a:bodyPr rtlCol="0" anchor="ctr"/>
          <a:lstStyle/>
          <a:p>
            <a:pPr algn="ctr" fontAlgn="ct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7" name="直接箭头连接符 96"/>
          <p:cNvCxnSpPr/>
          <p:nvPr/>
        </p:nvCxnSpPr>
        <p:spPr>
          <a:xfrm>
            <a:off x="3944152" y="4848648"/>
            <a:ext cx="4008845"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3944152" y="5143731"/>
            <a:ext cx="4008845"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z="2000" dirty="0" smtClean="0">
                <a:sym typeface="Huawei Sans" panose="020C0503030203020204" pitchFamily="34" charset="0"/>
              </a:rPr>
              <a:t>Le réseau local sans fil (WLAN), en tant que technologie de communication sans fil, transmet des informations dans l'espace en utilisant des ondes électromagnétiques, comme les stations radio.</a:t>
            </a:r>
            <a:endParaRPr lang="en-US" altLang="zh-CN" sz="2000" dirty="0" smtClean="0">
              <a:sym typeface="Huawei Sans" panose="020C0503030203020204" pitchFamily="34" charset="0"/>
            </a:endParaRPr>
          </a:p>
          <a:p>
            <a:r>
              <a:rPr lang="en-US" sz="2000" dirty="0" smtClean="0">
                <a:sym typeface="Huawei Sans" panose="020C0503030203020204" pitchFamily="34" charset="0"/>
              </a:rPr>
              <a:t>La norme 802.11 était à l'origine une norme de communication WLAN définie par l'Institute of Electrical and Electronics Engineers (IEEE) en 1997. L'IEEE a ensuite apporté des modifications à la norme, formant la famille 802.11, qui comprend les normes 802.11, 802.11a, 802.11b, 802.11e, 802.11g, 802.11i, 802.11n, 802.11ac et 802.11ax.</a:t>
            </a:r>
            <a:endParaRPr lang="en-US" altLang="zh-CN" sz="2000" dirty="0" smtClean="0">
              <a:sym typeface="Huawei Sans" panose="020C0503030203020204" pitchFamily="34" charset="0"/>
            </a:endParaRPr>
          </a:p>
          <a:p>
            <a:r>
              <a:rPr lang="en-US" sz="2000" dirty="0" smtClean="0">
                <a:sym typeface="Huawei Sans" panose="020C0503030203020204" pitchFamily="34" charset="0"/>
              </a:rPr>
              <a:t>Ce cours décrit les concepts de la communication sans fil, les principales technologies WLAN, les protocoles 802.11 et les technologies Wi-Fi 6.</a:t>
            </a:r>
            <a:endParaRPr lang="en-US" altLang="zh-CN" sz="2000"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Points d'accès à une, deux et trois radios</a:t>
            </a:r>
            <a:endParaRPr lang="en-US" altLang="zh-CN" dirty="0">
              <a:sym typeface="Huawei Sans" panose="020C0503030203020204" pitchFamily="34" charset="0"/>
            </a:endParaRPr>
          </a:p>
        </p:txBody>
      </p:sp>
      <p:sp>
        <p:nvSpPr>
          <p:cNvPr id="4" name="文本占位符 3"/>
          <p:cNvSpPr>
            <a:spLocks noGrp="1"/>
          </p:cNvSpPr>
          <p:nvPr>
            <p:ph type="body" sz="quarter" idx="4294967295"/>
          </p:nvPr>
        </p:nvSpPr>
        <p:spPr>
          <a:xfrm>
            <a:off x="749159" y="3667125"/>
            <a:ext cx="3521328" cy="942975"/>
          </a:xfrm>
          <a:prstGeom prst="rect">
            <a:avLst/>
          </a:prstGeom>
        </p:spPr>
        <p:txBody>
          <a:bodyPr/>
          <a:lstStyle/>
          <a:p>
            <a:pPr marL="0" indent="0">
              <a:lnSpc>
                <a:spcPts val="2400"/>
              </a:lnSpc>
              <a:buNone/>
            </a:pPr>
            <a:r>
              <a:rPr lang="en-US" sz="1400" dirty="0" smtClean="0">
                <a:sym typeface="Huawei Sans" panose="020C0503030203020204" pitchFamily="34" charset="0"/>
              </a:rPr>
              <a:t>Les points d'accès à radio unique fonctionnent sur la bande de fréquence de 2,4 GHz ou de 5 GHz et s'appliquent au scénario dans lequel les stations d'accueil fonctionnent sur la même bande de fréquence.</a:t>
            </a:r>
            <a:endParaRPr lang="en-US" altLang="zh-CN" sz="1400" dirty="0">
              <a:cs typeface="+mn-ea"/>
              <a:sym typeface="Huawei Sans" panose="020C0503030203020204" pitchFamily="34" charset="0"/>
            </a:endParaRPr>
          </a:p>
        </p:txBody>
      </p:sp>
      <p:sp>
        <p:nvSpPr>
          <p:cNvPr id="13" name="圆角矩形 12"/>
          <p:cNvSpPr/>
          <p:nvPr/>
        </p:nvSpPr>
        <p:spPr>
          <a:xfrm>
            <a:off x="7941624" y="1538514"/>
            <a:ext cx="3528000" cy="4071257"/>
          </a:xfrm>
          <a:prstGeom prst="roundRect">
            <a:avLst>
              <a:gd name="adj" fmla="val 654"/>
            </a:avLst>
          </a:prstGeom>
          <a:no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圆角矩形 17"/>
          <p:cNvSpPr/>
          <p:nvPr/>
        </p:nvSpPr>
        <p:spPr>
          <a:xfrm>
            <a:off x="4345392" y="1538514"/>
            <a:ext cx="3528000" cy="4071257"/>
          </a:xfrm>
          <a:prstGeom prst="roundRect">
            <a:avLst>
              <a:gd name="adj" fmla="val 1172"/>
            </a:avLst>
          </a:prstGeom>
          <a:no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圆角矩形 32"/>
          <p:cNvSpPr/>
          <p:nvPr/>
        </p:nvSpPr>
        <p:spPr>
          <a:xfrm>
            <a:off x="749159" y="1538514"/>
            <a:ext cx="3528000" cy="4071257"/>
          </a:xfrm>
          <a:prstGeom prst="roundRect">
            <a:avLst>
              <a:gd name="adj" fmla="val 1169"/>
            </a:avLst>
          </a:prstGeom>
          <a:no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 name="圆角矩形 75"/>
          <p:cNvSpPr/>
          <p:nvPr/>
        </p:nvSpPr>
        <p:spPr>
          <a:xfrm>
            <a:off x="742487" y="1089170"/>
            <a:ext cx="35280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AP à radio unique</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 name="圆角矩形 75"/>
          <p:cNvSpPr/>
          <p:nvPr/>
        </p:nvSpPr>
        <p:spPr>
          <a:xfrm>
            <a:off x="4342055" y="1089170"/>
            <a:ext cx="35280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AP à double radio</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 name="圆角矩形 75"/>
          <p:cNvSpPr/>
          <p:nvPr/>
        </p:nvSpPr>
        <p:spPr>
          <a:xfrm>
            <a:off x="7941624" y="1089170"/>
            <a:ext cx="35280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AP à trois radios</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0" name="矩形 139"/>
          <p:cNvSpPr/>
          <p:nvPr/>
        </p:nvSpPr>
        <p:spPr>
          <a:xfrm>
            <a:off x="7966974" y="3666740"/>
            <a:ext cx="3502650" cy="1938992"/>
          </a:xfrm>
          <a:prstGeom prst="rect">
            <a:avLst/>
          </a:prstGeom>
        </p:spPr>
        <p:txBody>
          <a:bodyPr wrap="square">
            <a:spAutoFit/>
          </a:bodyPr>
          <a:lstStyle/>
          <a:p>
            <a:pPr fontAlgn="ctr">
              <a:lnSpc>
                <a:spcPts val="2400"/>
              </a:lnSpc>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Les points d'accès à trois radios ont deux radios fonctionnant sur la bande de fréquence de 5 GHz et une sur la bande de fréquence de 2,4 GHz. Ils s'appliquent aux salles de classe électroniques, aux scénarios à haute densité, ainsi qu'aux centres commerciaux et aux supermarchés.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文本占位符 3"/>
          <p:cNvSpPr txBox="1"/>
          <p:nvPr/>
        </p:nvSpPr>
        <p:spPr bwMode="auto">
          <a:xfrm>
            <a:off x="4345371" y="3666740"/>
            <a:ext cx="3524684" cy="1312031"/>
          </a:xfrm>
          <a:prstGeom prst="rect">
            <a:avLst/>
          </a:prstGeom>
          <a:noFill/>
          <a:ln w="9525">
            <a:noFill/>
            <a:miter lim="800000"/>
          </a:ln>
        </p:spPr>
        <p:txBody>
          <a:bodyPr vert="horz" wrap="square" lIns="80141" tIns="40071" rIns="80141" bIns="40071" numCol="1" anchor="t" anchorCtr="0" compatLnSpc="1">
            <a:spAutoFit/>
          </a:bodyPr>
          <a:lstStyle>
            <a:lvl1pPr marL="302260" indent="-302260" algn="l" defTabSz="913765" rtl="0" eaLnBrk="1" latinLnBrk="0" hangingPunct="1">
              <a:lnSpc>
                <a:spcPct val="140000"/>
              </a:lnSpc>
              <a:spcBef>
                <a:spcPts val="790"/>
              </a:spcBef>
              <a:buFont typeface="Arial" panose="02080604020202020204" pitchFamily="34" charset="0"/>
              <a:buChar char="•"/>
              <a:defRPr sz="2200" kern="1200">
                <a:solidFill>
                  <a:schemeClr val="tx1"/>
                </a:solidFill>
                <a:latin typeface="Arial"/>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Arial"/>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Arial"/>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Arial"/>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Arial"/>
                <a:ea typeface="+mn-ea"/>
                <a:cs typeface="+mn-cs"/>
              </a:defRPr>
            </a:lvl5pPr>
            <a:lvl6pPr marL="25133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Arial"/>
                <a:ea typeface="+mn-ea"/>
                <a:cs typeface="+mn-cs"/>
              </a:defRPr>
            </a:lvl6pPr>
            <a:lvl7pPr marL="29705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Arial"/>
                <a:ea typeface="+mn-ea"/>
                <a:cs typeface="+mn-cs"/>
              </a:defRPr>
            </a:lvl7pPr>
            <a:lvl8pPr marL="34277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Arial"/>
                <a:ea typeface="+mn-ea"/>
                <a:cs typeface="+mn-cs"/>
              </a:defRPr>
            </a:lvl8pPr>
            <a:lvl9pPr marL="388493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Arial"/>
                <a:ea typeface="+mn-ea"/>
                <a:cs typeface="+mn-cs"/>
              </a:defRPr>
            </a:lvl9pPr>
          </a:lstStyle>
          <a:p>
            <a:pPr marL="0" indent="0" fontAlgn="ctr">
              <a:lnSpc>
                <a:spcPts val="2400"/>
              </a:lnSpc>
              <a:buFont typeface="Arial" panose="02080604020202020204" pitchFamily="34" charset="0"/>
              <a:buNone/>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Les points d'accès à double radio fonctionnent à la fois sur les bandes de fréquences de 2,4 GHz et de 5 GHz, et s'appliquent à la plupart des scénarios de réseaux locaux sans fil courants.</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2" name="图片 21" descr="AP.png"/>
          <p:cNvPicPr>
            <a:picLocks noChangeAspect="1"/>
          </p:cNvPicPr>
          <p:nvPr/>
        </p:nvPicPr>
        <p:blipFill>
          <a:blip r:embed="rId1" cstate="print"/>
          <a:stretch>
            <a:fillRect/>
          </a:stretch>
        </p:blipFill>
        <p:spPr>
          <a:xfrm>
            <a:off x="1674794" y="2225013"/>
            <a:ext cx="727836" cy="595502"/>
          </a:xfrm>
          <a:prstGeom prst="rect">
            <a:avLst/>
          </a:prstGeom>
        </p:spPr>
      </p:pic>
      <p:pic>
        <p:nvPicPr>
          <p:cNvPr id="23" name="图片 22" descr="wifi信号黄.png"/>
          <p:cNvPicPr>
            <a:picLocks noChangeAspect="1"/>
          </p:cNvPicPr>
          <p:nvPr/>
        </p:nvPicPr>
        <p:blipFill>
          <a:blip r:embed="rId2" cstate="print"/>
          <a:stretch>
            <a:fillRect/>
          </a:stretch>
        </p:blipFill>
        <p:spPr>
          <a:xfrm rot="5400000">
            <a:off x="2474452" y="2310928"/>
            <a:ext cx="505969" cy="423673"/>
          </a:xfrm>
          <a:prstGeom prst="rect">
            <a:avLst/>
          </a:prstGeom>
        </p:spPr>
      </p:pic>
      <p:pic>
        <p:nvPicPr>
          <p:cNvPr id="24" name="图片 23" descr="AP.png"/>
          <p:cNvPicPr>
            <a:picLocks noChangeAspect="1"/>
          </p:cNvPicPr>
          <p:nvPr/>
        </p:nvPicPr>
        <p:blipFill>
          <a:blip r:embed="rId1" cstate="print"/>
          <a:stretch>
            <a:fillRect/>
          </a:stretch>
        </p:blipFill>
        <p:spPr>
          <a:xfrm>
            <a:off x="5490335" y="2225013"/>
            <a:ext cx="727836" cy="595502"/>
          </a:xfrm>
          <a:prstGeom prst="rect">
            <a:avLst/>
          </a:prstGeom>
        </p:spPr>
      </p:pic>
      <p:pic>
        <p:nvPicPr>
          <p:cNvPr id="25" name="图片 24" descr="wifi信号黄.png"/>
          <p:cNvPicPr>
            <a:picLocks noChangeAspect="1"/>
          </p:cNvPicPr>
          <p:nvPr/>
        </p:nvPicPr>
        <p:blipFill>
          <a:blip r:embed="rId3" cstate="print"/>
          <a:stretch>
            <a:fillRect/>
          </a:stretch>
        </p:blipFill>
        <p:spPr>
          <a:xfrm rot="5400000">
            <a:off x="6278181" y="2310928"/>
            <a:ext cx="505969" cy="423673"/>
          </a:xfrm>
          <a:prstGeom prst="rect">
            <a:avLst/>
          </a:prstGeom>
        </p:spPr>
      </p:pic>
      <p:pic>
        <p:nvPicPr>
          <p:cNvPr id="27" name="图片 26" descr="AP.png"/>
          <p:cNvPicPr>
            <a:picLocks noChangeAspect="1"/>
          </p:cNvPicPr>
          <p:nvPr/>
        </p:nvPicPr>
        <p:blipFill>
          <a:blip r:embed="rId1" cstate="print"/>
          <a:stretch>
            <a:fillRect/>
          </a:stretch>
        </p:blipFill>
        <p:spPr>
          <a:xfrm>
            <a:off x="9548081" y="2225013"/>
            <a:ext cx="727836" cy="595502"/>
          </a:xfrm>
          <a:prstGeom prst="rect">
            <a:avLst/>
          </a:prstGeom>
        </p:spPr>
      </p:pic>
      <p:pic>
        <p:nvPicPr>
          <p:cNvPr id="30" name="图片 29" descr="wifi信号蓝.png"/>
          <p:cNvPicPr>
            <a:picLocks noChangeAspect="1"/>
          </p:cNvPicPr>
          <p:nvPr/>
        </p:nvPicPr>
        <p:blipFill>
          <a:blip r:embed="rId4" cstate="print"/>
          <a:stretch>
            <a:fillRect/>
          </a:stretch>
        </p:blipFill>
        <p:spPr>
          <a:xfrm rot="16200000">
            <a:off x="9009223" y="2310928"/>
            <a:ext cx="505969" cy="423673"/>
          </a:xfrm>
          <a:prstGeom prst="rect">
            <a:avLst/>
          </a:prstGeom>
        </p:spPr>
      </p:pic>
      <p:pic>
        <p:nvPicPr>
          <p:cNvPr id="21" name="图片 20" descr="wifi信号蓝.png"/>
          <p:cNvPicPr>
            <a:picLocks noChangeAspect="1"/>
          </p:cNvPicPr>
          <p:nvPr/>
        </p:nvPicPr>
        <p:blipFill>
          <a:blip r:embed="rId4" cstate="print"/>
          <a:stretch>
            <a:fillRect/>
          </a:stretch>
        </p:blipFill>
        <p:spPr>
          <a:xfrm rot="5400000">
            <a:off x="10349999" y="2310928"/>
            <a:ext cx="505969" cy="423673"/>
          </a:xfrm>
          <a:prstGeom prst="rect">
            <a:avLst/>
          </a:prstGeom>
        </p:spPr>
      </p:pic>
      <p:sp>
        <p:nvSpPr>
          <p:cNvPr id="3" name="文本框 2"/>
          <p:cNvSpPr txBox="1"/>
          <p:nvPr/>
        </p:nvSpPr>
        <p:spPr>
          <a:xfrm>
            <a:off x="2968016" y="2199598"/>
            <a:ext cx="1089477" cy="646331"/>
          </a:xfrm>
          <a:prstGeom prst="rect">
            <a:avLst/>
          </a:prstGeom>
          <a:noFill/>
        </p:spPr>
        <p:txBody>
          <a:bodyPr wrap="squar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ou</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6756171" y="2384265"/>
            <a:ext cx="748923"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5569560" y="3302489"/>
            <a:ext cx="620683"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descr="wifi信号蓝.png"/>
          <p:cNvPicPr>
            <a:picLocks noChangeAspect="1"/>
          </p:cNvPicPr>
          <p:nvPr/>
        </p:nvPicPr>
        <p:blipFill>
          <a:blip r:embed="rId4" cstate="print"/>
          <a:stretch>
            <a:fillRect/>
          </a:stretch>
        </p:blipFill>
        <p:spPr>
          <a:xfrm rot="10800000">
            <a:off x="5601269" y="2872560"/>
            <a:ext cx="505969" cy="423673"/>
          </a:xfrm>
          <a:prstGeom prst="rect">
            <a:avLst/>
          </a:prstGeom>
        </p:spPr>
      </p:pic>
      <p:sp>
        <p:nvSpPr>
          <p:cNvPr id="35" name="文本框 34"/>
          <p:cNvSpPr txBox="1"/>
          <p:nvPr/>
        </p:nvSpPr>
        <p:spPr>
          <a:xfrm>
            <a:off x="8480984" y="2384265"/>
            <a:ext cx="620683"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10813461" y="2384265"/>
            <a:ext cx="620683"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9566392" y="3302489"/>
            <a:ext cx="748923"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8" name="图片 37" descr="wifi信号黄.png"/>
          <p:cNvPicPr>
            <a:picLocks noChangeAspect="1"/>
          </p:cNvPicPr>
          <p:nvPr/>
        </p:nvPicPr>
        <p:blipFill>
          <a:blip r:embed="rId3" cstate="print"/>
          <a:stretch>
            <a:fillRect/>
          </a:stretch>
        </p:blipFill>
        <p:spPr>
          <a:xfrm rot="10800000">
            <a:off x="9659015" y="2872560"/>
            <a:ext cx="505969" cy="423673"/>
          </a:xfrm>
          <a:prstGeom prst="rect">
            <a:avLst/>
          </a:prstGeom>
        </p:spPr>
      </p:pic>
      <p:sp>
        <p:nvSpPr>
          <p:cNvPr id="39" name="圆角矩形 104"/>
          <p:cNvSpPr/>
          <p:nvPr/>
        </p:nvSpPr>
        <p:spPr>
          <a:xfrm>
            <a:off x="776236" y="5666542"/>
            <a:ext cx="10683927" cy="524708"/>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Un module radio peut utiliser plusieurs antennes pour échanger des données entre un point d'accès et une station d'accueil par le biais de plusieurs flux spatiaux, ce qui améliore le taux de transmission des données.</a:t>
            </a:r>
            <a:endParaRPr lang="en-US" altLang="zh-CN" sz="16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a:xfrm flipH="1">
            <a:off x="3952654" y="4419720"/>
            <a:ext cx="2592000" cy="1470402"/>
          </a:xfrm>
          <a:custGeom>
            <a:avLst/>
            <a:gdLst>
              <a:gd name="connsiteX0" fmla="*/ 406400 w 1219200"/>
              <a:gd name="connsiteY0" fmla="*/ 42333 h 618066"/>
              <a:gd name="connsiteX1" fmla="*/ 0 w 1219200"/>
              <a:gd name="connsiteY1" fmla="*/ 618066 h 618066"/>
              <a:gd name="connsiteX2" fmla="*/ 1219200 w 1219200"/>
              <a:gd name="connsiteY2" fmla="*/ 618066 h 618066"/>
              <a:gd name="connsiteX3" fmla="*/ 812800 w 1219200"/>
              <a:gd name="connsiteY3" fmla="*/ 0 h 618066"/>
              <a:gd name="connsiteX0-1" fmla="*/ 425450 w 1219200"/>
              <a:gd name="connsiteY0-2" fmla="*/ 15663 h 618066"/>
              <a:gd name="connsiteX1-3" fmla="*/ 0 w 1219200"/>
              <a:gd name="connsiteY1-4" fmla="*/ 618066 h 618066"/>
              <a:gd name="connsiteX2-5" fmla="*/ 1219200 w 1219200"/>
              <a:gd name="connsiteY2-6" fmla="*/ 618066 h 618066"/>
              <a:gd name="connsiteX3-7" fmla="*/ 812800 w 1219200"/>
              <a:gd name="connsiteY3-8" fmla="*/ 0 h 618066"/>
              <a:gd name="connsiteX0-9" fmla="*/ 433070 w 1219200"/>
              <a:gd name="connsiteY0-10" fmla="*/ 423 h 618066"/>
              <a:gd name="connsiteX1-11" fmla="*/ 0 w 1219200"/>
              <a:gd name="connsiteY1-12" fmla="*/ 618066 h 618066"/>
              <a:gd name="connsiteX2-13" fmla="*/ 1219200 w 1219200"/>
              <a:gd name="connsiteY2-14" fmla="*/ 618066 h 618066"/>
              <a:gd name="connsiteX3-15" fmla="*/ 812800 w 1219200"/>
              <a:gd name="connsiteY3-16" fmla="*/ 0 h 618066"/>
              <a:gd name="connsiteX0-17" fmla="*/ 433070 w 1219200"/>
              <a:gd name="connsiteY0-18" fmla="*/ 0 h 617643"/>
              <a:gd name="connsiteX1-19" fmla="*/ 0 w 1219200"/>
              <a:gd name="connsiteY1-20" fmla="*/ 617643 h 617643"/>
              <a:gd name="connsiteX2-21" fmla="*/ 1219200 w 1219200"/>
              <a:gd name="connsiteY2-22" fmla="*/ 617643 h 617643"/>
              <a:gd name="connsiteX0-23" fmla="*/ 534670 w 1219200"/>
              <a:gd name="connsiteY0-24" fmla="*/ 0 h 643043"/>
              <a:gd name="connsiteX1-25" fmla="*/ 0 w 1219200"/>
              <a:gd name="connsiteY1-26" fmla="*/ 643043 h 643043"/>
              <a:gd name="connsiteX2-27" fmla="*/ 1219200 w 1219200"/>
              <a:gd name="connsiteY2-28" fmla="*/ 643043 h 643043"/>
              <a:gd name="connsiteX0-29" fmla="*/ 560070 w 1219200"/>
              <a:gd name="connsiteY0-30" fmla="*/ 0 h 659976"/>
              <a:gd name="connsiteX1-31" fmla="*/ 0 w 1219200"/>
              <a:gd name="connsiteY1-32" fmla="*/ 659976 h 659976"/>
              <a:gd name="connsiteX2-33" fmla="*/ 1219200 w 1219200"/>
              <a:gd name="connsiteY2-34" fmla="*/ 659976 h 659976"/>
              <a:gd name="connsiteX0-35" fmla="*/ 560070 w 1219200"/>
              <a:gd name="connsiteY0-36" fmla="*/ 0 h 659976"/>
              <a:gd name="connsiteX1-37" fmla="*/ 0 w 1219200"/>
              <a:gd name="connsiteY1-38" fmla="*/ 659976 h 659976"/>
              <a:gd name="connsiteX2-39" fmla="*/ 1219200 w 1219200"/>
              <a:gd name="connsiteY2-40" fmla="*/ 659976 h 659976"/>
              <a:gd name="connsiteX3-41" fmla="*/ 560070 w 1219200"/>
              <a:gd name="connsiteY3-42" fmla="*/ 0 h 659976"/>
              <a:gd name="connsiteX0-43" fmla="*/ 602404 w 1219200"/>
              <a:gd name="connsiteY0-44" fmla="*/ 0 h 659976"/>
              <a:gd name="connsiteX1-45" fmla="*/ 0 w 1219200"/>
              <a:gd name="connsiteY1-46" fmla="*/ 659976 h 659976"/>
              <a:gd name="connsiteX2-47" fmla="*/ 1219200 w 1219200"/>
              <a:gd name="connsiteY2-48" fmla="*/ 659976 h 659976"/>
              <a:gd name="connsiteX3-49" fmla="*/ 602404 w 1219200"/>
              <a:gd name="connsiteY3-50" fmla="*/ 0 h 659976"/>
              <a:gd name="connsiteX0-51" fmla="*/ 408040 w 1219200"/>
              <a:gd name="connsiteY0-52" fmla="*/ 0 h 957239"/>
              <a:gd name="connsiteX1-53" fmla="*/ 0 w 1219200"/>
              <a:gd name="connsiteY1-54" fmla="*/ 957239 h 957239"/>
              <a:gd name="connsiteX2-55" fmla="*/ 1219200 w 1219200"/>
              <a:gd name="connsiteY2-56" fmla="*/ 957239 h 957239"/>
              <a:gd name="connsiteX3-57" fmla="*/ 408040 w 1219200"/>
              <a:gd name="connsiteY3-58" fmla="*/ 0 h 957239"/>
              <a:gd name="connsiteX0-59" fmla="*/ 408040 w 3277174"/>
              <a:gd name="connsiteY0-60" fmla="*/ 0 h 1197336"/>
              <a:gd name="connsiteX1-61" fmla="*/ 0 w 3277174"/>
              <a:gd name="connsiteY1-62" fmla="*/ 957239 h 1197336"/>
              <a:gd name="connsiteX2-63" fmla="*/ 3277174 w 3277174"/>
              <a:gd name="connsiteY2-64" fmla="*/ 1197336 h 1197336"/>
              <a:gd name="connsiteX3-65" fmla="*/ 408040 w 3277174"/>
              <a:gd name="connsiteY3-66" fmla="*/ 0 h 1197336"/>
              <a:gd name="connsiteX0-67" fmla="*/ 0 w 2869134"/>
              <a:gd name="connsiteY0-68" fmla="*/ 0 h 1608931"/>
              <a:gd name="connsiteX1-69" fmla="*/ 26421 w 2869134"/>
              <a:gd name="connsiteY1-70" fmla="*/ 1608931 h 1608931"/>
              <a:gd name="connsiteX2-71" fmla="*/ 2869134 w 2869134"/>
              <a:gd name="connsiteY2-72" fmla="*/ 1197336 h 1608931"/>
              <a:gd name="connsiteX3-73" fmla="*/ 0 w 2869134"/>
              <a:gd name="connsiteY3-74" fmla="*/ 0 h 1608931"/>
              <a:gd name="connsiteX0-75" fmla="*/ 0 w 2914867"/>
              <a:gd name="connsiteY0-76" fmla="*/ 0 h 1757562"/>
              <a:gd name="connsiteX1-77" fmla="*/ 72154 w 2914867"/>
              <a:gd name="connsiteY1-78" fmla="*/ 1757562 h 1757562"/>
              <a:gd name="connsiteX2-79" fmla="*/ 2914867 w 2914867"/>
              <a:gd name="connsiteY2-80" fmla="*/ 1345967 h 1757562"/>
              <a:gd name="connsiteX3-81" fmla="*/ 0 w 2914867"/>
              <a:gd name="connsiteY3-82" fmla="*/ 0 h 1757562"/>
              <a:gd name="connsiteX0-83" fmla="*/ 0 w 2914867"/>
              <a:gd name="connsiteY0-84" fmla="*/ 0 h 1726692"/>
              <a:gd name="connsiteX1-85" fmla="*/ 504329 w 2914867"/>
              <a:gd name="connsiteY1-86" fmla="*/ 1726692 h 1726692"/>
              <a:gd name="connsiteX2-87" fmla="*/ 2914867 w 2914867"/>
              <a:gd name="connsiteY2-88" fmla="*/ 1345967 h 1726692"/>
              <a:gd name="connsiteX3-89" fmla="*/ 0 w 2914867"/>
              <a:gd name="connsiteY3-90" fmla="*/ 0 h 1726692"/>
              <a:gd name="connsiteX0-91" fmla="*/ 0 w 2914867"/>
              <a:gd name="connsiteY0-92" fmla="*/ 0 h 1654663"/>
              <a:gd name="connsiteX1-93" fmla="*/ 524908 w 2914867"/>
              <a:gd name="connsiteY1-94" fmla="*/ 1654663 h 1654663"/>
              <a:gd name="connsiteX2-95" fmla="*/ 2914867 w 2914867"/>
              <a:gd name="connsiteY2-96" fmla="*/ 1345967 h 1654663"/>
              <a:gd name="connsiteX3-97" fmla="*/ 0 w 2914867"/>
              <a:gd name="connsiteY3-98" fmla="*/ 0 h 1654663"/>
            </a:gdLst>
            <a:ahLst/>
            <a:cxnLst>
              <a:cxn ang="0">
                <a:pos x="connsiteX0-1" y="connsiteY0-2"/>
              </a:cxn>
              <a:cxn ang="0">
                <a:pos x="connsiteX1-3" y="connsiteY1-4"/>
              </a:cxn>
              <a:cxn ang="0">
                <a:pos x="connsiteX2-5" y="connsiteY2-6"/>
              </a:cxn>
              <a:cxn ang="0">
                <a:pos x="connsiteX3-7" y="connsiteY3-8"/>
              </a:cxn>
            </a:cxnLst>
            <a:rect l="l" t="t" r="r" b="b"/>
            <a:pathLst>
              <a:path w="2914867" h="1654663">
                <a:moveTo>
                  <a:pt x="0" y="0"/>
                </a:moveTo>
                <a:lnTo>
                  <a:pt x="524908" y="1654663"/>
                </a:lnTo>
                <a:lnTo>
                  <a:pt x="2914867" y="1345967"/>
                </a:lnTo>
                <a:lnTo>
                  <a:pt x="0" y="0"/>
                </a:lnTo>
                <a:close/>
              </a:path>
            </a:pathLst>
          </a:custGeom>
          <a:gradFill flip="none" rotWithShape="1">
            <a:gsLst>
              <a:gs pos="15000">
                <a:schemeClr val="accent1">
                  <a:lumMod val="5000"/>
                  <a:lumOff val="95000"/>
                  <a:alpha val="0"/>
                </a:schemeClr>
              </a:gs>
              <a:gs pos="81000">
                <a:srgbClr val="00B0F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任意多边形 34"/>
          <p:cNvSpPr/>
          <p:nvPr/>
        </p:nvSpPr>
        <p:spPr>
          <a:xfrm>
            <a:off x="3506688" y="4419720"/>
            <a:ext cx="2590270" cy="1470402"/>
          </a:xfrm>
          <a:custGeom>
            <a:avLst/>
            <a:gdLst>
              <a:gd name="connsiteX0" fmla="*/ 406400 w 1219200"/>
              <a:gd name="connsiteY0" fmla="*/ 42333 h 618066"/>
              <a:gd name="connsiteX1" fmla="*/ 0 w 1219200"/>
              <a:gd name="connsiteY1" fmla="*/ 618066 h 618066"/>
              <a:gd name="connsiteX2" fmla="*/ 1219200 w 1219200"/>
              <a:gd name="connsiteY2" fmla="*/ 618066 h 618066"/>
              <a:gd name="connsiteX3" fmla="*/ 812800 w 1219200"/>
              <a:gd name="connsiteY3" fmla="*/ 0 h 618066"/>
              <a:gd name="connsiteX0-1" fmla="*/ 425450 w 1219200"/>
              <a:gd name="connsiteY0-2" fmla="*/ 15663 h 618066"/>
              <a:gd name="connsiteX1-3" fmla="*/ 0 w 1219200"/>
              <a:gd name="connsiteY1-4" fmla="*/ 618066 h 618066"/>
              <a:gd name="connsiteX2-5" fmla="*/ 1219200 w 1219200"/>
              <a:gd name="connsiteY2-6" fmla="*/ 618066 h 618066"/>
              <a:gd name="connsiteX3-7" fmla="*/ 812800 w 1219200"/>
              <a:gd name="connsiteY3-8" fmla="*/ 0 h 618066"/>
              <a:gd name="connsiteX0-9" fmla="*/ 433070 w 1219200"/>
              <a:gd name="connsiteY0-10" fmla="*/ 423 h 618066"/>
              <a:gd name="connsiteX1-11" fmla="*/ 0 w 1219200"/>
              <a:gd name="connsiteY1-12" fmla="*/ 618066 h 618066"/>
              <a:gd name="connsiteX2-13" fmla="*/ 1219200 w 1219200"/>
              <a:gd name="connsiteY2-14" fmla="*/ 618066 h 618066"/>
              <a:gd name="connsiteX3-15" fmla="*/ 812800 w 1219200"/>
              <a:gd name="connsiteY3-16" fmla="*/ 0 h 618066"/>
              <a:gd name="connsiteX0-17" fmla="*/ 433070 w 1219200"/>
              <a:gd name="connsiteY0-18" fmla="*/ 0 h 617643"/>
              <a:gd name="connsiteX1-19" fmla="*/ 0 w 1219200"/>
              <a:gd name="connsiteY1-20" fmla="*/ 617643 h 617643"/>
              <a:gd name="connsiteX2-21" fmla="*/ 1219200 w 1219200"/>
              <a:gd name="connsiteY2-22" fmla="*/ 617643 h 617643"/>
              <a:gd name="connsiteX0-23" fmla="*/ 534670 w 1219200"/>
              <a:gd name="connsiteY0-24" fmla="*/ 0 h 643043"/>
              <a:gd name="connsiteX1-25" fmla="*/ 0 w 1219200"/>
              <a:gd name="connsiteY1-26" fmla="*/ 643043 h 643043"/>
              <a:gd name="connsiteX2-27" fmla="*/ 1219200 w 1219200"/>
              <a:gd name="connsiteY2-28" fmla="*/ 643043 h 643043"/>
              <a:gd name="connsiteX0-29" fmla="*/ 560070 w 1219200"/>
              <a:gd name="connsiteY0-30" fmla="*/ 0 h 659976"/>
              <a:gd name="connsiteX1-31" fmla="*/ 0 w 1219200"/>
              <a:gd name="connsiteY1-32" fmla="*/ 659976 h 659976"/>
              <a:gd name="connsiteX2-33" fmla="*/ 1219200 w 1219200"/>
              <a:gd name="connsiteY2-34" fmla="*/ 659976 h 659976"/>
              <a:gd name="connsiteX0-35" fmla="*/ 560070 w 1219200"/>
              <a:gd name="connsiteY0-36" fmla="*/ 0 h 659976"/>
              <a:gd name="connsiteX1-37" fmla="*/ 0 w 1219200"/>
              <a:gd name="connsiteY1-38" fmla="*/ 659976 h 659976"/>
              <a:gd name="connsiteX2-39" fmla="*/ 1219200 w 1219200"/>
              <a:gd name="connsiteY2-40" fmla="*/ 659976 h 659976"/>
              <a:gd name="connsiteX3-41" fmla="*/ 560070 w 1219200"/>
              <a:gd name="connsiteY3-42" fmla="*/ 0 h 659976"/>
              <a:gd name="connsiteX0-43" fmla="*/ 602404 w 1219200"/>
              <a:gd name="connsiteY0-44" fmla="*/ 0 h 659976"/>
              <a:gd name="connsiteX1-45" fmla="*/ 0 w 1219200"/>
              <a:gd name="connsiteY1-46" fmla="*/ 659976 h 659976"/>
              <a:gd name="connsiteX2-47" fmla="*/ 1219200 w 1219200"/>
              <a:gd name="connsiteY2-48" fmla="*/ 659976 h 659976"/>
              <a:gd name="connsiteX3-49" fmla="*/ 602404 w 1219200"/>
              <a:gd name="connsiteY3-50" fmla="*/ 0 h 659976"/>
              <a:gd name="connsiteX0-51" fmla="*/ 408040 w 1219200"/>
              <a:gd name="connsiteY0-52" fmla="*/ 0 h 957239"/>
              <a:gd name="connsiteX1-53" fmla="*/ 0 w 1219200"/>
              <a:gd name="connsiteY1-54" fmla="*/ 957239 h 957239"/>
              <a:gd name="connsiteX2-55" fmla="*/ 1219200 w 1219200"/>
              <a:gd name="connsiteY2-56" fmla="*/ 957239 h 957239"/>
              <a:gd name="connsiteX3-57" fmla="*/ 408040 w 1219200"/>
              <a:gd name="connsiteY3-58" fmla="*/ 0 h 957239"/>
              <a:gd name="connsiteX0-59" fmla="*/ 408040 w 3277174"/>
              <a:gd name="connsiteY0-60" fmla="*/ 0 h 1197336"/>
              <a:gd name="connsiteX1-61" fmla="*/ 0 w 3277174"/>
              <a:gd name="connsiteY1-62" fmla="*/ 957239 h 1197336"/>
              <a:gd name="connsiteX2-63" fmla="*/ 3277174 w 3277174"/>
              <a:gd name="connsiteY2-64" fmla="*/ 1197336 h 1197336"/>
              <a:gd name="connsiteX3-65" fmla="*/ 408040 w 3277174"/>
              <a:gd name="connsiteY3-66" fmla="*/ 0 h 1197336"/>
              <a:gd name="connsiteX0-67" fmla="*/ 0 w 2869134"/>
              <a:gd name="connsiteY0-68" fmla="*/ 0 h 1608931"/>
              <a:gd name="connsiteX1-69" fmla="*/ 26421 w 2869134"/>
              <a:gd name="connsiteY1-70" fmla="*/ 1608931 h 1608931"/>
              <a:gd name="connsiteX2-71" fmla="*/ 2869134 w 2869134"/>
              <a:gd name="connsiteY2-72" fmla="*/ 1197336 h 1608931"/>
              <a:gd name="connsiteX3-73" fmla="*/ 0 w 2869134"/>
              <a:gd name="connsiteY3-74" fmla="*/ 0 h 1608931"/>
              <a:gd name="connsiteX0-75" fmla="*/ 0 w 2914867"/>
              <a:gd name="connsiteY0-76" fmla="*/ 0 h 1757562"/>
              <a:gd name="connsiteX1-77" fmla="*/ 72154 w 2914867"/>
              <a:gd name="connsiteY1-78" fmla="*/ 1757562 h 1757562"/>
              <a:gd name="connsiteX2-79" fmla="*/ 2914867 w 2914867"/>
              <a:gd name="connsiteY2-80" fmla="*/ 1345967 h 1757562"/>
              <a:gd name="connsiteX3-81" fmla="*/ 0 w 2914867"/>
              <a:gd name="connsiteY3-82" fmla="*/ 0 h 1757562"/>
              <a:gd name="connsiteX0-83" fmla="*/ 0 w 2914867"/>
              <a:gd name="connsiteY0-84" fmla="*/ 0 h 1726692"/>
              <a:gd name="connsiteX1-85" fmla="*/ 504329 w 2914867"/>
              <a:gd name="connsiteY1-86" fmla="*/ 1726692 h 1726692"/>
              <a:gd name="connsiteX2-87" fmla="*/ 2914867 w 2914867"/>
              <a:gd name="connsiteY2-88" fmla="*/ 1345967 h 1726692"/>
              <a:gd name="connsiteX3-89" fmla="*/ 0 w 2914867"/>
              <a:gd name="connsiteY3-90" fmla="*/ 0 h 1726692"/>
              <a:gd name="connsiteX0-91" fmla="*/ 0 w 2914867"/>
              <a:gd name="connsiteY0-92" fmla="*/ 0 h 1654663"/>
              <a:gd name="connsiteX1-93" fmla="*/ 524908 w 2914867"/>
              <a:gd name="connsiteY1-94" fmla="*/ 1654663 h 1654663"/>
              <a:gd name="connsiteX2-95" fmla="*/ 2914867 w 2914867"/>
              <a:gd name="connsiteY2-96" fmla="*/ 1345967 h 1654663"/>
              <a:gd name="connsiteX3-97" fmla="*/ 0 w 2914867"/>
              <a:gd name="connsiteY3-98" fmla="*/ 0 h 1654663"/>
            </a:gdLst>
            <a:ahLst/>
            <a:cxnLst>
              <a:cxn ang="0">
                <a:pos x="connsiteX0-1" y="connsiteY0-2"/>
              </a:cxn>
              <a:cxn ang="0">
                <a:pos x="connsiteX1-3" y="connsiteY1-4"/>
              </a:cxn>
              <a:cxn ang="0">
                <a:pos x="connsiteX2-5" y="connsiteY2-6"/>
              </a:cxn>
              <a:cxn ang="0">
                <a:pos x="connsiteX3-7" y="connsiteY3-8"/>
              </a:cxn>
            </a:cxnLst>
            <a:rect l="l" t="t" r="r" b="b"/>
            <a:pathLst>
              <a:path w="2914867" h="1654663">
                <a:moveTo>
                  <a:pt x="0" y="0"/>
                </a:moveTo>
                <a:lnTo>
                  <a:pt x="524908" y="1654663"/>
                </a:lnTo>
                <a:lnTo>
                  <a:pt x="2914867" y="1345967"/>
                </a:lnTo>
                <a:lnTo>
                  <a:pt x="0" y="0"/>
                </a:lnTo>
                <a:close/>
              </a:path>
            </a:pathLst>
          </a:custGeom>
          <a:gradFill flip="none" rotWithShape="1">
            <a:gsLst>
              <a:gs pos="15000">
                <a:schemeClr val="accent1">
                  <a:lumMod val="5000"/>
                  <a:lumOff val="95000"/>
                  <a:alpha val="0"/>
                </a:schemeClr>
              </a:gs>
              <a:gs pos="81000">
                <a:srgbClr val="00B0F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Interférence</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400" dirty="0" smtClean="0">
                <a:sym typeface="Huawei Sans" panose="020C0503030203020204" pitchFamily="34" charset="0"/>
              </a:rPr>
              <a:t>Dans le domaine des communications, un signal représente un message. Par exemple, des signaux électriques ayant des amplitudes, des fréquences ou des phases différentes peuvent représenter des messages différents.</a:t>
            </a:r>
            <a:endParaRPr lang="en-US" altLang="zh-CN" sz="1400" dirty="0" smtClean="0">
              <a:sym typeface="Huawei Sans" panose="020C0503030203020204" pitchFamily="34" charset="0"/>
            </a:endParaRPr>
          </a:p>
          <a:p>
            <a:r>
              <a:rPr lang="en-US" sz="1400" dirty="0" smtClean="0">
                <a:sym typeface="Huawei Sans" panose="020C0503030203020204" pitchFamily="34" charset="0"/>
              </a:rPr>
              <a:t>Les interférences sont les dommages causés à la réception de signaux utiles.</a:t>
            </a:r>
            <a:endParaRPr lang="en-US" altLang="zh-CN" sz="1400" dirty="0">
              <a:sym typeface="Huawei Sans" panose="020C0503030203020204" pitchFamily="34" charset="0"/>
            </a:endParaRPr>
          </a:p>
        </p:txBody>
      </p:sp>
      <p:sp>
        <p:nvSpPr>
          <p:cNvPr id="16" name="TextBox 13"/>
          <p:cNvSpPr txBox="1"/>
          <p:nvPr/>
        </p:nvSpPr>
        <p:spPr>
          <a:xfrm>
            <a:off x="2348453" y="3443505"/>
            <a:ext cx="1835760" cy="276999"/>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Télécommande infrarouge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5"/>
          <p:cNvSpPr txBox="1"/>
          <p:nvPr/>
        </p:nvSpPr>
        <p:spPr>
          <a:xfrm>
            <a:off x="4968762" y="3443505"/>
            <a:ext cx="1327608" cy="276999"/>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Four à micro-ondes</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18"/>
          <p:cNvSpPr txBox="1"/>
          <p:nvPr/>
        </p:nvSpPr>
        <p:spPr>
          <a:xfrm>
            <a:off x="7563706" y="3443505"/>
            <a:ext cx="1257075" cy="276999"/>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Téléphone sans fil</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Picture 3"/>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7400233" y="2482227"/>
            <a:ext cx="1482116" cy="916364"/>
          </a:xfrm>
          <a:prstGeom prst="rect">
            <a:avLst/>
          </a:prstGeom>
          <a:noFill/>
          <a:ln w="9525">
            <a:noFill/>
            <a:miter lim="800000"/>
            <a:headEnd/>
            <a:tailEnd/>
          </a:ln>
        </p:spPr>
      </p:pic>
      <p:pic>
        <p:nvPicPr>
          <p:cNvPr id="20" name="Picture 2" descr="http://i1.sinaimg.cn/IT/e/2008-08-11/6a98542890908d0fa09d6a5659b0dd8c.jpg"/>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5007772" y="2482227"/>
            <a:ext cx="1249589" cy="916364"/>
          </a:xfrm>
          <a:prstGeom prst="rect">
            <a:avLst/>
          </a:prstGeom>
          <a:noFill/>
        </p:spPr>
      </p:pic>
      <p:sp>
        <p:nvSpPr>
          <p:cNvPr id="22" name="文本框 21"/>
          <p:cNvSpPr txBox="1"/>
          <p:nvPr/>
        </p:nvSpPr>
        <p:spPr>
          <a:xfrm>
            <a:off x="789364" y="2765840"/>
            <a:ext cx="2031216" cy="584775"/>
          </a:xfrm>
          <a:prstGeom prst="rect">
            <a:avLst/>
          </a:prstGeom>
          <a:noFill/>
        </p:spPr>
        <p:txBody>
          <a:bodyPr wrap="square" rtlCol="0">
            <a:spAutoFit/>
          </a:bodyPr>
          <a:lstStyle/>
          <a:p>
            <a:pP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Interférences provenant d'appareils non Wi-Fi</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Picture 61" descr="RadarDish"/>
          <p:cNvPicPr>
            <a:picLocks noChangeAspect="1" noChangeArrowheads="1"/>
          </p:cNvPicPr>
          <p:nvPr/>
        </p:nvPicPr>
        <p:blipFill>
          <a:blip r:embed="rId3" cstate="print"/>
          <a:srcRect/>
          <a:stretch>
            <a:fillRect/>
          </a:stretch>
        </p:blipFill>
        <p:spPr bwMode="auto">
          <a:xfrm>
            <a:off x="10008559" y="2482227"/>
            <a:ext cx="916364" cy="916364"/>
          </a:xfrm>
          <a:prstGeom prst="roundRect">
            <a:avLst/>
          </a:prstGeom>
          <a:noFill/>
        </p:spPr>
      </p:pic>
      <p:sp>
        <p:nvSpPr>
          <p:cNvPr id="25" name="TextBox 16"/>
          <p:cNvSpPr txBox="1"/>
          <p:nvPr/>
        </p:nvSpPr>
        <p:spPr>
          <a:xfrm>
            <a:off x="10166018" y="3443505"/>
            <a:ext cx="601447" cy="276999"/>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Radar</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89364" y="4834268"/>
            <a:ext cx="1922677" cy="584775"/>
          </a:xfrm>
          <a:prstGeom prst="rect">
            <a:avLst/>
          </a:prstGeom>
          <a:noFill/>
        </p:spPr>
        <p:txBody>
          <a:bodyPr wrap="square" rtlCol="0">
            <a:spAutoFit/>
          </a:bodyPr>
          <a:lstStyle/>
          <a:p>
            <a:pP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Interférence des appareils Wi-Fi</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104"/>
          <p:cNvSpPr/>
          <p:nvPr/>
        </p:nvSpPr>
        <p:spPr>
          <a:xfrm>
            <a:off x="766763" y="2317821"/>
            <a:ext cx="10693401" cy="1480813"/>
          </a:xfrm>
          <a:prstGeom prst="roundRect">
            <a:avLst>
              <a:gd name="adj" fmla="val 2303"/>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endParaRPr lang="en-US" altLang="zh-CN" sz="16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104"/>
          <p:cNvSpPr/>
          <p:nvPr/>
        </p:nvSpPr>
        <p:spPr>
          <a:xfrm>
            <a:off x="766763" y="3871560"/>
            <a:ext cx="10693401" cy="2510190"/>
          </a:xfrm>
          <a:prstGeom prst="roundRect">
            <a:avLst>
              <a:gd name="adj" fmla="val 2303"/>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endParaRPr lang="en-US" altLang="zh-CN" sz="16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7" name="图片 26" descr="AP.png"/>
          <p:cNvPicPr>
            <a:picLocks noChangeAspect="1"/>
          </p:cNvPicPr>
          <p:nvPr/>
        </p:nvPicPr>
        <p:blipFill>
          <a:blip r:embed="rId4" cstate="print"/>
          <a:stretch>
            <a:fillRect/>
          </a:stretch>
        </p:blipFill>
        <p:spPr>
          <a:xfrm>
            <a:off x="3422552" y="4222337"/>
            <a:ext cx="565025" cy="462293"/>
          </a:xfrm>
          <a:prstGeom prst="rect">
            <a:avLst/>
          </a:prstGeom>
        </p:spPr>
      </p:pic>
      <p:pic>
        <p:nvPicPr>
          <p:cNvPr id="39" name="图片 72" descr="AP.png"/>
          <p:cNvPicPr>
            <a:picLocks noChangeAspect="1"/>
          </p:cNvPicPr>
          <p:nvPr/>
        </p:nvPicPr>
        <p:blipFill>
          <a:blip r:embed="rId5" cstate="print"/>
          <a:stretch>
            <a:fillRect/>
          </a:stretch>
        </p:blipFill>
        <p:spPr>
          <a:xfrm>
            <a:off x="6203035" y="4232574"/>
            <a:ext cx="540000" cy="441818"/>
          </a:xfrm>
          <a:prstGeom prst="rect">
            <a:avLst/>
          </a:prstGeom>
        </p:spPr>
      </p:pic>
      <p:sp>
        <p:nvSpPr>
          <p:cNvPr id="40" name="TextBox 15"/>
          <p:cNvSpPr txBox="1"/>
          <p:nvPr/>
        </p:nvSpPr>
        <p:spPr>
          <a:xfrm>
            <a:off x="2241772" y="4281220"/>
            <a:ext cx="1184940" cy="276999"/>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AP autorisé</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TextBox 15"/>
          <p:cNvSpPr txBox="1"/>
          <p:nvPr/>
        </p:nvSpPr>
        <p:spPr>
          <a:xfrm>
            <a:off x="6675175" y="4281220"/>
            <a:ext cx="1133644" cy="461665"/>
          </a:xfrm>
          <a:prstGeom prst="rect">
            <a:avLst/>
          </a:prstGeom>
          <a:noFill/>
        </p:spPr>
        <p:txBody>
          <a:bodyPr wrap="none" rtlCol="0">
            <a:spAutoFit/>
          </a:bodyPr>
          <a:lstStyle/>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Non autorisé</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AP</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TextBox 15"/>
          <p:cNvSpPr txBox="1"/>
          <p:nvPr/>
        </p:nvSpPr>
        <p:spPr>
          <a:xfrm>
            <a:off x="5319137" y="4756224"/>
            <a:ext cx="1608706" cy="784830"/>
          </a:xfrm>
          <a:prstGeom prst="rect">
            <a:avLst/>
          </a:prstGeom>
          <a:noFill/>
        </p:spPr>
        <p:txBody>
          <a:bodyPr wrap="square" rtlCol="0">
            <a:spAutoFit/>
          </a:bodyPr>
          <a:lstStyle/>
          <a:p>
            <a:pPr algn="ctr" fontAlgn="ctr">
              <a:lnSpc>
                <a:spcPts val="1800"/>
              </a:lnSpc>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Émettre des signaux sur le même canal que le point d'accès autorisé</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TextBox 15"/>
          <p:cNvSpPr txBox="1"/>
          <p:nvPr/>
        </p:nvSpPr>
        <p:spPr>
          <a:xfrm>
            <a:off x="7880000" y="3874834"/>
            <a:ext cx="3492850" cy="2323713"/>
          </a:xfrm>
          <a:prstGeom prst="rect">
            <a:avLst/>
          </a:prstGeom>
          <a:noFill/>
        </p:spPr>
        <p:txBody>
          <a:bodyPr wrap="square" rtlCol="0">
            <a:spAutoFit/>
          </a:bodyPr>
          <a:lstStyle/>
          <a:p>
            <a:pPr marL="171450" indent="-171450" fontAlgn="ctr">
              <a:lnSpc>
                <a:spcPts val="24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Les appareils Wi-Fi, tels que les points d'accès indésirables et les appareils Ad-Hoc qui émettent des signaux sans fil, peuvent provoquer des interférences avec les signaux Wi-Fi. </a:t>
            </a:r>
            <a:endParaRPr lang="en-US" altLang="zh-CN"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fontAlgn="ctr">
              <a:lnSpc>
                <a:spcPts val="24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Dans une zone où un grand nombre de points d'accès sont déployés, si les canaux ne sont pas optimisés ou si les canaux qui ne se chevauchent pas sont insuffisants, des interférences se produisent dans le même canal. </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6" name="图片 158" descr="SAN网络-蓝.png"/>
          <p:cNvPicPr>
            <a:picLocks noChangeAspect="1"/>
          </p:cNvPicPr>
          <p:nvPr/>
        </p:nvPicPr>
        <p:blipFill>
          <a:blip r:embed="rId6" cstate="print"/>
          <a:stretch>
            <a:fillRect/>
          </a:stretch>
        </p:blipFill>
        <p:spPr>
          <a:xfrm>
            <a:off x="5416553" y="5640775"/>
            <a:ext cx="243218" cy="398465"/>
          </a:xfrm>
          <a:prstGeom prst="rect">
            <a:avLst/>
          </a:prstGeom>
        </p:spPr>
      </p:pic>
      <p:pic>
        <p:nvPicPr>
          <p:cNvPr id="47" name="图片 157" descr="故障链路.png"/>
          <p:cNvPicPr>
            <a:picLocks noChangeAspect="1"/>
          </p:cNvPicPr>
          <p:nvPr/>
        </p:nvPicPr>
        <p:blipFill>
          <a:blip r:embed="rId7" cstate="print"/>
          <a:stretch>
            <a:fillRect/>
          </a:stretch>
        </p:blipFill>
        <p:spPr>
          <a:xfrm>
            <a:off x="4594966" y="5673616"/>
            <a:ext cx="446281" cy="332783"/>
          </a:xfrm>
          <a:prstGeom prst="rect">
            <a:avLst/>
          </a:prstGeom>
        </p:spPr>
      </p:pic>
      <p:sp>
        <p:nvSpPr>
          <p:cNvPr id="49" name="TextBox 15"/>
          <p:cNvSpPr txBox="1"/>
          <p:nvPr/>
        </p:nvSpPr>
        <p:spPr>
          <a:xfrm>
            <a:off x="2893981" y="4987057"/>
            <a:ext cx="1671380" cy="323165"/>
          </a:xfrm>
          <a:prstGeom prst="rect">
            <a:avLst/>
          </a:prstGeom>
          <a:noFill/>
        </p:spPr>
        <p:txBody>
          <a:bodyPr wrap="square" rtlCol="0">
            <a:spAutoFit/>
          </a:bodyPr>
          <a:lstStyle/>
          <a:p>
            <a:pPr algn="ctr" fontAlgn="ctr">
              <a:lnSpc>
                <a:spcPts val="1800"/>
              </a:lnSpc>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Émettre des signaux valides</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9" name="图片 28"/>
          <p:cNvPicPr>
            <a:picLocks noChangeAspect="1"/>
          </p:cNvPicPr>
          <p:nvPr/>
        </p:nvPicPr>
        <p:blipFill>
          <a:blip r:embed="rId8"/>
          <a:srcRect/>
          <a:stretch>
            <a:fillRect/>
          </a:stretch>
        </p:blipFill>
        <p:spPr>
          <a:xfrm>
            <a:off x="2620005" y="2567493"/>
            <a:ext cx="1292654" cy="861769"/>
          </a:xfrm>
          <a:custGeom>
            <a:avLst/>
            <a:gdLst>
              <a:gd name="connsiteX0" fmla="*/ 70150 w 1847013"/>
              <a:gd name="connsiteY0" fmla="*/ 0 h 1231342"/>
              <a:gd name="connsiteX1" fmla="*/ 1776863 w 1847013"/>
              <a:gd name="connsiteY1" fmla="*/ 0 h 1231342"/>
              <a:gd name="connsiteX2" fmla="*/ 1847013 w 1847013"/>
              <a:gd name="connsiteY2" fmla="*/ 70150 h 1231342"/>
              <a:gd name="connsiteX3" fmla="*/ 1847013 w 1847013"/>
              <a:gd name="connsiteY3" fmla="*/ 1161192 h 1231342"/>
              <a:gd name="connsiteX4" fmla="*/ 1776863 w 1847013"/>
              <a:gd name="connsiteY4" fmla="*/ 1231342 h 1231342"/>
              <a:gd name="connsiteX5" fmla="*/ 70150 w 1847013"/>
              <a:gd name="connsiteY5" fmla="*/ 1231342 h 1231342"/>
              <a:gd name="connsiteX6" fmla="*/ 0 w 1847013"/>
              <a:gd name="connsiteY6" fmla="*/ 1161192 h 1231342"/>
              <a:gd name="connsiteX7" fmla="*/ 0 w 1847013"/>
              <a:gd name="connsiteY7" fmla="*/ 70150 h 1231342"/>
              <a:gd name="connsiteX8" fmla="*/ 70150 w 1847013"/>
              <a:gd name="connsiteY8" fmla="*/ 0 h 123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7013" h="1231342">
                <a:moveTo>
                  <a:pt x="70150" y="0"/>
                </a:moveTo>
                <a:lnTo>
                  <a:pt x="1776863" y="0"/>
                </a:lnTo>
                <a:cubicBezTo>
                  <a:pt x="1815606" y="0"/>
                  <a:pt x="1847013" y="31407"/>
                  <a:pt x="1847013" y="70150"/>
                </a:cubicBezTo>
                <a:lnTo>
                  <a:pt x="1847013" y="1161192"/>
                </a:lnTo>
                <a:cubicBezTo>
                  <a:pt x="1847013" y="1199935"/>
                  <a:pt x="1815606" y="1231342"/>
                  <a:pt x="1776863" y="1231342"/>
                </a:cubicBezTo>
                <a:lnTo>
                  <a:pt x="70150" y="1231342"/>
                </a:lnTo>
                <a:cubicBezTo>
                  <a:pt x="31407" y="1231342"/>
                  <a:pt x="0" y="1199935"/>
                  <a:pt x="0" y="1161192"/>
                </a:cubicBezTo>
                <a:lnTo>
                  <a:pt x="0" y="70150"/>
                </a:lnTo>
                <a:cubicBezTo>
                  <a:pt x="0" y="31407"/>
                  <a:pt x="31407" y="0"/>
                  <a:pt x="70150" y="0"/>
                </a:cubicBezTo>
                <a:close/>
              </a:path>
            </a:pathLst>
          </a:cu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Brouillage et utilisation des canaux</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400" dirty="0" smtClean="0">
                <a:sym typeface="Huawei Sans" panose="020C0503030203020204" pitchFamily="34" charset="0"/>
              </a:rPr>
              <a:t>L'utilisation des canaux est également appelée efficacité des canaux.</a:t>
            </a:r>
            <a:endParaRPr lang="en-US" altLang="zh-CN" sz="1400" dirty="0" smtClean="0">
              <a:sym typeface="Huawei Sans" panose="020C0503030203020204" pitchFamily="34" charset="0"/>
            </a:endParaRPr>
          </a:p>
          <a:p>
            <a:pPr lvl="1"/>
            <a:r>
              <a:rPr lang="en-US" sz="1200" dirty="0" smtClean="0">
                <a:sym typeface="Huawei Sans" panose="020C0503030203020204" pitchFamily="34" charset="0"/>
              </a:rPr>
              <a:t>Pour l'émetteur de données, l'utilisation du canal est le rapport entre le temps d'un canal radio utilisé pour la transmission effective de paquets et le temps total du canal.</a:t>
            </a:r>
            <a:endParaRPr lang="en-US" altLang="zh-CN" sz="1200" dirty="0" smtClean="0">
              <a:sym typeface="Huawei Sans" panose="020C0503030203020204" pitchFamily="34" charset="0"/>
            </a:endParaRPr>
          </a:p>
          <a:p>
            <a:pPr lvl="1"/>
            <a:r>
              <a:rPr lang="en-US" sz="1200" dirty="0" smtClean="0">
                <a:sym typeface="Huawei Sans" panose="020C0503030203020204" pitchFamily="34" charset="0"/>
              </a:rPr>
              <a:t>Utilisation du canal = Durée pendant laquelle un canal est occupé/Temps total du canal</a:t>
            </a:r>
            <a:endParaRPr lang="en-US" altLang="zh-CN" sz="1200" dirty="0" smtClean="0">
              <a:sym typeface="Huawei Sans" panose="020C0503030203020204" pitchFamily="34" charset="0"/>
            </a:endParaRPr>
          </a:p>
          <a:p>
            <a:r>
              <a:rPr lang="en-US" sz="1400" dirty="0" smtClean="0">
                <a:sym typeface="Huawei Sans" panose="020C0503030203020204" pitchFamily="34" charset="0"/>
              </a:rPr>
              <a:t>Les interférences WLAN aggravent les collisions et le </a:t>
            </a:r>
            <a:r>
              <a:rPr lang="en-US" sz="1400" dirty="0" err="1" smtClean="0">
                <a:sym typeface="Huawei Sans" panose="020C0503030203020204" pitchFamily="34" charset="0"/>
              </a:rPr>
              <a:t>backoff</a:t>
            </a:r>
            <a:r>
              <a:rPr lang="en-US" sz="1400" dirty="0" smtClean="0">
                <a:sym typeface="Huawei Sans" panose="020C0503030203020204" pitchFamily="34" charset="0"/>
              </a:rPr>
              <a:t>. Lorsque plusieurs appareils transmettent des données simultanément, une collision se produit au niveau de l'interface aérienne. Par conséquent, le récepteur ne peut pas analyser les paquets normalement. L'émetteur retransmet les paquets </a:t>
            </a:r>
            <a:r>
              <a:rPr lang="en-US" altLang="zh-CN" sz="1400" dirty="0" smtClean="0">
                <a:sym typeface="Huawei Sans" panose="020C0503030203020204" pitchFamily="34" charset="0"/>
              </a:rPr>
              <a:t>après le </a:t>
            </a:r>
            <a:r>
              <a:rPr lang="en-US" sz="1400" dirty="0" smtClean="0">
                <a:sym typeface="Huawei Sans" panose="020C0503030203020204" pitchFamily="34" charset="0"/>
              </a:rPr>
              <a:t>délai d'attente, ce qui prolonge le temps d'attente et réduit l'utilisation du canal.</a:t>
            </a:r>
            <a:endParaRPr lang="en-US" altLang="zh-CN" sz="1400" dirty="0">
              <a:sym typeface="Huawei Sans" panose="020C0503030203020204" pitchFamily="34" charset="0"/>
            </a:endParaRPr>
          </a:p>
        </p:txBody>
      </p:sp>
      <p:sp>
        <p:nvSpPr>
          <p:cNvPr id="5" name="圆角矩形 32"/>
          <p:cNvSpPr/>
          <p:nvPr/>
        </p:nvSpPr>
        <p:spPr>
          <a:xfrm>
            <a:off x="3562129" y="3674258"/>
            <a:ext cx="5277669" cy="2316530"/>
          </a:xfrm>
          <a:prstGeom prst="roundRect">
            <a:avLst>
              <a:gd name="adj" fmla="val 5773"/>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 name="直接连接符 5"/>
          <p:cNvCxnSpPr/>
          <p:nvPr/>
        </p:nvCxnSpPr>
        <p:spPr>
          <a:xfrm>
            <a:off x="3026552" y="4411726"/>
            <a:ext cx="3079856" cy="0"/>
          </a:xfrm>
          <a:prstGeom prst="line">
            <a:avLst/>
          </a:prstGeom>
          <a:ln w="222250">
            <a:solidFill>
              <a:srgbClr val="0094DB">
                <a:alpha val="45000"/>
              </a:srgbClr>
            </a:solidFill>
            <a:headEnd type="triangle" w="sm" len="sm"/>
            <a:tailEnd type="none"/>
          </a:ln>
        </p:spPr>
        <p:style>
          <a:lnRef idx="1">
            <a:schemeClr val="accent1"/>
          </a:lnRef>
          <a:fillRef idx="0">
            <a:schemeClr val="accent1"/>
          </a:fillRef>
          <a:effectRef idx="0">
            <a:schemeClr val="accent1"/>
          </a:effectRef>
          <a:fontRef idx="minor">
            <a:schemeClr val="tx1"/>
          </a:fontRef>
        </p:style>
      </p:cxnSp>
      <p:pic>
        <p:nvPicPr>
          <p:cNvPr id="7" name="图片 105" descr="AP.png"/>
          <p:cNvPicPr>
            <a:picLocks noChangeAspect="1"/>
          </p:cNvPicPr>
          <p:nvPr/>
        </p:nvPicPr>
        <p:blipFill>
          <a:blip r:embed="rId1" cstate="print"/>
          <a:stretch>
            <a:fillRect/>
          </a:stretch>
        </p:blipFill>
        <p:spPr>
          <a:xfrm>
            <a:off x="9428981" y="4219561"/>
            <a:ext cx="491368" cy="394725"/>
          </a:xfrm>
          <a:prstGeom prst="rect">
            <a:avLst/>
          </a:prstGeom>
        </p:spPr>
      </p:pic>
      <p:pic>
        <p:nvPicPr>
          <p:cNvPr id="8" name="图片 157" descr="故障链路.png"/>
          <p:cNvPicPr>
            <a:picLocks noChangeAspect="1"/>
          </p:cNvPicPr>
          <p:nvPr/>
        </p:nvPicPr>
        <p:blipFill>
          <a:blip r:embed="rId2" cstate="print"/>
          <a:stretch>
            <a:fillRect/>
          </a:stretch>
        </p:blipFill>
        <p:spPr>
          <a:xfrm>
            <a:off x="2451463" y="4219062"/>
            <a:ext cx="540505" cy="395722"/>
          </a:xfrm>
          <a:prstGeom prst="rect">
            <a:avLst/>
          </a:prstGeom>
        </p:spPr>
      </p:pic>
      <p:sp>
        <p:nvSpPr>
          <p:cNvPr id="17" name="文本框 16"/>
          <p:cNvSpPr txBox="1"/>
          <p:nvPr/>
        </p:nvSpPr>
        <p:spPr>
          <a:xfrm>
            <a:off x="9920349" y="4278424"/>
            <a:ext cx="711365" cy="276999"/>
          </a:xfrm>
          <a:prstGeom prst="rect">
            <a:avLst/>
          </a:prstGeom>
          <a:noFill/>
        </p:spPr>
        <p:txBody>
          <a:bodyPr wrap="square" rtlCol="0">
            <a:spAutoFit/>
          </a:bodyPr>
          <a:lstStyle/>
          <a:p>
            <a:pPr fontAlgn="ct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AP1</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文本框 18"/>
          <p:cNvSpPr txBox="1"/>
          <p:nvPr/>
        </p:nvSpPr>
        <p:spPr>
          <a:xfrm>
            <a:off x="3676747" y="5516423"/>
            <a:ext cx="2628804" cy="461665"/>
          </a:xfrm>
          <a:prstGeom prst="rect">
            <a:avLst/>
          </a:prstGeom>
          <a:noFill/>
        </p:spPr>
        <p:txBody>
          <a:bodyPr wrap="square" rtlCol="0">
            <a:spAutoFit/>
          </a:bodyPr>
          <a:lstStyle/>
          <a:p>
            <a:pPr fontAlgn="ct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STA2 a également besoin d'utiliser le canal 1, mais doit attendre un peu.</a:t>
            </a:r>
            <a:endParaRPr lang="en-US" altLang="zh-CN" sz="1200" dirty="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文本框 21"/>
          <p:cNvSpPr txBox="1"/>
          <p:nvPr/>
        </p:nvSpPr>
        <p:spPr>
          <a:xfrm>
            <a:off x="1878837" y="4278424"/>
            <a:ext cx="609676" cy="276999"/>
          </a:xfrm>
          <a:prstGeom prst="rect">
            <a:avLst/>
          </a:prstGeom>
          <a:noFill/>
        </p:spPr>
        <p:txBody>
          <a:bodyPr wrap="square" rtlCol="0">
            <a:spAutoFit/>
          </a:bodyPr>
          <a:lstStyle/>
          <a:p>
            <a:pPr fontAlgn="ct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Can 9"/>
          <p:cNvSpPr/>
          <p:nvPr/>
        </p:nvSpPr>
        <p:spPr>
          <a:xfrm rot="5400000">
            <a:off x="5744777" y="4035078"/>
            <a:ext cx="1200018" cy="1411806"/>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288000" bIns="0" rtlCol="0" anchor="ctr"/>
          <a:lstStyle/>
          <a:p>
            <a:pPr algn="ctr" fontAlgn="ct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Canal 1</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1" name="直接连接符 30"/>
          <p:cNvCxnSpPr>
            <a:endCxn id="7" idx="1"/>
          </p:cNvCxnSpPr>
          <p:nvPr/>
        </p:nvCxnSpPr>
        <p:spPr>
          <a:xfrm>
            <a:off x="6751461" y="4411726"/>
            <a:ext cx="2677520" cy="5198"/>
          </a:xfrm>
          <a:prstGeom prst="line">
            <a:avLst/>
          </a:prstGeom>
          <a:ln w="222250">
            <a:solidFill>
              <a:srgbClr val="0094DB">
                <a:alpha val="4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pic>
        <p:nvPicPr>
          <p:cNvPr id="38" name="图片 157" descr="故障链路.png"/>
          <p:cNvPicPr>
            <a:picLocks noChangeAspect="1"/>
          </p:cNvPicPr>
          <p:nvPr/>
        </p:nvPicPr>
        <p:blipFill>
          <a:blip r:embed="rId2" cstate="print"/>
          <a:stretch>
            <a:fillRect/>
          </a:stretch>
        </p:blipFill>
        <p:spPr>
          <a:xfrm>
            <a:off x="2451463" y="5170243"/>
            <a:ext cx="540505" cy="395722"/>
          </a:xfrm>
          <a:prstGeom prst="rect">
            <a:avLst/>
          </a:prstGeom>
        </p:spPr>
      </p:pic>
      <p:sp>
        <p:nvSpPr>
          <p:cNvPr id="39" name="文本框 38"/>
          <p:cNvSpPr txBox="1"/>
          <p:nvPr/>
        </p:nvSpPr>
        <p:spPr>
          <a:xfrm>
            <a:off x="1878837" y="5280405"/>
            <a:ext cx="609676" cy="276999"/>
          </a:xfrm>
          <a:prstGeom prst="rect">
            <a:avLst/>
          </a:prstGeom>
          <a:noFill/>
        </p:spPr>
        <p:txBody>
          <a:bodyPr wrap="square" rtlCol="0">
            <a:spAutoFit/>
          </a:bodyPr>
          <a:lstStyle/>
          <a:p>
            <a:pPr fontAlgn="ct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文本框 41"/>
          <p:cNvSpPr txBox="1"/>
          <p:nvPr/>
        </p:nvSpPr>
        <p:spPr>
          <a:xfrm>
            <a:off x="3676745" y="3679450"/>
            <a:ext cx="3373943" cy="461665"/>
          </a:xfrm>
          <a:prstGeom prst="rect">
            <a:avLst/>
          </a:prstGeom>
          <a:noFill/>
        </p:spPr>
        <p:txBody>
          <a:bodyPr wrap="square" rtlCol="0">
            <a:spAutoFit/>
          </a:bodyPr>
          <a:lstStyle/>
          <a:p>
            <a:pPr fontAlgn="ctr"/>
            <a:r>
              <a:rPr lang="en-US" sz="12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Le canal 1 est occupé par la communication entre STA1 et AP1.</a:t>
            </a:r>
            <a:endParaRPr lang="en-US" altLang="zh-CN" sz="1200" dirty="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任意多边形 23"/>
          <p:cNvSpPr/>
          <p:nvPr/>
        </p:nvSpPr>
        <p:spPr>
          <a:xfrm>
            <a:off x="3124200" y="4705185"/>
            <a:ext cx="2313432" cy="690003"/>
          </a:xfrm>
          <a:custGeom>
            <a:avLst/>
            <a:gdLst>
              <a:gd name="connsiteX0" fmla="*/ 0 w 2002536"/>
              <a:gd name="connsiteY0" fmla="*/ 420624 h 420624"/>
              <a:gd name="connsiteX1" fmla="*/ 2002536 w 2002536"/>
              <a:gd name="connsiteY1" fmla="*/ 0 h 420624"/>
              <a:gd name="connsiteX0-1" fmla="*/ 0 w 2033016"/>
              <a:gd name="connsiteY0-2" fmla="*/ 585216 h 585216"/>
              <a:gd name="connsiteX1-3" fmla="*/ 2033016 w 2033016"/>
              <a:gd name="connsiteY1-4" fmla="*/ 0 h 585216"/>
              <a:gd name="connsiteX0-5" fmla="*/ 0 w 2313432"/>
              <a:gd name="connsiteY0-6" fmla="*/ 725424 h 725424"/>
              <a:gd name="connsiteX1-7" fmla="*/ 2313432 w 2313432"/>
              <a:gd name="connsiteY1-8" fmla="*/ 0 h 725424"/>
              <a:gd name="connsiteX0-9" fmla="*/ 0 w 2313432"/>
              <a:gd name="connsiteY0-10" fmla="*/ 725424 h 725424"/>
              <a:gd name="connsiteX1-11" fmla="*/ 2313432 w 2313432"/>
              <a:gd name="connsiteY1-12" fmla="*/ 0 h 725424"/>
              <a:gd name="connsiteX0-13" fmla="*/ 0 w 2313432"/>
              <a:gd name="connsiteY0-14" fmla="*/ 688848 h 688848"/>
              <a:gd name="connsiteX1-15" fmla="*/ 2313432 w 2313432"/>
              <a:gd name="connsiteY1-16" fmla="*/ 0 h 688848"/>
              <a:gd name="connsiteX0-17" fmla="*/ 0 w 2313432"/>
              <a:gd name="connsiteY0-18" fmla="*/ 688848 h 688848"/>
              <a:gd name="connsiteX1-19" fmla="*/ 2313432 w 2313432"/>
              <a:gd name="connsiteY1-20" fmla="*/ 0 h 688848"/>
              <a:gd name="connsiteX0-21" fmla="*/ 0 w 2313432"/>
              <a:gd name="connsiteY0-22" fmla="*/ 688848 h 695966"/>
              <a:gd name="connsiteX1-23" fmla="*/ 2313432 w 2313432"/>
              <a:gd name="connsiteY1-24" fmla="*/ 0 h 695966"/>
              <a:gd name="connsiteX0-25" fmla="*/ 0 w 2313432"/>
              <a:gd name="connsiteY0-26" fmla="*/ 688848 h 690003"/>
              <a:gd name="connsiteX1-27" fmla="*/ 2313432 w 2313432"/>
              <a:gd name="connsiteY1-28" fmla="*/ 0 h 690003"/>
            </a:gdLst>
            <a:ahLst/>
            <a:cxnLst>
              <a:cxn ang="0">
                <a:pos x="connsiteX0-1" y="connsiteY0-2"/>
              </a:cxn>
              <a:cxn ang="0">
                <a:pos x="connsiteX1-3" y="connsiteY1-4"/>
              </a:cxn>
            </a:cxnLst>
            <a:rect l="l" t="t" r="r" b="b"/>
            <a:pathLst>
              <a:path w="2313432" h="690003">
                <a:moveTo>
                  <a:pt x="0" y="688848"/>
                </a:moveTo>
                <a:cubicBezTo>
                  <a:pt x="1039368" y="690880"/>
                  <a:pt x="1706880" y="735584"/>
                  <a:pt x="2313432" y="0"/>
                </a:cubicBezTo>
              </a:path>
            </a:pathLst>
          </a:custGeom>
          <a:ln w="222250">
            <a:solidFill>
              <a:srgbClr val="0094DB">
                <a:alpha val="45000"/>
              </a:srgbClr>
            </a:solidFill>
            <a:headEnd type="none"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3" name="组合 28"/>
          <p:cNvGrpSpPr>
            <a:grpSpLocks noChangeAspect="1"/>
          </p:cNvGrpSpPr>
          <p:nvPr/>
        </p:nvGrpSpPr>
        <p:grpSpPr>
          <a:xfrm>
            <a:off x="5066965" y="4599860"/>
            <a:ext cx="418640" cy="418640"/>
            <a:chOff x="5076056" y="3356992"/>
            <a:chExt cx="436268" cy="436268"/>
          </a:xfrm>
        </p:grpSpPr>
        <p:sp>
          <p:nvSpPr>
            <p:cNvPr id="44"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784225" eaLnBrk="0" fontAlgn="ctr" latinLnBrk="0" hangingPunct="0">
                <a:lnSpc>
                  <a:spcPct val="100000"/>
                </a:lnSpc>
                <a:spcBef>
                  <a:spcPct val="0"/>
                </a:spcBef>
                <a:spcAft>
                  <a:spcPct val="0"/>
                </a:spcAft>
                <a:buClrTx/>
                <a:buSzTx/>
                <a:buFontTx/>
                <a:buNone/>
                <a:defRPr/>
              </a:pPr>
              <a:endParaRPr kumimoji="0" lang="en-US" altLang="zh-CN" sz="21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禁止符 23"/>
            <p:cNvSpPr/>
            <p:nvPr/>
          </p:nvSpPr>
          <p:spPr>
            <a:xfrm>
              <a:off x="5076056" y="3356992"/>
              <a:ext cx="436268" cy="436268"/>
            </a:xfrm>
            <a:prstGeom prst="noSmoking">
              <a:avLst>
                <a:gd name="adj" fmla="val 15475"/>
              </a:avLst>
            </a:prstGeom>
            <a:solidFill>
              <a:srgbClr val="C0000B"/>
            </a:solidFill>
            <a:ln w="12700" cap="flat" cmpd="sng" algn="ctr">
              <a:noFill/>
              <a:prstDash val="solid"/>
              <a:miter lim="800000"/>
            </a:ln>
            <a:effectLst/>
          </p:spPr>
          <p:txBody>
            <a:bodyPr rtlCol="0" anchor="ctr"/>
            <a:lstStyle/>
            <a:p>
              <a:pPr marL="0" marR="0" lvl="0" indent="0" algn="ctr" defTabSz="914400" eaLnBrk="1" fontAlgn="ctr"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srgbClr val="EC7061"/>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Taux théorique et taux de mise en œuvre</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600" dirty="0" smtClean="0">
                <a:sym typeface="Huawei Sans" panose="020C0503030203020204" pitchFamily="34" charset="0"/>
              </a:rPr>
              <a:t>Le débit théorique fait référence au débit maximal de transmission de données qu'une norme peut atteindre. Par exemple, la norme 802.11ac Wave 2 peut atteindre un débit théorique de 6,9 Gbps.</a:t>
            </a:r>
            <a:endParaRPr lang="en-US" altLang="zh-CN" sz="1600" dirty="0" smtClean="0">
              <a:sym typeface="Huawei Sans" panose="020C0503030203020204" pitchFamily="34" charset="0"/>
            </a:endParaRPr>
          </a:p>
          <a:p>
            <a:r>
              <a:rPr lang="en-US" sz="1600" dirty="0" smtClean="0">
                <a:sym typeface="Huawei Sans" panose="020C0503030203020204" pitchFamily="34" charset="0"/>
              </a:rPr>
              <a:t>Le taux de mise en œuvre fait référence au débit de données maximal qu'un produit développé par un fournisseur en conformité avec une norme peut atteindre.</a:t>
            </a:r>
            <a:endParaRPr lang="en-US" altLang="zh-CN" sz="1600" dirty="0">
              <a:sym typeface="Huawei Sans" panose="020C0503030203020204" pitchFamily="34" charset="0"/>
            </a:endParaRPr>
          </a:p>
        </p:txBody>
      </p:sp>
      <p:graphicFrame>
        <p:nvGraphicFramePr>
          <p:cNvPr id="5" name="Group 3"/>
          <p:cNvGraphicFramePr>
            <a:graphicFrameLocks noGrp="1"/>
          </p:cNvGraphicFramePr>
          <p:nvPr/>
        </p:nvGraphicFramePr>
        <p:xfrm>
          <a:off x="805366" y="2659734"/>
          <a:ext cx="10654798" cy="2820490"/>
        </p:xfrm>
        <a:graphic>
          <a:graphicData uri="http://schemas.openxmlformats.org/drawingml/2006/table">
            <a:tbl>
              <a:tblPr>
                <a:tableStyleId>{5DA37D80-6434-44D0-A028-1B22A696006F}</a:tableStyleId>
              </a:tblPr>
              <a:tblGrid>
                <a:gridCol w="1075845"/>
                <a:gridCol w="1690020"/>
                <a:gridCol w="1419869"/>
                <a:gridCol w="942975"/>
                <a:gridCol w="949880"/>
                <a:gridCol w="2238662"/>
                <a:gridCol w="2337547"/>
              </a:tblGrid>
              <a:tr h="354845">
                <a:tc gridSpan="2">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Standard</a:t>
                      </a:r>
                      <a:endPar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marL="91424" marR="91424" marT="45712" marB="45712"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00B0F0"/>
                    </a:solidFill>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6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Sortie en </a:t>
                      </a:r>
                      <a:endPar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6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a:t>
                      </a:r>
                      <a:endPar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6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a:t>
                      </a:r>
                      <a:endPar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6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 théorique</a:t>
                      </a:r>
                      <a:endPar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6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 de mise en œuvre de Huawei</a:t>
                      </a:r>
                      <a:endPar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48405">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4</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802.11n</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2009</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 : 450 Mbps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 : 600 Mbps</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 : 450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Mbps</a:t>
                      </a:r>
                      <a:endParaRPr 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 : 600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Mbps</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288">
                <a:tc rowSpan="2">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5</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Wave 1</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2013</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3,74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1,3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288">
                <a:tc vMerge="1">
                  <a:tcPr marL="91424" marR="91424" marT="45712" marB="45712"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Wave 2</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2015</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6,9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1,73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405">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6</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2019</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 : 1,15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 : 9,6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 : 1,15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914400" rtl="0" eaLnBrk="0" fontAlgn="ctr" latinLnBrk="0" hangingPunct="0">
                        <a:lnSpc>
                          <a:spcPct val="100000"/>
                        </a:lnSpc>
                        <a:spcBef>
                          <a:spcPct val="0"/>
                        </a:spcBef>
                        <a:spcAft>
                          <a:spcPct val="0"/>
                        </a:spcAft>
                        <a:buClr>
                          <a:schemeClr val="bg2"/>
                        </a:buClr>
                        <a:buSzPct val="60000"/>
                        <a:buFont typeface="Wingdings" panose="05000000000000000000" pitchFamily="2" charset="2"/>
                        <a:buNone/>
                        <a:defRPr/>
                      </a:pP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 : 9,6 </a:t>
                      </a:r>
                      <a:r>
                        <a:rPr lang="en-US"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360680" indent="-360680"/>
            <a:r>
              <a:rPr lang="en-US" dirty="0" smtClean="0">
                <a:solidFill>
                  <a:schemeClr val="tx1">
                    <a:lumMod val="50000"/>
                    <a:lumOff val="50000"/>
                  </a:schemeClr>
                </a:solidFill>
                <a:sym typeface="Huawei Sans" panose="020C0503030203020204" pitchFamily="34" charset="0"/>
              </a:rPr>
              <a:t>Concepts de base de la </a:t>
            </a:r>
            <a:r>
              <a:rPr lang="en-US" smtClean="0">
                <a:solidFill>
                  <a:schemeClr val="tx1">
                    <a:lumMod val="50000"/>
                    <a:lumOff val="50000"/>
                  </a:schemeClr>
                </a:solidFill>
                <a:sym typeface="Huawei Sans" panose="020C0503030203020204" pitchFamily="34" charset="0"/>
              </a:rPr>
              <a:t>communication sans fil</a:t>
            </a:r>
            <a:endParaRPr lang="en-US" smtClean="0">
              <a:solidFill>
                <a:schemeClr val="tx1">
                  <a:lumMod val="50000"/>
                  <a:lumOff val="50000"/>
                </a:schemeClr>
              </a:solidFill>
              <a:sym typeface="Huawei Sans" panose="020C0503030203020204" pitchFamily="34" charset="0"/>
            </a:endParaRPr>
          </a:p>
          <a:p>
            <a:pPr marL="360680" indent="-360680"/>
            <a:r>
              <a:rPr lang="en-US" altLang="zh-CN" b="1">
                <a:sym typeface="Huawei Sans" panose="020C0503030203020204" pitchFamily="34" charset="0"/>
              </a:rPr>
              <a:t>Principales </a:t>
            </a:r>
            <a:r>
              <a:rPr lang="en-US" altLang="zh-CN" b="1" smtClean="0">
                <a:sym typeface="Huawei Sans" panose="020C0503030203020204" pitchFamily="34" charset="0"/>
              </a:rPr>
              <a:t>technologies </a:t>
            </a:r>
            <a:r>
              <a:rPr lang="en-US" altLang="zh-CN" b="1">
                <a:sym typeface="Huawei Sans" panose="020C0503030203020204" pitchFamily="34" charset="0"/>
              </a:rPr>
              <a:t>WLAN</a:t>
            </a:r>
            <a:endParaRPr lang="en-US" altLang="zh-CN" dirty="0" smtClean="0">
              <a:solidFill>
                <a:schemeClr val="tx1">
                  <a:lumMod val="50000"/>
                  <a:lumOff val="50000"/>
                </a:schemeClr>
              </a:solidFill>
              <a:sym typeface="Huawei Sans" panose="020C0503030203020204" pitchFamily="34" charset="0"/>
            </a:endParaRPr>
          </a:p>
          <a:p>
            <a:pPr marL="360680" indent="-360680"/>
            <a:r>
              <a:rPr lang="en-US" dirty="0" smtClean="0">
                <a:solidFill>
                  <a:schemeClr val="tx1">
                    <a:lumMod val="50000"/>
                    <a:lumOff val="50000"/>
                  </a:schemeClr>
                </a:solidFill>
                <a:sym typeface="Huawei Sans" panose="020C0503030203020204" pitchFamily="34" charset="0"/>
              </a:rPr>
              <a:t>Introduction aux </a:t>
            </a:r>
            <a:r>
              <a:rPr lang="en-US" smtClean="0">
                <a:solidFill>
                  <a:schemeClr val="tx1">
                    <a:lumMod val="50000"/>
                    <a:lumOff val="50000"/>
                  </a:schemeClr>
                </a:solidFill>
                <a:sym typeface="Huawei Sans" panose="020C0503030203020204" pitchFamily="34" charset="0"/>
              </a:rPr>
              <a:t>normes 802.11</a:t>
            </a:r>
            <a:endParaRPr lang="en-US" altLang="zh-CN" dirty="0" smtClean="0">
              <a:solidFill>
                <a:schemeClr val="tx1">
                  <a:lumMod val="50000"/>
                  <a:lumOff val="50000"/>
                </a:schemeClr>
              </a:solidFill>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IEEE 802 et modèle équivalent TCP/IP</a:t>
            </a:r>
            <a:endParaRPr 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sz="1800" dirty="0" smtClean="0">
                <a:sym typeface="Huawei Sans" panose="020C0503030203020204" pitchFamily="34" charset="0"/>
              </a:rPr>
              <a:t>La technologie WLAN est mise en œuvre sur la base des normes IEEE 802.11.</a:t>
            </a:r>
            <a:endParaRPr lang="en-US" sz="1800" dirty="0" smtClean="0">
              <a:sym typeface="Huawei Sans" panose="020C0503030203020204" pitchFamily="34" charset="0"/>
            </a:endParaRPr>
          </a:p>
          <a:p>
            <a:r>
              <a:rPr lang="en-US" sz="1800" dirty="0" smtClean="0">
                <a:sym typeface="Huawei Sans" panose="020C0503030203020204" pitchFamily="34" charset="0"/>
              </a:rPr>
              <a:t>Les normes 802.11 sont situées sur les deux couches inférieures du modèle équivalent TCP/IP.</a:t>
            </a:r>
            <a:endParaRPr lang="en-US" sz="1800" dirty="0" smtClean="0">
              <a:sym typeface="Huawei Sans" panose="020C0503030203020204" pitchFamily="34" charset="0"/>
            </a:endParaRPr>
          </a:p>
          <a:p>
            <a:pPr lvl="1"/>
            <a:r>
              <a:rPr lang="en-US" sz="1600" dirty="0" smtClean="0">
                <a:sym typeface="Huawei Sans" panose="020C0503030203020204" pitchFamily="34" charset="0"/>
              </a:rPr>
              <a:t>Couche liaison de données : fournit l'accès au canal, l'adressage, la vérification de la trame de données, la détection d'erreurs et les mécanismes de sécurité.</a:t>
            </a:r>
            <a:endParaRPr lang="en-US" sz="1600" dirty="0" smtClean="0">
              <a:sym typeface="Huawei Sans" panose="020C0503030203020204" pitchFamily="34" charset="0"/>
            </a:endParaRPr>
          </a:p>
          <a:p>
            <a:pPr lvl="1"/>
            <a:r>
              <a:rPr lang="en-US" altLang="zh-CN" sz="1600" dirty="0" smtClean="0">
                <a:sym typeface="Huawei Sans" panose="020C0503030203020204" pitchFamily="34" charset="0"/>
              </a:rPr>
              <a:t>Couche </a:t>
            </a:r>
            <a:r>
              <a:rPr lang="en-US" sz="1600" dirty="0" smtClean="0">
                <a:sym typeface="Huawei Sans" panose="020C0503030203020204" pitchFamily="34" charset="0"/>
              </a:rPr>
              <a:t>PHY </a:t>
            </a:r>
            <a:r>
              <a:rPr lang="en-US" sz="1600" dirty="0" smtClean="0">
                <a:sym typeface="Huawei Sans" panose="020C0503030203020204" pitchFamily="34" charset="0"/>
              </a:rPr>
              <a:t>: transmet des flux de bits sur l'interface aérienne, par exemple en spécifiant la bande de fréquence.</a:t>
            </a:r>
            <a:endParaRPr lang="en-US" sz="1600" dirty="0" smtClean="0">
              <a:sym typeface="Huawei Sans" panose="020C0503030203020204" pitchFamily="34" charset="0"/>
            </a:endParaRPr>
          </a:p>
          <a:p>
            <a:endParaRPr lang="en-US" altLang="zh-CN" sz="1800" dirty="0">
              <a:sym typeface="Huawei Sans" panose="020C0503030203020204" pitchFamily="34" charset="0"/>
            </a:endParaRPr>
          </a:p>
        </p:txBody>
      </p:sp>
      <p:grpSp>
        <p:nvGrpSpPr>
          <p:cNvPr id="5" name="组合 4"/>
          <p:cNvGrpSpPr/>
          <p:nvPr/>
        </p:nvGrpSpPr>
        <p:grpSpPr>
          <a:xfrm>
            <a:off x="1107866" y="3341448"/>
            <a:ext cx="9493498" cy="2586108"/>
            <a:chOff x="951135" y="3549037"/>
            <a:chExt cx="10334620" cy="2815237"/>
          </a:xfrm>
        </p:grpSpPr>
        <p:sp>
          <p:nvSpPr>
            <p:cNvPr id="40" name="圆角矩形 75"/>
            <p:cNvSpPr/>
            <p:nvPr/>
          </p:nvSpPr>
          <p:spPr>
            <a:xfrm>
              <a:off x="951135" y="3549037"/>
              <a:ext cx="575733" cy="1396131"/>
            </a:xfrm>
            <a:prstGeom prst="roundRect">
              <a:avLst>
                <a:gd name="adj" fmla="val 805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Couche liaison de données</a:t>
              </a:r>
              <a:endParaRPr lang="en-US"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75"/>
            <p:cNvSpPr/>
            <p:nvPr/>
          </p:nvSpPr>
          <p:spPr>
            <a:xfrm>
              <a:off x="951136" y="4995455"/>
              <a:ext cx="1259972" cy="1364600"/>
            </a:xfrm>
            <a:prstGeom prst="roundRect">
              <a:avLst>
                <a:gd name="adj" fmla="val 4484"/>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Couche PHY</a:t>
              </a:r>
              <a:endParaRPr lang="en-US"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6" name="组合 65"/>
            <p:cNvGrpSpPr/>
            <p:nvPr/>
          </p:nvGrpSpPr>
          <p:grpSpPr>
            <a:xfrm>
              <a:off x="1551099" y="3549039"/>
              <a:ext cx="670520" cy="1405507"/>
              <a:chOff x="1599030" y="1616183"/>
              <a:chExt cx="670520" cy="1405507"/>
            </a:xfrm>
            <a:gradFill>
              <a:gsLst>
                <a:gs pos="0">
                  <a:srgbClr val="0071C1"/>
                </a:gs>
                <a:gs pos="100000">
                  <a:srgbClr val="00B0F0"/>
                </a:gs>
              </a:gsLst>
              <a:lin ang="16200000" scaled="1"/>
            </a:gradFill>
          </p:grpSpPr>
          <p:sp>
            <p:nvSpPr>
              <p:cNvPr id="45" name="圆角矩形 75"/>
              <p:cNvSpPr/>
              <p:nvPr/>
            </p:nvSpPr>
            <p:spPr>
              <a:xfrm>
                <a:off x="1609541" y="1616183"/>
                <a:ext cx="660009" cy="670478"/>
              </a:xfrm>
              <a:prstGeom prst="roundRect">
                <a:avLst>
                  <a:gd name="adj" fmla="val 5006"/>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LLC</a:t>
                </a:r>
                <a:endPar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sous-couche</a:t>
                </a:r>
                <a:endParaRPr lang="en-US"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75"/>
              <p:cNvSpPr/>
              <p:nvPr/>
            </p:nvSpPr>
            <p:spPr>
              <a:xfrm>
                <a:off x="1599030" y="2351212"/>
                <a:ext cx="660009" cy="670478"/>
              </a:xfrm>
              <a:prstGeom prst="roundRect">
                <a:avLst>
                  <a:gd name="adj" fmla="val 5616"/>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MAC</a:t>
                </a:r>
                <a:endPar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sous-couche</a:t>
                </a:r>
                <a:endParaRPr lang="en-US"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9" name="圆角矩形 75"/>
            <p:cNvSpPr/>
            <p:nvPr/>
          </p:nvSpPr>
          <p:spPr>
            <a:xfrm>
              <a:off x="4761145" y="3549039"/>
              <a:ext cx="6524610" cy="670478"/>
            </a:xfrm>
            <a:prstGeom prst="roundRect">
              <a:avLst>
                <a:gd name="adj" fmla="val 8058"/>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Contrôle de liaison logique (LLC) </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802.2</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75"/>
            <p:cNvSpPr/>
            <p:nvPr/>
          </p:nvSpPr>
          <p:spPr>
            <a:xfrm>
              <a:off x="6978843" y="4274691"/>
              <a:ext cx="4306912" cy="670478"/>
            </a:xfrm>
            <a:prstGeom prst="roundRect">
              <a:avLst>
                <a:gd name="adj" fmla="val 4270"/>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 MAC</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75"/>
            <p:cNvSpPr/>
            <p:nvPr/>
          </p:nvSpPr>
          <p:spPr>
            <a:xfrm>
              <a:off x="3510648" y="3549039"/>
              <a:ext cx="1205305" cy="2811016"/>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gestion</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圆角矩形 75"/>
            <p:cNvSpPr/>
            <p:nvPr/>
          </p:nvSpPr>
          <p:spPr>
            <a:xfrm>
              <a:off x="2261782" y="3549038"/>
              <a:ext cx="1208703" cy="2811016"/>
            </a:xfrm>
            <a:prstGeom prst="roundRect">
              <a:avLst>
                <a:gd name="adj" fmla="val 486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vue d'ensemble</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et</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l'architecture</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75"/>
            <p:cNvSpPr/>
            <p:nvPr/>
          </p:nvSpPr>
          <p:spPr>
            <a:xfrm>
              <a:off x="4768716" y="4995455"/>
              <a:ext cx="1047664"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802.3</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75"/>
            <p:cNvSpPr/>
            <p:nvPr/>
          </p:nvSpPr>
          <p:spPr>
            <a:xfrm>
              <a:off x="4768716" y="4274691"/>
              <a:ext cx="1047664" cy="670478"/>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802.3</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MAC</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75"/>
            <p:cNvSpPr/>
            <p:nvPr/>
          </p:nvSpPr>
          <p:spPr>
            <a:xfrm>
              <a:off x="5858633" y="4995455"/>
              <a:ext cx="1047664"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802.5</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圆角矩形 75"/>
            <p:cNvSpPr/>
            <p:nvPr/>
          </p:nvSpPr>
          <p:spPr>
            <a:xfrm>
              <a:off x="5885679" y="4284068"/>
              <a:ext cx="1047664" cy="670478"/>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802.5</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MAC</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75"/>
            <p:cNvSpPr/>
            <p:nvPr/>
          </p:nvSpPr>
          <p:spPr>
            <a:xfrm>
              <a:off x="6967906" y="4995454"/>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FHSS </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圆角矩形 75"/>
            <p:cNvSpPr/>
            <p:nvPr/>
          </p:nvSpPr>
          <p:spPr>
            <a:xfrm>
              <a:off x="7838769" y="4995455"/>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DSSS </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8692323" y="4999674"/>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802.11a</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OFDM </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圆角矩形 75"/>
            <p:cNvSpPr/>
            <p:nvPr/>
          </p:nvSpPr>
          <p:spPr>
            <a:xfrm>
              <a:off x="9573770" y="4999674"/>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802.11b</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HR/DSSS </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圆角矩形 75"/>
            <p:cNvSpPr/>
            <p:nvPr/>
          </p:nvSpPr>
          <p:spPr>
            <a:xfrm>
              <a:off x="10444633" y="4999674"/>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802.11g</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ERP</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ctr"/>
            <a:r>
              <a:rPr lang="en-US" dirty="0" smtClean="0">
                <a:sym typeface="Huawei Sans" panose="020C0503030203020204" pitchFamily="34" charset="0"/>
              </a:rPr>
              <a:t>Aperçu des principales technologies WLAN</a:t>
            </a:r>
            <a:endParaRPr lang="en-US" dirty="0">
              <a:sym typeface="Huawei Sans" panose="020C0503030203020204" pitchFamily="34" charset="0"/>
            </a:endParaRPr>
          </a:p>
        </p:txBody>
      </p:sp>
      <p:sp>
        <p:nvSpPr>
          <p:cNvPr id="4" name="圆角矩形 75"/>
          <p:cNvSpPr/>
          <p:nvPr/>
        </p:nvSpPr>
        <p:spPr>
          <a:xfrm>
            <a:off x="766763" y="3289142"/>
            <a:ext cx="10708434" cy="360000"/>
          </a:xfrm>
          <a:prstGeom prst="roundRect">
            <a:avLst>
              <a:gd name="adj" fmla="val 10604"/>
            </a:avLst>
          </a:prstGeom>
          <a:solidFill>
            <a:srgbClr val="00B0F0"/>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Principales technologies de la couche MAC</a:t>
            </a:r>
            <a:endParaRPr 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75"/>
          <p:cNvSpPr/>
          <p:nvPr/>
        </p:nvSpPr>
        <p:spPr>
          <a:xfrm>
            <a:off x="766763" y="3696870"/>
            <a:ext cx="10708434" cy="1368570"/>
          </a:xfrm>
          <a:prstGeom prst="roundRect">
            <a:avLst>
              <a:gd name="adj" fmla="val 453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圆角矩形 75"/>
          <p:cNvSpPr/>
          <p:nvPr/>
        </p:nvSpPr>
        <p:spPr>
          <a:xfrm>
            <a:off x="781658" y="1771558"/>
            <a:ext cx="10678504" cy="360000"/>
          </a:xfrm>
          <a:prstGeom prst="roundRect">
            <a:avLst>
              <a:gd name="adj" fmla="val 10604"/>
            </a:avLst>
          </a:prstGeom>
          <a:solidFill>
            <a:srgbClr val="00B0F0"/>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Principales technologies PHY</a:t>
            </a:r>
            <a:endParaRPr 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75"/>
          <p:cNvSpPr/>
          <p:nvPr/>
        </p:nvSpPr>
        <p:spPr>
          <a:xfrm>
            <a:off x="781658" y="2179106"/>
            <a:ext cx="10678505" cy="985144"/>
          </a:xfrm>
          <a:prstGeom prst="roundRect">
            <a:avLst>
              <a:gd name="adj" fmla="val 453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 name="组合 1"/>
          <p:cNvGrpSpPr/>
          <p:nvPr/>
        </p:nvGrpSpPr>
        <p:grpSpPr>
          <a:xfrm>
            <a:off x="907120" y="2313463"/>
            <a:ext cx="10419327" cy="360000"/>
            <a:chOff x="768601" y="1959360"/>
            <a:chExt cx="10419327" cy="360000"/>
          </a:xfrm>
          <a:solidFill>
            <a:schemeClr val="bg1">
              <a:lumMod val="95000"/>
            </a:schemeClr>
          </a:solidFill>
        </p:grpSpPr>
        <p:sp>
          <p:nvSpPr>
            <p:cNvPr id="15" name="圆角矩形 75"/>
            <p:cNvSpPr/>
            <p:nvPr/>
          </p:nvSpPr>
          <p:spPr>
            <a:xfrm>
              <a:off x="768601" y="1959360"/>
              <a:ext cx="504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Multiplexage par répartition orthogonale de la fréquence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OFDM</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75"/>
            <p:cNvSpPr/>
            <p:nvPr/>
          </p:nvSpPr>
          <p:spPr>
            <a:xfrm>
              <a:off x="6147928" y="1959360"/>
              <a:ext cx="504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Accès multiple par répartition orthogonale de la fréquence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OFDMA</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 name="圆角矩形 75"/>
          <p:cNvSpPr/>
          <p:nvPr/>
        </p:nvSpPr>
        <p:spPr>
          <a:xfrm>
            <a:off x="907120" y="3857738"/>
            <a:ext cx="3420000" cy="579784"/>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Accès multiple à détection de porteuse avec évitement des collisions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CSMA/CA</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5"/>
          <p:cNvSpPr/>
          <p:nvPr/>
        </p:nvSpPr>
        <p:spPr>
          <a:xfrm>
            <a:off x="4406784" y="3857738"/>
            <a:ext cx="3420000" cy="579784"/>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Demande d'</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envoi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(RTS)/Effacement de l'</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envoi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907120" y="4549949"/>
            <a:ext cx="342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Collage des </a:t>
            </a: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canaux</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75"/>
          <p:cNvSpPr/>
          <p:nvPr/>
        </p:nvSpPr>
        <p:spPr>
          <a:xfrm>
            <a:off x="4406784" y="4549949"/>
            <a:ext cx="342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Agrégation de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trames </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75"/>
          <p:cNvSpPr/>
          <p:nvPr/>
        </p:nvSpPr>
        <p:spPr>
          <a:xfrm>
            <a:off x="7906447" y="3857738"/>
            <a:ext cx="3420000" cy="579784"/>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Espace </a:t>
            </a:r>
            <a:r>
              <a:rPr lang="en-US"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inter-images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(IFS)</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75"/>
          <p:cNvSpPr/>
          <p:nvPr/>
        </p:nvSpPr>
        <p:spPr>
          <a:xfrm>
            <a:off x="7906447" y="4549949"/>
            <a:ext cx="342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Accusé de réception de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bloc </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(BA)</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75"/>
          <p:cNvSpPr/>
          <p:nvPr/>
        </p:nvSpPr>
        <p:spPr>
          <a:xfrm>
            <a:off x="907120" y="2772613"/>
            <a:ext cx="5040000" cy="360000"/>
          </a:xfrm>
          <a:prstGeom prst="roundRect">
            <a:avLst>
              <a:gd name="adj" fmla="val 10604"/>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MIMO</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sym typeface="Huawei Sans" panose="020C0503030203020204" pitchFamily="34" charset="0"/>
              </a:rPr>
              <a:t>Technologies PHY 802.11</a:t>
            </a:r>
            <a:endParaRPr lang="en-US" altLang="zh-CN" dirty="0">
              <a:sym typeface="Huawei Sans" panose="020C0503030203020204" pitchFamily="34" charset="0"/>
            </a:endParaRPr>
          </a:p>
        </p:txBody>
      </p:sp>
      <p:sp>
        <p:nvSpPr>
          <p:cNvPr id="3" name="内容占位符 2"/>
          <p:cNvSpPr>
            <a:spLocks noGrp="1"/>
          </p:cNvSpPr>
          <p:nvPr>
            <p:ph type="body" sz="quarter" idx="10"/>
          </p:nvPr>
        </p:nvSpPr>
        <p:spPr/>
        <p:txBody>
          <a:bodyPr/>
          <a:lstStyle/>
          <a:p>
            <a:r>
              <a:rPr lang="en-US" dirty="0" smtClean="0">
                <a:sym typeface="Huawei Sans" panose="020C0503030203020204" pitchFamily="34" charset="0"/>
              </a:rPr>
              <a:t>La norme 802.11 utilise trois </a:t>
            </a:r>
            <a:r>
              <a:rPr lang="en-US" dirty="0" smtClean="0">
                <a:sym typeface="Huawei Sans" panose="020C0503030203020204" pitchFamily="34" charset="0"/>
              </a:rPr>
              <a:t>technologies </a:t>
            </a:r>
            <a:r>
              <a:rPr lang="en-US" altLang="en-US" dirty="0" smtClean="0">
                <a:sym typeface="Huawei Sans" panose="020C0503030203020204" pitchFamily="34" charset="0"/>
              </a:rPr>
              <a:t>PHY :</a:t>
            </a:r>
            <a:endParaRPr lang="en-US" altLang="zh-CN" dirty="0" smtClean="0">
              <a:sym typeface="Huawei Sans" panose="020C0503030203020204" pitchFamily="34" charset="0"/>
            </a:endParaRPr>
          </a:p>
          <a:p>
            <a:pPr lvl="1"/>
            <a:r>
              <a:rPr lang="en-US" dirty="0" smtClean="0">
                <a:sym typeface="Huawei Sans" panose="020C0503030203020204" pitchFamily="34" charset="0"/>
              </a:rPr>
              <a:t>Saut de fréquence (FH ou FHSS)</a:t>
            </a:r>
            <a:endParaRPr lang="en-US" altLang="zh-CN" dirty="0" smtClean="0">
              <a:sym typeface="Huawei Sans" panose="020C0503030203020204" pitchFamily="34" charset="0"/>
            </a:endParaRPr>
          </a:p>
          <a:p>
            <a:pPr lvl="1"/>
            <a:r>
              <a:rPr lang="en-US" dirty="0" smtClean="0">
                <a:sym typeface="Huawei Sans" panose="020C0503030203020204" pitchFamily="34" charset="0"/>
              </a:rPr>
              <a:t>Séquence directe (DS ou DSSS)</a:t>
            </a:r>
            <a:endParaRPr lang="en-US" altLang="zh-CN" dirty="0" smtClean="0">
              <a:sym typeface="Huawei Sans" panose="020C0503030203020204" pitchFamily="34" charset="0"/>
            </a:endParaRPr>
          </a:p>
          <a:p>
            <a:pPr lvl="1"/>
            <a:r>
              <a:rPr lang="en-US" dirty="0" smtClean="0">
                <a:sym typeface="Huawei Sans" panose="020C0503030203020204" pitchFamily="34" charset="0"/>
              </a:rPr>
              <a:t>Multiplexage par répartition orthogonale de la fréquence (OFDM)</a:t>
            </a:r>
            <a:endParaRPr lang="en-US" altLang="zh-CN"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lnSpc>
                <a:spcPct val="100000"/>
              </a:lnSpc>
            </a:pPr>
            <a:r>
              <a:rPr lang="en-US" dirty="0" smtClean="0">
                <a:sym typeface="Huawei Sans" panose="020C0503030203020204" pitchFamily="34" charset="0"/>
              </a:rPr>
              <a:t>Sous-porteuse</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pPr marL="266700" indent="-266700" algn="l"/>
            <a:r>
              <a:rPr lang="en-US" sz="1600" dirty="0" smtClean="0">
                <a:sym typeface="Huawei Sans" panose="020C0503030203020204" pitchFamily="34" charset="0"/>
              </a:rPr>
              <a:t>Un canal est une onde radio d'une fréquence spécifique. Chaque utilisateur utilise une fréquence pour transmettre et recevoir des informations.</a:t>
            </a:r>
            <a:endParaRPr lang="en-US" sz="1600" dirty="0" smtClean="0">
              <a:sym typeface="Huawei Sans" panose="020C0503030203020204" pitchFamily="34" charset="0"/>
            </a:endParaRPr>
          </a:p>
          <a:p>
            <a:pPr marL="266700" indent="-266700" algn="l"/>
            <a:r>
              <a:rPr lang="en-US" sz="1600" dirty="0" smtClean="0">
                <a:sym typeface="Huawei Sans" panose="020C0503030203020204" pitchFamily="34" charset="0"/>
              </a:rPr>
              <a:t>Une sous-porteuse est un sous-canal dans une communication multiporteuse.</a:t>
            </a:r>
            <a:endParaRPr lang="en-US" sz="1600" dirty="0" smtClean="0">
              <a:sym typeface="Huawei Sans" panose="020C0503030203020204" pitchFamily="34" charset="0"/>
            </a:endParaRPr>
          </a:p>
          <a:p>
            <a:pPr marL="266700" indent="-266700" algn="l"/>
            <a:r>
              <a:rPr lang="en-US" sz="1600" dirty="0" smtClean="0">
                <a:sym typeface="Huawei Sans" panose="020C0503030203020204" pitchFamily="34" charset="0"/>
              </a:rPr>
              <a:t>Le multiplexage par répartition orthogonale de la fréquence (OFDM) est une technologie de modulation multiporteuse. Plusieurs sous-porteuses d'un même canal sont modulées indépendamment et transmises en parallèle, ce qui améliore l'utilisation du spectre du canal.</a:t>
            </a:r>
            <a:endParaRPr lang="en-US" altLang="zh-CN" sz="1600" dirty="0" smtClean="0">
              <a:cs typeface="+mn-ea"/>
              <a:sym typeface="Huawei Sans" panose="020C0503030203020204" pitchFamily="34" charset="0"/>
            </a:endParaRPr>
          </a:p>
        </p:txBody>
      </p:sp>
      <p:sp>
        <p:nvSpPr>
          <p:cNvPr id="21" name="Rectangle 8"/>
          <p:cNvSpPr>
            <a:spLocks noChangeArrowheads="1"/>
          </p:cNvSpPr>
          <p:nvPr/>
        </p:nvSpPr>
        <p:spPr bwMode="auto">
          <a:xfrm>
            <a:off x="743813" y="3712129"/>
            <a:ext cx="4922256" cy="2062103"/>
          </a:xfrm>
          <a:prstGeom prst="rect">
            <a:avLst/>
          </a:prstGeom>
          <a:noFill/>
          <a:ln w="9525" algn="ctr">
            <a:noFill/>
            <a:miter lim="800000"/>
          </a:ln>
        </p:spPr>
        <p:txBody>
          <a:bodyPr wrap="square" anchor="ctr">
            <a:spAutoFit/>
          </a:bodyPr>
          <a:lstStyle/>
          <a:p>
            <a:pPr fontAlgn="ctr">
              <a:lnSpc>
                <a:spcPct val="200000"/>
              </a:lnSpc>
              <a:buClr>
                <a:srgbClr val="CC0000"/>
              </a:buCl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Données d'entrée :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1 0 1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0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lnSpc>
                <a:spcPct val="200000"/>
              </a:lnSpc>
              <a:buClr>
                <a:srgbClr val="CC0000"/>
              </a:buCl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Sous-porteuse 1 : </a:t>
            </a:r>
            <a:r>
              <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1 1 0 0 0 1 1 0 0 1 0 1...</a:t>
            </a:r>
            <a:endParaRPr lang="en-US" sz="16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lnSpc>
                <a:spcPct val="200000"/>
              </a:lnSpc>
              <a:buClr>
                <a:srgbClr val="CC0000"/>
              </a:buCl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Sous-porteuse 2 : </a:t>
            </a:r>
            <a:r>
              <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0 0 0 1 1 0 0 0 1 0 0 0...</a:t>
            </a:r>
            <a:endParaRPr lang="en-US" sz="16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lnSpc>
                <a:spcPct val="200000"/>
              </a:lnSpc>
              <a:buClr>
                <a:srgbClr val="CC0000"/>
              </a:buCl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Sous-porteuse 3 : </a:t>
            </a:r>
            <a:r>
              <a:rPr lang="en-US" sz="16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0 1 1 0 0 1 1 1 0 1 1 0...</a:t>
            </a:r>
            <a:endParaRPr lang="en-US" altLang="zh-CN" sz="1600" b="1"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5" name="组合 4"/>
          <p:cNvGrpSpPr/>
          <p:nvPr/>
        </p:nvGrpSpPr>
        <p:grpSpPr>
          <a:xfrm>
            <a:off x="5904386" y="5411715"/>
            <a:ext cx="3226233" cy="348821"/>
            <a:chOff x="6031386" y="5520243"/>
            <a:chExt cx="2808001" cy="348821"/>
          </a:xfrm>
        </p:grpSpPr>
        <p:cxnSp>
          <p:nvCxnSpPr>
            <p:cNvPr id="14" name="直接连接符 13"/>
            <p:cNvCxnSpPr/>
            <p:nvPr/>
          </p:nvCxnSpPr>
          <p:spPr>
            <a:xfrm>
              <a:off x="6031387" y="5520243"/>
              <a:ext cx="280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031386" y="5869064"/>
              <a:ext cx="280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Freeform 21"/>
          <p:cNvSpPr>
            <a:spLocks noEditPoints="1"/>
          </p:cNvSpPr>
          <p:nvPr/>
        </p:nvSpPr>
        <p:spPr bwMode="auto">
          <a:xfrm>
            <a:off x="6337718" y="5829466"/>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00B0F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21"/>
          <p:cNvSpPr>
            <a:spLocks noEditPoints="1"/>
          </p:cNvSpPr>
          <p:nvPr/>
        </p:nvSpPr>
        <p:spPr bwMode="auto">
          <a:xfrm>
            <a:off x="7138934" y="5830852"/>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00B0F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21"/>
          <p:cNvSpPr>
            <a:spLocks noEditPoints="1"/>
          </p:cNvSpPr>
          <p:nvPr/>
        </p:nvSpPr>
        <p:spPr bwMode="auto">
          <a:xfrm>
            <a:off x="8086719" y="582563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00B0F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Freeform 21"/>
          <p:cNvSpPr>
            <a:spLocks noEditPoints="1"/>
          </p:cNvSpPr>
          <p:nvPr/>
        </p:nvSpPr>
        <p:spPr bwMode="auto">
          <a:xfrm>
            <a:off x="6337718" y="5464823"/>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FF990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Freeform 21"/>
          <p:cNvSpPr>
            <a:spLocks noEditPoints="1"/>
          </p:cNvSpPr>
          <p:nvPr/>
        </p:nvSpPr>
        <p:spPr bwMode="auto">
          <a:xfrm>
            <a:off x="7138934" y="5466209"/>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FF990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21"/>
          <p:cNvSpPr>
            <a:spLocks noEditPoints="1"/>
          </p:cNvSpPr>
          <p:nvPr/>
        </p:nvSpPr>
        <p:spPr bwMode="auto">
          <a:xfrm>
            <a:off x="8086719" y="5460992"/>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FF990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21"/>
          <p:cNvSpPr>
            <a:spLocks noEditPoints="1"/>
          </p:cNvSpPr>
          <p:nvPr/>
        </p:nvSpPr>
        <p:spPr bwMode="auto">
          <a:xfrm>
            <a:off x="6330812" y="5121407"/>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chemeClr val="bg1">
              <a:lumMod val="65000"/>
            </a:schemeClr>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Freeform 21"/>
          <p:cNvSpPr>
            <a:spLocks noEditPoints="1"/>
          </p:cNvSpPr>
          <p:nvPr/>
        </p:nvSpPr>
        <p:spPr bwMode="auto">
          <a:xfrm>
            <a:off x="7132028" y="5122793"/>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chemeClr val="bg1">
              <a:lumMod val="65000"/>
            </a:schemeClr>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Freeform 21"/>
          <p:cNvSpPr>
            <a:spLocks noEditPoints="1"/>
          </p:cNvSpPr>
          <p:nvPr/>
        </p:nvSpPr>
        <p:spPr bwMode="auto">
          <a:xfrm>
            <a:off x="8079813" y="5117576"/>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chemeClr val="bg1">
              <a:lumMod val="65000"/>
            </a:schemeClr>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p:nvPr/>
        </p:nvCxnSpPr>
        <p:spPr>
          <a:xfrm>
            <a:off x="8711227" y="5241930"/>
            <a:ext cx="23865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8711227" y="5627092"/>
            <a:ext cx="23865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a:xfrm>
            <a:off x="8711226" y="5966529"/>
            <a:ext cx="23865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4" name="组合 3"/>
          <p:cNvGrpSpPr/>
          <p:nvPr/>
        </p:nvGrpSpPr>
        <p:grpSpPr>
          <a:xfrm>
            <a:off x="5831959" y="3587633"/>
            <a:ext cx="3298659" cy="2521725"/>
            <a:chOff x="6852864" y="3696161"/>
            <a:chExt cx="3060002" cy="2521725"/>
          </a:xfrm>
        </p:grpSpPr>
        <p:cxnSp>
          <p:nvCxnSpPr>
            <p:cNvPr id="25" name="直接连接符 24"/>
            <p:cNvCxnSpPr/>
            <p:nvPr/>
          </p:nvCxnSpPr>
          <p:spPr>
            <a:xfrm>
              <a:off x="6852865" y="5171422"/>
              <a:ext cx="30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852866" y="6217886"/>
              <a:ext cx="30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852864" y="3696161"/>
              <a:ext cx="30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852865" y="4530105"/>
              <a:ext cx="30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接箭头连接符 64"/>
          <p:cNvCxnSpPr/>
          <p:nvPr/>
        </p:nvCxnSpPr>
        <p:spPr>
          <a:xfrm>
            <a:off x="8891960" y="4057473"/>
            <a:ext cx="23865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7" name="Freeform 21"/>
          <p:cNvSpPr>
            <a:spLocks noEditPoints="1"/>
          </p:cNvSpPr>
          <p:nvPr/>
        </p:nvSpPr>
        <p:spPr bwMode="auto">
          <a:xfrm>
            <a:off x="6914307"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00B0F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21"/>
          <p:cNvSpPr>
            <a:spLocks noEditPoints="1"/>
          </p:cNvSpPr>
          <p:nvPr/>
        </p:nvSpPr>
        <p:spPr bwMode="auto">
          <a:xfrm>
            <a:off x="8397546"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00B0F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21"/>
          <p:cNvSpPr>
            <a:spLocks noEditPoints="1"/>
          </p:cNvSpPr>
          <p:nvPr/>
        </p:nvSpPr>
        <p:spPr bwMode="auto">
          <a:xfrm>
            <a:off x="6419894"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FF990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Freeform 21"/>
          <p:cNvSpPr>
            <a:spLocks noEditPoints="1"/>
          </p:cNvSpPr>
          <p:nvPr/>
        </p:nvSpPr>
        <p:spPr bwMode="auto">
          <a:xfrm>
            <a:off x="7903133"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rgbClr val="FF9900"/>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21"/>
          <p:cNvSpPr>
            <a:spLocks noEditPoints="1"/>
          </p:cNvSpPr>
          <p:nvPr/>
        </p:nvSpPr>
        <p:spPr bwMode="auto">
          <a:xfrm>
            <a:off x="6200976"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chemeClr val="bg1">
              <a:lumMod val="65000"/>
            </a:schemeClr>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Freeform 21"/>
          <p:cNvSpPr>
            <a:spLocks noEditPoints="1"/>
          </p:cNvSpPr>
          <p:nvPr/>
        </p:nvSpPr>
        <p:spPr bwMode="auto">
          <a:xfrm>
            <a:off x="7408720" y="3946775"/>
            <a:ext cx="371454" cy="221396"/>
          </a:xfrm>
          <a:custGeom>
            <a:avLst/>
            <a:gdLst>
              <a:gd name="T0" fmla="*/ 647 w 2110"/>
              <a:gd name="T1" fmla="*/ 1062 h 1284"/>
              <a:gd name="T2" fmla="*/ 425 w 2110"/>
              <a:gd name="T3" fmla="*/ 1284 h 1284"/>
              <a:gd name="T4" fmla="*/ 202 w 2110"/>
              <a:gd name="T5" fmla="*/ 1062 h 1284"/>
              <a:gd name="T6" fmla="*/ 425 w 2110"/>
              <a:gd name="T7" fmla="*/ 839 h 1284"/>
              <a:gd name="T8" fmla="*/ 647 w 2110"/>
              <a:gd name="T9" fmla="*/ 1062 h 1284"/>
              <a:gd name="T10" fmla="*/ 2110 w 2110"/>
              <a:gd name="T11" fmla="*/ 743 h 1284"/>
              <a:gd name="T12" fmla="*/ 2110 w 2110"/>
              <a:gd name="T13" fmla="*/ 982 h 1284"/>
              <a:gd name="T14" fmla="*/ 2030 w 2110"/>
              <a:gd name="T15" fmla="*/ 1062 h 1284"/>
              <a:gd name="T16" fmla="*/ 1994 w 2110"/>
              <a:gd name="T17" fmla="*/ 1062 h 1284"/>
              <a:gd name="T18" fmla="*/ 1705 w 2110"/>
              <a:gd name="T19" fmla="*/ 773 h 1284"/>
              <a:gd name="T20" fmla="*/ 1416 w 2110"/>
              <a:gd name="T21" fmla="*/ 1062 h 1284"/>
              <a:gd name="T22" fmla="*/ 714 w 2110"/>
              <a:gd name="T23" fmla="*/ 1062 h 1284"/>
              <a:gd name="T24" fmla="*/ 425 w 2110"/>
              <a:gd name="T25" fmla="*/ 773 h 1284"/>
              <a:gd name="T26" fmla="*/ 135 w 2110"/>
              <a:gd name="T27" fmla="*/ 1062 h 1284"/>
              <a:gd name="T28" fmla="*/ 80 w 2110"/>
              <a:gd name="T29" fmla="*/ 1062 h 1284"/>
              <a:gd name="T30" fmla="*/ 0 w 2110"/>
              <a:gd name="T31" fmla="*/ 982 h 1284"/>
              <a:gd name="T32" fmla="*/ 0 w 2110"/>
              <a:gd name="T33" fmla="*/ 658 h 1284"/>
              <a:gd name="T34" fmla="*/ 1020 w 2110"/>
              <a:gd name="T35" fmla="*/ 658 h 1284"/>
              <a:gd name="T36" fmla="*/ 1020 w 2110"/>
              <a:gd name="T37" fmla="*/ 40 h 1284"/>
              <a:gd name="T38" fmla="*/ 1055 w 2110"/>
              <a:gd name="T39" fmla="*/ 0 h 1284"/>
              <a:gd name="T40" fmla="*/ 1060 w 2110"/>
              <a:gd name="T41" fmla="*/ 0 h 1284"/>
              <a:gd name="T42" fmla="*/ 1415 w 2110"/>
              <a:gd name="T43" fmla="*/ 0 h 1284"/>
              <a:gd name="T44" fmla="*/ 1533 w 2110"/>
              <a:gd name="T45" fmla="*/ 70 h 1284"/>
              <a:gd name="T46" fmla="*/ 1745 w 2110"/>
              <a:gd name="T47" fmla="*/ 463 h 1284"/>
              <a:gd name="T48" fmla="*/ 1857 w 2110"/>
              <a:gd name="T49" fmla="*/ 563 h 1284"/>
              <a:gd name="T50" fmla="*/ 2036 w 2110"/>
              <a:gd name="T51" fmla="*/ 634 h 1284"/>
              <a:gd name="T52" fmla="*/ 2110 w 2110"/>
              <a:gd name="T53" fmla="*/ 743 h 1284"/>
              <a:gd name="T54" fmla="*/ 1634 w 2110"/>
              <a:gd name="T55" fmla="*/ 530 h 1284"/>
              <a:gd name="T56" fmla="*/ 1435 w 2110"/>
              <a:gd name="T57" fmla="*/ 169 h 1284"/>
              <a:gd name="T58" fmla="*/ 1376 w 2110"/>
              <a:gd name="T59" fmla="*/ 134 h 1284"/>
              <a:gd name="T60" fmla="*/ 1190 w 2110"/>
              <a:gd name="T61" fmla="*/ 134 h 1284"/>
              <a:gd name="T62" fmla="*/ 1149 w 2110"/>
              <a:gd name="T63" fmla="*/ 174 h 1284"/>
              <a:gd name="T64" fmla="*/ 1149 w 2110"/>
              <a:gd name="T65" fmla="*/ 524 h 1284"/>
              <a:gd name="T66" fmla="*/ 1190 w 2110"/>
              <a:gd name="T67" fmla="*/ 565 h 1284"/>
              <a:gd name="T68" fmla="*/ 1613 w 2110"/>
              <a:gd name="T69" fmla="*/ 565 h 1284"/>
              <a:gd name="T70" fmla="*/ 1634 w 2110"/>
              <a:gd name="T71" fmla="*/ 530 h 1284"/>
              <a:gd name="T72" fmla="*/ 1055 w 2110"/>
              <a:gd name="T73" fmla="*/ 0 h 1284"/>
              <a:gd name="T74" fmla="*/ 1055 w 2110"/>
              <a:gd name="T75" fmla="*/ 0 h 1284"/>
              <a:gd name="T76" fmla="*/ 1060 w 2110"/>
              <a:gd name="T77" fmla="*/ 0 h 1284"/>
              <a:gd name="T78" fmla="*/ 1055 w 2110"/>
              <a:gd name="T79" fmla="*/ 0 h 1284"/>
              <a:gd name="T80" fmla="*/ 1705 w 2110"/>
              <a:gd name="T81" fmla="*/ 839 h 1284"/>
              <a:gd name="T82" fmla="*/ 1482 w 2110"/>
              <a:gd name="T83" fmla="*/ 1062 h 1284"/>
              <a:gd name="T84" fmla="*/ 1705 w 2110"/>
              <a:gd name="T85" fmla="*/ 1284 h 1284"/>
              <a:gd name="T86" fmla="*/ 1927 w 2110"/>
              <a:gd name="T87" fmla="*/ 1062 h 1284"/>
              <a:gd name="T88" fmla="*/ 1705 w 2110"/>
              <a:gd name="T89" fmla="*/ 839 h 1284"/>
              <a:gd name="T90" fmla="*/ 122 w 2110"/>
              <a:gd name="T91" fmla="*/ 150 h 1284"/>
              <a:gd name="T92" fmla="*/ 122 w 2110"/>
              <a:gd name="T93" fmla="*/ 563 h 1284"/>
              <a:gd name="T94" fmla="*/ 483 w 2110"/>
              <a:gd name="T95" fmla="*/ 357 h 1284"/>
              <a:gd name="T96" fmla="*/ 122 w 2110"/>
              <a:gd name="T97" fmla="*/ 150 h 1284"/>
              <a:gd name="T98" fmla="*/ 540 w 2110"/>
              <a:gd name="T99" fmla="*/ 389 h 1284"/>
              <a:gd name="T100" fmla="*/ 176 w 2110"/>
              <a:gd name="T101" fmla="*/ 597 h 1284"/>
              <a:gd name="T102" fmla="*/ 903 w 2110"/>
              <a:gd name="T103" fmla="*/ 597 h 1284"/>
              <a:gd name="T104" fmla="*/ 540 w 2110"/>
              <a:gd name="T105" fmla="*/ 389 h 1284"/>
              <a:gd name="T106" fmla="*/ 179 w 2110"/>
              <a:gd name="T107" fmla="*/ 118 h 1284"/>
              <a:gd name="T108" fmla="*/ 540 w 2110"/>
              <a:gd name="T109" fmla="*/ 324 h 1284"/>
              <a:gd name="T110" fmla="*/ 902 w 2110"/>
              <a:gd name="T111" fmla="*/ 118 h 1284"/>
              <a:gd name="T112" fmla="*/ 179 w 2110"/>
              <a:gd name="T113" fmla="*/ 118 h 1284"/>
              <a:gd name="T114" fmla="*/ 597 w 2110"/>
              <a:gd name="T115" fmla="*/ 357 h 1284"/>
              <a:gd name="T116" fmla="*/ 959 w 2110"/>
              <a:gd name="T117" fmla="*/ 565 h 1284"/>
              <a:gd name="T118" fmla="*/ 959 w 2110"/>
              <a:gd name="T119" fmla="*/ 150 h 1284"/>
              <a:gd name="T120" fmla="*/ 597 w 2110"/>
              <a:gd name="T121" fmla="*/ 357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0" h="1284">
                <a:moveTo>
                  <a:pt x="647" y="1062"/>
                </a:moveTo>
                <a:cubicBezTo>
                  <a:pt x="647" y="1184"/>
                  <a:pt x="548" y="1284"/>
                  <a:pt x="425" y="1284"/>
                </a:cubicBezTo>
                <a:cubicBezTo>
                  <a:pt x="302" y="1284"/>
                  <a:pt x="202" y="1184"/>
                  <a:pt x="202" y="1062"/>
                </a:cubicBezTo>
                <a:cubicBezTo>
                  <a:pt x="202" y="939"/>
                  <a:pt x="302" y="839"/>
                  <a:pt x="425" y="839"/>
                </a:cubicBezTo>
                <a:cubicBezTo>
                  <a:pt x="548" y="839"/>
                  <a:pt x="647" y="939"/>
                  <a:pt x="647" y="1062"/>
                </a:cubicBezTo>
                <a:close/>
                <a:moveTo>
                  <a:pt x="2110" y="743"/>
                </a:moveTo>
                <a:lnTo>
                  <a:pt x="2110" y="982"/>
                </a:lnTo>
                <a:cubicBezTo>
                  <a:pt x="2110" y="1026"/>
                  <a:pt x="2074" y="1062"/>
                  <a:pt x="2030" y="1062"/>
                </a:cubicBezTo>
                <a:lnTo>
                  <a:pt x="1994" y="1062"/>
                </a:lnTo>
                <a:cubicBezTo>
                  <a:pt x="1994" y="902"/>
                  <a:pt x="1864" y="773"/>
                  <a:pt x="1705" y="773"/>
                </a:cubicBezTo>
                <a:cubicBezTo>
                  <a:pt x="1545" y="773"/>
                  <a:pt x="1416" y="902"/>
                  <a:pt x="1416" y="1062"/>
                </a:cubicBezTo>
                <a:lnTo>
                  <a:pt x="714" y="1062"/>
                </a:lnTo>
                <a:cubicBezTo>
                  <a:pt x="714" y="902"/>
                  <a:pt x="585" y="773"/>
                  <a:pt x="425" y="773"/>
                </a:cubicBezTo>
                <a:cubicBezTo>
                  <a:pt x="265" y="773"/>
                  <a:pt x="135" y="902"/>
                  <a:pt x="135" y="1062"/>
                </a:cubicBezTo>
                <a:lnTo>
                  <a:pt x="80" y="1062"/>
                </a:lnTo>
                <a:cubicBezTo>
                  <a:pt x="36" y="1062"/>
                  <a:pt x="0" y="1026"/>
                  <a:pt x="0" y="982"/>
                </a:cubicBezTo>
                <a:lnTo>
                  <a:pt x="0" y="658"/>
                </a:lnTo>
                <a:lnTo>
                  <a:pt x="1020" y="658"/>
                </a:lnTo>
                <a:lnTo>
                  <a:pt x="1020" y="40"/>
                </a:lnTo>
                <a:cubicBezTo>
                  <a:pt x="1020" y="20"/>
                  <a:pt x="1035" y="3"/>
                  <a:pt x="1055" y="0"/>
                </a:cubicBezTo>
                <a:cubicBezTo>
                  <a:pt x="1057" y="0"/>
                  <a:pt x="1059" y="0"/>
                  <a:pt x="1060" y="0"/>
                </a:cubicBezTo>
                <a:lnTo>
                  <a:pt x="1415" y="0"/>
                </a:lnTo>
                <a:cubicBezTo>
                  <a:pt x="1459" y="0"/>
                  <a:pt x="1512" y="31"/>
                  <a:pt x="1533" y="70"/>
                </a:cubicBezTo>
                <a:lnTo>
                  <a:pt x="1745" y="463"/>
                </a:lnTo>
                <a:cubicBezTo>
                  <a:pt x="1766" y="501"/>
                  <a:pt x="1816" y="546"/>
                  <a:pt x="1857" y="563"/>
                </a:cubicBezTo>
                <a:lnTo>
                  <a:pt x="2036" y="634"/>
                </a:lnTo>
                <a:cubicBezTo>
                  <a:pt x="2077" y="650"/>
                  <a:pt x="2110" y="699"/>
                  <a:pt x="2110" y="743"/>
                </a:cubicBezTo>
                <a:close/>
                <a:moveTo>
                  <a:pt x="1634" y="530"/>
                </a:moveTo>
                <a:lnTo>
                  <a:pt x="1435" y="169"/>
                </a:lnTo>
                <a:cubicBezTo>
                  <a:pt x="1424" y="150"/>
                  <a:pt x="1398" y="134"/>
                  <a:pt x="1376" y="134"/>
                </a:cubicBezTo>
                <a:lnTo>
                  <a:pt x="1190" y="134"/>
                </a:lnTo>
                <a:cubicBezTo>
                  <a:pt x="1168" y="134"/>
                  <a:pt x="1149" y="152"/>
                  <a:pt x="1149" y="174"/>
                </a:cubicBezTo>
                <a:lnTo>
                  <a:pt x="1149" y="524"/>
                </a:lnTo>
                <a:cubicBezTo>
                  <a:pt x="1149" y="546"/>
                  <a:pt x="1168" y="565"/>
                  <a:pt x="1190" y="565"/>
                </a:cubicBezTo>
                <a:lnTo>
                  <a:pt x="1613" y="565"/>
                </a:lnTo>
                <a:cubicBezTo>
                  <a:pt x="1635" y="565"/>
                  <a:pt x="1644" y="549"/>
                  <a:pt x="1634" y="530"/>
                </a:cubicBezTo>
                <a:close/>
                <a:moveTo>
                  <a:pt x="1055" y="0"/>
                </a:moveTo>
                <a:lnTo>
                  <a:pt x="1055" y="0"/>
                </a:lnTo>
                <a:cubicBezTo>
                  <a:pt x="1057" y="0"/>
                  <a:pt x="1059" y="0"/>
                  <a:pt x="1060" y="0"/>
                </a:cubicBezTo>
                <a:lnTo>
                  <a:pt x="1055" y="0"/>
                </a:lnTo>
                <a:close/>
                <a:moveTo>
                  <a:pt x="1705" y="839"/>
                </a:moveTo>
                <a:cubicBezTo>
                  <a:pt x="1582" y="839"/>
                  <a:pt x="1482" y="939"/>
                  <a:pt x="1482" y="1062"/>
                </a:cubicBezTo>
                <a:cubicBezTo>
                  <a:pt x="1482" y="1184"/>
                  <a:pt x="1582" y="1284"/>
                  <a:pt x="1705" y="1284"/>
                </a:cubicBezTo>
                <a:cubicBezTo>
                  <a:pt x="1827" y="1284"/>
                  <a:pt x="1927" y="1184"/>
                  <a:pt x="1927" y="1062"/>
                </a:cubicBezTo>
                <a:cubicBezTo>
                  <a:pt x="1927" y="939"/>
                  <a:pt x="1827" y="839"/>
                  <a:pt x="1705" y="839"/>
                </a:cubicBezTo>
                <a:close/>
                <a:moveTo>
                  <a:pt x="122" y="150"/>
                </a:moveTo>
                <a:lnTo>
                  <a:pt x="122" y="563"/>
                </a:lnTo>
                <a:lnTo>
                  <a:pt x="483" y="357"/>
                </a:lnTo>
                <a:lnTo>
                  <a:pt x="122" y="150"/>
                </a:lnTo>
                <a:close/>
                <a:moveTo>
                  <a:pt x="540" y="389"/>
                </a:moveTo>
                <a:lnTo>
                  <a:pt x="176" y="597"/>
                </a:lnTo>
                <a:lnTo>
                  <a:pt x="903" y="597"/>
                </a:lnTo>
                <a:lnTo>
                  <a:pt x="540" y="389"/>
                </a:lnTo>
                <a:close/>
                <a:moveTo>
                  <a:pt x="179" y="118"/>
                </a:moveTo>
                <a:lnTo>
                  <a:pt x="540" y="324"/>
                </a:lnTo>
                <a:lnTo>
                  <a:pt x="902" y="118"/>
                </a:lnTo>
                <a:lnTo>
                  <a:pt x="179" y="118"/>
                </a:lnTo>
                <a:close/>
                <a:moveTo>
                  <a:pt x="597" y="357"/>
                </a:moveTo>
                <a:lnTo>
                  <a:pt x="959" y="565"/>
                </a:lnTo>
                <a:lnTo>
                  <a:pt x="959" y="150"/>
                </a:lnTo>
                <a:lnTo>
                  <a:pt x="597" y="357"/>
                </a:lnTo>
                <a:close/>
              </a:path>
            </a:pathLst>
          </a:custGeom>
          <a:solidFill>
            <a:schemeClr val="bg1">
              <a:lumMod val="65000"/>
            </a:schemeClr>
          </a:solidFill>
          <a:ln w="0">
            <a:noFill/>
            <a:prstDash val="solid"/>
            <a:round/>
          </a:ln>
        </p:spPr>
        <p:txBody>
          <a:bodyPr vert="horz" wrap="square" lIns="91440" tIns="45720" rIns="91440" bIns="45720" numCol="1" anchor="t" anchorCtr="0" compatLnSpc="1"/>
          <a:lstStyle/>
          <a:p>
            <a:pPr fontAlgn="ctr">
              <a:spcBef>
                <a:spcPts val="0"/>
              </a:spcBef>
              <a:spcAft>
                <a:spcPts val="0"/>
              </a:spcAft>
            </a:pP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p:cNvSpPr txBox="1"/>
          <p:nvPr/>
        </p:nvSpPr>
        <p:spPr>
          <a:xfrm>
            <a:off x="9331036" y="3592554"/>
            <a:ext cx="2286464" cy="954107"/>
          </a:xfrm>
          <a:prstGeom prst="rect">
            <a:avLst/>
          </a:prstGeom>
          <a:noFill/>
        </p:spPr>
        <p:txBody>
          <a:bodyPr wrap="square" rtlCol="0" anchor="ctr">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Lorsque l</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'OFDM n'est pas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activé, un canal unique n'autorise qu'une seule sous-porteuse à la fois.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9331036" y="4815780"/>
            <a:ext cx="2286464" cy="1384995"/>
          </a:xfrm>
          <a:prstGeom prst="rect">
            <a:avLst/>
          </a:prstGeom>
          <a:noFill/>
        </p:spPr>
        <p:txBody>
          <a:bodyPr wrap="square" rtlCol="0" anchor="ctr">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Lorsque la fonction OFDM est activée, un canal unique est divisé en plusieurs sous-canaux et plusieurs sous-porteuses peuvent être transmises en parallèle.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OFDM </a:t>
            </a:r>
            <a:endParaRPr lang="en-US" altLang="zh-CN" dirty="0">
              <a:sym typeface="Huawei Sans" panose="020C0503030203020204" pitchFamily="34" charset="0"/>
            </a:endParaRPr>
          </a:p>
        </p:txBody>
      </p:sp>
      <p:sp>
        <p:nvSpPr>
          <p:cNvPr id="3" name="圆角矩形 75"/>
          <p:cNvSpPr/>
          <p:nvPr/>
        </p:nvSpPr>
        <p:spPr>
          <a:xfrm>
            <a:off x="766764" y="1095205"/>
            <a:ext cx="10982324"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圆角矩形 75"/>
          <p:cNvSpPr/>
          <p:nvPr/>
        </p:nvSpPr>
        <p:spPr>
          <a:xfrm>
            <a:off x="766764" y="1549718"/>
            <a:ext cx="10982324" cy="1812607"/>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fontAlgn="ctr">
              <a:lnSpc>
                <a:spcPts val="24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L'OFDM est une technologie de modulation multiporteuse. En divisant un canal en plusieurs sous-canaux orthogonaux, elle convertit les signaux numériques sériels à grande vitesse en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flux de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données parallèles à faible vitesse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 les module sur les sous-canaux pour la transmission. Les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porteuses correspondant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aux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sous-canaux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orthogonaux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sont généralement appelées sous-porteuses.</a:t>
            </a:r>
            <a:endParaRPr lang="en-US" altLang="zh-CN" sz="14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lnSpc>
                <a:spcPts val="2400"/>
              </a:lnSpc>
              <a:spcAft>
                <a:spcPts val="600"/>
              </a:spcAft>
              <a:buFont typeface="Arial" panose="02080604020202020204" pitchFamily="34" charset="0"/>
              <a:buChar char="•"/>
            </a:pP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L'OFDM </a:t>
            </a:r>
            <a:r>
              <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permet d'utiliser des sous-porteuses orthogonales. Lorsqu'une sous-porteuse atteint sa </a:t>
            </a: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crête d'</a:t>
            </a:r>
            <a:r>
              <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onde </a:t>
            </a: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et qu'une autre </a:t>
            </a:r>
            <a:r>
              <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se trouve au point de passage à zéro, </a:t>
            </a:r>
            <a:r>
              <a:rPr lang="en-US" sz="1400"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elles </a:t>
            </a:r>
            <a:r>
              <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n'interfèrent pas l'une avec l'autre.</a:t>
            </a:r>
            <a:endParaRPr lang="en-US" sz="1400"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6514012" y="3264466"/>
            <a:ext cx="5235076" cy="2939266"/>
          </a:xfrm>
          <a:prstGeom prst="rect">
            <a:avLst/>
          </a:prstGeom>
        </p:spPr>
        <p:txBody>
          <a:bodyPr wrap="square">
            <a:spAutoFit/>
          </a:bodyPr>
          <a:lstStyle/>
          <a:p>
            <a:pPr marL="179705" indent="-179705" defTabSz="1219200" fontAlgn="ctr">
              <a:lnSpc>
                <a:spcPts val="2400"/>
              </a:lnSpc>
              <a:spcAft>
                <a:spcPts val="600"/>
              </a:spcAft>
              <a:buFont typeface="Huawei Sans" panose="020C0503030203020204" pitchFamily="34" charset="0"/>
              <a:buChar char="•"/>
            </a:pPr>
            <a:r>
              <a:rPr lang="en-US" sz="14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Les sous-porteuses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d'un système OFDM se chevauchent mais n'interfèrent pas entre elles car elles sont orthogonales.</a:t>
            </a:r>
            <a:endPar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9705" indent="-179705" defTabSz="1219200" fontAlgn="ctr">
              <a:lnSpc>
                <a:spcPts val="2400"/>
              </a:lnSpc>
              <a:spcAft>
                <a:spcPts val="600"/>
              </a:spcAft>
              <a:buFont typeface="Huawei Sans" panose="020C0503030203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Dans la figure de gauche, un signal est transmis par trois sous-porteuses. Le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pic d'onde individuel de chaque sous-porteuse est utilisé pour le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codage des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données</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comme l'</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indiquent les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points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rouges.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Lorsque la sous-porteuse marquée en bleu atteint son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pic d'</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onde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s'aligne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sur les amplitudes nulles des deux autres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sous-porteuses, celles-ci </a:t>
            </a: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sont orthogonales l'une par rapport à l'autre.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Line 5"/>
          <p:cNvSpPr>
            <a:spLocks noChangeShapeType="1"/>
          </p:cNvSpPr>
          <p:nvPr/>
        </p:nvSpPr>
        <p:spPr bwMode="auto">
          <a:xfrm flipV="1">
            <a:off x="945443" y="3730391"/>
            <a:ext cx="0" cy="1739820"/>
          </a:xfrm>
          <a:prstGeom prst="line">
            <a:avLst/>
          </a:prstGeom>
          <a:noFill/>
          <a:ln w="9525">
            <a:solidFill>
              <a:schemeClr val="bg1">
                <a:lumMod val="50000"/>
              </a:schemeClr>
            </a:solidFill>
            <a:round/>
            <a:tailEnd type="triangle" w="med" len="me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Text Box 6"/>
          <p:cNvSpPr txBox="1">
            <a:spLocks noChangeArrowheads="1"/>
          </p:cNvSpPr>
          <p:nvPr/>
        </p:nvSpPr>
        <p:spPr bwMode="auto">
          <a:xfrm>
            <a:off x="945443" y="3730391"/>
            <a:ext cx="1145327" cy="307777"/>
          </a:xfrm>
          <a:prstGeom prst="rect">
            <a:avLst/>
          </a:prstGeom>
          <a:noFill/>
          <a:ln w="9525">
            <a:noFill/>
            <a:miter lim="800000"/>
          </a:ln>
        </p:spPr>
        <p:txBody>
          <a:bodyPr>
            <a:spAutoFit/>
          </a:bodyPr>
          <a:lstStyle/>
          <a:p>
            <a:pPr eaLnBrk="0" fontAlgn="ctr" hangingPunct="0"/>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Amplitude</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Text Box 7"/>
          <p:cNvSpPr txBox="1">
            <a:spLocks noChangeArrowheads="1"/>
          </p:cNvSpPr>
          <p:nvPr/>
        </p:nvSpPr>
        <p:spPr bwMode="auto">
          <a:xfrm>
            <a:off x="5668390" y="5387143"/>
            <a:ext cx="1029449" cy="307777"/>
          </a:xfrm>
          <a:prstGeom prst="rect">
            <a:avLst/>
          </a:prstGeom>
          <a:noFill/>
          <a:ln w="41275">
            <a:noFill/>
            <a:miter lim="800000"/>
          </a:ln>
        </p:spPr>
        <p:txBody>
          <a:bodyPr wrap="none">
            <a:spAutoFit/>
          </a:bodyPr>
          <a:lstStyle/>
          <a:p>
            <a:pPr eaLnBrk="0" fontAlgn="ctr" hangingPunct="0"/>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Fréquence</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Line 8"/>
          <p:cNvSpPr>
            <a:spLocks noChangeShapeType="1"/>
          </p:cNvSpPr>
          <p:nvPr/>
        </p:nvSpPr>
        <p:spPr bwMode="auto">
          <a:xfrm>
            <a:off x="773644" y="5195503"/>
            <a:ext cx="5554839" cy="0"/>
          </a:xfrm>
          <a:prstGeom prst="line">
            <a:avLst/>
          </a:prstGeom>
          <a:noFill/>
          <a:ln w="9525">
            <a:solidFill>
              <a:schemeClr val="bg1">
                <a:lumMod val="50000"/>
              </a:schemeClr>
            </a:solidFill>
            <a:round/>
            <a:tailEnd type="triangle" w="med" len="me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Line 9"/>
          <p:cNvSpPr>
            <a:spLocks noChangeShapeType="1"/>
          </p:cNvSpPr>
          <p:nvPr/>
        </p:nvSpPr>
        <p:spPr bwMode="auto">
          <a:xfrm>
            <a:off x="2319836" y="5103933"/>
            <a:ext cx="0" cy="183139"/>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Line 10"/>
          <p:cNvSpPr>
            <a:spLocks noChangeShapeType="1"/>
          </p:cNvSpPr>
          <p:nvPr/>
        </p:nvSpPr>
        <p:spPr bwMode="auto">
          <a:xfrm>
            <a:off x="1976238" y="5103933"/>
            <a:ext cx="0" cy="183139"/>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Line 11"/>
          <p:cNvSpPr>
            <a:spLocks noChangeShapeType="1"/>
          </p:cNvSpPr>
          <p:nvPr/>
        </p:nvSpPr>
        <p:spPr bwMode="auto">
          <a:xfrm>
            <a:off x="2662242" y="5103933"/>
            <a:ext cx="0" cy="183139"/>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Line 12"/>
          <p:cNvSpPr>
            <a:spLocks noChangeShapeType="1"/>
          </p:cNvSpPr>
          <p:nvPr/>
        </p:nvSpPr>
        <p:spPr bwMode="auto">
          <a:xfrm>
            <a:off x="3007033" y="5103933"/>
            <a:ext cx="0" cy="183139"/>
          </a:xfrm>
          <a:prstGeom prst="line">
            <a:avLst/>
          </a:prstGeom>
          <a:noFill/>
          <a:ln w="6350">
            <a:solidFill>
              <a:srgbClr val="C00000"/>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Line 13"/>
          <p:cNvSpPr>
            <a:spLocks noChangeShapeType="1"/>
          </p:cNvSpPr>
          <p:nvPr/>
        </p:nvSpPr>
        <p:spPr bwMode="auto">
          <a:xfrm>
            <a:off x="3347052" y="5103933"/>
            <a:ext cx="0" cy="183139"/>
          </a:xfrm>
          <a:prstGeom prst="line">
            <a:avLst/>
          </a:prstGeom>
          <a:noFill/>
          <a:ln w="6350">
            <a:solidFill>
              <a:srgbClr val="C00000"/>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Line 14"/>
          <p:cNvSpPr>
            <a:spLocks noChangeShapeType="1"/>
          </p:cNvSpPr>
          <p:nvPr/>
        </p:nvSpPr>
        <p:spPr bwMode="auto">
          <a:xfrm>
            <a:off x="4039021" y="5084856"/>
            <a:ext cx="0" cy="221293"/>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Line 15"/>
          <p:cNvSpPr>
            <a:spLocks noChangeShapeType="1"/>
          </p:cNvSpPr>
          <p:nvPr/>
        </p:nvSpPr>
        <p:spPr bwMode="auto">
          <a:xfrm>
            <a:off x="4381426" y="5103934"/>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Line 16"/>
          <p:cNvSpPr>
            <a:spLocks noChangeShapeType="1"/>
          </p:cNvSpPr>
          <p:nvPr/>
        </p:nvSpPr>
        <p:spPr bwMode="auto">
          <a:xfrm>
            <a:off x="4723832" y="5103934"/>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 name="Line 17"/>
          <p:cNvSpPr>
            <a:spLocks noChangeShapeType="1"/>
          </p:cNvSpPr>
          <p:nvPr/>
        </p:nvSpPr>
        <p:spPr bwMode="auto">
          <a:xfrm>
            <a:off x="1632639" y="5103933"/>
            <a:ext cx="0" cy="183139"/>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Line 18"/>
          <p:cNvSpPr>
            <a:spLocks noChangeShapeType="1"/>
          </p:cNvSpPr>
          <p:nvPr/>
        </p:nvSpPr>
        <p:spPr bwMode="auto">
          <a:xfrm>
            <a:off x="5066236" y="5084857"/>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Line 19"/>
          <p:cNvSpPr>
            <a:spLocks noChangeShapeType="1"/>
          </p:cNvSpPr>
          <p:nvPr/>
        </p:nvSpPr>
        <p:spPr bwMode="auto">
          <a:xfrm>
            <a:off x="5411029" y="5084857"/>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 name="Line 20"/>
          <p:cNvSpPr>
            <a:spLocks noChangeShapeType="1"/>
          </p:cNvSpPr>
          <p:nvPr/>
        </p:nvSpPr>
        <p:spPr bwMode="auto">
          <a:xfrm>
            <a:off x="1289041" y="5103933"/>
            <a:ext cx="0" cy="183139"/>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Freeform 21"/>
          <p:cNvSpPr/>
          <p:nvPr/>
        </p:nvSpPr>
        <p:spPr bwMode="auto">
          <a:xfrm>
            <a:off x="1289041" y="3913530"/>
            <a:ext cx="4123179" cy="1556681"/>
          </a:xfrm>
          <a:custGeom>
            <a:avLst/>
            <a:gdLst>
              <a:gd name="T0" fmla="*/ 0 w 3456"/>
              <a:gd name="T1" fmla="*/ 672 h 816"/>
              <a:gd name="T2" fmla="*/ 147 w 3456"/>
              <a:gd name="T3" fmla="*/ 727 h 816"/>
              <a:gd name="T4" fmla="*/ 288 w 3456"/>
              <a:gd name="T5" fmla="*/ 672 h 816"/>
              <a:gd name="T6" fmla="*/ 431 w 3456"/>
              <a:gd name="T7" fmla="*/ 577 h 816"/>
              <a:gd name="T8" fmla="*/ 576 w 3456"/>
              <a:gd name="T9" fmla="*/ 672 h 816"/>
              <a:gd name="T10" fmla="*/ 720 w 3456"/>
              <a:gd name="T11" fmla="*/ 783 h 816"/>
              <a:gd name="T12" fmla="*/ 864 w 3456"/>
              <a:gd name="T13" fmla="*/ 669 h 816"/>
              <a:gd name="T14" fmla="*/ 1009 w 3456"/>
              <a:gd name="T15" fmla="*/ 528 h 816"/>
              <a:gd name="T16" fmla="*/ 1152 w 3456"/>
              <a:gd name="T17" fmla="*/ 672 h 816"/>
              <a:gd name="T18" fmla="*/ 1297 w 3456"/>
              <a:gd name="T19" fmla="*/ 816 h 816"/>
              <a:gd name="T20" fmla="*/ 1438 w 3456"/>
              <a:gd name="T21" fmla="*/ 669 h 816"/>
              <a:gd name="T22" fmla="*/ 1729 w 3456"/>
              <a:gd name="T23" fmla="*/ 0 h 816"/>
              <a:gd name="T24" fmla="*/ 2017 w 3456"/>
              <a:gd name="T25" fmla="*/ 672 h 816"/>
              <a:gd name="T26" fmla="*/ 2161 w 3456"/>
              <a:gd name="T27" fmla="*/ 816 h 816"/>
              <a:gd name="T28" fmla="*/ 2304 w 3456"/>
              <a:gd name="T29" fmla="*/ 672 h 816"/>
              <a:gd name="T30" fmla="*/ 2448 w 3456"/>
              <a:gd name="T31" fmla="*/ 534 h 816"/>
              <a:gd name="T32" fmla="*/ 2592 w 3456"/>
              <a:gd name="T33" fmla="*/ 672 h 816"/>
              <a:gd name="T34" fmla="*/ 2736 w 3456"/>
              <a:gd name="T35" fmla="*/ 783 h 816"/>
              <a:gd name="T36" fmla="*/ 2880 w 3456"/>
              <a:gd name="T37" fmla="*/ 672 h 816"/>
              <a:gd name="T38" fmla="*/ 3024 w 3456"/>
              <a:gd name="T39" fmla="*/ 576 h 816"/>
              <a:gd name="T40" fmla="*/ 3168 w 3456"/>
              <a:gd name="T41" fmla="*/ 669 h 816"/>
              <a:gd name="T42" fmla="*/ 3312 w 3456"/>
              <a:gd name="T43" fmla="*/ 726 h 816"/>
              <a:gd name="T44" fmla="*/ 3456 w 3456"/>
              <a:gd name="T45" fmla="*/ 669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56"/>
              <a:gd name="T70" fmla="*/ 0 h 816"/>
              <a:gd name="T71" fmla="*/ 3456 w 3456"/>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56" h="816">
                <a:moveTo>
                  <a:pt x="0" y="672"/>
                </a:moveTo>
                <a:cubicBezTo>
                  <a:pt x="24" y="681"/>
                  <a:pt x="99" y="727"/>
                  <a:pt x="147" y="727"/>
                </a:cubicBezTo>
                <a:cubicBezTo>
                  <a:pt x="195" y="727"/>
                  <a:pt x="241" y="697"/>
                  <a:pt x="288" y="672"/>
                </a:cubicBezTo>
                <a:cubicBezTo>
                  <a:pt x="335" y="647"/>
                  <a:pt x="383" y="577"/>
                  <a:pt x="431" y="577"/>
                </a:cubicBezTo>
                <a:cubicBezTo>
                  <a:pt x="479" y="577"/>
                  <a:pt x="528" y="638"/>
                  <a:pt x="576" y="672"/>
                </a:cubicBezTo>
                <a:cubicBezTo>
                  <a:pt x="624" y="706"/>
                  <a:pt x="672" y="784"/>
                  <a:pt x="720" y="783"/>
                </a:cubicBezTo>
                <a:cubicBezTo>
                  <a:pt x="768" y="782"/>
                  <a:pt x="816" y="711"/>
                  <a:pt x="864" y="669"/>
                </a:cubicBezTo>
                <a:cubicBezTo>
                  <a:pt x="912" y="627"/>
                  <a:pt x="961" y="528"/>
                  <a:pt x="1009" y="528"/>
                </a:cubicBezTo>
                <a:cubicBezTo>
                  <a:pt x="1057" y="528"/>
                  <a:pt x="1104" y="624"/>
                  <a:pt x="1152" y="672"/>
                </a:cubicBezTo>
                <a:cubicBezTo>
                  <a:pt x="1200" y="720"/>
                  <a:pt x="1249" y="816"/>
                  <a:pt x="1297" y="816"/>
                </a:cubicBezTo>
                <a:cubicBezTo>
                  <a:pt x="1345" y="816"/>
                  <a:pt x="1366" y="805"/>
                  <a:pt x="1438" y="669"/>
                </a:cubicBezTo>
                <a:cubicBezTo>
                  <a:pt x="1510" y="533"/>
                  <a:pt x="1633" y="0"/>
                  <a:pt x="1729" y="0"/>
                </a:cubicBezTo>
                <a:cubicBezTo>
                  <a:pt x="1825" y="0"/>
                  <a:pt x="1945" y="536"/>
                  <a:pt x="2017" y="672"/>
                </a:cubicBezTo>
                <a:cubicBezTo>
                  <a:pt x="2089" y="808"/>
                  <a:pt x="2113" y="816"/>
                  <a:pt x="2161" y="816"/>
                </a:cubicBezTo>
                <a:cubicBezTo>
                  <a:pt x="2209" y="816"/>
                  <a:pt x="2256" y="719"/>
                  <a:pt x="2304" y="672"/>
                </a:cubicBezTo>
                <a:cubicBezTo>
                  <a:pt x="2352" y="625"/>
                  <a:pt x="2400" y="534"/>
                  <a:pt x="2448" y="534"/>
                </a:cubicBezTo>
                <a:cubicBezTo>
                  <a:pt x="2496" y="534"/>
                  <a:pt x="2544" y="631"/>
                  <a:pt x="2592" y="672"/>
                </a:cubicBezTo>
                <a:cubicBezTo>
                  <a:pt x="2640" y="713"/>
                  <a:pt x="2688" y="783"/>
                  <a:pt x="2736" y="783"/>
                </a:cubicBezTo>
                <a:cubicBezTo>
                  <a:pt x="2784" y="783"/>
                  <a:pt x="2832" y="706"/>
                  <a:pt x="2880" y="672"/>
                </a:cubicBezTo>
                <a:cubicBezTo>
                  <a:pt x="2928" y="638"/>
                  <a:pt x="2976" y="576"/>
                  <a:pt x="3024" y="576"/>
                </a:cubicBezTo>
                <a:cubicBezTo>
                  <a:pt x="3072" y="576"/>
                  <a:pt x="3120" y="644"/>
                  <a:pt x="3168" y="669"/>
                </a:cubicBezTo>
                <a:cubicBezTo>
                  <a:pt x="3216" y="694"/>
                  <a:pt x="3264" y="726"/>
                  <a:pt x="3312" y="726"/>
                </a:cubicBezTo>
                <a:cubicBezTo>
                  <a:pt x="3360" y="726"/>
                  <a:pt x="3426" y="681"/>
                  <a:pt x="3456" y="669"/>
                </a:cubicBezTo>
              </a:path>
            </a:pathLst>
          </a:custGeom>
          <a:noFill/>
          <a:ln w="28575" cmpd="sng">
            <a:solidFill>
              <a:srgbClr val="00B0F0"/>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Freeform 22"/>
          <p:cNvSpPr/>
          <p:nvPr/>
        </p:nvSpPr>
        <p:spPr bwMode="auto">
          <a:xfrm>
            <a:off x="945443" y="3913530"/>
            <a:ext cx="4123179" cy="1556681"/>
          </a:xfrm>
          <a:custGeom>
            <a:avLst/>
            <a:gdLst>
              <a:gd name="T0" fmla="*/ 0 w 3456"/>
              <a:gd name="T1" fmla="*/ 672 h 816"/>
              <a:gd name="T2" fmla="*/ 147 w 3456"/>
              <a:gd name="T3" fmla="*/ 727 h 816"/>
              <a:gd name="T4" fmla="*/ 288 w 3456"/>
              <a:gd name="T5" fmla="*/ 672 h 816"/>
              <a:gd name="T6" fmla="*/ 431 w 3456"/>
              <a:gd name="T7" fmla="*/ 577 h 816"/>
              <a:gd name="T8" fmla="*/ 576 w 3456"/>
              <a:gd name="T9" fmla="*/ 672 h 816"/>
              <a:gd name="T10" fmla="*/ 720 w 3456"/>
              <a:gd name="T11" fmla="*/ 783 h 816"/>
              <a:gd name="T12" fmla="*/ 864 w 3456"/>
              <a:gd name="T13" fmla="*/ 669 h 816"/>
              <a:gd name="T14" fmla="*/ 1009 w 3456"/>
              <a:gd name="T15" fmla="*/ 528 h 816"/>
              <a:gd name="T16" fmla="*/ 1152 w 3456"/>
              <a:gd name="T17" fmla="*/ 672 h 816"/>
              <a:gd name="T18" fmla="*/ 1297 w 3456"/>
              <a:gd name="T19" fmla="*/ 816 h 816"/>
              <a:gd name="T20" fmla="*/ 1438 w 3456"/>
              <a:gd name="T21" fmla="*/ 669 h 816"/>
              <a:gd name="T22" fmla="*/ 1729 w 3456"/>
              <a:gd name="T23" fmla="*/ 0 h 816"/>
              <a:gd name="T24" fmla="*/ 2017 w 3456"/>
              <a:gd name="T25" fmla="*/ 672 h 816"/>
              <a:gd name="T26" fmla="*/ 2161 w 3456"/>
              <a:gd name="T27" fmla="*/ 816 h 816"/>
              <a:gd name="T28" fmla="*/ 2304 w 3456"/>
              <a:gd name="T29" fmla="*/ 672 h 816"/>
              <a:gd name="T30" fmla="*/ 2448 w 3456"/>
              <a:gd name="T31" fmla="*/ 534 h 816"/>
              <a:gd name="T32" fmla="*/ 2592 w 3456"/>
              <a:gd name="T33" fmla="*/ 672 h 816"/>
              <a:gd name="T34" fmla="*/ 2736 w 3456"/>
              <a:gd name="T35" fmla="*/ 783 h 816"/>
              <a:gd name="T36" fmla="*/ 2880 w 3456"/>
              <a:gd name="T37" fmla="*/ 672 h 816"/>
              <a:gd name="T38" fmla="*/ 3024 w 3456"/>
              <a:gd name="T39" fmla="*/ 576 h 816"/>
              <a:gd name="T40" fmla="*/ 3168 w 3456"/>
              <a:gd name="T41" fmla="*/ 669 h 816"/>
              <a:gd name="T42" fmla="*/ 3312 w 3456"/>
              <a:gd name="T43" fmla="*/ 726 h 816"/>
              <a:gd name="T44" fmla="*/ 3456 w 3456"/>
              <a:gd name="T45" fmla="*/ 669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56"/>
              <a:gd name="T70" fmla="*/ 0 h 816"/>
              <a:gd name="T71" fmla="*/ 3456 w 3456"/>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56" h="816">
                <a:moveTo>
                  <a:pt x="0" y="672"/>
                </a:moveTo>
                <a:cubicBezTo>
                  <a:pt x="24" y="681"/>
                  <a:pt x="99" y="727"/>
                  <a:pt x="147" y="727"/>
                </a:cubicBezTo>
                <a:cubicBezTo>
                  <a:pt x="195" y="727"/>
                  <a:pt x="241" y="697"/>
                  <a:pt x="288" y="672"/>
                </a:cubicBezTo>
                <a:cubicBezTo>
                  <a:pt x="335" y="647"/>
                  <a:pt x="383" y="577"/>
                  <a:pt x="431" y="577"/>
                </a:cubicBezTo>
                <a:cubicBezTo>
                  <a:pt x="479" y="577"/>
                  <a:pt x="528" y="638"/>
                  <a:pt x="576" y="672"/>
                </a:cubicBezTo>
                <a:cubicBezTo>
                  <a:pt x="624" y="706"/>
                  <a:pt x="672" y="784"/>
                  <a:pt x="720" y="783"/>
                </a:cubicBezTo>
                <a:cubicBezTo>
                  <a:pt x="768" y="782"/>
                  <a:pt x="816" y="711"/>
                  <a:pt x="864" y="669"/>
                </a:cubicBezTo>
                <a:cubicBezTo>
                  <a:pt x="912" y="627"/>
                  <a:pt x="961" y="528"/>
                  <a:pt x="1009" y="528"/>
                </a:cubicBezTo>
                <a:cubicBezTo>
                  <a:pt x="1057" y="528"/>
                  <a:pt x="1104" y="624"/>
                  <a:pt x="1152" y="672"/>
                </a:cubicBezTo>
                <a:cubicBezTo>
                  <a:pt x="1200" y="720"/>
                  <a:pt x="1249" y="816"/>
                  <a:pt x="1297" y="816"/>
                </a:cubicBezTo>
                <a:cubicBezTo>
                  <a:pt x="1345" y="816"/>
                  <a:pt x="1366" y="805"/>
                  <a:pt x="1438" y="669"/>
                </a:cubicBezTo>
                <a:cubicBezTo>
                  <a:pt x="1510" y="533"/>
                  <a:pt x="1633" y="0"/>
                  <a:pt x="1729" y="0"/>
                </a:cubicBezTo>
                <a:cubicBezTo>
                  <a:pt x="1825" y="0"/>
                  <a:pt x="1945" y="536"/>
                  <a:pt x="2017" y="672"/>
                </a:cubicBezTo>
                <a:cubicBezTo>
                  <a:pt x="2089" y="808"/>
                  <a:pt x="2113" y="816"/>
                  <a:pt x="2161" y="816"/>
                </a:cubicBezTo>
                <a:cubicBezTo>
                  <a:pt x="2209" y="816"/>
                  <a:pt x="2256" y="719"/>
                  <a:pt x="2304" y="672"/>
                </a:cubicBezTo>
                <a:cubicBezTo>
                  <a:pt x="2352" y="625"/>
                  <a:pt x="2400" y="534"/>
                  <a:pt x="2448" y="534"/>
                </a:cubicBezTo>
                <a:cubicBezTo>
                  <a:pt x="2496" y="534"/>
                  <a:pt x="2544" y="631"/>
                  <a:pt x="2592" y="672"/>
                </a:cubicBezTo>
                <a:cubicBezTo>
                  <a:pt x="2640" y="713"/>
                  <a:pt x="2688" y="783"/>
                  <a:pt x="2736" y="783"/>
                </a:cubicBezTo>
                <a:cubicBezTo>
                  <a:pt x="2784" y="783"/>
                  <a:pt x="2832" y="706"/>
                  <a:pt x="2880" y="672"/>
                </a:cubicBezTo>
                <a:cubicBezTo>
                  <a:pt x="2928" y="638"/>
                  <a:pt x="2976" y="576"/>
                  <a:pt x="3024" y="576"/>
                </a:cubicBezTo>
                <a:cubicBezTo>
                  <a:pt x="3072" y="576"/>
                  <a:pt x="3120" y="644"/>
                  <a:pt x="3168" y="669"/>
                </a:cubicBezTo>
                <a:cubicBezTo>
                  <a:pt x="3216" y="694"/>
                  <a:pt x="3264" y="726"/>
                  <a:pt x="3312" y="726"/>
                </a:cubicBezTo>
                <a:cubicBezTo>
                  <a:pt x="3360" y="726"/>
                  <a:pt x="3426" y="681"/>
                  <a:pt x="3456" y="669"/>
                </a:cubicBezTo>
              </a:path>
            </a:pathLst>
          </a:custGeom>
          <a:noFill/>
          <a:ln w="9525">
            <a:solidFill>
              <a:schemeClr val="tx1"/>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Freeform 23"/>
          <p:cNvSpPr/>
          <p:nvPr/>
        </p:nvSpPr>
        <p:spPr bwMode="auto">
          <a:xfrm>
            <a:off x="1632639" y="3913530"/>
            <a:ext cx="4123179" cy="1556681"/>
          </a:xfrm>
          <a:custGeom>
            <a:avLst/>
            <a:gdLst>
              <a:gd name="T0" fmla="*/ 0 w 3456"/>
              <a:gd name="T1" fmla="*/ 672 h 816"/>
              <a:gd name="T2" fmla="*/ 147 w 3456"/>
              <a:gd name="T3" fmla="*/ 727 h 816"/>
              <a:gd name="T4" fmla="*/ 288 w 3456"/>
              <a:gd name="T5" fmla="*/ 672 h 816"/>
              <a:gd name="T6" fmla="*/ 431 w 3456"/>
              <a:gd name="T7" fmla="*/ 577 h 816"/>
              <a:gd name="T8" fmla="*/ 576 w 3456"/>
              <a:gd name="T9" fmla="*/ 672 h 816"/>
              <a:gd name="T10" fmla="*/ 720 w 3456"/>
              <a:gd name="T11" fmla="*/ 783 h 816"/>
              <a:gd name="T12" fmla="*/ 864 w 3456"/>
              <a:gd name="T13" fmla="*/ 669 h 816"/>
              <a:gd name="T14" fmla="*/ 1009 w 3456"/>
              <a:gd name="T15" fmla="*/ 528 h 816"/>
              <a:gd name="T16" fmla="*/ 1152 w 3456"/>
              <a:gd name="T17" fmla="*/ 672 h 816"/>
              <a:gd name="T18" fmla="*/ 1297 w 3456"/>
              <a:gd name="T19" fmla="*/ 816 h 816"/>
              <a:gd name="T20" fmla="*/ 1438 w 3456"/>
              <a:gd name="T21" fmla="*/ 669 h 816"/>
              <a:gd name="T22" fmla="*/ 1729 w 3456"/>
              <a:gd name="T23" fmla="*/ 0 h 816"/>
              <a:gd name="T24" fmla="*/ 2017 w 3456"/>
              <a:gd name="T25" fmla="*/ 672 h 816"/>
              <a:gd name="T26" fmla="*/ 2161 w 3456"/>
              <a:gd name="T27" fmla="*/ 816 h 816"/>
              <a:gd name="T28" fmla="*/ 2304 w 3456"/>
              <a:gd name="T29" fmla="*/ 672 h 816"/>
              <a:gd name="T30" fmla="*/ 2448 w 3456"/>
              <a:gd name="T31" fmla="*/ 534 h 816"/>
              <a:gd name="T32" fmla="*/ 2592 w 3456"/>
              <a:gd name="T33" fmla="*/ 672 h 816"/>
              <a:gd name="T34" fmla="*/ 2736 w 3456"/>
              <a:gd name="T35" fmla="*/ 783 h 816"/>
              <a:gd name="T36" fmla="*/ 2880 w 3456"/>
              <a:gd name="T37" fmla="*/ 672 h 816"/>
              <a:gd name="T38" fmla="*/ 3024 w 3456"/>
              <a:gd name="T39" fmla="*/ 576 h 816"/>
              <a:gd name="T40" fmla="*/ 3168 w 3456"/>
              <a:gd name="T41" fmla="*/ 669 h 816"/>
              <a:gd name="T42" fmla="*/ 3312 w 3456"/>
              <a:gd name="T43" fmla="*/ 726 h 816"/>
              <a:gd name="T44" fmla="*/ 3456 w 3456"/>
              <a:gd name="T45" fmla="*/ 669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56"/>
              <a:gd name="T70" fmla="*/ 0 h 816"/>
              <a:gd name="T71" fmla="*/ 3456 w 3456"/>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56" h="816">
                <a:moveTo>
                  <a:pt x="0" y="672"/>
                </a:moveTo>
                <a:cubicBezTo>
                  <a:pt x="24" y="681"/>
                  <a:pt x="99" y="727"/>
                  <a:pt x="147" y="727"/>
                </a:cubicBezTo>
                <a:cubicBezTo>
                  <a:pt x="195" y="727"/>
                  <a:pt x="241" y="697"/>
                  <a:pt x="288" y="672"/>
                </a:cubicBezTo>
                <a:cubicBezTo>
                  <a:pt x="335" y="647"/>
                  <a:pt x="383" y="577"/>
                  <a:pt x="431" y="577"/>
                </a:cubicBezTo>
                <a:cubicBezTo>
                  <a:pt x="479" y="577"/>
                  <a:pt x="528" y="638"/>
                  <a:pt x="576" y="672"/>
                </a:cubicBezTo>
                <a:cubicBezTo>
                  <a:pt x="624" y="706"/>
                  <a:pt x="672" y="784"/>
                  <a:pt x="720" y="783"/>
                </a:cubicBezTo>
                <a:cubicBezTo>
                  <a:pt x="768" y="782"/>
                  <a:pt x="816" y="711"/>
                  <a:pt x="864" y="669"/>
                </a:cubicBezTo>
                <a:cubicBezTo>
                  <a:pt x="912" y="627"/>
                  <a:pt x="961" y="528"/>
                  <a:pt x="1009" y="528"/>
                </a:cubicBezTo>
                <a:cubicBezTo>
                  <a:pt x="1057" y="528"/>
                  <a:pt x="1104" y="624"/>
                  <a:pt x="1152" y="672"/>
                </a:cubicBezTo>
                <a:cubicBezTo>
                  <a:pt x="1200" y="720"/>
                  <a:pt x="1249" y="816"/>
                  <a:pt x="1297" y="816"/>
                </a:cubicBezTo>
                <a:cubicBezTo>
                  <a:pt x="1345" y="816"/>
                  <a:pt x="1366" y="805"/>
                  <a:pt x="1438" y="669"/>
                </a:cubicBezTo>
                <a:cubicBezTo>
                  <a:pt x="1510" y="533"/>
                  <a:pt x="1633" y="0"/>
                  <a:pt x="1729" y="0"/>
                </a:cubicBezTo>
                <a:cubicBezTo>
                  <a:pt x="1825" y="0"/>
                  <a:pt x="1945" y="536"/>
                  <a:pt x="2017" y="672"/>
                </a:cubicBezTo>
                <a:cubicBezTo>
                  <a:pt x="2089" y="808"/>
                  <a:pt x="2113" y="816"/>
                  <a:pt x="2161" y="816"/>
                </a:cubicBezTo>
                <a:cubicBezTo>
                  <a:pt x="2209" y="816"/>
                  <a:pt x="2256" y="719"/>
                  <a:pt x="2304" y="672"/>
                </a:cubicBezTo>
                <a:cubicBezTo>
                  <a:pt x="2352" y="625"/>
                  <a:pt x="2400" y="534"/>
                  <a:pt x="2448" y="534"/>
                </a:cubicBezTo>
                <a:cubicBezTo>
                  <a:pt x="2496" y="534"/>
                  <a:pt x="2544" y="631"/>
                  <a:pt x="2592" y="672"/>
                </a:cubicBezTo>
                <a:cubicBezTo>
                  <a:pt x="2640" y="713"/>
                  <a:pt x="2688" y="783"/>
                  <a:pt x="2736" y="783"/>
                </a:cubicBezTo>
                <a:cubicBezTo>
                  <a:pt x="2784" y="783"/>
                  <a:pt x="2832" y="706"/>
                  <a:pt x="2880" y="672"/>
                </a:cubicBezTo>
                <a:cubicBezTo>
                  <a:pt x="2928" y="638"/>
                  <a:pt x="2976" y="576"/>
                  <a:pt x="3024" y="576"/>
                </a:cubicBezTo>
                <a:cubicBezTo>
                  <a:pt x="3072" y="576"/>
                  <a:pt x="3120" y="644"/>
                  <a:pt x="3168" y="669"/>
                </a:cubicBezTo>
                <a:cubicBezTo>
                  <a:pt x="3216" y="694"/>
                  <a:pt x="3264" y="726"/>
                  <a:pt x="3312" y="726"/>
                </a:cubicBezTo>
                <a:cubicBezTo>
                  <a:pt x="3360" y="726"/>
                  <a:pt x="3426" y="681"/>
                  <a:pt x="3456" y="669"/>
                </a:cubicBezTo>
              </a:path>
            </a:pathLst>
          </a:custGeom>
          <a:noFill/>
          <a:ln w="9525">
            <a:solidFill>
              <a:schemeClr val="tx1"/>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 name="Line 25"/>
          <p:cNvSpPr>
            <a:spLocks noChangeShapeType="1"/>
          </p:cNvSpPr>
          <p:nvPr/>
        </p:nvSpPr>
        <p:spPr bwMode="auto">
          <a:xfrm>
            <a:off x="5755819" y="5103934"/>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 name="Line 26"/>
          <p:cNvSpPr>
            <a:spLocks noChangeShapeType="1"/>
          </p:cNvSpPr>
          <p:nvPr/>
        </p:nvSpPr>
        <p:spPr bwMode="auto">
          <a:xfrm>
            <a:off x="6099417" y="5103934"/>
            <a:ext cx="1193" cy="202216"/>
          </a:xfrm>
          <a:prstGeom prst="line">
            <a:avLst/>
          </a:prstGeom>
          <a:noFill/>
          <a:ln w="6350">
            <a:solidFill>
              <a:srgbClr val="C0000B"/>
            </a:solidFill>
            <a:roun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 name="Line 5"/>
          <p:cNvSpPr>
            <a:spLocks noChangeShapeType="1"/>
          </p:cNvSpPr>
          <p:nvPr/>
        </p:nvSpPr>
        <p:spPr bwMode="auto">
          <a:xfrm flipV="1">
            <a:off x="3003625" y="3912855"/>
            <a:ext cx="0" cy="1620000"/>
          </a:xfrm>
          <a:prstGeom prst="line">
            <a:avLst/>
          </a:prstGeom>
          <a:noFill/>
          <a:ln w="9525">
            <a:solidFill>
              <a:srgbClr val="C0000B"/>
            </a:solidFill>
            <a:prstDash val="dash"/>
            <a:round/>
            <a:headEnd type="none" w="med" len="med"/>
            <a:tailEnd type="none" w="med" len="me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 name="Line 5"/>
          <p:cNvSpPr>
            <a:spLocks noChangeShapeType="1"/>
          </p:cNvSpPr>
          <p:nvPr/>
        </p:nvSpPr>
        <p:spPr bwMode="auto">
          <a:xfrm flipV="1">
            <a:off x="3348587" y="3912855"/>
            <a:ext cx="0" cy="1620000"/>
          </a:xfrm>
          <a:prstGeom prst="line">
            <a:avLst/>
          </a:prstGeom>
          <a:noFill/>
          <a:ln w="9525">
            <a:solidFill>
              <a:srgbClr val="C0000B"/>
            </a:solidFill>
            <a:prstDash val="dash"/>
            <a:round/>
            <a:headEnd type="none" w="med" len="med"/>
            <a:tailEnd type="none" w="med" len="me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 name="Line 5"/>
          <p:cNvSpPr>
            <a:spLocks noChangeShapeType="1"/>
          </p:cNvSpPr>
          <p:nvPr/>
        </p:nvSpPr>
        <p:spPr bwMode="auto">
          <a:xfrm flipV="1">
            <a:off x="3690820" y="3912855"/>
            <a:ext cx="0" cy="1620000"/>
          </a:xfrm>
          <a:prstGeom prst="line">
            <a:avLst/>
          </a:prstGeom>
          <a:noFill/>
          <a:ln w="9525">
            <a:solidFill>
              <a:srgbClr val="C0000B"/>
            </a:solidFill>
            <a:prstDash val="dash"/>
            <a:round/>
            <a:headEnd type="none" w="med" len="med"/>
            <a:tailEnd type="none" w="med" len="med"/>
          </a:ln>
        </p:spPr>
        <p:txBody>
          <a:bodyPr wrap="none" anchor="ctr"/>
          <a:lstStyle/>
          <a:p>
            <a:pPr fontAlgn="ct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流程图: 联系 87"/>
          <p:cNvSpPr/>
          <p:nvPr/>
        </p:nvSpPr>
        <p:spPr bwMode="auto">
          <a:xfrm>
            <a:off x="3311099" y="3859448"/>
            <a:ext cx="72000" cy="72000"/>
          </a:xfrm>
          <a:prstGeom prst="flowChartConnector">
            <a:avLst/>
          </a:prstGeom>
          <a:solidFill>
            <a:srgbClr val="C000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流程图: 联系 88"/>
          <p:cNvSpPr/>
          <p:nvPr/>
        </p:nvSpPr>
        <p:spPr bwMode="auto">
          <a:xfrm>
            <a:off x="3654696" y="3859448"/>
            <a:ext cx="72000" cy="72000"/>
          </a:xfrm>
          <a:prstGeom prst="flowChartConnector">
            <a:avLst/>
          </a:prstGeom>
          <a:solidFill>
            <a:srgbClr val="C000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流程图: 联系 89"/>
          <p:cNvSpPr/>
          <p:nvPr/>
        </p:nvSpPr>
        <p:spPr bwMode="auto">
          <a:xfrm>
            <a:off x="2967500" y="3859448"/>
            <a:ext cx="72000" cy="72000"/>
          </a:xfrm>
          <a:prstGeom prst="flowChartConnector">
            <a:avLst/>
          </a:prstGeom>
          <a:solidFill>
            <a:srgbClr val="C000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ym typeface="Huawei Sans" panose="020C0503030203020204" pitchFamily="34" charset="0"/>
              </a:rPr>
              <a:t>A l'issue de ce cours, vous serez en mesure de :</a:t>
            </a:r>
            <a:endParaRPr lang="en-US" smtClean="0">
              <a:sym typeface="Huawei Sans" panose="020C0503030203020204" pitchFamily="34" charset="0"/>
            </a:endParaRPr>
          </a:p>
          <a:p>
            <a:pPr lvl="1"/>
            <a:r>
              <a:rPr lang="en-US" smtClean="0">
                <a:sym typeface="Huawei Sans" panose="020C0503030203020204" pitchFamily="34" charset="0"/>
              </a:rPr>
              <a:t>Décrire les concepts de base de la communication sans fil.</a:t>
            </a:r>
            <a:endParaRPr lang="en-US" altLang="zh-CN" smtClean="0">
              <a:sym typeface="Huawei Sans" panose="020C0503030203020204" pitchFamily="34" charset="0"/>
            </a:endParaRPr>
          </a:p>
          <a:p>
            <a:pPr lvl="1"/>
            <a:r>
              <a:rPr lang="en-US" smtClean="0">
                <a:sym typeface="Huawei Sans" panose="020C0503030203020204" pitchFamily="34" charset="0"/>
              </a:rPr>
              <a:t>Distinguer les protocoles 802.11 et décrire les générations de Wi-Fi.</a:t>
            </a:r>
            <a:endParaRPr lang="en-US" altLang="zh-CN" smtClean="0">
              <a:sym typeface="Huawei Sans" panose="020C0503030203020204" pitchFamily="34" charset="0"/>
            </a:endParaRPr>
          </a:p>
          <a:p>
            <a:pPr lvl="1"/>
            <a:r>
              <a:rPr lang="en-US" smtClean="0">
                <a:sym typeface="Huawei Sans" panose="020C0503030203020204" pitchFamily="34" charset="0"/>
              </a:rPr>
              <a:t>Décrivez les points forts du Wi-Fi 6.</a:t>
            </a:r>
            <a:endParaRPr lang="en-US" altLang="zh-CN" smtClean="0">
              <a:sym typeface="Huawei Sans" panose="020C0503030203020204" pitchFamily="34" charset="0"/>
            </a:endParaRPr>
          </a:p>
          <a:p>
            <a:pPr lvl="1"/>
            <a:r>
              <a:rPr lang="en-US" smtClean="0">
                <a:sym typeface="Huawei Sans" panose="020C0503030203020204" pitchFamily="34" charset="0"/>
              </a:rPr>
              <a:t>Décrire les principales technologies WLAN.</a:t>
            </a:r>
            <a:endParaRPr lang="en-US" altLang="zh-CN" dirty="0" smtClean="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2384872" y="3179348"/>
            <a:ext cx="7423270" cy="2264828"/>
          </a:xfrm>
          <a:custGeom>
            <a:avLst/>
            <a:gdLst>
              <a:gd name="connsiteX0" fmla="*/ 406400 w 1219200"/>
              <a:gd name="connsiteY0" fmla="*/ 42333 h 618066"/>
              <a:gd name="connsiteX1" fmla="*/ 0 w 1219200"/>
              <a:gd name="connsiteY1" fmla="*/ 618066 h 618066"/>
              <a:gd name="connsiteX2" fmla="*/ 1219200 w 1219200"/>
              <a:gd name="connsiteY2" fmla="*/ 618066 h 618066"/>
              <a:gd name="connsiteX3" fmla="*/ 812800 w 1219200"/>
              <a:gd name="connsiteY3" fmla="*/ 0 h 618066"/>
              <a:gd name="connsiteX0-1" fmla="*/ 425450 w 1219200"/>
              <a:gd name="connsiteY0-2" fmla="*/ 15663 h 618066"/>
              <a:gd name="connsiteX1-3" fmla="*/ 0 w 1219200"/>
              <a:gd name="connsiteY1-4" fmla="*/ 618066 h 618066"/>
              <a:gd name="connsiteX2-5" fmla="*/ 1219200 w 1219200"/>
              <a:gd name="connsiteY2-6" fmla="*/ 618066 h 618066"/>
              <a:gd name="connsiteX3-7" fmla="*/ 812800 w 1219200"/>
              <a:gd name="connsiteY3-8" fmla="*/ 0 h 618066"/>
              <a:gd name="connsiteX0-9" fmla="*/ 433070 w 1219200"/>
              <a:gd name="connsiteY0-10" fmla="*/ 423 h 618066"/>
              <a:gd name="connsiteX1-11" fmla="*/ 0 w 1219200"/>
              <a:gd name="connsiteY1-12" fmla="*/ 618066 h 618066"/>
              <a:gd name="connsiteX2-13" fmla="*/ 1219200 w 1219200"/>
              <a:gd name="connsiteY2-14" fmla="*/ 618066 h 618066"/>
              <a:gd name="connsiteX3-15" fmla="*/ 812800 w 1219200"/>
              <a:gd name="connsiteY3-16" fmla="*/ 0 h 618066"/>
              <a:gd name="connsiteX0-17" fmla="*/ 2324446 w 3110576"/>
              <a:gd name="connsiteY0-18" fmla="*/ 423 h 2548641"/>
              <a:gd name="connsiteX1-19" fmla="*/ 0 w 3110576"/>
              <a:gd name="connsiteY1-20" fmla="*/ 2548641 h 2548641"/>
              <a:gd name="connsiteX2-21" fmla="*/ 3110576 w 3110576"/>
              <a:gd name="connsiteY2-22" fmla="*/ 618066 h 2548641"/>
              <a:gd name="connsiteX3-23" fmla="*/ 2704176 w 3110576"/>
              <a:gd name="connsiteY3-24" fmla="*/ 0 h 2548641"/>
              <a:gd name="connsiteX0-25" fmla="*/ 2324446 w 8353509"/>
              <a:gd name="connsiteY0-26" fmla="*/ 423 h 2548641"/>
              <a:gd name="connsiteX1-27" fmla="*/ 0 w 8353509"/>
              <a:gd name="connsiteY1-28" fmla="*/ 2548641 h 2548641"/>
              <a:gd name="connsiteX2-29" fmla="*/ 8353509 w 8353509"/>
              <a:gd name="connsiteY2-30" fmla="*/ 2548641 h 2548641"/>
              <a:gd name="connsiteX3-31" fmla="*/ 2704176 w 8353509"/>
              <a:gd name="connsiteY3-32" fmla="*/ 0 h 2548641"/>
            </a:gdLst>
            <a:ahLst/>
            <a:cxnLst>
              <a:cxn ang="0">
                <a:pos x="connsiteX0-1" y="connsiteY0-2"/>
              </a:cxn>
              <a:cxn ang="0">
                <a:pos x="connsiteX1-3" y="connsiteY1-4"/>
              </a:cxn>
              <a:cxn ang="0">
                <a:pos x="connsiteX2-5" y="connsiteY2-6"/>
              </a:cxn>
              <a:cxn ang="0">
                <a:pos x="connsiteX3-7" y="connsiteY3-8"/>
              </a:cxn>
            </a:cxnLst>
            <a:rect l="l" t="t" r="r" b="b"/>
            <a:pathLst>
              <a:path w="8353509" h="2548641">
                <a:moveTo>
                  <a:pt x="2324446" y="423"/>
                </a:moveTo>
                <a:lnTo>
                  <a:pt x="0" y="2548641"/>
                </a:lnTo>
                <a:lnTo>
                  <a:pt x="8353509" y="2548641"/>
                </a:lnTo>
                <a:lnTo>
                  <a:pt x="2704176" y="0"/>
                </a:lnTo>
              </a:path>
            </a:pathLst>
          </a:custGeom>
          <a:gradFill flip="none" rotWithShape="1">
            <a:gsLst>
              <a:gs pos="100000">
                <a:schemeClr val="bg1">
                  <a:alpha val="0"/>
                </a:schemeClr>
              </a:gs>
              <a:gs pos="0">
                <a:srgbClr val="00B0F0">
                  <a:alpha val="9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Exemple de canal OFDM 5 GHz</a:t>
            </a:r>
            <a:endParaRPr lang="en-US" dirty="0">
              <a:sym typeface="Huawei Sans" panose="020C0503030203020204" pitchFamily="34" charset="0"/>
            </a:endParaRPr>
          </a:p>
        </p:txBody>
      </p:sp>
      <p:sp>
        <p:nvSpPr>
          <p:cNvPr id="65" name="Text Box 37"/>
          <p:cNvSpPr txBox="1">
            <a:spLocks noChangeArrowheads="1"/>
          </p:cNvSpPr>
          <p:nvPr/>
        </p:nvSpPr>
        <p:spPr bwMode="auto">
          <a:xfrm>
            <a:off x="9891278" y="6519446"/>
            <a:ext cx="2132579" cy="338554"/>
          </a:xfrm>
          <a:prstGeom prst="rect">
            <a:avLst/>
          </a:prstGeom>
          <a:noFill/>
          <a:ln w="9525">
            <a:noFill/>
            <a:miter lim="800000"/>
          </a:ln>
        </p:spPr>
        <p:txBody>
          <a:bodyPr wrap="square">
            <a:spAutoFit/>
          </a:bodyPr>
          <a:lstStyle/>
          <a:p>
            <a:pPr fontAlgn="ctr">
              <a:spcBef>
                <a:spcPct val="50000"/>
              </a:spcBef>
            </a:pP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Fréquence (MHz)</a:t>
            </a:r>
            <a:endParaRPr 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Text Box 81"/>
          <p:cNvSpPr txBox="1">
            <a:spLocks noChangeArrowheads="1"/>
          </p:cNvSpPr>
          <p:nvPr/>
        </p:nvSpPr>
        <p:spPr bwMode="auto">
          <a:xfrm>
            <a:off x="3594099" y="4084198"/>
            <a:ext cx="3459163" cy="584775"/>
          </a:xfrm>
          <a:prstGeom prst="rect">
            <a:avLst/>
          </a:prstGeom>
          <a:noFill/>
          <a:ln w="9525" algn="ctr">
            <a:noFill/>
            <a:miter lim="800000"/>
          </a:ln>
        </p:spPr>
        <p:txBody>
          <a:bodyPr wrap="square">
            <a:spAutoFit/>
          </a:bodyP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Chaque sous-porteuse occupe une largeur de bande de 312,5 kHz.</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Text Box 82"/>
          <p:cNvSpPr txBox="1">
            <a:spLocks noChangeArrowheads="1"/>
          </p:cNvSpPr>
          <p:nvPr/>
        </p:nvSpPr>
        <p:spPr bwMode="auto">
          <a:xfrm>
            <a:off x="2522538" y="5580292"/>
            <a:ext cx="6074537" cy="584775"/>
          </a:xfrm>
          <a:prstGeom prst="rect">
            <a:avLst/>
          </a:prstGeom>
          <a:noFill/>
          <a:ln w="9525" algn="ctr">
            <a:noFill/>
            <a:miter lim="800000"/>
          </a:ln>
        </p:spPr>
        <p:txBody>
          <a:bodyPr wrap="square">
            <a:spAutoFit/>
          </a:bodyP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48 sous-canaux sont utilisés pour la transmission des données et 4 sous-canaux sont utilisés pour la référence de phase.</a:t>
            </a: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Text Box 55"/>
          <p:cNvSpPr txBox="1">
            <a:spLocks noChangeArrowheads="1"/>
          </p:cNvSpPr>
          <p:nvPr/>
        </p:nvSpPr>
        <p:spPr bwMode="auto">
          <a:xfrm>
            <a:off x="2930526" y="2536875"/>
            <a:ext cx="992187"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 Box 64"/>
          <p:cNvSpPr txBox="1">
            <a:spLocks noChangeArrowheads="1"/>
          </p:cNvSpPr>
          <p:nvPr/>
        </p:nvSpPr>
        <p:spPr bwMode="auto">
          <a:xfrm>
            <a:off x="3683001" y="2536875"/>
            <a:ext cx="993775"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Text Box 66"/>
          <p:cNvSpPr txBox="1">
            <a:spLocks noChangeArrowheads="1"/>
          </p:cNvSpPr>
          <p:nvPr/>
        </p:nvSpPr>
        <p:spPr bwMode="auto">
          <a:xfrm>
            <a:off x="4413251" y="2538463"/>
            <a:ext cx="993775"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Text Box 68"/>
          <p:cNvSpPr txBox="1">
            <a:spLocks noChangeArrowheads="1"/>
          </p:cNvSpPr>
          <p:nvPr/>
        </p:nvSpPr>
        <p:spPr bwMode="auto">
          <a:xfrm>
            <a:off x="5176838" y="2525763"/>
            <a:ext cx="993775"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Text Box 70"/>
          <p:cNvSpPr txBox="1">
            <a:spLocks noChangeArrowheads="1"/>
          </p:cNvSpPr>
          <p:nvPr/>
        </p:nvSpPr>
        <p:spPr bwMode="auto">
          <a:xfrm>
            <a:off x="5886451" y="2525763"/>
            <a:ext cx="992187"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 Box 72"/>
          <p:cNvSpPr txBox="1">
            <a:spLocks noChangeArrowheads="1"/>
          </p:cNvSpPr>
          <p:nvPr/>
        </p:nvSpPr>
        <p:spPr bwMode="auto">
          <a:xfrm>
            <a:off x="6627813" y="2527350"/>
            <a:ext cx="993775"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 Box 74"/>
          <p:cNvSpPr txBox="1">
            <a:spLocks noChangeArrowheads="1"/>
          </p:cNvSpPr>
          <p:nvPr/>
        </p:nvSpPr>
        <p:spPr bwMode="auto">
          <a:xfrm>
            <a:off x="7358063" y="2525763"/>
            <a:ext cx="993775"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Text Box 76"/>
          <p:cNvSpPr txBox="1">
            <a:spLocks noChangeArrowheads="1"/>
          </p:cNvSpPr>
          <p:nvPr/>
        </p:nvSpPr>
        <p:spPr bwMode="auto">
          <a:xfrm>
            <a:off x="8121650" y="2525763"/>
            <a:ext cx="995362" cy="307777"/>
          </a:xfrm>
          <a:prstGeom prst="rect">
            <a:avLst/>
          </a:prstGeom>
          <a:noFill/>
          <a:ln w="9525">
            <a:noFill/>
            <a:miter lim="800000"/>
          </a:ln>
        </p:spPr>
        <p:txBody>
          <a:bodyPr>
            <a:spAutoFit/>
          </a:bodyPr>
          <a:lstStyle/>
          <a:p>
            <a:pPr fontAlgn="ctr">
              <a:spcBef>
                <a:spcPct val="50000"/>
              </a:spcBef>
            </a:pPr>
            <a:r>
              <a:rPr lang="en-US"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Text Box 35"/>
          <p:cNvSpPr txBox="1">
            <a:spLocks noChangeArrowheads="1"/>
          </p:cNvSpPr>
          <p:nvPr/>
        </p:nvSpPr>
        <p:spPr bwMode="auto">
          <a:xfrm>
            <a:off x="8493126" y="1794302"/>
            <a:ext cx="993775"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30 MHz</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Line 27"/>
          <p:cNvSpPr>
            <a:spLocks noChangeShapeType="1"/>
          </p:cNvSpPr>
          <p:nvPr/>
        </p:nvSpPr>
        <p:spPr bwMode="auto">
          <a:xfrm>
            <a:off x="2277609" y="2051090"/>
            <a:ext cx="0" cy="1150937"/>
          </a:xfrm>
          <a:prstGeom prst="line">
            <a:avLst/>
          </a:prstGeom>
          <a:noFill/>
          <a:ln w="25400">
            <a:solidFill>
              <a:schemeClr val="bg1">
                <a:lumMod val="65000"/>
              </a:schemeClr>
            </a:solidFill>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Line 28"/>
          <p:cNvSpPr>
            <a:spLocks noChangeShapeType="1"/>
          </p:cNvSpPr>
          <p:nvPr/>
        </p:nvSpPr>
        <p:spPr bwMode="auto">
          <a:xfrm>
            <a:off x="2144712" y="3195221"/>
            <a:ext cx="7342188" cy="0"/>
          </a:xfrm>
          <a:prstGeom prst="line">
            <a:avLst/>
          </a:prstGeom>
          <a:noFill/>
          <a:ln w="25400">
            <a:solidFill>
              <a:schemeClr val="bg1">
                <a:lumMod val="65000"/>
              </a:schemeClr>
            </a:solidFill>
            <a:round/>
          </a:ln>
        </p:spPr>
        <p:txBody>
          <a:bodyPr/>
          <a:lstStyle/>
          <a:p>
            <a:pPr fontAlgn="ctr"/>
            <a:endParaRPr lang="en-US" altLang="zh-CN" sz="16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Line 29"/>
          <p:cNvSpPr>
            <a:spLocks noChangeShapeType="1"/>
          </p:cNvSpPr>
          <p:nvPr/>
        </p:nvSpPr>
        <p:spPr bwMode="auto">
          <a:xfrm>
            <a:off x="9486900" y="2032946"/>
            <a:ext cx="0" cy="1150937"/>
          </a:xfrm>
          <a:prstGeom prst="line">
            <a:avLst/>
          </a:prstGeom>
          <a:noFill/>
          <a:ln w="25400">
            <a:solidFill>
              <a:schemeClr val="bg1">
                <a:lumMod val="65000"/>
              </a:schemeClr>
            </a:solidFill>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Text Box 30"/>
          <p:cNvSpPr txBox="1">
            <a:spLocks noChangeArrowheads="1"/>
          </p:cNvSpPr>
          <p:nvPr/>
        </p:nvSpPr>
        <p:spPr bwMode="auto">
          <a:xfrm>
            <a:off x="1979612" y="3193834"/>
            <a:ext cx="850900" cy="338554"/>
          </a:xfrm>
          <a:prstGeom prst="rect">
            <a:avLst/>
          </a:prstGeom>
          <a:noFill/>
          <a:ln w="9525">
            <a:noFill/>
            <a:miter lim="800000"/>
          </a:ln>
        </p:spPr>
        <p:txBody>
          <a:bodyPr>
            <a:spAutoFit/>
          </a:bodyPr>
          <a:lstStyle/>
          <a:p>
            <a:pPr fontAlgn="ctr">
              <a:spcBef>
                <a:spcPct val="50000"/>
              </a:spcBef>
            </a:pP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5150</a:t>
            </a:r>
            <a:endParaRPr 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 Box 31"/>
          <p:cNvSpPr txBox="1">
            <a:spLocks noChangeArrowheads="1"/>
          </p:cNvSpPr>
          <p:nvPr/>
        </p:nvSpPr>
        <p:spPr bwMode="auto">
          <a:xfrm>
            <a:off x="9045576" y="3193834"/>
            <a:ext cx="668337" cy="338554"/>
          </a:xfrm>
          <a:prstGeom prst="rect">
            <a:avLst/>
          </a:prstGeom>
          <a:noFill/>
          <a:ln w="9525">
            <a:noFill/>
            <a:miter lim="800000"/>
          </a:ln>
        </p:spPr>
        <p:txBody>
          <a:bodyPr>
            <a:spAutoFit/>
          </a:bodyPr>
          <a:lstStyle/>
          <a:p>
            <a:pPr fontAlgn="ctr">
              <a:spcBef>
                <a:spcPct val="50000"/>
              </a:spcBef>
            </a:pP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5350</a:t>
            </a:r>
            <a:endParaRPr 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AutoShape 32"/>
          <p:cNvSpPr>
            <a:spLocks noChangeArrowheads="1"/>
          </p:cNvSpPr>
          <p:nvPr/>
        </p:nvSpPr>
        <p:spPr bwMode="auto">
          <a:xfrm rot="16200000">
            <a:off x="2808288" y="2288759"/>
            <a:ext cx="1071562" cy="741363"/>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 name="Text Box 36"/>
          <p:cNvSpPr txBox="1">
            <a:spLocks noChangeArrowheads="1"/>
          </p:cNvSpPr>
          <p:nvPr/>
        </p:nvSpPr>
        <p:spPr bwMode="auto">
          <a:xfrm>
            <a:off x="2271712" y="1796634"/>
            <a:ext cx="990600"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30 MHz</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Text Box 37"/>
          <p:cNvSpPr txBox="1">
            <a:spLocks noChangeArrowheads="1"/>
          </p:cNvSpPr>
          <p:nvPr/>
        </p:nvSpPr>
        <p:spPr bwMode="auto">
          <a:xfrm>
            <a:off x="7781925" y="3511135"/>
            <a:ext cx="1931988" cy="338554"/>
          </a:xfrm>
          <a:prstGeom prst="rect">
            <a:avLst/>
          </a:prstGeom>
          <a:noFill/>
          <a:ln w="9525">
            <a:noFill/>
            <a:miter lim="800000"/>
          </a:ln>
        </p:spPr>
        <p:txBody>
          <a:bodyPr wrap="square">
            <a:spAutoFit/>
          </a:bodyPr>
          <a:lstStyle/>
          <a:p>
            <a:pPr fontAlgn="ctr">
              <a:spcBef>
                <a:spcPct val="50000"/>
              </a:spcBef>
            </a:pP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Fréquence </a:t>
            </a: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(MHz)</a:t>
            </a:r>
            <a:endParaRPr 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Text Box 38"/>
          <p:cNvSpPr txBox="1">
            <a:spLocks noChangeArrowheads="1"/>
          </p:cNvSpPr>
          <p:nvPr/>
        </p:nvSpPr>
        <p:spPr bwMode="auto">
          <a:xfrm>
            <a:off x="8253413" y="3193834"/>
            <a:ext cx="669925"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5320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Line 39"/>
          <p:cNvSpPr>
            <a:spLocks noChangeShapeType="1"/>
          </p:cNvSpPr>
          <p:nvPr/>
        </p:nvSpPr>
        <p:spPr bwMode="auto">
          <a:xfrm>
            <a:off x="3341687"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 name="Line 40"/>
          <p:cNvSpPr>
            <a:spLocks noChangeShapeType="1"/>
          </p:cNvSpPr>
          <p:nvPr/>
        </p:nvSpPr>
        <p:spPr bwMode="auto">
          <a:xfrm>
            <a:off x="4081462"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 name="Line 41"/>
          <p:cNvSpPr>
            <a:spLocks noChangeShapeType="1"/>
          </p:cNvSpPr>
          <p:nvPr/>
        </p:nvSpPr>
        <p:spPr bwMode="auto">
          <a:xfrm>
            <a:off x="4860925"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 name="Line 42"/>
          <p:cNvSpPr>
            <a:spLocks noChangeShapeType="1"/>
          </p:cNvSpPr>
          <p:nvPr/>
        </p:nvSpPr>
        <p:spPr bwMode="auto">
          <a:xfrm>
            <a:off x="5570537"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Line 43"/>
          <p:cNvSpPr>
            <a:spLocks noChangeShapeType="1"/>
          </p:cNvSpPr>
          <p:nvPr/>
        </p:nvSpPr>
        <p:spPr bwMode="auto">
          <a:xfrm>
            <a:off x="6308725"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Line 44"/>
          <p:cNvSpPr>
            <a:spLocks noChangeShapeType="1"/>
          </p:cNvSpPr>
          <p:nvPr/>
        </p:nvSpPr>
        <p:spPr bwMode="auto">
          <a:xfrm>
            <a:off x="7054850"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 name="Line 45"/>
          <p:cNvSpPr>
            <a:spLocks noChangeShapeType="1"/>
          </p:cNvSpPr>
          <p:nvPr/>
        </p:nvSpPr>
        <p:spPr bwMode="auto">
          <a:xfrm>
            <a:off x="7793037"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 name="Line 46"/>
          <p:cNvSpPr>
            <a:spLocks noChangeShapeType="1"/>
          </p:cNvSpPr>
          <p:nvPr/>
        </p:nvSpPr>
        <p:spPr bwMode="auto">
          <a:xfrm>
            <a:off x="8531225" y="2120485"/>
            <a:ext cx="0" cy="1080000"/>
          </a:xfrm>
          <a:prstGeom prst="line">
            <a:avLst/>
          </a:prstGeom>
          <a:noFill/>
          <a:ln w="25400" cap="rnd">
            <a:solidFill>
              <a:srgbClr val="00B0F0"/>
            </a:solidFill>
            <a:prstDash val="sysDot"/>
            <a:roun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 name="Text Box 47"/>
          <p:cNvSpPr txBox="1">
            <a:spLocks noChangeArrowheads="1"/>
          </p:cNvSpPr>
          <p:nvPr/>
        </p:nvSpPr>
        <p:spPr bwMode="auto">
          <a:xfrm>
            <a:off x="6018212" y="3193834"/>
            <a:ext cx="668338"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5260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Text Box 48"/>
          <p:cNvSpPr txBox="1">
            <a:spLocks noChangeArrowheads="1"/>
          </p:cNvSpPr>
          <p:nvPr/>
        </p:nvSpPr>
        <p:spPr bwMode="auto">
          <a:xfrm>
            <a:off x="5237162" y="3193834"/>
            <a:ext cx="674688"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5240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Text Box 49"/>
          <p:cNvSpPr txBox="1">
            <a:spLocks noChangeArrowheads="1"/>
          </p:cNvSpPr>
          <p:nvPr/>
        </p:nvSpPr>
        <p:spPr bwMode="auto">
          <a:xfrm>
            <a:off x="4486276" y="3193834"/>
            <a:ext cx="669925"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5220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Text Box 50"/>
          <p:cNvSpPr txBox="1">
            <a:spLocks noChangeArrowheads="1"/>
          </p:cNvSpPr>
          <p:nvPr/>
        </p:nvSpPr>
        <p:spPr bwMode="auto">
          <a:xfrm>
            <a:off x="3708401" y="3193834"/>
            <a:ext cx="668337"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5200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Text Box 51"/>
          <p:cNvSpPr txBox="1">
            <a:spLocks noChangeArrowheads="1"/>
          </p:cNvSpPr>
          <p:nvPr/>
        </p:nvSpPr>
        <p:spPr bwMode="auto">
          <a:xfrm>
            <a:off x="6767513" y="3193834"/>
            <a:ext cx="671513"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5280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Text Box 52"/>
          <p:cNvSpPr txBox="1">
            <a:spLocks noChangeArrowheads="1"/>
          </p:cNvSpPr>
          <p:nvPr/>
        </p:nvSpPr>
        <p:spPr bwMode="auto">
          <a:xfrm>
            <a:off x="7513637" y="3193834"/>
            <a:ext cx="668338"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5300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Text Box 53"/>
          <p:cNvSpPr txBox="1">
            <a:spLocks noChangeArrowheads="1"/>
          </p:cNvSpPr>
          <p:nvPr/>
        </p:nvSpPr>
        <p:spPr bwMode="auto">
          <a:xfrm>
            <a:off x="3036888" y="3193834"/>
            <a:ext cx="671513" cy="338554"/>
          </a:xfrm>
          <a:prstGeom prst="rect">
            <a:avLst/>
          </a:prstGeom>
          <a:noFill/>
          <a:ln w="9525">
            <a:noFill/>
            <a:miter lim="800000"/>
          </a:ln>
        </p:spPr>
        <p:txBody>
          <a:bodyPr>
            <a:spAutoFit/>
          </a:bodyPr>
          <a:lstStyle/>
          <a:p>
            <a:pPr fontAlgn="ctr">
              <a:spcBef>
                <a:spcPct val="50000"/>
              </a:spcBef>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5180</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AutoShape 56"/>
          <p:cNvSpPr>
            <a:spLocks noChangeArrowheads="1"/>
          </p:cNvSpPr>
          <p:nvPr/>
        </p:nvSpPr>
        <p:spPr bwMode="auto">
          <a:xfrm rot="16200000">
            <a:off x="3552825" y="2288759"/>
            <a:ext cx="1071562" cy="741362"/>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 name="AutoShape 57"/>
          <p:cNvSpPr>
            <a:spLocks noChangeArrowheads="1"/>
          </p:cNvSpPr>
          <p:nvPr/>
        </p:nvSpPr>
        <p:spPr bwMode="auto">
          <a:xfrm rot="16200000">
            <a:off x="4294188" y="2288759"/>
            <a:ext cx="1071562" cy="741363"/>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 name="AutoShape 58"/>
          <p:cNvSpPr>
            <a:spLocks noChangeArrowheads="1"/>
          </p:cNvSpPr>
          <p:nvPr/>
        </p:nvSpPr>
        <p:spPr bwMode="auto">
          <a:xfrm rot="16200000">
            <a:off x="5034756" y="2287965"/>
            <a:ext cx="1071562" cy="742950"/>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0" name="AutoShape 59"/>
          <p:cNvSpPr>
            <a:spLocks noChangeArrowheads="1"/>
          </p:cNvSpPr>
          <p:nvPr/>
        </p:nvSpPr>
        <p:spPr bwMode="auto">
          <a:xfrm rot="16200000">
            <a:off x="5776913" y="2288759"/>
            <a:ext cx="1071562" cy="741363"/>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1" name="AutoShape 60"/>
          <p:cNvSpPr>
            <a:spLocks noChangeArrowheads="1"/>
          </p:cNvSpPr>
          <p:nvPr/>
        </p:nvSpPr>
        <p:spPr bwMode="auto">
          <a:xfrm rot="16200000">
            <a:off x="6518275" y="2288759"/>
            <a:ext cx="1071562" cy="741362"/>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2" name="AutoShape 61"/>
          <p:cNvSpPr>
            <a:spLocks noChangeArrowheads="1"/>
          </p:cNvSpPr>
          <p:nvPr/>
        </p:nvSpPr>
        <p:spPr bwMode="auto">
          <a:xfrm rot="16200000">
            <a:off x="7258844" y="2285785"/>
            <a:ext cx="1073150" cy="741363"/>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3" name="AutoShape 62"/>
          <p:cNvSpPr>
            <a:spLocks noChangeArrowheads="1"/>
          </p:cNvSpPr>
          <p:nvPr/>
        </p:nvSpPr>
        <p:spPr bwMode="auto">
          <a:xfrm rot="16200000">
            <a:off x="8001000" y="2284991"/>
            <a:ext cx="1073150" cy="742950"/>
          </a:xfrm>
          <a:prstGeom prst="flowChartDelay">
            <a:avLst/>
          </a:prstGeom>
          <a:noFill/>
          <a:ln w="25400">
            <a:solidFill>
              <a:srgbClr val="00B0F0"/>
            </a:solidFill>
            <a:miter lim="800000"/>
          </a:ln>
        </p:spPr>
        <p:txBody>
          <a:bodyPr wrap="none" anchor="ct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 name="组合 2"/>
          <p:cNvGrpSpPr/>
          <p:nvPr/>
        </p:nvGrpSpPr>
        <p:grpSpPr>
          <a:xfrm>
            <a:off x="2270125" y="2087613"/>
            <a:ext cx="7219950" cy="720725"/>
            <a:chOff x="2270125" y="2087613"/>
            <a:chExt cx="7219950" cy="720725"/>
          </a:xfrm>
        </p:grpSpPr>
        <p:sp>
          <p:nvSpPr>
            <p:cNvPr id="113" name="Line 33"/>
            <p:cNvSpPr>
              <a:spLocks noChangeShapeType="1"/>
            </p:cNvSpPr>
            <p:nvPr/>
          </p:nvSpPr>
          <p:spPr bwMode="auto">
            <a:xfrm>
              <a:off x="8505825" y="2087613"/>
              <a:ext cx="984250" cy="0"/>
            </a:xfrm>
            <a:prstGeom prst="line">
              <a:avLst/>
            </a:prstGeom>
            <a:noFill/>
            <a:ln w="25400">
              <a:solidFill>
                <a:srgbClr val="C0000B"/>
              </a:solidFill>
              <a:round/>
              <a:headEnd type="triangle" w="med" len="med"/>
              <a:tailEnd type="triangle" w="med" len="me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Line 34"/>
            <p:cNvSpPr>
              <a:spLocks noChangeShapeType="1"/>
            </p:cNvSpPr>
            <p:nvPr/>
          </p:nvSpPr>
          <p:spPr bwMode="auto">
            <a:xfrm>
              <a:off x="2270125" y="2095550"/>
              <a:ext cx="1071562" cy="0"/>
            </a:xfrm>
            <a:prstGeom prst="line">
              <a:avLst/>
            </a:prstGeom>
            <a:noFill/>
            <a:ln w="25400">
              <a:solidFill>
                <a:srgbClr val="C0000B"/>
              </a:solidFill>
              <a:round/>
              <a:headEnd type="triangle" w="med" len="med"/>
              <a:tailEnd type="triangle" w="med" len="med"/>
            </a:ln>
          </p:spPr>
          <p:txBody>
            <a:bodyPr/>
            <a:lstStyle/>
            <a:p>
              <a:pPr fontAlgn="ct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 name="Line 54"/>
            <p:cNvSpPr>
              <a:spLocks noChangeShapeType="1"/>
            </p:cNvSpPr>
            <p:nvPr/>
          </p:nvSpPr>
          <p:spPr bwMode="auto">
            <a:xfrm>
              <a:off x="2995613" y="2806750"/>
              <a:ext cx="722313"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4" name="Line 63"/>
            <p:cNvSpPr>
              <a:spLocks noChangeShapeType="1"/>
            </p:cNvSpPr>
            <p:nvPr/>
          </p:nvSpPr>
          <p:spPr bwMode="auto">
            <a:xfrm>
              <a:off x="3727450" y="2805163"/>
              <a:ext cx="722312"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5" name="Line 65"/>
            <p:cNvSpPr>
              <a:spLocks noChangeShapeType="1"/>
            </p:cNvSpPr>
            <p:nvPr/>
          </p:nvSpPr>
          <p:spPr bwMode="auto">
            <a:xfrm>
              <a:off x="4478338" y="2808338"/>
              <a:ext cx="722313"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6" name="Line 67"/>
            <p:cNvSpPr>
              <a:spLocks noChangeShapeType="1"/>
            </p:cNvSpPr>
            <p:nvPr/>
          </p:nvSpPr>
          <p:spPr bwMode="auto">
            <a:xfrm>
              <a:off x="5219700" y="2806750"/>
              <a:ext cx="723900"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7" name="Line 69"/>
            <p:cNvSpPr>
              <a:spLocks noChangeShapeType="1"/>
            </p:cNvSpPr>
            <p:nvPr/>
          </p:nvSpPr>
          <p:spPr bwMode="auto">
            <a:xfrm>
              <a:off x="5962650" y="2805163"/>
              <a:ext cx="722312"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8" name="Line 71"/>
            <p:cNvSpPr>
              <a:spLocks noChangeShapeType="1"/>
            </p:cNvSpPr>
            <p:nvPr/>
          </p:nvSpPr>
          <p:spPr bwMode="auto">
            <a:xfrm>
              <a:off x="6694488" y="2808338"/>
              <a:ext cx="722313"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9" name="Line 73"/>
            <p:cNvSpPr>
              <a:spLocks noChangeShapeType="1"/>
            </p:cNvSpPr>
            <p:nvPr/>
          </p:nvSpPr>
          <p:spPr bwMode="auto">
            <a:xfrm>
              <a:off x="7445375" y="2806750"/>
              <a:ext cx="722312"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0" name="Line 75"/>
            <p:cNvSpPr>
              <a:spLocks noChangeShapeType="1"/>
            </p:cNvSpPr>
            <p:nvPr/>
          </p:nvSpPr>
          <p:spPr bwMode="auto">
            <a:xfrm>
              <a:off x="8177212" y="2805163"/>
              <a:ext cx="723900" cy="0"/>
            </a:xfrm>
            <a:prstGeom prst="line">
              <a:avLst/>
            </a:prstGeom>
            <a:noFill/>
            <a:ln w="25400">
              <a:solidFill>
                <a:srgbClr val="C0000B"/>
              </a:solidFill>
              <a:round/>
              <a:headEnd type="triangle" w="med" len="med"/>
              <a:tailEnd type="triangle" w="med" len="med"/>
            </a:ln>
          </p:spPr>
          <p:txBody>
            <a:bodyPr/>
            <a:lstStyle/>
            <a:p>
              <a:pPr fontAlgn="ct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3" name="组合 72"/>
          <p:cNvGrpSpPr/>
          <p:nvPr/>
        </p:nvGrpSpPr>
        <p:grpSpPr>
          <a:xfrm>
            <a:off x="2818445" y="4966333"/>
            <a:ext cx="5674681" cy="363934"/>
            <a:chOff x="4308564" y="3346775"/>
            <a:chExt cx="5659759" cy="363934"/>
          </a:xfrm>
        </p:grpSpPr>
        <p:sp>
          <p:nvSpPr>
            <p:cNvPr id="75" name="任意多边形: 形状 63"/>
            <p:cNvSpPr/>
            <p:nvPr/>
          </p:nvSpPr>
          <p:spPr>
            <a:xfrm>
              <a:off x="4308564" y="3346775"/>
              <a:ext cx="646708" cy="360083"/>
            </a:xfrm>
            <a:custGeom>
              <a:avLst/>
              <a:gdLst>
                <a:gd name="connsiteX0" fmla="*/ 0 w 2895600"/>
                <a:gd name="connsiteY0" fmla="*/ 357197 h 371485"/>
                <a:gd name="connsiteX1" fmla="*/ 242887 w 2895600"/>
                <a:gd name="connsiteY1" fmla="*/ 10 h 371485"/>
                <a:gd name="connsiteX2" fmla="*/ 481012 w 2895600"/>
                <a:gd name="connsiteY2" fmla="*/ 366722 h 371485"/>
                <a:gd name="connsiteX3" fmla="*/ 723900 w 2895600"/>
                <a:gd name="connsiteY3" fmla="*/ 10 h 371485"/>
                <a:gd name="connsiteX4" fmla="*/ 962025 w 2895600"/>
                <a:gd name="connsiteY4" fmla="*/ 361960 h 371485"/>
                <a:gd name="connsiteX5" fmla="*/ 1209675 w 2895600"/>
                <a:gd name="connsiteY5" fmla="*/ 10 h 371485"/>
                <a:gd name="connsiteX6" fmla="*/ 1443037 w 2895600"/>
                <a:gd name="connsiteY6" fmla="*/ 371485 h 371485"/>
                <a:gd name="connsiteX7" fmla="*/ 1685925 w 2895600"/>
                <a:gd name="connsiteY7" fmla="*/ 10 h 371485"/>
                <a:gd name="connsiteX8" fmla="*/ 1928812 w 2895600"/>
                <a:gd name="connsiteY8" fmla="*/ 361960 h 371485"/>
                <a:gd name="connsiteX9" fmla="*/ 2171700 w 2895600"/>
                <a:gd name="connsiteY9" fmla="*/ 4772 h 371485"/>
                <a:gd name="connsiteX10" fmla="*/ 2409825 w 2895600"/>
                <a:gd name="connsiteY10" fmla="*/ 361960 h 371485"/>
                <a:gd name="connsiteX11" fmla="*/ 2647950 w 2895600"/>
                <a:gd name="connsiteY11" fmla="*/ 10 h 371485"/>
                <a:gd name="connsiteX12" fmla="*/ 2895600 w 2895600"/>
                <a:gd name="connsiteY12" fmla="*/ 361960 h 371485"/>
                <a:gd name="connsiteX0-1" fmla="*/ 0 w 2895600"/>
                <a:gd name="connsiteY0-2" fmla="*/ 357197 h 371485"/>
                <a:gd name="connsiteX1-3" fmla="*/ 242887 w 2895600"/>
                <a:gd name="connsiteY1-4" fmla="*/ 10 h 371485"/>
                <a:gd name="connsiteX2-5" fmla="*/ 481012 w 2895600"/>
                <a:gd name="connsiteY2-6" fmla="*/ 366722 h 371485"/>
                <a:gd name="connsiteX3-7" fmla="*/ 723900 w 2895600"/>
                <a:gd name="connsiteY3-8" fmla="*/ 10 h 371485"/>
                <a:gd name="connsiteX4-9" fmla="*/ 962025 w 2895600"/>
                <a:gd name="connsiteY4-10" fmla="*/ 361960 h 371485"/>
                <a:gd name="connsiteX5-11" fmla="*/ 1209675 w 2895600"/>
                <a:gd name="connsiteY5-12" fmla="*/ 10 h 371485"/>
                <a:gd name="connsiteX6-13" fmla="*/ 1443037 w 2895600"/>
                <a:gd name="connsiteY6-14" fmla="*/ 371485 h 371485"/>
                <a:gd name="connsiteX7-15" fmla="*/ 1685925 w 2895600"/>
                <a:gd name="connsiteY7-16" fmla="*/ 10 h 371485"/>
                <a:gd name="connsiteX8-17" fmla="*/ 1928812 w 2895600"/>
                <a:gd name="connsiteY8-18" fmla="*/ 361960 h 371485"/>
                <a:gd name="connsiteX9-19" fmla="*/ 2171700 w 2895600"/>
                <a:gd name="connsiteY9-20" fmla="*/ 4772 h 371485"/>
                <a:gd name="connsiteX10-21" fmla="*/ 2409825 w 2895600"/>
                <a:gd name="connsiteY10-22" fmla="*/ 361960 h 371485"/>
                <a:gd name="connsiteX11-23" fmla="*/ 2647950 w 2895600"/>
                <a:gd name="connsiteY11-24" fmla="*/ 10 h 371485"/>
                <a:gd name="connsiteX12-25" fmla="*/ 2895600 w 2895600"/>
                <a:gd name="connsiteY12-26" fmla="*/ 361960 h 371485"/>
                <a:gd name="connsiteX0-27" fmla="*/ 0 w 2895600"/>
                <a:gd name="connsiteY0-28" fmla="*/ 357193 h 371481"/>
                <a:gd name="connsiteX1-29" fmla="*/ 242887 w 2895600"/>
                <a:gd name="connsiteY1-30" fmla="*/ 6 h 371481"/>
                <a:gd name="connsiteX2-31" fmla="*/ 481012 w 2895600"/>
                <a:gd name="connsiteY2-32" fmla="*/ 361956 h 371481"/>
                <a:gd name="connsiteX3-33" fmla="*/ 723900 w 2895600"/>
                <a:gd name="connsiteY3-34" fmla="*/ 6 h 371481"/>
                <a:gd name="connsiteX4-35" fmla="*/ 962025 w 2895600"/>
                <a:gd name="connsiteY4-36" fmla="*/ 361956 h 371481"/>
                <a:gd name="connsiteX5-37" fmla="*/ 1209675 w 2895600"/>
                <a:gd name="connsiteY5-38" fmla="*/ 6 h 371481"/>
                <a:gd name="connsiteX6-39" fmla="*/ 1443037 w 2895600"/>
                <a:gd name="connsiteY6-40" fmla="*/ 371481 h 371481"/>
                <a:gd name="connsiteX7-41" fmla="*/ 1685925 w 2895600"/>
                <a:gd name="connsiteY7-42" fmla="*/ 6 h 371481"/>
                <a:gd name="connsiteX8-43" fmla="*/ 1928812 w 2895600"/>
                <a:gd name="connsiteY8-44" fmla="*/ 361956 h 371481"/>
                <a:gd name="connsiteX9-45" fmla="*/ 2171700 w 2895600"/>
                <a:gd name="connsiteY9-46" fmla="*/ 4768 h 371481"/>
                <a:gd name="connsiteX10-47" fmla="*/ 2409825 w 2895600"/>
                <a:gd name="connsiteY10-48" fmla="*/ 361956 h 371481"/>
                <a:gd name="connsiteX11-49" fmla="*/ 2647950 w 2895600"/>
                <a:gd name="connsiteY11-50" fmla="*/ 6 h 371481"/>
                <a:gd name="connsiteX12-51" fmla="*/ 2895600 w 2895600"/>
                <a:gd name="connsiteY12-52" fmla="*/ 361956 h 371481"/>
                <a:gd name="connsiteX0-53" fmla="*/ 0 w 2895600"/>
                <a:gd name="connsiteY0-54" fmla="*/ 357190 h 364335"/>
                <a:gd name="connsiteX1-55" fmla="*/ 242887 w 2895600"/>
                <a:gd name="connsiteY1-56" fmla="*/ 3 h 364335"/>
                <a:gd name="connsiteX2-57" fmla="*/ 481012 w 2895600"/>
                <a:gd name="connsiteY2-58" fmla="*/ 361953 h 364335"/>
                <a:gd name="connsiteX3-59" fmla="*/ 723900 w 2895600"/>
                <a:gd name="connsiteY3-60" fmla="*/ 3 h 364335"/>
                <a:gd name="connsiteX4-61" fmla="*/ 962025 w 2895600"/>
                <a:gd name="connsiteY4-62" fmla="*/ 361953 h 364335"/>
                <a:gd name="connsiteX5-63" fmla="*/ 1209675 w 2895600"/>
                <a:gd name="connsiteY5-64" fmla="*/ 3 h 364335"/>
                <a:gd name="connsiteX6-65" fmla="*/ 1445418 w 2895600"/>
                <a:gd name="connsiteY6-66" fmla="*/ 364335 h 364335"/>
                <a:gd name="connsiteX7-67" fmla="*/ 1685925 w 2895600"/>
                <a:gd name="connsiteY7-68" fmla="*/ 3 h 364335"/>
                <a:gd name="connsiteX8-69" fmla="*/ 1928812 w 2895600"/>
                <a:gd name="connsiteY8-70" fmla="*/ 361953 h 364335"/>
                <a:gd name="connsiteX9-71" fmla="*/ 2171700 w 2895600"/>
                <a:gd name="connsiteY9-72" fmla="*/ 4765 h 364335"/>
                <a:gd name="connsiteX10-73" fmla="*/ 2409825 w 2895600"/>
                <a:gd name="connsiteY10-74" fmla="*/ 361953 h 364335"/>
                <a:gd name="connsiteX11-75" fmla="*/ 2647950 w 2895600"/>
                <a:gd name="connsiteY11-76" fmla="*/ 3 h 364335"/>
                <a:gd name="connsiteX12-77" fmla="*/ 2895600 w 2895600"/>
                <a:gd name="connsiteY12-78" fmla="*/ 361953 h 364335"/>
                <a:gd name="connsiteX0-79" fmla="*/ 0 w 2895600"/>
                <a:gd name="connsiteY0-80" fmla="*/ 357190 h 364335"/>
                <a:gd name="connsiteX1-81" fmla="*/ 242887 w 2895600"/>
                <a:gd name="connsiteY1-82" fmla="*/ 3 h 364335"/>
                <a:gd name="connsiteX2-83" fmla="*/ 481012 w 2895600"/>
                <a:gd name="connsiteY2-84" fmla="*/ 361953 h 364335"/>
                <a:gd name="connsiteX3-85" fmla="*/ 723900 w 2895600"/>
                <a:gd name="connsiteY3-86" fmla="*/ 3 h 364335"/>
                <a:gd name="connsiteX4-87" fmla="*/ 962025 w 2895600"/>
                <a:gd name="connsiteY4-88" fmla="*/ 361953 h 364335"/>
                <a:gd name="connsiteX5-89" fmla="*/ 1202531 w 2895600"/>
                <a:gd name="connsiteY5-90" fmla="*/ 3 h 364335"/>
                <a:gd name="connsiteX6-91" fmla="*/ 1445418 w 2895600"/>
                <a:gd name="connsiteY6-92" fmla="*/ 364335 h 364335"/>
                <a:gd name="connsiteX7-93" fmla="*/ 1685925 w 2895600"/>
                <a:gd name="connsiteY7-94" fmla="*/ 3 h 364335"/>
                <a:gd name="connsiteX8-95" fmla="*/ 1928812 w 2895600"/>
                <a:gd name="connsiteY8-96" fmla="*/ 361953 h 364335"/>
                <a:gd name="connsiteX9-97" fmla="*/ 2171700 w 2895600"/>
                <a:gd name="connsiteY9-98" fmla="*/ 4765 h 364335"/>
                <a:gd name="connsiteX10-99" fmla="*/ 2409825 w 2895600"/>
                <a:gd name="connsiteY10-100" fmla="*/ 361953 h 364335"/>
                <a:gd name="connsiteX11-101" fmla="*/ 2647950 w 2895600"/>
                <a:gd name="connsiteY11-102" fmla="*/ 3 h 364335"/>
                <a:gd name="connsiteX12-103" fmla="*/ 2895600 w 2895600"/>
                <a:gd name="connsiteY12-104" fmla="*/ 361953 h 364335"/>
                <a:gd name="connsiteX0-105" fmla="*/ 0 w 2895600"/>
                <a:gd name="connsiteY0-106" fmla="*/ 359568 h 366713"/>
                <a:gd name="connsiteX1-107" fmla="*/ 242887 w 2895600"/>
                <a:gd name="connsiteY1-108" fmla="*/ 2381 h 366713"/>
                <a:gd name="connsiteX2-109" fmla="*/ 481012 w 2895600"/>
                <a:gd name="connsiteY2-110" fmla="*/ 364331 h 366713"/>
                <a:gd name="connsiteX3-111" fmla="*/ 721519 w 2895600"/>
                <a:gd name="connsiteY3-112" fmla="*/ 0 h 366713"/>
                <a:gd name="connsiteX4-113" fmla="*/ 962025 w 2895600"/>
                <a:gd name="connsiteY4-114" fmla="*/ 364331 h 366713"/>
                <a:gd name="connsiteX5-115" fmla="*/ 1202531 w 2895600"/>
                <a:gd name="connsiteY5-116" fmla="*/ 2381 h 366713"/>
                <a:gd name="connsiteX6-117" fmla="*/ 1445418 w 2895600"/>
                <a:gd name="connsiteY6-118" fmla="*/ 366713 h 366713"/>
                <a:gd name="connsiteX7-119" fmla="*/ 1685925 w 2895600"/>
                <a:gd name="connsiteY7-120" fmla="*/ 2381 h 366713"/>
                <a:gd name="connsiteX8-121" fmla="*/ 1928812 w 2895600"/>
                <a:gd name="connsiteY8-122" fmla="*/ 364331 h 366713"/>
                <a:gd name="connsiteX9-123" fmla="*/ 2171700 w 2895600"/>
                <a:gd name="connsiteY9-124" fmla="*/ 7143 h 366713"/>
                <a:gd name="connsiteX10-125" fmla="*/ 2409825 w 2895600"/>
                <a:gd name="connsiteY10-126" fmla="*/ 364331 h 366713"/>
                <a:gd name="connsiteX11-127" fmla="*/ 2647950 w 2895600"/>
                <a:gd name="connsiteY11-128" fmla="*/ 2381 h 366713"/>
                <a:gd name="connsiteX12-129" fmla="*/ 2895600 w 2895600"/>
                <a:gd name="connsiteY12-130" fmla="*/ 364331 h 366713"/>
                <a:gd name="connsiteX0-131" fmla="*/ 0 w 2895600"/>
                <a:gd name="connsiteY0-132" fmla="*/ 361952 h 369097"/>
                <a:gd name="connsiteX1-133" fmla="*/ 242887 w 2895600"/>
                <a:gd name="connsiteY1-134" fmla="*/ 2 h 369097"/>
                <a:gd name="connsiteX2-135" fmla="*/ 481012 w 2895600"/>
                <a:gd name="connsiteY2-136" fmla="*/ 366715 h 369097"/>
                <a:gd name="connsiteX3-137" fmla="*/ 721519 w 2895600"/>
                <a:gd name="connsiteY3-138" fmla="*/ 2384 h 369097"/>
                <a:gd name="connsiteX4-139" fmla="*/ 962025 w 2895600"/>
                <a:gd name="connsiteY4-140" fmla="*/ 366715 h 369097"/>
                <a:gd name="connsiteX5-141" fmla="*/ 1202531 w 2895600"/>
                <a:gd name="connsiteY5-142" fmla="*/ 4765 h 369097"/>
                <a:gd name="connsiteX6-143" fmla="*/ 1445418 w 2895600"/>
                <a:gd name="connsiteY6-144" fmla="*/ 369097 h 369097"/>
                <a:gd name="connsiteX7-145" fmla="*/ 1685925 w 2895600"/>
                <a:gd name="connsiteY7-146" fmla="*/ 4765 h 369097"/>
                <a:gd name="connsiteX8-147" fmla="*/ 1928812 w 2895600"/>
                <a:gd name="connsiteY8-148" fmla="*/ 366715 h 369097"/>
                <a:gd name="connsiteX9-149" fmla="*/ 2171700 w 2895600"/>
                <a:gd name="connsiteY9-150" fmla="*/ 9527 h 369097"/>
                <a:gd name="connsiteX10-151" fmla="*/ 2409825 w 2895600"/>
                <a:gd name="connsiteY10-152" fmla="*/ 366715 h 369097"/>
                <a:gd name="connsiteX11-153" fmla="*/ 2647950 w 2895600"/>
                <a:gd name="connsiteY11-154" fmla="*/ 4765 h 369097"/>
                <a:gd name="connsiteX12-155" fmla="*/ 2895600 w 2895600"/>
                <a:gd name="connsiteY12-156" fmla="*/ 366715 h 369097"/>
                <a:gd name="connsiteX0-157" fmla="*/ 0 w 2895600"/>
                <a:gd name="connsiteY0-158" fmla="*/ 359571 h 366716"/>
                <a:gd name="connsiteX1-159" fmla="*/ 242887 w 2895600"/>
                <a:gd name="connsiteY1-160" fmla="*/ 3 h 366716"/>
                <a:gd name="connsiteX2-161" fmla="*/ 481012 w 2895600"/>
                <a:gd name="connsiteY2-162" fmla="*/ 364334 h 366716"/>
                <a:gd name="connsiteX3-163" fmla="*/ 721519 w 2895600"/>
                <a:gd name="connsiteY3-164" fmla="*/ 3 h 366716"/>
                <a:gd name="connsiteX4-165" fmla="*/ 962025 w 2895600"/>
                <a:gd name="connsiteY4-166" fmla="*/ 364334 h 366716"/>
                <a:gd name="connsiteX5-167" fmla="*/ 1202531 w 2895600"/>
                <a:gd name="connsiteY5-168" fmla="*/ 2384 h 366716"/>
                <a:gd name="connsiteX6-169" fmla="*/ 1445418 w 2895600"/>
                <a:gd name="connsiteY6-170" fmla="*/ 366716 h 366716"/>
                <a:gd name="connsiteX7-171" fmla="*/ 1685925 w 2895600"/>
                <a:gd name="connsiteY7-172" fmla="*/ 2384 h 366716"/>
                <a:gd name="connsiteX8-173" fmla="*/ 1928812 w 2895600"/>
                <a:gd name="connsiteY8-174" fmla="*/ 364334 h 366716"/>
                <a:gd name="connsiteX9-175" fmla="*/ 2171700 w 2895600"/>
                <a:gd name="connsiteY9-176" fmla="*/ 7146 h 366716"/>
                <a:gd name="connsiteX10-177" fmla="*/ 2409825 w 2895600"/>
                <a:gd name="connsiteY10-178" fmla="*/ 364334 h 366716"/>
                <a:gd name="connsiteX11-179" fmla="*/ 2647950 w 2895600"/>
                <a:gd name="connsiteY11-180" fmla="*/ 2384 h 366716"/>
                <a:gd name="connsiteX12-181" fmla="*/ 2895600 w 2895600"/>
                <a:gd name="connsiteY12-182" fmla="*/ 364334 h 366716"/>
                <a:gd name="connsiteX0-183" fmla="*/ 0 w 2895600"/>
                <a:gd name="connsiteY0-184" fmla="*/ 359571 h 366716"/>
                <a:gd name="connsiteX1-185" fmla="*/ 242887 w 2895600"/>
                <a:gd name="connsiteY1-186" fmla="*/ 3 h 366716"/>
                <a:gd name="connsiteX2-187" fmla="*/ 481012 w 2895600"/>
                <a:gd name="connsiteY2-188" fmla="*/ 364334 h 366716"/>
                <a:gd name="connsiteX3-189" fmla="*/ 721519 w 2895600"/>
                <a:gd name="connsiteY3-190" fmla="*/ 3 h 366716"/>
                <a:gd name="connsiteX4-191" fmla="*/ 962025 w 2895600"/>
                <a:gd name="connsiteY4-192" fmla="*/ 364334 h 366716"/>
                <a:gd name="connsiteX5-193" fmla="*/ 1202531 w 2895600"/>
                <a:gd name="connsiteY5-194" fmla="*/ 2384 h 366716"/>
                <a:gd name="connsiteX6-195" fmla="*/ 1445418 w 2895600"/>
                <a:gd name="connsiteY6-196" fmla="*/ 366716 h 366716"/>
                <a:gd name="connsiteX7-197" fmla="*/ 1685925 w 2895600"/>
                <a:gd name="connsiteY7-198" fmla="*/ 2384 h 366716"/>
                <a:gd name="connsiteX8-199" fmla="*/ 1928812 w 2895600"/>
                <a:gd name="connsiteY8-200" fmla="*/ 364334 h 366716"/>
                <a:gd name="connsiteX9-201" fmla="*/ 2166937 w 2895600"/>
                <a:gd name="connsiteY9-202" fmla="*/ 2 h 366716"/>
                <a:gd name="connsiteX10-203" fmla="*/ 2409825 w 2895600"/>
                <a:gd name="connsiteY10-204" fmla="*/ 364334 h 366716"/>
                <a:gd name="connsiteX11-205" fmla="*/ 2647950 w 2895600"/>
                <a:gd name="connsiteY11-206" fmla="*/ 2384 h 366716"/>
                <a:gd name="connsiteX12-207" fmla="*/ 2895600 w 2895600"/>
                <a:gd name="connsiteY12-208" fmla="*/ 364334 h 366716"/>
                <a:gd name="connsiteX0-209" fmla="*/ 0 w 2895600"/>
                <a:gd name="connsiteY0-210" fmla="*/ 359571 h 366716"/>
                <a:gd name="connsiteX1-211" fmla="*/ 242887 w 2895600"/>
                <a:gd name="connsiteY1-212" fmla="*/ 3 h 366716"/>
                <a:gd name="connsiteX2-213" fmla="*/ 481012 w 2895600"/>
                <a:gd name="connsiteY2-214" fmla="*/ 364334 h 366716"/>
                <a:gd name="connsiteX3-215" fmla="*/ 721519 w 2895600"/>
                <a:gd name="connsiteY3-216" fmla="*/ 3 h 366716"/>
                <a:gd name="connsiteX4-217" fmla="*/ 962025 w 2895600"/>
                <a:gd name="connsiteY4-218" fmla="*/ 364334 h 366716"/>
                <a:gd name="connsiteX5-219" fmla="*/ 1202531 w 2895600"/>
                <a:gd name="connsiteY5-220" fmla="*/ 2384 h 366716"/>
                <a:gd name="connsiteX6-221" fmla="*/ 1445418 w 2895600"/>
                <a:gd name="connsiteY6-222" fmla="*/ 366716 h 366716"/>
                <a:gd name="connsiteX7-223" fmla="*/ 1685925 w 2895600"/>
                <a:gd name="connsiteY7-224" fmla="*/ 2384 h 366716"/>
                <a:gd name="connsiteX8-225" fmla="*/ 1928812 w 2895600"/>
                <a:gd name="connsiteY8-226" fmla="*/ 364334 h 366716"/>
                <a:gd name="connsiteX9-227" fmla="*/ 2166937 w 2895600"/>
                <a:gd name="connsiteY9-228" fmla="*/ 2 h 366716"/>
                <a:gd name="connsiteX10-229" fmla="*/ 2409825 w 2895600"/>
                <a:gd name="connsiteY10-230" fmla="*/ 364334 h 366716"/>
                <a:gd name="connsiteX11-231" fmla="*/ 2647950 w 2895600"/>
                <a:gd name="connsiteY11-232" fmla="*/ 2384 h 366716"/>
                <a:gd name="connsiteX12-233" fmla="*/ 2895600 w 2895600"/>
                <a:gd name="connsiteY12-234" fmla="*/ 364334 h 366716"/>
                <a:gd name="connsiteX0-235" fmla="*/ 0 w 2895600"/>
                <a:gd name="connsiteY0-236" fmla="*/ 359571 h 366716"/>
                <a:gd name="connsiteX1-237" fmla="*/ 242887 w 2895600"/>
                <a:gd name="connsiteY1-238" fmla="*/ 3 h 366716"/>
                <a:gd name="connsiteX2-239" fmla="*/ 481012 w 2895600"/>
                <a:gd name="connsiteY2-240" fmla="*/ 364334 h 366716"/>
                <a:gd name="connsiteX3-241" fmla="*/ 721519 w 2895600"/>
                <a:gd name="connsiteY3-242" fmla="*/ 3 h 366716"/>
                <a:gd name="connsiteX4-243" fmla="*/ 962025 w 2895600"/>
                <a:gd name="connsiteY4-244" fmla="*/ 364334 h 366716"/>
                <a:gd name="connsiteX5-245" fmla="*/ 1202531 w 2895600"/>
                <a:gd name="connsiteY5-246" fmla="*/ 2384 h 366716"/>
                <a:gd name="connsiteX6-247" fmla="*/ 1445418 w 2895600"/>
                <a:gd name="connsiteY6-248" fmla="*/ 366716 h 366716"/>
                <a:gd name="connsiteX7-249" fmla="*/ 1685925 w 2895600"/>
                <a:gd name="connsiteY7-250" fmla="*/ 2384 h 366716"/>
                <a:gd name="connsiteX8-251" fmla="*/ 1928812 w 2895600"/>
                <a:gd name="connsiteY8-252" fmla="*/ 364334 h 366716"/>
                <a:gd name="connsiteX9-253" fmla="*/ 2166937 w 2895600"/>
                <a:gd name="connsiteY9-254" fmla="*/ 2 h 366716"/>
                <a:gd name="connsiteX10-255" fmla="*/ 2409825 w 2895600"/>
                <a:gd name="connsiteY10-256" fmla="*/ 364334 h 366716"/>
                <a:gd name="connsiteX11-257" fmla="*/ 2647950 w 2895600"/>
                <a:gd name="connsiteY11-258" fmla="*/ 2384 h 366716"/>
                <a:gd name="connsiteX12-259" fmla="*/ 2895600 w 2895600"/>
                <a:gd name="connsiteY12-260" fmla="*/ 364334 h 366716"/>
                <a:gd name="connsiteX0-261" fmla="*/ 0 w 2895600"/>
                <a:gd name="connsiteY0-262" fmla="*/ 359571 h 366716"/>
                <a:gd name="connsiteX1-263" fmla="*/ 242887 w 2895600"/>
                <a:gd name="connsiteY1-264" fmla="*/ 3 h 366716"/>
                <a:gd name="connsiteX2-265" fmla="*/ 481012 w 2895600"/>
                <a:gd name="connsiteY2-266" fmla="*/ 364334 h 366716"/>
                <a:gd name="connsiteX3-267" fmla="*/ 721519 w 2895600"/>
                <a:gd name="connsiteY3-268" fmla="*/ 3 h 366716"/>
                <a:gd name="connsiteX4-269" fmla="*/ 962025 w 2895600"/>
                <a:gd name="connsiteY4-270" fmla="*/ 364334 h 366716"/>
                <a:gd name="connsiteX5-271" fmla="*/ 1202531 w 2895600"/>
                <a:gd name="connsiteY5-272" fmla="*/ 2384 h 366716"/>
                <a:gd name="connsiteX6-273" fmla="*/ 1445418 w 2895600"/>
                <a:gd name="connsiteY6-274" fmla="*/ 366716 h 366716"/>
                <a:gd name="connsiteX7-275" fmla="*/ 1685925 w 2895600"/>
                <a:gd name="connsiteY7-276" fmla="*/ 2384 h 366716"/>
                <a:gd name="connsiteX8-277" fmla="*/ 1928812 w 2895600"/>
                <a:gd name="connsiteY8-278" fmla="*/ 364334 h 366716"/>
                <a:gd name="connsiteX9-279" fmla="*/ 2166937 w 2895600"/>
                <a:gd name="connsiteY9-280" fmla="*/ 2 h 366716"/>
                <a:gd name="connsiteX10-281" fmla="*/ 2409825 w 2895600"/>
                <a:gd name="connsiteY10-282" fmla="*/ 364334 h 366716"/>
                <a:gd name="connsiteX11-283" fmla="*/ 2647950 w 2895600"/>
                <a:gd name="connsiteY11-284" fmla="*/ 2384 h 366716"/>
                <a:gd name="connsiteX12-285" fmla="*/ 2895600 w 2895600"/>
                <a:gd name="connsiteY12-286" fmla="*/ 364334 h 366716"/>
                <a:gd name="connsiteX0-287" fmla="*/ 0 w 2890837"/>
                <a:gd name="connsiteY0-288" fmla="*/ 359571 h 366716"/>
                <a:gd name="connsiteX1-289" fmla="*/ 242887 w 2890837"/>
                <a:gd name="connsiteY1-290" fmla="*/ 3 h 366716"/>
                <a:gd name="connsiteX2-291" fmla="*/ 481012 w 2890837"/>
                <a:gd name="connsiteY2-292" fmla="*/ 364334 h 366716"/>
                <a:gd name="connsiteX3-293" fmla="*/ 721519 w 2890837"/>
                <a:gd name="connsiteY3-294" fmla="*/ 3 h 366716"/>
                <a:gd name="connsiteX4-295" fmla="*/ 962025 w 2890837"/>
                <a:gd name="connsiteY4-296" fmla="*/ 364334 h 366716"/>
                <a:gd name="connsiteX5-297" fmla="*/ 1202531 w 2890837"/>
                <a:gd name="connsiteY5-298" fmla="*/ 2384 h 366716"/>
                <a:gd name="connsiteX6-299" fmla="*/ 1445418 w 2890837"/>
                <a:gd name="connsiteY6-300" fmla="*/ 366716 h 366716"/>
                <a:gd name="connsiteX7-301" fmla="*/ 1685925 w 2890837"/>
                <a:gd name="connsiteY7-302" fmla="*/ 2384 h 366716"/>
                <a:gd name="connsiteX8-303" fmla="*/ 1928812 w 2890837"/>
                <a:gd name="connsiteY8-304" fmla="*/ 364334 h 366716"/>
                <a:gd name="connsiteX9-305" fmla="*/ 2166937 w 2890837"/>
                <a:gd name="connsiteY9-306" fmla="*/ 2 h 366716"/>
                <a:gd name="connsiteX10-307" fmla="*/ 2409825 w 2890837"/>
                <a:gd name="connsiteY10-308" fmla="*/ 364334 h 366716"/>
                <a:gd name="connsiteX11-309" fmla="*/ 2647950 w 2890837"/>
                <a:gd name="connsiteY11-310" fmla="*/ 2384 h 366716"/>
                <a:gd name="connsiteX12-311" fmla="*/ 2890837 w 2890837"/>
                <a:gd name="connsiteY12-312" fmla="*/ 364334 h 366716"/>
                <a:gd name="connsiteX0-313" fmla="*/ 0 w 2886074"/>
                <a:gd name="connsiteY0-314" fmla="*/ 359571 h 366716"/>
                <a:gd name="connsiteX1-315" fmla="*/ 242887 w 2886074"/>
                <a:gd name="connsiteY1-316" fmla="*/ 3 h 366716"/>
                <a:gd name="connsiteX2-317" fmla="*/ 481012 w 2886074"/>
                <a:gd name="connsiteY2-318" fmla="*/ 364334 h 366716"/>
                <a:gd name="connsiteX3-319" fmla="*/ 721519 w 2886074"/>
                <a:gd name="connsiteY3-320" fmla="*/ 3 h 366716"/>
                <a:gd name="connsiteX4-321" fmla="*/ 962025 w 2886074"/>
                <a:gd name="connsiteY4-322" fmla="*/ 364334 h 366716"/>
                <a:gd name="connsiteX5-323" fmla="*/ 1202531 w 2886074"/>
                <a:gd name="connsiteY5-324" fmla="*/ 2384 h 366716"/>
                <a:gd name="connsiteX6-325" fmla="*/ 1445418 w 2886074"/>
                <a:gd name="connsiteY6-326" fmla="*/ 366716 h 366716"/>
                <a:gd name="connsiteX7-327" fmla="*/ 1685925 w 2886074"/>
                <a:gd name="connsiteY7-328" fmla="*/ 2384 h 366716"/>
                <a:gd name="connsiteX8-329" fmla="*/ 1928812 w 2886074"/>
                <a:gd name="connsiteY8-330" fmla="*/ 364334 h 366716"/>
                <a:gd name="connsiteX9-331" fmla="*/ 2166937 w 2886074"/>
                <a:gd name="connsiteY9-332" fmla="*/ 2 h 366716"/>
                <a:gd name="connsiteX10-333" fmla="*/ 2409825 w 2886074"/>
                <a:gd name="connsiteY10-334" fmla="*/ 364334 h 366716"/>
                <a:gd name="connsiteX11-335" fmla="*/ 2647950 w 2886074"/>
                <a:gd name="connsiteY11-336" fmla="*/ 2384 h 366716"/>
                <a:gd name="connsiteX12-337" fmla="*/ 2886074 w 2886074"/>
                <a:gd name="connsiteY12-338" fmla="*/ 364334 h 366716"/>
                <a:gd name="connsiteX0-339" fmla="*/ 0 w 2886074"/>
                <a:gd name="connsiteY0-340" fmla="*/ 369340 h 369340"/>
                <a:gd name="connsiteX1-341" fmla="*/ 242887 w 2886074"/>
                <a:gd name="connsiteY1-342" fmla="*/ 2 h 369340"/>
                <a:gd name="connsiteX2-343" fmla="*/ 481012 w 2886074"/>
                <a:gd name="connsiteY2-344" fmla="*/ 364333 h 369340"/>
                <a:gd name="connsiteX3-345" fmla="*/ 721519 w 2886074"/>
                <a:gd name="connsiteY3-346" fmla="*/ 2 h 369340"/>
                <a:gd name="connsiteX4-347" fmla="*/ 962025 w 2886074"/>
                <a:gd name="connsiteY4-348" fmla="*/ 364333 h 369340"/>
                <a:gd name="connsiteX5-349" fmla="*/ 1202531 w 2886074"/>
                <a:gd name="connsiteY5-350" fmla="*/ 2383 h 369340"/>
                <a:gd name="connsiteX6-351" fmla="*/ 1445418 w 2886074"/>
                <a:gd name="connsiteY6-352" fmla="*/ 366715 h 369340"/>
                <a:gd name="connsiteX7-353" fmla="*/ 1685925 w 2886074"/>
                <a:gd name="connsiteY7-354" fmla="*/ 2383 h 369340"/>
                <a:gd name="connsiteX8-355" fmla="*/ 1928812 w 2886074"/>
                <a:gd name="connsiteY8-356" fmla="*/ 364333 h 369340"/>
                <a:gd name="connsiteX9-357" fmla="*/ 2166937 w 2886074"/>
                <a:gd name="connsiteY9-358" fmla="*/ 1 h 369340"/>
                <a:gd name="connsiteX10-359" fmla="*/ 2409825 w 2886074"/>
                <a:gd name="connsiteY10-360" fmla="*/ 364333 h 369340"/>
                <a:gd name="connsiteX11-361" fmla="*/ 2647950 w 2886074"/>
                <a:gd name="connsiteY11-362" fmla="*/ 2383 h 369340"/>
                <a:gd name="connsiteX12-363" fmla="*/ 2886074 w 2886074"/>
                <a:gd name="connsiteY12-364" fmla="*/ 364333 h 369340"/>
                <a:gd name="connsiteX0-365" fmla="*/ 0 w 2867049"/>
                <a:gd name="connsiteY0-366" fmla="*/ 369340 h 369340"/>
                <a:gd name="connsiteX1-367" fmla="*/ 242887 w 2867049"/>
                <a:gd name="connsiteY1-368" fmla="*/ 2 h 369340"/>
                <a:gd name="connsiteX2-369" fmla="*/ 481012 w 2867049"/>
                <a:gd name="connsiteY2-370" fmla="*/ 364333 h 369340"/>
                <a:gd name="connsiteX3-371" fmla="*/ 721519 w 2867049"/>
                <a:gd name="connsiteY3-372" fmla="*/ 2 h 369340"/>
                <a:gd name="connsiteX4-373" fmla="*/ 962025 w 2867049"/>
                <a:gd name="connsiteY4-374" fmla="*/ 364333 h 369340"/>
                <a:gd name="connsiteX5-375" fmla="*/ 1202531 w 2867049"/>
                <a:gd name="connsiteY5-376" fmla="*/ 2383 h 369340"/>
                <a:gd name="connsiteX6-377" fmla="*/ 1445418 w 2867049"/>
                <a:gd name="connsiteY6-378" fmla="*/ 366715 h 369340"/>
                <a:gd name="connsiteX7-379" fmla="*/ 1685925 w 2867049"/>
                <a:gd name="connsiteY7-380" fmla="*/ 2383 h 369340"/>
                <a:gd name="connsiteX8-381" fmla="*/ 1928812 w 2867049"/>
                <a:gd name="connsiteY8-382" fmla="*/ 364333 h 369340"/>
                <a:gd name="connsiteX9-383" fmla="*/ 2166937 w 2867049"/>
                <a:gd name="connsiteY9-384" fmla="*/ 1 h 369340"/>
                <a:gd name="connsiteX10-385" fmla="*/ 2409825 w 2867049"/>
                <a:gd name="connsiteY10-386" fmla="*/ 364333 h 369340"/>
                <a:gd name="connsiteX11-387" fmla="*/ 2647950 w 2867049"/>
                <a:gd name="connsiteY11-388" fmla="*/ 2383 h 369340"/>
                <a:gd name="connsiteX12-389" fmla="*/ 2867049 w 2867049"/>
                <a:gd name="connsiteY12-390" fmla="*/ 366776 h 369340"/>
                <a:gd name="connsiteX0-391" fmla="*/ 0 w 2867049"/>
                <a:gd name="connsiteY0-392" fmla="*/ 369340 h 369340"/>
                <a:gd name="connsiteX1-393" fmla="*/ 242887 w 2867049"/>
                <a:gd name="connsiteY1-394" fmla="*/ 2 h 369340"/>
                <a:gd name="connsiteX2-395" fmla="*/ 481012 w 2867049"/>
                <a:gd name="connsiteY2-396" fmla="*/ 364333 h 369340"/>
                <a:gd name="connsiteX3-397" fmla="*/ 721519 w 2867049"/>
                <a:gd name="connsiteY3-398" fmla="*/ 2 h 369340"/>
                <a:gd name="connsiteX4-399" fmla="*/ 962025 w 2867049"/>
                <a:gd name="connsiteY4-400" fmla="*/ 364333 h 369340"/>
                <a:gd name="connsiteX5-401" fmla="*/ 1202531 w 2867049"/>
                <a:gd name="connsiteY5-402" fmla="*/ 2383 h 369340"/>
                <a:gd name="connsiteX6-403" fmla="*/ 1445418 w 2867049"/>
                <a:gd name="connsiteY6-404" fmla="*/ 366715 h 369340"/>
                <a:gd name="connsiteX7-405" fmla="*/ 1685925 w 2867049"/>
                <a:gd name="connsiteY7-406" fmla="*/ 2383 h 369340"/>
                <a:gd name="connsiteX8-407" fmla="*/ 1928812 w 2867049"/>
                <a:gd name="connsiteY8-408" fmla="*/ 364333 h 369340"/>
                <a:gd name="connsiteX9-409" fmla="*/ 2166937 w 2867049"/>
                <a:gd name="connsiteY9-410" fmla="*/ 1 h 369340"/>
                <a:gd name="connsiteX10-411" fmla="*/ 2409825 w 2867049"/>
                <a:gd name="connsiteY10-412" fmla="*/ 364333 h 369340"/>
                <a:gd name="connsiteX11-413" fmla="*/ 2647950 w 2867049"/>
                <a:gd name="connsiteY11-414" fmla="*/ 2383 h 369340"/>
                <a:gd name="connsiteX12-415" fmla="*/ 2867049 w 2867049"/>
                <a:gd name="connsiteY12-416" fmla="*/ 369218 h 369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867049" h="369340">
                  <a:moveTo>
                    <a:pt x="0" y="369340"/>
                  </a:moveTo>
                  <a:cubicBezTo>
                    <a:pt x="81359" y="189952"/>
                    <a:pt x="162718" y="837"/>
                    <a:pt x="242887" y="2"/>
                  </a:cubicBezTo>
                  <a:cubicBezTo>
                    <a:pt x="323056" y="-833"/>
                    <a:pt x="401240" y="364333"/>
                    <a:pt x="481012" y="364333"/>
                  </a:cubicBezTo>
                  <a:cubicBezTo>
                    <a:pt x="560784" y="364333"/>
                    <a:pt x="641350" y="2"/>
                    <a:pt x="721519" y="2"/>
                  </a:cubicBezTo>
                  <a:cubicBezTo>
                    <a:pt x="801688" y="2"/>
                    <a:pt x="881856" y="363936"/>
                    <a:pt x="962025" y="364333"/>
                  </a:cubicBezTo>
                  <a:cubicBezTo>
                    <a:pt x="1042194" y="364730"/>
                    <a:pt x="1121966" y="1986"/>
                    <a:pt x="1202531" y="2383"/>
                  </a:cubicBezTo>
                  <a:cubicBezTo>
                    <a:pt x="1283097" y="2780"/>
                    <a:pt x="1364852" y="366715"/>
                    <a:pt x="1445418" y="366715"/>
                  </a:cubicBezTo>
                  <a:cubicBezTo>
                    <a:pt x="1525984" y="366715"/>
                    <a:pt x="1605359" y="2780"/>
                    <a:pt x="1685925" y="2383"/>
                  </a:cubicBezTo>
                  <a:cubicBezTo>
                    <a:pt x="1766491" y="1986"/>
                    <a:pt x="1848643" y="364730"/>
                    <a:pt x="1928812" y="364333"/>
                  </a:cubicBezTo>
                  <a:cubicBezTo>
                    <a:pt x="2008981" y="363936"/>
                    <a:pt x="2086768" y="1"/>
                    <a:pt x="2166937" y="1"/>
                  </a:cubicBezTo>
                  <a:cubicBezTo>
                    <a:pt x="2247106" y="1"/>
                    <a:pt x="2329656" y="363936"/>
                    <a:pt x="2409825" y="364333"/>
                  </a:cubicBezTo>
                  <a:cubicBezTo>
                    <a:pt x="2489994" y="364730"/>
                    <a:pt x="2566988" y="2383"/>
                    <a:pt x="2647950" y="2383"/>
                  </a:cubicBezTo>
                  <a:cubicBezTo>
                    <a:pt x="2728912" y="2383"/>
                    <a:pt x="2819425" y="276349"/>
                    <a:pt x="2867049" y="36921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任意多边形: 形状 65"/>
            <p:cNvSpPr/>
            <p:nvPr/>
          </p:nvSpPr>
          <p:spPr>
            <a:xfrm>
              <a:off x="4961065" y="3346775"/>
              <a:ext cx="108000" cy="360000"/>
            </a:xfrm>
            <a:custGeom>
              <a:avLst/>
              <a:gdLst>
                <a:gd name="connsiteX0" fmla="*/ 0 w 480060"/>
                <a:gd name="connsiteY0" fmla="*/ 358166 h 373406"/>
                <a:gd name="connsiteX1" fmla="*/ 243840 w 480060"/>
                <a:gd name="connsiteY1" fmla="*/ 26 h 373406"/>
                <a:gd name="connsiteX2" fmla="*/ 480060 w 480060"/>
                <a:gd name="connsiteY2" fmla="*/ 373406 h 373406"/>
                <a:gd name="connsiteX0-1" fmla="*/ 0 w 501490"/>
                <a:gd name="connsiteY0-2" fmla="*/ 370071 h 373405"/>
                <a:gd name="connsiteX1-3" fmla="*/ 265270 w 501490"/>
                <a:gd name="connsiteY1-4" fmla="*/ 25 h 373405"/>
                <a:gd name="connsiteX2-5" fmla="*/ 501490 w 501490"/>
                <a:gd name="connsiteY2-6" fmla="*/ 373405 h 373405"/>
                <a:gd name="connsiteX0-7" fmla="*/ 0 w 501490"/>
                <a:gd name="connsiteY0-8" fmla="*/ 370071 h 373405"/>
                <a:gd name="connsiteX1-9" fmla="*/ 265269 w 501490"/>
                <a:gd name="connsiteY1-10" fmla="*/ 25 h 373405"/>
                <a:gd name="connsiteX2-11" fmla="*/ 501490 w 501490"/>
                <a:gd name="connsiteY2-12" fmla="*/ 373405 h 373405"/>
                <a:gd name="connsiteX0-13" fmla="*/ 0 w 501490"/>
                <a:gd name="connsiteY0-14" fmla="*/ 372313 h 375647"/>
                <a:gd name="connsiteX1-15" fmla="*/ 255979 w 501490"/>
                <a:gd name="connsiteY1-16" fmla="*/ 24 h 375647"/>
                <a:gd name="connsiteX2-17" fmla="*/ 501490 w 501490"/>
                <a:gd name="connsiteY2-18" fmla="*/ 375647 h 375647"/>
                <a:gd name="connsiteX0-19" fmla="*/ 0 w 503972"/>
                <a:gd name="connsiteY0-20" fmla="*/ 377220 h 377220"/>
                <a:gd name="connsiteX1-21" fmla="*/ 258461 w 503972"/>
                <a:gd name="connsiteY1-22" fmla="*/ 24 h 377220"/>
                <a:gd name="connsiteX2-23" fmla="*/ 503972 w 503972"/>
                <a:gd name="connsiteY2-24" fmla="*/ 375647 h 377220"/>
                <a:gd name="connsiteX0-25" fmla="*/ 0 w 503972"/>
                <a:gd name="connsiteY0-26" fmla="*/ 377220 h 383007"/>
                <a:gd name="connsiteX1-27" fmla="*/ 258461 w 503972"/>
                <a:gd name="connsiteY1-28" fmla="*/ 24 h 383007"/>
                <a:gd name="connsiteX2-29" fmla="*/ 503972 w 503972"/>
                <a:gd name="connsiteY2-30" fmla="*/ 383007 h 383007"/>
                <a:gd name="connsiteX0-31" fmla="*/ 0 w 501490"/>
                <a:gd name="connsiteY0-32" fmla="*/ 377220 h 377220"/>
                <a:gd name="connsiteX1-33" fmla="*/ 258461 w 501490"/>
                <a:gd name="connsiteY1-34" fmla="*/ 24 h 377220"/>
                <a:gd name="connsiteX2-35" fmla="*/ 501490 w 501490"/>
                <a:gd name="connsiteY2-36" fmla="*/ 375647 h 377220"/>
                <a:gd name="connsiteX0-37" fmla="*/ 0 w 503972"/>
                <a:gd name="connsiteY0-38" fmla="*/ 377220 h 380554"/>
                <a:gd name="connsiteX1-39" fmla="*/ 258461 w 503972"/>
                <a:gd name="connsiteY1-40" fmla="*/ 24 h 380554"/>
                <a:gd name="connsiteX2-41" fmla="*/ 503972 w 503972"/>
                <a:gd name="connsiteY2-42" fmla="*/ 380554 h 380554"/>
                <a:gd name="connsiteX0-43" fmla="*/ 0 w 503972"/>
                <a:gd name="connsiteY0-44" fmla="*/ 377220 h 378101"/>
                <a:gd name="connsiteX1-45" fmla="*/ 258461 w 503972"/>
                <a:gd name="connsiteY1-46" fmla="*/ 24 h 378101"/>
                <a:gd name="connsiteX2-47" fmla="*/ 503972 w 503972"/>
                <a:gd name="connsiteY2-48" fmla="*/ 378101 h 378101"/>
                <a:gd name="connsiteX0-49" fmla="*/ 0 w 503972"/>
                <a:gd name="connsiteY0-50" fmla="*/ 369862 h 370743"/>
                <a:gd name="connsiteX1-51" fmla="*/ 258461 w 503972"/>
                <a:gd name="connsiteY1-52" fmla="*/ 25 h 370743"/>
                <a:gd name="connsiteX2-53" fmla="*/ 503972 w 503972"/>
                <a:gd name="connsiteY2-54" fmla="*/ 370743 h 370743"/>
                <a:gd name="connsiteX0-55" fmla="*/ 0 w 503972"/>
                <a:gd name="connsiteY0-56" fmla="*/ 369862 h 370743"/>
                <a:gd name="connsiteX1-57" fmla="*/ 258461 w 503972"/>
                <a:gd name="connsiteY1-58" fmla="*/ 25 h 370743"/>
                <a:gd name="connsiteX2-59" fmla="*/ 503972 w 503972"/>
                <a:gd name="connsiteY2-60" fmla="*/ 370743 h 370743"/>
                <a:gd name="connsiteX0-61" fmla="*/ 0 w 503972"/>
                <a:gd name="connsiteY0-62" fmla="*/ 372315 h 373196"/>
                <a:gd name="connsiteX1-63" fmla="*/ 255978 w 503972"/>
                <a:gd name="connsiteY1-64" fmla="*/ 24 h 373196"/>
                <a:gd name="connsiteX2-65" fmla="*/ 503972 w 503972"/>
                <a:gd name="connsiteY2-66" fmla="*/ 373196 h 373196"/>
                <a:gd name="connsiteX0-67" fmla="*/ 0 w 503972"/>
                <a:gd name="connsiteY0-68" fmla="*/ 372315 h 373196"/>
                <a:gd name="connsiteX1-69" fmla="*/ 255978 w 503972"/>
                <a:gd name="connsiteY1-70" fmla="*/ 24 h 373196"/>
                <a:gd name="connsiteX2-71" fmla="*/ 503972 w 503972"/>
                <a:gd name="connsiteY2-72" fmla="*/ 373196 h 373196"/>
              </a:gdLst>
              <a:ahLst/>
              <a:cxnLst>
                <a:cxn ang="0">
                  <a:pos x="connsiteX0-1" y="connsiteY0-2"/>
                </a:cxn>
                <a:cxn ang="0">
                  <a:pos x="connsiteX1-3" y="connsiteY1-4"/>
                </a:cxn>
                <a:cxn ang="0">
                  <a:pos x="connsiteX2-5" y="connsiteY2-6"/>
                </a:cxn>
              </a:cxnLst>
              <a:rect l="l" t="t" r="r" b="b"/>
              <a:pathLst>
                <a:path w="503972" h="373196">
                  <a:moveTo>
                    <a:pt x="0" y="372315"/>
                  </a:moveTo>
                  <a:cubicBezTo>
                    <a:pt x="81915" y="191975"/>
                    <a:pt x="175968" y="-2516"/>
                    <a:pt x="255978" y="24"/>
                  </a:cubicBezTo>
                  <a:cubicBezTo>
                    <a:pt x="338471" y="-2342"/>
                    <a:pt x="451038" y="280833"/>
                    <a:pt x="503972" y="373196"/>
                  </a:cubicBezTo>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任意多边形: 形状 66"/>
            <p:cNvSpPr/>
            <p:nvPr/>
          </p:nvSpPr>
          <p:spPr>
            <a:xfrm>
              <a:off x="5070096" y="3346775"/>
              <a:ext cx="1300762" cy="360000"/>
            </a:xfrm>
            <a:custGeom>
              <a:avLst/>
              <a:gdLst>
                <a:gd name="connsiteX0" fmla="*/ 0 w 5778500"/>
                <a:gd name="connsiteY0" fmla="*/ 361952 h 381011"/>
                <a:gd name="connsiteX1" fmla="*/ 241300 w 5778500"/>
                <a:gd name="connsiteY1" fmla="*/ 6352 h 381011"/>
                <a:gd name="connsiteX2" fmla="*/ 482600 w 5778500"/>
                <a:gd name="connsiteY2" fmla="*/ 368302 h 381011"/>
                <a:gd name="connsiteX3" fmla="*/ 723900 w 5778500"/>
                <a:gd name="connsiteY3" fmla="*/ 6352 h 381011"/>
                <a:gd name="connsiteX4" fmla="*/ 958850 w 5778500"/>
                <a:gd name="connsiteY4" fmla="*/ 368302 h 381011"/>
                <a:gd name="connsiteX5" fmla="*/ 1200150 w 5778500"/>
                <a:gd name="connsiteY5" fmla="*/ 12702 h 381011"/>
                <a:gd name="connsiteX6" fmla="*/ 1447800 w 5778500"/>
                <a:gd name="connsiteY6" fmla="*/ 368302 h 381011"/>
                <a:gd name="connsiteX7" fmla="*/ 1689100 w 5778500"/>
                <a:gd name="connsiteY7" fmla="*/ 6352 h 381011"/>
                <a:gd name="connsiteX8" fmla="*/ 1924050 w 5778500"/>
                <a:gd name="connsiteY8" fmla="*/ 368302 h 381011"/>
                <a:gd name="connsiteX9" fmla="*/ 2165350 w 5778500"/>
                <a:gd name="connsiteY9" fmla="*/ 6352 h 381011"/>
                <a:gd name="connsiteX10" fmla="*/ 2406650 w 5778500"/>
                <a:gd name="connsiteY10" fmla="*/ 374652 h 381011"/>
                <a:gd name="connsiteX11" fmla="*/ 2641600 w 5778500"/>
                <a:gd name="connsiteY11" fmla="*/ 6352 h 381011"/>
                <a:gd name="connsiteX12" fmla="*/ 2889250 w 5778500"/>
                <a:gd name="connsiteY12" fmla="*/ 374652 h 381011"/>
                <a:gd name="connsiteX13" fmla="*/ 3124200 w 5778500"/>
                <a:gd name="connsiteY13" fmla="*/ 2 h 381011"/>
                <a:gd name="connsiteX14" fmla="*/ 3371850 w 5778500"/>
                <a:gd name="connsiteY14" fmla="*/ 381002 h 381011"/>
                <a:gd name="connsiteX15" fmla="*/ 3606800 w 5778500"/>
                <a:gd name="connsiteY15" fmla="*/ 12702 h 381011"/>
                <a:gd name="connsiteX16" fmla="*/ 3848100 w 5778500"/>
                <a:gd name="connsiteY16" fmla="*/ 361952 h 381011"/>
                <a:gd name="connsiteX17" fmla="*/ 4095750 w 5778500"/>
                <a:gd name="connsiteY17" fmla="*/ 6352 h 381011"/>
                <a:gd name="connsiteX18" fmla="*/ 4330700 w 5778500"/>
                <a:gd name="connsiteY18" fmla="*/ 368302 h 381011"/>
                <a:gd name="connsiteX19" fmla="*/ 4578350 w 5778500"/>
                <a:gd name="connsiteY19" fmla="*/ 6352 h 381011"/>
                <a:gd name="connsiteX20" fmla="*/ 4806950 w 5778500"/>
                <a:gd name="connsiteY20" fmla="*/ 368302 h 381011"/>
                <a:gd name="connsiteX21" fmla="*/ 5048250 w 5778500"/>
                <a:gd name="connsiteY21" fmla="*/ 12702 h 381011"/>
                <a:gd name="connsiteX22" fmla="*/ 5295900 w 5778500"/>
                <a:gd name="connsiteY22" fmla="*/ 368302 h 381011"/>
                <a:gd name="connsiteX23" fmla="*/ 5537200 w 5778500"/>
                <a:gd name="connsiteY23" fmla="*/ 6352 h 381011"/>
                <a:gd name="connsiteX24" fmla="*/ 5778500 w 5778500"/>
                <a:gd name="connsiteY24" fmla="*/ 368302 h 381011"/>
                <a:gd name="connsiteX0-1" fmla="*/ 0 w 5788153"/>
                <a:gd name="connsiteY0-2" fmla="*/ 369096 h 381011"/>
                <a:gd name="connsiteX1-3" fmla="*/ 250953 w 5788153"/>
                <a:gd name="connsiteY1-4" fmla="*/ 6352 h 381011"/>
                <a:gd name="connsiteX2-5" fmla="*/ 492253 w 5788153"/>
                <a:gd name="connsiteY2-6" fmla="*/ 368302 h 381011"/>
                <a:gd name="connsiteX3-7" fmla="*/ 733553 w 5788153"/>
                <a:gd name="connsiteY3-8" fmla="*/ 6352 h 381011"/>
                <a:gd name="connsiteX4-9" fmla="*/ 968503 w 5788153"/>
                <a:gd name="connsiteY4-10" fmla="*/ 368302 h 381011"/>
                <a:gd name="connsiteX5-11" fmla="*/ 1209803 w 5788153"/>
                <a:gd name="connsiteY5-12" fmla="*/ 12702 h 381011"/>
                <a:gd name="connsiteX6-13" fmla="*/ 1457453 w 5788153"/>
                <a:gd name="connsiteY6-14" fmla="*/ 368302 h 381011"/>
                <a:gd name="connsiteX7-15" fmla="*/ 1698753 w 5788153"/>
                <a:gd name="connsiteY7-16" fmla="*/ 6352 h 381011"/>
                <a:gd name="connsiteX8-17" fmla="*/ 1933703 w 5788153"/>
                <a:gd name="connsiteY8-18" fmla="*/ 368302 h 381011"/>
                <a:gd name="connsiteX9-19" fmla="*/ 2175003 w 5788153"/>
                <a:gd name="connsiteY9-20" fmla="*/ 6352 h 381011"/>
                <a:gd name="connsiteX10-21" fmla="*/ 2416303 w 5788153"/>
                <a:gd name="connsiteY10-22" fmla="*/ 374652 h 381011"/>
                <a:gd name="connsiteX11-23" fmla="*/ 2651253 w 5788153"/>
                <a:gd name="connsiteY11-24" fmla="*/ 6352 h 381011"/>
                <a:gd name="connsiteX12-25" fmla="*/ 2898903 w 5788153"/>
                <a:gd name="connsiteY12-26" fmla="*/ 374652 h 381011"/>
                <a:gd name="connsiteX13-27" fmla="*/ 3133853 w 5788153"/>
                <a:gd name="connsiteY13-28" fmla="*/ 2 h 381011"/>
                <a:gd name="connsiteX14-29" fmla="*/ 3381503 w 5788153"/>
                <a:gd name="connsiteY14-30" fmla="*/ 381002 h 381011"/>
                <a:gd name="connsiteX15-31" fmla="*/ 3616453 w 5788153"/>
                <a:gd name="connsiteY15-32" fmla="*/ 12702 h 381011"/>
                <a:gd name="connsiteX16-33" fmla="*/ 3857753 w 5788153"/>
                <a:gd name="connsiteY16-34" fmla="*/ 361952 h 381011"/>
                <a:gd name="connsiteX17-35" fmla="*/ 4105403 w 5788153"/>
                <a:gd name="connsiteY17-36" fmla="*/ 6352 h 381011"/>
                <a:gd name="connsiteX18-37" fmla="*/ 4340353 w 5788153"/>
                <a:gd name="connsiteY18-38" fmla="*/ 368302 h 381011"/>
                <a:gd name="connsiteX19-39" fmla="*/ 4588003 w 5788153"/>
                <a:gd name="connsiteY19-40" fmla="*/ 6352 h 381011"/>
                <a:gd name="connsiteX20-41" fmla="*/ 4816603 w 5788153"/>
                <a:gd name="connsiteY20-42" fmla="*/ 368302 h 381011"/>
                <a:gd name="connsiteX21-43" fmla="*/ 5057903 w 5788153"/>
                <a:gd name="connsiteY21-44" fmla="*/ 12702 h 381011"/>
                <a:gd name="connsiteX22-45" fmla="*/ 5305553 w 5788153"/>
                <a:gd name="connsiteY22-46" fmla="*/ 368302 h 381011"/>
                <a:gd name="connsiteX23-47" fmla="*/ 5546853 w 5788153"/>
                <a:gd name="connsiteY23-48" fmla="*/ 6352 h 381011"/>
                <a:gd name="connsiteX24-49" fmla="*/ 5788153 w 5788153"/>
                <a:gd name="connsiteY24-50" fmla="*/ 368302 h 381011"/>
                <a:gd name="connsiteX0-51" fmla="*/ 0 w 5788153"/>
                <a:gd name="connsiteY0-52" fmla="*/ 369096 h 381011"/>
                <a:gd name="connsiteX1-53" fmla="*/ 250953 w 5788153"/>
                <a:gd name="connsiteY1-54" fmla="*/ 6352 h 381011"/>
                <a:gd name="connsiteX2-55" fmla="*/ 492253 w 5788153"/>
                <a:gd name="connsiteY2-56" fmla="*/ 368302 h 381011"/>
                <a:gd name="connsiteX3-57" fmla="*/ 733553 w 5788153"/>
                <a:gd name="connsiteY3-58" fmla="*/ 6352 h 381011"/>
                <a:gd name="connsiteX4-59" fmla="*/ 968503 w 5788153"/>
                <a:gd name="connsiteY4-60" fmla="*/ 368302 h 381011"/>
                <a:gd name="connsiteX5-61" fmla="*/ 1209803 w 5788153"/>
                <a:gd name="connsiteY5-62" fmla="*/ 12702 h 381011"/>
                <a:gd name="connsiteX6-63" fmla="*/ 1457453 w 5788153"/>
                <a:gd name="connsiteY6-64" fmla="*/ 368302 h 381011"/>
                <a:gd name="connsiteX7-65" fmla="*/ 1698753 w 5788153"/>
                <a:gd name="connsiteY7-66" fmla="*/ 6352 h 381011"/>
                <a:gd name="connsiteX8-67" fmla="*/ 1933703 w 5788153"/>
                <a:gd name="connsiteY8-68" fmla="*/ 368302 h 381011"/>
                <a:gd name="connsiteX9-69" fmla="*/ 2175003 w 5788153"/>
                <a:gd name="connsiteY9-70" fmla="*/ 6352 h 381011"/>
                <a:gd name="connsiteX10-71" fmla="*/ 2416303 w 5788153"/>
                <a:gd name="connsiteY10-72" fmla="*/ 374652 h 381011"/>
                <a:gd name="connsiteX11-73" fmla="*/ 2651253 w 5788153"/>
                <a:gd name="connsiteY11-74" fmla="*/ 6352 h 381011"/>
                <a:gd name="connsiteX12-75" fmla="*/ 2898903 w 5788153"/>
                <a:gd name="connsiteY12-76" fmla="*/ 374652 h 381011"/>
                <a:gd name="connsiteX13-77" fmla="*/ 3133853 w 5788153"/>
                <a:gd name="connsiteY13-78" fmla="*/ 2 h 381011"/>
                <a:gd name="connsiteX14-79" fmla="*/ 3381503 w 5788153"/>
                <a:gd name="connsiteY14-80" fmla="*/ 381002 h 381011"/>
                <a:gd name="connsiteX15-81" fmla="*/ 3616453 w 5788153"/>
                <a:gd name="connsiteY15-82" fmla="*/ 12702 h 381011"/>
                <a:gd name="connsiteX16-83" fmla="*/ 3857753 w 5788153"/>
                <a:gd name="connsiteY16-84" fmla="*/ 361952 h 381011"/>
                <a:gd name="connsiteX17-85" fmla="*/ 4105403 w 5788153"/>
                <a:gd name="connsiteY17-86" fmla="*/ 6352 h 381011"/>
                <a:gd name="connsiteX18-87" fmla="*/ 4340353 w 5788153"/>
                <a:gd name="connsiteY18-88" fmla="*/ 368302 h 381011"/>
                <a:gd name="connsiteX19-89" fmla="*/ 4588003 w 5788153"/>
                <a:gd name="connsiteY19-90" fmla="*/ 6352 h 381011"/>
                <a:gd name="connsiteX20-91" fmla="*/ 4816603 w 5788153"/>
                <a:gd name="connsiteY20-92" fmla="*/ 368302 h 381011"/>
                <a:gd name="connsiteX21-93" fmla="*/ 5057903 w 5788153"/>
                <a:gd name="connsiteY21-94" fmla="*/ 12702 h 381011"/>
                <a:gd name="connsiteX22-95" fmla="*/ 5305553 w 5788153"/>
                <a:gd name="connsiteY22-96" fmla="*/ 368302 h 381011"/>
                <a:gd name="connsiteX23-97" fmla="*/ 5546853 w 5788153"/>
                <a:gd name="connsiteY23-98" fmla="*/ 6352 h 381011"/>
                <a:gd name="connsiteX24-99" fmla="*/ 5788153 w 5788153"/>
                <a:gd name="connsiteY24-100" fmla="*/ 368302 h 381011"/>
                <a:gd name="connsiteX0-101" fmla="*/ 0 w 5788153"/>
                <a:gd name="connsiteY0-102" fmla="*/ 369096 h 381011"/>
                <a:gd name="connsiteX1-103" fmla="*/ 250953 w 5788153"/>
                <a:gd name="connsiteY1-104" fmla="*/ 6352 h 381011"/>
                <a:gd name="connsiteX2-105" fmla="*/ 492253 w 5788153"/>
                <a:gd name="connsiteY2-106" fmla="*/ 368302 h 381011"/>
                <a:gd name="connsiteX3-107" fmla="*/ 733553 w 5788153"/>
                <a:gd name="connsiteY3-108" fmla="*/ 6352 h 381011"/>
                <a:gd name="connsiteX4-109" fmla="*/ 968503 w 5788153"/>
                <a:gd name="connsiteY4-110" fmla="*/ 368302 h 381011"/>
                <a:gd name="connsiteX5-111" fmla="*/ 1209804 w 5788153"/>
                <a:gd name="connsiteY5-112" fmla="*/ 7940 h 381011"/>
                <a:gd name="connsiteX6-113" fmla="*/ 1457453 w 5788153"/>
                <a:gd name="connsiteY6-114" fmla="*/ 368302 h 381011"/>
                <a:gd name="connsiteX7-115" fmla="*/ 1698753 w 5788153"/>
                <a:gd name="connsiteY7-116" fmla="*/ 6352 h 381011"/>
                <a:gd name="connsiteX8-117" fmla="*/ 1933703 w 5788153"/>
                <a:gd name="connsiteY8-118" fmla="*/ 368302 h 381011"/>
                <a:gd name="connsiteX9-119" fmla="*/ 2175003 w 5788153"/>
                <a:gd name="connsiteY9-120" fmla="*/ 6352 h 381011"/>
                <a:gd name="connsiteX10-121" fmla="*/ 2416303 w 5788153"/>
                <a:gd name="connsiteY10-122" fmla="*/ 374652 h 381011"/>
                <a:gd name="connsiteX11-123" fmla="*/ 2651253 w 5788153"/>
                <a:gd name="connsiteY11-124" fmla="*/ 6352 h 381011"/>
                <a:gd name="connsiteX12-125" fmla="*/ 2898903 w 5788153"/>
                <a:gd name="connsiteY12-126" fmla="*/ 374652 h 381011"/>
                <a:gd name="connsiteX13-127" fmla="*/ 3133853 w 5788153"/>
                <a:gd name="connsiteY13-128" fmla="*/ 2 h 381011"/>
                <a:gd name="connsiteX14-129" fmla="*/ 3381503 w 5788153"/>
                <a:gd name="connsiteY14-130" fmla="*/ 381002 h 381011"/>
                <a:gd name="connsiteX15-131" fmla="*/ 3616453 w 5788153"/>
                <a:gd name="connsiteY15-132" fmla="*/ 12702 h 381011"/>
                <a:gd name="connsiteX16-133" fmla="*/ 3857753 w 5788153"/>
                <a:gd name="connsiteY16-134" fmla="*/ 361952 h 381011"/>
                <a:gd name="connsiteX17-135" fmla="*/ 4105403 w 5788153"/>
                <a:gd name="connsiteY17-136" fmla="*/ 6352 h 381011"/>
                <a:gd name="connsiteX18-137" fmla="*/ 4340353 w 5788153"/>
                <a:gd name="connsiteY18-138" fmla="*/ 368302 h 381011"/>
                <a:gd name="connsiteX19-139" fmla="*/ 4588003 w 5788153"/>
                <a:gd name="connsiteY19-140" fmla="*/ 6352 h 381011"/>
                <a:gd name="connsiteX20-141" fmla="*/ 4816603 w 5788153"/>
                <a:gd name="connsiteY20-142" fmla="*/ 368302 h 381011"/>
                <a:gd name="connsiteX21-143" fmla="*/ 5057903 w 5788153"/>
                <a:gd name="connsiteY21-144" fmla="*/ 12702 h 381011"/>
                <a:gd name="connsiteX22-145" fmla="*/ 5305553 w 5788153"/>
                <a:gd name="connsiteY22-146" fmla="*/ 368302 h 381011"/>
                <a:gd name="connsiteX23-147" fmla="*/ 5546853 w 5788153"/>
                <a:gd name="connsiteY23-148" fmla="*/ 6352 h 381011"/>
                <a:gd name="connsiteX24-149" fmla="*/ 5788153 w 5788153"/>
                <a:gd name="connsiteY24-150" fmla="*/ 368302 h 381011"/>
                <a:gd name="connsiteX0-151" fmla="*/ 0 w 5788153"/>
                <a:gd name="connsiteY0-152" fmla="*/ 364335 h 376244"/>
                <a:gd name="connsiteX1-153" fmla="*/ 250953 w 5788153"/>
                <a:gd name="connsiteY1-154" fmla="*/ 1591 h 376244"/>
                <a:gd name="connsiteX2-155" fmla="*/ 492253 w 5788153"/>
                <a:gd name="connsiteY2-156" fmla="*/ 363541 h 376244"/>
                <a:gd name="connsiteX3-157" fmla="*/ 733553 w 5788153"/>
                <a:gd name="connsiteY3-158" fmla="*/ 1591 h 376244"/>
                <a:gd name="connsiteX4-159" fmla="*/ 968503 w 5788153"/>
                <a:gd name="connsiteY4-160" fmla="*/ 363541 h 376244"/>
                <a:gd name="connsiteX5-161" fmla="*/ 1209804 w 5788153"/>
                <a:gd name="connsiteY5-162" fmla="*/ 3179 h 376244"/>
                <a:gd name="connsiteX6-163" fmla="*/ 1457453 w 5788153"/>
                <a:gd name="connsiteY6-164" fmla="*/ 363541 h 376244"/>
                <a:gd name="connsiteX7-165" fmla="*/ 1698753 w 5788153"/>
                <a:gd name="connsiteY7-166" fmla="*/ 1591 h 376244"/>
                <a:gd name="connsiteX8-167" fmla="*/ 1933703 w 5788153"/>
                <a:gd name="connsiteY8-168" fmla="*/ 363541 h 376244"/>
                <a:gd name="connsiteX9-169" fmla="*/ 2175003 w 5788153"/>
                <a:gd name="connsiteY9-170" fmla="*/ 1591 h 376244"/>
                <a:gd name="connsiteX10-171" fmla="*/ 2416303 w 5788153"/>
                <a:gd name="connsiteY10-172" fmla="*/ 369891 h 376244"/>
                <a:gd name="connsiteX11-173" fmla="*/ 2651253 w 5788153"/>
                <a:gd name="connsiteY11-174" fmla="*/ 1591 h 376244"/>
                <a:gd name="connsiteX12-175" fmla="*/ 2898903 w 5788153"/>
                <a:gd name="connsiteY12-176" fmla="*/ 369891 h 376244"/>
                <a:gd name="connsiteX13-177" fmla="*/ 3133853 w 5788153"/>
                <a:gd name="connsiteY13-178" fmla="*/ 3 h 376244"/>
                <a:gd name="connsiteX14-179" fmla="*/ 3381503 w 5788153"/>
                <a:gd name="connsiteY14-180" fmla="*/ 376241 h 376244"/>
                <a:gd name="connsiteX15-181" fmla="*/ 3616453 w 5788153"/>
                <a:gd name="connsiteY15-182" fmla="*/ 7941 h 376244"/>
                <a:gd name="connsiteX16-183" fmla="*/ 3857753 w 5788153"/>
                <a:gd name="connsiteY16-184" fmla="*/ 357191 h 376244"/>
                <a:gd name="connsiteX17-185" fmla="*/ 4105403 w 5788153"/>
                <a:gd name="connsiteY17-186" fmla="*/ 1591 h 376244"/>
                <a:gd name="connsiteX18-187" fmla="*/ 4340353 w 5788153"/>
                <a:gd name="connsiteY18-188" fmla="*/ 363541 h 376244"/>
                <a:gd name="connsiteX19-189" fmla="*/ 4588003 w 5788153"/>
                <a:gd name="connsiteY19-190" fmla="*/ 1591 h 376244"/>
                <a:gd name="connsiteX20-191" fmla="*/ 4816603 w 5788153"/>
                <a:gd name="connsiteY20-192" fmla="*/ 363541 h 376244"/>
                <a:gd name="connsiteX21-193" fmla="*/ 5057903 w 5788153"/>
                <a:gd name="connsiteY21-194" fmla="*/ 7941 h 376244"/>
                <a:gd name="connsiteX22-195" fmla="*/ 5305553 w 5788153"/>
                <a:gd name="connsiteY22-196" fmla="*/ 363541 h 376244"/>
                <a:gd name="connsiteX23-197" fmla="*/ 5546853 w 5788153"/>
                <a:gd name="connsiteY23-198" fmla="*/ 1591 h 376244"/>
                <a:gd name="connsiteX24-199" fmla="*/ 5788153 w 5788153"/>
                <a:gd name="connsiteY24-200" fmla="*/ 363541 h 376244"/>
                <a:gd name="connsiteX0-201" fmla="*/ 0 w 5788153"/>
                <a:gd name="connsiteY0-202" fmla="*/ 365939 h 377845"/>
                <a:gd name="connsiteX1-203" fmla="*/ 250953 w 5788153"/>
                <a:gd name="connsiteY1-204" fmla="*/ 3195 h 377845"/>
                <a:gd name="connsiteX2-205" fmla="*/ 492253 w 5788153"/>
                <a:gd name="connsiteY2-206" fmla="*/ 365145 h 377845"/>
                <a:gd name="connsiteX3-207" fmla="*/ 733553 w 5788153"/>
                <a:gd name="connsiteY3-208" fmla="*/ 3195 h 377845"/>
                <a:gd name="connsiteX4-209" fmla="*/ 968503 w 5788153"/>
                <a:gd name="connsiteY4-210" fmla="*/ 365145 h 377845"/>
                <a:gd name="connsiteX5-211" fmla="*/ 1209804 w 5788153"/>
                <a:gd name="connsiteY5-212" fmla="*/ 4783 h 377845"/>
                <a:gd name="connsiteX6-213" fmla="*/ 1457453 w 5788153"/>
                <a:gd name="connsiteY6-214" fmla="*/ 365145 h 377845"/>
                <a:gd name="connsiteX7-215" fmla="*/ 1698753 w 5788153"/>
                <a:gd name="connsiteY7-216" fmla="*/ 3195 h 377845"/>
                <a:gd name="connsiteX8-217" fmla="*/ 1933703 w 5788153"/>
                <a:gd name="connsiteY8-218" fmla="*/ 365145 h 377845"/>
                <a:gd name="connsiteX9-219" fmla="*/ 2175003 w 5788153"/>
                <a:gd name="connsiteY9-220" fmla="*/ 3195 h 377845"/>
                <a:gd name="connsiteX10-221" fmla="*/ 2416303 w 5788153"/>
                <a:gd name="connsiteY10-222" fmla="*/ 371495 h 377845"/>
                <a:gd name="connsiteX11-223" fmla="*/ 2651253 w 5788153"/>
                <a:gd name="connsiteY11-224" fmla="*/ 3195 h 377845"/>
                <a:gd name="connsiteX12-225" fmla="*/ 2898903 w 5788153"/>
                <a:gd name="connsiteY12-226" fmla="*/ 371495 h 377845"/>
                <a:gd name="connsiteX13-227" fmla="*/ 3133853 w 5788153"/>
                <a:gd name="connsiteY13-228" fmla="*/ 1607 h 377845"/>
                <a:gd name="connsiteX14-229" fmla="*/ 3381503 w 5788153"/>
                <a:gd name="connsiteY14-230" fmla="*/ 377845 h 377845"/>
                <a:gd name="connsiteX15-231" fmla="*/ 3621226 w 5788153"/>
                <a:gd name="connsiteY15-232" fmla="*/ 20 h 377845"/>
                <a:gd name="connsiteX16-233" fmla="*/ 3857753 w 5788153"/>
                <a:gd name="connsiteY16-234" fmla="*/ 358795 h 377845"/>
                <a:gd name="connsiteX17-235" fmla="*/ 4105403 w 5788153"/>
                <a:gd name="connsiteY17-236" fmla="*/ 3195 h 377845"/>
                <a:gd name="connsiteX18-237" fmla="*/ 4340353 w 5788153"/>
                <a:gd name="connsiteY18-238" fmla="*/ 365145 h 377845"/>
                <a:gd name="connsiteX19-239" fmla="*/ 4588003 w 5788153"/>
                <a:gd name="connsiteY19-240" fmla="*/ 3195 h 377845"/>
                <a:gd name="connsiteX20-241" fmla="*/ 4816603 w 5788153"/>
                <a:gd name="connsiteY20-242" fmla="*/ 365145 h 377845"/>
                <a:gd name="connsiteX21-243" fmla="*/ 5057903 w 5788153"/>
                <a:gd name="connsiteY21-244" fmla="*/ 9545 h 377845"/>
                <a:gd name="connsiteX22-245" fmla="*/ 5305553 w 5788153"/>
                <a:gd name="connsiteY22-246" fmla="*/ 365145 h 377845"/>
                <a:gd name="connsiteX23-247" fmla="*/ 5546853 w 5788153"/>
                <a:gd name="connsiteY23-248" fmla="*/ 3195 h 377845"/>
                <a:gd name="connsiteX24-249" fmla="*/ 5788153 w 5788153"/>
                <a:gd name="connsiteY24-250" fmla="*/ 365145 h 377845"/>
                <a:gd name="connsiteX0-251" fmla="*/ 0 w 5788153"/>
                <a:gd name="connsiteY0-252" fmla="*/ 367509 h 379415"/>
                <a:gd name="connsiteX1-253" fmla="*/ 250953 w 5788153"/>
                <a:gd name="connsiteY1-254" fmla="*/ 4765 h 379415"/>
                <a:gd name="connsiteX2-255" fmla="*/ 492253 w 5788153"/>
                <a:gd name="connsiteY2-256" fmla="*/ 366715 h 379415"/>
                <a:gd name="connsiteX3-257" fmla="*/ 733553 w 5788153"/>
                <a:gd name="connsiteY3-258" fmla="*/ 4765 h 379415"/>
                <a:gd name="connsiteX4-259" fmla="*/ 968503 w 5788153"/>
                <a:gd name="connsiteY4-260" fmla="*/ 366715 h 379415"/>
                <a:gd name="connsiteX5-261" fmla="*/ 1209804 w 5788153"/>
                <a:gd name="connsiteY5-262" fmla="*/ 6353 h 379415"/>
                <a:gd name="connsiteX6-263" fmla="*/ 1457453 w 5788153"/>
                <a:gd name="connsiteY6-264" fmla="*/ 366715 h 379415"/>
                <a:gd name="connsiteX7-265" fmla="*/ 1698753 w 5788153"/>
                <a:gd name="connsiteY7-266" fmla="*/ 4765 h 379415"/>
                <a:gd name="connsiteX8-267" fmla="*/ 1933703 w 5788153"/>
                <a:gd name="connsiteY8-268" fmla="*/ 366715 h 379415"/>
                <a:gd name="connsiteX9-269" fmla="*/ 2175003 w 5788153"/>
                <a:gd name="connsiteY9-270" fmla="*/ 4765 h 379415"/>
                <a:gd name="connsiteX10-271" fmla="*/ 2416303 w 5788153"/>
                <a:gd name="connsiteY10-272" fmla="*/ 373065 h 379415"/>
                <a:gd name="connsiteX11-273" fmla="*/ 2651253 w 5788153"/>
                <a:gd name="connsiteY11-274" fmla="*/ 4765 h 379415"/>
                <a:gd name="connsiteX12-275" fmla="*/ 2898903 w 5788153"/>
                <a:gd name="connsiteY12-276" fmla="*/ 373065 h 379415"/>
                <a:gd name="connsiteX13-277" fmla="*/ 3133853 w 5788153"/>
                <a:gd name="connsiteY13-278" fmla="*/ 3177 h 379415"/>
                <a:gd name="connsiteX14-279" fmla="*/ 3381503 w 5788153"/>
                <a:gd name="connsiteY14-280" fmla="*/ 379415 h 379415"/>
                <a:gd name="connsiteX15-281" fmla="*/ 3621226 w 5788153"/>
                <a:gd name="connsiteY15-282" fmla="*/ 1590 h 379415"/>
                <a:gd name="connsiteX16-283" fmla="*/ 3857753 w 5788153"/>
                <a:gd name="connsiteY16-284" fmla="*/ 360365 h 379415"/>
                <a:gd name="connsiteX17-285" fmla="*/ 4100631 w 5788153"/>
                <a:gd name="connsiteY17-286" fmla="*/ 2 h 379415"/>
                <a:gd name="connsiteX18-287" fmla="*/ 4340353 w 5788153"/>
                <a:gd name="connsiteY18-288" fmla="*/ 366715 h 379415"/>
                <a:gd name="connsiteX19-289" fmla="*/ 4588003 w 5788153"/>
                <a:gd name="connsiteY19-290" fmla="*/ 4765 h 379415"/>
                <a:gd name="connsiteX20-291" fmla="*/ 4816603 w 5788153"/>
                <a:gd name="connsiteY20-292" fmla="*/ 366715 h 379415"/>
                <a:gd name="connsiteX21-293" fmla="*/ 5057903 w 5788153"/>
                <a:gd name="connsiteY21-294" fmla="*/ 11115 h 379415"/>
                <a:gd name="connsiteX22-295" fmla="*/ 5305553 w 5788153"/>
                <a:gd name="connsiteY22-296" fmla="*/ 366715 h 379415"/>
                <a:gd name="connsiteX23-297" fmla="*/ 5546853 w 5788153"/>
                <a:gd name="connsiteY23-298" fmla="*/ 4765 h 379415"/>
                <a:gd name="connsiteX24-299" fmla="*/ 5788153 w 5788153"/>
                <a:gd name="connsiteY24-300" fmla="*/ 366715 h 379415"/>
                <a:gd name="connsiteX0-301" fmla="*/ 0 w 5788153"/>
                <a:gd name="connsiteY0-302" fmla="*/ 367509 h 379415"/>
                <a:gd name="connsiteX1-303" fmla="*/ 250953 w 5788153"/>
                <a:gd name="connsiteY1-304" fmla="*/ 4765 h 379415"/>
                <a:gd name="connsiteX2-305" fmla="*/ 492253 w 5788153"/>
                <a:gd name="connsiteY2-306" fmla="*/ 366715 h 379415"/>
                <a:gd name="connsiteX3-307" fmla="*/ 733553 w 5788153"/>
                <a:gd name="connsiteY3-308" fmla="*/ 4765 h 379415"/>
                <a:gd name="connsiteX4-309" fmla="*/ 968503 w 5788153"/>
                <a:gd name="connsiteY4-310" fmla="*/ 366715 h 379415"/>
                <a:gd name="connsiteX5-311" fmla="*/ 1209804 w 5788153"/>
                <a:gd name="connsiteY5-312" fmla="*/ 6353 h 379415"/>
                <a:gd name="connsiteX6-313" fmla="*/ 1457453 w 5788153"/>
                <a:gd name="connsiteY6-314" fmla="*/ 366715 h 379415"/>
                <a:gd name="connsiteX7-315" fmla="*/ 1698753 w 5788153"/>
                <a:gd name="connsiteY7-316" fmla="*/ 4765 h 379415"/>
                <a:gd name="connsiteX8-317" fmla="*/ 1933703 w 5788153"/>
                <a:gd name="connsiteY8-318" fmla="*/ 366715 h 379415"/>
                <a:gd name="connsiteX9-319" fmla="*/ 2175003 w 5788153"/>
                <a:gd name="connsiteY9-320" fmla="*/ 4765 h 379415"/>
                <a:gd name="connsiteX10-321" fmla="*/ 2416303 w 5788153"/>
                <a:gd name="connsiteY10-322" fmla="*/ 373065 h 379415"/>
                <a:gd name="connsiteX11-323" fmla="*/ 2651253 w 5788153"/>
                <a:gd name="connsiteY11-324" fmla="*/ 4765 h 379415"/>
                <a:gd name="connsiteX12-325" fmla="*/ 2898903 w 5788153"/>
                <a:gd name="connsiteY12-326" fmla="*/ 373065 h 379415"/>
                <a:gd name="connsiteX13-327" fmla="*/ 3133853 w 5788153"/>
                <a:gd name="connsiteY13-328" fmla="*/ 3177 h 379415"/>
                <a:gd name="connsiteX14-329" fmla="*/ 3381503 w 5788153"/>
                <a:gd name="connsiteY14-330" fmla="*/ 379415 h 379415"/>
                <a:gd name="connsiteX15-331" fmla="*/ 3621226 w 5788153"/>
                <a:gd name="connsiteY15-332" fmla="*/ 1590 h 379415"/>
                <a:gd name="connsiteX16-333" fmla="*/ 3857753 w 5788153"/>
                <a:gd name="connsiteY16-334" fmla="*/ 360365 h 379415"/>
                <a:gd name="connsiteX17-335" fmla="*/ 4100631 w 5788153"/>
                <a:gd name="connsiteY17-336" fmla="*/ 2 h 379415"/>
                <a:gd name="connsiteX18-337" fmla="*/ 4340353 w 5788153"/>
                <a:gd name="connsiteY18-338" fmla="*/ 366715 h 379415"/>
                <a:gd name="connsiteX19-339" fmla="*/ 4588004 w 5788153"/>
                <a:gd name="connsiteY19-340" fmla="*/ 2384 h 379415"/>
                <a:gd name="connsiteX20-341" fmla="*/ 4816603 w 5788153"/>
                <a:gd name="connsiteY20-342" fmla="*/ 366715 h 379415"/>
                <a:gd name="connsiteX21-343" fmla="*/ 5057903 w 5788153"/>
                <a:gd name="connsiteY21-344" fmla="*/ 11115 h 379415"/>
                <a:gd name="connsiteX22-345" fmla="*/ 5305553 w 5788153"/>
                <a:gd name="connsiteY22-346" fmla="*/ 366715 h 379415"/>
                <a:gd name="connsiteX23-347" fmla="*/ 5546853 w 5788153"/>
                <a:gd name="connsiteY23-348" fmla="*/ 4765 h 379415"/>
                <a:gd name="connsiteX24-349" fmla="*/ 5788153 w 5788153"/>
                <a:gd name="connsiteY24-350" fmla="*/ 366715 h 379415"/>
                <a:gd name="connsiteX0-351" fmla="*/ 0 w 5788153"/>
                <a:gd name="connsiteY0-352" fmla="*/ 367509 h 379415"/>
                <a:gd name="connsiteX1-353" fmla="*/ 250953 w 5788153"/>
                <a:gd name="connsiteY1-354" fmla="*/ 4765 h 379415"/>
                <a:gd name="connsiteX2-355" fmla="*/ 492253 w 5788153"/>
                <a:gd name="connsiteY2-356" fmla="*/ 366715 h 379415"/>
                <a:gd name="connsiteX3-357" fmla="*/ 733553 w 5788153"/>
                <a:gd name="connsiteY3-358" fmla="*/ 4765 h 379415"/>
                <a:gd name="connsiteX4-359" fmla="*/ 968503 w 5788153"/>
                <a:gd name="connsiteY4-360" fmla="*/ 366715 h 379415"/>
                <a:gd name="connsiteX5-361" fmla="*/ 1209804 w 5788153"/>
                <a:gd name="connsiteY5-362" fmla="*/ 6353 h 379415"/>
                <a:gd name="connsiteX6-363" fmla="*/ 1457453 w 5788153"/>
                <a:gd name="connsiteY6-364" fmla="*/ 366715 h 379415"/>
                <a:gd name="connsiteX7-365" fmla="*/ 1698753 w 5788153"/>
                <a:gd name="connsiteY7-366" fmla="*/ 4765 h 379415"/>
                <a:gd name="connsiteX8-367" fmla="*/ 1933703 w 5788153"/>
                <a:gd name="connsiteY8-368" fmla="*/ 366715 h 379415"/>
                <a:gd name="connsiteX9-369" fmla="*/ 2175003 w 5788153"/>
                <a:gd name="connsiteY9-370" fmla="*/ 4765 h 379415"/>
                <a:gd name="connsiteX10-371" fmla="*/ 2416303 w 5788153"/>
                <a:gd name="connsiteY10-372" fmla="*/ 373065 h 379415"/>
                <a:gd name="connsiteX11-373" fmla="*/ 2651253 w 5788153"/>
                <a:gd name="connsiteY11-374" fmla="*/ 4765 h 379415"/>
                <a:gd name="connsiteX12-375" fmla="*/ 2898903 w 5788153"/>
                <a:gd name="connsiteY12-376" fmla="*/ 373065 h 379415"/>
                <a:gd name="connsiteX13-377" fmla="*/ 3133853 w 5788153"/>
                <a:gd name="connsiteY13-378" fmla="*/ 3177 h 379415"/>
                <a:gd name="connsiteX14-379" fmla="*/ 3381503 w 5788153"/>
                <a:gd name="connsiteY14-380" fmla="*/ 379415 h 379415"/>
                <a:gd name="connsiteX15-381" fmla="*/ 3621226 w 5788153"/>
                <a:gd name="connsiteY15-382" fmla="*/ 1590 h 379415"/>
                <a:gd name="connsiteX16-383" fmla="*/ 3857753 w 5788153"/>
                <a:gd name="connsiteY16-384" fmla="*/ 360365 h 379415"/>
                <a:gd name="connsiteX17-385" fmla="*/ 4100631 w 5788153"/>
                <a:gd name="connsiteY17-386" fmla="*/ 2 h 379415"/>
                <a:gd name="connsiteX18-387" fmla="*/ 4340353 w 5788153"/>
                <a:gd name="connsiteY18-388" fmla="*/ 366715 h 379415"/>
                <a:gd name="connsiteX19-389" fmla="*/ 4588004 w 5788153"/>
                <a:gd name="connsiteY19-390" fmla="*/ 2384 h 379415"/>
                <a:gd name="connsiteX20-391" fmla="*/ 4816603 w 5788153"/>
                <a:gd name="connsiteY20-392" fmla="*/ 366715 h 379415"/>
                <a:gd name="connsiteX21-393" fmla="*/ 5057904 w 5788153"/>
                <a:gd name="connsiteY21-394" fmla="*/ 1590 h 379415"/>
                <a:gd name="connsiteX22-395" fmla="*/ 5305553 w 5788153"/>
                <a:gd name="connsiteY22-396" fmla="*/ 366715 h 379415"/>
                <a:gd name="connsiteX23-397" fmla="*/ 5546853 w 5788153"/>
                <a:gd name="connsiteY23-398" fmla="*/ 4765 h 379415"/>
                <a:gd name="connsiteX24-399" fmla="*/ 5788153 w 5788153"/>
                <a:gd name="connsiteY24-400" fmla="*/ 366715 h 379415"/>
                <a:gd name="connsiteX0-401" fmla="*/ 0 w 5788153"/>
                <a:gd name="connsiteY0-402" fmla="*/ 367509 h 379415"/>
                <a:gd name="connsiteX1-403" fmla="*/ 250953 w 5788153"/>
                <a:gd name="connsiteY1-404" fmla="*/ 4765 h 379415"/>
                <a:gd name="connsiteX2-405" fmla="*/ 492253 w 5788153"/>
                <a:gd name="connsiteY2-406" fmla="*/ 366715 h 379415"/>
                <a:gd name="connsiteX3-407" fmla="*/ 733553 w 5788153"/>
                <a:gd name="connsiteY3-408" fmla="*/ 4765 h 379415"/>
                <a:gd name="connsiteX4-409" fmla="*/ 968503 w 5788153"/>
                <a:gd name="connsiteY4-410" fmla="*/ 366715 h 379415"/>
                <a:gd name="connsiteX5-411" fmla="*/ 1209804 w 5788153"/>
                <a:gd name="connsiteY5-412" fmla="*/ 6353 h 379415"/>
                <a:gd name="connsiteX6-413" fmla="*/ 1457453 w 5788153"/>
                <a:gd name="connsiteY6-414" fmla="*/ 366715 h 379415"/>
                <a:gd name="connsiteX7-415" fmla="*/ 1698753 w 5788153"/>
                <a:gd name="connsiteY7-416" fmla="*/ 4765 h 379415"/>
                <a:gd name="connsiteX8-417" fmla="*/ 1933703 w 5788153"/>
                <a:gd name="connsiteY8-418" fmla="*/ 366715 h 379415"/>
                <a:gd name="connsiteX9-419" fmla="*/ 2175003 w 5788153"/>
                <a:gd name="connsiteY9-420" fmla="*/ 4765 h 379415"/>
                <a:gd name="connsiteX10-421" fmla="*/ 2416303 w 5788153"/>
                <a:gd name="connsiteY10-422" fmla="*/ 373065 h 379415"/>
                <a:gd name="connsiteX11-423" fmla="*/ 2651253 w 5788153"/>
                <a:gd name="connsiteY11-424" fmla="*/ 4765 h 379415"/>
                <a:gd name="connsiteX12-425" fmla="*/ 2898903 w 5788153"/>
                <a:gd name="connsiteY12-426" fmla="*/ 373065 h 379415"/>
                <a:gd name="connsiteX13-427" fmla="*/ 3133853 w 5788153"/>
                <a:gd name="connsiteY13-428" fmla="*/ 3177 h 379415"/>
                <a:gd name="connsiteX14-429" fmla="*/ 3381503 w 5788153"/>
                <a:gd name="connsiteY14-430" fmla="*/ 379415 h 379415"/>
                <a:gd name="connsiteX15-431" fmla="*/ 3621226 w 5788153"/>
                <a:gd name="connsiteY15-432" fmla="*/ 1590 h 379415"/>
                <a:gd name="connsiteX16-433" fmla="*/ 3857753 w 5788153"/>
                <a:gd name="connsiteY16-434" fmla="*/ 360365 h 379415"/>
                <a:gd name="connsiteX17-435" fmla="*/ 4100631 w 5788153"/>
                <a:gd name="connsiteY17-436" fmla="*/ 2 h 379415"/>
                <a:gd name="connsiteX18-437" fmla="*/ 4340353 w 5788153"/>
                <a:gd name="connsiteY18-438" fmla="*/ 366715 h 379415"/>
                <a:gd name="connsiteX19-439" fmla="*/ 4588004 w 5788153"/>
                <a:gd name="connsiteY19-440" fmla="*/ 2384 h 379415"/>
                <a:gd name="connsiteX20-441" fmla="*/ 4816603 w 5788153"/>
                <a:gd name="connsiteY20-442" fmla="*/ 366715 h 379415"/>
                <a:gd name="connsiteX21-443" fmla="*/ 5057904 w 5788153"/>
                <a:gd name="connsiteY21-444" fmla="*/ 1590 h 379415"/>
                <a:gd name="connsiteX22-445" fmla="*/ 5305553 w 5788153"/>
                <a:gd name="connsiteY22-446" fmla="*/ 366715 h 379415"/>
                <a:gd name="connsiteX23-447" fmla="*/ 5546854 w 5788153"/>
                <a:gd name="connsiteY23-448" fmla="*/ 2384 h 379415"/>
                <a:gd name="connsiteX24-449" fmla="*/ 5788153 w 5788153"/>
                <a:gd name="connsiteY24-450" fmla="*/ 366715 h 379415"/>
                <a:gd name="connsiteX0-451" fmla="*/ 0 w 5788153"/>
                <a:gd name="connsiteY0-452" fmla="*/ 367509 h 373065"/>
                <a:gd name="connsiteX1-453" fmla="*/ 250953 w 5788153"/>
                <a:gd name="connsiteY1-454" fmla="*/ 4765 h 373065"/>
                <a:gd name="connsiteX2-455" fmla="*/ 492253 w 5788153"/>
                <a:gd name="connsiteY2-456" fmla="*/ 366715 h 373065"/>
                <a:gd name="connsiteX3-457" fmla="*/ 733553 w 5788153"/>
                <a:gd name="connsiteY3-458" fmla="*/ 4765 h 373065"/>
                <a:gd name="connsiteX4-459" fmla="*/ 968503 w 5788153"/>
                <a:gd name="connsiteY4-460" fmla="*/ 366715 h 373065"/>
                <a:gd name="connsiteX5-461" fmla="*/ 1209804 w 5788153"/>
                <a:gd name="connsiteY5-462" fmla="*/ 6353 h 373065"/>
                <a:gd name="connsiteX6-463" fmla="*/ 1457453 w 5788153"/>
                <a:gd name="connsiteY6-464" fmla="*/ 366715 h 373065"/>
                <a:gd name="connsiteX7-465" fmla="*/ 1698753 w 5788153"/>
                <a:gd name="connsiteY7-466" fmla="*/ 4765 h 373065"/>
                <a:gd name="connsiteX8-467" fmla="*/ 1933703 w 5788153"/>
                <a:gd name="connsiteY8-468" fmla="*/ 366715 h 373065"/>
                <a:gd name="connsiteX9-469" fmla="*/ 2175003 w 5788153"/>
                <a:gd name="connsiteY9-470" fmla="*/ 4765 h 373065"/>
                <a:gd name="connsiteX10-471" fmla="*/ 2416303 w 5788153"/>
                <a:gd name="connsiteY10-472" fmla="*/ 373065 h 373065"/>
                <a:gd name="connsiteX11-473" fmla="*/ 2651253 w 5788153"/>
                <a:gd name="connsiteY11-474" fmla="*/ 4765 h 373065"/>
                <a:gd name="connsiteX12-475" fmla="*/ 2898903 w 5788153"/>
                <a:gd name="connsiteY12-476" fmla="*/ 373065 h 373065"/>
                <a:gd name="connsiteX13-477" fmla="*/ 3133853 w 5788153"/>
                <a:gd name="connsiteY13-478" fmla="*/ 3177 h 373065"/>
                <a:gd name="connsiteX14-479" fmla="*/ 3376730 w 5788153"/>
                <a:gd name="connsiteY14-480" fmla="*/ 369890 h 373065"/>
                <a:gd name="connsiteX15-481" fmla="*/ 3621226 w 5788153"/>
                <a:gd name="connsiteY15-482" fmla="*/ 1590 h 373065"/>
                <a:gd name="connsiteX16-483" fmla="*/ 3857753 w 5788153"/>
                <a:gd name="connsiteY16-484" fmla="*/ 360365 h 373065"/>
                <a:gd name="connsiteX17-485" fmla="*/ 4100631 w 5788153"/>
                <a:gd name="connsiteY17-486" fmla="*/ 2 h 373065"/>
                <a:gd name="connsiteX18-487" fmla="*/ 4340353 w 5788153"/>
                <a:gd name="connsiteY18-488" fmla="*/ 366715 h 373065"/>
                <a:gd name="connsiteX19-489" fmla="*/ 4588004 w 5788153"/>
                <a:gd name="connsiteY19-490" fmla="*/ 2384 h 373065"/>
                <a:gd name="connsiteX20-491" fmla="*/ 4816603 w 5788153"/>
                <a:gd name="connsiteY20-492" fmla="*/ 366715 h 373065"/>
                <a:gd name="connsiteX21-493" fmla="*/ 5057904 w 5788153"/>
                <a:gd name="connsiteY21-494" fmla="*/ 1590 h 373065"/>
                <a:gd name="connsiteX22-495" fmla="*/ 5305553 w 5788153"/>
                <a:gd name="connsiteY22-496" fmla="*/ 366715 h 373065"/>
                <a:gd name="connsiteX23-497" fmla="*/ 5546854 w 5788153"/>
                <a:gd name="connsiteY23-498" fmla="*/ 2384 h 373065"/>
                <a:gd name="connsiteX24-499" fmla="*/ 5788153 w 5788153"/>
                <a:gd name="connsiteY24-500" fmla="*/ 366715 h 373065"/>
                <a:gd name="connsiteX0-501" fmla="*/ 0 w 5788153"/>
                <a:gd name="connsiteY0-502" fmla="*/ 367508 h 373064"/>
                <a:gd name="connsiteX1-503" fmla="*/ 250953 w 5788153"/>
                <a:gd name="connsiteY1-504" fmla="*/ 4764 h 373064"/>
                <a:gd name="connsiteX2-505" fmla="*/ 492253 w 5788153"/>
                <a:gd name="connsiteY2-506" fmla="*/ 366714 h 373064"/>
                <a:gd name="connsiteX3-507" fmla="*/ 733553 w 5788153"/>
                <a:gd name="connsiteY3-508" fmla="*/ 4764 h 373064"/>
                <a:gd name="connsiteX4-509" fmla="*/ 968503 w 5788153"/>
                <a:gd name="connsiteY4-510" fmla="*/ 366714 h 373064"/>
                <a:gd name="connsiteX5-511" fmla="*/ 1209804 w 5788153"/>
                <a:gd name="connsiteY5-512" fmla="*/ 6352 h 373064"/>
                <a:gd name="connsiteX6-513" fmla="*/ 1457453 w 5788153"/>
                <a:gd name="connsiteY6-514" fmla="*/ 366714 h 373064"/>
                <a:gd name="connsiteX7-515" fmla="*/ 1698753 w 5788153"/>
                <a:gd name="connsiteY7-516" fmla="*/ 4764 h 373064"/>
                <a:gd name="connsiteX8-517" fmla="*/ 1933703 w 5788153"/>
                <a:gd name="connsiteY8-518" fmla="*/ 366714 h 373064"/>
                <a:gd name="connsiteX9-519" fmla="*/ 2175003 w 5788153"/>
                <a:gd name="connsiteY9-520" fmla="*/ 4764 h 373064"/>
                <a:gd name="connsiteX10-521" fmla="*/ 2416303 w 5788153"/>
                <a:gd name="connsiteY10-522" fmla="*/ 373064 h 373064"/>
                <a:gd name="connsiteX11-523" fmla="*/ 2651253 w 5788153"/>
                <a:gd name="connsiteY11-524" fmla="*/ 4764 h 373064"/>
                <a:gd name="connsiteX12-525" fmla="*/ 2898903 w 5788153"/>
                <a:gd name="connsiteY12-526" fmla="*/ 373064 h 373064"/>
                <a:gd name="connsiteX13-527" fmla="*/ 3133853 w 5788153"/>
                <a:gd name="connsiteY13-528" fmla="*/ 3176 h 373064"/>
                <a:gd name="connsiteX14-529" fmla="*/ 3376730 w 5788153"/>
                <a:gd name="connsiteY14-530" fmla="*/ 369889 h 373064"/>
                <a:gd name="connsiteX15-531" fmla="*/ 3621226 w 5788153"/>
                <a:gd name="connsiteY15-532" fmla="*/ 1589 h 373064"/>
                <a:gd name="connsiteX16-533" fmla="*/ 3852980 w 5788153"/>
                <a:gd name="connsiteY16-534" fmla="*/ 367508 h 373064"/>
                <a:gd name="connsiteX17-535" fmla="*/ 4100631 w 5788153"/>
                <a:gd name="connsiteY17-536" fmla="*/ 1 h 373064"/>
                <a:gd name="connsiteX18-537" fmla="*/ 4340353 w 5788153"/>
                <a:gd name="connsiteY18-538" fmla="*/ 366714 h 373064"/>
                <a:gd name="connsiteX19-539" fmla="*/ 4588004 w 5788153"/>
                <a:gd name="connsiteY19-540" fmla="*/ 2383 h 373064"/>
                <a:gd name="connsiteX20-541" fmla="*/ 4816603 w 5788153"/>
                <a:gd name="connsiteY20-542" fmla="*/ 366714 h 373064"/>
                <a:gd name="connsiteX21-543" fmla="*/ 5057904 w 5788153"/>
                <a:gd name="connsiteY21-544" fmla="*/ 1589 h 373064"/>
                <a:gd name="connsiteX22-545" fmla="*/ 5305553 w 5788153"/>
                <a:gd name="connsiteY22-546" fmla="*/ 366714 h 373064"/>
                <a:gd name="connsiteX23-547" fmla="*/ 5546854 w 5788153"/>
                <a:gd name="connsiteY23-548" fmla="*/ 2383 h 373064"/>
                <a:gd name="connsiteX24-549" fmla="*/ 5788153 w 5788153"/>
                <a:gd name="connsiteY24-550" fmla="*/ 366714 h 373064"/>
                <a:gd name="connsiteX0-551" fmla="*/ 0 w 5788153"/>
                <a:gd name="connsiteY0-552" fmla="*/ 367508 h 373064"/>
                <a:gd name="connsiteX1-553" fmla="*/ 250953 w 5788153"/>
                <a:gd name="connsiteY1-554" fmla="*/ 4764 h 373064"/>
                <a:gd name="connsiteX2-555" fmla="*/ 492253 w 5788153"/>
                <a:gd name="connsiteY2-556" fmla="*/ 366714 h 373064"/>
                <a:gd name="connsiteX3-557" fmla="*/ 733553 w 5788153"/>
                <a:gd name="connsiteY3-558" fmla="*/ 4764 h 373064"/>
                <a:gd name="connsiteX4-559" fmla="*/ 968503 w 5788153"/>
                <a:gd name="connsiteY4-560" fmla="*/ 366714 h 373064"/>
                <a:gd name="connsiteX5-561" fmla="*/ 1209804 w 5788153"/>
                <a:gd name="connsiteY5-562" fmla="*/ 6352 h 373064"/>
                <a:gd name="connsiteX6-563" fmla="*/ 1457453 w 5788153"/>
                <a:gd name="connsiteY6-564" fmla="*/ 366714 h 373064"/>
                <a:gd name="connsiteX7-565" fmla="*/ 1698753 w 5788153"/>
                <a:gd name="connsiteY7-566" fmla="*/ 4764 h 373064"/>
                <a:gd name="connsiteX8-567" fmla="*/ 1933703 w 5788153"/>
                <a:gd name="connsiteY8-568" fmla="*/ 366714 h 373064"/>
                <a:gd name="connsiteX9-569" fmla="*/ 2175003 w 5788153"/>
                <a:gd name="connsiteY9-570" fmla="*/ 4764 h 373064"/>
                <a:gd name="connsiteX10-571" fmla="*/ 2416303 w 5788153"/>
                <a:gd name="connsiteY10-572" fmla="*/ 373064 h 373064"/>
                <a:gd name="connsiteX11-573" fmla="*/ 2651253 w 5788153"/>
                <a:gd name="connsiteY11-574" fmla="*/ 4764 h 373064"/>
                <a:gd name="connsiteX12-575" fmla="*/ 2898903 w 5788153"/>
                <a:gd name="connsiteY12-576" fmla="*/ 373064 h 373064"/>
                <a:gd name="connsiteX13-577" fmla="*/ 3133853 w 5788153"/>
                <a:gd name="connsiteY13-578" fmla="*/ 3176 h 373064"/>
                <a:gd name="connsiteX14-579" fmla="*/ 3376730 w 5788153"/>
                <a:gd name="connsiteY14-580" fmla="*/ 369889 h 373064"/>
                <a:gd name="connsiteX15-581" fmla="*/ 3621226 w 5788153"/>
                <a:gd name="connsiteY15-582" fmla="*/ 1589 h 373064"/>
                <a:gd name="connsiteX16-583" fmla="*/ 3852980 w 5788153"/>
                <a:gd name="connsiteY16-584" fmla="*/ 367508 h 373064"/>
                <a:gd name="connsiteX17-585" fmla="*/ 4100631 w 5788153"/>
                <a:gd name="connsiteY17-586" fmla="*/ 1 h 373064"/>
                <a:gd name="connsiteX18-587" fmla="*/ 4340353 w 5788153"/>
                <a:gd name="connsiteY18-588" fmla="*/ 366714 h 373064"/>
                <a:gd name="connsiteX19-589" fmla="*/ 4588004 w 5788153"/>
                <a:gd name="connsiteY19-590" fmla="*/ 2383 h 373064"/>
                <a:gd name="connsiteX20-591" fmla="*/ 4816603 w 5788153"/>
                <a:gd name="connsiteY20-592" fmla="*/ 366714 h 373064"/>
                <a:gd name="connsiteX21-593" fmla="*/ 5057904 w 5788153"/>
                <a:gd name="connsiteY21-594" fmla="*/ 1589 h 373064"/>
                <a:gd name="connsiteX22-595" fmla="*/ 5305553 w 5788153"/>
                <a:gd name="connsiteY22-596" fmla="*/ 366714 h 373064"/>
                <a:gd name="connsiteX23-597" fmla="*/ 5546854 w 5788153"/>
                <a:gd name="connsiteY23-598" fmla="*/ 2383 h 373064"/>
                <a:gd name="connsiteX24-599" fmla="*/ 5788153 w 5788153"/>
                <a:gd name="connsiteY24-600" fmla="*/ 371648 h 373064"/>
                <a:gd name="connsiteX0-601" fmla="*/ 0 w 5809421"/>
                <a:gd name="connsiteY0-602" fmla="*/ 367508 h 373064"/>
                <a:gd name="connsiteX1-603" fmla="*/ 272221 w 5809421"/>
                <a:gd name="connsiteY1-604" fmla="*/ 4764 h 373064"/>
                <a:gd name="connsiteX2-605" fmla="*/ 513521 w 5809421"/>
                <a:gd name="connsiteY2-606" fmla="*/ 366714 h 373064"/>
                <a:gd name="connsiteX3-607" fmla="*/ 754821 w 5809421"/>
                <a:gd name="connsiteY3-608" fmla="*/ 4764 h 373064"/>
                <a:gd name="connsiteX4-609" fmla="*/ 989771 w 5809421"/>
                <a:gd name="connsiteY4-610" fmla="*/ 366714 h 373064"/>
                <a:gd name="connsiteX5-611" fmla="*/ 1231072 w 5809421"/>
                <a:gd name="connsiteY5-612" fmla="*/ 6352 h 373064"/>
                <a:gd name="connsiteX6-613" fmla="*/ 1478721 w 5809421"/>
                <a:gd name="connsiteY6-614" fmla="*/ 366714 h 373064"/>
                <a:gd name="connsiteX7-615" fmla="*/ 1720021 w 5809421"/>
                <a:gd name="connsiteY7-616" fmla="*/ 4764 h 373064"/>
                <a:gd name="connsiteX8-617" fmla="*/ 1954971 w 5809421"/>
                <a:gd name="connsiteY8-618" fmla="*/ 366714 h 373064"/>
                <a:gd name="connsiteX9-619" fmla="*/ 2196271 w 5809421"/>
                <a:gd name="connsiteY9-620" fmla="*/ 4764 h 373064"/>
                <a:gd name="connsiteX10-621" fmla="*/ 2437571 w 5809421"/>
                <a:gd name="connsiteY10-622" fmla="*/ 373064 h 373064"/>
                <a:gd name="connsiteX11-623" fmla="*/ 2672521 w 5809421"/>
                <a:gd name="connsiteY11-624" fmla="*/ 4764 h 373064"/>
                <a:gd name="connsiteX12-625" fmla="*/ 2920171 w 5809421"/>
                <a:gd name="connsiteY12-626" fmla="*/ 373064 h 373064"/>
                <a:gd name="connsiteX13-627" fmla="*/ 3155121 w 5809421"/>
                <a:gd name="connsiteY13-628" fmla="*/ 3176 h 373064"/>
                <a:gd name="connsiteX14-629" fmla="*/ 3397998 w 5809421"/>
                <a:gd name="connsiteY14-630" fmla="*/ 369889 h 373064"/>
                <a:gd name="connsiteX15-631" fmla="*/ 3642494 w 5809421"/>
                <a:gd name="connsiteY15-632" fmla="*/ 1589 h 373064"/>
                <a:gd name="connsiteX16-633" fmla="*/ 3874248 w 5809421"/>
                <a:gd name="connsiteY16-634" fmla="*/ 367508 h 373064"/>
                <a:gd name="connsiteX17-635" fmla="*/ 4121899 w 5809421"/>
                <a:gd name="connsiteY17-636" fmla="*/ 1 h 373064"/>
                <a:gd name="connsiteX18-637" fmla="*/ 4361621 w 5809421"/>
                <a:gd name="connsiteY18-638" fmla="*/ 366714 h 373064"/>
                <a:gd name="connsiteX19-639" fmla="*/ 4609272 w 5809421"/>
                <a:gd name="connsiteY19-640" fmla="*/ 2383 h 373064"/>
                <a:gd name="connsiteX20-641" fmla="*/ 4837871 w 5809421"/>
                <a:gd name="connsiteY20-642" fmla="*/ 366714 h 373064"/>
                <a:gd name="connsiteX21-643" fmla="*/ 5079172 w 5809421"/>
                <a:gd name="connsiteY21-644" fmla="*/ 1589 h 373064"/>
                <a:gd name="connsiteX22-645" fmla="*/ 5326821 w 5809421"/>
                <a:gd name="connsiteY22-646" fmla="*/ 366714 h 373064"/>
                <a:gd name="connsiteX23-647" fmla="*/ 5568122 w 5809421"/>
                <a:gd name="connsiteY23-648" fmla="*/ 2383 h 373064"/>
                <a:gd name="connsiteX24-649" fmla="*/ 5809421 w 5809421"/>
                <a:gd name="connsiteY24-650" fmla="*/ 371648 h 373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5809421" h="373064">
                  <a:moveTo>
                    <a:pt x="0" y="367508"/>
                  </a:moveTo>
                  <a:cubicBezTo>
                    <a:pt x="80433" y="189179"/>
                    <a:pt x="186634" y="4896"/>
                    <a:pt x="272221" y="4764"/>
                  </a:cubicBezTo>
                  <a:cubicBezTo>
                    <a:pt x="357808" y="4632"/>
                    <a:pt x="433088" y="366714"/>
                    <a:pt x="513521" y="366714"/>
                  </a:cubicBezTo>
                  <a:cubicBezTo>
                    <a:pt x="593954" y="366714"/>
                    <a:pt x="675446" y="4764"/>
                    <a:pt x="754821" y="4764"/>
                  </a:cubicBezTo>
                  <a:cubicBezTo>
                    <a:pt x="834196" y="4764"/>
                    <a:pt x="910396" y="366449"/>
                    <a:pt x="989771" y="366714"/>
                  </a:cubicBezTo>
                  <a:cubicBezTo>
                    <a:pt x="1069146" y="366979"/>
                    <a:pt x="1149580" y="6352"/>
                    <a:pt x="1231072" y="6352"/>
                  </a:cubicBezTo>
                  <a:cubicBezTo>
                    <a:pt x="1312564" y="6352"/>
                    <a:pt x="1397230" y="366979"/>
                    <a:pt x="1478721" y="366714"/>
                  </a:cubicBezTo>
                  <a:cubicBezTo>
                    <a:pt x="1560212" y="366449"/>
                    <a:pt x="1640646" y="4764"/>
                    <a:pt x="1720021" y="4764"/>
                  </a:cubicBezTo>
                  <a:cubicBezTo>
                    <a:pt x="1799396" y="4764"/>
                    <a:pt x="1875596" y="366714"/>
                    <a:pt x="1954971" y="366714"/>
                  </a:cubicBezTo>
                  <a:cubicBezTo>
                    <a:pt x="2034346" y="366714"/>
                    <a:pt x="2115838" y="3706"/>
                    <a:pt x="2196271" y="4764"/>
                  </a:cubicBezTo>
                  <a:cubicBezTo>
                    <a:pt x="2276704" y="5822"/>
                    <a:pt x="2358196" y="373064"/>
                    <a:pt x="2437571" y="373064"/>
                  </a:cubicBezTo>
                  <a:cubicBezTo>
                    <a:pt x="2516946" y="373064"/>
                    <a:pt x="2592088" y="4764"/>
                    <a:pt x="2672521" y="4764"/>
                  </a:cubicBezTo>
                  <a:cubicBezTo>
                    <a:pt x="2752954" y="4764"/>
                    <a:pt x="2839738" y="373329"/>
                    <a:pt x="2920171" y="373064"/>
                  </a:cubicBezTo>
                  <a:cubicBezTo>
                    <a:pt x="3000604" y="372799"/>
                    <a:pt x="3075483" y="3705"/>
                    <a:pt x="3155121" y="3176"/>
                  </a:cubicBezTo>
                  <a:cubicBezTo>
                    <a:pt x="3234759" y="2647"/>
                    <a:pt x="3316769" y="370153"/>
                    <a:pt x="3397998" y="369889"/>
                  </a:cubicBezTo>
                  <a:cubicBezTo>
                    <a:pt x="3479227" y="369625"/>
                    <a:pt x="3563119" y="1986"/>
                    <a:pt x="3642494" y="1589"/>
                  </a:cubicBezTo>
                  <a:cubicBezTo>
                    <a:pt x="3721869" y="1192"/>
                    <a:pt x="3794347" y="367773"/>
                    <a:pt x="3874248" y="367508"/>
                  </a:cubicBezTo>
                  <a:cubicBezTo>
                    <a:pt x="3954149" y="367243"/>
                    <a:pt x="4040670" y="133"/>
                    <a:pt x="4121899" y="1"/>
                  </a:cubicBezTo>
                  <a:cubicBezTo>
                    <a:pt x="4203128" y="-131"/>
                    <a:pt x="4280392" y="366317"/>
                    <a:pt x="4361621" y="366714"/>
                  </a:cubicBezTo>
                  <a:cubicBezTo>
                    <a:pt x="4442850" y="367111"/>
                    <a:pt x="4529897" y="2383"/>
                    <a:pt x="4609272" y="2383"/>
                  </a:cubicBezTo>
                  <a:cubicBezTo>
                    <a:pt x="4688647" y="2383"/>
                    <a:pt x="4759554" y="366846"/>
                    <a:pt x="4837871" y="366714"/>
                  </a:cubicBezTo>
                  <a:cubicBezTo>
                    <a:pt x="4916188" y="366582"/>
                    <a:pt x="4997680" y="1589"/>
                    <a:pt x="5079172" y="1589"/>
                  </a:cubicBezTo>
                  <a:cubicBezTo>
                    <a:pt x="5160664" y="1589"/>
                    <a:pt x="5245329" y="366582"/>
                    <a:pt x="5326821" y="366714"/>
                  </a:cubicBezTo>
                  <a:cubicBezTo>
                    <a:pt x="5408313" y="366846"/>
                    <a:pt x="5487689" y="2383"/>
                    <a:pt x="5568122" y="2383"/>
                  </a:cubicBezTo>
                  <a:cubicBezTo>
                    <a:pt x="5648555" y="2383"/>
                    <a:pt x="5755446" y="319790"/>
                    <a:pt x="5809421" y="37164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任意多边形: 形状 67"/>
            <p:cNvSpPr/>
            <p:nvPr/>
          </p:nvSpPr>
          <p:spPr>
            <a:xfrm>
              <a:off x="6376651" y="3346775"/>
              <a:ext cx="108000" cy="363934"/>
            </a:xfrm>
            <a:custGeom>
              <a:avLst/>
              <a:gdLst>
                <a:gd name="connsiteX0" fmla="*/ 0 w 480060"/>
                <a:gd name="connsiteY0" fmla="*/ 358166 h 373406"/>
                <a:gd name="connsiteX1" fmla="*/ 243840 w 480060"/>
                <a:gd name="connsiteY1" fmla="*/ 26 h 373406"/>
                <a:gd name="connsiteX2" fmla="*/ 480060 w 480060"/>
                <a:gd name="connsiteY2" fmla="*/ 373406 h 373406"/>
                <a:gd name="connsiteX0-1" fmla="*/ 0 w 501490"/>
                <a:gd name="connsiteY0-2" fmla="*/ 370071 h 373405"/>
                <a:gd name="connsiteX1-3" fmla="*/ 265270 w 501490"/>
                <a:gd name="connsiteY1-4" fmla="*/ 25 h 373405"/>
                <a:gd name="connsiteX2-5" fmla="*/ 501490 w 501490"/>
                <a:gd name="connsiteY2-6" fmla="*/ 373405 h 373405"/>
                <a:gd name="connsiteX0-7" fmla="*/ 0 w 501490"/>
                <a:gd name="connsiteY0-8" fmla="*/ 370071 h 373405"/>
                <a:gd name="connsiteX1-9" fmla="*/ 265269 w 501490"/>
                <a:gd name="connsiteY1-10" fmla="*/ 25 h 373405"/>
                <a:gd name="connsiteX2-11" fmla="*/ 501490 w 501490"/>
                <a:gd name="connsiteY2-12" fmla="*/ 373405 h 373405"/>
                <a:gd name="connsiteX0-13" fmla="*/ 0 w 501490"/>
                <a:gd name="connsiteY0-14" fmla="*/ 372313 h 375647"/>
                <a:gd name="connsiteX1-15" fmla="*/ 255979 w 501490"/>
                <a:gd name="connsiteY1-16" fmla="*/ 24 h 375647"/>
                <a:gd name="connsiteX2-17" fmla="*/ 501490 w 501490"/>
                <a:gd name="connsiteY2-18" fmla="*/ 375647 h 375647"/>
                <a:gd name="connsiteX0-19" fmla="*/ 0 w 503972"/>
                <a:gd name="connsiteY0-20" fmla="*/ 377220 h 377220"/>
                <a:gd name="connsiteX1-21" fmla="*/ 258461 w 503972"/>
                <a:gd name="connsiteY1-22" fmla="*/ 24 h 377220"/>
                <a:gd name="connsiteX2-23" fmla="*/ 503972 w 503972"/>
                <a:gd name="connsiteY2-24" fmla="*/ 375647 h 377220"/>
                <a:gd name="connsiteX0-25" fmla="*/ 0 w 503972"/>
                <a:gd name="connsiteY0-26" fmla="*/ 377220 h 383007"/>
                <a:gd name="connsiteX1-27" fmla="*/ 258461 w 503972"/>
                <a:gd name="connsiteY1-28" fmla="*/ 24 h 383007"/>
                <a:gd name="connsiteX2-29" fmla="*/ 503972 w 503972"/>
                <a:gd name="connsiteY2-30" fmla="*/ 383007 h 383007"/>
                <a:gd name="connsiteX0-31" fmla="*/ 0 w 501490"/>
                <a:gd name="connsiteY0-32" fmla="*/ 377220 h 377220"/>
                <a:gd name="connsiteX1-33" fmla="*/ 258461 w 501490"/>
                <a:gd name="connsiteY1-34" fmla="*/ 24 h 377220"/>
                <a:gd name="connsiteX2-35" fmla="*/ 501490 w 501490"/>
                <a:gd name="connsiteY2-36" fmla="*/ 375647 h 377220"/>
                <a:gd name="connsiteX0-37" fmla="*/ 0 w 503972"/>
                <a:gd name="connsiteY0-38" fmla="*/ 377220 h 380554"/>
                <a:gd name="connsiteX1-39" fmla="*/ 258461 w 503972"/>
                <a:gd name="connsiteY1-40" fmla="*/ 24 h 380554"/>
                <a:gd name="connsiteX2-41" fmla="*/ 503972 w 503972"/>
                <a:gd name="connsiteY2-42" fmla="*/ 380554 h 380554"/>
                <a:gd name="connsiteX0-43" fmla="*/ 0 w 503972"/>
                <a:gd name="connsiteY0-44" fmla="*/ 377220 h 378101"/>
                <a:gd name="connsiteX1-45" fmla="*/ 258461 w 503972"/>
                <a:gd name="connsiteY1-46" fmla="*/ 24 h 378101"/>
                <a:gd name="connsiteX2-47" fmla="*/ 503972 w 503972"/>
                <a:gd name="connsiteY2-48" fmla="*/ 378101 h 378101"/>
                <a:gd name="connsiteX0-49" fmla="*/ 0 w 503972"/>
                <a:gd name="connsiteY0-50" fmla="*/ 369862 h 370743"/>
                <a:gd name="connsiteX1-51" fmla="*/ 258461 w 503972"/>
                <a:gd name="connsiteY1-52" fmla="*/ 25 h 370743"/>
                <a:gd name="connsiteX2-53" fmla="*/ 503972 w 503972"/>
                <a:gd name="connsiteY2-54" fmla="*/ 370743 h 370743"/>
                <a:gd name="connsiteX0-55" fmla="*/ 0 w 503972"/>
                <a:gd name="connsiteY0-56" fmla="*/ 369862 h 370743"/>
                <a:gd name="connsiteX1-57" fmla="*/ 258461 w 503972"/>
                <a:gd name="connsiteY1-58" fmla="*/ 25 h 370743"/>
                <a:gd name="connsiteX2-59" fmla="*/ 503972 w 503972"/>
                <a:gd name="connsiteY2-60" fmla="*/ 370743 h 370743"/>
                <a:gd name="connsiteX0-61" fmla="*/ 0 w 503972"/>
                <a:gd name="connsiteY0-62" fmla="*/ 372315 h 373196"/>
                <a:gd name="connsiteX1-63" fmla="*/ 255978 w 503972"/>
                <a:gd name="connsiteY1-64" fmla="*/ 24 h 373196"/>
                <a:gd name="connsiteX2-65" fmla="*/ 503972 w 503972"/>
                <a:gd name="connsiteY2-66" fmla="*/ 373196 h 373196"/>
                <a:gd name="connsiteX0-67" fmla="*/ 0 w 503972"/>
                <a:gd name="connsiteY0-68" fmla="*/ 372315 h 373196"/>
                <a:gd name="connsiteX1-69" fmla="*/ 255978 w 503972"/>
                <a:gd name="connsiteY1-70" fmla="*/ 24 h 373196"/>
                <a:gd name="connsiteX2-71" fmla="*/ 503972 w 503972"/>
                <a:gd name="connsiteY2-72" fmla="*/ 373196 h 373196"/>
              </a:gdLst>
              <a:ahLst/>
              <a:cxnLst>
                <a:cxn ang="0">
                  <a:pos x="connsiteX0-1" y="connsiteY0-2"/>
                </a:cxn>
                <a:cxn ang="0">
                  <a:pos x="connsiteX1-3" y="connsiteY1-4"/>
                </a:cxn>
                <a:cxn ang="0">
                  <a:pos x="connsiteX2-5" y="connsiteY2-6"/>
                </a:cxn>
              </a:cxnLst>
              <a:rect l="l" t="t" r="r" b="b"/>
              <a:pathLst>
                <a:path w="503972" h="373196">
                  <a:moveTo>
                    <a:pt x="0" y="372315"/>
                  </a:moveTo>
                  <a:cubicBezTo>
                    <a:pt x="81915" y="191975"/>
                    <a:pt x="175968" y="-2516"/>
                    <a:pt x="255978" y="24"/>
                  </a:cubicBezTo>
                  <a:cubicBezTo>
                    <a:pt x="338471" y="-2342"/>
                    <a:pt x="451038" y="280833"/>
                    <a:pt x="503972" y="373196"/>
                  </a:cubicBezTo>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任意多边形: 形状 68"/>
            <p:cNvSpPr/>
            <p:nvPr/>
          </p:nvSpPr>
          <p:spPr>
            <a:xfrm>
              <a:off x="6485682" y="3346775"/>
              <a:ext cx="1307905" cy="360000"/>
            </a:xfrm>
            <a:custGeom>
              <a:avLst/>
              <a:gdLst>
                <a:gd name="connsiteX0" fmla="*/ 0 w 5778500"/>
                <a:gd name="connsiteY0" fmla="*/ 361952 h 381011"/>
                <a:gd name="connsiteX1" fmla="*/ 241300 w 5778500"/>
                <a:gd name="connsiteY1" fmla="*/ 6352 h 381011"/>
                <a:gd name="connsiteX2" fmla="*/ 482600 w 5778500"/>
                <a:gd name="connsiteY2" fmla="*/ 368302 h 381011"/>
                <a:gd name="connsiteX3" fmla="*/ 723900 w 5778500"/>
                <a:gd name="connsiteY3" fmla="*/ 6352 h 381011"/>
                <a:gd name="connsiteX4" fmla="*/ 958850 w 5778500"/>
                <a:gd name="connsiteY4" fmla="*/ 368302 h 381011"/>
                <a:gd name="connsiteX5" fmla="*/ 1200150 w 5778500"/>
                <a:gd name="connsiteY5" fmla="*/ 12702 h 381011"/>
                <a:gd name="connsiteX6" fmla="*/ 1447800 w 5778500"/>
                <a:gd name="connsiteY6" fmla="*/ 368302 h 381011"/>
                <a:gd name="connsiteX7" fmla="*/ 1689100 w 5778500"/>
                <a:gd name="connsiteY7" fmla="*/ 6352 h 381011"/>
                <a:gd name="connsiteX8" fmla="*/ 1924050 w 5778500"/>
                <a:gd name="connsiteY8" fmla="*/ 368302 h 381011"/>
                <a:gd name="connsiteX9" fmla="*/ 2165350 w 5778500"/>
                <a:gd name="connsiteY9" fmla="*/ 6352 h 381011"/>
                <a:gd name="connsiteX10" fmla="*/ 2406650 w 5778500"/>
                <a:gd name="connsiteY10" fmla="*/ 374652 h 381011"/>
                <a:gd name="connsiteX11" fmla="*/ 2641600 w 5778500"/>
                <a:gd name="connsiteY11" fmla="*/ 6352 h 381011"/>
                <a:gd name="connsiteX12" fmla="*/ 2889250 w 5778500"/>
                <a:gd name="connsiteY12" fmla="*/ 374652 h 381011"/>
                <a:gd name="connsiteX13" fmla="*/ 3124200 w 5778500"/>
                <a:gd name="connsiteY13" fmla="*/ 2 h 381011"/>
                <a:gd name="connsiteX14" fmla="*/ 3371850 w 5778500"/>
                <a:gd name="connsiteY14" fmla="*/ 381002 h 381011"/>
                <a:gd name="connsiteX15" fmla="*/ 3606800 w 5778500"/>
                <a:gd name="connsiteY15" fmla="*/ 12702 h 381011"/>
                <a:gd name="connsiteX16" fmla="*/ 3848100 w 5778500"/>
                <a:gd name="connsiteY16" fmla="*/ 361952 h 381011"/>
                <a:gd name="connsiteX17" fmla="*/ 4095750 w 5778500"/>
                <a:gd name="connsiteY17" fmla="*/ 6352 h 381011"/>
                <a:gd name="connsiteX18" fmla="*/ 4330700 w 5778500"/>
                <a:gd name="connsiteY18" fmla="*/ 368302 h 381011"/>
                <a:gd name="connsiteX19" fmla="*/ 4578350 w 5778500"/>
                <a:gd name="connsiteY19" fmla="*/ 6352 h 381011"/>
                <a:gd name="connsiteX20" fmla="*/ 4806950 w 5778500"/>
                <a:gd name="connsiteY20" fmla="*/ 368302 h 381011"/>
                <a:gd name="connsiteX21" fmla="*/ 5048250 w 5778500"/>
                <a:gd name="connsiteY21" fmla="*/ 12702 h 381011"/>
                <a:gd name="connsiteX22" fmla="*/ 5295900 w 5778500"/>
                <a:gd name="connsiteY22" fmla="*/ 368302 h 381011"/>
                <a:gd name="connsiteX23" fmla="*/ 5537200 w 5778500"/>
                <a:gd name="connsiteY23" fmla="*/ 6352 h 381011"/>
                <a:gd name="connsiteX24" fmla="*/ 5778500 w 5778500"/>
                <a:gd name="connsiteY24" fmla="*/ 368302 h 381011"/>
                <a:gd name="connsiteX0-1" fmla="*/ 0 w 5788153"/>
                <a:gd name="connsiteY0-2" fmla="*/ 369096 h 381011"/>
                <a:gd name="connsiteX1-3" fmla="*/ 250953 w 5788153"/>
                <a:gd name="connsiteY1-4" fmla="*/ 6352 h 381011"/>
                <a:gd name="connsiteX2-5" fmla="*/ 492253 w 5788153"/>
                <a:gd name="connsiteY2-6" fmla="*/ 368302 h 381011"/>
                <a:gd name="connsiteX3-7" fmla="*/ 733553 w 5788153"/>
                <a:gd name="connsiteY3-8" fmla="*/ 6352 h 381011"/>
                <a:gd name="connsiteX4-9" fmla="*/ 968503 w 5788153"/>
                <a:gd name="connsiteY4-10" fmla="*/ 368302 h 381011"/>
                <a:gd name="connsiteX5-11" fmla="*/ 1209803 w 5788153"/>
                <a:gd name="connsiteY5-12" fmla="*/ 12702 h 381011"/>
                <a:gd name="connsiteX6-13" fmla="*/ 1457453 w 5788153"/>
                <a:gd name="connsiteY6-14" fmla="*/ 368302 h 381011"/>
                <a:gd name="connsiteX7-15" fmla="*/ 1698753 w 5788153"/>
                <a:gd name="connsiteY7-16" fmla="*/ 6352 h 381011"/>
                <a:gd name="connsiteX8-17" fmla="*/ 1933703 w 5788153"/>
                <a:gd name="connsiteY8-18" fmla="*/ 368302 h 381011"/>
                <a:gd name="connsiteX9-19" fmla="*/ 2175003 w 5788153"/>
                <a:gd name="connsiteY9-20" fmla="*/ 6352 h 381011"/>
                <a:gd name="connsiteX10-21" fmla="*/ 2416303 w 5788153"/>
                <a:gd name="connsiteY10-22" fmla="*/ 374652 h 381011"/>
                <a:gd name="connsiteX11-23" fmla="*/ 2651253 w 5788153"/>
                <a:gd name="connsiteY11-24" fmla="*/ 6352 h 381011"/>
                <a:gd name="connsiteX12-25" fmla="*/ 2898903 w 5788153"/>
                <a:gd name="connsiteY12-26" fmla="*/ 374652 h 381011"/>
                <a:gd name="connsiteX13-27" fmla="*/ 3133853 w 5788153"/>
                <a:gd name="connsiteY13-28" fmla="*/ 2 h 381011"/>
                <a:gd name="connsiteX14-29" fmla="*/ 3381503 w 5788153"/>
                <a:gd name="connsiteY14-30" fmla="*/ 381002 h 381011"/>
                <a:gd name="connsiteX15-31" fmla="*/ 3616453 w 5788153"/>
                <a:gd name="connsiteY15-32" fmla="*/ 12702 h 381011"/>
                <a:gd name="connsiteX16-33" fmla="*/ 3857753 w 5788153"/>
                <a:gd name="connsiteY16-34" fmla="*/ 361952 h 381011"/>
                <a:gd name="connsiteX17-35" fmla="*/ 4105403 w 5788153"/>
                <a:gd name="connsiteY17-36" fmla="*/ 6352 h 381011"/>
                <a:gd name="connsiteX18-37" fmla="*/ 4340353 w 5788153"/>
                <a:gd name="connsiteY18-38" fmla="*/ 368302 h 381011"/>
                <a:gd name="connsiteX19-39" fmla="*/ 4588003 w 5788153"/>
                <a:gd name="connsiteY19-40" fmla="*/ 6352 h 381011"/>
                <a:gd name="connsiteX20-41" fmla="*/ 4816603 w 5788153"/>
                <a:gd name="connsiteY20-42" fmla="*/ 368302 h 381011"/>
                <a:gd name="connsiteX21-43" fmla="*/ 5057903 w 5788153"/>
                <a:gd name="connsiteY21-44" fmla="*/ 12702 h 381011"/>
                <a:gd name="connsiteX22-45" fmla="*/ 5305553 w 5788153"/>
                <a:gd name="connsiteY22-46" fmla="*/ 368302 h 381011"/>
                <a:gd name="connsiteX23-47" fmla="*/ 5546853 w 5788153"/>
                <a:gd name="connsiteY23-48" fmla="*/ 6352 h 381011"/>
                <a:gd name="connsiteX24-49" fmla="*/ 5788153 w 5788153"/>
                <a:gd name="connsiteY24-50" fmla="*/ 368302 h 381011"/>
                <a:gd name="connsiteX0-51" fmla="*/ 0 w 5788153"/>
                <a:gd name="connsiteY0-52" fmla="*/ 369096 h 381011"/>
                <a:gd name="connsiteX1-53" fmla="*/ 250953 w 5788153"/>
                <a:gd name="connsiteY1-54" fmla="*/ 6352 h 381011"/>
                <a:gd name="connsiteX2-55" fmla="*/ 492253 w 5788153"/>
                <a:gd name="connsiteY2-56" fmla="*/ 368302 h 381011"/>
                <a:gd name="connsiteX3-57" fmla="*/ 733553 w 5788153"/>
                <a:gd name="connsiteY3-58" fmla="*/ 6352 h 381011"/>
                <a:gd name="connsiteX4-59" fmla="*/ 968503 w 5788153"/>
                <a:gd name="connsiteY4-60" fmla="*/ 368302 h 381011"/>
                <a:gd name="connsiteX5-61" fmla="*/ 1209803 w 5788153"/>
                <a:gd name="connsiteY5-62" fmla="*/ 12702 h 381011"/>
                <a:gd name="connsiteX6-63" fmla="*/ 1457453 w 5788153"/>
                <a:gd name="connsiteY6-64" fmla="*/ 368302 h 381011"/>
                <a:gd name="connsiteX7-65" fmla="*/ 1698753 w 5788153"/>
                <a:gd name="connsiteY7-66" fmla="*/ 6352 h 381011"/>
                <a:gd name="connsiteX8-67" fmla="*/ 1933703 w 5788153"/>
                <a:gd name="connsiteY8-68" fmla="*/ 368302 h 381011"/>
                <a:gd name="connsiteX9-69" fmla="*/ 2175003 w 5788153"/>
                <a:gd name="connsiteY9-70" fmla="*/ 6352 h 381011"/>
                <a:gd name="connsiteX10-71" fmla="*/ 2416303 w 5788153"/>
                <a:gd name="connsiteY10-72" fmla="*/ 374652 h 381011"/>
                <a:gd name="connsiteX11-73" fmla="*/ 2651253 w 5788153"/>
                <a:gd name="connsiteY11-74" fmla="*/ 6352 h 381011"/>
                <a:gd name="connsiteX12-75" fmla="*/ 2898903 w 5788153"/>
                <a:gd name="connsiteY12-76" fmla="*/ 374652 h 381011"/>
                <a:gd name="connsiteX13-77" fmla="*/ 3133853 w 5788153"/>
                <a:gd name="connsiteY13-78" fmla="*/ 2 h 381011"/>
                <a:gd name="connsiteX14-79" fmla="*/ 3381503 w 5788153"/>
                <a:gd name="connsiteY14-80" fmla="*/ 381002 h 381011"/>
                <a:gd name="connsiteX15-81" fmla="*/ 3616453 w 5788153"/>
                <a:gd name="connsiteY15-82" fmla="*/ 12702 h 381011"/>
                <a:gd name="connsiteX16-83" fmla="*/ 3857753 w 5788153"/>
                <a:gd name="connsiteY16-84" fmla="*/ 361952 h 381011"/>
                <a:gd name="connsiteX17-85" fmla="*/ 4105403 w 5788153"/>
                <a:gd name="connsiteY17-86" fmla="*/ 6352 h 381011"/>
                <a:gd name="connsiteX18-87" fmla="*/ 4340353 w 5788153"/>
                <a:gd name="connsiteY18-88" fmla="*/ 368302 h 381011"/>
                <a:gd name="connsiteX19-89" fmla="*/ 4588003 w 5788153"/>
                <a:gd name="connsiteY19-90" fmla="*/ 6352 h 381011"/>
                <a:gd name="connsiteX20-91" fmla="*/ 4816603 w 5788153"/>
                <a:gd name="connsiteY20-92" fmla="*/ 368302 h 381011"/>
                <a:gd name="connsiteX21-93" fmla="*/ 5057903 w 5788153"/>
                <a:gd name="connsiteY21-94" fmla="*/ 12702 h 381011"/>
                <a:gd name="connsiteX22-95" fmla="*/ 5305553 w 5788153"/>
                <a:gd name="connsiteY22-96" fmla="*/ 368302 h 381011"/>
                <a:gd name="connsiteX23-97" fmla="*/ 5546853 w 5788153"/>
                <a:gd name="connsiteY23-98" fmla="*/ 6352 h 381011"/>
                <a:gd name="connsiteX24-99" fmla="*/ 5788153 w 5788153"/>
                <a:gd name="connsiteY24-100" fmla="*/ 368302 h 381011"/>
                <a:gd name="connsiteX0-101" fmla="*/ 0 w 5788153"/>
                <a:gd name="connsiteY0-102" fmla="*/ 369096 h 381011"/>
                <a:gd name="connsiteX1-103" fmla="*/ 250953 w 5788153"/>
                <a:gd name="connsiteY1-104" fmla="*/ 6352 h 381011"/>
                <a:gd name="connsiteX2-105" fmla="*/ 492253 w 5788153"/>
                <a:gd name="connsiteY2-106" fmla="*/ 368302 h 381011"/>
                <a:gd name="connsiteX3-107" fmla="*/ 733553 w 5788153"/>
                <a:gd name="connsiteY3-108" fmla="*/ 6352 h 381011"/>
                <a:gd name="connsiteX4-109" fmla="*/ 968503 w 5788153"/>
                <a:gd name="connsiteY4-110" fmla="*/ 368302 h 381011"/>
                <a:gd name="connsiteX5-111" fmla="*/ 1209804 w 5788153"/>
                <a:gd name="connsiteY5-112" fmla="*/ 7940 h 381011"/>
                <a:gd name="connsiteX6-113" fmla="*/ 1457453 w 5788153"/>
                <a:gd name="connsiteY6-114" fmla="*/ 368302 h 381011"/>
                <a:gd name="connsiteX7-115" fmla="*/ 1698753 w 5788153"/>
                <a:gd name="connsiteY7-116" fmla="*/ 6352 h 381011"/>
                <a:gd name="connsiteX8-117" fmla="*/ 1933703 w 5788153"/>
                <a:gd name="connsiteY8-118" fmla="*/ 368302 h 381011"/>
                <a:gd name="connsiteX9-119" fmla="*/ 2175003 w 5788153"/>
                <a:gd name="connsiteY9-120" fmla="*/ 6352 h 381011"/>
                <a:gd name="connsiteX10-121" fmla="*/ 2416303 w 5788153"/>
                <a:gd name="connsiteY10-122" fmla="*/ 374652 h 381011"/>
                <a:gd name="connsiteX11-123" fmla="*/ 2651253 w 5788153"/>
                <a:gd name="connsiteY11-124" fmla="*/ 6352 h 381011"/>
                <a:gd name="connsiteX12-125" fmla="*/ 2898903 w 5788153"/>
                <a:gd name="connsiteY12-126" fmla="*/ 374652 h 381011"/>
                <a:gd name="connsiteX13-127" fmla="*/ 3133853 w 5788153"/>
                <a:gd name="connsiteY13-128" fmla="*/ 2 h 381011"/>
                <a:gd name="connsiteX14-129" fmla="*/ 3381503 w 5788153"/>
                <a:gd name="connsiteY14-130" fmla="*/ 381002 h 381011"/>
                <a:gd name="connsiteX15-131" fmla="*/ 3616453 w 5788153"/>
                <a:gd name="connsiteY15-132" fmla="*/ 12702 h 381011"/>
                <a:gd name="connsiteX16-133" fmla="*/ 3857753 w 5788153"/>
                <a:gd name="connsiteY16-134" fmla="*/ 361952 h 381011"/>
                <a:gd name="connsiteX17-135" fmla="*/ 4105403 w 5788153"/>
                <a:gd name="connsiteY17-136" fmla="*/ 6352 h 381011"/>
                <a:gd name="connsiteX18-137" fmla="*/ 4340353 w 5788153"/>
                <a:gd name="connsiteY18-138" fmla="*/ 368302 h 381011"/>
                <a:gd name="connsiteX19-139" fmla="*/ 4588003 w 5788153"/>
                <a:gd name="connsiteY19-140" fmla="*/ 6352 h 381011"/>
                <a:gd name="connsiteX20-141" fmla="*/ 4816603 w 5788153"/>
                <a:gd name="connsiteY20-142" fmla="*/ 368302 h 381011"/>
                <a:gd name="connsiteX21-143" fmla="*/ 5057903 w 5788153"/>
                <a:gd name="connsiteY21-144" fmla="*/ 12702 h 381011"/>
                <a:gd name="connsiteX22-145" fmla="*/ 5305553 w 5788153"/>
                <a:gd name="connsiteY22-146" fmla="*/ 368302 h 381011"/>
                <a:gd name="connsiteX23-147" fmla="*/ 5546853 w 5788153"/>
                <a:gd name="connsiteY23-148" fmla="*/ 6352 h 381011"/>
                <a:gd name="connsiteX24-149" fmla="*/ 5788153 w 5788153"/>
                <a:gd name="connsiteY24-150" fmla="*/ 368302 h 381011"/>
                <a:gd name="connsiteX0-151" fmla="*/ 0 w 5788153"/>
                <a:gd name="connsiteY0-152" fmla="*/ 364335 h 376244"/>
                <a:gd name="connsiteX1-153" fmla="*/ 250953 w 5788153"/>
                <a:gd name="connsiteY1-154" fmla="*/ 1591 h 376244"/>
                <a:gd name="connsiteX2-155" fmla="*/ 492253 w 5788153"/>
                <a:gd name="connsiteY2-156" fmla="*/ 363541 h 376244"/>
                <a:gd name="connsiteX3-157" fmla="*/ 733553 w 5788153"/>
                <a:gd name="connsiteY3-158" fmla="*/ 1591 h 376244"/>
                <a:gd name="connsiteX4-159" fmla="*/ 968503 w 5788153"/>
                <a:gd name="connsiteY4-160" fmla="*/ 363541 h 376244"/>
                <a:gd name="connsiteX5-161" fmla="*/ 1209804 w 5788153"/>
                <a:gd name="connsiteY5-162" fmla="*/ 3179 h 376244"/>
                <a:gd name="connsiteX6-163" fmla="*/ 1457453 w 5788153"/>
                <a:gd name="connsiteY6-164" fmla="*/ 363541 h 376244"/>
                <a:gd name="connsiteX7-165" fmla="*/ 1698753 w 5788153"/>
                <a:gd name="connsiteY7-166" fmla="*/ 1591 h 376244"/>
                <a:gd name="connsiteX8-167" fmla="*/ 1933703 w 5788153"/>
                <a:gd name="connsiteY8-168" fmla="*/ 363541 h 376244"/>
                <a:gd name="connsiteX9-169" fmla="*/ 2175003 w 5788153"/>
                <a:gd name="connsiteY9-170" fmla="*/ 1591 h 376244"/>
                <a:gd name="connsiteX10-171" fmla="*/ 2416303 w 5788153"/>
                <a:gd name="connsiteY10-172" fmla="*/ 369891 h 376244"/>
                <a:gd name="connsiteX11-173" fmla="*/ 2651253 w 5788153"/>
                <a:gd name="connsiteY11-174" fmla="*/ 1591 h 376244"/>
                <a:gd name="connsiteX12-175" fmla="*/ 2898903 w 5788153"/>
                <a:gd name="connsiteY12-176" fmla="*/ 369891 h 376244"/>
                <a:gd name="connsiteX13-177" fmla="*/ 3133853 w 5788153"/>
                <a:gd name="connsiteY13-178" fmla="*/ 3 h 376244"/>
                <a:gd name="connsiteX14-179" fmla="*/ 3381503 w 5788153"/>
                <a:gd name="connsiteY14-180" fmla="*/ 376241 h 376244"/>
                <a:gd name="connsiteX15-181" fmla="*/ 3616453 w 5788153"/>
                <a:gd name="connsiteY15-182" fmla="*/ 7941 h 376244"/>
                <a:gd name="connsiteX16-183" fmla="*/ 3857753 w 5788153"/>
                <a:gd name="connsiteY16-184" fmla="*/ 357191 h 376244"/>
                <a:gd name="connsiteX17-185" fmla="*/ 4105403 w 5788153"/>
                <a:gd name="connsiteY17-186" fmla="*/ 1591 h 376244"/>
                <a:gd name="connsiteX18-187" fmla="*/ 4340353 w 5788153"/>
                <a:gd name="connsiteY18-188" fmla="*/ 363541 h 376244"/>
                <a:gd name="connsiteX19-189" fmla="*/ 4588003 w 5788153"/>
                <a:gd name="connsiteY19-190" fmla="*/ 1591 h 376244"/>
                <a:gd name="connsiteX20-191" fmla="*/ 4816603 w 5788153"/>
                <a:gd name="connsiteY20-192" fmla="*/ 363541 h 376244"/>
                <a:gd name="connsiteX21-193" fmla="*/ 5057903 w 5788153"/>
                <a:gd name="connsiteY21-194" fmla="*/ 7941 h 376244"/>
                <a:gd name="connsiteX22-195" fmla="*/ 5305553 w 5788153"/>
                <a:gd name="connsiteY22-196" fmla="*/ 363541 h 376244"/>
                <a:gd name="connsiteX23-197" fmla="*/ 5546853 w 5788153"/>
                <a:gd name="connsiteY23-198" fmla="*/ 1591 h 376244"/>
                <a:gd name="connsiteX24-199" fmla="*/ 5788153 w 5788153"/>
                <a:gd name="connsiteY24-200" fmla="*/ 363541 h 376244"/>
                <a:gd name="connsiteX0-201" fmla="*/ 0 w 5788153"/>
                <a:gd name="connsiteY0-202" fmla="*/ 365939 h 377845"/>
                <a:gd name="connsiteX1-203" fmla="*/ 250953 w 5788153"/>
                <a:gd name="connsiteY1-204" fmla="*/ 3195 h 377845"/>
                <a:gd name="connsiteX2-205" fmla="*/ 492253 w 5788153"/>
                <a:gd name="connsiteY2-206" fmla="*/ 365145 h 377845"/>
                <a:gd name="connsiteX3-207" fmla="*/ 733553 w 5788153"/>
                <a:gd name="connsiteY3-208" fmla="*/ 3195 h 377845"/>
                <a:gd name="connsiteX4-209" fmla="*/ 968503 w 5788153"/>
                <a:gd name="connsiteY4-210" fmla="*/ 365145 h 377845"/>
                <a:gd name="connsiteX5-211" fmla="*/ 1209804 w 5788153"/>
                <a:gd name="connsiteY5-212" fmla="*/ 4783 h 377845"/>
                <a:gd name="connsiteX6-213" fmla="*/ 1457453 w 5788153"/>
                <a:gd name="connsiteY6-214" fmla="*/ 365145 h 377845"/>
                <a:gd name="connsiteX7-215" fmla="*/ 1698753 w 5788153"/>
                <a:gd name="connsiteY7-216" fmla="*/ 3195 h 377845"/>
                <a:gd name="connsiteX8-217" fmla="*/ 1933703 w 5788153"/>
                <a:gd name="connsiteY8-218" fmla="*/ 365145 h 377845"/>
                <a:gd name="connsiteX9-219" fmla="*/ 2175003 w 5788153"/>
                <a:gd name="connsiteY9-220" fmla="*/ 3195 h 377845"/>
                <a:gd name="connsiteX10-221" fmla="*/ 2416303 w 5788153"/>
                <a:gd name="connsiteY10-222" fmla="*/ 371495 h 377845"/>
                <a:gd name="connsiteX11-223" fmla="*/ 2651253 w 5788153"/>
                <a:gd name="connsiteY11-224" fmla="*/ 3195 h 377845"/>
                <a:gd name="connsiteX12-225" fmla="*/ 2898903 w 5788153"/>
                <a:gd name="connsiteY12-226" fmla="*/ 371495 h 377845"/>
                <a:gd name="connsiteX13-227" fmla="*/ 3133853 w 5788153"/>
                <a:gd name="connsiteY13-228" fmla="*/ 1607 h 377845"/>
                <a:gd name="connsiteX14-229" fmla="*/ 3381503 w 5788153"/>
                <a:gd name="connsiteY14-230" fmla="*/ 377845 h 377845"/>
                <a:gd name="connsiteX15-231" fmla="*/ 3621226 w 5788153"/>
                <a:gd name="connsiteY15-232" fmla="*/ 20 h 377845"/>
                <a:gd name="connsiteX16-233" fmla="*/ 3857753 w 5788153"/>
                <a:gd name="connsiteY16-234" fmla="*/ 358795 h 377845"/>
                <a:gd name="connsiteX17-235" fmla="*/ 4105403 w 5788153"/>
                <a:gd name="connsiteY17-236" fmla="*/ 3195 h 377845"/>
                <a:gd name="connsiteX18-237" fmla="*/ 4340353 w 5788153"/>
                <a:gd name="connsiteY18-238" fmla="*/ 365145 h 377845"/>
                <a:gd name="connsiteX19-239" fmla="*/ 4588003 w 5788153"/>
                <a:gd name="connsiteY19-240" fmla="*/ 3195 h 377845"/>
                <a:gd name="connsiteX20-241" fmla="*/ 4816603 w 5788153"/>
                <a:gd name="connsiteY20-242" fmla="*/ 365145 h 377845"/>
                <a:gd name="connsiteX21-243" fmla="*/ 5057903 w 5788153"/>
                <a:gd name="connsiteY21-244" fmla="*/ 9545 h 377845"/>
                <a:gd name="connsiteX22-245" fmla="*/ 5305553 w 5788153"/>
                <a:gd name="connsiteY22-246" fmla="*/ 365145 h 377845"/>
                <a:gd name="connsiteX23-247" fmla="*/ 5546853 w 5788153"/>
                <a:gd name="connsiteY23-248" fmla="*/ 3195 h 377845"/>
                <a:gd name="connsiteX24-249" fmla="*/ 5788153 w 5788153"/>
                <a:gd name="connsiteY24-250" fmla="*/ 365145 h 377845"/>
                <a:gd name="connsiteX0-251" fmla="*/ 0 w 5788153"/>
                <a:gd name="connsiteY0-252" fmla="*/ 367509 h 379415"/>
                <a:gd name="connsiteX1-253" fmla="*/ 250953 w 5788153"/>
                <a:gd name="connsiteY1-254" fmla="*/ 4765 h 379415"/>
                <a:gd name="connsiteX2-255" fmla="*/ 492253 w 5788153"/>
                <a:gd name="connsiteY2-256" fmla="*/ 366715 h 379415"/>
                <a:gd name="connsiteX3-257" fmla="*/ 733553 w 5788153"/>
                <a:gd name="connsiteY3-258" fmla="*/ 4765 h 379415"/>
                <a:gd name="connsiteX4-259" fmla="*/ 968503 w 5788153"/>
                <a:gd name="connsiteY4-260" fmla="*/ 366715 h 379415"/>
                <a:gd name="connsiteX5-261" fmla="*/ 1209804 w 5788153"/>
                <a:gd name="connsiteY5-262" fmla="*/ 6353 h 379415"/>
                <a:gd name="connsiteX6-263" fmla="*/ 1457453 w 5788153"/>
                <a:gd name="connsiteY6-264" fmla="*/ 366715 h 379415"/>
                <a:gd name="connsiteX7-265" fmla="*/ 1698753 w 5788153"/>
                <a:gd name="connsiteY7-266" fmla="*/ 4765 h 379415"/>
                <a:gd name="connsiteX8-267" fmla="*/ 1933703 w 5788153"/>
                <a:gd name="connsiteY8-268" fmla="*/ 366715 h 379415"/>
                <a:gd name="connsiteX9-269" fmla="*/ 2175003 w 5788153"/>
                <a:gd name="connsiteY9-270" fmla="*/ 4765 h 379415"/>
                <a:gd name="connsiteX10-271" fmla="*/ 2416303 w 5788153"/>
                <a:gd name="connsiteY10-272" fmla="*/ 373065 h 379415"/>
                <a:gd name="connsiteX11-273" fmla="*/ 2651253 w 5788153"/>
                <a:gd name="connsiteY11-274" fmla="*/ 4765 h 379415"/>
                <a:gd name="connsiteX12-275" fmla="*/ 2898903 w 5788153"/>
                <a:gd name="connsiteY12-276" fmla="*/ 373065 h 379415"/>
                <a:gd name="connsiteX13-277" fmla="*/ 3133853 w 5788153"/>
                <a:gd name="connsiteY13-278" fmla="*/ 3177 h 379415"/>
                <a:gd name="connsiteX14-279" fmla="*/ 3381503 w 5788153"/>
                <a:gd name="connsiteY14-280" fmla="*/ 379415 h 379415"/>
                <a:gd name="connsiteX15-281" fmla="*/ 3621226 w 5788153"/>
                <a:gd name="connsiteY15-282" fmla="*/ 1590 h 379415"/>
                <a:gd name="connsiteX16-283" fmla="*/ 3857753 w 5788153"/>
                <a:gd name="connsiteY16-284" fmla="*/ 360365 h 379415"/>
                <a:gd name="connsiteX17-285" fmla="*/ 4100631 w 5788153"/>
                <a:gd name="connsiteY17-286" fmla="*/ 2 h 379415"/>
                <a:gd name="connsiteX18-287" fmla="*/ 4340353 w 5788153"/>
                <a:gd name="connsiteY18-288" fmla="*/ 366715 h 379415"/>
                <a:gd name="connsiteX19-289" fmla="*/ 4588003 w 5788153"/>
                <a:gd name="connsiteY19-290" fmla="*/ 4765 h 379415"/>
                <a:gd name="connsiteX20-291" fmla="*/ 4816603 w 5788153"/>
                <a:gd name="connsiteY20-292" fmla="*/ 366715 h 379415"/>
                <a:gd name="connsiteX21-293" fmla="*/ 5057903 w 5788153"/>
                <a:gd name="connsiteY21-294" fmla="*/ 11115 h 379415"/>
                <a:gd name="connsiteX22-295" fmla="*/ 5305553 w 5788153"/>
                <a:gd name="connsiteY22-296" fmla="*/ 366715 h 379415"/>
                <a:gd name="connsiteX23-297" fmla="*/ 5546853 w 5788153"/>
                <a:gd name="connsiteY23-298" fmla="*/ 4765 h 379415"/>
                <a:gd name="connsiteX24-299" fmla="*/ 5788153 w 5788153"/>
                <a:gd name="connsiteY24-300" fmla="*/ 366715 h 379415"/>
                <a:gd name="connsiteX0-301" fmla="*/ 0 w 5788153"/>
                <a:gd name="connsiteY0-302" fmla="*/ 367509 h 379415"/>
                <a:gd name="connsiteX1-303" fmla="*/ 250953 w 5788153"/>
                <a:gd name="connsiteY1-304" fmla="*/ 4765 h 379415"/>
                <a:gd name="connsiteX2-305" fmla="*/ 492253 w 5788153"/>
                <a:gd name="connsiteY2-306" fmla="*/ 366715 h 379415"/>
                <a:gd name="connsiteX3-307" fmla="*/ 733553 w 5788153"/>
                <a:gd name="connsiteY3-308" fmla="*/ 4765 h 379415"/>
                <a:gd name="connsiteX4-309" fmla="*/ 968503 w 5788153"/>
                <a:gd name="connsiteY4-310" fmla="*/ 366715 h 379415"/>
                <a:gd name="connsiteX5-311" fmla="*/ 1209804 w 5788153"/>
                <a:gd name="connsiteY5-312" fmla="*/ 6353 h 379415"/>
                <a:gd name="connsiteX6-313" fmla="*/ 1457453 w 5788153"/>
                <a:gd name="connsiteY6-314" fmla="*/ 366715 h 379415"/>
                <a:gd name="connsiteX7-315" fmla="*/ 1698753 w 5788153"/>
                <a:gd name="connsiteY7-316" fmla="*/ 4765 h 379415"/>
                <a:gd name="connsiteX8-317" fmla="*/ 1933703 w 5788153"/>
                <a:gd name="connsiteY8-318" fmla="*/ 366715 h 379415"/>
                <a:gd name="connsiteX9-319" fmla="*/ 2175003 w 5788153"/>
                <a:gd name="connsiteY9-320" fmla="*/ 4765 h 379415"/>
                <a:gd name="connsiteX10-321" fmla="*/ 2416303 w 5788153"/>
                <a:gd name="connsiteY10-322" fmla="*/ 373065 h 379415"/>
                <a:gd name="connsiteX11-323" fmla="*/ 2651253 w 5788153"/>
                <a:gd name="connsiteY11-324" fmla="*/ 4765 h 379415"/>
                <a:gd name="connsiteX12-325" fmla="*/ 2898903 w 5788153"/>
                <a:gd name="connsiteY12-326" fmla="*/ 373065 h 379415"/>
                <a:gd name="connsiteX13-327" fmla="*/ 3133853 w 5788153"/>
                <a:gd name="connsiteY13-328" fmla="*/ 3177 h 379415"/>
                <a:gd name="connsiteX14-329" fmla="*/ 3381503 w 5788153"/>
                <a:gd name="connsiteY14-330" fmla="*/ 379415 h 379415"/>
                <a:gd name="connsiteX15-331" fmla="*/ 3621226 w 5788153"/>
                <a:gd name="connsiteY15-332" fmla="*/ 1590 h 379415"/>
                <a:gd name="connsiteX16-333" fmla="*/ 3857753 w 5788153"/>
                <a:gd name="connsiteY16-334" fmla="*/ 360365 h 379415"/>
                <a:gd name="connsiteX17-335" fmla="*/ 4100631 w 5788153"/>
                <a:gd name="connsiteY17-336" fmla="*/ 2 h 379415"/>
                <a:gd name="connsiteX18-337" fmla="*/ 4340353 w 5788153"/>
                <a:gd name="connsiteY18-338" fmla="*/ 366715 h 379415"/>
                <a:gd name="connsiteX19-339" fmla="*/ 4588004 w 5788153"/>
                <a:gd name="connsiteY19-340" fmla="*/ 2384 h 379415"/>
                <a:gd name="connsiteX20-341" fmla="*/ 4816603 w 5788153"/>
                <a:gd name="connsiteY20-342" fmla="*/ 366715 h 379415"/>
                <a:gd name="connsiteX21-343" fmla="*/ 5057903 w 5788153"/>
                <a:gd name="connsiteY21-344" fmla="*/ 11115 h 379415"/>
                <a:gd name="connsiteX22-345" fmla="*/ 5305553 w 5788153"/>
                <a:gd name="connsiteY22-346" fmla="*/ 366715 h 379415"/>
                <a:gd name="connsiteX23-347" fmla="*/ 5546853 w 5788153"/>
                <a:gd name="connsiteY23-348" fmla="*/ 4765 h 379415"/>
                <a:gd name="connsiteX24-349" fmla="*/ 5788153 w 5788153"/>
                <a:gd name="connsiteY24-350" fmla="*/ 366715 h 379415"/>
                <a:gd name="connsiteX0-351" fmla="*/ 0 w 5788153"/>
                <a:gd name="connsiteY0-352" fmla="*/ 367509 h 379415"/>
                <a:gd name="connsiteX1-353" fmla="*/ 250953 w 5788153"/>
                <a:gd name="connsiteY1-354" fmla="*/ 4765 h 379415"/>
                <a:gd name="connsiteX2-355" fmla="*/ 492253 w 5788153"/>
                <a:gd name="connsiteY2-356" fmla="*/ 366715 h 379415"/>
                <a:gd name="connsiteX3-357" fmla="*/ 733553 w 5788153"/>
                <a:gd name="connsiteY3-358" fmla="*/ 4765 h 379415"/>
                <a:gd name="connsiteX4-359" fmla="*/ 968503 w 5788153"/>
                <a:gd name="connsiteY4-360" fmla="*/ 366715 h 379415"/>
                <a:gd name="connsiteX5-361" fmla="*/ 1209804 w 5788153"/>
                <a:gd name="connsiteY5-362" fmla="*/ 6353 h 379415"/>
                <a:gd name="connsiteX6-363" fmla="*/ 1457453 w 5788153"/>
                <a:gd name="connsiteY6-364" fmla="*/ 366715 h 379415"/>
                <a:gd name="connsiteX7-365" fmla="*/ 1698753 w 5788153"/>
                <a:gd name="connsiteY7-366" fmla="*/ 4765 h 379415"/>
                <a:gd name="connsiteX8-367" fmla="*/ 1933703 w 5788153"/>
                <a:gd name="connsiteY8-368" fmla="*/ 366715 h 379415"/>
                <a:gd name="connsiteX9-369" fmla="*/ 2175003 w 5788153"/>
                <a:gd name="connsiteY9-370" fmla="*/ 4765 h 379415"/>
                <a:gd name="connsiteX10-371" fmla="*/ 2416303 w 5788153"/>
                <a:gd name="connsiteY10-372" fmla="*/ 373065 h 379415"/>
                <a:gd name="connsiteX11-373" fmla="*/ 2651253 w 5788153"/>
                <a:gd name="connsiteY11-374" fmla="*/ 4765 h 379415"/>
                <a:gd name="connsiteX12-375" fmla="*/ 2898903 w 5788153"/>
                <a:gd name="connsiteY12-376" fmla="*/ 373065 h 379415"/>
                <a:gd name="connsiteX13-377" fmla="*/ 3133853 w 5788153"/>
                <a:gd name="connsiteY13-378" fmla="*/ 3177 h 379415"/>
                <a:gd name="connsiteX14-379" fmla="*/ 3381503 w 5788153"/>
                <a:gd name="connsiteY14-380" fmla="*/ 379415 h 379415"/>
                <a:gd name="connsiteX15-381" fmla="*/ 3621226 w 5788153"/>
                <a:gd name="connsiteY15-382" fmla="*/ 1590 h 379415"/>
                <a:gd name="connsiteX16-383" fmla="*/ 3857753 w 5788153"/>
                <a:gd name="connsiteY16-384" fmla="*/ 360365 h 379415"/>
                <a:gd name="connsiteX17-385" fmla="*/ 4100631 w 5788153"/>
                <a:gd name="connsiteY17-386" fmla="*/ 2 h 379415"/>
                <a:gd name="connsiteX18-387" fmla="*/ 4340353 w 5788153"/>
                <a:gd name="connsiteY18-388" fmla="*/ 366715 h 379415"/>
                <a:gd name="connsiteX19-389" fmla="*/ 4588004 w 5788153"/>
                <a:gd name="connsiteY19-390" fmla="*/ 2384 h 379415"/>
                <a:gd name="connsiteX20-391" fmla="*/ 4816603 w 5788153"/>
                <a:gd name="connsiteY20-392" fmla="*/ 366715 h 379415"/>
                <a:gd name="connsiteX21-393" fmla="*/ 5057904 w 5788153"/>
                <a:gd name="connsiteY21-394" fmla="*/ 1590 h 379415"/>
                <a:gd name="connsiteX22-395" fmla="*/ 5305553 w 5788153"/>
                <a:gd name="connsiteY22-396" fmla="*/ 366715 h 379415"/>
                <a:gd name="connsiteX23-397" fmla="*/ 5546853 w 5788153"/>
                <a:gd name="connsiteY23-398" fmla="*/ 4765 h 379415"/>
                <a:gd name="connsiteX24-399" fmla="*/ 5788153 w 5788153"/>
                <a:gd name="connsiteY24-400" fmla="*/ 366715 h 379415"/>
                <a:gd name="connsiteX0-401" fmla="*/ 0 w 5788153"/>
                <a:gd name="connsiteY0-402" fmla="*/ 367509 h 379415"/>
                <a:gd name="connsiteX1-403" fmla="*/ 250953 w 5788153"/>
                <a:gd name="connsiteY1-404" fmla="*/ 4765 h 379415"/>
                <a:gd name="connsiteX2-405" fmla="*/ 492253 w 5788153"/>
                <a:gd name="connsiteY2-406" fmla="*/ 366715 h 379415"/>
                <a:gd name="connsiteX3-407" fmla="*/ 733553 w 5788153"/>
                <a:gd name="connsiteY3-408" fmla="*/ 4765 h 379415"/>
                <a:gd name="connsiteX4-409" fmla="*/ 968503 w 5788153"/>
                <a:gd name="connsiteY4-410" fmla="*/ 366715 h 379415"/>
                <a:gd name="connsiteX5-411" fmla="*/ 1209804 w 5788153"/>
                <a:gd name="connsiteY5-412" fmla="*/ 6353 h 379415"/>
                <a:gd name="connsiteX6-413" fmla="*/ 1457453 w 5788153"/>
                <a:gd name="connsiteY6-414" fmla="*/ 366715 h 379415"/>
                <a:gd name="connsiteX7-415" fmla="*/ 1698753 w 5788153"/>
                <a:gd name="connsiteY7-416" fmla="*/ 4765 h 379415"/>
                <a:gd name="connsiteX8-417" fmla="*/ 1933703 w 5788153"/>
                <a:gd name="connsiteY8-418" fmla="*/ 366715 h 379415"/>
                <a:gd name="connsiteX9-419" fmla="*/ 2175003 w 5788153"/>
                <a:gd name="connsiteY9-420" fmla="*/ 4765 h 379415"/>
                <a:gd name="connsiteX10-421" fmla="*/ 2416303 w 5788153"/>
                <a:gd name="connsiteY10-422" fmla="*/ 373065 h 379415"/>
                <a:gd name="connsiteX11-423" fmla="*/ 2651253 w 5788153"/>
                <a:gd name="connsiteY11-424" fmla="*/ 4765 h 379415"/>
                <a:gd name="connsiteX12-425" fmla="*/ 2898903 w 5788153"/>
                <a:gd name="connsiteY12-426" fmla="*/ 373065 h 379415"/>
                <a:gd name="connsiteX13-427" fmla="*/ 3133853 w 5788153"/>
                <a:gd name="connsiteY13-428" fmla="*/ 3177 h 379415"/>
                <a:gd name="connsiteX14-429" fmla="*/ 3381503 w 5788153"/>
                <a:gd name="connsiteY14-430" fmla="*/ 379415 h 379415"/>
                <a:gd name="connsiteX15-431" fmla="*/ 3621226 w 5788153"/>
                <a:gd name="connsiteY15-432" fmla="*/ 1590 h 379415"/>
                <a:gd name="connsiteX16-433" fmla="*/ 3857753 w 5788153"/>
                <a:gd name="connsiteY16-434" fmla="*/ 360365 h 379415"/>
                <a:gd name="connsiteX17-435" fmla="*/ 4100631 w 5788153"/>
                <a:gd name="connsiteY17-436" fmla="*/ 2 h 379415"/>
                <a:gd name="connsiteX18-437" fmla="*/ 4340353 w 5788153"/>
                <a:gd name="connsiteY18-438" fmla="*/ 366715 h 379415"/>
                <a:gd name="connsiteX19-439" fmla="*/ 4588004 w 5788153"/>
                <a:gd name="connsiteY19-440" fmla="*/ 2384 h 379415"/>
                <a:gd name="connsiteX20-441" fmla="*/ 4816603 w 5788153"/>
                <a:gd name="connsiteY20-442" fmla="*/ 366715 h 379415"/>
                <a:gd name="connsiteX21-443" fmla="*/ 5057904 w 5788153"/>
                <a:gd name="connsiteY21-444" fmla="*/ 1590 h 379415"/>
                <a:gd name="connsiteX22-445" fmla="*/ 5305553 w 5788153"/>
                <a:gd name="connsiteY22-446" fmla="*/ 366715 h 379415"/>
                <a:gd name="connsiteX23-447" fmla="*/ 5546854 w 5788153"/>
                <a:gd name="connsiteY23-448" fmla="*/ 2384 h 379415"/>
                <a:gd name="connsiteX24-449" fmla="*/ 5788153 w 5788153"/>
                <a:gd name="connsiteY24-450" fmla="*/ 366715 h 379415"/>
                <a:gd name="connsiteX0-451" fmla="*/ 0 w 5788153"/>
                <a:gd name="connsiteY0-452" fmla="*/ 367509 h 373065"/>
                <a:gd name="connsiteX1-453" fmla="*/ 250953 w 5788153"/>
                <a:gd name="connsiteY1-454" fmla="*/ 4765 h 373065"/>
                <a:gd name="connsiteX2-455" fmla="*/ 492253 w 5788153"/>
                <a:gd name="connsiteY2-456" fmla="*/ 366715 h 373065"/>
                <a:gd name="connsiteX3-457" fmla="*/ 733553 w 5788153"/>
                <a:gd name="connsiteY3-458" fmla="*/ 4765 h 373065"/>
                <a:gd name="connsiteX4-459" fmla="*/ 968503 w 5788153"/>
                <a:gd name="connsiteY4-460" fmla="*/ 366715 h 373065"/>
                <a:gd name="connsiteX5-461" fmla="*/ 1209804 w 5788153"/>
                <a:gd name="connsiteY5-462" fmla="*/ 6353 h 373065"/>
                <a:gd name="connsiteX6-463" fmla="*/ 1457453 w 5788153"/>
                <a:gd name="connsiteY6-464" fmla="*/ 366715 h 373065"/>
                <a:gd name="connsiteX7-465" fmla="*/ 1698753 w 5788153"/>
                <a:gd name="connsiteY7-466" fmla="*/ 4765 h 373065"/>
                <a:gd name="connsiteX8-467" fmla="*/ 1933703 w 5788153"/>
                <a:gd name="connsiteY8-468" fmla="*/ 366715 h 373065"/>
                <a:gd name="connsiteX9-469" fmla="*/ 2175003 w 5788153"/>
                <a:gd name="connsiteY9-470" fmla="*/ 4765 h 373065"/>
                <a:gd name="connsiteX10-471" fmla="*/ 2416303 w 5788153"/>
                <a:gd name="connsiteY10-472" fmla="*/ 373065 h 373065"/>
                <a:gd name="connsiteX11-473" fmla="*/ 2651253 w 5788153"/>
                <a:gd name="connsiteY11-474" fmla="*/ 4765 h 373065"/>
                <a:gd name="connsiteX12-475" fmla="*/ 2898903 w 5788153"/>
                <a:gd name="connsiteY12-476" fmla="*/ 373065 h 373065"/>
                <a:gd name="connsiteX13-477" fmla="*/ 3133853 w 5788153"/>
                <a:gd name="connsiteY13-478" fmla="*/ 3177 h 373065"/>
                <a:gd name="connsiteX14-479" fmla="*/ 3376730 w 5788153"/>
                <a:gd name="connsiteY14-480" fmla="*/ 369890 h 373065"/>
                <a:gd name="connsiteX15-481" fmla="*/ 3621226 w 5788153"/>
                <a:gd name="connsiteY15-482" fmla="*/ 1590 h 373065"/>
                <a:gd name="connsiteX16-483" fmla="*/ 3857753 w 5788153"/>
                <a:gd name="connsiteY16-484" fmla="*/ 360365 h 373065"/>
                <a:gd name="connsiteX17-485" fmla="*/ 4100631 w 5788153"/>
                <a:gd name="connsiteY17-486" fmla="*/ 2 h 373065"/>
                <a:gd name="connsiteX18-487" fmla="*/ 4340353 w 5788153"/>
                <a:gd name="connsiteY18-488" fmla="*/ 366715 h 373065"/>
                <a:gd name="connsiteX19-489" fmla="*/ 4588004 w 5788153"/>
                <a:gd name="connsiteY19-490" fmla="*/ 2384 h 373065"/>
                <a:gd name="connsiteX20-491" fmla="*/ 4816603 w 5788153"/>
                <a:gd name="connsiteY20-492" fmla="*/ 366715 h 373065"/>
                <a:gd name="connsiteX21-493" fmla="*/ 5057904 w 5788153"/>
                <a:gd name="connsiteY21-494" fmla="*/ 1590 h 373065"/>
                <a:gd name="connsiteX22-495" fmla="*/ 5305553 w 5788153"/>
                <a:gd name="connsiteY22-496" fmla="*/ 366715 h 373065"/>
                <a:gd name="connsiteX23-497" fmla="*/ 5546854 w 5788153"/>
                <a:gd name="connsiteY23-498" fmla="*/ 2384 h 373065"/>
                <a:gd name="connsiteX24-499" fmla="*/ 5788153 w 5788153"/>
                <a:gd name="connsiteY24-500" fmla="*/ 366715 h 373065"/>
                <a:gd name="connsiteX0-501" fmla="*/ 0 w 5788153"/>
                <a:gd name="connsiteY0-502" fmla="*/ 367508 h 373064"/>
                <a:gd name="connsiteX1-503" fmla="*/ 250953 w 5788153"/>
                <a:gd name="connsiteY1-504" fmla="*/ 4764 h 373064"/>
                <a:gd name="connsiteX2-505" fmla="*/ 492253 w 5788153"/>
                <a:gd name="connsiteY2-506" fmla="*/ 366714 h 373064"/>
                <a:gd name="connsiteX3-507" fmla="*/ 733553 w 5788153"/>
                <a:gd name="connsiteY3-508" fmla="*/ 4764 h 373064"/>
                <a:gd name="connsiteX4-509" fmla="*/ 968503 w 5788153"/>
                <a:gd name="connsiteY4-510" fmla="*/ 366714 h 373064"/>
                <a:gd name="connsiteX5-511" fmla="*/ 1209804 w 5788153"/>
                <a:gd name="connsiteY5-512" fmla="*/ 6352 h 373064"/>
                <a:gd name="connsiteX6-513" fmla="*/ 1457453 w 5788153"/>
                <a:gd name="connsiteY6-514" fmla="*/ 366714 h 373064"/>
                <a:gd name="connsiteX7-515" fmla="*/ 1698753 w 5788153"/>
                <a:gd name="connsiteY7-516" fmla="*/ 4764 h 373064"/>
                <a:gd name="connsiteX8-517" fmla="*/ 1933703 w 5788153"/>
                <a:gd name="connsiteY8-518" fmla="*/ 366714 h 373064"/>
                <a:gd name="connsiteX9-519" fmla="*/ 2175003 w 5788153"/>
                <a:gd name="connsiteY9-520" fmla="*/ 4764 h 373064"/>
                <a:gd name="connsiteX10-521" fmla="*/ 2416303 w 5788153"/>
                <a:gd name="connsiteY10-522" fmla="*/ 373064 h 373064"/>
                <a:gd name="connsiteX11-523" fmla="*/ 2651253 w 5788153"/>
                <a:gd name="connsiteY11-524" fmla="*/ 4764 h 373064"/>
                <a:gd name="connsiteX12-525" fmla="*/ 2898903 w 5788153"/>
                <a:gd name="connsiteY12-526" fmla="*/ 373064 h 373064"/>
                <a:gd name="connsiteX13-527" fmla="*/ 3133853 w 5788153"/>
                <a:gd name="connsiteY13-528" fmla="*/ 3176 h 373064"/>
                <a:gd name="connsiteX14-529" fmla="*/ 3376730 w 5788153"/>
                <a:gd name="connsiteY14-530" fmla="*/ 369889 h 373064"/>
                <a:gd name="connsiteX15-531" fmla="*/ 3621226 w 5788153"/>
                <a:gd name="connsiteY15-532" fmla="*/ 1589 h 373064"/>
                <a:gd name="connsiteX16-533" fmla="*/ 3852980 w 5788153"/>
                <a:gd name="connsiteY16-534" fmla="*/ 367508 h 373064"/>
                <a:gd name="connsiteX17-535" fmla="*/ 4100631 w 5788153"/>
                <a:gd name="connsiteY17-536" fmla="*/ 1 h 373064"/>
                <a:gd name="connsiteX18-537" fmla="*/ 4340353 w 5788153"/>
                <a:gd name="connsiteY18-538" fmla="*/ 366714 h 373064"/>
                <a:gd name="connsiteX19-539" fmla="*/ 4588004 w 5788153"/>
                <a:gd name="connsiteY19-540" fmla="*/ 2383 h 373064"/>
                <a:gd name="connsiteX20-541" fmla="*/ 4816603 w 5788153"/>
                <a:gd name="connsiteY20-542" fmla="*/ 366714 h 373064"/>
                <a:gd name="connsiteX21-543" fmla="*/ 5057904 w 5788153"/>
                <a:gd name="connsiteY21-544" fmla="*/ 1589 h 373064"/>
                <a:gd name="connsiteX22-545" fmla="*/ 5305553 w 5788153"/>
                <a:gd name="connsiteY22-546" fmla="*/ 366714 h 373064"/>
                <a:gd name="connsiteX23-547" fmla="*/ 5546854 w 5788153"/>
                <a:gd name="connsiteY23-548" fmla="*/ 2383 h 373064"/>
                <a:gd name="connsiteX24-549" fmla="*/ 5788153 w 5788153"/>
                <a:gd name="connsiteY24-550" fmla="*/ 366714 h 373064"/>
                <a:gd name="connsiteX0-551" fmla="*/ 0 w 5809421"/>
                <a:gd name="connsiteY0-552" fmla="*/ 369977 h 373064"/>
                <a:gd name="connsiteX1-553" fmla="*/ 272221 w 5809421"/>
                <a:gd name="connsiteY1-554" fmla="*/ 4764 h 373064"/>
                <a:gd name="connsiteX2-555" fmla="*/ 513521 w 5809421"/>
                <a:gd name="connsiteY2-556" fmla="*/ 366714 h 373064"/>
                <a:gd name="connsiteX3-557" fmla="*/ 754821 w 5809421"/>
                <a:gd name="connsiteY3-558" fmla="*/ 4764 h 373064"/>
                <a:gd name="connsiteX4-559" fmla="*/ 989771 w 5809421"/>
                <a:gd name="connsiteY4-560" fmla="*/ 366714 h 373064"/>
                <a:gd name="connsiteX5-561" fmla="*/ 1231072 w 5809421"/>
                <a:gd name="connsiteY5-562" fmla="*/ 6352 h 373064"/>
                <a:gd name="connsiteX6-563" fmla="*/ 1478721 w 5809421"/>
                <a:gd name="connsiteY6-564" fmla="*/ 366714 h 373064"/>
                <a:gd name="connsiteX7-565" fmla="*/ 1720021 w 5809421"/>
                <a:gd name="connsiteY7-566" fmla="*/ 4764 h 373064"/>
                <a:gd name="connsiteX8-567" fmla="*/ 1954971 w 5809421"/>
                <a:gd name="connsiteY8-568" fmla="*/ 366714 h 373064"/>
                <a:gd name="connsiteX9-569" fmla="*/ 2196271 w 5809421"/>
                <a:gd name="connsiteY9-570" fmla="*/ 4764 h 373064"/>
                <a:gd name="connsiteX10-571" fmla="*/ 2437571 w 5809421"/>
                <a:gd name="connsiteY10-572" fmla="*/ 373064 h 373064"/>
                <a:gd name="connsiteX11-573" fmla="*/ 2672521 w 5809421"/>
                <a:gd name="connsiteY11-574" fmla="*/ 4764 h 373064"/>
                <a:gd name="connsiteX12-575" fmla="*/ 2920171 w 5809421"/>
                <a:gd name="connsiteY12-576" fmla="*/ 373064 h 373064"/>
                <a:gd name="connsiteX13-577" fmla="*/ 3155121 w 5809421"/>
                <a:gd name="connsiteY13-578" fmla="*/ 3176 h 373064"/>
                <a:gd name="connsiteX14-579" fmla="*/ 3397998 w 5809421"/>
                <a:gd name="connsiteY14-580" fmla="*/ 369889 h 373064"/>
                <a:gd name="connsiteX15-581" fmla="*/ 3642494 w 5809421"/>
                <a:gd name="connsiteY15-582" fmla="*/ 1589 h 373064"/>
                <a:gd name="connsiteX16-583" fmla="*/ 3874248 w 5809421"/>
                <a:gd name="connsiteY16-584" fmla="*/ 367508 h 373064"/>
                <a:gd name="connsiteX17-585" fmla="*/ 4121899 w 5809421"/>
                <a:gd name="connsiteY17-586" fmla="*/ 1 h 373064"/>
                <a:gd name="connsiteX18-587" fmla="*/ 4361621 w 5809421"/>
                <a:gd name="connsiteY18-588" fmla="*/ 366714 h 373064"/>
                <a:gd name="connsiteX19-589" fmla="*/ 4609272 w 5809421"/>
                <a:gd name="connsiteY19-590" fmla="*/ 2383 h 373064"/>
                <a:gd name="connsiteX20-591" fmla="*/ 4837871 w 5809421"/>
                <a:gd name="connsiteY20-592" fmla="*/ 366714 h 373064"/>
                <a:gd name="connsiteX21-593" fmla="*/ 5079172 w 5809421"/>
                <a:gd name="connsiteY21-594" fmla="*/ 1589 h 373064"/>
                <a:gd name="connsiteX22-595" fmla="*/ 5326821 w 5809421"/>
                <a:gd name="connsiteY22-596" fmla="*/ 366714 h 373064"/>
                <a:gd name="connsiteX23-597" fmla="*/ 5568122 w 5809421"/>
                <a:gd name="connsiteY23-598" fmla="*/ 2383 h 373064"/>
                <a:gd name="connsiteX24-599" fmla="*/ 5809421 w 5809421"/>
                <a:gd name="connsiteY24-600" fmla="*/ 366714 h 373064"/>
                <a:gd name="connsiteX0-601" fmla="*/ 0 w 5841323"/>
                <a:gd name="connsiteY0-602" fmla="*/ 369977 h 373064"/>
                <a:gd name="connsiteX1-603" fmla="*/ 272221 w 5841323"/>
                <a:gd name="connsiteY1-604" fmla="*/ 4764 h 373064"/>
                <a:gd name="connsiteX2-605" fmla="*/ 513521 w 5841323"/>
                <a:gd name="connsiteY2-606" fmla="*/ 366714 h 373064"/>
                <a:gd name="connsiteX3-607" fmla="*/ 754821 w 5841323"/>
                <a:gd name="connsiteY3-608" fmla="*/ 4764 h 373064"/>
                <a:gd name="connsiteX4-609" fmla="*/ 989771 w 5841323"/>
                <a:gd name="connsiteY4-610" fmla="*/ 366714 h 373064"/>
                <a:gd name="connsiteX5-611" fmla="*/ 1231072 w 5841323"/>
                <a:gd name="connsiteY5-612" fmla="*/ 6352 h 373064"/>
                <a:gd name="connsiteX6-613" fmla="*/ 1478721 w 5841323"/>
                <a:gd name="connsiteY6-614" fmla="*/ 366714 h 373064"/>
                <a:gd name="connsiteX7-615" fmla="*/ 1720021 w 5841323"/>
                <a:gd name="connsiteY7-616" fmla="*/ 4764 h 373064"/>
                <a:gd name="connsiteX8-617" fmla="*/ 1954971 w 5841323"/>
                <a:gd name="connsiteY8-618" fmla="*/ 366714 h 373064"/>
                <a:gd name="connsiteX9-619" fmla="*/ 2196271 w 5841323"/>
                <a:gd name="connsiteY9-620" fmla="*/ 4764 h 373064"/>
                <a:gd name="connsiteX10-621" fmla="*/ 2437571 w 5841323"/>
                <a:gd name="connsiteY10-622" fmla="*/ 373064 h 373064"/>
                <a:gd name="connsiteX11-623" fmla="*/ 2672521 w 5841323"/>
                <a:gd name="connsiteY11-624" fmla="*/ 4764 h 373064"/>
                <a:gd name="connsiteX12-625" fmla="*/ 2920171 w 5841323"/>
                <a:gd name="connsiteY12-626" fmla="*/ 373064 h 373064"/>
                <a:gd name="connsiteX13-627" fmla="*/ 3155121 w 5841323"/>
                <a:gd name="connsiteY13-628" fmla="*/ 3176 h 373064"/>
                <a:gd name="connsiteX14-629" fmla="*/ 3397998 w 5841323"/>
                <a:gd name="connsiteY14-630" fmla="*/ 369889 h 373064"/>
                <a:gd name="connsiteX15-631" fmla="*/ 3642494 w 5841323"/>
                <a:gd name="connsiteY15-632" fmla="*/ 1589 h 373064"/>
                <a:gd name="connsiteX16-633" fmla="*/ 3874248 w 5841323"/>
                <a:gd name="connsiteY16-634" fmla="*/ 367508 h 373064"/>
                <a:gd name="connsiteX17-635" fmla="*/ 4121899 w 5841323"/>
                <a:gd name="connsiteY17-636" fmla="*/ 1 h 373064"/>
                <a:gd name="connsiteX18-637" fmla="*/ 4361621 w 5841323"/>
                <a:gd name="connsiteY18-638" fmla="*/ 366714 h 373064"/>
                <a:gd name="connsiteX19-639" fmla="*/ 4609272 w 5841323"/>
                <a:gd name="connsiteY19-640" fmla="*/ 2383 h 373064"/>
                <a:gd name="connsiteX20-641" fmla="*/ 4837871 w 5841323"/>
                <a:gd name="connsiteY20-642" fmla="*/ 366714 h 373064"/>
                <a:gd name="connsiteX21-643" fmla="*/ 5079172 w 5841323"/>
                <a:gd name="connsiteY21-644" fmla="*/ 1589 h 373064"/>
                <a:gd name="connsiteX22-645" fmla="*/ 5326821 w 5841323"/>
                <a:gd name="connsiteY22-646" fmla="*/ 366714 h 373064"/>
                <a:gd name="connsiteX23-647" fmla="*/ 5568122 w 5841323"/>
                <a:gd name="connsiteY23-648" fmla="*/ 2383 h 373064"/>
                <a:gd name="connsiteX24-649" fmla="*/ 5841323 w 5841323"/>
                <a:gd name="connsiteY24-650" fmla="*/ 369181 h 373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5841323" h="373064">
                  <a:moveTo>
                    <a:pt x="0" y="369977"/>
                  </a:moveTo>
                  <a:cubicBezTo>
                    <a:pt x="80433" y="191648"/>
                    <a:pt x="186634" y="5308"/>
                    <a:pt x="272221" y="4764"/>
                  </a:cubicBezTo>
                  <a:cubicBezTo>
                    <a:pt x="357808" y="4220"/>
                    <a:pt x="433088" y="366714"/>
                    <a:pt x="513521" y="366714"/>
                  </a:cubicBezTo>
                  <a:cubicBezTo>
                    <a:pt x="593954" y="366714"/>
                    <a:pt x="675446" y="4764"/>
                    <a:pt x="754821" y="4764"/>
                  </a:cubicBezTo>
                  <a:cubicBezTo>
                    <a:pt x="834196" y="4764"/>
                    <a:pt x="910396" y="366449"/>
                    <a:pt x="989771" y="366714"/>
                  </a:cubicBezTo>
                  <a:cubicBezTo>
                    <a:pt x="1069146" y="366979"/>
                    <a:pt x="1149580" y="6352"/>
                    <a:pt x="1231072" y="6352"/>
                  </a:cubicBezTo>
                  <a:cubicBezTo>
                    <a:pt x="1312564" y="6352"/>
                    <a:pt x="1397230" y="366979"/>
                    <a:pt x="1478721" y="366714"/>
                  </a:cubicBezTo>
                  <a:cubicBezTo>
                    <a:pt x="1560212" y="366449"/>
                    <a:pt x="1640646" y="4764"/>
                    <a:pt x="1720021" y="4764"/>
                  </a:cubicBezTo>
                  <a:cubicBezTo>
                    <a:pt x="1799396" y="4764"/>
                    <a:pt x="1875596" y="366714"/>
                    <a:pt x="1954971" y="366714"/>
                  </a:cubicBezTo>
                  <a:cubicBezTo>
                    <a:pt x="2034346" y="366714"/>
                    <a:pt x="2115838" y="3706"/>
                    <a:pt x="2196271" y="4764"/>
                  </a:cubicBezTo>
                  <a:cubicBezTo>
                    <a:pt x="2276704" y="5822"/>
                    <a:pt x="2358196" y="373064"/>
                    <a:pt x="2437571" y="373064"/>
                  </a:cubicBezTo>
                  <a:cubicBezTo>
                    <a:pt x="2516946" y="373064"/>
                    <a:pt x="2592088" y="4764"/>
                    <a:pt x="2672521" y="4764"/>
                  </a:cubicBezTo>
                  <a:cubicBezTo>
                    <a:pt x="2752954" y="4764"/>
                    <a:pt x="2839738" y="373329"/>
                    <a:pt x="2920171" y="373064"/>
                  </a:cubicBezTo>
                  <a:cubicBezTo>
                    <a:pt x="3000604" y="372799"/>
                    <a:pt x="3075483" y="3705"/>
                    <a:pt x="3155121" y="3176"/>
                  </a:cubicBezTo>
                  <a:cubicBezTo>
                    <a:pt x="3234759" y="2647"/>
                    <a:pt x="3316769" y="370153"/>
                    <a:pt x="3397998" y="369889"/>
                  </a:cubicBezTo>
                  <a:cubicBezTo>
                    <a:pt x="3479227" y="369625"/>
                    <a:pt x="3563119" y="1986"/>
                    <a:pt x="3642494" y="1589"/>
                  </a:cubicBezTo>
                  <a:cubicBezTo>
                    <a:pt x="3721869" y="1192"/>
                    <a:pt x="3794347" y="367773"/>
                    <a:pt x="3874248" y="367508"/>
                  </a:cubicBezTo>
                  <a:cubicBezTo>
                    <a:pt x="3954149" y="367243"/>
                    <a:pt x="4040670" y="133"/>
                    <a:pt x="4121899" y="1"/>
                  </a:cubicBezTo>
                  <a:cubicBezTo>
                    <a:pt x="4203128" y="-131"/>
                    <a:pt x="4280392" y="366317"/>
                    <a:pt x="4361621" y="366714"/>
                  </a:cubicBezTo>
                  <a:cubicBezTo>
                    <a:pt x="4442850" y="367111"/>
                    <a:pt x="4529897" y="2383"/>
                    <a:pt x="4609272" y="2383"/>
                  </a:cubicBezTo>
                  <a:cubicBezTo>
                    <a:pt x="4688647" y="2383"/>
                    <a:pt x="4759554" y="366846"/>
                    <a:pt x="4837871" y="366714"/>
                  </a:cubicBezTo>
                  <a:cubicBezTo>
                    <a:pt x="4916188" y="366582"/>
                    <a:pt x="4997680" y="1589"/>
                    <a:pt x="5079172" y="1589"/>
                  </a:cubicBezTo>
                  <a:cubicBezTo>
                    <a:pt x="5160664" y="1589"/>
                    <a:pt x="5245329" y="366582"/>
                    <a:pt x="5326821" y="366714"/>
                  </a:cubicBezTo>
                  <a:cubicBezTo>
                    <a:pt x="5408313" y="366846"/>
                    <a:pt x="5487689" y="2383"/>
                    <a:pt x="5568122" y="2383"/>
                  </a:cubicBezTo>
                  <a:cubicBezTo>
                    <a:pt x="5648555" y="2383"/>
                    <a:pt x="5787348" y="317323"/>
                    <a:pt x="5841323" y="3691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任意多边形: 形状 69"/>
            <p:cNvSpPr/>
            <p:nvPr/>
          </p:nvSpPr>
          <p:spPr>
            <a:xfrm>
              <a:off x="7792237" y="3346775"/>
              <a:ext cx="108000" cy="360000"/>
            </a:xfrm>
            <a:custGeom>
              <a:avLst/>
              <a:gdLst>
                <a:gd name="connsiteX0" fmla="*/ 0 w 480060"/>
                <a:gd name="connsiteY0" fmla="*/ 358166 h 373406"/>
                <a:gd name="connsiteX1" fmla="*/ 243840 w 480060"/>
                <a:gd name="connsiteY1" fmla="*/ 26 h 373406"/>
                <a:gd name="connsiteX2" fmla="*/ 480060 w 480060"/>
                <a:gd name="connsiteY2" fmla="*/ 373406 h 373406"/>
                <a:gd name="connsiteX0-1" fmla="*/ 0 w 501490"/>
                <a:gd name="connsiteY0-2" fmla="*/ 370071 h 373405"/>
                <a:gd name="connsiteX1-3" fmla="*/ 265270 w 501490"/>
                <a:gd name="connsiteY1-4" fmla="*/ 25 h 373405"/>
                <a:gd name="connsiteX2-5" fmla="*/ 501490 w 501490"/>
                <a:gd name="connsiteY2-6" fmla="*/ 373405 h 373405"/>
                <a:gd name="connsiteX0-7" fmla="*/ 0 w 501490"/>
                <a:gd name="connsiteY0-8" fmla="*/ 370071 h 373405"/>
                <a:gd name="connsiteX1-9" fmla="*/ 265269 w 501490"/>
                <a:gd name="connsiteY1-10" fmla="*/ 25 h 373405"/>
                <a:gd name="connsiteX2-11" fmla="*/ 501490 w 501490"/>
                <a:gd name="connsiteY2-12" fmla="*/ 373405 h 373405"/>
                <a:gd name="connsiteX0-13" fmla="*/ 0 w 501490"/>
                <a:gd name="connsiteY0-14" fmla="*/ 372313 h 375647"/>
                <a:gd name="connsiteX1-15" fmla="*/ 255979 w 501490"/>
                <a:gd name="connsiteY1-16" fmla="*/ 24 h 375647"/>
                <a:gd name="connsiteX2-17" fmla="*/ 501490 w 501490"/>
                <a:gd name="connsiteY2-18" fmla="*/ 375647 h 375647"/>
                <a:gd name="connsiteX0-19" fmla="*/ 0 w 503972"/>
                <a:gd name="connsiteY0-20" fmla="*/ 377220 h 377220"/>
                <a:gd name="connsiteX1-21" fmla="*/ 258461 w 503972"/>
                <a:gd name="connsiteY1-22" fmla="*/ 24 h 377220"/>
                <a:gd name="connsiteX2-23" fmla="*/ 503972 w 503972"/>
                <a:gd name="connsiteY2-24" fmla="*/ 375647 h 377220"/>
                <a:gd name="connsiteX0-25" fmla="*/ 0 w 503972"/>
                <a:gd name="connsiteY0-26" fmla="*/ 377220 h 383007"/>
                <a:gd name="connsiteX1-27" fmla="*/ 258461 w 503972"/>
                <a:gd name="connsiteY1-28" fmla="*/ 24 h 383007"/>
                <a:gd name="connsiteX2-29" fmla="*/ 503972 w 503972"/>
                <a:gd name="connsiteY2-30" fmla="*/ 383007 h 383007"/>
                <a:gd name="connsiteX0-31" fmla="*/ 0 w 501490"/>
                <a:gd name="connsiteY0-32" fmla="*/ 377220 h 377220"/>
                <a:gd name="connsiteX1-33" fmla="*/ 258461 w 501490"/>
                <a:gd name="connsiteY1-34" fmla="*/ 24 h 377220"/>
                <a:gd name="connsiteX2-35" fmla="*/ 501490 w 501490"/>
                <a:gd name="connsiteY2-36" fmla="*/ 375647 h 377220"/>
                <a:gd name="connsiteX0-37" fmla="*/ 0 w 503972"/>
                <a:gd name="connsiteY0-38" fmla="*/ 377220 h 380554"/>
                <a:gd name="connsiteX1-39" fmla="*/ 258461 w 503972"/>
                <a:gd name="connsiteY1-40" fmla="*/ 24 h 380554"/>
                <a:gd name="connsiteX2-41" fmla="*/ 503972 w 503972"/>
                <a:gd name="connsiteY2-42" fmla="*/ 380554 h 380554"/>
                <a:gd name="connsiteX0-43" fmla="*/ 0 w 503972"/>
                <a:gd name="connsiteY0-44" fmla="*/ 377220 h 378101"/>
                <a:gd name="connsiteX1-45" fmla="*/ 258461 w 503972"/>
                <a:gd name="connsiteY1-46" fmla="*/ 24 h 378101"/>
                <a:gd name="connsiteX2-47" fmla="*/ 503972 w 503972"/>
                <a:gd name="connsiteY2-48" fmla="*/ 378101 h 378101"/>
                <a:gd name="connsiteX0-49" fmla="*/ 0 w 503972"/>
                <a:gd name="connsiteY0-50" fmla="*/ 369862 h 370743"/>
                <a:gd name="connsiteX1-51" fmla="*/ 258461 w 503972"/>
                <a:gd name="connsiteY1-52" fmla="*/ 25 h 370743"/>
                <a:gd name="connsiteX2-53" fmla="*/ 503972 w 503972"/>
                <a:gd name="connsiteY2-54" fmla="*/ 370743 h 370743"/>
                <a:gd name="connsiteX0-55" fmla="*/ 0 w 503972"/>
                <a:gd name="connsiteY0-56" fmla="*/ 369862 h 370743"/>
                <a:gd name="connsiteX1-57" fmla="*/ 258461 w 503972"/>
                <a:gd name="connsiteY1-58" fmla="*/ 25 h 370743"/>
                <a:gd name="connsiteX2-59" fmla="*/ 503972 w 503972"/>
                <a:gd name="connsiteY2-60" fmla="*/ 370743 h 370743"/>
                <a:gd name="connsiteX0-61" fmla="*/ 0 w 503972"/>
                <a:gd name="connsiteY0-62" fmla="*/ 372315 h 373196"/>
                <a:gd name="connsiteX1-63" fmla="*/ 255978 w 503972"/>
                <a:gd name="connsiteY1-64" fmla="*/ 24 h 373196"/>
                <a:gd name="connsiteX2-65" fmla="*/ 503972 w 503972"/>
                <a:gd name="connsiteY2-66" fmla="*/ 373196 h 373196"/>
                <a:gd name="connsiteX0-67" fmla="*/ 0 w 503972"/>
                <a:gd name="connsiteY0-68" fmla="*/ 372315 h 373196"/>
                <a:gd name="connsiteX1-69" fmla="*/ 255978 w 503972"/>
                <a:gd name="connsiteY1-70" fmla="*/ 24 h 373196"/>
                <a:gd name="connsiteX2-71" fmla="*/ 503972 w 503972"/>
                <a:gd name="connsiteY2-72" fmla="*/ 373196 h 373196"/>
              </a:gdLst>
              <a:ahLst/>
              <a:cxnLst>
                <a:cxn ang="0">
                  <a:pos x="connsiteX0-1" y="connsiteY0-2"/>
                </a:cxn>
                <a:cxn ang="0">
                  <a:pos x="connsiteX1-3" y="connsiteY1-4"/>
                </a:cxn>
                <a:cxn ang="0">
                  <a:pos x="connsiteX2-5" y="connsiteY2-6"/>
                </a:cxn>
              </a:cxnLst>
              <a:rect l="l" t="t" r="r" b="b"/>
              <a:pathLst>
                <a:path w="503972" h="373196">
                  <a:moveTo>
                    <a:pt x="0" y="372315"/>
                  </a:moveTo>
                  <a:cubicBezTo>
                    <a:pt x="81915" y="191975"/>
                    <a:pt x="175968" y="-2516"/>
                    <a:pt x="255978" y="24"/>
                  </a:cubicBezTo>
                  <a:cubicBezTo>
                    <a:pt x="338471" y="-2342"/>
                    <a:pt x="451038" y="280833"/>
                    <a:pt x="503972" y="373196"/>
                  </a:cubicBezTo>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任意多边形: 形状 70"/>
            <p:cNvSpPr/>
            <p:nvPr/>
          </p:nvSpPr>
          <p:spPr>
            <a:xfrm>
              <a:off x="7901268" y="3346775"/>
              <a:ext cx="1307906" cy="360000"/>
            </a:xfrm>
            <a:custGeom>
              <a:avLst/>
              <a:gdLst>
                <a:gd name="connsiteX0" fmla="*/ 0 w 5778500"/>
                <a:gd name="connsiteY0" fmla="*/ 361952 h 381011"/>
                <a:gd name="connsiteX1" fmla="*/ 241300 w 5778500"/>
                <a:gd name="connsiteY1" fmla="*/ 6352 h 381011"/>
                <a:gd name="connsiteX2" fmla="*/ 482600 w 5778500"/>
                <a:gd name="connsiteY2" fmla="*/ 368302 h 381011"/>
                <a:gd name="connsiteX3" fmla="*/ 723900 w 5778500"/>
                <a:gd name="connsiteY3" fmla="*/ 6352 h 381011"/>
                <a:gd name="connsiteX4" fmla="*/ 958850 w 5778500"/>
                <a:gd name="connsiteY4" fmla="*/ 368302 h 381011"/>
                <a:gd name="connsiteX5" fmla="*/ 1200150 w 5778500"/>
                <a:gd name="connsiteY5" fmla="*/ 12702 h 381011"/>
                <a:gd name="connsiteX6" fmla="*/ 1447800 w 5778500"/>
                <a:gd name="connsiteY6" fmla="*/ 368302 h 381011"/>
                <a:gd name="connsiteX7" fmla="*/ 1689100 w 5778500"/>
                <a:gd name="connsiteY7" fmla="*/ 6352 h 381011"/>
                <a:gd name="connsiteX8" fmla="*/ 1924050 w 5778500"/>
                <a:gd name="connsiteY8" fmla="*/ 368302 h 381011"/>
                <a:gd name="connsiteX9" fmla="*/ 2165350 w 5778500"/>
                <a:gd name="connsiteY9" fmla="*/ 6352 h 381011"/>
                <a:gd name="connsiteX10" fmla="*/ 2406650 w 5778500"/>
                <a:gd name="connsiteY10" fmla="*/ 374652 h 381011"/>
                <a:gd name="connsiteX11" fmla="*/ 2641600 w 5778500"/>
                <a:gd name="connsiteY11" fmla="*/ 6352 h 381011"/>
                <a:gd name="connsiteX12" fmla="*/ 2889250 w 5778500"/>
                <a:gd name="connsiteY12" fmla="*/ 374652 h 381011"/>
                <a:gd name="connsiteX13" fmla="*/ 3124200 w 5778500"/>
                <a:gd name="connsiteY13" fmla="*/ 2 h 381011"/>
                <a:gd name="connsiteX14" fmla="*/ 3371850 w 5778500"/>
                <a:gd name="connsiteY14" fmla="*/ 381002 h 381011"/>
                <a:gd name="connsiteX15" fmla="*/ 3606800 w 5778500"/>
                <a:gd name="connsiteY15" fmla="*/ 12702 h 381011"/>
                <a:gd name="connsiteX16" fmla="*/ 3848100 w 5778500"/>
                <a:gd name="connsiteY16" fmla="*/ 361952 h 381011"/>
                <a:gd name="connsiteX17" fmla="*/ 4095750 w 5778500"/>
                <a:gd name="connsiteY17" fmla="*/ 6352 h 381011"/>
                <a:gd name="connsiteX18" fmla="*/ 4330700 w 5778500"/>
                <a:gd name="connsiteY18" fmla="*/ 368302 h 381011"/>
                <a:gd name="connsiteX19" fmla="*/ 4578350 w 5778500"/>
                <a:gd name="connsiteY19" fmla="*/ 6352 h 381011"/>
                <a:gd name="connsiteX20" fmla="*/ 4806950 w 5778500"/>
                <a:gd name="connsiteY20" fmla="*/ 368302 h 381011"/>
                <a:gd name="connsiteX21" fmla="*/ 5048250 w 5778500"/>
                <a:gd name="connsiteY21" fmla="*/ 12702 h 381011"/>
                <a:gd name="connsiteX22" fmla="*/ 5295900 w 5778500"/>
                <a:gd name="connsiteY22" fmla="*/ 368302 h 381011"/>
                <a:gd name="connsiteX23" fmla="*/ 5537200 w 5778500"/>
                <a:gd name="connsiteY23" fmla="*/ 6352 h 381011"/>
                <a:gd name="connsiteX24" fmla="*/ 5778500 w 5778500"/>
                <a:gd name="connsiteY24" fmla="*/ 368302 h 381011"/>
                <a:gd name="connsiteX0-1" fmla="*/ 0 w 5788153"/>
                <a:gd name="connsiteY0-2" fmla="*/ 369096 h 381011"/>
                <a:gd name="connsiteX1-3" fmla="*/ 250953 w 5788153"/>
                <a:gd name="connsiteY1-4" fmla="*/ 6352 h 381011"/>
                <a:gd name="connsiteX2-5" fmla="*/ 492253 w 5788153"/>
                <a:gd name="connsiteY2-6" fmla="*/ 368302 h 381011"/>
                <a:gd name="connsiteX3-7" fmla="*/ 733553 w 5788153"/>
                <a:gd name="connsiteY3-8" fmla="*/ 6352 h 381011"/>
                <a:gd name="connsiteX4-9" fmla="*/ 968503 w 5788153"/>
                <a:gd name="connsiteY4-10" fmla="*/ 368302 h 381011"/>
                <a:gd name="connsiteX5-11" fmla="*/ 1209803 w 5788153"/>
                <a:gd name="connsiteY5-12" fmla="*/ 12702 h 381011"/>
                <a:gd name="connsiteX6-13" fmla="*/ 1457453 w 5788153"/>
                <a:gd name="connsiteY6-14" fmla="*/ 368302 h 381011"/>
                <a:gd name="connsiteX7-15" fmla="*/ 1698753 w 5788153"/>
                <a:gd name="connsiteY7-16" fmla="*/ 6352 h 381011"/>
                <a:gd name="connsiteX8-17" fmla="*/ 1933703 w 5788153"/>
                <a:gd name="connsiteY8-18" fmla="*/ 368302 h 381011"/>
                <a:gd name="connsiteX9-19" fmla="*/ 2175003 w 5788153"/>
                <a:gd name="connsiteY9-20" fmla="*/ 6352 h 381011"/>
                <a:gd name="connsiteX10-21" fmla="*/ 2416303 w 5788153"/>
                <a:gd name="connsiteY10-22" fmla="*/ 374652 h 381011"/>
                <a:gd name="connsiteX11-23" fmla="*/ 2651253 w 5788153"/>
                <a:gd name="connsiteY11-24" fmla="*/ 6352 h 381011"/>
                <a:gd name="connsiteX12-25" fmla="*/ 2898903 w 5788153"/>
                <a:gd name="connsiteY12-26" fmla="*/ 374652 h 381011"/>
                <a:gd name="connsiteX13-27" fmla="*/ 3133853 w 5788153"/>
                <a:gd name="connsiteY13-28" fmla="*/ 2 h 381011"/>
                <a:gd name="connsiteX14-29" fmla="*/ 3381503 w 5788153"/>
                <a:gd name="connsiteY14-30" fmla="*/ 381002 h 381011"/>
                <a:gd name="connsiteX15-31" fmla="*/ 3616453 w 5788153"/>
                <a:gd name="connsiteY15-32" fmla="*/ 12702 h 381011"/>
                <a:gd name="connsiteX16-33" fmla="*/ 3857753 w 5788153"/>
                <a:gd name="connsiteY16-34" fmla="*/ 361952 h 381011"/>
                <a:gd name="connsiteX17-35" fmla="*/ 4105403 w 5788153"/>
                <a:gd name="connsiteY17-36" fmla="*/ 6352 h 381011"/>
                <a:gd name="connsiteX18-37" fmla="*/ 4340353 w 5788153"/>
                <a:gd name="connsiteY18-38" fmla="*/ 368302 h 381011"/>
                <a:gd name="connsiteX19-39" fmla="*/ 4588003 w 5788153"/>
                <a:gd name="connsiteY19-40" fmla="*/ 6352 h 381011"/>
                <a:gd name="connsiteX20-41" fmla="*/ 4816603 w 5788153"/>
                <a:gd name="connsiteY20-42" fmla="*/ 368302 h 381011"/>
                <a:gd name="connsiteX21-43" fmla="*/ 5057903 w 5788153"/>
                <a:gd name="connsiteY21-44" fmla="*/ 12702 h 381011"/>
                <a:gd name="connsiteX22-45" fmla="*/ 5305553 w 5788153"/>
                <a:gd name="connsiteY22-46" fmla="*/ 368302 h 381011"/>
                <a:gd name="connsiteX23-47" fmla="*/ 5546853 w 5788153"/>
                <a:gd name="connsiteY23-48" fmla="*/ 6352 h 381011"/>
                <a:gd name="connsiteX24-49" fmla="*/ 5788153 w 5788153"/>
                <a:gd name="connsiteY24-50" fmla="*/ 368302 h 381011"/>
                <a:gd name="connsiteX0-51" fmla="*/ 0 w 5788153"/>
                <a:gd name="connsiteY0-52" fmla="*/ 369096 h 381011"/>
                <a:gd name="connsiteX1-53" fmla="*/ 250953 w 5788153"/>
                <a:gd name="connsiteY1-54" fmla="*/ 6352 h 381011"/>
                <a:gd name="connsiteX2-55" fmla="*/ 492253 w 5788153"/>
                <a:gd name="connsiteY2-56" fmla="*/ 368302 h 381011"/>
                <a:gd name="connsiteX3-57" fmla="*/ 733553 w 5788153"/>
                <a:gd name="connsiteY3-58" fmla="*/ 6352 h 381011"/>
                <a:gd name="connsiteX4-59" fmla="*/ 968503 w 5788153"/>
                <a:gd name="connsiteY4-60" fmla="*/ 368302 h 381011"/>
                <a:gd name="connsiteX5-61" fmla="*/ 1209803 w 5788153"/>
                <a:gd name="connsiteY5-62" fmla="*/ 12702 h 381011"/>
                <a:gd name="connsiteX6-63" fmla="*/ 1457453 w 5788153"/>
                <a:gd name="connsiteY6-64" fmla="*/ 368302 h 381011"/>
                <a:gd name="connsiteX7-65" fmla="*/ 1698753 w 5788153"/>
                <a:gd name="connsiteY7-66" fmla="*/ 6352 h 381011"/>
                <a:gd name="connsiteX8-67" fmla="*/ 1933703 w 5788153"/>
                <a:gd name="connsiteY8-68" fmla="*/ 368302 h 381011"/>
                <a:gd name="connsiteX9-69" fmla="*/ 2175003 w 5788153"/>
                <a:gd name="connsiteY9-70" fmla="*/ 6352 h 381011"/>
                <a:gd name="connsiteX10-71" fmla="*/ 2416303 w 5788153"/>
                <a:gd name="connsiteY10-72" fmla="*/ 374652 h 381011"/>
                <a:gd name="connsiteX11-73" fmla="*/ 2651253 w 5788153"/>
                <a:gd name="connsiteY11-74" fmla="*/ 6352 h 381011"/>
                <a:gd name="connsiteX12-75" fmla="*/ 2898903 w 5788153"/>
                <a:gd name="connsiteY12-76" fmla="*/ 374652 h 381011"/>
                <a:gd name="connsiteX13-77" fmla="*/ 3133853 w 5788153"/>
                <a:gd name="connsiteY13-78" fmla="*/ 2 h 381011"/>
                <a:gd name="connsiteX14-79" fmla="*/ 3381503 w 5788153"/>
                <a:gd name="connsiteY14-80" fmla="*/ 381002 h 381011"/>
                <a:gd name="connsiteX15-81" fmla="*/ 3616453 w 5788153"/>
                <a:gd name="connsiteY15-82" fmla="*/ 12702 h 381011"/>
                <a:gd name="connsiteX16-83" fmla="*/ 3857753 w 5788153"/>
                <a:gd name="connsiteY16-84" fmla="*/ 361952 h 381011"/>
                <a:gd name="connsiteX17-85" fmla="*/ 4105403 w 5788153"/>
                <a:gd name="connsiteY17-86" fmla="*/ 6352 h 381011"/>
                <a:gd name="connsiteX18-87" fmla="*/ 4340353 w 5788153"/>
                <a:gd name="connsiteY18-88" fmla="*/ 368302 h 381011"/>
                <a:gd name="connsiteX19-89" fmla="*/ 4588003 w 5788153"/>
                <a:gd name="connsiteY19-90" fmla="*/ 6352 h 381011"/>
                <a:gd name="connsiteX20-91" fmla="*/ 4816603 w 5788153"/>
                <a:gd name="connsiteY20-92" fmla="*/ 368302 h 381011"/>
                <a:gd name="connsiteX21-93" fmla="*/ 5057903 w 5788153"/>
                <a:gd name="connsiteY21-94" fmla="*/ 12702 h 381011"/>
                <a:gd name="connsiteX22-95" fmla="*/ 5305553 w 5788153"/>
                <a:gd name="connsiteY22-96" fmla="*/ 368302 h 381011"/>
                <a:gd name="connsiteX23-97" fmla="*/ 5546853 w 5788153"/>
                <a:gd name="connsiteY23-98" fmla="*/ 6352 h 381011"/>
                <a:gd name="connsiteX24-99" fmla="*/ 5788153 w 5788153"/>
                <a:gd name="connsiteY24-100" fmla="*/ 368302 h 381011"/>
                <a:gd name="connsiteX0-101" fmla="*/ 0 w 5788153"/>
                <a:gd name="connsiteY0-102" fmla="*/ 369096 h 381011"/>
                <a:gd name="connsiteX1-103" fmla="*/ 250953 w 5788153"/>
                <a:gd name="connsiteY1-104" fmla="*/ 6352 h 381011"/>
                <a:gd name="connsiteX2-105" fmla="*/ 492253 w 5788153"/>
                <a:gd name="connsiteY2-106" fmla="*/ 368302 h 381011"/>
                <a:gd name="connsiteX3-107" fmla="*/ 733553 w 5788153"/>
                <a:gd name="connsiteY3-108" fmla="*/ 6352 h 381011"/>
                <a:gd name="connsiteX4-109" fmla="*/ 968503 w 5788153"/>
                <a:gd name="connsiteY4-110" fmla="*/ 368302 h 381011"/>
                <a:gd name="connsiteX5-111" fmla="*/ 1209804 w 5788153"/>
                <a:gd name="connsiteY5-112" fmla="*/ 7940 h 381011"/>
                <a:gd name="connsiteX6-113" fmla="*/ 1457453 w 5788153"/>
                <a:gd name="connsiteY6-114" fmla="*/ 368302 h 381011"/>
                <a:gd name="connsiteX7-115" fmla="*/ 1698753 w 5788153"/>
                <a:gd name="connsiteY7-116" fmla="*/ 6352 h 381011"/>
                <a:gd name="connsiteX8-117" fmla="*/ 1933703 w 5788153"/>
                <a:gd name="connsiteY8-118" fmla="*/ 368302 h 381011"/>
                <a:gd name="connsiteX9-119" fmla="*/ 2175003 w 5788153"/>
                <a:gd name="connsiteY9-120" fmla="*/ 6352 h 381011"/>
                <a:gd name="connsiteX10-121" fmla="*/ 2416303 w 5788153"/>
                <a:gd name="connsiteY10-122" fmla="*/ 374652 h 381011"/>
                <a:gd name="connsiteX11-123" fmla="*/ 2651253 w 5788153"/>
                <a:gd name="connsiteY11-124" fmla="*/ 6352 h 381011"/>
                <a:gd name="connsiteX12-125" fmla="*/ 2898903 w 5788153"/>
                <a:gd name="connsiteY12-126" fmla="*/ 374652 h 381011"/>
                <a:gd name="connsiteX13-127" fmla="*/ 3133853 w 5788153"/>
                <a:gd name="connsiteY13-128" fmla="*/ 2 h 381011"/>
                <a:gd name="connsiteX14-129" fmla="*/ 3381503 w 5788153"/>
                <a:gd name="connsiteY14-130" fmla="*/ 381002 h 381011"/>
                <a:gd name="connsiteX15-131" fmla="*/ 3616453 w 5788153"/>
                <a:gd name="connsiteY15-132" fmla="*/ 12702 h 381011"/>
                <a:gd name="connsiteX16-133" fmla="*/ 3857753 w 5788153"/>
                <a:gd name="connsiteY16-134" fmla="*/ 361952 h 381011"/>
                <a:gd name="connsiteX17-135" fmla="*/ 4105403 w 5788153"/>
                <a:gd name="connsiteY17-136" fmla="*/ 6352 h 381011"/>
                <a:gd name="connsiteX18-137" fmla="*/ 4340353 w 5788153"/>
                <a:gd name="connsiteY18-138" fmla="*/ 368302 h 381011"/>
                <a:gd name="connsiteX19-139" fmla="*/ 4588003 w 5788153"/>
                <a:gd name="connsiteY19-140" fmla="*/ 6352 h 381011"/>
                <a:gd name="connsiteX20-141" fmla="*/ 4816603 w 5788153"/>
                <a:gd name="connsiteY20-142" fmla="*/ 368302 h 381011"/>
                <a:gd name="connsiteX21-143" fmla="*/ 5057903 w 5788153"/>
                <a:gd name="connsiteY21-144" fmla="*/ 12702 h 381011"/>
                <a:gd name="connsiteX22-145" fmla="*/ 5305553 w 5788153"/>
                <a:gd name="connsiteY22-146" fmla="*/ 368302 h 381011"/>
                <a:gd name="connsiteX23-147" fmla="*/ 5546853 w 5788153"/>
                <a:gd name="connsiteY23-148" fmla="*/ 6352 h 381011"/>
                <a:gd name="connsiteX24-149" fmla="*/ 5788153 w 5788153"/>
                <a:gd name="connsiteY24-150" fmla="*/ 368302 h 381011"/>
                <a:gd name="connsiteX0-151" fmla="*/ 0 w 5788153"/>
                <a:gd name="connsiteY0-152" fmla="*/ 364335 h 376244"/>
                <a:gd name="connsiteX1-153" fmla="*/ 250953 w 5788153"/>
                <a:gd name="connsiteY1-154" fmla="*/ 1591 h 376244"/>
                <a:gd name="connsiteX2-155" fmla="*/ 492253 w 5788153"/>
                <a:gd name="connsiteY2-156" fmla="*/ 363541 h 376244"/>
                <a:gd name="connsiteX3-157" fmla="*/ 733553 w 5788153"/>
                <a:gd name="connsiteY3-158" fmla="*/ 1591 h 376244"/>
                <a:gd name="connsiteX4-159" fmla="*/ 968503 w 5788153"/>
                <a:gd name="connsiteY4-160" fmla="*/ 363541 h 376244"/>
                <a:gd name="connsiteX5-161" fmla="*/ 1209804 w 5788153"/>
                <a:gd name="connsiteY5-162" fmla="*/ 3179 h 376244"/>
                <a:gd name="connsiteX6-163" fmla="*/ 1457453 w 5788153"/>
                <a:gd name="connsiteY6-164" fmla="*/ 363541 h 376244"/>
                <a:gd name="connsiteX7-165" fmla="*/ 1698753 w 5788153"/>
                <a:gd name="connsiteY7-166" fmla="*/ 1591 h 376244"/>
                <a:gd name="connsiteX8-167" fmla="*/ 1933703 w 5788153"/>
                <a:gd name="connsiteY8-168" fmla="*/ 363541 h 376244"/>
                <a:gd name="connsiteX9-169" fmla="*/ 2175003 w 5788153"/>
                <a:gd name="connsiteY9-170" fmla="*/ 1591 h 376244"/>
                <a:gd name="connsiteX10-171" fmla="*/ 2416303 w 5788153"/>
                <a:gd name="connsiteY10-172" fmla="*/ 369891 h 376244"/>
                <a:gd name="connsiteX11-173" fmla="*/ 2651253 w 5788153"/>
                <a:gd name="connsiteY11-174" fmla="*/ 1591 h 376244"/>
                <a:gd name="connsiteX12-175" fmla="*/ 2898903 w 5788153"/>
                <a:gd name="connsiteY12-176" fmla="*/ 369891 h 376244"/>
                <a:gd name="connsiteX13-177" fmla="*/ 3133853 w 5788153"/>
                <a:gd name="connsiteY13-178" fmla="*/ 3 h 376244"/>
                <a:gd name="connsiteX14-179" fmla="*/ 3381503 w 5788153"/>
                <a:gd name="connsiteY14-180" fmla="*/ 376241 h 376244"/>
                <a:gd name="connsiteX15-181" fmla="*/ 3616453 w 5788153"/>
                <a:gd name="connsiteY15-182" fmla="*/ 7941 h 376244"/>
                <a:gd name="connsiteX16-183" fmla="*/ 3857753 w 5788153"/>
                <a:gd name="connsiteY16-184" fmla="*/ 357191 h 376244"/>
                <a:gd name="connsiteX17-185" fmla="*/ 4105403 w 5788153"/>
                <a:gd name="connsiteY17-186" fmla="*/ 1591 h 376244"/>
                <a:gd name="connsiteX18-187" fmla="*/ 4340353 w 5788153"/>
                <a:gd name="connsiteY18-188" fmla="*/ 363541 h 376244"/>
                <a:gd name="connsiteX19-189" fmla="*/ 4588003 w 5788153"/>
                <a:gd name="connsiteY19-190" fmla="*/ 1591 h 376244"/>
                <a:gd name="connsiteX20-191" fmla="*/ 4816603 w 5788153"/>
                <a:gd name="connsiteY20-192" fmla="*/ 363541 h 376244"/>
                <a:gd name="connsiteX21-193" fmla="*/ 5057903 w 5788153"/>
                <a:gd name="connsiteY21-194" fmla="*/ 7941 h 376244"/>
                <a:gd name="connsiteX22-195" fmla="*/ 5305553 w 5788153"/>
                <a:gd name="connsiteY22-196" fmla="*/ 363541 h 376244"/>
                <a:gd name="connsiteX23-197" fmla="*/ 5546853 w 5788153"/>
                <a:gd name="connsiteY23-198" fmla="*/ 1591 h 376244"/>
                <a:gd name="connsiteX24-199" fmla="*/ 5788153 w 5788153"/>
                <a:gd name="connsiteY24-200" fmla="*/ 363541 h 376244"/>
                <a:gd name="connsiteX0-201" fmla="*/ 0 w 5788153"/>
                <a:gd name="connsiteY0-202" fmla="*/ 365939 h 377845"/>
                <a:gd name="connsiteX1-203" fmla="*/ 250953 w 5788153"/>
                <a:gd name="connsiteY1-204" fmla="*/ 3195 h 377845"/>
                <a:gd name="connsiteX2-205" fmla="*/ 492253 w 5788153"/>
                <a:gd name="connsiteY2-206" fmla="*/ 365145 h 377845"/>
                <a:gd name="connsiteX3-207" fmla="*/ 733553 w 5788153"/>
                <a:gd name="connsiteY3-208" fmla="*/ 3195 h 377845"/>
                <a:gd name="connsiteX4-209" fmla="*/ 968503 w 5788153"/>
                <a:gd name="connsiteY4-210" fmla="*/ 365145 h 377845"/>
                <a:gd name="connsiteX5-211" fmla="*/ 1209804 w 5788153"/>
                <a:gd name="connsiteY5-212" fmla="*/ 4783 h 377845"/>
                <a:gd name="connsiteX6-213" fmla="*/ 1457453 w 5788153"/>
                <a:gd name="connsiteY6-214" fmla="*/ 365145 h 377845"/>
                <a:gd name="connsiteX7-215" fmla="*/ 1698753 w 5788153"/>
                <a:gd name="connsiteY7-216" fmla="*/ 3195 h 377845"/>
                <a:gd name="connsiteX8-217" fmla="*/ 1933703 w 5788153"/>
                <a:gd name="connsiteY8-218" fmla="*/ 365145 h 377845"/>
                <a:gd name="connsiteX9-219" fmla="*/ 2175003 w 5788153"/>
                <a:gd name="connsiteY9-220" fmla="*/ 3195 h 377845"/>
                <a:gd name="connsiteX10-221" fmla="*/ 2416303 w 5788153"/>
                <a:gd name="connsiteY10-222" fmla="*/ 371495 h 377845"/>
                <a:gd name="connsiteX11-223" fmla="*/ 2651253 w 5788153"/>
                <a:gd name="connsiteY11-224" fmla="*/ 3195 h 377845"/>
                <a:gd name="connsiteX12-225" fmla="*/ 2898903 w 5788153"/>
                <a:gd name="connsiteY12-226" fmla="*/ 371495 h 377845"/>
                <a:gd name="connsiteX13-227" fmla="*/ 3133853 w 5788153"/>
                <a:gd name="connsiteY13-228" fmla="*/ 1607 h 377845"/>
                <a:gd name="connsiteX14-229" fmla="*/ 3381503 w 5788153"/>
                <a:gd name="connsiteY14-230" fmla="*/ 377845 h 377845"/>
                <a:gd name="connsiteX15-231" fmla="*/ 3621226 w 5788153"/>
                <a:gd name="connsiteY15-232" fmla="*/ 20 h 377845"/>
                <a:gd name="connsiteX16-233" fmla="*/ 3857753 w 5788153"/>
                <a:gd name="connsiteY16-234" fmla="*/ 358795 h 377845"/>
                <a:gd name="connsiteX17-235" fmla="*/ 4105403 w 5788153"/>
                <a:gd name="connsiteY17-236" fmla="*/ 3195 h 377845"/>
                <a:gd name="connsiteX18-237" fmla="*/ 4340353 w 5788153"/>
                <a:gd name="connsiteY18-238" fmla="*/ 365145 h 377845"/>
                <a:gd name="connsiteX19-239" fmla="*/ 4588003 w 5788153"/>
                <a:gd name="connsiteY19-240" fmla="*/ 3195 h 377845"/>
                <a:gd name="connsiteX20-241" fmla="*/ 4816603 w 5788153"/>
                <a:gd name="connsiteY20-242" fmla="*/ 365145 h 377845"/>
                <a:gd name="connsiteX21-243" fmla="*/ 5057903 w 5788153"/>
                <a:gd name="connsiteY21-244" fmla="*/ 9545 h 377845"/>
                <a:gd name="connsiteX22-245" fmla="*/ 5305553 w 5788153"/>
                <a:gd name="connsiteY22-246" fmla="*/ 365145 h 377845"/>
                <a:gd name="connsiteX23-247" fmla="*/ 5546853 w 5788153"/>
                <a:gd name="connsiteY23-248" fmla="*/ 3195 h 377845"/>
                <a:gd name="connsiteX24-249" fmla="*/ 5788153 w 5788153"/>
                <a:gd name="connsiteY24-250" fmla="*/ 365145 h 377845"/>
                <a:gd name="connsiteX0-251" fmla="*/ 0 w 5788153"/>
                <a:gd name="connsiteY0-252" fmla="*/ 367509 h 379415"/>
                <a:gd name="connsiteX1-253" fmla="*/ 250953 w 5788153"/>
                <a:gd name="connsiteY1-254" fmla="*/ 4765 h 379415"/>
                <a:gd name="connsiteX2-255" fmla="*/ 492253 w 5788153"/>
                <a:gd name="connsiteY2-256" fmla="*/ 366715 h 379415"/>
                <a:gd name="connsiteX3-257" fmla="*/ 733553 w 5788153"/>
                <a:gd name="connsiteY3-258" fmla="*/ 4765 h 379415"/>
                <a:gd name="connsiteX4-259" fmla="*/ 968503 w 5788153"/>
                <a:gd name="connsiteY4-260" fmla="*/ 366715 h 379415"/>
                <a:gd name="connsiteX5-261" fmla="*/ 1209804 w 5788153"/>
                <a:gd name="connsiteY5-262" fmla="*/ 6353 h 379415"/>
                <a:gd name="connsiteX6-263" fmla="*/ 1457453 w 5788153"/>
                <a:gd name="connsiteY6-264" fmla="*/ 366715 h 379415"/>
                <a:gd name="connsiteX7-265" fmla="*/ 1698753 w 5788153"/>
                <a:gd name="connsiteY7-266" fmla="*/ 4765 h 379415"/>
                <a:gd name="connsiteX8-267" fmla="*/ 1933703 w 5788153"/>
                <a:gd name="connsiteY8-268" fmla="*/ 366715 h 379415"/>
                <a:gd name="connsiteX9-269" fmla="*/ 2175003 w 5788153"/>
                <a:gd name="connsiteY9-270" fmla="*/ 4765 h 379415"/>
                <a:gd name="connsiteX10-271" fmla="*/ 2416303 w 5788153"/>
                <a:gd name="connsiteY10-272" fmla="*/ 373065 h 379415"/>
                <a:gd name="connsiteX11-273" fmla="*/ 2651253 w 5788153"/>
                <a:gd name="connsiteY11-274" fmla="*/ 4765 h 379415"/>
                <a:gd name="connsiteX12-275" fmla="*/ 2898903 w 5788153"/>
                <a:gd name="connsiteY12-276" fmla="*/ 373065 h 379415"/>
                <a:gd name="connsiteX13-277" fmla="*/ 3133853 w 5788153"/>
                <a:gd name="connsiteY13-278" fmla="*/ 3177 h 379415"/>
                <a:gd name="connsiteX14-279" fmla="*/ 3381503 w 5788153"/>
                <a:gd name="connsiteY14-280" fmla="*/ 379415 h 379415"/>
                <a:gd name="connsiteX15-281" fmla="*/ 3621226 w 5788153"/>
                <a:gd name="connsiteY15-282" fmla="*/ 1590 h 379415"/>
                <a:gd name="connsiteX16-283" fmla="*/ 3857753 w 5788153"/>
                <a:gd name="connsiteY16-284" fmla="*/ 360365 h 379415"/>
                <a:gd name="connsiteX17-285" fmla="*/ 4100631 w 5788153"/>
                <a:gd name="connsiteY17-286" fmla="*/ 2 h 379415"/>
                <a:gd name="connsiteX18-287" fmla="*/ 4340353 w 5788153"/>
                <a:gd name="connsiteY18-288" fmla="*/ 366715 h 379415"/>
                <a:gd name="connsiteX19-289" fmla="*/ 4588003 w 5788153"/>
                <a:gd name="connsiteY19-290" fmla="*/ 4765 h 379415"/>
                <a:gd name="connsiteX20-291" fmla="*/ 4816603 w 5788153"/>
                <a:gd name="connsiteY20-292" fmla="*/ 366715 h 379415"/>
                <a:gd name="connsiteX21-293" fmla="*/ 5057903 w 5788153"/>
                <a:gd name="connsiteY21-294" fmla="*/ 11115 h 379415"/>
                <a:gd name="connsiteX22-295" fmla="*/ 5305553 w 5788153"/>
                <a:gd name="connsiteY22-296" fmla="*/ 366715 h 379415"/>
                <a:gd name="connsiteX23-297" fmla="*/ 5546853 w 5788153"/>
                <a:gd name="connsiteY23-298" fmla="*/ 4765 h 379415"/>
                <a:gd name="connsiteX24-299" fmla="*/ 5788153 w 5788153"/>
                <a:gd name="connsiteY24-300" fmla="*/ 366715 h 379415"/>
                <a:gd name="connsiteX0-301" fmla="*/ 0 w 5788153"/>
                <a:gd name="connsiteY0-302" fmla="*/ 367509 h 379415"/>
                <a:gd name="connsiteX1-303" fmla="*/ 250953 w 5788153"/>
                <a:gd name="connsiteY1-304" fmla="*/ 4765 h 379415"/>
                <a:gd name="connsiteX2-305" fmla="*/ 492253 w 5788153"/>
                <a:gd name="connsiteY2-306" fmla="*/ 366715 h 379415"/>
                <a:gd name="connsiteX3-307" fmla="*/ 733553 w 5788153"/>
                <a:gd name="connsiteY3-308" fmla="*/ 4765 h 379415"/>
                <a:gd name="connsiteX4-309" fmla="*/ 968503 w 5788153"/>
                <a:gd name="connsiteY4-310" fmla="*/ 366715 h 379415"/>
                <a:gd name="connsiteX5-311" fmla="*/ 1209804 w 5788153"/>
                <a:gd name="connsiteY5-312" fmla="*/ 6353 h 379415"/>
                <a:gd name="connsiteX6-313" fmla="*/ 1457453 w 5788153"/>
                <a:gd name="connsiteY6-314" fmla="*/ 366715 h 379415"/>
                <a:gd name="connsiteX7-315" fmla="*/ 1698753 w 5788153"/>
                <a:gd name="connsiteY7-316" fmla="*/ 4765 h 379415"/>
                <a:gd name="connsiteX8-317" fmla="*/ 1933703 w 5788153"/>
                <a:gd name="connsiteY8-318" fmla="*/ 366715 h 379415"/>
                <a:gd name="connsiteX9-319" fmla="*/ 2175003 w 5788153"/>
                <a:gd name="connsiteY9-320" fmla="*/ 4765 h 379415"/>
                <a:gd name="connsiteX10-321" fmla="*/ 2416303 w 5788153"/>
                <a:gd name="connsiteY10-322" fmla="*/ 373065 h 379415"/>
                <a:gd name="connsiteX11-323" fmla="*/ 2651253 w 5788153"/>
                <a:gd name="connsiteY11-324" fmla="*/ 4765 h 379415"/>
                <a:gd name="connsiteX12-325" fmla="*/ 2898903 w 5788153"/>
                <a:gd name="connsiteY12-326" fmla="*/ 373065 h 379415"/>
                <a:gd name="connsiteX13-327" fmla="*/ 3133853 w 5788153"/>
                <a:gd name="connsiteY13-328" fmla="*/ 3177 h 379415"/>
                <a:gd name="connsiteX14-329" fmla="*/ 3381503 w 5788153"/>
                <a:gd name="connsiteY14-330" fmla="*/ 379415 h 379415"/>
                <a:gd name="connsiteX15-331" fmla="*/ 3621226 w 5788153"/>
                <a:gd name="connsiteY15-332" fmla="*/ 1590 h 379415"/>
                <a:gd name="connsiteX16-333" fmla="*/ 3857753 w 5788153"/>
                <a:gd name="connsiteY16-334" fmla="*/ 360365 h 379415"/>
                <a:gd name="connsiteX17-335" fmla="*/ 4100631 w 5788153"/>
                <a:gd name="connsiteY17-336" fmla="*/ 2 h 379415"/>
                <a:gd name="connsiteX18-337" fmla="*/ 4340353 w 5788153"/>
                <a:gd name="connsiteY18-338" fmla="*/ 366715 h 379415"/>
                <a:gd name="connsiteX19-339" fmla="*/ 4588004 w 5788153"/>
                <a:gd name="connsiteY19-340" fmla="*/ 2384 h 379415"/>
                <a:gd name="connsiteX20-341" fmla="*/ 4816603 w 5788153"/>
                <a:gd name="connsiteY20-342" fmla="*/ 366715 h 379415"/>
                <a:gd name="connsiteX21-343" fmla="*/ 5057903 w 5788153"/>
                <a:gd name="connsiteY21-344" fmla="*/ 11115 h 379415"/>
                <a:gd name="connsiteX22-345" fmla="*/ 5305553 w 5788153"/>
                <a:gd name="connsiteY22-346" fmla="*/ 366715 h 379415"/>
                <a:gd name="connsiteX23-347" fmla="*/ 5546853 w 5788153"/>
                <a:gd name="connsiteY23-348" fmla="*/ 4765 h 379415"/>
                <a:gd name="connsiteX24-349" fmla="*/ 5788153 w 5788153"/>
                <a:gd name="connsiteY24-350" fmla="*/ 366715 h 379415"/>
                <a:gd name="connsiteX0-351" fmla="*/ 0 w 5788153"/>
                <a:gd name="connsiteY0-352" fmla="*/ 367509 h 379415"/>
                <a:gd name="connsiteX1-353" fmla="*/ 250953 w 5788153"/>
                <a:gd name="connsiteY1-354" fmla="*/ 4765 h 379415"/>
                <a:gd name="connsiteX2-355" fmla="*/ 492253 w 5788153"/>
                <a:gd name="connsiteY2-356" fmla="*/ 366715 h 379415"/>
                <a:gd name="connsiteX3-357" fmla="*/ 733553 w 5788153"/>
                <a:gd name="connsiteY3-358" fmla="*/ 4765 h 379415"/>
                <a:gd name="connsiteX4-359" fmla="*/ 968503 w 5788153"/>
                <a:gd name="connsiteY4-360" fmla="*/ 366715 h 379415"/>
                <a:gd name="connsiteX5-361" fmla="*/ 1209804 w 5788153"/>
                <a:gd name="connsiteY5-362" fmla="*/ 6353 h 379415"/>
                <a:gd name="connsiteX6-363" fmla="*/ 1457453 w 5788153"/>
                <a:gd name="connsiteY6-364" fmla="*/ 366715 h 379415"/>
                <a:gd name="connsiteX7-365" fmla="*/ 1698753 w 5788153"/>
                <a:gd name="connsiteY7-366" fmla="*/ 4765 h 379415"/>
                <a:gd name="connsiteX8-367" fmla="*/ 1933703 w 5788153"/>
                <a:gd name="connsiteY8-368" fmla="*/ 366715 h 379415"/>
                <a:gd name="connsiteX9-369" fmla="*/ 2175003 w 5788153"/>
                <a:gd name="connsiteY9-370" fmla="*/ 4765 h 379415"/>
                <a:gd name="connsiteX10-371" fmla="*/ 2416303 w 5788153"/>
                <a:gd name="connsiteY10-372" fmla="*/ 373065 h 379415"/>
                <a:gd name="connsiteX11-373" fmla="*/ 2651253 w 5788153"/>
                <a:gd name="connsiteY11-374" fmla="*/ 4765 h 379415"/>
                <a:gd name="connsiteX12-375" fmla="*/ 2898903 w 5788153"/>
                <a:gd name="connsiteY12-376" fmla="*/ 373065 h 379415"/>
                <a:gd name="connsiteX13-377" fmla="*/ 3133853 w 5788153"/>
                <a:gd name="connsiteY13-378" fmla="*/ 3177 h 379415"/>
                <a:gd name="connsiteX14-379" fmla="*/ 3381503 w 5788153"/>
                <a:gd name="connsiteY14-380" fmla="*/ 379415 h 379415"/>
                <a:gd name="connsiteX15-381" fmla="*/ 3621226 w 5788153"/>
                <a:gd name="connsiteY15-382" fmla="*/ 1590 h 379415"/>
                <a:gd name="connsiteX16-383" fmla="*/ 3857753 w 5788153"/>
                <a:gd name="connsiteY16-384" fmla="*/ 360365 h 379415"/>
                <a:gd name="connsiteX17-385" fmla="*/ 4100631 w 5788153"/>
                <a:gd name="connsiteY17-386" fmla="*/ 2 h 379415"/>
                <a:gd name="connsiteX18-387" fmla="*/ 4340353 w 5788153"/>
                <a:gd name="connsiteY18-388" fmla="*/ 366715 h 379415"/>
                <a:gd name="connsiteX19-389" fmla="*/ 4588004 w 5788153"/>
                <a:gd name="connsiteY19-390" fmla="*/ 2384 h 379415"/>
                <a:gd name="connsiteX20-391" fmla="*/ 4816603 w 5788153"/>
                <a:gd name="connsiteY20-392" fmla="*/ 366715 h 379415"/>
                <a:gd name="connsiteX21-393" fmla="*/ 5057904 w 5788153"/>
                <a:gd name="connsiteY21-394" fmla="*/ 1590 h 379415"/>
                <a:gd name="connsiteX22-395" fmla="*/ 5305553 w 5788153"/>
                <a:gd name="connsiteY22-396" fmla="*/ 366715 h 379415"/>
                <a:gd name="connsiteX23-397" fmla="*/ 5546853 w 5788153"/>
                <a:gd name="connsiteY23-398" fmla="*/ 4765 h 379415"/>
                <a:gd name="connsiteX24-399" fmla="*/ 5788153 w 5788153"/>
                <a:gd name="connsiteY24-400" fmla="*/ 366715 h 379415"/>
                <a:gd name="connsiteX0-401" fmla="*/ 0 w 5788153"/>
                <a:gd name="connsiteY0-402" fmla="*/ 367509 h 379415"/>
                <a:gd name="connsiteX1-403" fmla="*/ 250953 w 5788153"/>
                <a:gd name="connsiteY1-404" fmla="*/ 4765 h 379415"/>
                <a:gd name="connsiteX2-405" fmla="*/ 492253 w 5788153"/>
                <a:gd name="connsiteY2-406" fmla="*/ 366715 h 379415"/>
                <a:gd name="connsiteX3-407" fmla="*/ 733553 w 5788153"/>
                <a:gd name="connsiteY3-408" fmla="*/ 4765 h 379415"/>
                <a:gd name="connsiteX4-409" fmla="*/ 968503 w 5788153"/>
                <a:gd name="connsiteY4-410" fmla="*/ 366715 h 379415"/>
                <a:gd name="connsiteX5-411" fmla="*/ 1209804 w 5788153"/>
                <a:gd name="connsiteY5-412" fmla="*/ 6353 h 379415"/>
                <a:gd name="connsiteX6-413" fmla="*/ 1457453 w 5788153"/>
                <a:gd name="connsiteY6-414" fmla="*/ 366715 h 379415"/>
                <a:gd name="connsiteX7-415" fmla="*/ 1698753 w 5788153"/>
                <a:gd name="connsiteY7-416" fmla="*/ 4765 h 379415"/>
                <a:gd name="connsiteX8-417" fmla="*/ 1933703 w 5788153"/>
                <a:gd name="connsiteY8-418" fmla="*/ 366715 h 379415"/>
                <a:gd name="connsiteX9-419" fmla="*/ 2175003 w 5788153"/>
                <a:gd name="connsiteY9-420" fmla="*/ 4765 h 379415"/>
                <a:gd name="connsiteX10-421" fmla="*/ 2416303 w 5788153"/>
                <a:gd name="connsiteY10-422" fmla="*/ 373065 h 379415"/>
                <a:gd name="connsiteX11-423" fmla="*/ 2651253 w 5788153"/>
                <a:gd name="connsiteY11-424" fmla="*/ 4765 h 379415"/>
                <a:gd name="connsiteX12-425" fmla="*/ 2898903 w 5788153"/>
                <a:gd name="connsiteY12-426" fmla="*/ 373065 h 379415"/>
                <a:gd name="connsiteX13-427" fmla="*/ 3133853 w 5788153"/>
                <a:gd name="connsiteY13-428" fmla="*/ 3177 h 379415"/>
                <a:gd name="connsiteX14-429" fmla="*/ 3381503 w 5788153"/>
                <a:gd name="connsiteY14-430" fmla="*/ 379415 h 379415"/>
                <a:gd name="connsiteX15-431" fmla="*/ 3621226 w 5788153"/>
                <a:gd name="connsiteY15-432" fmla="*/ 1590 h 379415"/>
                <a:gd name="connsiteX16-433" fmla="*/ 3857753 w 5788153"/>
                <a:gd name="connsiteY16-434" fmla="*/ 360365 h 379415"/>
                <a:gd name="connsiteX17-435" fmla="*/ 4100631 w 5788153"/>
                <a:gd name="connsiteY17-436" fmla="*/ 2 h 379415"/>
                <a:gd name="connsiteX18-437" fmla="*/ 4340353 w 5788153"/>
                <a:gd name="connsiteY18-438" fmla="*/ 366715 h 379415"/>
                <a:gd name="connsiteX19-439" fmla="*/ 4588004 w 5788153"/>
                <a:gd name="connsiteY19-440" fmla="*/ 2384 h 379415"/>
                <a:gd name="connsiteX20-441" fmla="*/ 4816603 w 5788153"/>
                <a:gd name="connsiteY20-442" fmla="*/ 366715 h 379415"/>
                <a:gd name="connsiteX21-443" fmla="*/ 5057904 w 5788153"/>
                <a:gd name="connsiteY21-444" fmla="*/ 1590 h 379415"/>
                <a:gd name="connsiteX22-445" fmla="*/ 5305553 w 5788153"/>
                <a:gd name="connsiteY22-446" fmla="*/ 366715 h 379415"/>
                <a:gd name="connsiteX23-447" fmla="*/ 5546854 w 5788153"/>
                <a:gd name="connsiteY23-448" fmla="*/ 2384 h 379415"/>
                <a:gd name="connsiteX24-449" fmla="*/ 5788153 w 5788153"/>
                <a:gd name="connsiteY24-450" fmla="*/ 366715 h 379415"/>
                <a:gd name="connsiteX0-451" fmla="*/ 0 w 5788153"/>
                <a:gd name="connsiteY0-452" fmla="*/ 367509 h 373065"/>
                <a:gd name="connsiteX1-453" fmla="*/ 250953 w 5788153"/>
                <a:gd name="connsiteY1-454" fmla="*/ 4765 h 373065"/>
                <a:gd name="connsiteX2-455" fmla="*/ 492253 w 5788153"/>
                <a:gd name="connsiteY2-456" fmla="*/ 366715 h 373065"/>
                <a:gd name="connsiteX3-457" fmla="*/ 733553 w 5788153"/>
                <a:gd name="connsiteY3-458" fmla="*/ 4765 h 373065"/>
                <a:gd name="connsiteX4-459" fmla="*/ 968503 w 5788153"/>
                <a:gd name="connsiteY4-460" fmla="*/ 366715 h 373065"/>
                <a:gd name="connsiteX5-461" fmla="*/ 1209804 w 5788153"/>
                <a:gd name="connsiteY5-462" fmla="*/ 6353 h 373065"/>
                <a:gd name="connsiteX6-463" fmla="*/ 1457453 w 5788153"/>
                <a:gd name="connsiteY6-464" fmla="*/ 366715 h 373065"/>
                <a:gd name="connsiteX7-465" fmla="*/ 1698753 w 5788153"/>
                <a:gd name="connsiteY7-466" fmla="*/ 4765 h 373065"/>
                <a:gd name="connsiteX8-467" fmla="*/ 1933703 w 5788153"/>
                <a:gd name="connsiteY8-468" fmla="*/ 366715 h 373065"/>
                <a:gd name="connsiteX9-469" fmla="*/ 2175003 w 5788153"/>
                <a:gd name="connsiteY9-470" fmla="*/ 4765 h 373065"/>
                <a:gd name="connsiteX10-471" fmla="*/ 2416303 w 5788153"/>
                <a:gd name="connsiteY10-472" fmla="*/ 373065 h 373065"/>
                <a:gd name="connsiteX11-473" fmla="*/ 2651253 w 5788153"/>
                <a:gd name="connsiteY11-474" fmla="*/ 4765 h 373065"/>
                <a:gd name="connsiteX12-475" fmla="*/ 2898903 w 5788153"/>
                <a:gd name="connsiteY12-476" fmla="*/ 373065 h 373065"/>
                <a:gd name="connsiteX13-477" fmla="*/ 3133853 w 5788153"/>
                <a:gd name="connsiteY13-478" fmla="*/ 3177 h 373065"/>
                <a:gd name="connsiteX14-479" fmla="*/ 3376730 w 5788153"/>
                <a:gd name="connsiteY14-480" fmla="*/ 369890 h 373065"/>
                <a:gd name="connsiteX15-481" fmla="*/ 3621226 w 5788153"/>
                <a:gd name="connsiteY15-482" fmla="*/ 1590 h 373065"/>
                <a:gd name="connsiteX16-483" fmla="*/ 3857753 w 5788153"/>
                <a:gd name="connsiteY16-484" fmla="*/ 360365 h 373065"/>
                <a:gd name="connsiteX17-485" fmla="*/ 4100631 w 5788153"/>
                <a:gd name="connsiteY17-486" fmla="*/ 2 h 373065"/>
                <a:gd name="connsiteX18-487" fmla="*/ 4340353 w 5788153"/>
                <a:gd name="connsiteY18-488" fmla="*/ 366715 h 373065"/>
                <a:gd name="connsiteX19-489" fmla="*/ 4588004 w 5788153"/>
                <a:gd name="connsiteY19-490" fmla="*/ 2384 h 373065"/>
                <a:gd name="connsiteX20-491" fmla="*/ 4816603 w 5788153"/>
                <a:gd name="connsiteY20-492" fmla="*/ 366715 h 373065"/>
                <a:gd name="connsiteX21-493" fmla="*/ 5057904 w 5788153"/>
                <a:gd name="connsiteY21-494" fmla="*/ 1590 h 373065"/>
                <a:gd name="connsiteX22-495" fmla="*/ 5305553 w 5788153"/>
                <a:gd name="connsiteY22-496" fmla="*/ 366715 h 373065"/>
                <a:gd name="connsiteX23-497" fmla="*/ 5546854 w 5788153"/>
                <a:gd name="connsiteY23-498" fmla="*/ 2384 h 373065"/>
                <a:gd name="connsiteX24-499" fmla="*/ 5788153 w 5788153"/>
                <a:gd name="connsiteY24-500" fmla="*/ 366715 h 373065"/>
                <a:gd name="connsiteX0-501" fmla="*/ 0 w 5788153"/>
                <a:gd name="connsiteY0-502" fmla="*/ 367508 h 373064"/>
                <a:gd name="connsiteX1-503" fmla="*/ 250953 w 5788153"/>
                <a:gd name="connsiteY1-504" fmla="*/ 4764 h 373064"/>
                <a:gd name="connsiteX2-505" fmla="*/ 492253 w 5788153"/>
                <a:gd name="connsiteY2-506" fmla="*/ 366714 h 373064"/>
                <a:gd name="connsiteX3-507" fmla="*/ 733553 w 5788153"/>
                <a:gd name="connsiteY3-508" fmla="*/ 4764 h 373064"/>
                <a:gd name="connsiteX4-509" fmla="*/ 968503 w 5788153"/>
                <a:gd name="connsiteY4-510" fmla="*/ 366714 h 373064"/>
                <a:gd name="connsiteX5-511" fmla="*/ 1209804 w 5788153"/>
                <a:gd name="connsiteY5-512" fmla="*/ 6352 h 373064"/>
                <a:gd name="connsiteX6-513" fmla="*/ 1457453 w 5788153"/>
                <a:gd name="connsiteY6-514" fmla="*/ 366714 h 373064"/>
                <a:gd name="connsiteX7-515" fmla="*/ 1698753 w 5788153"/>
                <a:gd name="connsiteY7-516" fmla="*/ 4764 h 373064"/>
                <a:gd name="connsiteX8-517" fmla="*/ 1933703 w 5788153"/>
                <a:gd name="connsiteY8-518" fmla="*/ 366714 h 373064"/>
                <a:gd name="connsiteX9-519" fmla="*/ 2175003 w 5788153"/>
                <a:gd name="connsiteY9-520" fmla="*/ 4764 h 373064"/>
                <a:gd name="connsiteX10-521" fmla="*/ 2416303 w 5788153"/>
                <a:gd name="connsiteY10-522" fmla="*/ 373064 h 373064"/>
                <a:gd name="connsiteX11-523" fmla="*/ 2651253 w 5788153"/>
                <a:gd name="connsiteY11-524" fmla="*/ 4764 h 373064"/>
                <a:gd name="connsiteX12-525" fmla="*/ 2898903 w 5788153"/>
                <a:gd name="connsiteY12-526" fmla="*/ 373064 h 373064"/>
                <a:gd name="connsiteX13-527" fmla="*/ 3133853 w 5788153"/>
                <a:gd name="connsiteY13-528" fmla="*/ 3176 h 373064"/>
                <a:gd name="connsiteX14-529" fmla="*/ 3376730 w 5788153"/>
                <a:gd name="connsiteY14-530" fmla="*/ 369889 h 373064"/>
                <a:gd name="connsiteX15-531" fmla="*/ 3621226 w 5788153"/>
                <a:gd name="connsiteY15-532" fmla="*/ 1589 h 373064"/>
                <a:gd name="connsiteX16-533" fmla="*/ 3852980 w 5788153"/>
                <a:gd name="connsiteY16-534" fmla="*/ 367508 h 373064"/>
                <a:gd name="connsiteX17-535" fmla="*/ 4100631 w 5788153"/>
                <a:gd name="connsiteY17-536" fmla="*/ 1 h 373064"/>
                <a:gd name="connsiteX18-537" fmla="*/ 4340353 w 5788153"/>
                <a:gd name="connsiteY18-538" fmla="*/ 366714 h 373064"/>
                <a:gd name="connsiteX19-539" fmla="*/ 4588004 w 5788153"/>
                <a:gd name="connsiteY19-540" fmla="*/ 2383 h 373064"/>
                <a:gd name="connsiteX20-541" fmla="*/ 4816603 w 5788153"/>
                <a:gd name="connsiteY20-542" fmla="*/ 366714 h 373064"/>
                <a:gd name="connsiteX21-543" fmla="*/ 5057904 w 5788153"/>
                <a:gd name="connsiteY21-544" fmla="*/ 1589 h 373064"/>
                <a:gd name="connsiteX22-545" fmla="*/ 5305553 w 5788153"/>
                <a:gd name="connsiteY22-546" fmla="*/ 366714 h 373064"/>
                <a:gd name="connsiteX23-547" fmla="*/ 5546854 w 5788153"/>
                <a:gd name="connsiteY23-548" fmla="*/ 2383 h 373064"/>
                <a:gd name="connsiteX24-549" fmla="*/ 5788153 w 5788153"/>
                <a:gd name="connsiteY24-550" fmla="*/ 366714 h 373064"/>
                <a:gd name="connsiteX0-551" fmla="*/ 0 w 5841327"/>
                <a:gd name="connsiteY0-552" fmla="*/ 367508 h 373064"/>
                <a:gd name="connsiteX1-553" fmla="*/ 304127 w 5841327"/>
                <a:gd name="connsiteY1-554" fmla="*/ 4764 h 373064"/>
                <a:gd name="connsiteX2-555" fmla="*/ 545427 w 5841327"/>
                <a:gd name="connsiteY2-556" fmla="*/ 366714 h 373064"/>
                <a:gd name="connsiteX3-557" fmla="*/ 786727 w 5841327"/>
                <a:gd name="connsiteY3-558" fmla="*/ 4764 h 373064"/>
                <a:gd name="connsiteX4-559" fmla="*/ 1021677 w 5841327"/>
                <a:gd name="connsiteY4-560" fmla="*/ 366714 h 373064"/>
                <a:gd name="connsiteX5-561" fmla="*/ 1262978 w 5841327"/>
                <a:gd name="connsiteY5-562" fmla="*/ 6352 h 373064"/>
                <a:gd name="connsiteX6-563" fmla="*/ 1510627 w 5841327"/>
                <a:gd name="connsiteY6-564" fmla="*/ 366714 h 373064"/>
                <a:gd name="connsiteX7-565" fmla="*/ 1751927 w 5841327"/>
                <a:gd name="connsiteY7-566" fmla="*/ 4764 h 373064"/>
                <a:gd name="connsiteX8-567" fmla="*/ 1986877 w 5841327"/>
                <a:gd name="connsiteY8-568" fmla="*/ 366714 h 373064"/>
                <a:gd name="connsiteX9-569" fmla="*/ 2228177 w 5841327"/>
                <a:gd name="connsiteY9-570" fmla="*/ 4764 h 373064"/>
                <a:gd name="connsiteX10-571" fmla="*/ 2469477 w 5841327"/>
                <a:gd name="connsiteY10-572" fmla="*/ 373064 h 373064"/>
                <a:gd name="connsiteX11-573" fmla="*/ 2704427 w 5841327"/>
                <a:gd name="connsiteY11-574" fmla="*/ 4764 h 373064"/>
                <a:gd name="connsiteX12-575" fmla="*/ 2952077 w 5841327"/>
                <a:gd name="connsiteY12-576" fmla="*/ 373064 h 373064"/>
                <a:gd name="connsiteX13-577" fmla="*/ 3187027 w 5841327"/>
                <a:gd name="connsiteY13-578" fmla="*/ 3176 h 373064"/>
                <a:gd name="connsiteX14-579" fmla="*/ 3429904 w 5841327"/>
                <a:gd name="connsiteY14-580" fmla="*/ 369889 h 373064"/>
                <a:gd name="connsiteX15-581" fmla="*/ 3674400 w 5841327"/>
                <a:gd name="connsiteY15-582" fmla="*/ 1589 h 373064"/>
                <a:gd name="connsiteX16-583" fmla="*/ 3906154 w 5841327"/>
                <a:gd name="connsiteY16-584" fmla="*/ 367508 h 373064"/>
                <a:gd name="connsiteX17-585" fmla="*/ 4153805 w 5841327"/>
                <a:gd name="connsiteY17-586" fmla="*/ 1 h 373064"/>
                <a:gd name="connsiteX18-587" fmla="*/ 4393527 w 5841327"/>
                <a:gd name="connsiteY18-588" fmla="*/ 366714 h 373064"/>
                <a:gd name="connsiteX19-589" fmla="*/ 4641178 w 5841327"/>
                <a:gd name="connsiteY19-590" fmla="*/ 2383 h 373064"/>
                <a:gd name="connsiteX20-591" fmla="*/ 4869777 w 5841327"/>
                <a:gd name="connsiteY20-592" fmla="*/ 366714 h 373064"/>
                <a:gd name="connsiteX21-593" fmla="*/ 5111078 w 5841327"/>
                <a:gd name="connsiteY21-594" fmla="*/ 1589 h 373064"/>
                <a:gd name="connsiteX22-595" fmla="*/ 5358727 w 5841327"/>
                <a:gd name="connsiteY22-596" fmla="*/ 366714 h 373064"/>
                <a:gd name="connsiteX23-597" fmla="*/ 5600028 w 5841327"/>
                <a:gd name="connsiteY23-598" fmla="*/ 2383 h 373064"/>
                <a:gd name="connsiteX24-599" fmla="*/ 5841327 w 5841327"/>
                <a:gd name="connsiteY24-600" fmla="*/ 366714 h 373064"/>
                <a:gd name="connsiteX0-601" fmla="*/ 0 w 5809421"/>
                <a:gd name="connsiteY0-602" fmla="*/ 367508 h 373064"/>
                <a:gd name="connsiteX1-603" fmla="*/ 272221 w 5809421"/>
                <a:gd name="connsiteY1-604" fmla="*/ 4764 h 373064"/>
                <a:gd name="connsiteX2-605" fmla="*/ 513521 w 5809421"/>
                <a:gd name="connsiteY2-606" fmla="*/ 366714 h 373064"/>
                <a:gd name="connsiteX3-607" fmla="*/ 754821 w 5809421"/>
                <a:gd name="connsiteY3-608" fmla="*/ 4764 h 373064"/>
                <a:gd name="connsiteX4-609" fmla="*/ 989771 w 5809421"/>
                <a:gd name="connsiteY4-610" fmla="*/ 366714 h 373064"/>
                <a:gd name="connsiteX5-611" fmla="*/ 1231072 w 5809421"/>
                <a:gd name="connsiteY5-612" fmla="*/ 6352 h 373064"/>
                <a:gd name="connsiteX6-613" fmla="*/ 1478721 w 5809421"/>
                <a:gd name="connsiteY6-614" fmla="*/ 366714 h 373064"/>
                <a:gd name="connsiteX7-615" fmla="*/ 1720021 w 5809421"/>
                <a:gd name="connsiteY7-616" fmla="*/ 4764 h 373064"/>
                <a:gd name="connsiteX8-617" fmla="*/ 1954971 w 5809421"/>
                <a:gd name="connsiteY8-618" fmla="*/ 366714 h 373064"/>
                <a:gd name="connsiteX9-619" fmla="*/ 2196271 w 5809421"/>
                <a:gd name="connsiteY9-620" fmla="*/ 4764 h 373064"/>
                <a:gd name="connsiteX10-621" fmla="*/ 2437571 w 5809421"/>
                <a:gd name="connsiteY10-622" fmla="*/ 373064 h 373064"/>
                <a:gd name="connsiteX11-623" fmla="*/ 2672521 w 5809421"/>
                <a:gd name="connsiteY11-624" fmla="*/ 4764 h 373064"/>
                <a:gd name="connsiteX12-625" fmla="*/ 2920171 w 5809421"/>
                <a:gd name="connsiteY12-626" fmla="*/ 373064 h 373064"/>
                <a:gd name="connsiteX13-627" fmla="*/ 3155121 w 5809421"/>
                <a:gd name="connsiteY13-628" fmla="*/ 3176 h 373064"/>
                <a:gd name="connsiteX14-629" fmla="*/ 3397998 w 5809421"/>
                <a:gd name="connsiteY14-630" fmla="*/ 369889 h 373064"/>
                <a:gd name="connsiteX15-631" fmla="*/ 3642494 w 5809421"/>
                <a:gd name="connsiteY15-632" fmla="*/ 1589 h 373064"/>
                <a:gd name="connsiteX16-633" fmla="*/ 3874248 w 5809421"/>
                <a:gd name="connsiteY16-634" fmla="*/ 367508 h 373064"/>
                <a:gd name="connsiteX17-635" fmla="*/ 4121899 w 5809421"/>
                <a:gd name="connsiteY17-636" fmla="*/ 1 h 373064"/>
                <a:gd name="connsiteX18-637" fmla="*/ 4361621 w 5809421"/>
                <a:gd name="connsiteY18-638" fmla="*/ 366714 h 373064"/>
                <a:gd name="connsiteX19-639" fmla="*/ 4609272 w 5809421"/>
                <a:gd name="connsiteY19-640" fmla="*/ 2383 h 373064"/>
                <a:gd name="connsiteX20-641" fmla="*/ 4837871 w 5809421"/>
                <a:gd name="connsiteY20-642" fmla="*/ 366714 h 373064"/>
                <a:gd name="connsiteX21-643" fmla="*/ 5079172 w 5809421"/>
                <a:gd name="connsiteY21-644" fmla="*/ 1589 h 373064"/>
                <a:gd name="connsiteX22-645" fmla="*/ 5326821 w 5809421"/>
                <a:gd name="connsiteY22-646" fmla="*/ 366714 h 373064"/>
                <a:gd name="connsiteX23-647" fmla="*/ 5568122 w 5809421"/>
                <a:gd name="connsiteY23-648" fmla="*/ 2383 h 373064"/>
                <a:gd name="connsiteX24-649" fmla="*/ 5809421 w 5809421"/>
                <a:gd name="connsiteY24-650" fmla="*/ 366714 h 373064"/>
                <a:gd name="connsiteX0-651" fmla="*/ 0 w 5841327"/>
                <a:gd name="connsiteY0-652" fmla="*/ 367508 h 373064"/>
                <a:gd name="connsiteX1-653" fmla="*/ 272221 w 5841327"/>
                <a:gd name="connsiteY1-654" fmla="*/ 4764 h 373064"/>
                <a:gd name="connsiteX2-655" fmla="*/ 513521 w 5841327"/>
                <a:gd name="connsiteY2-656" fmla="*/ 366714 h 373064"/>
                <a:gd name="connsiteX3-657" fmla="*/ 754821 w 5841327"/>
                <a:gd name="connsiteY3-658" fmla="*/ 4764 h 373064"/>
                <a:gd name="connsiteX4-659" fmla="*/ 989771 w 5841327"/>
                <a:gd name="connsiteY4-660" fmla="*/ 366714 h 373064"/>
                <a:gd name="connsiteX5-661" fmla="*/ 1231072 w 5841327"/>
                <a:gd name="connsiteY5-662" fmla="*/ 6352 h 373064"/>
                <a:gd name="connsiteX6-663" fmla="*/ 1478721 w 5841327"/>
                <a:gd name="connsiteY6-664" fmla="*/ 366714 h 373064"/>
                <a:gd name="connsiteX7-665" fmla="*/ 1720021 w 5841327"/>
                <a:gd name="connsiteY7-666" fmla="*/ 4764 h 373064"/>
                <a:gd name="connsiteX8-667" fmla="*/ 1954971 w 5841327"/>
                <a:gd name="connsiteY8-668" fmla="*/ 366714 h 373064"/>
                <a:gd name="connsiteX9-669" fmla="*/ 2196271 w 5841327"/>
                <a:gd name="connsiteY9-670" fmla="*/ 4764 h 373064"/>
                <a:gd name="connsiteX10-671" fmla="*/ 2437571 w 5841327"/>
                <a:gd name="connsiteY10-672" fmla="*/ 373064 h 373064"/>
                <a:gd name="connsiteX11-673" fmla="*/ 2672521 w 5841327"/>
                <a:gd name="connsiteY11-674" fmla="*/ 4764 h 373064"/>
                <a:gd name="connsiteX12-675" fmla="*/ 2920171 w 5841327"/>
                <a:gd name="connsiteY12-676" fmla="*/ 373064 h 373064"/>
                <a:gd name="connsiteX13-677" fmla="*/ 3155121 w 5841327"/>
                <a:gd name="connsiteY13-678" fmla="*/ 3176 h 373064"/>
                <a:gd name="connsiteX14-679" fmla="*/ 3397998 w 5841327"/>
                <a:gd name="connsiteY14-680" fmla="*/ 369889 h 373064"/>
                <a:gd name="connsiteX15-681" fmla="*/ 3642494 w 5841327"/>
                <a:gd name="connsiteY15-682" fmla="*/ 1589 h 373064"/>
                <a:gd name="connsiteX16-683" fmla="*/ 3874248 w 5841327"/>
                <a:gd name="connsiteY16-684" fmla="*/ 367508 h 373064"/>
                <a:gd name="connsiteX17-685" fmla="*/ 4121899 w 5841327"/>
                <a:gd name="connsiteY17-686" fmla="*/ 1 h 373064"/>
                <a:gd name="connsiteX18-687" fmla="*/ 4361621 w 5841327"/>
                <a:gd name="connsiteY18-688" fmla="*/ 366714 h 373064"/>
                <a:gd name="connsiteX19-689" fmla="*/ 4609272 w 5841327"/>
                <a:gd name="connsiteY19-690" fmla="*/ 2383 h 373064"/>
                <a:gd name="connsiteX20-691" fmla="*/ 4837871 w 5841327"/>
                <a:gd name="connsiteY20-692" fmla="*/ 366714 h 373064"/>
                <a:gd name="connsiteX21-693" fmla="*/ 5079172 w 5841327"/>
                <a:gd name="connsiteY21-694" fmla="*/ 1589 h 373064"/>
                <a:gd name="connsiteX22-695" fmla="*/ 5326821 w 5841327"/>
                <a:gd name="connsiteY22-696" fmla="*/ 366714 h 373064"/>
                <a:gd name="connsiteX23-697" fmla="*/ 5568122 w 5841327"/>
                <a:gd name="connsiteY23-698" fmla="*/ 2383 h 373064"/>
                <a:gd name="connsiteX24-699" fmla="*/ 5841327 w 5841327"/>
                <a:gd name="connsiteY24-700" fmla="*/ 366714 h 373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5841327" h="373064">
                  <a:moveTo>
                    <a:pt x="0" y="367508"/>
                  </a:moveTo>
                  <a:cubicBezTo>
                    <a:pt x="80433" y="189179"/>
                    <a:pt x="186634" y="4896"/>
                    <a:pt x="272221" y="4764"/>
                  </a:cubicBezTo>
                  <a:cubicBezTo>
                    <a:pt x="357808" y="4632"/>
                    <a:pt x="433088" y="366714"/>
                    <a:pt x="513521" y="366714"/>
                  </a:cubicBezTo>
                  <a:cubicBezTo>
                    <a:pt x="593954" y="366714"/>
                    <a:pt x="675446" y="4764"/>
                    <a:pt x="754821" y="4764"/>
                  </a:cubicBezTo>
                  <a:cubicBezTo>
                    <a:pt x="834196" y="4764"/>
                    <a:pt x="910396" y="366449"/>
                    <a:pt x="989771" y="366714"/>
                  </a:cubicBezTo>
                  <a:cubicBezTo>
                    <a:pt x="1069146" y="366979"/>
                    <a:pt x="1149580" y="6352"/>
                    <a:pt x="1231072" y="6352"/>
                  </a:cubicBezTo>
                  <a:cubicBezTo>
                    <a:pt x="1312564" y="6352"/>
                    <a:pt x="1397230" y="366979"/>
                    <a:pt x="1478721" y="366714"/>
                  </a:cubicBezTo>
                  <a:cubicBezTo>
                    <a:pt x="1560212" y="366449"/>
                    <a:pt x="1640646" y="4764"/>
                    <a:pt x="1720021" y="4764"/>
                  </a:cubicBezTo>
                  <a:cubicBezTo>
                    <a:pt x="1799396" y="4764"/>
                    <a:pt x="1875596" y="366714"/>
                    <a:pt x="1954971" y="366714"/>
                  </a:cubicBezTo>
                  <a:cubicBezTo>
                    <a:pt x="2034346" y="366714"/>
                    <a:pt x="2115838" y="3706"/>
                    <a:pt x="2196271" y="4764"/>
                  </a:cubicBezTo>
                  <a:cubicBezTo>
                    <a:pt x="2276704" y="5822"/>
                    <a:pt x="2358196" y="373064"/>
                    <a:pt x="2437571" y="373064"/>
                  </a:cubicBezTo>
                  <a:cubicBezTo>
                    <a:pt x="2516946" y="373064"/>
                    <a:pt x="2592088" y="4764"/>
                    <a:pt x="2672521" y="4764"/>
                  </a:cubicBezTo>
                  <a:cubicBezTo>
                    <a:pt x="2752954" y="4764"/>
                    <a:pt x="2839738" y="373329"/>
                    <a:pt x="2920171" y="373064"/>
                  </a:cubicBezTo>
                  <a:cubicBezTo>
                    <a:pt x="3000604" y="372799"/>
                    <a:pt x="3075483" y="3705"/>
                    <a:pt x="3155121" y="3176"/>
                  </a:cubicBezTo>
                  <a:cubicBezTo>
                    <a:pt x="3234759" y="2647"/>
                    <a:pt x="3316769" y="370153"/>
                    <a:pt x="3397998" y="369889"/>
                  </a:cubicBezTo>
                  <a:cubicBezTo>
                    <a:pt x="3479227" y="369625"/>
                    <a:pt x="3563119" y="1986"/>
                    <a:pt x="3642494" y="1589"/>
                  </a:cubicBezTo>
                  <a:cubicBezTo>
                    <a:pt x="3721869" y="1192"/>
                    <a:pt x="3794347" y="367773"/>
                    <a:pt x="3874248" y="367508"/>
                  </a:cubicBezTo>
                  <a:cubicBezTo>
                    <a:pt x="3954149" y="367243"/>
                    <a:pt x="4040670" y="133"/>
                    <a:pt x="4121899" y="1"/>
                  </a:cubicBezTo>
                  <a:cubicBezTo>
                    <a:pt x="4203128" y="-131"/>
                    <a:pt x="4280392" y="366317"/>
                    <a:pt x="4361621" y="366714"/>
                  </a:cubicBezTo>
                  <a:cubicBezTo>
                    <a:pt x="4442850" y="367111"/>
                    <a:pt x="4529897" y="2383"/>
                    <a:pt x="4609272" y="2383"/>
                  </a:cubicBezTo>
                  <a:cubicBezTo>
                    <a:pt x="4688647" y="2383"/>
                    <a:pt x="4759554" y="366846"/>
                    <a:pt x="4837871" y="366714"/>
                  </a:cubicBezTo>
                  <a:cubicBezTo>
                    <a:pt x="4916188" y="366582"/>
                    <a:pt x="4997680" y="1589"/>
                    <a:pt x="5079172" y="1589"/>
                  </a:cubicBezTo>
                  <a:cubicBezTo>
                    <a:pt x="5160664" y="1589"/>
                    <a:pt x="5245329" y="366582"/>
                    <a:pt x="5326821" y="366714"/>
                  </a:cubicBezTo>
                  <a:cubicBezTo>
                    <a:pt x="5408313" y="366846"/>
                    <a:pt x="5487689" y="2383"/>
                    <a:pt x="5568122" y="2383"/>
                  </a:cubicBezTo>
                  <a:cubicBezTo>
                    <a:pt x="5648555" y="2383"/>
                    <a:pt x="5787352" y="314856"/>
                    <a:pt x="5841327" y="36671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任意多边形: 形状 71"/>
            <p:cNvSpPr/>
            <p:nvPr/>
          </p:nvSpPr>
          <p:spPr>
            <a:xfrm>
              <a:off x="9207823" y="3346775"/>
              <a:ext cx="108000" cy="360000"/>
            </a:xfrm>
            <a:custGeom>
              <a:avLst/>
              <a:gdLst>
                <a:gd name="connsiteX0" fmla="*/ 0 w 480060"/>
                <a:gd name="connsiteY0" fmla="*/ 358166 h 373406"/>
                <a:gd name="connsiteX1" fmla="*/ 243840 w 480060"/>
                <a:gd name="connsiteY1" fmla="*/ 26 h 373406"/>
                <a:gd name="connsiteX2" fmla="*/ 480060 w 480060"/>
                <a:gd name="connsiteY2" fmla="*/ 373406 h 373406"/>
                <a:gd name="connsiteX0-1" fmla="*/ 0 w 501490"/>
                <a:gd name="connsiteY0-2" fmla="*/ 370071 h 373405"/>
                <a:gd name="connsiteX1-3" fmla="*/ 265270 w 501490"/>
                <a:gd name="connsiteY1-4" fmla="*/ 25 h 373405"/>
                <a:gd name="connsiteX2-5" fmla="*/ 501490 w 501490"/>
                <a:gd name="connsiteY2-6" fmla="*/ 373405 h 373405"/>
                <a:gd name="connsiteX0-7" fmla="*/ 0 w 501490"/>
                <a:gd name="connsiteY0-8" fmla="*/ 370071 h 373405"/>
                <a:gd name="connsiteX1-9" fmla="*/ 265269 w 501490"/>
                <a:gd name="connsiteY1-10" fmla="*/ 25 h 373405"/>
                <a:gd name="connsiteX2-11" fmla="*/ 501490 w 501490"/>
                <a:gd name="connsiteY2-12" fmla="*/ 373405 h 373405"/>
                <a:gd name="connsiteX0-13" fmla="*/ 0 w 501490"/>
                <a:gd name="connsiteY0-14" fmla="*/ 372313 h 375647"/>
                <a:gd name="connsiteX1-15" fmla="*/ 255979 w 501490"/>
                <a:gd name="connsiteY1-16" fmla="*/ 24 h 375647"/>
                <a:gd name="connsiteX2-17" fmla="*/ 501490 w 501490"/>
                <a:gd name="connsiteY2-18" fmla="*/ 375647 h 375647"/>
                <a:gd name="connsiteX0-19" fmla="*/ 0 w 503972"/>
                <a:gd name="connsiteY0-20" fmla="*/ 377220 h 377220"/>
                <a:gd name="connsiteX1-21" fmla="*/ 258461 w 503972"/>
                <a:gd name="connsiteY1-22" fmla="*/ 24 h 377220"/>
                <a:gd name="connsiteX2-23" fmla="*/ 503972 w 503972"/>
                <a:gd name="connsiteY2-24" fmla="*/ 375647 h 377220"/>
                <a:gd name="connsiteX0-25" fmla="*/ 0 w 503972"/>
                <a:gd name="connsiteY0-26" fmla="*/ 377220 h 383007"/>
                <a:gd name="connsiteX1-27" fmla="*/ 258461 w 503972"/>
                <a:gd name="connsiteY1-28" fmla="*/ 24 h 383007"/>
                <a:gd name="connsiteX2-29" fmla="*/ 503972 w 503972"/>
                <a:gd name="connsiteY2-30" fmla="*/ 383007 h 383007"/>
                <a:gd name="connsiteX0-31" fmla="*/ 0 w 501490"/>
                <a:gd name="connsiteY0-32" fmla="*/ 377220 h 377220"/>
                <a:gd name="connsiteX1-33" fmla="*/ 258461 w 501490"/>
                <a:gd name="connsiteY1-34" fmla="*/ 24 h 377220"/>
                <a:gd name="connsiteX2-35" fmla="*/ 501490 w 501490"/>
                <a:gd name="connsiteY2-36" fmla="*/ 375647 h 377220"/>
                <a:gd name="connsiteX0-37" fmla="*/ 0 w 503972"/>
                <a:gd name="connsiteY0-38" fmla="*/ 377220 h 380554"/>
                <a:gd name="connsiteX1-39" fmla="*/ 258461 w 503972"/>
                <a:gd name="connsiteY1-40" fmla="*/ 24 h 380554"/>
                <a:gd name="connsiteX2-41" fmla="*/ 503972 w 503972"/>
                <a:gd name="connsiteY2-42" fmla="*/ 380554 h 380554"/>
                <a:gd name="connsiteX0-43" fmla="*/ 0 w 503972"/>
                <a:gd name="connsiteY0-44" fmla="*/ 377220 h 378101"/>
                <a:gd name="connsiteX1-45" fmla="*/ 258461 w 503972"/>
                <a:gd name="connsiteY1-46" fmla="*/ 24 h 378101"/>
                <a:gd name="connsiteX2-47" fmla="*/ 503972 w 503972"/>
                <a:gd name="connsiteY2-48" fmla="*/ 378101 h 378101"/>
                <a:gd name="connsiteX0-49" fmla="*/ 0 w 503972"/>
                <a:gd name="connsiteY0-50" fmla="*/ 369862 h 370743"/>
                <a:gd name="connsiteX1-51" fmla="*/ 258461 w 503972"/>
                <a:gd name="connsiteY1-52" fmla="*/ 25 h 370743"/>
                <a:gd name="connsiteX2-53" fmla="*/ 503972 w 503972"/>
                <a:gd name="connsiteY2-54" fmla="*/ 370743 h 370743"/>
                <a:gd name="connsiteX0-55" fmla="*/ 0 w 503972"/>
                <a:gd name="connsiteY0-56" fmla="*/ 369862 h 370743"/>
                <a:gd name="connsiteX1-57" fmla="*/ 258461 w 503972"/>
                <a:gd name="connsiteY1-58" fmla="*/ 25 h 370743"/>
                <a:gd name="connsiteX2-59" fmla="*/ 503972 w 503972"/>
                <a:gd name="connsiteY2-60" fmla="*/ 370743 h 370743"/>
                <a:gd name="connsiteX0-61" fmla="*/ 0 w 503972"/>
                <a:gd name="connsiteY0-62" fmla="*/ 372315 h 373196"/>
                <a:gd name="connsiteX1-63" fmla="*/ 255978 w 503972"/>
                <a:gd name="connsiteY1-64" fmla="*/ 24 h 373196"/>
                <a:gd name="connsiteX2-65" fmla="*/ 503972 w 503972"/>
                <a:gd name="connsiteY2-66" fmla="*/ 373196 h 373196"/>
                <a:gd name="connsiteX0-67" fmla="*/ 0 w 503972"/>
                <a:gd name="connsiteY0-68" fmla="*/ 372315 h 373196"/>
                <a:gd name="connsiteX1-69" fmla="*/ 255978 w 503972"/>
                <a:gd name="connsiteY1-70" fmla="*/ 24 h 373196"/>
                <a:gd name="connsiteX2-71" fmla="*/ 503972 w 503972"/>
                <a:gd name="connsiteY2-72" fmla="*/ 373196 h 373196"/>
              </a:gdLst>
              <a:ahLst/>
              <a:cxnLst>
                <a:cxn ang="0">
                  <a:pos x="connsiteX0-1" y="connsiteY0-2"/>
                </a:cxn>
                <a:cxn ang="0">
                  <a:pos x="connsiteX1-3" y="connsiteY1-4"/>
                </a:cxn>
                <a:cxn ang="0">
                  <a:pos x="connsiteX2-5" y="connsiteY2-6"/>
                </a:cxn>
              </a:cxnLst>
              <a:rect l="l" t="t" r="r" b="b"/>
              <a:pathLst>
                <a:path w="503972" h="373196">
                  <a:moveTo>
                    <a:pt x="0" y="372315"/>
                  </a:moveTo>
                  <a:cubicBezTo>
                    <a:pt x="81915" y="191975"/>
                    <a:pt x="175968" y="-2516"/>
                    <a:pt x="255978" y="24"/>
                  </a:cubicBezTo>
                  <a:cubicBezTo>
                    <a:pt x="338471" y="-2342"/>
                    <a:pt x="451038" y="280833"/>
                    <a:pt x="503972" y="373196"/>
                  </a:cubicBezTo>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任意多边形: 形状 73"/>
            <p:cNvSpPr/>
            <p:nvPr/>
          </p:nvSpPr>
          <p:spPr>
            <a:xfrm>
              <a:off x="9321615" y="3346775"/>
              <a:ext cx="646708" cy="360083"/>
            </a:xfrm>
            <a:custGeom>
              <a:avLst/>
              <a:gdLst>
                <a:gd name="connsiteX0" fmla="*/ 0 w 2895600"/>
                <a:gd name="connsiteY0" fmla="*/ 357197 h 371485"/>
                <a:gd name="connsiteX1" fmla="*/ 242887 w 2895600"/>
                <a:gd name="connsiteY1" fmla="*/ 10 h 371485"/>
                <a:gd name="connsiteX2" fmla="*/ 481012 w 2895600"/>
                <a:gd name="connsiteY2" fmla="*/ 366722 h 371485"/>
                <a:gd name="connsiteX3" fmla="*/ 723900 w 2895600"/>
                <a:gd name="connsiteY3" fmla="*/ 10 h 371485"/>
                <a:gd name="connsiteX4" fmla="*/ 962025 w 2895600"/>
                <a:gd name="connsiteY4" fmla="*/ 361960 h 371485"/>
                <a:gd name="connsiteX5" fmla="*/ 1209675 w 2895600"/>
                <a:gd name="connsiteY5" fmla="*/ 10 h 371485"/>
                <a:gd name="connsiteX6" fmla="*/ 1443037 w 2895600"/>
                <a:gd name="connsiteY6" fmla="*/ 371485 h 371485"/>
                <a:gd name="connsiteX7" fmla="*/ 1685925 w 2895600"/>
                <a:gd name="connsiteY7" fmla="*/ 10 h 371485"/>
                <a:gd name="connsiteX8" fmla="*/ 1928812 w 2895600"/>
                <a:gd name="connsiteY8" fmla="*/ 361960 h 371485"/>
                <a:gd name="connsiteX9" fmla="*/ 2171700 w 2895600"/>
                <a:gd name="connsiteY9" fmla="*/ 4772 h 371485"/>
                <a:gd name="connsiteX10" fmla="*/ 2409825 w 2895600"/>
                <a:gd name="connsiteY10" fmla="*/ 361960 h 371485"/>
                <a:gd name="connsiteX11" fmla="*/ 2647950 w 2895600"/>
                <a:gd name="connsiteY11" fmla="*/ 10 h 371485"/>
                <a:gd name="connsiteX12" fmla="*/ 2895600 w 2895600"/>
                <a:gd name="connsiteY12" fmla="*/ 361960 h 371485"/>
                <a:gd name="connsiteX0-1" fmla="*/ 0 w 2895600"/>
                <a:gd name="connsiteY0-2" fmla="*/ 357197 h 371485"/>
                <a:gd name="connsiteX1-3" fmla="*/ 242887 w 2895600"/>
                <a:gd name="connsiteY1-4" fmla="*/ 10 h 371485"/>
                <a:gd name="connsiteX2-5" fmla="*/ 481012 w 2895600"/>
                <a:gd name="connsiteY2-6" fmla="*/ 366722 h 371485"/>
                <a:gd name="connsiteX3-7" fmla="*/ 723900 w 2895600"/>
                <a:gd name="connsiteY3-8" fmla="*/ 10 h 371485"/>
                <a:gd name="connsiteX4-9" fmla="*/ 962025 w 2895600"/>
                <a:gd name="connsiteY4-10" fmla="*/ 361960 h 371485"/>
                <a:gd name="connsiteX5-11" fmla="*/ 1209675 w 2895600"/>
                <a:gd name="connsiteY5-12" fmla="*/ 10 h 371485"/>
                <a:gd name="connsiteX6-13" fmla="*/ 1443037 w 2895600"/>
                <a:gd name="connsiteY6-14" fmla="*/ 371485 h 371485"/>
                <a:gd name="connsiteX7-15" fmla="*/ 1685925 w 2895600"/>
                <a:gd name="connsiteY7-16" fmla="*/ 10 h 371485"/>
                <a:gd name="connsiteX8-17" fmla="*/ 1928812 w 2895600"/>
                <a:gd name="connsiteY8-18" fmla="*/ 361960 h 371485"/>
                <a:gd name="connsiteX9-19" fmla="*/ 2171700 w 2895600"/>
                <a:gd name="connsiteY9-20" fmla="*/ 4772 h 371485"/>
                <a:gd name="connsiteX10-21" fmla="*/ 2409825 w 2895600"/>
                <a:gd name="connsiteY10-22" fmla="*/ 361960 h 371485"/>
                <a:gd name="connsiteX11-23" fmla="*/ 2647950 w 2895600"/>
                <a:gd name="connsiteY11-24" fmla="*/ 10 h 371485"/>
                <a:gd name="connsiteX12-25" fmla="*/ 2895600 w 2895600"/>
                <a:gd name="connsiteY12-26" fmla="*/ 361960 h 371485"/>
                <a:gd name="connsiteX0-27" fmla="*/ 0 w 2895600"/>
                <a:gd name="connsiteY0-28" fmla="*/ 357193 h 371481"/>
                <a:gd name="connsiteX1-29" fmla="*/ 242887 w 2895600"/>
                <a:gd name="connsiteY1-30" fmla="*/ 6 h 371481"/>
                <a:gd name="connsiteX2-31" fmla="*/ 481012 w 2895600"/>
                <a:gd name="connsiteY2-32" fmla="*/ 361956 h 371481"/>
                <a:gd name="connsiteX3-33" fmla="*/ 723900 w 2895600"/>
                <a:gd name="connsiteY3-34" fmla="*/ 6 h 371481"/>
                <a:gd name="connsiteX4-35" fmla="*/ 962025 w 2895600"/>
                <a:gd name="connsiteY4-36" fmla="*/ 361956 h 371481"/>
                <a:gd name="connsiteX5-37" fmla="*/ 1209675 w 2895600"/>
                <a:gd name="connsiteY5-38" fmla="*/ 6 h 371481"/>
                <a:gd name="connsiteX6-39" fmla="*/ 1443037 w 2895600"/>
                <a:gd name="connsiteY6-40" fmla="*/ 371481 h 371481"/>
                <a:gd name="connsiteX7-41" fmla="*/ 1685925 w 2895600"/>
                <a:gd name="connsiteY7-42" fmla="*/ 6 h 371481"/>
                <a:gd name="connsiteX8-43" fmla="*/ 1928812 w 2895600"/>
                <a:gd name="connsiteY8-44" fmla="*/ 361956 h 371481"/>
                <a:gd name="connsiteX9-45" fmla="*/ 2171700 w 2895600"/>
                <a:gd name="connsiteY9-46" fmla="*/ 4768 h 371481"/>
                <a:gd name="connsiteX10-47" fmla="*/ 2409825 w 2895600"/>
                <a:gd name="connsiteY10-48" fmla="*/ 361956 h 371481"/>
                <a:gd name="connsiteX11-49" fmla="*/ 2647950 w 2895600"/>
                <a:gd name="connsiteY11-50" fmla="*/ 6 h 371481"/>
                <a:gd name="connsiteX12-51" fmla="*/ 2895600 w 2895600"/>
                <a:gd name="connsiteY12-52" fmla="*/ 361956 h 371481"/>
                <a:gd name="connsiteX0-53" fmla="*/ 0 w 2895600"/>
                <a:gd name="connsiteY0-54" fmla="*/ 357190 h 364335"/>
                <a:gd name="connsiteX1-55" fmla="*/ 242887 w 2895600"/>
                <a:gd name="connsiteY1-56" fmla="*/ 3 h 364335"/>
                <a:gd name="connsiteX2-57" fmla="*/ 481012 w 2895600"/>
                <a:gd name="connsiteY2-58" fmla="*/ 361953 h 364335"/>
                <a:gd name="connsiteX3-59" fmla="*/ 723900 w 2895600"/>
                <a:gd name="connsiteY3-60" fmla="*/ 3 h 364335"/>
                <a:gd name="connsiteX4-61" fmla="*/ 962025 w 2895600"/>
                <a:gd name="connsiteY4-62" fmla="*/ 361953 h 364335"/>
                <a:gd name="connsiteX5-63" fmla="*/ 1209675 w 2895600"/>
                <a:gd name="connsiteY5-64" fmla="*/ 3 h 364335"/>
                <a:gd name="connsiteX6-65" fmla="*/ 1445418 w 2895600"/>
                <a:gd name="connsiteY6-66" fmla="*/ 364335 h 364335"/>
                <a:gd name="connsiteX7-67" fmla="*/ 1685925 w 2895600"/>
                <a:gd name="connsiteY7-68" fmla="*/ 3 h 364335"/>
                <a:gd name="connsiteX8-69" fmla="*/ 1928812 w 2895600"/>
                <a:gd name="connsiteY8-70" fmla="*/ 361953 h 364335"/>
                <a:gd name="connsiteX9-71" fmla="*/ 2171700 w 2895600"/>
                <a:gd name="connsiteY9-72" fmla="*/ 4765 h 364335"/>
                <a:gd name="connsiteX10-73" fmla="*/ 2409825 w 2895600"/>
                <a:gd name="connsiteY10-74" fmla="*/ 361953 h 364335"/>
                <a:gd name="connsiteX11-75" fmla="*/ 2647950 w 2895600"/>
                <a:gd name="connsiteY11-76" fmla="*/ 3 h 364335"/>
                <a:gd name="connsiteX12-77" fmla="*/ 2895600 w 2895600"/>
                <a:gd name="connsiteY12-78" fmla="*/ 361953 h 364335"/>
                <a:gd name="connsiteX0-79" fmla="*/ 0 w 2895600"/>
                <a:gd name="connsiteY0-80" fmla="*/ 357190 h 364335"/>
                <a:gd name="connsiteX1-81" fmla="*/ 242887 w 2895600"/>
                <a:gd name="connsiteY1-82" fmla="*/ 3 h 364335"/>
                <a:gd name="connsiteX2-83" fmla="*/ 481012 w 2895600"/>
                <a:gd name="connsiteY2-84" fmla="*/ 361953 h 364335"/>
                <a:gd name="connsiteX3-85" fmla="*/ 723900 w 2895600"/>
                <a:gd name="connsiteY3-86" fmla="*/ 3 h 364335"/>
                <a:gd name="connsiteX4-87" fmla="*/ 962025 w 2895600"/>
                <a:gd name="connsiteY4-88" fmla="*/ 361953 h 364335"/>
                <a:gd name="connsiteX5-89" fmla="*/ 1202531 w 2895600"/>
                <a:gd name="connsiteY5-90" fmla="*/ 3 h 364335"/>
                <a:gd name="connsiteX6-91" fmla="*/ 1445418 w 2895600"/>
                <a:gd name="connsiteY6-92" fmla="*/ 364335 h 364335"/>
                <a:gd name="connsiteX7-93" fmla="*/ 1685925 w 2895600"/>
                <a:gd name="connsiteY7-94" fmla="*/ 3 h 364335"/>
                <a:gd name="connsiteX8-95" fmla="*/ 1928812 w 2895600"/>
                <a:gd name="connsiteY8-96" fmla="*/ 361953 h 364335"/>
                <a:gd name="connsiteX9-97" fmla="*/ 2171700 w 2895600"/>
                <a:gd name="connsiteY9-98" fmla="*/ 4765 h 364335"/>
                <a:gd name="connsiteX10-99" fmla="*/ 2409825 w 2895600"/>
                <a:gd name="connsiteY10-100" fmla="*/ 361953 h 364335"/>
                <a:gd name="connsiteX11-101" fmla="*/ 2647950 w 2895600"/>
                <a:gd name="connsiteY11-102" fmla="*/ 3 h 364335"/>
                <a:gd name="connsiteX12-103" fmla="*/ 2895600 w 2895600"/>
                <a:gd name="connsiteY12-104" fmla="*/ 361953 h 364335"/>
                <a:gd name="connsiteX0-105" fmla="*/ 0 w 2895600"/>
                <a:gd name="connsiteY0-106" fmla="*/ 359568 h 366713"/>
                <a:gd name="connsiteX1-107" fmla="*/ 242887 w 2895600"/>
                <a:gd name="connsiteY1-108" fmla="*/ 2381 h 366713"/>
                <a:gd name="connsiteX2-109" fmla="*/ 481012 w 2895600"/>
                <a:gd name="connsiteY2-110" fmla="*/ 364331 h 366713"/>
                <a:gd name="connsiteX3-111" fmla="*/ 721519 w 2895600"/>
                <a:gd name="connsiteY3-112" fmla="*/ 0 h 366713"/>
                <a:gd name="connsiteX4-113" fmla="*/ 962025 w 2895600"/>
                <a:gd name="connsiteY4-114" fmla="*/ 364331 h 366713"/>
                <a:gd name="connsiteX5-115" fmla="*/ 1202531 w 2895600"/>
                <a:gd name="connsiteY5-116" fmla="*/ 2381 h 366713"/>
                <a:gd name="connsiteX6-117" fmla="*/ 1445418 w 2895600"/>
                <a:gd name="connsiteY6-118" fmla="*/ 366713 h 366713"/>
                <a:gd name="connsiteX7-119" fmla="*/ 1685925 w 2895600"/>
                <a:gd name="connsiteY7-120" fmla="*/ 2381 h 366713"/>
                <a:gd name="connsiteX8-121" fmla="*/ 1928812 w 2895600"/>
                <a:gd name="connsiteY8-122" fmla="*/ 364331 h 366713"/>
                <a:gd name="connsiteX9-123" fmla="*/ 2171700 w 2895600"/>
                <a:gd name="connsiteY9-124" fmla="*/ 7143 h 366713"/>
                <a:gd name="connsiteX10-125" fmla="*/ 2409825 w 2895600"/>
                <a:gd name="connsiteY10-126" fmla="*/ 364331 h 366713"/>
                <a:gd name="connsiteX11-127" fmla="*/ 2647950 w 2895600"/>
                <a:gd name="connsiteY11-128" fmla="*/ 2381 h 366713"/>
                <a:gd name="connsiteX12-129" fmla="*/ 2895600 w 2895600"/>
                <a:gd name="connsiteY12-130" fmla="*/ 364331 h 366713"/>
                <a:gd name="connsiteX0-131" fmla="*/ 0 w 2895600"/>
                <a:gd name="connsiteY0-132" fmla="*/ 361952 h 369097"/>
                <a:gd name="connsiteX1-133" fmla="*/ 242887 w 2895600"/>
                <a:gd name="connsiteY1-134" fmla="*/ 2 h 369097"/>
                <a:gd name="connsiteX2-135" fmla="*/ 481012 w 2895600"/>
                <a:gd name="connsiteY2-136" fmla="*/ 366715 h 369097"/>
                <a:gd name="connsiteX3-137" fmla="*/ 721519 w 2895600"/>
                <a:gd name="connsiteY3-138" fmla="*/ 2384 h 369097"/>
                <a:gd name="connsiteX4-139" fmla="*/ 962025 w 2895600"/>
                <a:gd name="connsiteY4-140" fmla="*/ 366715 h 369097"/>
                <a:gd name="connsiteX5-141" fmla="*/ 1202531 w 2895600"/>
                <a:gd name="connsiteY5-142" fmla="*/ 4765 h 369097"/>
                <a:gd name="connsiteX6-143" fmla="*/ 1445418 w 2895600"/>
                <a:gd name="connsiteY6-144" fmla="*/ 369097 h 369097"/>
                <a:gd name="connsiteX7-145" fmla="*/ 1685925 w 2895600"/>
                <a:gd name="connsiteY7-146" fmla="*/ 4765 h 369097"/>
                <a:gd name="connsiteX8-147" fmla="*/ 1928812 w 2895600"/>
                <a:gd name="connsiteY8-148" fmla="*/ 366715 h 369097"/>
                <a:gd name="connsiteX9-149" fmla="*/ 2171700 w 2895600"/>
                <a:gd name="connsiteY9-150" fmla="*/ 9527 h 369097"/>
                <a:gd name="connsiteX10-151" fmla="*/ 2409825 w 2895600"/>
                <a:gd name="connsiteY10-152" fmla="*/ 366715 h 369097"/>
                <a:gd name="connsiteX11-153" fmla="*/ 2647950 w 2895600"/>
                <a:gd name="connsiteY11-154" fmla="*/ 4765 h 369097"/>
                <a:gd name="connsiteX12-155" fmla="*/ 2895600 w 2895600"/>
                <a:gd name="connsiteY12-156" fmla="*/ 366715 h 369097"/>
                <a:gd name="connsiteX0-157" fmla="*/ 0 w 2895600"/>
                <a:gd name="connsiteY0-158" fmla="*/ 359571 h 366716"/>
                <a:gd name="connsiteX1-159" fmla="*/ 242887 w 2895600"/>
                <a:gd name="connsiteY1-160" fmla="*/ 3 h 366716"/>
                <a:gd name="connsiteX2-161" fmla="*/ 481012 w 2895600"/>
                <a:gd name="connsiteY2-162" fmla="*/ 364334 h 366716"/>
                <a:gd name="connsiteX3-163" fmla="*/ 721519 w 2895600"/>
                <a:gd name="connsiteY3-164" fmla="*/ 3 h 366716"/>
                <a:gd name="connsiteX4-165" fmla="*/ 962025 w 2895600"/>
                <a:gd name="connsiteY4-166" fmla="*/ 364334 h 366716"/>
                <a:gd name="connsiteX5-167" fmla="*/ 1202531 w 2895600"/>
                <a:gd name="connsiteY5-168" fmla="*/ 2384 h 366716"/>
                <a:gd name="connsiteX6-169" fmla="*/ 1445418 w 2895600"/>
                <a:gd name="connsiteY6-170" fmla="*/ 366716 h 366716"/>
                <a:gd name="connsiteX7-171" fmla="*/ 1685925 w 2895600"/>
                <a:gd name="connsiteY7-172" fmla="*/ 2384 h 366716"/>
                <a:gd name="connsiteX8-173" fmla="*/ 1928812 w 2895600"/>
                <a:gd name="connsiteY8-174" fmla="*/ 364334 h 366716"/>
                <a:gd name="connsiteX9-175" fmla="*/ 2171700 w 2895600"/>
                <a:gd name="connsiteY9-176" fmla="*/ 7146 h 366716"/>
                <a:gd name="connsiteX10-177" fmla="*/ 2409825 w 2895600"/>
                <a:gd name="connsiteY10-178" fmla="*/ 364334 h 366716"/>
                <a:gd name="connsiteX11-179" fmla="*/ 2647950 w 2895600"/>
                <a:gd name="connsiteY11-180" fmla="*/ 2384 h 366716"/>
                <a:gd name="connsiteX12-181" fmla="*/ 2895600 w 2895600"/>
                <a:gd name="connsiteY12-182" fmla="*/ 364334 h 366716"/>
                <a:gd name="connsiteX0-183" fmla="*/ 0 w 2895600"/>
                <a:gd name="connsiteY0-184" fmla="*/ 359571 h 366716"/>
                <a:gd name="connsiteX1-185" fmla="*/ 242887 w 2895600"/>
                <a:gd name="connsiteY1-186" fmla="*/ 3 h 366716"/>
                <a:gd name="connsiteX2-187" fmla="*/ 481012 w 2895600"/>
                <a:gd name="connsiteY2-188" fmla="*/ 364334 h 366716"/>
                <a:gd name="connsiteX3-189" fmla="*/ 721519 w 2895600"/>
                <a:gd name="connsiteY3-190" fmla="*/ 3 h 366716"/>
                <a:gd name="connsiteX4-191" fmla="*/ 962025 w 2895600"/>
                <a:gd name="connsiteY4-192" fmla="*/ 364334 h 366716"/>
                <a:gd name="connsiteX5-193" fmla="*/ 1202531 w 2895600"/>
                <a:gd name="connsiteY5-194" fmla="*/ 2384 h 366716"/>
                <a:gd name="connsiteX6-195" fmla="*/ 1445418 w 2895600"/>
                <a:gd name="connsiteY6-196" fmla="*/ 366716 h 366716"/>
                <a:gd name="connsiteX7-197" fmla="*/ 1685925 w 2895600"/>
                <a:gd name="connsiteY7-198" fmla="*/ 2384 h 366716"/>
                <a:gd name="connsiteX8-199" fmla="*/ 1928812 w 2895600"/>
                <a:gd name="connsiteY8-200" fmla="*/ 364334 h 366716"/>
                <a:gd name="connsiteX9-201" fmla="*/ 2166937 w 2895600"/>
                <a:gd name="connsiteY9-202" fmla="*/ 2 h 366716"/>
                <a:gd name="connsiteX10-203" fmla="*/ 2409825 w 2895600"/>
                <a:gd name="connsiteY10-204" fmla="*/ 364334 h 366716"/>
                <a:gd name="connsiteX11-205" fmla="*/ 2647950 w 2895600"/>
                <a:gd name="connsiteY11-206" fmla="*/ 2384 h 366716"/>
                <a:gd name="connsiteX12-207" fmla="*/ 2895600 w 2895600"/>
                <a:gd name="connsiteY12-208" fmla="*/ 364334 h 366716"/>
                <a:gd name="connsiteX0-209" fmla="*/ 0 w 2895600"/>
                <a:gd name="connsiteY0-210" fmla="*/ 359571 h 366716"/>
                <a:gd name="connsiteX1-211" fmla="*/ 242887 w 2895600"/>
                <a:gd name="connsiteY1-212" fmla="*/ 3 h 366716"/>
                <a:gd name="connsiteX2-213" fmla="*/ 481012 w 2895600"/>
                <a:gd name="connsiteY2-214" fmla="*/ 364334 h 366716"/>
                <a:gd name="connsiteX3-215" fmla="*/ 721519 w 2895600"/>
                <a:gd name="connsiteY3-216" fmla="*/ 3 h 366716"/>
                <a:gd name="connsiteX4-217" fmla="*/ 962025 w 2895600"/>
                <a:gd name="connsiteY4-218" fmla="*/ 364334 h 366716"/>
                <a:gd name="connsiteX5-219" fmla="*/ 1202531 w 2895600"/>
                <a:gd name="connsiteY5-220" fmla="*/ 2384 h 366716"/>
                <a:gd name="connsiteX6-221" fmla="*/ 1445418 w 2895600"/>
                <a:gd name="connsiteY6-222" fmla="*/ 366716 h 366716"/>
                <a:gd name="connsiteX7-223" fmla="*/ 1685925 w 2895600"/>
                <a:gd name="connsiteY7-224" fmla="*/ 2384 h 366716"/>
                <a:gd name="connsiteX8-225" fmla="*/ 1928812 w 2895600"/>
                <a:gd name="connsiteY8-226" fmla="*/ 364334 h 366716"/>
                <a:gd name="connsiteX9-227" fmla="*/ 2166937 w 2895600"/>
                <a:gd name="connsiteY9-228" fmla="*/ 2 h 366716"/>
                <a:gd name="connsiteX10-229" fmla="*/ 2409825 w 2895600"/>
                <a:gd name="connsiteY10-230" fmla="*/ 364334 h 366716"/>
                <a:gd name="connsiteX11-231" fmla="*/ 2647950 w 2895600"/>
                <a:gd name="connsiteY11-232" fmla="*/ 2384 h 366716"/>
                <a:gd name="connsiteX12-233" fmla="*/ 2895600 w 2895600"/>
                <a:gd name="connsiteY12-234" fmla="*/ 364334 h 366716"/>
                <a:gd name="connsiteX0-235" fmla="*/ 0 w 2895600"/>
                <a:gd name="connsiteY0-236" fmla="*/ 359571 h 366716"/>
                <a:gd name="connsiteX1-237" fmla="*/ 242887 w 2895600"/>
                <a:gd name="connsiteY1-238" fmla="*/ 3 h 366716"/>
                <a:gd name="connsiteX2-239" fmla="*/ 481012 w 2895600"/>
                <a:gd name="connsiteY2-240" fmla="*/ 364334 h 366716"/>
                <a:gd name="connsiteX3-241" fmla="*/ 721519 w 2895600"/>
                <a:gd name="connsiteY3-242" fmla="*/ 3 h 366716"/>
                <a:gd name="connsiteX4-243" fmla="*/ 962025 w 2895600"/>
                <a:gd name="connsiteY4-244" fmla="*/ 364334 h 366716"/>
                <a:gd name="connsiteX5-245" fmla="*/ 1202531 w 2895600"/>
                <a:gd name="connsiteY5-246" fmla="*/ 2384 h 366716"/>
                <a:gd name="connsiteX6-247" fmla="*/ 1445418 w 2895600"/>
                <a:gd name="connsiteY6-248" fmla="*/ 366716 h 366716"/>
                <a:gd name="connsiteX7-249" fmla="*/ 1685925 w 2895600"/>
                <a:gd name="connsiteY7-250" fmla="*/ 2384 h 366716"/>
                <a:gd name="connsiteX8-251" fmla="*/ 1928812 w 2895600"/>
                <a:gd name="connsiteY8-252" fmla="*/ 364334 h 366716"/>
                <a:gd name="connsiteX9-253" fmla="*/ 2166937 w 2895600"/>
                <a:gd name="connsiteY9-254" fmla="*/ 2 h 366716"/>
                <a:gd name="connsiteX10-255" fmla="*/ 2409825 w 2895600"/>
                <a:gd name="connsiteY10-256" fmla="*/ 364334 h 366716"/>
                <a:gd name="connsiteX11-257" fmla="*/ 2647950 w 2895600"/>
                <a:gd name="connsiteY11-258" fmla="*/ 2384 h 366716"/>
                <a:gd name="connsiteX12-259" fmla="*/ 2895600 w 2895600"/>
                <a:gd name="connsiteY12-260" fmla="*/ 364334 h 366716"/>
                <a:gd name="connsiteX0-261" fmla="*/ 0 w 2895600"/>
                <a:gd name="connsiteY0-262" fmla="*/ 359571 h 366716"/>
                <a:gd name="connsiteX1-263" fmla="*/ 242887 w 2895600"/>
                <a:gd name="connsiteY1-264" fmla="*/ 3 h 366716"/>
                <a:gd name="connsiteX2-265" fmla="*/ 481012 w 2895600"/>
                <a:gd name="connsiteY2-266" fmla="*/ 364334 h 366716"/>
                <a:gd name="connsiteX3-267" fmla="*/ 721519 w 2895600"/>
                <a:gd name="connsiteY3-268" fmla="*/ 3 h 366716"/>
                <a:gd name="connsiteX4-269" fmla="*/ 962025 w 2895600"/>
                <a:gd name="connsiteY4-270" fmla="*/ 364334 h 366716"/>
                <a:gd name="connsiteX5-271" fmla="*/ 1202531 w 2895600"/>
                <a:gd name="connsiteY5-272" fmla="*/ 2384 h 366716"/>
                <a:gd name="connsiteX6-273" fmla="*/ 1445418 w 2895600"/>
                <a:gd name="connsiteY6-274" fmla="*/ 366716 h 366716"/>
                <a:gd name="connsiteX7-275" fmla="*/ 1685925 w 2895600"/>
                <a:gd name="connsiteY7-276" fmla="*/ 2384 h 366716"/>
                <a:gd name="connsiteX8-277" fmla="*/ 1928812 w 2895600"/>
                <a:gd name="connsiteY8-278" fmla="*/ 364334 h 366716"/>
                <a:gd name="connsiteX9-279" fmla="*/ 2166937 w 2895600"/>
                <a:gd name="connsiteY9-280" fmla="*/ 2 h 366716"/>
                <a:gd name="connsiteX10-281" fmla="*/ 2409825 w 2895600"/>
                <a:gd name="connsiteY10-282" fmla="*/ 364334 h 366716"/>
                <a:gd name="connsiteX11-283" fmla="*/ 2647950 w 2895600"/>
                <a:gd name="connsiteY11-284" fmla="*/ 2384 h 366716"/>
                <a:gd name="connsiteX12-285" fmla="*/ 2895600 w 2895600"/>
                <a:gd name="connsiteY12-286" fmla="*/ 364334 h 366716"/>
                <a:gd name="connsiteX0-287" fmla="*/ 0 w 2890837"/>
                <a:gd name="connsiteY0-288" fmla="*/ 359571 h 366716"/>
                <a:gd name="connsiteX1-289" fmla="*/ 242887 w 2890837"/>
                <a:gd name="connsiteY1-290" fmla="*/ 3 h 366716"/>
                <a:gd name="connsiteX2-291" fmla="*/ 481012 w 2890837"/>
                <a:gd name="connsiteY2-292" fmla="*/ 364334 h 366716"/>
                <a:gd name="connsiteX3-293" fmla="*/ 721519 w 2890837"/>
                <a:gd name="connsiteY3-294" fmla="*/ 3 h 366716"/>
                <a:gd name="connsiteX4-295" fmla="*/ 962025 w 2890837"/>
                <a:gd name="connsiteY4-296" fmla="*/ 364334 h 366716"/>
                <a:gd name="connsiteX5-297" fmla="*/ 1202531 w 2890837"/>
                <a:gd name="connsiteY5-298" fmla="*/ 2384 h 366716"/>
                <a:gd name="connsiteX6-299" fmla="*/ 1445418 w 2890837"/>
                <a:gd name="connsiteY6-300" fmla="*/ 366716 h 366716"/>
                <a:gd name="connsiteX7-301" fmla="*/ 1685925 w 2890837"/>
                <a:gd name="connsiteY7-302" fmla="*/ 2384 h 366716"/>
                <a:gd name="connsiteX8-303" fmla="*/ 1928812 w 2890837"/>
                <a:gd name="connsiteY8-304" fmla="*/ 364334 h 366716"/>
                <a:gd name="connsiteX9-305" fmla="*/ 2166937 w 2890837"/>
                <a:gd name="connsiteY9-306" fmla="*/ 2 h 366716"/>
                <a:gd name="connsiteX10-307" fmla="*/ 2409825 w 2890837"/>
                <a:gd name="connsiteY10-308" fmla="*/ 364334 h 366716"/>
                <a:gd name="connsiteX11-309" fmla="*/ 2647950 w 2890837"/>
                <a:gd name="connsiteY11-310" fmla="*/ 2384 h 366716"/>
                <a:gd name="connsiteX12-311" fmla="*/ 2890837 w 2890837"/>
                <a:gd name="connsiteY12-312" fmla="*/ 364334 h 366716"/>
                <a:gd name="connsiteX0-313" fmla="*/ 0 w 2886074"/>
                <a:gd name="connsiteY0-314" fmla="*/ 359571 h 366716"/>
                <a:gd name="connsiteX1-315" fmla="*/ 242887 w 2886074"/>
                <a:gd name="connsiteY1-316" fmla="*/ 3 h 366716"/>
                <a:gd name="connsiteX2-317" fmla="*/ 481012 w 2886074"/>
                <a:gd name="connsiteY2-318" fmla="*/ 364334 h 366716"/>
                <a:gd name="connsiteX3-319" fmla="*/ 721519 w 2886074"/>
                <a:gd name="connsiteY3-320" fmla="*/ 3 h 366716"/>
                <a:gd name="connsiteX4-321" fmla="*/ 962025 w 2886074"/>
                <a:gd name="connsiteY4-322" fmla="*/ 364334 h 366716"/>
                <a:gd name="connsiteX5-323" fmla="*/ 1202531 w 2886074"/>
                <a:gd name="connsiteY5-324" fmla="*/ 2384 h 366716"/>
                <a:gd name="connsiteX6-325" fmla="*/ 1445418 w 2886074"/>
                <a:gd name="connsiteY6-326" fmla="*/ 366716 h 366716"/>
                <a:gd name="connsiteX7-327" fmla="*/ 1685925 w 2886074"/>
                <a:gd name="connsiteY7-328" fmla="*/ 2384 h 366716"/>
                <a:gd name="connsiteX8-329" fmla="*/ 1928812 w 2886074"/>
                <a:gd name="connsiteY8-330" fmla="*/ 364334 h 366716"/>
                <a:gd name="connsiteX9-331" fmla="*/ 2166937 w 2886074"/>
                <a:gd name="connsiteY9-332" fmla="*/ 2 h 366716"/>
                <a:gd name="connsiteX10-333" fmla="*/ 2409825 w 2886074"/>
                <a:gd name="connsiteY10-334" fmla="*/ 364334 h 366716"/>
                <a:gd name="connsiteX11-335" fmla="*/ 2647950 w 2886074"/>
                <a:gd name="connsiteY11-336" fmla="*/ 2384 h 366716"/>
                <a:gd name="connsiteX12-337" fmla="*/ 2886074 w 2886074"/>
                <a:gd name="connsiteY12-338" fmla="*/ 364334 h 366716"/>
                <a:gd name="connsiteX0-339" fmla="*/ 0 w 2886074"/>
                <a:gd name="connsiteY0-340" fmla="*/ 369340 h 369340"/>
                <a:gd name="connsiteX1-341" fmla="*/ 242887 w 2886074"/>
                <a:gd name="connsiteY1-342" fmla="*/ 2 h 369340"/>
                <a:gd name="connsiteX2-343" fmla="*/ 481012 w 2886074"/>
                <a:gd name="connsiteY2-344" fmla="*/ 364333 h 369340"/>
                <a:gd name="connsiteX3-345" fmla="*/ 721519 w 2886074"/>
                <a:gd name="connsiteY3-346" fmla="*/ 2 h 369340"/>
                <a:gd name="connsiteX4-347" fmla="*/ 962025 w 2886074"/>
                <a:gd name="connsiteY4-348" fmla="*/ 364333 h 369340"/>
                <a:gd name="connsiteX5-349" fmla="*/ 1202531 w 2886074"/>
                <a:gd name="connsiteY5-350" fmla="*/ 2383 h 369340"/>
                <a:gd name="connsiteX6-351" fmla="*/ 1445418 w 2886074"/>
                <a:gd name="connsiteY6-352" fmla="*/ 366715 h 369340"/>
                <a:gd name="connsiteX7-353" fmla="*/ 1685925 w 2886074"/>
                <a:gd name="connsiteY7-354" fmla="*/ 2383 h 369340"/>
                <a:gd name="connsiteX8-355" fmla="*/ 1928812 w 2886074"/>
                <a:gd name="connsiteY8-356" fmla="*/ 364333 h 369340"/>
                <a:gd name="connsiteX9-357" fmla="*/ 2166937 w 2886074"/>
                <a:gd name="connsiteY9-358" fmla="*/ 1 h 369340"/>
                <a:gd name="connsiteX10-359" fmla="*/ 2409825 w 2886074"/>
                <a:gd name="connsiteY10-360" fmla="*/ 364333 h 369340"/>
                <a:gd name="connsiteX11-361" fmla="*/ 2647950 w 2886074"/>
                <a:gd name="connsiteY11-362" fmla="*/ 2383 h 369340"/>
                <a:gd name="connsiteX12-363" fmla="*/ 2886074 w 2886074"/>
                <a:gd name="connsiteY12-364" fmla="*/ 364333 h 369340"/>
                <a:gd name="connsiteX0-365" fmla="*/ 0 w 2867049"/>
                <a:gd name="connsiteY0-366" fmla="*/ 369340 h 369340"/>
                <a:gd name="connsiteX1-367" fmla="*/ 242887 w 2867049"/>
                <a:gd name="connsiteY1-368" fmla="*/ 2 h 369340"/>
                <a:gd name="connsiteX2-369" fmla="*/ 481012 w 2867049"/>
                <a:gd name="connsiteY2-370" fmla="*/ 364333 h 369340"/>
                <a:gd name="connsiteX3-371" fmla="*/ 721519 w 2867049"/>
                <a:gd name="connsiteY3-372" fmla="*/ 2 h 369340"/>
                <a:gd name="connsiteX4-373" fmla="*/ 962025 w 2867049"/>
                <a:gd name="connsiteY4-374" fmla="*/ 364333 h 369340"/>
                <a:gd name="connsiteX5-375" fmla="*/ 1202531 w 2867049"/>
                <a:gd name="connsiteY5-376" fmla="*/ 2383 h 369340"/>
                <a:gd name="connsiteX6-377" fmla="*/ 1445418 w 2867049"/>
                <a:gd name="connsiteY6-378" fmla="*/ 366715 h 369340"/>
                <a:gd name="connsiteX7-379" fmla="*/ 1685925 w 2867049"/>
                <a:gd name="connsiteY7-380" fmla="*/ 2383 h 369340"/>
                <a:gd name="connsiteX8-381" fmla="*/ 1928812 w 2867049"/>
                <a:gd name="connsiteY8-382" fmla="*/ 364333 h 369340"/>
                <a:gd name="connsiteX9-383" fmla="*/ 2166937 w 2867049"/>
                <a:gd name="connsiteY9-384" fmla="*/ 1 h 369340"/>
                <a:gd name="connsiteX10-385" fmla="*/ 2409825 w 2867049"/>
                <a:gd name="connsiteY10-386" fmla="*/ 364333 h 369340"/>
                <a:gd name="connsiteX11-387" fmla="*/ 2647950 w 2867049"/>
                <a:gd name="connsiteY11-388" fmla="*/ 2383 h 369340"/>
                <a:gd name="connsiteX12-389" fmla="*/ 2867049 w 2867049"/>
                <a:gd name="connsiteY12-390" fmla="*/ 366776 h 369340"/>
                <a:gd name="connsiteX0-391" fmla="*/ 0 w 2867049"/>
                <a:gd name="connsiteY0-392" fmla="*/ 369340 h 369340"/>
                <a:gd name="connsiteX1-393" fmla="*/ 242887 w 2867049"/>
                <a:gd name="connsiteY1-394" fmla="*/ 2 h 369340"/>
                <a:gd name="connsiteX2-395" fmla="*/ 481012 w 2867049"/>
                <a:gd name="connsiteY2-396" fmla="*/ 364333 h 369340"/>
                <a:gd name="connsiteX3-397" fmla="*/ 721519 w 2867049"/>
                <a:gd name="connsiteY3-398" fmla="*/ 2 h 369340"/>
                <a:gd name="connsiteX4-399" fmla="*/ 962025 w 2867049"/>
                <a:gd name="connsiteY4-400" fmla="*/ 364333 h 369340"/>
                <a:gd name="connsiteX5-401" fmla="*/ 1202531 w 2867049"/>
                <a:gd name="connsiteY5-402" fmla="*/ 2383 h 369340"/>
                <a:gd name="connsiteX6-403" fmla="*/ 1445418 w 2867049"/>
                <a:gd name="connsiteY6-404" fmla="*/ 366715 h 369340"/>
                <a:gd name="connsiteX7-405" fmla="*/ 1685925 w 2867049"/>
                <a:gd name="connsiteY7-406" fmla="*/ 2383 h 369340"/>
                <a:gd name="connsiteX8-407" fmla="*/ 1928812 w 2867049"/>
                <a:gd name="connsiteY8-408" fmla="*/ 364333 h 369340"/>
                <a:gd name="connsiteX9-409" fmla="*/ 2166937 w 2867049"/>
                <a:gd name="connsiteY9-410" fmla="*/ 1 h 369340"/>
                <a:gd name="connsiteX10-411" fmla="*/ 2409825 w 2867049"/>
                <a:gd name="connsiteY10-412" fmla="*/ 364333 h 369340"/>
                <a:gd name="connsiteX11-413" fmla="*/ 2647950 w 2867049"/>
                <a:gd name="connsiteY11-414" fmla="*/ 2383 h 369340"/>
                <a:gd name="connsiteX12-415" fmla="*/ 2867049 w 2867049"/>
                <a:gd name="connsiteY12-416" fmla="*/ 369218 h 369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867049" h="369340">
                  <a:moveTo>
                    <a:pt x="0" y="369340"/>
                  </a:moveTo>
                  <a:cubicBezTo>
                    <a:pt x="81359" y="189952"/>
                    <a:pt x="162718" y="837"/>
                    <a:pt x="242887" y="2"/>
                  </a:cubicBezTo>
                  <a:cubicBezTo>
                    <a:pt x="323056" y="-833"/>
                    <a:pt x="401240" y="364333"/>
                    <a:pt x="481012" y="364333"/>
                  </a:cubicBezTo>
                  <a:cubicBezTo>
                    <a:pt x="560784" y="364333"/>
                    <a:pt x="641350" y="2"/>
                    <a:pt x="721519" y="2"/>
                  </a:cubicBezTo>
                  <a:cubicBezTo>
                    <a:pt x="801688" y="2"/>
                    <a:pt x="881856" y="363936"/>
                    <a:pt x="962025" y="364333"/>
                  </a:cubicBezTo>
                  <a:cubicBezTo>
                    <a:pt x="1042194" y="364730"/>
                    <a:pt x="1121966" y="1986"/>
                    <a:pt x="1202531" y="2383"/>
                  </a:cubicBezTo>
                  <a:cubicBezTo>
                    <a:pt x="1283097" y="2780"/>
                    <a:pt x="1364852" y="366715"/>
                    <a:pt x="1445418" y="366715"/>
                  </a:cubicBezTo>
                  <a:cubicBezTo>
                    <a:pt x="1525984" y="366715"/>
                    <a:pt x="1605359" y="2780"/>
                    <a:pt x="1685925" y="2383"/>
                  </a:cubicBezTo>
                  <a:cubicBezTo>
                    <a:pt x="1766491" y="1986"/>
                    <a:pt x="1848643" y="364730"/>
                    <a:pt x="1928812" y="364333"/>
                  </a:cubicBezTo>
                  <a:cubicBezTo>
                    <a:pt x="2008981" y="363936"/>
                    <a:pt x="2086768" y="1"/>
                    <a:pt x="2166937" y="1"/>
                  </a:cubicBezTo>
                  <a:cubicBezTo>
                    <a:pt x="2247106" y="1"/>
                    <a:pt x="2329656" y="363936"/>
                    <a:pt x="2409825" y="364333"/>
                  </a:cubicBezTo>
                  <a:cubicBezTo>
                    <a:pt x="2489994" y="364730"/>
                    <a:pt x="2566988" y="2383"/>
                    <a:pt x="2647950" y="2383"/>
                  </a:cubicBezTo>
                  <a:cubicBezTo>
                    <a:pt x="2728912" y="2383"/>
                    <a:pt x="2819425" y="276349"/>
                    <a:pt x="2867049" y="36921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r>
              <a:rPr lang="en-US" smtClean="0">
                <a:sym typeface="Huawei Sans" panose="020C0503030203020204" pitchFamily="34" charset="0"/>
              </a:rPr>
              <a:t>Technologie de modulation des sous-canaux OFDM</a:t>
            </a:r>
            <a:endParaRPr lang="en-US" dirty="0">
              <a:sym typeface="Huawei Sans" panose="020C0503030203020204" pitchFamily="34" charset="0"/>
            </a:endParaRPr>
          </a:p>
        </p:txBody>
      </p:sp>
      <p:sp>
        <p:nvSpPr>
          <p:cNvPr id="7" name="文本占位符 6"/>
          <p:cNvSpPr>
            <a:spLocks noGrp="1"/>
          </p:cNvSpPr>
          <p:nvPr>
            <p:ph type="body" sz="quarter" idx="10"/>
          </p:nvPr>
        </p:nvSpPr>
        <p:spPr/>
        <p:txBody>
          <a:bodyPr/>
          <a:lstStyle/>
          <a:p>
            <a:r>
              <a:rPr lang="en-US" altLang="zh-CN" sz="1600" dirty="0" smtClean="0">
                <a:sym typeface="Huawei Sans" panose="020C0503030203020204" pitchFamily="34" charset="0"/>
              </a:rPr>
              <a:t>Schémas de </a:t>
            </a:r>
            <a:r>
              <a:rPr lang="en-US" sz="1600" dirty="0" smtClean="0">
                <a:sym typeface="Huawei Sans" panose="020C0503030203020204" pitchFamily="34" charset="0"/>
              </a:rPr>
              <a:t>modulation OFDM disponibles </a:t>
            </a:r>
            <a:r>
              <a:rPr 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sz="1400" dirty="0" smtClean="0">
                <a:sym typeface="Huawei Sans" panose="020C0503030203020204" pitchFamily="34" charset="0"/>
              </a:rPr>
              <a:t>Clé à décalage de phase binaire (BPSK)</a:t>
            </a:r>
            <a:endParaRPr lang="en-US" altLang="zh-CN" sz="1400" dirty="0" smtClean="0">
              <a:sym typeface="Huawei Sans" panose="020C0503030203020204" pitchFamily="34" charset="0"/>
            </a:endParaRPr>
          </a:p>
          <a:p>
            <a:pPr lvl="1"/>
            <a:r>
              <a:rPr lang="en-US" sz="1400" dirty="0" smtClean="0">
                <a:sym typeface="Huawei Sans" panose="020C0503030203020204" pitchFamily="34" charset="0"/>
              </a:rPr>
              <a:t>Clé à déphasage en quadrature (QPSK)</a:t>
            </a:r>
            <a:endParaRPr lang="en-US" altLang="zh-CN" sz="1400" dirty="0" smtClean="0">
              <a:sym typeface="Huawei Sans" panose="020C0503030203020204" pitchFamily="34" charset="0"/>
            </a:endParaRPr>
          </a:p>
          <a:p>
            <a:pPr lvl="1">
              <a:buClr>
                <a:schemeClr val="tx1"/>
              </a:buClr>
            </a:pPr>
            <a:r>
              <a:rPr lang="en-US" sz="1400" b="1" dirty="0" smtClean="0">
                <a:solidFill>
                  <a:srgbClr val="C0000B"/>
                </a:solidFill>
                <a:sym typeface="Huawei Sans" panose="020C0503030203020204" pitchFamily="34" charset="0"/>
              </a:rPr>
              <a:t>Modulation d'amplitude en quadrature (QAM)</a:t>
            </a:r>
            <a:endParaRPr lang="en-US" altLang="zh-CN" sz="1400" b="1" dirty="0" smtClean="0">
              <a:solidFill>
                <a:srgbClr val="C0000B"/>
              </a:solidFill>
              <a:sym typeface="Huawei Sans" panose="020C0503030203020204" pitchFamily="34" charset="0"/>
            </a:endParaRPr>
          </a:p>
          <a:p>
            <a:r>
              <a:rPr lang="en-US" sz="1600" dirty="0" smtClean="0">
                <a:sym typeface="Huawei Sans" panose="020C0503030203020204" pitchFamily="34" charset="0"/>
              </a:rPr>
              <a:t>La MAQ utilise l'amplitude et la phase de la porteuse pour transmettre des informations.</a:t>
            </a:r>
            <a:endParaRPr lang="en-US" altLang="zh-CN" sz="1600" dirty="0">
              <a:sym typeface="Huawei Sans" panose="020C0503030203020204" pitchFamily="34" charset="0"/>
            </a:endParaRPr>
          </a:p>
        </p:txBody>
      </p:sp>
      <p:grpSp>
        <p:nvGrpSpPr>
          <p:cNvPr id="11" name="组合 10"/>
          <p:cNvGrpSpPr/>
          <p:nvPr/>
        </p:nvGrpSpPr>
        <p:grpSpPr>
          <a:xfrm>
            <a:off x="1436321" y="3264301"/>
            <a:ext cx="3324514" cy="2470600"/>
            <a:chOff x="3827749" y="1258896"/>
            <a:chExt cx="5216843" cy="5309024"/>
          </a:xfrm>
          <a:solidFill>
            <a:srgbClr val="00B0F0"/>
          </a:solidFill>
        </p:grpSpPr>
        <p:sp>
          <p:nvSpPr>
            <p:cNvPr id="12" name="Line 118"/>
            <p:cNvSpPr>
              <a:spLocks noChangeShapeType="1"/>
            </p:cNvSpPr>
            <p:nvPr/>
          </p:nvSpPr>
          <p:spPr bwMode="auto">
            <a:xfrm>
              <a:off x="5981978" y="1517040"/>
              <a:ext cx="13579" cy="4014799"/>
            </a:xfrm>
            <a:prstGeom prst="line">
              <a:avLst/>
            </a:prstGeom>
            <a:grpFill/>
            <a:ln w="38100">
              <a:solidFill>
                <a:srgbClr val="00B0F0"/>
              </a:solidFill>
              <a:round/>
              <a:headEnd type="triangle" w="med" len="me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Line 119"/>
            <p:cNvSpPr>
              <a:spLocks noChangeShapeType="1"/>
            </p:cNvSpPr>
            <p:nvPr/>
          </p:nvSpPr>
          <p:spPr bwMode="auto">
            <a:xfrm>
              <a:off x="3827749" y="3641276"/>
              <a:ext cx="4283111" cy="11943"/>
            </a:xfrm>
            <a:prstGeom prst="line">
              <a:avLst/>
            </a:prstGeom>
            <a:grpFill/>
            <a:ln w="38100">
              <a:solidFill>
                <a:srgbClr val="00B0F0"/>
              </a:solidFill>
              <a:round/>
              <a:tailEnd type="triangle" w="med" len="me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Text Box 120"/>
            <p:cNvSpPr txBox="1">
              <a:spLocks noChangeArrowheads="1"/>
            </p:cNvSpPr>
            <p:nvPr/>
          </p:nvSpPr>
          <p:spPr bwMode="auto">
            <a:xfrm>
              <a:off x="8110860" y="3355599"/>
              <a:ext cx="933732" cy="595238"/>
            </a:xfrm>
            <a:prstGeom prst="rect">
              <a:avLst/>
            </a:prstGeom>
            <a:noFill/>
            <a:ln w="9525">
              <a:noFill/>
              <a:miter lim="800000"/>
            </a:ln>
          </p:spPr>
          <p:txBody>
            <a:bodyPr wrap="none">
              <a:spAutoFit/>
            </a:bodyPr>
            <a:lstStyle/>
            <a:p>
              <a:pPr eaLnBrk="0" fontAlgn="ctr" hangingPunct="0"/>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Phase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Text Box 121"/>
            <p:cNvSpPr txBox="1">
              <a:spLocks noChangeArrowheads="1"/>
            </p:cNvSpPr>
            <p:nvPr/>
          </p:nvSpPr>
          <p:spPr bwMode="auto">
            <a:xfrm>
              <a:off x="6029370" y="1258896"/>
              <a:ext cx="1426757" cy="595238"/>
            </a:xfrm>
            <a:prstGeom prst="rect">
              <a:avLst/>
            </a:prstGeom>
            <a:noFill/>
            <a:ln w="9525">
              <a:noFill/>
              <a:miter lim="800000"/>
            </a:ln>
          </p:spPr>
          <p:txBody>
            <a:bodyPr wrap="none">
              <a:spAutoFit/>
            </a:bodyPr>
            <a:lstStyle/>
            <a:p>
              <a:pPr eaLnBrk="0" fontAlgn="ctr" hangingPunct="0"/>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Amplitude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6" name="Group 122"/>
            <p:cNvGrpSpPr/>
            <p:nvPr/>
          </p:nvGrpSpPr>
          <p:grpSpPr bwMode="auto">
            <a:xfrm>
              <a:off x="4078411" y="1943633"/>
              <a:ext cx="801022" cy="725534"/>
              <a:chOff x="1804" y="2703"/>
              <a:chExt cx="1035" cy="956"/>
            </a:xfrm>
            <a:grpFill/>
          </p:grpSpPr>
          <p:sp>
            <p:nvSpPr>
              <p:cNvPr id="27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7" name="TextBox 176"/>
            <p:cNvSpPr txBox="1"/>
            <p:nvPr/>
          </p:nvSpPr>
          <p:spPr>
            <a:xfrm>
              <a:off x="3920257" y="5575857"/>
              <a:ext cx="4050785" cy="992063"/>
            </a:xfrm>
            <a:prstGeom prst="rect">
              <a:avLst/>
            </a:prstGeom>
            <a:noFill/>
            <a:ln>
              <a:noFill/>
            </a:ln>
          </p:spPr>
          <p:txBody>
            <a:bodyPr wrap="square" rtlCol="0">
              <a:spAutoFit/>
            </a:bodyPr>
            <a:lstStyle/>
            <a:p>
              <a:pPr algn="ct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Wi-Fi 5</a:t>
              </a:r>
              <a:endPar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Diagramme de constellation 256-QAM</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 name="Group 122"/>
            <p:cNvGrpSpPr/>
            <p:nvPr/>
          </p:nvGrpSpPr>
          <p:grpSpPr bwMode="auto">
            <a:xfrm>
              <a:off x="4078411" y="2813183"/>
              <a:ext cx="801022" cy="725534"/>
              <a:chOff x="1804" y="2703"/>
              <a:chExt cx="1035" cy="956"/>
            </a:xfrm>
            <a:grpFill/>
          </p:grpSpPr>
          <p:sp>
            <p:nvSpPr>
              <p:cNvPr id="25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9" name="Group 122"/>
            <p:cNvGrpSpPr/>
            <p:nvPr/>
          </p:nvGrpSpPr>
          <p:grpSpPr bwMode="auto">
            <a:xfrm>
              <a:off x="5050519" y="1943633"/>
              <a:ext cx="801022" cy="725534"/>
              <a:chOff x="1804" y="2703"/>
              <a:chExt cx="1035" cy="956"/>
            </a:xfrm>
            <a:grpFill/>
          </p:grpSpPr>
          <p:sp>
            <p:nvSpPr>
              <p:cNvPr id="24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0" name="Group 122"/>
            <p:cNvGrpSpPr/>
            <p:nvPr/>
          </p:nvGrpSpPr>
          <p:grpSpPr bwMode="auto">
            <a:xfrm>
              <a:off x="5059453" y="2807729"/>
              <a:ext cx="801022" cy="725534"/>
              <a:chOff x="1804" y="2703"/>
              <a:chExt cx="1035" cy="956"/>
            </a:xfrm>
            <a:grpFill/>
          </p:grpSpPr>
          <p:sp>
            <p:nvSpPr>
              <p:cNvPr id="22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1" name="Group 122"/>
            <p:cNvGrpSpPr/>
            <p:nvPr/>
          </p:nvGrpSpPr>
          <p:grpSpPr bwMode="auto">
            <a:xfrm>
              <a:off x="4087345" y="3785291"/>
              <a:ext cx="801022" cy="725534"/>
              <a:chOff x="1804" y="2703"/>
              <a:chExt cx="1035" cy="956"/>
            </a:xfrm>
            <a:grpFill/>
          </p:grpSpPr>
          <p:sp>
            <p:nvSpPr>
              <p:cNvPr id="20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2" name="Group 122"/>
            <p:cNvGrpSpPr/>
            <p:nvPr/>
          </p:nvGrpSpPr>
          <p:grpSpPr bwMode="auto">
            <a:xfrm>
              <a:off x="4087345" y="4654841"/>
              <a:ext cx="801022" cy="725534"/>
              <a:chOff x="1804" y="2703"/>
              <a:chExt cx="1035" cy="956"/>
            </a:xfrm>
            <a:grpFill/>
          </p:grpSpPr>
          <p:sp>
            <p:nvSpPr>
              <p:cNvPr id="19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3" name="Group 122"/>
            <p:cNvGrpSpPr/>
            <p:nvPr/>
          </p:nvGrpSpPr>
          <p:grpSpPr bwMode="auto">
            <a:xfrm>
              <a:off x="5059453" y="3785291"/>
              <a:ext cx="801022" cy="725534"/>
              <a:chOff x="1804" y="2703"/>
              <a:chExt cx="1035" cy="956"/>
            </a:xfrm>
            <a:grpFill/>
          </p:grpSpPr>
          <p:sp>
            <p:nvSpPr>
              <p:cNvPr id="17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4" name="Group 122"/>
            <p:cNvGrpSpPr/>
            <p:nvPr/>
          </p:nvGrpSpPr>
          <p:grpSpPr bwMode="auto">
            <a:xfrm>
              <a:off x="5068387" y="4649387"/>
              <a:ext cx="801022" cy="725534"/>
              <a:chOff x="1804" y="2703"/>
              <a:chExt cx="1035" cy="956"/>
            </a:xfrm>
            <a:grpFill/>
          </p:grpSpPr>
          <p:sp>
            <p:nvSpPr>
              <p:cNvPr id="16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5" name="Group 122"/>
            <p:cNvGrpSpPr/>
            <p:nvPr/>
          </p:nvGrpSpPr>
          <p:grpSpPr bwMode="auto">
            <a:xfrm>
              <a:off x="6103569" y="1938179"/>
              <a:ext cx="801022" cy="725534"/>
              <a:chOff x="1804" y="2703"/>
              <a:chExt cx="1035" cy="956"/>
            </a:xfrm>
            <a:grpFill/>
          </p:grpSpPr>
          <p:sp>
            <p:nvSpPr>
              <p:cNvPr id="14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6" name="Group 122"/>
            <p:cNvGrpSpPr/>
            <p:nvPr/>
          </p:nvGrpSpPr>
          <p:grpSpPr bwMode="auto">
            <a:xfrm>
              <a:off x="6103569" y="2807729"/>
              <a:ext cx="801022" cy="725534"/>
              <a:chOff x="1804" y="2703"/>
              <a:chExt cx="1035" cy="956"/>
            </a:xfrm>
            <a:grpFill/>
          </p:grpSpPr>
          <p:sp>
            <p:nvSpPr>
              <p:cNvPr id="12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7" name="Group 122"/>
            <p:cNvGrpSpPr/>
            <p:nvPr/>
          </p:nvGrpSpPr>
          <p:grpSpPr bwMode="auto">
            <a:xfrm>
              <a:off x="7075677" y="1938179"/>
              <a:ext cx="801022" cy="725534"/>
              <a:chOff x="1804" y="2703"/>
              <a:chExt cx="1035" cy="956"/>
            </a:xfrm>
            <a:grpFill/>
          </p:grpSpPr>
          <p:sp>
            <p:nvSpPr>
              <p:cNvPr id="11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8" name="Group 122"/>
            <p:cNvGrpSpPr/>
            <p:nvPr/>
          </p:nvGrpSpPr>
          <p:grpSpPr bwMode="auto">
            <a:xfrm>
              <a:off x="7084611" y="2802275"/>
              <a:ext cx="801022" cy="725534"/>
              <a:chOff x="1804" y="2703"/>
              <a:chExt cx="1035" cy="956"/>
            </a:xfrm>
            <a:grpFill/>
          </p:grpSpPr>
          <p:sp>
            <p:nvSpPr>
              <p:cNvPr id="9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9" name="Group 122"/>
            <p:cNvGrpSpPr/>
            <p:nvPr/>
          </p:nvGrpSpPr>
          <p:grpSpPr bwMode="auto">
            <a:xfrm>
              <a:off x="6103569" y="3774383"/>
              <a:ext cx="801022" cy="725534"/>
              <a:chOff x="1804" y="2703"/>
              <a:chExt cx="1035" cy="956"/>
            </a:xfrm>
            <a:grpFill/>
          </p:grpSpPr>
          <p:sp>
            <p:nvSpPr>
              <p:cNvPr id="8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0" name="Group 122"/>
            <p:cNvGrpSpPr/>
            <p:nvPr/>
          </p:nvGrpSpPr>
          <p:grpSpPr bwMode="auto">
            <a:xfrm>
              <a:off x="6103569" y="4643933"/>
              <a:ext cx="801022" cy="725534"/>
              <a:chOff x="1804" y="2703"/>
              <a:chExt cx="1035" cy="956"/>
            </a:xfrm>
            <a:grpFill/>
          </p:grpSpPr>
          <p:sp>
            <p:nvSpPr>
              <p:cNvPr id="6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1" name="Group 122"/>
            <p:cNvGrpSpPr/>
            <p:nvPr/>
          </p:nvGrpSpPr>
          <p:grpSpPr bwMode="auto">
            <a:xfrm>
              <a:off x="7075677" y="3774383"/>
              <a:ext cx="801022" cy="725534"/>
              <a:chOff x="1804" y="2703"/>
              <a:chExt cx="1035" cy="956"/>
            </a:xfrm>
            <a:grpFill/>
          </p:grpSpPr>
          <p:sp>
            <p:nvSpPr>
              <p:cNvPr id="4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2" name="Group 122"/>
            <p:cNvGrpSpPr/>
            <p:nvPr/>
          </p:nvGrpSpPr>
          <p:grpSpPr bwMode="auto">
            <a:xfrm>
              <a:off x="7084611" y="4638479"/>
              <a:ext cx="801022" cy="725534"/>
              <a:chOff x="1804" y="2703"/>
              <a:chExt cx="1035" cy="956"/>
            </a:xfrm>
            <a:grpFill/>
          </p:grpSpPr>
          <p:sp>
            <p:nvSpPr>
              <p:cNvPr id="3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89" name="组合 288"/>
          <p:cNvGrpSpPr/>
          <p:nvPr/>
        </p:nvGrpSpPr>
        <p:grpSpPr>
          <a:xfrm>
            <a:off x="6663222" y="2987200"/>
            <a:ext cx="4026104" cy="2888164"/>
            <a:chOff x="3478178" y="1347492"/>
            <a:chExt cx="6874790" cy="5076478"/>
          </a:xfrm>
        </p:grpSpPr>
        <p:sp>
          <p:nvSpPr>
            <p:cNvPr id="290" name="文本框 289"/>
            <p:cNvSpPr txBox="1"/>
            <p:nvPr/>
          </p:nvSpPr>
          <p:spPr>
            <a:xfrm>
              <a:off x="3822515" y="5612509"/>
              <a:ext cx="4533375" cy="811461"/>
            </a:xfrm>
            <a:prstGeom prst="rect">
              <a:avLst/>
            </a:prstGeom>
            <a:noFill/>
          </p:spPr>
          <p:txBody>
            <a:bodyPr wrap="none" rtlCol="0">
              <a:spAutoFit/>
            </a:bodyPr>
            <a:lstStyle/>
            <a:p>
              <a:pPr algn="ctr" fontAlgn="ctr"/>
              <a:r>
                <a:rPr lang="en-US" sz="12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Wi-Fi 6 </a:t>
              </a:r>
              <a:endParaRPr lang="en-US" sz="12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Diagramme de constellation 1024-QAM</a:t>
              </a:r>
              <a:endParaRPr lang="en-US" altLang="zh-CN" sz="1200" b="1" dirty="0">
                <a:solidFill>
                  <a:srgbClr val="C0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1" name="Line 118"/>
            <p:cNvSpPr>
              <a:spLocks noChangeShapeType="1"/>
            </p:cNvSpPr>
            <p:nvPr/>
          </p:nvSpPr>
          <p:spPr bwMode="auto">
            <a:xfrm>
              <a:off x="6093350" y="1653745"/>
              <a:ext cx="0" cy="3960000"/>
            </a:xfrm>
            <a:prstGeom prst="line">
              <a:avLst/>
            </a:prstGeom>
            <a:solidFill>
              <a:srgbClr val="00B0F0"/>
            </a:solidFill>
            <a:ln w="38100">
              <a:solidFill>
                <a:srgbClr val="00B0F0"/>
              </a:solidFill>
              <a:round/>
              <a:headEnd type="triangle" w="med" len="me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2" name="Line 119"/>
            <p:cNvSpPr>
              <a:spLocks noChangeShapeType="1"/>
            </p:cNvSpPr>
            <p:nvPr/>
          </p:nvSpPr>
          <p:spPr bwMode="auto">
            <a:xfrm>
              <a:off x="3478178" y="3768447"/>
              <a:ext cx="5436000" cy="0"/>
            </a:xfrm>
            <a:prstGeom prst="line">
              <a:avLst/>
            </a:prstGeom>
            <a:solidFill>
              <a:srgbClr val="00B0F0"/>
            </a:solidFill>
            <a:ln w="38100">
              <a:solidFill>
                <a:srgbClr val="00B0F0"/>
              </a:solidFill>
              <a:round/>
              <a:tailEnd type="triangle" w="med" len="me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3" name="Text Box 120"/>
            <p:cNvSpPr txBox="1">
              <a:spLocks noChangeArrowheads="1"/>
            </p:cNvSpPr>
            <p:nvPr/>
          </p:nvSpPr>
          <p:spPr bwMode="auto">
            <a:xfrm>
              <a:off x="8957483" y="3539784"/>
              <a:ext cx="1395485" cy="486877"/>
            </a:xfrm>
            <a:prstGeom prst="rect">
              <a:avLst/>
            </a:prstGeom>
            <a:noFill/>
            <a:ln w="9525">
              <a:noFill/>
              <a:miter lim="800000"/>
            </a:ln>
          </p:spPr>
          <p:txBody>
            <a:bodyPr wrap="square">
              <a:spAutoFit/>
            </a:bodyPr>
            <a:lstStyle/>
            <a:p>
              <a:pPr eaLnBrk="0" fontAlgn="ctr" hangingPunct="0"/>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Phase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4" name="Text Box 121"/>
            <p:cNvSpPr txBox="1">
              <a:spLocks noChangeArrowheads="1"/>
            </p:cNvSpPr>
            <p:nvPr/>
          </p:nvSpPr>
          <p:spPr bwMode="auto">
            <a:xfrm>
              <a:off x="6100236" y="1347492"/>
              <a:ext cx="1552547" cy="486877"/>
            </a:xfrm>
            <a:prstGeom prst="rect">
              <a:avLst/>
            </a:prstGeom>
            <a:noFill/>
            <a:ln w="9525">
              <a:noFill/>
              <a:miter lim="800000"/>
            </a:ln>
          </p:spPr>
          <p:txBody>
            <a:bodyPr wrap="none">
              <a:spAutoFit/>
            </a:bodyPr>
            <a:lstStyle/>
            <a:p>
              <a:pPr eaLnBrk="0" fontAlgn="ctr" hangingPunct="0"/>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Amplitude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95" name="组合 294"/>
            <p:cNvGrpSpPr/>
            <p:nvPr/>
          </p:nvGrpSpPr>
          <p:grpSpPr>
            <a:xfrm>
              <a:off x="3606174" y="2812568"/>
              <a:ext cx="2400771" cy="369281"/>
              <a:chOff x="3607071" y="2832569"/>
              <a:chExt cx="2400771" cy="369281"/>
            </a:xfrm>
          </p:grpSpPr>
          <p:grpSp>
            <p:nvGrpSpPr>
              <p:cNvPr id="1331" name="Group 122"/>
              <p:cNvGrpSpPr/>
              <p:nvPr/>
            </p:nvGrpSpPr>
            <p:grpSpPr bwMode="auto">
              <a:xfrm>
                <a:off x="4879697" y="2832569"/>
                <a:ext cx="491832" cy="369281"/>
                <a:chOff x="1804" y="2703"/>
                <a:chExt cx="1035" cy="956"/>
              </a:xfrm>
              <a:solidFill>
                <a:srgbClr val="00B0F0"/>
              </a:solidFill>
            </p:grpSpPr>
            <p:sp>
              <p:nvSpPr>
                <p:cNvPr id="138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9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332" name="Group 122"/>
              <p:cNvGrpSpPr/>
              <p:nvPr/>
            </p:nvGrpSpPr>
            <p:grpSpPr bwMode="auto">
              <a:xfrm>
                <a:off x="5516010" y="2832569"/>
                <a:ext cx="491832" cy="369281"/>
                <a:chOff x="1804" y="2703"/>
                <a:chExt cx="1035" cy="956"/>
              </a:xfrm>
              <a:solidFill>
                <a:srgbClr val="00B0F0"/>
              </a:solidFill>
            </p:grpSpPr>
            <p:sp>
              <p:nvSpPr>
                <p:cNvPr id="136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8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333" name="Group 122"/>
              <p:cNvGrpSpPr/>
              <p:nvPr/>
            </p:nvGrpSpPr>
            <p:grpSpPr bwMode="auto">
              <a:xfrm>
                <a:off x="4243384" y="2832569"/>
                <a:ext cx="491832" cy="369281"/>
                <a:chOff x="1804" y="2703"/>
                <a:chExt cx="1035" cy="956"/>
              </a:xfrm>
              <a:solidFill>
                <a:srgbClr val="00B0F0"/>
              </a:solidFill>
            </p:grpSpPr>
            <p:sp>
              <p:nvSpPr>
                <p:cNvPr id="135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334" name="Group 122"/>
              <p:cNvGrpSpPr/>
              <p:nvPr/>
            </p:nvGrpSpPr>
            <p:grpSpPr bwMode="auto">
              <a:xfrm>
                <a:off x="3607071" y="2832569"/>
                <a:ext cx="491832" cy="369281"/>
                <a:chOff x="1804" y="2703"/>
                <a:chExt cx="1035" cy="956"/>
              </a:xfrm>
              <a:solidFill>
                <a:srgbClr val="00B0F0"/>
              </a:solidFill>
            </p:grpSpPr>
            <p:sp>
              <p:nvSpPr>
                <p:cNvPr id="133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96" name="组合 295"/>
            <p:cNvGrpSpPr/>
            <p:nvPr/>
          </p:nvGrpSpPr>
          <p:grpSpPr>
            <a:xfrm>
              <a:off x="3604999" y="3293000"/>
              <a:ext cx="2403120" cy="369281"/>
              <a:chOff x="3607071" y="3272376"/>
              <a:chExt cx="2403120" cy="369281"/>
            </a:xfrm>
          </p:grpSpPr>
          <p:grpSp>
            <p:nvGrpSpPr>
              <p:cNvPr id="1263" name="Group 122"/>
              <p:cNvGrpSpPr/>
              <p:nvPr/>
            </p:nvGrpSpPr>
            <p:grpSpPr bwMode="auto">
              <a:xfrm>
                <a:off x="4881263" y="3272376"/>
                <a:ext cx="491832" cy="369281"/>
                <a:chOff x="1804" y="2703"/>
                <a:chExt cx="1035" cy="956"/>
              </a:xfrm>
              <a:solidFill>
                <a:srgbClr val="00B0F0"/>
              </a:solidFill>
            </p:grpSpPr>
            <p:sp>
              <p:nvSpPr>
                <p:cNvPr id="131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2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3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64" name="Group 122"/>
              <p:cNvGrpSpPr/>
              <p:nvPr/>
            </p:nvGrpSpPr>
            <p:grpSpPr bwMode="auto">
              <a:xfrm>
                <a:off x="5518359" y="3272376"/>
                <a:ext cx="491832" cy="369281"/>
                <a:chOff x="1804" y="2703"/>
                <a:chExt cx="1035" cy="956"/>
              </a:xfrm>
              <a:solidFill>
                <a:srgbClr val="00B0F0"/>
              </a:solidFill>
            </p:grpSpPr>
            <p:sp>
              <p:nvSpPr>
                <p:cNvPr id="129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65" name="Group 122"/>
              <p:cNvGrpSpPr/>
              <p:nvPr/>
            </p:nvGrpSpPr>
            <p:grpSpPr bwMode="auto">
              <a:xfrm>
                <a:off x="4244167" y="3272376"/>
                <a:ext cx="491832" cy="369281"/>
                <a:chOff x="1804" y="2703"/>
                <a:chExt cx="1035" cy="956"/>
              </a:xfrm>
              <a:solidFill>
                <a:srgbClr val="00B0F0"/>
              </a:solidFill>
            </p:grpSpPr>
            <p:sp>
              <p:nvSpPr>
                <p:cNvPr id="128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66" name="Group 122"/>
              <p:cNvGrpSpPr/>
              <p:nvPr/>
            </p:nvGrpSpPr>
            <p:grpSpPr bwMode="auto">
              <a:xfrm>
                <a:off x="3607071" y="3272376"/>
                <a:ext cx="491832" cy="369281"/>
                <a:chOff x="1804" y="2703"/>
                <a:chExt cx="1035" cy="956"/>
              </a:xfrm>
              <a:solidFill>
                <a:srgbClr val="00B0F0"/>
              </a:solidFill>
            </p:grpSpPr>
            <p:sp>
              <p:nvSpPr>
                <p:cNvPr id="126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97" name="组合 296"/>
            <p:cNvGrpSpPr/>
            <p:nvPr/>
          </p:nvGrpSpPr>
          <p:grpSpPr>
            <a:xfrm>
              <a:off x="6190029" y="2812568"/>
              <a:ext cx="2400768" cy="369281"/>
              <a:chOff x="6152323" y="2815694"/>
              <a:chExt cx="2400768" cy="369281"/>
            </a:xfrm>
          </p:grpSpPr>
          <p:grpSp>
            <p:nvGrpSpPr>
              <p:cNvPr id="1195" name="Group 122"/>
              <p:cNvGrpSpPr/>
              <p:nvPr/>
            </p:nvGrpSpPr>
            <p:grpSpPr bwMode="auto">
              <a:xfrm>
                <a:off x="6152323" y="2815694"/>
                <a:ext cx="491832" cy="369281"/>
                <a:chOff x="1804" y="2703"/>
                <a:chExt cx="1035" cy="956"/>
              </a:xfrm>
              <a:solidFill>
                <a:srgbClr val="00B0F0"/>
              </a:solidFill>
            </p:grpSpPr>
            <p:sp>
              <p:nvSpPr>
                <p:cNvPr id="124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96" name="Group 122"/>
              <p:cNvGrpSpPr/>
              <p:nvPr/>
            </p:nvGrpSpPr>
            <p:grpSpPr bwMode="auto">
              <a:xfrm>
                <a:off x="6788636" y="2815694"/>
                <a:ext cx="491832" cy="369281"/>
                <a:chOff x="1804" y="2703"/>
                <a:chExt cx="1035" cy="956"/>
              </a:xfrm>
              <a:solidFill>
                <a:srgbClr val="00B0F0"/>
              </a:solidFill>
            </p:grpSpPr>
            <p:sp>
              <p:nvSpPr>
                <p:cNvPr id="123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97" name="Group 122"/>
              <p:cNvGrpSpPr/>
              <p:nvPr/>
            </p:nvGrpSpPr>
            <p:grpSpPr bwMode="auto">
              <a:xfrm>
                <a:off x="7424949" y="2815694"/>
                <a:ext cx="491832" cy="369281"/>
                <a:chOff x="1804" y="2703"/>
                <a:chExt cx="1035" cy="956"/>
              </a:xfrm>
              <a:solidFill>
                <a:srgbClr val="00B0F0"/>
              </a:solidFill>
            </p:grpSpPr>
            <p:sp>
              <p:nvSpPr>
                <p:cNvPr id="121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98" name="Group 122"/>
              <p:cNvGrpSpPr/>
              <p:nvPr/>
            </p:nvGrpSpPr>
            <p:grpSpPr bwMode="auto">
              <a:xfrm>
                <a:off x="8061259" y="2815694"/>
                <a:ext cx="491832" cy="369281"/>
                <a:chOff x="1804" y="2703"/>
                <a:chExt cx="1035" cy="956"/>
              </a:xfrm>
              <a:solidFill>
                <a:srgbClr val="00B0F0"/>
              </a:solidFill>
            </p:grpSpPr>
            <p:sp>
              <p:nvSpPr>
                <p:cNvPr id="119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98" name="组合 297"/>
            <p:cNvGrpSpPr/>
            <p:nvPr/>
          </p:nvGrpSpPr>
          <p:grpSpPr>
            <a:xfrm>
              <a:off x="6188852" y="3293000"/>
              <a:ext cx="2403122" cy="369281"/>
              <a:chOff x="6155455" y="3272376"/>
              <a:chExt cx="2403122" cy="369281"/>
            </a:xfrm>
          </p:grpSpPr>
          <p:grpSp>
            <p:nvGrpSpPr>
              <p:cNvPr id="1127" name="Group 122"/>
              <p:cNvGrpSpPr/>
              <p:nvPr/>
            </p:nvGrpSpPr>
            <p:grpSpPr bwMode="auto">
              <a:xfrm>
                <a:off x="6155455" y="3272376"/>
                <a:ext cx="491832" cy="369281"/>
                <a:chOff x="1804" y="2703"/>
                <a:chExt cx="1035" cy="956"/>
              </a:xfrm>
              <a:solidFill>
                <a:srgbClr val="00B0F0"/>
              </a:solidFill>
            </p:grpSpPr>
            <p:sp>
              <p:nvSpPr>
                <p:cNvPr id="117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28" name="Group 122"/>
              <p:cNvGrpSpPr/>
              <p:nvPr/>
            </p:nvGrpSpPr>
            <p:grpSpPr bwMode="auto">
              <a:xfrm>
                <a:off x="6792551" y="3272376"/>
                <a:ext cx="491832" cy="369281"/>
                <a:chOff x="1804" y="2703"/>
                <a:chExt cx="1035" cy="956"/>
              </a:xfrm>
              <a:solidFill>
                <a:srgbClr val="00B0F0"/>
              </a:solidFill>
            </p:grpSpPr>
            <p:sp>
              <p:nvSpPr>
                <p:cNvPr id="116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29" name="Group 122"/>
              <p:cNvGrpSpPr/>
              <p:nvPr/>
            </p:nvGrpSpPr>
            <p:grpSpPr bwMode="auto">
              <a:xfrm>
                <a:off x="7429647" y="3272376"/>
                <a:ext cx="491832" cy="369281"/>
                <a:chOff x="1804" y="2703"/>
                <a:chExt cx="1035" cy="956"/>
              </a:xfrm>
              <a:solidFill>
                <a:srgbClr val="00B0F0"/>
              </a:solidFill>
            </p:grpSpPr>
            <p:sp>
              <p:nvSpPr>
                <p:cNvPr id="114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30" name="Group 122"/>
              <p:cNvGrpSpPr/>
              <p:nvPr/>
            </p:nvGrpSpPr>
            <p:grpSpPr bwMode="auto">
              <a:xfrm>
                <a:off x="8066745" y="3272376"/>
                <a:ext cx="491832" cy="369281"/>
                <a:chOff x="1804" y="2703"/>
                <a:chExt cx="1035" cy="956"/>
              </a:xfrm>
              <a:solidFill>
                <a:srgbClr val="00B0F0"/>
              </a:solidFill>
            </p:grpSpPr>
            <p:sp>
              <p:nvSpPr>
                <p:cNvPr id="113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99" name="组合 298"/>
            <p:cNvGrpSpPr/>
            <p:nvPr/>
          </p:nvGrpSpPr>
          <p:grpSpPr>
            <a:xfrm>
              <a:off x="3606174" y="2332136"/>
              <a:ext cx="2400771" cy="369281"/>
              <a:chOff x="3629574" y="2362034"/>
              <a:chExt cx="2400771" cy="369281"/>
            </a:xfrm>
          </p:grpSpPr>
          <p:grpSp>
            <p:nvGrpSpPr>
              <p:cNvPr id="1059" name="Group 122"/>
              <p:cNvGrpSpPr/>
              <p:nvPr/>
            </p:nvGrpSpPr>
            <p:grpSpPr bwMode="auto">
              <a:xfrm>
                <a:off x="4902200" y="2362034"/>
                <a:ext cx="491832" cy="369281"/>
                <a:chOff x="1804" y="2703"/>
                <a:chExt cx="1035" cy="956"/>
              </a:xfrm>
              <a:solidFill>
                <a:srgbClr val="00B0F0"/>
              </a:solidFill>
            </p:grpSpPr>
            <p:sp>
              <p:nvSpPr>
                <p:cNvPr id="111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060" name="Group 122"/>
              <p:cNvGrpSpPr/>
              <p:nvPr/>
            </p:nvGrpSpPr>
            <p:grpSpPr bwMode="auto">
              <a:xfrm>
                <a:off x="5538513" y="2362034"/>
                <a:ext cx="491832" cy="369281"/>
                <a:chOff x="1804" y="2703"/>
                <a:chExt cx="1035" cy="956"/>
              </a:xfrm>
              <a:solidFill>
                <a:srgbClr val="00B0F0"/>
              </a:solidFill>
            </p:grpSpPr>
            <p:sp>
              <p:nvSpPr>
                <p:cNvPr id="109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061" name="Group 122"/>
              <p:cNvGrpSpPr/>
              <p:nvPr/>
            </p:nvGrpSpPr>
            <p:grpSpPr bwMode="auto">
              <a:xfrm>
                <a:off x="4265887" y="2362034"/>
                <a:ext cx="491832" cy="369281"/>
                <a:chOff x="1804" y="2703"/>
                <a:chExt cx="1035" cy="956"/>
              </a:xfrm>
              <a:solidFill>
                <a:srgbClr val="00B0F0"/>
              </a:solidFill>
            </p:grpSpPr>
            <p:sp>
              <p:nvSpPr>
                <p:cNvPr id="107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062" name="Group 122"/>
              <p:cNvGrpSpPr/>
              <p:nvPr/>
            </p:nvGrpSpPr>
            <p:grpSpPr bwMode="auto">
              <a:xfrm>
                <a:off x="3629574" y="2362034"/>
                <a:ext cx="491832" cy="369281"/>
                <a:chOff x="1804" y="2703"/>
                <a:chExt cx="1035" cy="956"/>
              </a:xfrm>
              <a:solidFill>
                <a:srgbClr val="00B0F0"/>
              </a:solidFill>
            </p:grpSpPr>
            <p:sp>
              <p:nvSpPr>
                <p:cNvPr id="106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0" name="组合 299"/>
            <p:cNvGrpSpPr/>
            <p:nvPr/>
          </p:nvGrpSpPr>
          <p:grpSpPr>
            <a:xfrm>
              <a:off x="3606174" y="1851704"/>
              <a:ext cx="2400771" cy="369281"/>
              <a:chOff x="3598521" y="1851704"/>
              <a:chExt cx="2400771" cy="369281"/>
            </a:xfrm>
          </p:grpSpPr>
          <p:grpSp>
            <p:nvGrpSpPr>
              <p:cNvPr id="991" name="Group 122"/>
              <p:cNvGrpSpPr/>
              <p:nvPr/>
            </p:nvGrpSpPr>
            <p:grpSpPr bwMode="auto">
              <a:xfrm>
                <a:off x="4871147" y="1851704"/>
                <a:ext cx="491832" cy="369281"/>
                <a:chOff x="1804" y="2703"/>
                <a:chExt cx="1035" cy="956"/>
              </a:xfrm>
              <a:solidFill>
                <a:srgbClr val="00B0F0"/>
              </a:solidFill>
            </p:grpSpPr>
            <p:sp>
              <p:nvSpPr>
                <p:cNvPr id="104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92" name="Group 122"/>
              <p:cNvGrpSpPr/>
              <p:nvPr/>
            </p:nvGrpSpPr>
            <p:grpSpPr bwMode="auto">
              <a:xfrm>
                <a:off x="5507460" y="1851704"/>
                <a:ext cx="491832" cy="369281"/>
                <a:chOff x="1804" y="2703"/>
                <a:chExt cx="1035" cy="956"/>
              </a:xfrm>
              <a:solidFill>
                <a:srgbClr val="00B0F0"/>
              </a:solidFill>
            </p:grpSpPr>
            <p:sp>
              <p:nvSpPr>
                <p:cNvPr id="102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93" name="Group 122"/>
              <p:cNvGrpSpPr/>
              <p:nvPr/>
            </p:nvGrpSpPr>
            <p:grpSpPr bwMode="auto">
              <a:xfrm>
                <a:off x="4234834" y="1851704"/>
                <a:ext cx="491832" cy="369281"/>
                <a:chOff x="1804" y="2703"/>
                <a:chExt cx="1035" cy="956"/>
              </a:xfrm>
              <a:solidFill>
                <a:srgbClr val="00B0F0"/>
              </a:solidFill>
            </p:grpSpPr>
            <p:sp>
              <p:nvSpPr>
                <p:cNvPr id="101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94" name="Group 122"/>
              <p:cNvGrpSpPr/>
              <p:nvPr/>
            </p:nvGrpSpPr>
            <p:grpSpPr bwMode="auto">
              <a:xfrm>
                <a:off x="3598521" y="1851704"/>
                <a:ext cx="491832" cy="369281"/>
                <a:chOff x="1804" y="2703"/>
                <a:chExt cx="1035" cy="956"/>
              </a:xfrm>
              <a:solidFill>
                <a:srgbClr val="00B0F0"/>
              </a:solidFill>
            </p:grpSpPr>
            <p:sp>
              <p:nvSpPr>
                <p:cNvPr id="99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1" name="组合 300"/>
            <p:cNvGrpSpPr/>
            <p:nvPr/>
          </p:nvGrpSpPr>
          <p:grpSpPr>
            <a:xfrm>
              <a:off x="6190029" y="1851704"/>
              <a:ext cx="2400768" cy="369281"/>
              <a:chOff x="6152323" y="2815694"/>
              <a:chExt cx="2400768" cy="369281"/>
            </a:xfrm>
          </p:grpSpPr>
          <p:grpSp>
            <p:nvGrpSpPr>
              <p:cNvPr id="923" name="Group 122"/>
              <p:cNvGrpSpPr/>
              <p:nvPr/>
            </p:nvGrpSpPr>
            <p:grpSpPr bwMode="auto">
              <a:xfrm>
                <a:off x="6152323" y="2815694"/>
                <a:ext cx="491832" cy="369281"/>
                <a:chOff x="1804" y="2703"/>
                <a:chExt cx="1035" cy="956"/>
              </a:xfrm>
              <a:solidFill>
                <a:srgbClr val="00B0F0"/>
              </a:solidFill>
            </p:grpSpPr>
            <p:sp>
              <p:nvSpPr>
                <p:cNvPr id="97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24" name="Group 122"/>
              <p:cNvGrpSpPr/>
              <p:nvPr/>
            </p:nvGrpSpPr>
            <p:grpSpPr bwMode="auto">
              <a:xfrm>
                <a:off x="6788636" y="2815694"/>
                <a:ext cx="491832" cy="369281"/>
                <a:chOff x="1804" y="2703"/>
                <a:chExt cx="1035" cy="956"/>
              </a:xfrm>
              <a:solidFill>
                <a:srgbClr val="00B0F0"/>
              </a:solidFill>
            </p:grpSpPr>
            <p:sp>
              <p:nvSpPr>
                <p:cNvPr id="95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25" name="Group 122"/>
              <p:cNvGrpSpPr/>
              <p:nvPr/>
            </p:nvGrpSpPr>
            <p:grpSpPr bwMode="auto">
              <a:xfrm>
                <a:off x="7424949" y="2815694"/>
                <a:ext cx="491832" cy="369281"/>
                <a:chOff x="1804" y="2703"/>
                <a:chExt cx="1035" cy="956"/>
              </a:xfrm>
              <a:solidFill>
                <a:srgbClr val="00B0F0"/>
              </a:solidFill>
            </p:grpSpPr>
            <p:sp>
              <p:nvSpPr>
                <p:cNvPr id="94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26" name="Group 122"/>
              <p:cNvGrpSpPr/>
              <p:nvPr/>
            </p:nvGrpSpPr>
            <p:grpSpPr bwMode="auto">
              <a:xfrm>
                <a:off x="8061259" y="2815694"/>
                <a:ext cx="491832" cy="369281"/>
                <a:chOff x="1804" y="2703"/>
                <a:chExt cx="1035" cy="956"/>
              </a:xfrm>
              <a:solidFill>
                <a:srgbClr val="00B0F0"/>
              </a:solidFill>
            </p:grpSpPr>
            <p:sp>
              <p:nvSpPr>
                <p:cNvPr id="92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2" name="组合 301"/>
            <p:cNvGrpSpPr/>
            <p:nvPr/>
          </p:nvGrpSpPr>
          <p:grpSpPr>
            <a:xfrm>
              <a:off x="6188852" y="2332136"/>
              <a:ext cx="2403122" cy="369281"/>
              <a:chOff x="6155455" y="3272376"/>
              <a:chExt cx="2403122" cy="369281"/>
            </a:xfrm>
          </p:grpSpPr>
          <p:grpSp>
            <p:nvGrpSpPr>
              <p:cNvPr id="855" name="Group 122"/>
              <p:cNvGrpSpPr/>
              <p:nvPr/>
            </p:nvGrpSpPr>
            <p:grpSpPr bwMode="auto">
              <a:xfrm>
                <a:off x="6155455" y="3272376"/>
                <a:ext cx="491832" cy="369281"/>
                <a:chOff x="1804" y="2703"/>
                <a:chExt cx="1035" cy="956"/>
              </a:xfrm>
              <a:solidFill>
                <a:srgbClr val="00B0F0"/>
              </a:solidFill>
            </p:grpSpPr>
            <p:sp>
              <p:nvSpPr>
                <p:cNvPr id="90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856" name="Group 122"/>
              <p:cNvGrpSpPr/>
              <p:nvPr/>
            </p:nvGrpSpPr>
            <p:grpSpPr bwMode="auto">
              <a:xfrm>
                <a:off x="6792551" y="3272376"/>
                <a:ext cx="491832" cy="369281"/>
                <a:chOff x="1804" y="2703"/>
                <a:chExt cx="1035" cy="956"/>
              </a:xfrm>
              <a:solidFill>
                <a:srgbClr val="00B0F0"/>
              </a:solidFill>
            </p:grpSpPr>
            <p:sp>
              <p:nvSpPr>
                <p:cNvPr id="89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857" name="Group 122"/>
              <p:cNvGrpSpPr/>
              <p:nvPr/>
            </p:nvGrpSpPr>
            <p:grpSpPr bwMode="auto">
              <a:xfrm>
                <a:off x="7429647" y="3272376"/>
                <a:ext cx="491832" cy="369281"/>
                <a:chOff x="1804" y="2703"/>
                <a:chExt cx="1035" cy="956"/>
              </a:xfrm>
              <a:solidFill>
                <a:srgbClr val="00B0F0"/>
              </a:solidFill>
            </p:grpSpPr>
            <p:sp>
              <p:nvSpPr>
                <p:cNvPr id="87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858" name="Group 122"/>
              <p:cNvGrpSpPr/>
              <p:nvPr/>
            </p:nvGrpSpPr>
            <p:grpSpPr bwMode="auto">
              <a:xfrm>
                <a:off x="8066745" y="3272376"/>
                <a:ext cx="491832" cy="369281"/>
                <a:chOff x="1804" y="2703"/>
                <a:chExt cx="1035" cy="956"/>
              </a:xfrm>
              <a:solidFill>
                <a:srgbClr val="00B0F0"/>
              </a:solidFill>
            </p:grpSpPr>
            <p:sp>
              <p:nvSpPr>
                <p:cNvPr id="85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3" name="组合 302"/>
            <p:cNvGrpSpPr/>
            <p:nvPr/>
          </p:nvGrpSpPr>
          <p:grpSpPr>
            <a:xfrm>
              <a:off x="3606174" y="4766100"/>
              <a:ext cx="2400771" cy="369281"/>
              <a:chOff x="3607071" y="2832569"/>
              <a:chExt cx="2400771" cy="369281"/>
            </a:xfrm>
          </p:grpSpPr>
          <p:grpSp>
            <p:nvGrpSpPr>
              <p:cNvPr id="787" name="Group 122"/>
              <p:cNvGrpSpPr/>
              <p:nvPr/>
            </p:nvGrpSpPr>
            <p:grpSpPr bwMode="auto">
              <a:xfrm>
                <a:off x="4879697" y="2832569"/>
                <a:ext cx="491832" cy="369281"/>
                <a:chOff x="1804" y="2703"/>
                <a:chExt cx="1035" cy="956"/>
              </a:xfrm>
              <a:solidFill>
                <a:srgbClr val="00B0F0"/>
              </a:solidFill>
            </p:grpSpPr>
            <p:sp>
              <p:nvSpPr>
                <p:cNvPr id="83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88" name="Group 122"/>
              <p:cNvGrpSpPr/>
              <p:nvPr/>
            </p:nvGrpSpPr>
            <p:grpSpPr bwMode="auto">
              <a:xfrm>
                <a:off x="5516010" y="2832569"/>
                <a:ext cx="491832" cy="369281"/>
                <a:chOff x="1804" y="2703"/>
                <a:chExt cx="1035" cy="956"/>
              </a:xfrm>
              <a:solidFill>
                <a:srgbClr val="00B0F0"/>
              </a:solidFill>
            </p:grpSpPr>
            <p:sp>
              <p:nvSpPr>
                <p:cNvPr id="82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89" name="Group 122"/>
              <p:cNvGrpSpPr/>
              <p:nvPr/>
            </p:nvGrpSpPr>
            <p:grpSpPr bwMode="auto">
              <a:xfrm>
                <a:off x="4243384" y="2832569"/>
                <a:ext cx="491832" cy="369281"/>
                <a:chOff x="1804" y="2703"/>
                <a:chExt cx="1035" cy="956"/>
              </a:xfrm>
              <a:solidFill>
                <a:srgbClr val="00B0F0"/>
              </a:solidFill>
            </p:grpSpPr>
            <p:sp>
              <p:nvSpPr>
                <p:cNvPr id="80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90" name="Group 122"/>
              <p:cNvGrpSpPr/>
              <p:nvPr/>
            </p:nvGrpSpPr>
            <p:grpSpPr bwMode="auto">
              <a:xfrm>
                <a:off x="3607071" y="2832569"/>
                <a:ext cx="491832" cy="369281"/>
                <a:chOff x="1804" y="2703"/>
                <a:chExt cx="1035" cy="956"/>
              </a:xfrm>
              <a:solidFill>
                <a:srgbClr val="00B0F0"/>
              </a:solidFill>
            </p:grpSpPr>
            <p:sp>
              <p:nvSpPr>
                <p:cNvPr id="79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4" name="组合 303"/>
            <p:cNvGrpSpPr/>
            <p:nvPr/>
          </p:nvGrpSpPr>
          <p:grpSpPr>
            <a:xfrm>
              <a:off x="3604999" y="5246529"/>
              <a:ext cx="2403120" cy="369281"/>
              <a:chOff x="3607071" y="3272376"/>
              <a:chExt cx="2403120" cy="369281"/>
            </a:xfrm>
          </p:grpSpPr>
          <p:grpSp>
            <p:nvGrpSpPr>
              <p:cNvPr id="719" name="Group 122"/>
              <p:cNvGrpSpPr/>
              <p:nvPr/>
            </p:nvGrpSpPr>
            <p:grpSpPr bwMode="auto">
              <a:xfrm>
                <a:off x="4881263" y="3272376"/>
                <a:ext cx="491832" cy="369281"/>
                <a:chOff x="1804" y="2703"/>
                <a:chExt cx="1035" cy="956"/>
              </a:xfrm>
              <a:solidFill>
                <a:srgbClr val="00B0F0"/>
              </a:solidFill>
            </p:grpSpPr>
            <p:sp>
              <p:nvSpPr>
                <p:cNvPr id="77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20" name="Group 122"/>
              <p:cNvGrpSpPr/>
              <p:nvPr/>
            </p:nvGrpSpPr>
            <p:grpSpPr bwMode="auto">
              <a:xfrm>
                <a:off x="5518359" y="3272376"/>
                <a:ext cx="491832" cy="369281"/>
                <a:chOff x="1804" y="2703"/>
                <a:chExt cx="1035" cy="956"/>
              </a:xfrm>
              <a:solidFill>
                <a:srgbClr val="00B0F0"/>
              </a:solidFill>
            </p:grpSpPr>
            <p:sp>
              <p:nvSpPr>
                <p:cNvPr id="75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21" name="Group 122"/>
              <p:cNvGrpSpPr/>
              <p:nvPr/>
            </p:nvGrpSpPr>
            <p:grpSpPr bwMode="auto">
              <a:xfrm>
                <a:off x="4244167" y="3272376"/>
                <a:ext cx="491832" cy="369281"/>
                <a:chOff x="1804" y="2703"/>
                <a:chExt cx="1035" cy="956"/>
              </a:xfrm>
              <a:solidFill>
                <a:srgbClr val="00B0F0"/>
              </a:solidFill>
            </p:grpSpPr>
            <p:sp>
              <p:nvSpPr>
                <p:cNvPr id="73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22" name="Group 122"/>
              <p:cNvGrpSpPr/>
              <p:nvPr/>
            </p:nvGrpSpPr>
            <p:grpSpPr bwMode="auto">
              <a:xfrm>
                <a:off x="3607071" y="3272376"/>
                <a:ext cx="491832" cy="369281"/>
                <a:chOff x="1804" y="2703"/>
                <a:chExt cx="1035" cy="956"/>
              </a:xfrm>
              <a:solidFill>
                <a:srgbClr val="00B0F0"/>
              </a:solidFill>
            </p:grpSpPr>
            <p:sp>
              <p:nvSpPr>
                <p:cNvPr id="72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5" name="组合 304"/>
            <p:cNvGrpSpPr/>
            <p:nvPr/>
          </p:nvGrpSpPr>
          <p:grpSpPr>
            <a:xfrm>
              <a:off x="6190029" y="4766100"/>
              <a:ext cx="2400768" cy="369281"/>
              <a:chOff x="6152323" y="2815694"/>
              <a:chExt cx="2400768" cy="369281"/>
            </a:xfrm>
          </p:grpSpPr>
          <p:grpSp>
            <p:nvGrpSpPr>
              <p:cNvPr id="651" name="Group 122"/>
              <p:cNvGrpSpPr/>
              <p:nvPr/>
            </p:nvGrpSpPr>
            <p:grpSpPr bwMode="auto">
              <a:xfrm>
                <a:off x="6152323" y="2815694"/>
                <a:ext cx="491832" cy="369281"/>
                <a:chOff x="1804" y="2703"/>
                <a:chExt cx="1035" cy="956"/>
              </a:xfrm>
              <a:solidFill>
                <a:srgbClr val="00B0F0"/>
              </a:solidFill>
            </p:grpSpPr>
            <p:sp>
              <p:nvSpPr>
                <p:cNvPr id="70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652" name="Group 122"/>
              <p:cNvGrpSpPr/>
              <p:nvPr/>
            </p:nvGrpSpPr>
            <p:grpSpPr bwMode="auto">
              <a:xfrm>
                <a:off x="6788636" y="2815694"/>
                <a:ext cx="491832" cy="369281"/>
                <a:chOff x="1804" y="2703"/>
                <a:chExt cx="1035" cy="956"/>
              </a:xfrm>
              <a:solidFill>
                <a:srgbClr val="00B0F0"/>
              </a:solidFill>
            </p:grpSpPr>
            <p:sp>
              <p:nvSpPr>
                <p:cNvPr id="68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653" name="Group 122"/>
              <p:cNvGrpSpPr/>
              <p:nvPr/>
            </p:nvGrpSpPr>
            <p:grpSpPr bwMode="auto">
              <a:xfrm>
                <a:off x="7424949" y="2815694"/>
                <a:ext cx="491832" cy="369281"/>
                <a:chOff x="1804" y="2703"/>
                <a:chExt cx="1035" cy="956"/>
              </a:xfrm>
              <a:solidFill>
                <a:srgbClr val="00B0F0"/>
              </a:solidFill>
            </p:grpSpPr>
            <p:sp>
              <p:nvSpPr>
                <p:cNvPr id="67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654" name="Group 122"/>
              <p:cNvGrpSpPr/>
              <p:nvPr/>
            </p:nvGrpSpPr>
            <p:grpSpPr bwMode="auto">
              <a:xfrm>
                <a:off x="8061259" y="2815694"/>
                <a:ext cx="491832" cy="369281"/>
                <a:chOff x="1804" y="2703"/>
                <a:chExt cx="1035" cy="956"/>
              </a:xfrm>
              <a:solidFill>
                <a:srgbClr val="00B0F0"/>
              </a:solidFill>
            </p:grpSpPr>
            <p:sp>
              <p:nvSpPr>
                <p:cNvPr id="65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6" name="组合 305"/>
            <p:cNvGrpSpPr/>
            <p:nvPr/>
          </p:nvGrpSpPr>
          <p:grpSpPr>
            <a:xfrm>
              <a:off x="6188852" y="5246529"/>
              <a:ext cx="2403122" cy="369281"/>
              <a:chOff x="6155455" y="3272376"/>
              <a:chExt cx="2403122" cy="369281"/>
            </a:xfrm>
          </p:grpSpPr>
          <p:grpSp>
            <p:nvGrpSpPr>
              <p:cNvPr id="583" name="Group 122"/>
              <p:cNvGrpSpPr/>
              <p:nvPr/>
            </p:nvGrpSpPr>
            <p:grpSpPr bwMode="auto">
              <a:xfrm>
                <a:off x="6155455" y="3272376"/>
                <a:ext cx="491832" cy="369281"/>
                <a:chOff x="1804" y="2703"/>
                <a:chExt cx="1035" cy="956"/>
              </a:xfrm>
              <a:solidFill>
                <a:srgbClr val="00B0F0"/>
              </a:solidFill>
            </p:grpSpPr>
            <p:sp>
              <p:nvSpPr>
                <p:cNvPr id="63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84" name="Group 122"/>
              <p:cNvGrpSpPr/>
              <p:nvPr/>
            </p:nvGrpSpPr>
            <p:grpSpPr bwMode="auto">
              <a:xfrm>
                <a:off x="6792551" y="3272376"/>
                <a:ext cx="491832" cy="369281"/>
                <a:chOff x="1804" y="2703"/>
                <a:chExt cx="1035" cy="956"/>
              </a:xfrm>
              <a:solidFill>
                <a:srgbClr val="00B0F0"/>
              </a:solidFill>
            </p:grpSpPr>
            <p:sp>
              <p:nvSpPr>
                <p:cNvPr id="61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85" name="Group 122"/>
              <p:cNvGrpSpPr/>
              <p:nvPr/>
            </p:nvGrpSpPr>
            <p:grpSpPr bwMode="auto">
              <a:xfrm>
                <a:off x="7429647" y="3272376"/>
                <a:ext cx="491832" cy="369281"/>
                <a:chOff x="1804" y="2703"/>
                <a:chExt cx="1035" cy="956"/>
              </a:xfrm>
              <a:solidFill>
                <a:srgbClr val="00B0F0"/>
              </a:solidFill>
            </p:grpSpPr>
            <p:sp>
              <p:nvSpPr>
                <p:cNvPr id="60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86" name="Group 122"/>
              <p:cNvGrpSpPr/>
              <p:nvPr/>
            </p:nvGrpSpPr>
            <p:grpSpPr bwMode="auto">
              <a:xfrm>
                <a:off x="8066745" y="3272376"/>
                <a:ext cx="491832" cy="369281"/>
                <a:chOff x="1804" y="2703"/>
                <a:chExt cx="1035" cy="956"/>
              </a:xfrm>
              <a:solidFill>
                <a:srgbClr val="00B0F0"/>
              </a:solidFill>
            </p:grpSpPr>
            <p:sp>
              <p:nvSpPr>
                <p:cNvPr id="58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7" name="组合 306"/>
            <p:cNvGrpSpPr/>
            <p:nvPr/>
          </p:nvGrpSpPr>
          <p:grpSpPr>
            <a:xfrm>
              <a:off x="3606174" y="4285668"/>
              <a:ext cx="2400771" cy="369281"/>
              <a:chOff x="3629574" y="2362034"/>
              <a:chExt cx="2400771" cy="369281"/>
            </a:xfrm>
          </p:grpSpPr>
          <p:grpSp>
            <p:nvGrpSpPr>
              <p:cNvPr id="515" name="Group 122"/>
              <p:cNvGrpSpPr/>
              <p:nvPr/>
            </p:nvGrpSpPr>
            <p:grpSpPr bwMode="auto">
              <a:xfrm>
                <a:off x="4902200" y="2362034"/>
                <a:ext cx="491832" cy="369281"/>
                <a:chOff x="1804" y="2703"/>
                <a:chExt cx="1035" cy="956"/>
              </a:xfrm>
              <a:solidFill>
                <a:srgbClr val="00B0F0"/>
              </a:solidFill>
            </p:grpSpPr>
            <p:sp>
              <p:nvSpPr>
                <p:cNvPr id="56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16" name="Group 122"/>
              <p:cNvGrpSpPr/>
              <p:nvPr/>
            </p:nvGrpSpPr>
            <p:grpSpPr bwMode="auto">
              <a:xfrm>
                <a:off x="5538513" y="2362034"/>
                <a:ext cx="491832" cy="369281"/>
                <a:chOff x="1804" y="2703"/>
                <a:chExt cx="1035" cy="956"/>
              </a:xfrm>
              <a:solidFill>
                <a:srgbClr val="00B0F0"/>
              </a:solidFill>
            </p:grpSpPr>
            <p:sp>
              <p:nvSpPr>
                <p:cNvPr id="55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17" name="Group 122"/>
              <p:cNvGrpSpPr/>
              <p:nvPr/>
            </p:nvGrpSpPr>
            <p:grpSpPr bwMode="auto">
              <a:xfrm>
                <a:off x="4265887" y="2362034"/>
                <a:ext cx="491832" cy="369281"/>
                <a:chOff x="1804" y="2703"/>
                <a:chExt cx="1035" cy="956"/>
              </a:xfrm>
              <a:solidFill>
                <a:srgbClr val="00B0F0"/>
              </a:solidFill>
            </p:grpSpPr>
            <p:sp>
              <p:nvSpPr>
                <p:cNvPr id="53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18" name="Group 122"/>
              <p:cNvGrpSpPr/>
              <p:nvPr/>
            </p:nvGrpSpPr>
            <p:grpSpPr bwMode="auto">
              <a:xfrm>
                <a:off x="3629574" y="2362034"/>
                <a:ext cx="491832" cy="369281"/>
                <a:chOff x="1804" y="2703"/>
                <a:chExt cx="1035" cy="956"/>
              </a:xfrm>
              <a:solidFill>
                <a:srgbClr val="00B0F0"/>
              </a:solidFill>
            </p:grpSpPr>
            <p:sp>
              <p:nvSpPr>
                <p:cNvPr id="51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8" name="组合 307"/>
            <p:cNvGrpSpPr/>
            <p:nvPr/>
          </p:nvGrpSpPr>
          <p:grpSpPr>
            <a:xfrm>
              <a:off x="3606174" y="3805236"/>
              <a:ext cx="2400771" cy="369281"/>
              <a:chOff x="3598521" y="1851704"/>
              <a:chExt cx="2400771" cy="369281"/>
            </a:xfrm>
          </p:grpSpPr>
          <p:grpSp>
            <p:nvGrpSpPr>
              <p:cNvPr id="447" name="Group 122"/>
              <p:cNvGrpSpPr/>
              <p:nvPr/>
            </p:nvGrpSpPr>
            <p:grpSpPr bwMode="auto">
              <a:xfrm>
                <a:off x="4871147" y="1851704"/>
                <a:ext cx="491832" cy="369281"/>
                <a:chOff x="1804" y="2703"/>
                <a:chExt cx="1035" cy="956"/>
              </a:xfrm>
              <a:solidFill>
                <a:srgbClr val="00B0F0"/>
              </a:solidFill>
            </p:grpSpPr>
            <p:sp>
              <p:nvSpPr>
                <p:cNvPr id="49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48" name="Group 122"/>
              <p:cNvGrpSpPr/>
              <p:nvPr/>
            </p:nvGrpSpPr>
            <p:grpSpPr bwMode="auto">
              <a:xfrm>
                <a:off x="5507460" y="1851704"/>
                <a:ext cx="491832" cy="369281"/>
                <a:chOff x="1804" y="2703"/>
                <a:chExt cx="1035" cy="956"/>
              </a:xfrm>
              <a:solidFill>
                <a:srgbClr val="00B0F0"/>
              </a:solidFill>
            </p:grpSpPr>
            <p:sp>
              <p:nvSpPr>
                <p:cNvPr id="48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49" name="Group 122"/>
              <p:cNvGrpSpPr/>
              <p:nvPr/>
            </p:nvGrpSpPr>
            <p:grpSpPr bwMode="auto">
              <a:xfrm>
                <a:off x="4234834" y="1851704"/>
                <a:ext cx="491832" cy="369281"/>
                <a:chOff x="1804" y="2703"/>
                <a:chExt cx="1035" cy="956"/>
              </a:xfrm>
              <a:solidFill>
                <a:srgbClr val="00B0F0"/>
              </a:solidFill>
            </p:grpSpPr>
            <p:sp>
              <p:nvSpPr>
                <p:cNvPr id="46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50" name="Group 122"/>
              <p:cNvGrpSpPr/>
              <p:nvPr/>
            </p:nvGrpSpPr>
            <p:grpSpPr bwMode="auto">
              <a:xfrm>
                <a:off x="3598521" y="1851704"/>
                <a:ext cx="491832" cy="369281"/>
                <a:chOff x="1804" y="2703"/>
                <a:chExt cx="1035" cy="956"/>
              </a:xfrm>
              <a:solidFill>
                <a:srgbClr val="00B0F0"/>
              </a:solidFill>
            </p:grpSpPr>
            <p:sp>
              <p:nvSpPr>
                <p:cNvPr id="45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09" name="组合 308"/>
            <p:cNvGrpSpPr/>
            <p:nvPr/>
          </p:nvGrpSpPr>
          <p:grpSpPr>
            <a:xfrm>
              <a:off x="6190029" y="3805236"/>
              <a:ext cx="2400768" cy="369281"/>
              <a:chOff x="6152323" y="2815694"/>
              <a:chExt cx="2400768" cy="369281"/>
            </a:xfrm>
          </p:grpSpPr>
          <p:grpSp>
            <p:nvGrpSpPr>
              <p:cNvPr id="379" name="Group 122"/>
              <p:cNvGrpSpPr/>
              <p:nvPr/>
            </p:nvGrpSpPr>
            <p:grpSpPr bwMode="auto">
              <a:xfrm>
                <a:off x="6152323" y="2815694"/>
                <a:ext cx="491832" cy="369281"/>
                <a:chOff x="1804" y="2703"/>
                <a:chExt cx="1035" cy="956"/>
              </a:xfrm>
              <a:solidFill>
                <a:srgbClr val="00B0F0"/>
              </a:solidFill>
            </p:grpSpPr>
            <p:sp>
              <p:nvSpPr>
                <p:cNvPr id="43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80" name="Group 122"/>
              <p:cNvGrpSpPr/>
              <p:nvPr/>
            </p:nvGrpSpPr>
            <p:grpSpPr bwMode="auto">
              <a:xfrm>
                <a:off x="6788636" y="2815694"/>
                <a:ext cx="491832" cy="369281"/>
                <a:chOff x="1804" y="2703"/>
                <a:chExt cx="1035" cy="956"/>
              </a:xfrm>
              <a:solidFill>
                <a:srgbClr val="00B0F0"/>
              </a:solidFill>
            </p:grpSpPr>
            <p:sp>
              <p:nvSpPr>
                <p:cNvPr id="41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81" name="Group 122"/>
              <p:cNvGrpSpPr/>
              <p:nvPr/>
            </p:nvGrpSpPr>
            <p:grpSpPr bwMode="auto">
              <a:xfrm>
                <a:off x="7424949" y="2815694"/>
                <a:ext cx="491832" cy="369281"/>
                <a:chOff x="1804" y="2703"/>
                <a:chExt cx="1035" cy="956"/>
              </a:xfrm>
              <a:solidFill>
                <a:srgbClr val="00B0F0"/>
              </a:solidFill>
            </p:grpSpPr>
            <p:sp>
              <p:nvSpPr>
                <p:cNvPr id="399"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0"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1"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2"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3"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4"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5"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6"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7"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8"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9"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0"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1"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2"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3"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4"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82" name="Group 122"/>
              <p:cNvGrpSpPr/>
              <p:nvPr/>
            </p:nvGrpSpPr>
            <p:grpSpPr bwMode="auto">
              <a:xfrm>
                <a:off x="8061259" y="2815694"/>
                <a:ext cx="491832" cy="369281"/>
                <a:chOff x="1804" y="2703"/>
                <a:chExt cx="1035" cy="956"/>
              </a:xfrm>
              <a:solidFill>
                <a:srgbClr val="00B0F0"/>
              </a:solidFill>
            </p:grpSpPr>
            <p:sp>
              <p:nvSpPr>
                <p:cNvPr id="38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310" name="组合 309"/>
            <p:cNvGrpSpPr/>
            <p:nvPr/>
          </p:nvGrpSpPr>
          <p:grpSpPr>
            <a:xfrm>
              <a:off x="6188852" y="4285668"/>
              <a:ext cx="2403122" cy="369281"/>
              <a:chOff x="6155455" y="3272376"/>
              <a:chExt cx="2403122" cy="369281"/>
            </a:xfrm>
          </p:grpSpPr>
          <p:grpSp>
            <p:nvGrpSpPr>
              <p:cNvPr id="311" name="Group 122"/>
              <p:cNvGrpSpPr/>
              <p:nvPr/>
            </p:nvGrpSpPr>
            <p:grpSpPr bwMode="auto">
              <a:xfrm>
                <a:off x="6155455" y="3272376"/>
                <a:ext cx="491832" cy="369281"/>
                <a:chOff x="1804" y="2703"/>
                <a:chExt cx="1035" cy="956"/>
              </a:xfrm>
              <a:solidFill>
                <a:srgbClr val="00B0F0"/>
              </a:solidFill>
            </p:grpSpPr>
            <p:sp>
              <p:nvSpPr>
                <p:cNvPr id="363"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4"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5"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6"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7"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8"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9"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0"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1"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2"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3"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4"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5"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6"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7"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8"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12" name="Group 122"/>
              <p:cNvGrpSpPr/>
              <p:nvPr/>
            </p:nvGrpSpPr>
            <p:grpSpPr bwMode="auto">
              <a:xfrm>
                <a:off x="6792551" y="3272376"/>
                <a:ext cx="491832" cy="369281"/>
                <a:chOff x="1804" y="2703"/>
                <a:chExt cx="1035" cy="956"/>
              </a:xfrm>
              <a:solidFill>
                <a:srgbClr val="00B0F0"/>
              </a:solidFill>
            </p:grpSpPr>
            <p:sp>
              <p:nvSpPr>
                <p:cNvPr id="347"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8"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9"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0"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1"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2"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3"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4"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5"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6"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7"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8"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9"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0"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1"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2"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13" name="Group 122"/>
              <p:cNvGrpSpPr/>
              <p:nvPr/>
            </p:nvGrpSpPr>
            <p:grpSpPr bwMode="auto">
              <a:xfrm>
                <a:off x="7429647" y="3272376"/>
                <a:ext cx="491832" cy="369281"/>
                <a:chOff x="1804" y="2703"/>
                <a:chExt cx="1035" cy="956"/>
              </a:xfrm>
              <a:solidFill>
                <a:srgbClr val="00B0F0"/>
              </a:solidFill>
            </p:grpSpPr>
            <p:sp>
              <p:nvSpPr>
                <p:cNvPr id="331"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2"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3"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4"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5"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6"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7"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8"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9"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0"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1"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2"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3"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4"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5"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6"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14" name="Group 122"/>
              <p:cNvGrpSpPr/>
              <p:nvPr/>
            </p:nvGrpSpPr>
            <p:grpSpPr bwMode="auto">
              <a:xfrm>
                <a:off x="8066745" y="3272376"/>
                <a:ext cx="491832" cy="369281"/>
                <a:chOff x="1804" y="2703"/>
                <a:chExt cx="1035" cy="956"/>
              </a:xfrm>
              <a:solidFill>
                <a:srgbClr val="00B0F0"/>
              </a:solidFill>
            </p:grpSpPr>
            <p:sp>
              <p:nvSpPr>
                <p:cNvPr id="315" name="Oval 123"/>
                <p:cNvSpPr>
                  <a:spLocks noChangeArrowheads="1"/>
                </p:cNvSpPr>
                <p:nvPr/>
              </p:nvSpPr>
              <p:spPr bwMode="auto">
                <a:xfrm>
                  <a:off x="242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6" name="Oval 124"/>
                <p:cNvSpPr>
                  <a:spLocks noChangeArrowheads="1"/>
                </p:cNvSpPr>
                <p:nvPr/>
              </p:nvSpPr>
              <p:spPr bwMode="auto">
                <a:xfrm>
                  <a:off x="2119"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7" name="Oval 125"/>
                <p:cNvSpPr>
                  <a:spLocks noChangeArrowheads="1"/>
                </p:cNvSpPr>
                <p:nvPr/>
              </p:nvSpPr>
              <p:spPr bwMode="auto">
                <a:xfrm>
                  <a:off x="1804"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8" name="Oval 126"/>
                <p:cNvSpPr>
                  <a:spLocks noChangeArrowheads="1"/>
                </p:cNvSpPr>
                <p:nvPr/>
              </p:nvSpPr>
              <p:spPr bwMode="auto">
                <a:xfrm>
                  <a:off x="276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9" name="Oval 127"/>
                <p:cNvSpPr>
                  <a:spLocks noChangeArrowheads="1"/>
                </p:cNvSpPr>
                <p:nvPr/>
              </p:nvSpPr>
              <p:spPr bwMode="auto">
                <a:xfrm>
                  <a:off x="2426"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0" name="Oval 128"/>
                <p:cNvSpPr>
                  <a:spLocks noChangeArrowheads="1"/>
                </p:cNvSpPr>
                <p:nvPr/>
              </p:nvSpPr>
              <p:spPr bwMode="auto">
                <a:xfrm>
                  <a:off x="2119"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1" name="Oval 129"/>
                <p:cNvSpPr>
                  <a:spLocks noChangeArrowheads="1"/>
                </p:cNvSpPr>
                <p:nvPr/>
              </p:nvSpPr>
              <p:spPr bwMode="auto">
                <a:xfrm>
                  <a:off x="1804" y="3020"/>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2" name="Oval 130"/>
                <p:cNvSpPr>
                  <a:spLocks noChangeArrowheads="1"/>
                </p:cNvSpPr>
                <p:nvPr/>
              </p:nvSpPr>
              <p:spPr bwMode="auto">
                <a:xfrm>
                  <a:off x="276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3" name="Oval 131"/>
                <p:cNvSpPr>
                  <a:spLocks noChangeArrowheads="1"/>
                </p:cNvSpPr>
                <p:nvPr/>
              </p:nvSpPr>
              <p:spPr bwMode="auto">
                <a:xfrm>
                  <a:off x="2426"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4" name="Oval 132"/>
                <p:cNvSpPr>
                  <a:spLocks noChangeArrowheads="1"/>
                </p:cNvSpPr>
                <p:nvPr/>
              </p:nvSpPr>
              <p:spPr bwMode="auto">
                <a:xfrm>
                  <a:off x="2119"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5" name="Oval 133"/>
                <p:cNvSpPr>
                  <a:spLocks noChangeArrowheads="1"/>
                </p:cNvSpPr>
                <p:nvPr/>
              </p:nvSpPr>
              <p:spPr bwMode="auto">
                <a:xfrm>
                  <a:off x="1804" y="2703"/>
                  <a:ext cx="73" cy="74"/>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6" name="Oval 134"/>
                <p:cNvSpPr>
                  <a:spLocks noChangeArrowheads="1"/>
                </p:cNvSpPr>
                <p:nvPr/>
              </p:nvSpPr>
              <p:spPr bwMode="auto">
                <a:xfrm>
                  <a:off x="1804"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7" name="Oval 135"/>
                <p:cNvSpPr>
                  <a:spLocks noChangeArrowheads="1"/>
                </p:cNvSpPr>
                <p:nvPr/>
              </p:nvSpPr>
              <p:spPr bwMode="auto">
                <a:xfrm>
                  <a:off x="2119"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8" name="Oval 136"/>
                <p:cNvSpPr>
                  <a:spLocks noChangeArrowheads="1"/>
                </p:cNvSpPr>
                <p:nvPr/>
              </p:nvSpPr>
              <p:spPr bwMode="auto">
                <a:xfrm>
                  <a:off x="242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9" name="Oval 137"/>
                <p:cNvSpPr>
                  <a:spLocks noChangeArrowheads="1"/>
                </p:cNvSpPr>
                <p:nvPr/>
              </p:nvSpPr>
              <p:spPr bwMode="auto">
                <a:xfrm>
                  <a:off x="2766" y="3586"/>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0" name="Oval 138"/>
                <p:cNvSpPr>
                  <a:spLocks noChangeArrowheads="1"/>
                </p:cNvSpPr>
                <p:nvPr/>
              </p:nvSpPr>
              <p:spPr bwMode="auto">
                <a:xfrm>
                  <a:off x="2766" y="3294"/>
                  <a:ext cx="73" cy="73"/>
                </a:xfrm>
                <a:prstGeom prst="ellipse">
                  <a:avLst/>
                </a:prstGeom>
                <a:grpFill/>
                <a:ln w="9525">
                  <a:solidFill>
                    <a:srgbClr val="00B0F0"/>
                  </a:solidFill>
                  <a:round/>
                </a:ln>
              </p:spPr>
              <p:txBody>
                <a:bodyPr wrap="none" anchor="ctr"/>
                <a:lstStyle/>
                <a:p>
                  <a:pP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sp>
        <p:nvSpPr>
          <p:cNvPr id="1399" name="圆角矩形 104"/>
          <p:cNvSpPr/>
          <p:nvPr/>
        </p:nvSpPr>
        <p:spPr>
          <a:xfrm>
            <a:off x="766763" y="5934073"/>
            <a:ext cx="10693401" cy="264248"/>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 MAQ 1024 augmente le débit de chaque flux spatial de 25 % par rapport à la MAQ 256.</a:t>
            </a:r>
            <a:endParaRPr lang="en-US" altLang="zh-CN" sz="14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矩形 269"/>
          <p:cNvSpPr/>
          <p:nvPr/>
        </p:nvSpPr>
        <p:spPr>
          <a:xfrm>
            <a:off x="8736230" y="4837422"/>
            <a:ext cx="274384" cy="501394"/>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9" name="矩形 268"/>
          <p:cNvSpPr/>
          <p:nvPr/>
        </p:nvSpPr>
        <p:spPr>
          <a:xfrm>
            <a:off x="8736230" y="4246466"/>
            <a:ext cx="274384" cy="595380"/>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2" name="矩形 271"/>
          <p:cNvSpPr/>
          <p:nvPr/>
        </p:nvSpPr>
        <p:spPr>
          <a:xfrm>
            <a:off x="9443515" y="4538948"/>
            <a:ext cx="274384" cy="799867"/>
          </a:xfrm>
          <a:prstGeom prst="rect">
            <a:avLst/>
          </a:prstGeom>
          <a:solidFill>
            <a:srgbClr val="DCB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1" name="矩形 270"/>
          <p:cNvSpPr/>
          <p:nvPr/>
        </p:nvSpPr>
        <p:spPr>
          <a:xfrm>
            <a:off x="9443515" y="4241259"/>
            <a:ext cx="274384" cy="308106"/>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8" name="矩形 267"/>
          <p:cNvSpPr/>
          <p:nvPr/>
        </p:nvSpPr>
        <p:spPr>
          <a:xfrm>
            <a:off x="8382588" y="4549364"/>
            <a:ext cx="274384" cy="789451"/>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7" name="矩形 266"/>
          <p:cNvSpPr/>
          <p:nvPr/>
        </p:nvSpPr>
        <p:spPr>
          <a:xfrm>
            <a:off x="8382588" y="3948776"/>
            <a:ext cx="274384" cy="600589"/>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5" name="矩形 264"/>
          <p:cNvSpPr/>
          <p:nvPr/>
        </p:nvSpPr>
        <p:spPr>
          <a:xfrm>
            <a:off x="8028945" y="4225518"/>
            <a:ext cx="274384" cy="332646"/>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6" name="矩形 265"/>
          <p:cNvSpPr/>
          <p:nvPr/>
        </p:nvSpPr>
        <p:spPr>
          <a:xfrm>
            <a:off x="8028945" y="4544156"/>
            <a:ext cx="274384" cy="794660"/>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dirty="0" smtClean="0">
                <a:sym typeface="Huawei Sans" panose="020C0503030203020204" pitchFamily="34" charset="0"/>
              </a:rPr>
              <a:t>OFDMA (1/3)</a:t>
            </a:r>
            <a:endParaRPr lang="en-US" altLang="zh-CN"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400" dirty="0" smtClean="0">
                <a:sym typeface="Huawei Sans" panose="020C0503030203020204" pitchFamily="34" charset="0"/>
              </a:rPr>
              <a:t>L'OFDMA est utilisé pour distinguer les utilisateurs en fonction de la fréquence. Par rapport au FDMA traditionnel, l'OFDMA améliore considérablement l'utilisation du spectre. L'</a:t>
            </a:r>
            <a:r>
              <a:rPr lang="en-US" sz="1400" dirty="0" smtClean="0">
                <a:sym typeface="Huawei Sans" panose="020C0503030203020204" pitchFamily="34" charset="0"/>
              </a:rPr>
              <a:t>OFDMA permet la transmission simultanée de données par plusieurs utilisateurs, ce qui accroît l'efficacité de l'interface aérienne, réduit considérablement la latence de l'application et diminue la </a:t>
            </a:r>
            <a:r>
              <a:rPr lang="en-US" sz="1400" dirty="0" smtClean="0">
                <a:sym typeface="Huawei Sans" panose="020C0503030203020204" pitchFamily="34" charset="0"/>
              </a:rPr>
              <a:t>probabilité d'</a:t>
            </a:r>
            <a:r>
              <a:rPr lang="en-US" sz="1400" dirty="0" err="1" smtClean="0">
                <a:sym typeface="Huawei Sans" panose="020C0503030203020204" pitchFamily="34" charset="0"/>
              </a:rPr>
              <a:t>interruption en </a:t>
            </a:r>
            <a:r>
              <a:rPr lang="en-US" sz="1400" dirty="0" smtClean="0">
                <a:sym typeface="Huawei Sans" panose="020C0503030203020204" pitchFamily="34" charset="0"/>
              </a:rPr>
              <a:t>cas de conflit.</a:t>
            </a:r>
            <a:endParaRPr lang="en-US" sz="1400" dirty="0" smtClean="0">
              <a:sym typeface="Huawei Sans" panose="020C0503030203020204" pitchFamily="34" charset="0"/>
            </a:endParaRPr>
          </a:p>
          <a:p>
            <a:r>
              <a:rPr lang="en-US" altLang="zh-CN" sz="1400" dirty="0" smtClean="0">
                <a:sym typeface="Huawei Sans" panose="020C0503030203020204" pitchFamily="34" charset="0"/>
              </a:rPr>
              <a:t>Unité de ressources (UR) :</a:t>
            </a:r>
            <a:endParaRPr lang="en-US" altLang="zh-CN" sz="1400" dirty="0" smtClean="0">
              <a:sym typeface="Huawei Sans" panose="020C0503030203020204" pitchFamily="34" charset="0"/>
            </a:endParaRPr>
          </a:p>
          <a:p>
            <a:pPr lvl="1"/>
            <a:r>
              <a:rPr lang="en-US" altLang="zh-CN" sz="1200" dirty="0" smtClean="0">
                <a:sym typeface="Huawei Sans" panose="020C0503030203020204" pitchFamily="34" charset="0"/>
              </a:rPr>
              <a:t>La norme 802.11ax divise les largeurs de bande existantes de 20 MHz, 40 MHz, 80 MHz et 160 MHz en plusieurs </a:t>
            </a:r>
            <a:r>
              <a:rPr lang="en-US" altLang="zh-CN" sz="1200" dirty="0" err="1" smtClean="0">
                <a:sym typeface="Huawei Sans" panose="020C0503030203020204" pitchFamily="34" charset="0"/>
              </a:rPr>
              <a:t>UR.</a:t>
            </a:r>
            <a:endParaRPr lang="en-US" altLang="zh-CN" sz="1200" dirty="0" smtClean="0">
              <a:sym typeface="Huawei Sans" panose="020C0503030203020204" pitchFamily="34" charset="0"/>
            </a:endParaRPr>
          </a:p>
          <a:p>
            <a:pPr lvl="1"/>
            <a:r>
              <a:rPr lang="en-US" altLang="zh-CN" sz="1200" dirty="0" smtClean="0">
                <a:sym typeface="Huawei Sans" panose="020C0503030203020204" pitchFamily="34" charset="0"/>
              </a:rPr>
              <a:t>La norme 802.11ax définit sept types d'UR : 26 tons, 52 tons, 106 tons, 242 tons, 484 tons, 996 tons et 2x996 tons</a:t>
            </a:r>
            <a:r>
              <a:rPr lang="en-US" altLang="zh-CN" sz="1200" dirty="0" err="1" smtClean="0">
                <a:sym typeface="Huawei Sans" panose="020C0503030203020204" pitchFamily="34" charset="0"/>
              </a:rPr>
              <a:t>.</a:t>
            </a:r>
            <a:r>
              <a:rPr lang="en-US" altLang="zh-CN" sz="1200" dirty="0" smtClean="0">
                <a:sym typeface="Huawei Sans" panose="020C0503030203020204" pitchFamily="34" charset="0"/>
              </a:rPr>
              <a:t> Un utilisateur peut transmettre des données sur plusieurs EF à la fois. Par exemple, la largeur de bande de 80 MHz peut être divisée en un maximum de 37 UR, qui peuvent être utilisées par 37 utilisateurs simultanément.</a:t>
            </a:r>
            <a:endParaRPr lang="en-US" altLang="zh-CN" sz="1200" dirty="0">
              <a:sym typeface="Huawei Sans" panose="020C0503030203020204" pitchFamily="34" charset="0"/>
            </a:endParaRPr>
          </a:p>
        </p:txBody>
      </p:sp>
      <p:sp>
        <p:nvSpPr>
          <p:cNvPr id="229" name="文本框 228"/>
          <p:cNvSpPr txBox="1"/>
          <p:nvPr/>
        </p:nvSpPr>
        <p:spPr>
          <a:xfrm>
            <a:off x="1012011" y="5370986"/>
            <a:ext cx="4576901" cy="830997"/>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Wi-Fi 5 OFDM</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Quatre utilisateurs (STA sur la figure) occupent les ressources du canal séparément dans différents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segments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temporels.</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Dans chaque segment temporel, un utilisateur occupe toutes les sous-porteuses pour envoyer des paquets de données.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0" name="文本框 229"/>
          <p:cNvSpPr txBox="1"/>
          <p:nvPr/>
        </p:nvSpPr>
        <p:spPr>
          <a:xfrm>
            <a:off x="6410125" y="5373672"/>
            <a:ext cx="5337616" cy="830997"/>
          </a:xfrm>
          <a:prstGeom prst="rect">
            <a:avLst/>
          </a:prstGeom>
          <a:noFill/>
        </p:spPr>
        <p:txBody>
          <a:bodyPr wrap="square" rtlCol="0">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Wi-Fi 6 OFDMA</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Les données des quatre utilisateurs sont transportées sur chaque UR. Par conséquent, la norme 802.11ax permet à plusieurs utilisateurs de transmettre des données au même moment lorsque le total des ressources temps-fréquence reste inchangé.</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7" name="直接箭头连接符 156"/>
          <p:cNvCxnSpPr/>
          <p:nvPr/>
        </p:nvCxnSpPr>
        <p:spPr>
          <a:xfrm>
            <a:off x="2244660" y="3717516"/>
            <a:ext cx="0" cy="1656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13871" y="3532850"/>
            <a:ext cx="260008" cy="338554"/>
          </a:xfrm>
          <a:prstGeom prst="rect">
            <a:avLst/>
          </a:prstGeom>
          <a:noFill/>
        </p:spPr>
        <p:txBody>
          <a:bodyPr wrap="non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8" name="文本框 157"/>
          <p:cNvSpPr txBox="1"/>
          <p:nvPr/>
        </p:nvSpPr>
        <p:spPr>
          <a:xfrm>
            <a:off x="1937929" y="5061087"/>
            <a:ext cx="256802" cy="338554"/>
          </a:xfrm>
          <a:prstGeom prst="rect">
            <a:avLst/>
          </a:prstGeom>
          <a:noFill/>
        </p:spPr>
        <p:txBody>
          <a:bodyPr wrap="non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2" name="文本框 181"/>
          <p:cNvSpPr txBox="1"/>
          <p:nvPr/>
        </p:nvSpPr>
        <p:spPr>
          <a:xfrm>
            <a:off x="1094833" y="4146104"/>
            <a:ext cx="1203167"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Largeur de bande du canal</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398065" y="3719209"/>
            <a:ext cx="274384" cy="1645920"/>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7" name="矩形 206"/>
          <p:cNvSpPr/>
          <p:nvPr/>
        </p:nvSpPr>
        <p:spPr>
          <a:xfrm>
            <a:off x="2751708" y="3719209"/>
            <a:ext cx="274384" cy="1645920"/>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矩形 207"/>
          <p:cNvSpPr/>
          <p:nvPr/>
        </p:nvSpPr>
        <p:spPr>
          <a:xfrm>
            <a:off x="3105350" y="3719209"/>
            <a:ext cx="274384" cy="1645920"/>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8" name="矩形 227"/>
          <p:cNvSpPr/>
          <p:nvPr/>
        </p:nvSpPr>
        <p:spPr>
          <a:xfrm>
            <a:off x="3458993" y="3719209"/>
            <a:ext cx="274384" cy="1645920"/>
          </a:xfrm>
          <a:prstGeom prst="rect">
            <a:avLst/>
          </a:prstGeom>
          <a:solidFill>
            <a:srgbClr val="DCB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2" name="矩形 231"/>
          <p:cNvSpPr/>
          <p:nvPr/>
        </p:nvSpPr>
        <p:spPr>
          <a:xfrm>
            <a:off x="3812635" y="3719209"/>
            <a:ext cx="274384" cy="1645920"/>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3" name="矩形 232"/>
          <p:cNvSpPr/>
          <p:nvPr/>
        </p:nvSpPr>
        <p:spPr>
          <a:xfrm>
            <a:off x="4166278" y="3719209"/>
            <a:ext cx="274384" cy="1645920"/>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5" name="组合 234"/>
          <p:cNvGrpSpPr/>
          <p:nvPr/>
        </p:nvGrpSpPr>
        <p:grpSpPr>
          <a:xfrm>
            <a:off x="2386900" y="3500354"/>
            <a:ext cx="285549" cy="175845"/>
            <a:chOff x="1087206" y="4719913"/>
            <a:chExt cx="1827530" cy="219337"/>
          </a:xfrm>
        </p:grpSpPr>
        <p:cxnSp>
          <p:nvCxnSpPr>
            <p:cNvPr id="236" name="直接连接符 235"/>
            <p:cNvCxnSpPr/>
            <p:nvPr/>
          </p:nvCxnSpPr>
          <p:spPr>
            <a:xfrm>
              <a:off x="1087206" y="4719913"/>
              <a:ext cx="0" cy="219337"/>
            </a:xfrm>
            <a:prstGeom prst="line">
              <a:avLst/>
            </a:prstGeom>
            <a:ln>
              <a:solidFill>
                <a:srgbClr val="C0000B"/>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914736" y="4719913"/>
              <a:ext cx="0" cy="219337"/>
            </a:xfrm>
            <a:prstGeom prst="line">
              <a:avLst/>
            </a:prstGeom>
            <a:ln>
              <a:solidFill>
                <a:srgbClr val="C0000B"/>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1087206" y="4828921"/>
              <a:ext cx="1827530" cy="0"/>
            </a:xfrm>
            <a:prstGeom prst="line">
              <a:avLst/>
            </a:prstGeom>
            <a:ln>
              <a:solidFill>
                <a:srgbClr val="C0000B"/>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2650420" y="3392403"/>
            <a:ext cx="134043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Durée du symbole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0" name="矩形 239"/>
          <p:cNvSpPr/>
          <p:nvPr/>
        </p:nvSpPr>
        <p:spPr>
          <a:xfrm>
            <a:off x="5801346" y="4057899"/>
            <a:ext cx="610125" cy="193930"/>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1" name="矩形 240"/>
          <p:cNvSpPr/>
          <p:nvPr/>
        </p:nvSpPr>
        <p:spPr>
          <a:xfrm>
            <a:off x="5801346" y="4316788"/>
            <a:ext cx="610125" cy="193930"/>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2" name="矩形 241"/>
          <p:cNvSpPr/>
          <p:nvPr/>
        </p:nvSpPr>
        <p:spPr>
          <a:xfrm>
            <a:off x="5801346" y="4575677"/>
            <a:ext cx="610125" cy="193930"/>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STA3</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3" name="矩形 242"/>
          <p:cNvSpPr/>
          <p:nvPr/>
        </p:nvSpPr>
        <p:spPr>
          <a:xfrm>
            <a:off x="5801346" y="4834566"/>
            <a:ext cx="610125" cy="193930"/>
          </a:xfrm>
          <a:prstGeom prst="rect">
            <a:avLst/>
          </a:prstGeom>
          <a:solidFill>
            <a:srgbClr val="DCB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STA4</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5" name="直接箭头连接符 244"/>
          <p:cNvCxnSpPr/>
          <p:nvPr/>
        </p:nvCxnSpPr>
        <p:spPr>
          <a:xfrm>
            <a:off x="7875540" y="3691204"/>
            <a:ext cx="0" cy="1656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文本框 245"/>
          <p:cNvSpPr txBox="1"/>
          <p:nvPr/>
        </p:nvSpPr>
        <p:spPr>
          <a:xfrm>
            <a:off x="10244751" y="3506538"/>
            <a:ext cx="260008" cy="338554"/>
          </a:xfrm>
          <a:prstGeom prst="rect">
            <a:avLst/>
          </a:prstGeom>
          <a:noFill/>
        </p:spPr>
        <p:txBody>
          <a:bodyPr wrap="non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7" name="文本框 246"/>
          <p:cNvSpPr txBox="1"/>
          <p:nvPr/>
        </p:nvSpPr>
        <p:spPr>
          <a:xfrm>
            <a:off x="7568809" y="5034775"/>
            <a:ext cx="256802" cy="338554"/>
          </a:xfrm>
          <a:prstGeom prst="rect">
            <a:avLst/>
          </a:prstGeom>
          <a:noFill/>
        </p:spPr>
        <p:txBody>
          <a:bodyPr wrap="non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9" name="矩形 248"/>
          <p:cNvSpPr/>
          <p:nvPr/>
        </p:nvSpPr>
        <p:spPr>
          <a:xfrm>
            <a:off x="8028945" y="3692897"/>
            <a:ext cx="274384" cy="553569"/>
          </a:xfrm>
          <a:prstGeom prst="rect">
            <a:avLst/>
          </a:prstGeom>
          <a:solidFill>
            <a:srgbClr val="DCB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矩形 249"/>
          <p:cNvSpPr/>
          <p:nvPr/>
        </p:nvSpPr>
        <p:spPr>
          <a:xfrm>
            <a:off x="8382588" y="3692897"/>
            <a:ext cx="274384" cy="255879"/>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1" name="矩形 250"/>
          <p:cNvSpPr/>
          <p:nvPr/>
        </p:nvSpPr>
        <p:spPr>
          <a:xfrm>
            <a:off x="8736230" y="3692897"/>
            <a:ext cx="274384" cy="557993"/>
          </a:xfrm>
          <a:prstGeom prst="rect">
            <a:avLst/>
          </a:prstGeom>
          <a:solidFill>
            <a:srgbClr val="EF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矩形 251"/>
          <p:cNvSpPr/>
          <p:nvPr/>
        </p:nvSpPr>
        <p:spPr>
          <a:xfrm>
            <a:off x="9089873" y="3692897"/>
            <a:ext cx="274384" cy="1645920"/>
          </a:xfrm>
          <a:prstGeom prst="rect">
            <a:avLst/>
          </a:prstGeom>
          <a:solidFill>
            <a:srgbClr val="DCB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3" name="矩形 252"/>
          <p:cNvSpPr/>
          <p:nvPr/>
        </p:nvSpPr>
        <p:spPr>
          <a:xfrm>
            <a:off x="9443515" y="3692897"/>
            <a:ext cx="274384" cy="553569"/>
          </a:xfrm>
          <a:prstGeom prst="rect">
            <a:avLst/>
          </a:prstGeom>
          <a:solidFill>
            <a:srgbClr val="CEE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4" name="矩形 253"/>
          <p:cNvSpPr/>
          <p:nvPr/>
        </p:nvSpPr>
        <p:spPr>
          <a:xfrm>
            <a:off x="9797158" y="3692897"/>
            <a:ext cx="274384" cy="1645920"/>
          </a:xfrm>
          <a:prstGeom prst="rect">
            <a:avLst/>
          </a:prstGeom>
          <a:solidFill>
            <a:srgbClr val="529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0" name="直接箭头连接符 259"/>
          <p:cNvCxnSpPr/>
          <p:nvPr/>
        </p:nvCxnSpPr>
        <p:spPr>
          <a:xfrm>
            <a:off x="7865380" y="3948776"/>
            <a:ext cx="2379371"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a:off x="7865380" y="4246466"/>
            <a:ext cx="2379371"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a:off x="7865380" y="4544156"/>
            <a:ext cx="2379371"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a:off x="7865380" y="4841846"/>
            <a:ext cx="2379371"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7865380" y="5139535"/>
            <a:ext cx="2379371"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3" name="文本框 272"/>
          <p:cNvSpPr txBox="1"/>
          <p:nvPr/>
        </p:nvSpPr>
        <p:spPr>
          <a:xfrm>
            <a:off x="10530457" y="3916592"/>
            <a:ext cx="373820" cy="261610"/>
          </a:xfrm>
          <a:prstGeom prst="rect">
            <a:avLst/>
          </a:prstGeom>
          <a:noFill/>
        </p:spPr>
        <p:txBody>
          <a:bodyPr wrap="none" rtlCol="0">
            <a:spAutoFit/>
          </a:bodyPr>
          <a:lstStyle/>
          <a:p>
            <a:pPr fontAlgn="ctr"/>
            <a:r>
              <a:rPr lang="en-US" sz="11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RU</a:t>
            </a: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4" name="直接箭头连接符 273"/>
          <p:cNvCxnSpPr/>
          <p:nvPr/>
        </p:nvCxnSpPr>
        <p:spPr>
          <a:xfrm flipH="1">
            <a:off x="9925047" y="4120148"/>
            <a:ext cx="617913" cy="623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7865380" y="3691204"/>
            <a:ext cx="23793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234500" y="3717516"/>
            <a:ext cx="23793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Huawei Sans" panose="020C0503030203020204" pitchFamily="34" charset="0"/>
              </a:rPr>
              <a:t>OFDMA (2/3)</a:t>
            </a:r>
            <a:endParaRPr lang="en-US" dirty="0">
              <a:sym typeface="Huawei Sans" panose="020C0503030203020204" pitchFamily="34" charset="0"/>
            </a:endParaRPr>
          </a:p>
        </p:txBody>
      </p:sp>
      <p:sp>
        <p:nvSpPr>
          <p:cNvPr id="15" name="文本占位符 14"/>
          <p:cNvSpPr>
            <a:spLocks noGrp="1"/>
          </p:cNvSpPr>
          <p:nvPr>
            <p:ph type="body" sz="quarter" idx="10"/>
          </p:nvPr>
        </p:nvSpPr>
        <p:spPr/>
        <p:txBody>
          <a:bodyPr/>
          <a:lstStyle/>
          <a:p>
            <a:r>
              <a:rPr lang="en-US" altLang="zh-CN" sz="1600" dirty="0">
                <a:sym typeface="Huawei Sans" panose="020C0503030203020204" pitchFamily="34" charset="0"/>
              </a:rPr>
              <a:t>L'OFDMA divise un canal radio en plusieurs sous-canaux (sous-porteuses) dans un domaine de fréquence, et attribue les ressources de chaque canal radio à plusieurs UR. </a:t>
            </a:r>
            <a:endParaRPr lang="en-US" altLang="zh-CN" sz="1600" dirty="0">
              <a:sym typeface="Huawei Sans" panose="020C0503030203020204" pitchFamily="34" charset="0"/>
            </a:endParaRPr>
          </a:p>
          <a:p>
            <a:r>
              <a:rPr lang="en-US" altLang="zh-CN" sz="1600" dirty="0">
                <a:sym typeface="Huawei Sans" panose="020C0503030203020204" pitchFamily="34" charset="0"/>
              </a:rPr>
              <a:t>Les données de l'utilisateur sont transportées sur des UR au lieu d'occuper tout le canal. De cette manière, plusieurs utilisateurs peuvent transmettre simultanément des données dans chaque segment temporel sans file d'attente ni contention, ce qui réduit le temps d'attente et améliore l'efficacité de la transmission des données. L'OFDMA est donc idéal pour les scénarios multi-utilisateurs dans lesquels un grand nombre de petits paquets de données sont transmis, par exemple dans les scénarios IoT ou vocaux.</a:t>
            </a:r>
            <a:endParaRPr lang="en-US" altLang="zh-CN" sz="1600" dirty="0">
              <a:sym typeface="Huawei Sans" panose="020C0503030203020204" pitchFamily="34" charset="0"/>
            </a:endParaRPr>
          </a:p>
        </p:txBody>
      </p:sp>
      <p:grpSp>
        <p:nvGrpSpPr>
          <p:cNvPr id="5" name="组合 1081"/>
          <p:cNvGrpSpPr/>
          <p:nvPr/>
        </p:nvGrpSpPr>
        <p:grpSpPr>
          <a:xfrm>
            <a:off x="7671437" y="3644113"/>
            <a:ext cx="617891" cy="347491"/>
            <a:chOff x="5998549" y="2753428"/>
            <a:chExt cx="617891" cy="347491"/>
          </a:xfrm>
          <a:solidFill>
            <a:schemeClr val="accent1">
              <a:lumMod val="60000"/>
              <a:lumOff val="40000"/>
            </a:schemeClr>
          </a:solidFill>
        </p:grpSpPr>
        <p:sp>
          <p:nvSpPr>
            <p:cNvPr id="6" name="梯形 1076"/>
            <p:cNvSpPr/>
            <p:nvPr/>
          </p:nvSpPr>
          <p:spPr>
            <a:xfrm>
              <a:off x="5998549"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梯形 1077"/>
            <p:cNvSpPr/>
            <p:nvPr/>
          </p:nvSpPr>
          <p:spPr>
            <a:xfrm>
              <a:off x="6201267"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梯形 1078"/>
            <p:cNvSpPr/>
            <p:nvPr/>
          </p:nvSpPr>
          <p:spPr>
            <a:xfrm>
              <a:off x="6403986"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9" name="组合 1082"/>
          <p:cNvGrpSpPr/>
          <p:nvPr/>
        </p:nvGrpSpPr>
        <p:grpSpPr>
          <a:xfrm>
            <a:off x="8679373" y="3644113"/>
            <a:ext cx="617891" cy="347491"/>
            <a:chOff x="5998549" y="2753428"/>
            <a:chExt cx="617891" cy="347491"/>
          </a:xfrm>
          <a:solidFill>
            <a:srgbClr val="8FAADC"/>
          </a:solidFill>
        </p:grpSpPr>
        <p:sp>
          <p:nvSpPr>
            <p:cNvPr id="10" name="梯形 1083"/>
            <p:cNvSpPr/>
            <p:nvPr/>
          </p:nvSpPr>
          <p:spPr>
            <a:xfrm>
              <a:off x="5998549"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梯形 1084"/>
            <p:cNvSpPr/>
            <p:nvPr/>
          </p:nvSpPr>
          <p:spPr>
            <a:xfrm>
              <a:off x="6201267"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梯形 1085"/>
            <p:cNvSpPr/>
            <p:nvPr/>
          </p:nvSpPr>
          <p:spPr>
            <a:xfrm>
              <a:off x="6403986" y="2753428"/>
              <a:ext cx="212454"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13" name="组合 1099"/>
          <p:cNvGrpSpPr/>
          <p:nvPr/>
        </p:nvGrpSpPr>
        <p:grpSpPr>
          <a:xfrm>
            <a:off x="7666220" y="4968398"/>
            <a:ext cx="599574" cy="347491"/>
            <a:chOff x="8834521" y="2693014"/>
            <a:chExt cx="599574" cy="347491"/>
          </a:xfrm>
          <a:solidFill>
            <a:srgbClr val="C00000"/>
          </a:solidFill>
        </p:grpSpPr>
        <p:sp>
          <p:nvSpPr>
            <p:cNvPr id="14" name="梯形 1087"/>
            <p:cNvSpPr/>
            <p:nvPr/>
          </p:nvSpPr>
          <p:spPr>
            <a:xfrm>
              <a:off x="8834521"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梯形 1094"/>
            <p:cNvSpPr/>
            <p:nvPr/>
          </p:nvSpPr>
          <p:spPr>
            <a:xfrm>
              <a:off x="8934450"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梯形 1095"/>
            <p:cNvSpPr/>
            <p:nvPr/>
          </p:nvSpPr>
          <p:spPr>
            <a:xfrm>
              <a:off x="9034379"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梯形 1096"/>
            <p:cNvSpPr/>
            <p:nvPr/>
          </p:nvSpPr>
          <p:spPr>
            <a:xfrm>
              <a:off x="9134308"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梯形 1097"/>
            <p:cNvSpPr/>
            <p:nvPr/>
          </p:nvSpPr>
          <p:spPr>
            <a:xfrm>
              <a:off x="9234237"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梯形 1098"/>
            <p:cNvSpPr/>
            <p:nvPr/>
          </p:nvSpPr>
          <p:spPr>
            <a:xfrm>
              <a:off x="9334166"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22" name="组合 1100"/>
          <p:cNvGrpSpPr/>
          <p:nvPr/>
        </p:nvGrpSpPr>
        <p:grpSpPr>
          <a:xfrm>
            <a:off x="8794758" y="4968398"/>
            <a:ext cx="599574" cy="347491"/>
            <a:chOff x="8834521" y="2693014"/>
            <a:chExt cx="599574" cy="347491"/>
          </a:xfrm>
          <a:solidFill>
            <a:srgbClr val="C00000"/>
          </a:solidFill>
        </p:grpSpPr>
        <p:sp>
          <p:nvSpPr>
            <p:cNvPr id="23" name="梯形 1101"/>
            <p:cNvSpPr/>
            <p:nvPr/>
          </p:nvSpPr>
          <p:spPr>
            <a:xfrm>
              <a:off x="8834521"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梯形 1102"/>
            <p:cNvSpPr/>
            <p:nvPr/>
          </p:nvSpPr>
          <p:spPr>
            <a:xfrm>
              <a:off x="8934450"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梯形 1103"/>
            <p:cNvSpPr/>
            <p:nvPr/>
          </p:nvSpPr>
          <p:spPr>
            <a:xfrm>
              <a:off x="9034379"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 name="梯形 1104"/>
            <p:cNvSpPr/>
            <p:nvPr/>
          </p:nvSpPr>
          <p:spPr>
            <a:xfrm>
              <a:off x="9134308"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梯形 1105"/>
            <p:cNvSpPr/>
            <p:nvPr/>
          </p:nvSpPr>
          <p:spPr>
            <a:xfrm>
              <a:off x="9234237"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梯形 1106"/>
            <p:cNvSpPr/>
            <p:nvPr/>
          </p:nvSpPr>
          <p:spPr>
            <a:xfrm>
              <a:off x="9334166" y="2693014"/>
              <a:ext cx="99929" cy="347491"/>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
        <p:nvSpPr>
          <p:cNvPr id="29" name="文本框 1108"/>
          <p:cNvSpPr txBox="1"/>
          <p:nvPr/>
        </p:nvSpPr>
        <p:spPr>
          <a:xfrm>
            <a:off x="8306620" y="3598849"/>
            <a:ext cx="343364" cy="369332"/>
          </a:xfrm>
          <a:prstGeom prst="rect">
            <a:avLst/>
          </a:prstGeom>
          <a:noFill/>
        </p:spPr>
        <p:txBody>
          <a:bodyPr wrap="none" rtlCol="0">
            <a:spAutoFit/>
          </a:bodyPr>
          <a:lstStyle/>
          <a:p>
            <a:pPr fontAlgn="ctr"/>
            <a:r>
              <a:rPr lang="en-US"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en-US"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0" name="文本框 1109"/>
          <p:cNvSpPr txBox="1"/>
          <p:nvPr/>
        </p:nvSpPr>
        <p:spPr>
          <a:xfrm>
            <a:off x="8356868" y="4923134"/>
            <a:ext cx="343364" cy="369332"/>
          </a:xfrm>
          <a:prstGeom prst="rect">
            <a:avLst/>
          </a:prstGeom>
          <a:noFill/>
        </p:spPr>
        <p:txBody>
          <a:bodyPr wrap="none" rtlCol="0">
            <a:spAutoFit/>
          </a:bodyPr>
          <a:lstStyle/>
          <a:p>
            <a:pPr fontAlgn="ctr"/>
            <a:r>
              <a:rPr lang="en-US"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en-US"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文本框 1110"/>
          <p:cNvSpPr txBox="1"/>
          <p:nvPr/>
        </p:nvSpPr>
        <p:spPr>
          <a:xfrm>
            <a:off x="9416860" y="3526690"/>
            <a:ext cx="1426994" cy="523220"/>
          </a:xfrm>
          <a:prstGeom prst="rect">
            <a:avLst/>
          </a:prstGeom>
          <a:noFill/>
        </p:spPr>
        <p:txBody>
          <a:bodyPr wrap="non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Wi-Fi 5</a:t>
            </a:r>
            <a:endPar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234 sous-porteuses</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文本框 1111"/>
          <p:cNvSpPr txBox="1"/>
          <p:nvPr/>
        </p:nvSpPr>
        <p:spPr>
          <a:xfrm>
            <a:off x="9463999" y="4889794"/>
            <a:ext cx="2069797" cy="523220"/>
          </a:xfrm>
          <a:prstGeom prst="rect">
            <a:avLst/>
          </a:prstGeom>
          <a:noFill/>
        </p:spPr>
        <p:txBody>
          <a:bodyPr wrap="non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Wi-Fi 6</a:t>
            </a:r>
            <a:endPar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400" dirty="0" smtClean="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980 </a:t>
            </a: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sous-porteuses (HT80)</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3" name="Down Arrow 31"/>
          <p:cNvSpPr/>
          <p:nvPr/>
        </p:nvSpPr>
        <p:spPr>
          <a:xfrm>
            <a:off x="8348871" y="4323521"/>
            <a:ext cx="273451" cy="33793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nvGrpSpPr>
          <p:cNvPr id="34" name="Group 41"/>
          <p:cNvGrpSpPr/>
          <p:nvPr/>
        </p:nvGrpSpPr>
        <p:grpSpPr>
          <a:xfrm>
            <a:off x="758199" y="3526690"/>
            <a:ext cx="6691698" cy="2240021"/>
            <a:chOff x="758199" y="3526690"/>
            <a:chExt cx="6691698" cy="2240021"/>
          </a:xfrm>
        </p:grpSpPr>
        <p:pic>
          <p:nvPicPr>
            <p:cNvPr id="35" name="Picture 26"/>
            <p:cNvPicPr>
              <a:picLocks noChangeAspect="1"/>
            </p:cNvPicPr>
            <p:nvPr/>
          </p:nvPicPr>
          <p:blipFill rotWithShape="1">
            <a:blip r:embed="rId1"/>
            <a:srcRect b="23648"/>
            <a:stretch>
              <a:fillRect/>
            </a:stretch>
          </p:blipFill>
          <p:spPr>
            <a:xfrm>
              <a:off x="1439622" y="3526690"/>
              <a:ext cx="6010275" cy="1636325"/>
            </a:xfrm>
            <a:prstGeom prst="rect">
              <a:avLst/>
            </a:prstGeom>
          </p:spPr>
        </p:pic>
        <p:sp>
          <p:nvSpPr>
            <p:cNvPr id="36" name="文本框 1110"/>
            <p:cNvSpPr txBox="1"/>
            <p:nvPr/>
          </p:nvSpPr>
          <p:spPr>
            <a:xfrm>
              <a:off x="758199" y="3814292"/>
              <a:ext cx="716863" cy="30777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OFDM</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7" name="文本框 1110"/>
            <p:cNvSpPr txBox="1"/>
            <p:nvPr/>
          </p:nvSpPr>
          <p:spPr>
            <a:xfrm>
              <a:off x="758199" y="4629949"/>
              <a:ext cx="833883" cy="30777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OFDMA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8" name="文本框 1110"/>
            <p:cNvSpPr txBox="1"/>
            <p:nvPr/>
          </p:nvSpPr>
          <p:spPr>
            <a:xfrm>
              <a:off x="2474507" y="4634967"/>
              <a:ext cx="1603324" cy="30777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Efficacité du temps d'antenne</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9" name="文本框 1110"/>
            <p:cNvSpPr txBox="1"/>
            <p:nvPr/>
          </p:nvSpPr>
          <p:spPr>
            <a:xfrm>
              <a:off x="1792646" y="5186756"/>
              <a:ext cx="793808" cy="523220"/>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Utilisateur 1</a:t>
              </a:r>
              <a:endPar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(Vidéo)</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40" name="Picture 36"/>
            <p:cNvPicPr>
              <a:picLocks noChangeAspect="1"/>
            </p:cNvPicPr>
            <p:nvPr/>
          </p:nvPicPr>
          <p:blipFill rotWithShape="1">
            <a:blip r:embed="rId1"/>
            <a:srcRect t="74588" r="91689"/>
            <a:stretch>
              <a:fillRect/>
            </a:stretch>
          </p:blipFill>
          <p:spPr>
            <a:xfrm>
              <a:off x="1406169" y="5222093"/>
              <a:ext cx="499500" cy="544618"/>
            </a:xfrm>
            <a:prstGeom prst="rect">
              <a:avLst/>
            </a:prstGeom>
          </p:spPr>
        </p:pic>
        <p:pic>
          <p:nvPicPr>
            <p:cNvPr id="41" name="Picture 37"/>
            <p:cNvPicPr>
              <a:picLocks noChangeAspect="1"/>
            </p:cNvPicPr>
            <p:nvPr/>
          </p:nvPicPr>
          <p:blipFill rotWithShape="1">
            <a:blip r:embed="rId1"/>
            <a:srcRect l="9658" t="75405" r="82179"/>
            <a:stretch>
              <a:fillRect/>
            </a:stretch>
          </p:blipFill>
          <p:spPr>
            <a:xfrm>
              <a:off x="2458972" y="5236542"/>
              <a:ext cx="490654" cy="527102"/>
            </a:xfrm>
            <a:prstGeom prst="rect">
              <a:avLst/>
            </a:prstGeom>
          </p:spPr>
        </p:pic>
        <p:pic>
          <p:nvPicPr>
            <p:cNvPr id="42" name="Picture 38"/>
            <p:cNvPicPr>
              <a:picLocks noChangeAspect="1"/>
            </p:cNvPicPr>
            <p:nvPr/>
          </p:nvPicPr>
          <p:blipFill rotWithShape="1">
            <a:blip r:embed="rId1"/>
            <a:srcRect l="18561" t="77153" r="74018" b="4635"/>
            <a:stretch>
              <a:fillRect/>
            </a:stretch>
          </p:blipFill>
          <p:spPr>
            <a:xfrm>
              <a:off x="3378807" y="5285984"/>
              <a:ext cx="446049" cy="390292"/>
            </a:xfrm>
            <a:prstGeom prst="rect">
              <a:avLst/>
            </a:prstGeom>
          </p:spPr>
        </p:pic>
        <p:sp>
          <p:nvSpPr>
            <p:cNvPr id="43" name="文本框 1110"/>
            <p:cNvSpPr txBox="1"/>
            <p:nvPr/>
          </p:nvSpPr>
          <p:spPr>
            <a:xfrm>
              <a:off x="2776401" y="5186756"/>
              <a:ext cx="772969" cy="523220"/>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Utilisateur 2</a:t>
              </a:r>
              <a:endPar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(Voix)</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文本框 1110"/>
            <p:cNvSpPr txBox="1"/>
            <p:nvPr/>
          </p:nvSpPr>
          <p:spPr>
            <a:xfrm>
              <a:off x="3713599" y="5186756"/>
              <a:ext cx="726481" cy="523220"/>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Utilisateur 3</a:t>
              </a:r>
              <a:endPar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(Données)</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OFDMA (3/3)</a:t>
            </a:r>
            <a:endParaRPr lang="en-US" dirty="0">
              <a:sym typeface="Huawei Sans" panose="020C0503030203020204" pitchFamily="34" charset="0"/>
            </a:endParaRPr>
          </a:p>
        </p:txBody>
      </p:sp>
      <p:sp>
        <p:nvSpPr>
          <p:cNvPr id="15" name="文本占位符 14"/>
          <p:cNvSpPr>
            <a:spLocks noGrp="1"/>
          </p:cNvSpPr>
          <p:nvPr>
            <p:ph type="body" sz="quarter" idx="10"/>
          </p:nvPr>
        </p:nvSpPr>
        <p:spPr/>
        <p:txBody>
          <a:bodyPr/>
          <a:lstStyle/>
          <a:p>
            <a:r>
              <a:rPr lang="en-US" altLang="zh-CN" sz="1600" dirty="0" smtClean="0">
                <a:sym typeface="Huawei Sans" panose="020C0503030203020204" pitchFamily="34" charset="0"/>
              </a:rPr>
              <a:t>L'OFDMA divise l'ensemble des ressources du canal en plusieurs sous-porteuses, qui sont ensuite divisées en plusieurs groupes en fonction du type d'EF. Chaque utilisateur peut occuper un ou plusieurs groupes d'UR pour répondre à diverses exigences en matière de largeur de bande. Le tableau suivant indique le nombre maximum d'EF en fonction de la largeur de bande du canal.</a:t>
            </a:r>
            <a:endParaRPr lang="en-US" altLang="zh-CN" sz="1600" dirty="0">
              <a:sym typeface="Huawei Sans" panose="020C0503030203020204" pitchFamily="34" charset="0"/>
            </a:endParaRPr>
          </a:p>
        </p:txBody>
      </p:sp>
      <p:graphicFrame>
        <p:nvGraphicFramePr>
          <p:cNvPr id="16" name="Group 86"/>
          <p:cNvGraphicFramePr/>
          <p:nvPr/>
        </p:nvGraphicFramePr>
        <p:xfrm>
          <a:off x="868046" y="2376046"/>
          <a:ext cx="10333038" cy="3011352"/>
        </p:xfrm>
        <a:graphic>
          <a:graphicData uri="http://schemas.openxmlformats.org/drawingml/2006/table">
            <a:tbl>
              <a:tblPr/>
              <a:tblGrid>
                <a:gridCol w="2158604"/>
                <a:gridCol w="1828698"/>
                <a:gridCol w="1828698"/>
                <a:gridCol w="1828698"/>
                <a:gridCol w="2688340"/>
              </a:tblGrid>
              <a:tr h="368180">
                <a:tc>
                  <a:txBody>
                    <a:bodyPr/>
                    <a:lstStyle/>
                    <a:p>
                      <a:pPr marL="0" marR="0" lvl="0" indent="0" algn="ctr" defTabSz="859155" rtl="0" eaLnBrk="1" fontAlgn="ctr" latinLnBrk="0" hangingPunct="1">
                        <a:lnSpc>
                          <a:spcPct val="100000"/>
                        </a:lnSpc>
                        <a:spcBef>
                          <a:spcPts val="400"/>
                        </a:spcBef>
                        <a:spcAft>
                          <a:spcPts val="40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Type d'EF</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859155" rtl="0" eaLnBrk="1" fontAlgn="ctr" latinLnBrk="0" hangingPunct="1">
                        <a:lnSpc>
                          <a:spcPct val="100000"/>
                        </a:lnSpc>
                        <a:spcBef>
                          <a:spcPts val="400"/>
                        </a:spcBef>
                        <a:spcAft>
                          <a:spcPts val="40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CBW20</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859155" rtl="0" eaLnBrk="1" fontAlgn="ctr" latinLnBrk="0" hangingPunct="1">
                        <a:lnSpc>
                          <a:spcPct val="100000"/>
                        </a:lnSpc>
                        <a:spcBef>
                          <a:spcPts val="400"/>
                        </a:spcBef>
                        <a:spcAft>
                          <a:spcPts val="40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CBW40</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859155" rtl="0" eaLnBrk="1" fontAlgn="ctr" latinLnBrk="0" hangingPunct="1">
                        <a:lnSpc>
                          <a:spcPct val="100000"/>
                        </a:lnSpc>
                        <a:spcBef>
                          <a:spcPts val="400"/>
                        </a:spcBef>
                        <a:spcAft>
                          <a:spcPts val="400"/>
                        </a:spcAft>
                        <a:buClr>
                          <a:srgbClr val="808080"/>
                        </a:buClr>
                        <a:buSzPct val="60000"/>
                        <a:buFont typeface="Wingdings" panose="05000000000000000000" pitchFamily="2" charset="2"/>
                        <a:buNone/>
                        <a:defRPr/>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CBW80</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859155" rtl="0" eaLnBrk="1" fontAlgn="ctr" latinLnBrk="0" hangingPunct="1">
                        <a:lnSpc>
                          <a:spcPct val="100000"/>
                        </a:lnSpc>
                        <a:spcBef>
                          <a:spcPts val="400"/>
                        </a:spcBef>
                        <a:spcAft>
                          <a:spcPts val="400"/>
                        </a:spcAft>
                        <a:buClr>
                          <a:srgbClr val="808080"/>
                        </a:buClr>
                        <a:buSzPct val="60000"/>
                        <a:buFont typeface="Wingdings" panose="05000000000000000000" pitchFamily="2" charset="2"/>
                        <a:buNone/>
                        <a:defRPr/>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CBW160 et CBW80+80</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26 tons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37</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52 tons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16</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106-tons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16</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242 tons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1-SU/MU-MIMO</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484 tons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1-SU/MU-MIMO</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996-tone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1-SU/MU-MIMO</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96">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rPr>
                        <a:t>2x996-tone RU</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9155" rtl="0" eaLnBrk="1" fontAlgn="ctr" latinLnBrk="0" hangingPunct="1">
                        <a:lnSpc>
                          <a:spcPct val="100000"/>
                        </a:lnSpc>
                        <a:spcBef>
                          <a:spcPts val="400"/>
                        </a:spcBef>
                        <a:spcAft>
                          <a:spcPts val="400"/>
                        </a:spcAft>
                        <a:buClrTx/>
                        <a:buSzTx/>
                        <a:buFontTx/>
                        <a:buNone/>
                      </a:pPr>
                      <a:r>
                        <a:rPr 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1-SU/MU-MIMO</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a:txBody>
                  <a:tcPr marL="67500" marR="67500" marT="29621" marB="296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Couche MAC 802.11</a:t>
            </a:r>
            <a:endParaRPr lang="en-US" dirty="0">
              <a:sym typeface="Huawei Sans" panose="020C0503030203020204" pitchFamily="34" charset="0"/>
            </a:endParaRPr>
          </a:p>
        </p:txBody>
      </p:sp>
      <p:sp>
        <p:nvSpPr>
          <p:cNvPr id="15" name="文本占位符 14"/>
          <p:cNvSpPr>
            <a:spLocks noGrp="1"/>
          </p:cNvSpPr>
          <p:nvPr>
            <p:ph type="body" sz="quarter" idx="10"/>
          </p:nvPr>
        </p:nvSpPr>
        <p:spPr/>
        <p:txBody>
          <a:bodyPr/>
          <a:lstStyle/>
          <a:p>
            <a:r>
              <a:rPr lang="en-US" sz="1400" dirty="0" smtClean="0">
                <a:sym typeface="Huawei Sans" panose="020C0503030203020204" pitchFamily="34" charset="0"/>
              </a:rPr>
              <a:t>Un canal WLAN est partagé par toutes les STA, et une seule STA est autorisée à transmettre des données à la fois. Par conséquent, un mécanisme d'attribution des canaux est nécessaire pour coordonner le moment où chaque STA transmet et reçoit des données. La norme 802.11 propose les deux modes de coordination suivants au niveau de la couche MAC :</a:t>
            </a:r>
            <a:endParaRPr lang="en-US" altLang="zh-CN" sz="1400" dirty="0" smtClean="0">
              <a:sym typeface="Huawei Sans" panose="020C0503030203020204" pitchFamily="34" charset="0"/>
            </a:endParaRPr>
          </a:p>
          <a:p>
            <a:pPr lvl="1"/>
            <a:r>
              <a:rPr lang="en-US" sz="1200" dirty="0" smtClean="0">
                <a:sym typeface="Huawei Sans" panose="020C0503030203020204" pitchFamily="34" charset="0"/>
              </a:rPr>
              <a:t>Fonction de coordination distribuée (DCF) : utilise le mécanisme CSMA/CA pour permettre à chaque STA de se disputer un canal pour la transmission des données.</a:t>
            </a:r>
            <a:endParaRPr lang="en-US" sz="1200" dirty="0" smtClean="0">
              <a:sym typeface="Huawei Sans" panose="020C0503030203020204" pitchFamily="34" charset="0"/>
            </a:endParaRPr>
          </a:p>
          <a:p>
            <a:pPr lvl="1"/>
            <a:r>
              <a:rPr lang="en-US" sz="1200" dirty="0" smtClean="0">
                <a:sym typeface="Huawei Sans" panose="020C0503030203020204" pitchFamily="34" charset="0"/>
              </a:rPr>
              <a:t>Fonction de coordination des points (PCF) : elle exploite l'algorithme de contrôle d'accès centralisé pour permettre aux STA de transmettre des trames de données à tour de rôle (d'une manière similaire au mode round-robin), ce qui permet d'éviter les collisions.</a:t>
            </a:r>
            <a:endParaRPr lang="en-US" sz="1200" dirty="0">
              <a:sym typeface="Huawei Sans" panose="020C0503030203020204" pitchFamily="34" charset="0"/>
            </a:endParaRPr>
          </a:p>
        </p:txBody>
      </p:sp>
      <p:cxnSp>
        <p:nvCxnSpPr>
          <p:cNvPr id="8" name="直接箭头连接符 7"/>
          <p:cNvCxnSpPr/>
          <p:nvPr/>
        </p:nvCxnSpPr>
        <p:spPr>
          <a:xfrm>
            <a:off x="3198585" y="4013832"/>
            <a:ext cx="0" cy="157301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10376" y="4618002"/>
            <a:ext cx="912429" cy="276999"/>
          </a:xfrm>
          <a:prstGeom prst="rect">
            <a:avLst/>
          </a:prstGeom>
          <a:solidFill>
            <a:schemeClr val="bg1"/>
          </a:solid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Couche MAC</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3592286" y="4013832"/>
            <a:ext cx="2503714"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PCF</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3592285" y="4802266"/>
            <a:ext cx="5000171" cy="720000"/>
          </a:xfrm>
          <a:prstGeom prst="rect">
            <a:avLst/>
          </a:prstGeom>
          <a:solidFill>
            <a:srgbClr val="F1FAFD"/>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DCF</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(CSMA/CA)</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下箭头 63"/>
          <p:cNvSpPr/>
          <p:nvPr/>
        </p:nvSpPr>
        <p:spPr>
          <a:xfrm flipV="1">
            <a:off x="4429264" y="3371858"/>
            <a:ext cx="829759" cy="641973"/>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1" fmla="*/ 258884 w 1035535"/>
              <a:gd name="connsiteY0-2" fmla="*/ 0 h 794114"/>
              <a:gd name="connsiteX1-3" fmla="*/ 776651 w 1035535"/>
              <a:gd name="connsiteY1-4" fmla="*/ 0 h 794114"/>
              <a:gd name="connsiteX2-5" fmla="*/ 776651 w 1035535"/>
              <a:gd name="connsiteY2-6" fmla="*/ 468495 h 794114"/>
              <a:gd name="connsiteX3-7" fmla="*/ 1035535 w 1035535"/>
              <a:gd name="connsiteY3-8" fmla="*/ 468495 h 794114"/>
              <a:gd name="connsiteX4-9" fmla="*/ 517768 w 1035535"/>
              <a:gd name="connsiteY4-10" fmla="*/ 794114 h 794114"/>
              <a:gd name="connsiteX5-11" fmla="*/ 0 w 1035535"/>
              <a:gd name="connsiteY5-12" fmla="*/ 468495 h 794114"/>
              <a:gd name="connsiteX6-13" fmla="*/ 258884 w 1035535"/>
              <a:gd name="connsiteY6-14" fmla="*/ 468495 h 794114"/>
              <a:gd name="connsiteX7-15" fmla="*/ 350324 w 1035535"/>
              <a:gd name="connsiteY7-16" fmla="*/ 91440 h 794114"/>
              <a:gd name="connsiteX0-17" fmla="*/ 258884 w 1035535"/>
              <a:gd name="connsiteY0-18" fmla="*/ 0 h 794114"/>
              <a:gd name="connsiteX1-19" fmla="*/ 776651 w 1035535"/>
              <a:gd name="connsiteY1-20" fmla="*/ 468495 h 794114"/>
              <a:gd name="connsiteX2-21" fmla="*/ 1035535 w 1035535"/>
              <a:gd name="connsiteY2-22" fmla="*/ 468495 h 794114"/>
              <a:gd name="connsiteX3-23" fmla="*/ 517768 w 1035535"/>
              <a:gd name="connsiteY3-24" fmla="*/ 794114 h 794114"/>
              <a:gd name="connsiteX4-25" fmla="*/ 0 w 1035535"/>
              <a:gd name="connsiteY4-26" fmla="*/ 468495 h 794114"/>
              <a:gd name="connsiteX5-27" fmla="*/ 258884 w 1035535"/>
              <a:gd name="connsiteY5-28" fmla="*/ 468495 h 794114"/>
              <a:gd name="connsiteX6-29" fmla="*/ 350324 w 1035535"/>
              <a:gd name="connsiteY6-30" fmla="*/ 91440 h 794114"/>
              <a:gd name="connsiteX0-31" fmla="*/ 1016121 w 1035535"/>
              <a:gd name="connsiteY0-32" fmla="*/ 0 h 794114"/>
              <a:gd name="connsiteX1-33" fmla="*/ 776651 w 1035535"/>
              <a:gd name="connsiteY1-34" fmla="*/ 468495 h 794114"/>
              <a:gd name="connsiteX2-35" fmla="*/ 1035535 w 1035535"/>
              <a:gd name="connsiteY2-36" fmla="*/ 468495 h 794114"/>
              <a:gd name="connsiteX3-37" fmla="*/ 517768 w 1035535"/>
              <a:gd name="connsiteY3-38" fmla="*/ 794114 h 794114"/>
              <a:gd name="connsiteX4-39" fmla="*/ 0 w 1035535"/>
              <a:gd name="connsiteY4-40" fmla="*/ 468495 h 794114"/>
              <a:gd name="connsiteX5-41" fmla="*/ 258884 w 1035535"/>
              <a:gd name="connsiteY5-42" fmla="*/ 468495 h 794114"/>
              <a:gd name="connsiteX6-43" fmla="*/ 350324 w 1035535"/>
              <a:gd name="connsiteY6-44" fmla="*/ 91440 h 794114"/>
              <a:gd name="connsiteX0-45" fmla="*/ 1018222 w 1037636"/>
              <a:gd name="connsiteY0-46" fmla="*/ 0 h 794114"/>
              <a:gd name="connsiteX1-47" fmla="*/ 778752 w 1037636"/>
              <a:gd name="connsiteY1-48" fmla="*/ 468495 h 794114"/>
              <a:gd name="connsiteX2-49" fmla="*/ 1037636 w 1037636"/>
              <a:gd name="connsiteY2-50" fmla="*/ 468495 h 794114"/>
              <a:gd name="connsiteX3-51" fmla="*/ 519869 w 1037636"/>
              <a:gd name="connsiteY3-52" fmla="*/ 794114 h 794114"/>
              <a:gd name="connsiteX4-53" fmla="*/ 2101 w 1037636"/>
              <a:gd name="connsiteY4-54" fmla="*/ 468495 h 794114"/>
              <a:gd name="connsiteX5-55" fmla="*/ 260985 w 1037636"/>
              <a:gd name="connsiteY5-56" fmla="*/ 468495 h 794114"/>
              <a:gd name="connsiteX6-57" fmla="*/ 0 w 1037636"/>
              <a:gd name="connsiteY6-58" fmla="*/ 86678 h 794114"/>
              <a:gd name="connsiteX0-59" fmla="*/ 1027747 w 1047161"/>
              <a:gd name="connsiteY0-60" fmla="*/ 0 h 794114"/>
              <a:gd name="connsiteX1-61" fmla="*/ 788277 w 1047161"/>
              <a:gd name="connsiteY1-62" fmla="*/ 468495 h 794114"/>
              <a:gd name="connsiteX2-63" fmla="*/ 1047161 w 1047161"/>
              <a:gd name="connsiteY2-64" fmla="*/ 468495 h 794114"/>
              <a:gd name="connsiteX3-65" fmla="*/ 529394 w 1047161"/>
              <a:gd name="connsiteY3-66" fmla="*/ 794114 h 794114"/>
              <a:gd name="connsiteX4-67" fmla="*/ 11626 w 1047161"/>
              <a:gd name="connsiteY4-68" fmla="*/ 468495 h 794114"/>
              <a:gd name="connsiteX5-69" fmla="*/ 270510 w 1047161"/>
              <a:gd name="connsiteY5-70" fmla="*/ 468495 h 794114"/>
              <a:gd name="connsiteX6-71" fmla="*/ 0 w 1047161"/>
              <a:gd name="connsiteY6-72" fmla="*/ 10478 h 794114"/>
              <a:gd name="connsiteX0-73" fmla="*/ 1016121 w 1035535"/>
              <a:gd name="connsiteY0-74" fmla="*/ 13335 h 807449"/>
              <a:gd name="connsiteX1-75" fmla="*/ 776651 w 1035535"/>
              <a:gd name="connsiteY1-76" fmla="*/ 481830 h 807449"/>
              <a:gd name="connsiteX2-77" fmla="*/ 1035535 w 1035535"/>
              <a:gd name="connsiteY2-78" fmla="*/ 481830 h 807449"/>
              <a:gd name="connsiteX3-79" fmla="*/ 517768 w 1035535"/>
              <a:gd name="connsiteY3-80" fmla="*/ 807449 h 807449"/>
              <a:gd name="connsiteX4-81" fmla="*/ 0 w 1035535"/>
              <a:gd name="connsiteY4-82" fmla="*/ 481830 h 807449"/>
              <a:gd name="connsiteX5-83" fmla="*/ 258884 w 1035535"/>
              <a:gd name="connsiteY5-84" fmla="*/ 481830 h 807449"/>
              <a:gd name="connsiteX6-85" fmla="*/ 12187 w 1035535"/>
              <a:gd name="connsiteY6-86" fmla="*/ 0 h 807449"/>
              <a:gd name="connsiteX0-87" fmla="*/ 1016121 w 1035535"/>
              <a:gd name="connsiteY0-88" fmla="*/ 13335 h 807449"/>
              <a:gd name="connsiteX1-89" fmla="*/ 776651 w 1035535"/>
              <a:gd name="connsiteY1-90" fmla="*/ 481830 h 807449"/>
              <a:gd name="connsiteX2-91" fmla="*/ 1035535 w 1035535"/>
              <a:gd name="connsiteY2-92" fmla="*/ 481830 h 807449"/>
              <a:gd name="connsiteX3-93" fmla="*/ 517768 w 1035535"/>
              <a:gd name="connsiteY3-94" fmla="*/ 807449 h 807449"/>
              <a:gd name="connsiteX4-95" fmla="*/ 0 w 1035535"/>
              <a:gd name="connsiteY4-96" fmla="*/ 481830 h 807449"/>
              <a:gd name="connsiteX5-97" fmla="*/ 392234 w 1035535"/>
              <a:gd name="connsiteY5-98" fmla="*/ 486592 h 807449"/>
              <a:gd name="connsiteX6-99" fmla="*/ 12187 w 1035535"/>
              <a:gd name="connsiteY6-100" fmla="*/ 0 h 807449"/>
              <a:gd name="connsiteX0-101" fmla="*/ 1016121 w 1035535"/>
              <a:gd name="connsiteY0-102" fmla="*/ 13335 h 807449"/>
              <a:gd name="connsiteX1-103" fmla="*/ 619488 w 1035535"/>
              <a:gd name="connsiteY1-104" fmla="*/ 481830 h 807449"/>
              <a:gd name="connsiteX2-105" fmla="*/ 1035535 w 1035535"/>
              <a:gd name="connsiteY2-106" fmla="*/ 481830 h 807449"/>
              <a:gd name="connsiteX3-107" fmla="*/ 517768 w 1035535"/>
              <a:gd name="connsiteY3-108" fmla="*/ 807449 h 807449"/>
              <a:gd name="connsiteX4-109" fmla="*/ 0 w 1035535"/>
              <a:gd name="connsiteY4-110" fmla="*/ 481830 h 807449"/>
              <a:gd name="connsiteX5-111" fmla="*/ 392234 w 1035535"/>
              <a:gd name="connsiteY5-112" fmla="*/ 486592 h 807449"/>
              <a:gd name="connsiteX6-113" fmla="*/ 12187 w 1035535"/>
              <a:gd name="connsiteY6-114" fmla="*/ 0 h 807449"/>
              <a:gd name="connsiteX0-115" fmla="*/ 1016121 w 1035535"/>
              <a:gd name="connsiteY0-116" fmla="*/ 13335 h 807449"/>
              <a:gd name="connsiteX1-117" fmla="*/ 619488 w 1035535"/>
              <a:gd name="connsiteY1-118" fmla="*/ 481830 h 807449"/>
              <a:gd name="connsiteX2-119" fmla="*/ 1035535 w 1035535"/>
              <a:gd name="connsiteY2-120" fmla="*/ 481830 h 807449"/>
              <a:gd name="connsiteX3-121" fmla="*/ 517768 w 1035535"/>
              <a:gd name="connsiteY3-122" fmla="*/ 807449 h 807449"/>
              <a:gd name="connsiteX4-123" fmla="*/ 0 w 1035535"/>
              <a:gd name="connsiteY4-124" fmla="*/ 481830 h 807449"/>
              <a:gd name="connsiteX5-125" fmla="*/ 392234 w 1035535"/>
              <a:gd name="connsiteY5-126" fmla="*/ 486592 h 807449"/>
              <a:gd name="connsiteX6-127" fmla="*/ 12187 w 1035535"/>
              <a:gd name="connsiteY6-128" fmla="*/ 0 h 807449"/>
              <a:gd name="connsiteX0-129" fmla="*/ 1016121 w 1035535"/>
              <a:gd name="connsiteY0-130" fmla="*/ 13335 h 807449"/>
              <a:gd name="connsiteX1-131" fmla="*/ 619488 w 1035535"/>
              <a:gd name="connsiteY1-132" fmla="*/ 481830 h 807449"/>
              <a:gd name="connsiteX2-133" fmla="*/ 1035535 w 1035535"/>
              <a:gd name="connsiteY2-134" fmla="*/ 481830 h 807449"/>
              <a:gd name="connsiteX3-135" fmla="*/ 517768 w 1035535"/>
              <a:gd name="connsiteY3-136" fmla="*/ 807449 h 807449"/>
              <a:gd name="connsiteX4-137" fmla="*/ 0 w 1035535"/>
              <a:gd name="connsiteY4-138" fmla="*/ 481830 h 807449"/>
              <a:gd name="connsiteX5-139" fmla="*/ 392234 w 1035535"/>
              <a:gd name="connsiteY5-140" fmla="*/ 486592 h 807449"/>
              <a:gd name="connsiteX6-141" fmla="*/ 12187 w 1035535"/>
              <a:gd name="connsiteY6-142" fmla="*/ 0 h 807449"/>
              <a:gd name="connsiteX0-143" fmla="*/ 1044696 w 1044696"/>
              <a:gd name="connsiteY0-144" fmla="*/ 0 h 832214"/>
              <a:gd name="connsiteX1-145" fmla="*/ 619488 w 1044696"/>
              <a:gd name="connsiteY1-146" fmla="*/ 506595 h 832214"/>
              <a:gd name="connsiteX2-147" fmla="*/ 1035535 w 1044696"/>
              <a:gd name="connsiteY2-148" fmla="*/ 506595 h 832214"/>
              <a:gd name="connsiteX3-149" fmla="*/ 517768 w 1044696"/>
              <a:gd name="connsiteY3-150" fmla="*/ 832214 h 832214"/>
              <a:gd name="connsiteX4-151" fmla="*/ 0 w 1044696"/>
              <a:gd name="connsiteY4-152" fmla="*/ 506595 h 832214"/>
              <a:gd name="connsiteX5-153" fmla="*/ 392234 w 1044696"/>
              <a:gd name="connsiteY5-154" fmla="*/ 511357 h 832214"/>
              <a:gd name="connsiteX6-155" fmla="*/ 12187 w 1044696"/>
              <a:gd name="connsiteY6-156" fmla="*/ 24765 h 832214"/>
              <a:gd name="connsiteX0-157" fmla="*/ 1032509 w 1032509"/>
              <a:gd name="connsiteY0-158" fmla="*/ 0 h 832214"/>
              <a:gd name="connsiteX1-159" fmla="*/ 607301 w 1032509"/>
              <a:gd name="connsiteY1-160" fmla="*/ 506595 h 832214"/>
              <a:gd name="connsiteX2-161" fmla="*/ 1023348 w 1032509"/>
              <a:gd name="connsiteY2-162" fmla="*/ 506595 h 832214"/>
              <a:gd name="connsiteX3-163" fmla="*/ 505581 w 1032509"/>
              <a:gd name="connsiteY3-164" fmla="*/ 832214 h 832214"/>
              <a:gd name="connsiteX4-165" fmla="*/ 237844 w 1032509"/>
              <a:gd name="connsiteY4-166" fmla="*/ 508976 h 832214"/>
              <a:gd name="connsiteX5-167" fmla="*/ 380047 w 1032509"/>
              <a:gd name="connsiteY5-168" fmla="*/ 511357 h 832214"/>
              <a:gd name="connsiteX6-169" fmla="*/ 0 w 1032509"/>
              <a:gd name="connsiteY6-170" fmla="*/ 24765 h 832214"/>
              <a:gd name="connsiteX0-171" fmla="*/ 1032509 w 1032509"/>
              <a:gd name="connsiteY0-172" fmla="*/ 0 h 832214"/>
              <a:gd name="connsiteX1-173" fmla="*/ 607301 w 1032509"/>
              <a:gd name="connsiteY1-174" fmla="*/ 506595 h 832214"/>
              <a:gd name="connsiteX2-175" fmla="*/ 804276 w 1032509"/>
              <a:gd name="connsiteY2-176" fmla="*/ 513741 h 832214"/>
              <a:gd name="connsiteX3-177" fmla="*/ 505581 w 1032509"/>
              <a:gd name="connsiteY3-178" fmla="*/ 832214 h 832214"/>
              <a:gd name="connsiteX4-179" fmla="*/ 237844 w 1032509"/>
              <a:gd name="connsiteY4-180" fmla="*/ 508976 h 832214"/>
              <a:gd name="connsiteX5-181" fmla="*/ 380047 w 1032509"/>
              <a:gd name="connsiteY5-182" fmla="*/ 511357 h 832214"/>
              <a:gd name="connsiteX6-183" fmla="*/ 0 w 1032509"/>
              <a:gd name="connsiteY6-184" fmla="*/ 24765 h 832214"/>
              <a:gd name="connsiteX0-185" fmla="*/ 1032509 w 1032509"/>
              <a:gd name="connsiteY0-186" fmla="*/ 0 h 722679"/>
              <a:gd name="connsiteX1-187" fmla="*/ 607301 w 1032509"/>
              <a:gd name="connsiteY1-188" fmla="*/ 506595 h 722679"/>
              <a:gd name="connsiteX2-189" fmla="*/ 804276 w 1032509"/>
              <a:gd name="connsiteY2-190" fmla="*/ 513741 h 722679"/>
              <a:gd name="connsiteX3-191" fmla="*/ 507965 w 1032509"/>
              <a:gd name="connsiteY3-192" fmla="*/ 722679 h 722679"/>
              <a:gd name="connsiteX4-193" fmla="*/ 237844 w 1032509"/>
              <a:gd name="connsiteY4-194" fmla="*/ 508976 h 722679"/>
              <a:gd name="connsiteX5-195" fmla="*/ 380047 w 1032509"/>
              <a:gd name="connsiteY5-196" fmla="*/ 511357 h 722679"/>
              <a:gd name="connsiteX6-197" fmla="*/ 0 w 1032509"/>
              <a:gd name="connsiteY6-198" fmla="*/ 24765 h 722679"/>
              <a:gd name="connsiteX0-199" fmla="*/ 1032509 w 1032509"/>
              <a:gd name="connsiteY0-200" fmla="*/ 0 h 722679"/>
              <a:gd name="connsiteX1-201" fmla="*/ 607301 w 1032509"/>
              <a:gd name="connsiteY1-202" fmla="*/ 506595 h 722679"/>
              <a:gd name="connsiteX2-203" fmla="*/ 804276 w 1032509"/>
              <a:gd name="connsiteY2-204" fmla="*/ 513741 h 722679"/>
              <a:gd name="connsiteX3-205" fmla="*/ 498440 w 1032509"/>
              <a:gd name="connsiteY3-206" fmla="*/ 722679 h 722679"/>
              <a:gd name="connsiteX4-207" fmla="*/ 237844 w 1032509"/>
              <a:gd name="connsiteY4-208" fmla="*/ 508976 h 722679"/>
              <a:gd name="connsiteX5-209" fmla="*/ 380047 w 1032509"/>
              <a:gd name="connsiteY5-210" fmla="*/ 511357 h 722679"/>
              <a:gd name="connsiteX6-211" fmla="*/ 0 w 1032509"/>
              <a:gd name="connsiteY6-212" fmla="*/ 24765 h 722679"/>
              <a:gd name="connsiteX0-213" fmla="*/ 1032509 w 1032509"/>
              <a:gd name="connsiteY0-214" fmla="*/ 0 h 722679"/>
              <a:gd name="connsiteX1-215" fmla="*/ 607301 w 1032509"/>
              <a:gd name="connsiteY1-216" fmla="*/ 506595 h 722679"/>
              <a:gd name="connsiteX2-217" fmla="*/ 792369 w 1032509"/>
              <a:gd name="connsiteY2-218" fmla="*/ 515732 h 722679"/>
              <a:gd name="connsiteX3-219" fmla="*/ 498440 w 1032509"/>
              <a:gd name="connsiteY3-220" fmla="*/ 722679 h 722679"/>
              <a:gd name="connsiteX4-221" fmla="*/ 237844 w 1032509"/>
              <a:gd name="connsiteY4-222" fmla="*/ 508976 h 722679"/>
              <a:gd name="connsiteX5-223" fmla="*/ 380047 w 1032509"/>
              <a:gd name="connsiteY5-224" fmla="*/ 511357 h 722679"/>
              <a:gd name="connsiteX6-225" fmla="*/ 0 w 1032509"/>
              <a:gd name="connsiteY6-226" fmla="*/ 24765 h 722679"/>
              <a:gd name="connsiteX0-227" fmla="*/ 1032509 w 1032509"/>
              <a:gd name="connsiteY0-228" fmla="*/ 0 h 720688"/>
              <a:gd name="connsiteX1-229" fmla="*/ 607301 w 1032509"/>
              <a:gd name="connsiteY1-230" fmla="*/ 506595 h 720688"/>
              <a:gd name="connsiteX2-231" fmla="*/ 792369 w 1032509"/>
              <a:gd name="connsiteY2-232" fmla="*/ 515732 h 720688"/>
              <a:gd name="connsiteX3-233" fmla="*/ 503202 w 1032509"/>
              <a:gd name="connsiteY3-234" fmla="*/ 720688 h 720688"/>
              <a:gd name="connsiteX4-235" fmla="*/ 237844 w 1032509"/>
              <a:gd name="connsiteY4-236" fmla="*/ 508976 h 720688"/>
              <a:gd name="connsiteX5-237" fmla="*/ 380047 w 1032509"/>
              <a:gd name="connsiteY5-238" fmla="*/ 511357 h 720688"/>
              <a:gd name="connsiteX6-239" fmla="*/ 0 w 1032509"/>
              <a:gd name="connsiteY6-240" fmla="*/ 24765 h 720688"/>
              <a:gd name="connsiteX0-241" fmla="*/ 1044414 w 1044414"/>
              <a:gd name="connsiteY0-242" fmla="*/ 0 h 720688"/>
              <a:gd name="connsiteX1-243" fmla="*/ 619206 w 1044414"/>
              <a:gd name="connsiteY1-244" fmla="*/ 506595 h 720688"/>
              <a:gd name="connsiteX2-245" fmla="*/ 804274 w 1044414"/>
              <a:gd name="connsiteY2-246" fmla="*/ 515732 h 720688"/>
              <a:gd name="connsiteX3-247" fmla="*/ 515107 w 1044414"/>
              <a:gd name="connsiteY3-248" fmla="*/ 720688 h 720688"/>
              <a:gd name="connsiteX4-249" fmla="*/ 249749 w 1044414"/>
              <a:gd name="connsiteY4-250" fmla="*/ 508976 h 720688"/>
              <a:gd name="connsiteX5-251" fmla="*/ 391952 w 1044414"/>
              <a:gd name="connsiteY5-252" fmla="*/ 511357 h 720688"/>
              <a:gd name="connsiteX6-253" fmla="*/ 0 w 1044414"/>
              <a:gd name="connsiteY6-254" fmla="*/ 4852 h 720688"/>
              <a:gd name="connsiteX0-255" fmla="*/ 1082514 w 1082514"/>
              <a:gd name="connsiteY0-256" fmla="*/ 0 h 722679"/>
              <a:gd name="connsiteX1-257" fmla="*/ 619206 w 1082514"/>
              <a:gd name="connsiteY1-258" fmla="*/ 508586 h 722679"/>
              <a:gd name="connsiteX2-259" fmla="*/ 804274 w 1082514"/>
              <a:gd name="connsiteY2-260" fmla="*/ 517723 h 722679"/>
              <a:gd name="connsiteX3-261" fmla="*/ 515107 w 1082514"/>
              <a:gd name="connsiteY3-262" fmla="*/ 722679 h 722679"/>
              <a:gd name="connsiteX4-263" fmla="*/ 249749 w 1082514"/>
              <a:gd name="connsiteY4-264" fmla="*/ 510967 h 722679"/>
              <a:gd name="connsiteX5-265" fmla="*/ 391952 w 1082514"/>
              <a:gd name="connsiteY5-266" fmla="*/ 513348 h 722679"/>
              <a:gd name="connsiteX6-267" fmla="*/ 0 w 1082514"/>
              <a:gd name="connsiteY6-268" fmla="*/ 6843 h 722679"/>
              <a:gd name="connsiteX0-269" fmla="*/ 1082514 w 1082514"/>
              <a:gd name="connsiteY0-270" fmla="*/ 0 h 724672"/>
              <a:gd name="connsiteX1-271" fmla="*/ 619206 w 1082514"/>
              <a:gd name="connsiteY1-272" fmla="*/ 508586 h 724672"/>
              <a:gd name="connsiteX2-273" fmla="*/ 804274 w 1082514"/>
              <a:gd name="connsiteY2-274" fmla="*/ 517723 h 724672"/>
              <a:gd name="connsiteX3-275" fmla="*/ 534160 w 1082514"/>
              <a:gd name="connsiteY3-276" fmla="*/ 724672 h 724672"/>
              <a:gd name="connsiteX4-277" fmla="*/ 249749 w 1082514"/>
              <a:gd name="connsiteY4-278" fmla="*/ 510967 h 724672"/>
              <a:gd name="connsiteX5-279" fmla="*/ 391952 w 1082514"/>
              <a:gd name="connsiteY5-280" fmla="*/ 513348 h 724672"/>
              <a:gd name="connsiteX6-281" fmla="*/ 0 w 1082514"/>
              <a:gd name="connsiteY6-282" fmla="*/ 6843 h 724672"/>
              <a:gd name="connsiteX0-283" fmla="*/ 1082514 w 1082514"/>
              <a:gd name="connsiteY0-284" fmla="*/ 0 h 724672"/>
              <a:gd name="connsiteX1-285" fmla="*/ 619206 w 1082514"/>
              <a:gd name="connsiteY1-286" fmla="*/ 508586 h 724672"/>
              <a:gd name="connsiteX2-287" fmla="*/ 804274 w 1082514"/>
              <a:gd name="connsiteY2-288" fmla="*/ 517723 h 724672"/>
              <a:gd name="connsiteX3-289" fmla="*/ 534160 w 1082514"/>
              <a:gd name="connsiteY3-290" fmla="*/ 724672 h 724672"/>
              <a:gd name="connsiteX4-291" fmla="*/ 249749 w 1082514"/>
              <a:gd name="connsiteY4-292" fmla="*/ 510967 h 724672"/>
              <a:gd name="connsiteX5-293" fmla="*/ 380046 w 1082514"/>
              <a:gd name="connsiteY5-294" fmla="*/ 533263 h 724672"/>
              <a:gd name="connsiteX6-295" fmla="*/ 0 w 1082514"/>
              <a:gd name="connsiteY6-296" fmla="*/ 6843 h 724672"/>
              <a:gd name="connsiteX0-297" fmla="*/ 1082514 w 1082514"/>
              <a:gd name="connsiteY0-298" fmla="*/ 0 h 724672"/>
              <a:gd name="connsiteX1-299" fmla="*/ 619206 w 1082514"/>
              <a:gd name="connsiteY1-300" fmla="*/ 508586 h 724672"/>
              <a:gd name="connsiteX2-301" fmla="*/ 804274 w 1082514"/>
              <a:gd name="connsiteY2-302" fmla="*/ 517723 h 724672"/>
              <a:gd name="connsiteX3-303" fmla="*/ 534160 w 1082514"/>
              <a:gd name="connsiteY3-304" fmla="*/ 724672 h 724672"/>
              <a:gd name="connsiteX4-305" fmla="*/ 249749 w 1082514"/>
              <a:gd name="connsiteY4-306" fmla="*/ 510967 h 724672"/>
              <a:gd name="connsiteX5-307" fmla="*/ 380046 w 1082514"/>
              <a:gd name="connsiteY5-308" fmla="*/ 533263 h 724672"/>
              <a:gd name="connsiteX6-309" fmla="*/ 0 w 1082514"/>
              <a:gd name="connsiteY6-310" fmla="*/ 6843 h 724672"/>
              <a:gd name="connsiteX0-311" fmla="*/ 1082514 w 1082514"/>
              <a:gd name="connsiteY0-312" fmla="*/ 0 h 724672"/>
              <a:gd name="connsiteX1-313" fmla="*/ 619206 w 1082514"/>
              <a:gd name="connsiteY1-314" fmla="*/ 508586 h 724672"/>
              <a:gd name="connsiteX2-315" fmla="*/ 804274 w 1082514"/>
              <a:gd name="connsiteY2-316" fmla="*/ 517723 h 724672"/>
              <a:gd name="connsiteX3-317" fmla="*/ 534160 w 1082514"/>
              <a:gd name="connsiteY3-318" fmla="*/ 724672 h 724672"/>
              <a:gd name="connsiteX4-319" fmla="*/ 249749 w 1082514"/>
              <a:gd name="connsiteY4-320" fmla="*/ 510967 h 724672"/>
              <a:gd name="connsiteX5-321" fmla="*/ 380046 w 1082514"/>
              <a:gd name="connsiteY5-322" fmla="*/ 533263 h 724672"/>
              <a:gd name="connsiteX6-323" fmla="*/ 0 w 1082514"/>
              <a:gd name="connsiteY6-324" fmla="*/ 6843 h 724672"/>
              <a:gd name="connsiteX0-325" fmla="*/ 1082514 w 1082514"/>
              <a:gd name="connsiteY0-326" fmla="*/ 0 h 724672"/>
              <a:gd name="connsiteX1-327" fmla="*/ 619206 w 1082514"/>
              <a:gd name="connsiteY1-328" fmla="*/ 508586 h 724672"/>
              <a:gd name="connsiteX2-329" fmla="*/ 804274 w 1082514"/>
              <a:gd name="connsiteY2-330" fmla="*/ 517723 h 724672"/>
              <a:gd name="connsiteX3-331" fmla="*/ 534160 w 1082514"/>
              <a:gd name="connsiteY3-332" fmla="*/ 724672 h 724672"/>
              <a:gd name="connsiteX4-333" fmla="*/ 233080 w 1082514"/>
              <a:gd name="connsiteY4-334" fmla="*/ 526899 h 724672"/>
              <a:gd name="connsiteX5-335" fmla="*/ 380046 w 1082514"/>
              <a:gd name="connsiteY5-336" fmla="*/ 533263 h 724672"/>
              <a:gd name="connsiteX6-337" fmla="*/ 0 w 1082514"/>
              <a:gd name="connsiteY6-338" fmla="*/ 6843 h 724672"/>
              <a:gd name="connsiteX0-339" fmla="*/ 1082514 w 1082514"/>
              <a:gd name="connsiteY0-340" fmla="*/ 0 h 724672"/>
              <a:gd name="connsiteX1-341" fmla="*/ 619206 w 1082514"/>
              <a:gd name="connsiteY1-342" fmla="*/ 508586 h 724672"/>
              <a:gd name="connsiteX2-343" fmla="*/ 804274 w 1082514"/>
              <a:gd name="connsiteY2-344" fmla="*/ 517723 h 724672"/>
              <a:gd name="connsiteX3-345" fmla="*/ 534160 w 1082514"/>
              <a:gd name="connsiteY3-346" fmla="*/ 724672 h 724672"/>
              <a:gd name="connsiteX4-347" fmla="*/ 237842 w 1082514"/>
              <a:gd name="connsiteY4-348" fmla="*/ 532873 h 724672"/>
              <a:gd name="connsiteX5-349" fmla="*/ 380046 w 1082514"/>
              <a:gd name="connsiteY5-350" fmla="*/ 533263 h 724672"/>
              <a:gd name="connsiteX6-351" fmla="*/ 0 w 1082514"/>
              <a:gd name="connsiteY6-352" fmla="*/ 6843 h 724672"/>
              <a:gd name="connsiteX0-353" fmla="*/ 1082514 w 1082514"/>
              <a:gd name="connsiteY0-354" fmla="*/ 0 h 724672"/>
              <a:gd name="connsiteX1-355" fmla="*/ 690644 w 1082514"/>
              <a:gd name="connsiteY1-356" fmla="*/ 532484 h 724672"/>
              <a:gd name="connsiteX2-357" fmla="*/ 804274 w 1082514"/>
              <a:gd name="connsiteY2-358" fmla="*/ 517723 h 724672"/>
              <a:gd name="connsiteX3-359" fmla="*/ 534160 w 1082514"/>
              <a:gd name="connsiteY3-360" fmla="*/ 724672 h 724672"/>
              <a:gd name="connsiteX4-361" fmla="*/ 237842 w 1082514"/>
              <a:gd name="connsiteY4-362" fmla="*/ 532873 h 724672"/>
              <a:gd name="connsiteX5-363" fmla="*/ 380046 w 1082514"/>
              <a:gd name="connsiteY5-364" fmla="*/ 533263 h 724672"/>
              <a:gd name="connsiteX6-365" fmla="*/ 0 w 1082514"/>
              <a:gd name="connsiteY6-366" fmla="*/ 6843 h 724672"/>
              <a:gd name="connsiteX0-367" fmla="*/ 1082514 w 1082514"/>
              <a:gd name="connsiteY0-368" fmla="*/ 0 h 724672"/>
              <a:gd name="connsiteX1-369" fmla="*/ 690644 w 1082514"/>
              <a:gd name="connsiteY1-370" fmla="*/ 532484 h 724672"/>
              <a:gd name="connsiteX2-371" fmla="*/ 804274 w 1082514"/>
              <a:gd name="connsiteY2-372" fmla="*/ 517723 h 724672"/>
              <a:gd name="connsiteX3-373" fmla="*/ 534160 w 1082514"/>
              <a:gd name="connsiteY3-374" fmla="*/ 724672 h 724672"/>
              <a:gd name="connsiteX4-375" fmla="*/ 237842 w 1082514"/>
              <a:gd name="connsiteY4-376" fmla="*/ 532873 h 724672"/>
              <a:gd name="connsiteX5-377" fmla="*/ 380046 w 1082514"/>
              <a:gd name="connsiteY5-378" fmla="*/ 533263 h 724672"/>
              <a:gd name="connsiteX6-379" fmla="*/ 0 w 1082514"/>
              <a:gd name="connsiteY6-380" fmla="*/ 6843 h 724672"/>
              <a:gd name="connsiteX0-381" fmla="*/ 1082514 w 1082514"/>
              <a:gd name="connsiteY0-382" fmla="*/ 0 h 724672"/>
              <a:gd name="connsiteX1-383" fmla="*/ 690644 w 1082514"/>
              <a:gd name="connsiteY1-384" fmla="*/ 532484 h 724672"/>
              <a:gd name="connsiteX2-385" fmla="*/ 830468 w 1082514"/>
              <a:gd name="connsiteY2-386" fmla="*/ 531664 h 724672"/>
              <a:gd name="connsiteX3-387" fmla="*/ 534160 w 1082514"/>
              <a:gd name="connsiteY3-388" fmla="*/ 724672 h 724672"/>
              <a:gd name="connsiteX4-389" fmla="*/ 237842 w 1082514"/>
              <a:gd name="connsiteY4-390" fmla="*/ 532873 h 724672"/>
              <a:gd name="connsiteX5-391" fmla="*/ 380046 w 1082514"/>
              <a:gd name="connsiteY5-392" fmla="*/ 533263 h 724672"/>
              <a:gd name="connsiteX6-393" fmla="*/ 0 w 1082514"/>
              <a:gd name="connsiteY6-394" fmla="*/ 6843 h 724672"/>
              <a:gd name="connsiteX0-395" fmla="*/ 1082514 w 1082514"/>
              <a:gd name="connsiteY0-396" fmla="*/ 0 h 724672"/>
              <a:gd name="connsiteX1-397" fmla="*/ 690644 w 1082514"/>
              <a:gd name="connsiteY1-398" fmla="*/ 532484 h 724672"/>
              <a:gd name="connsiteX2-399" fmla="*/ 830468 w 1082514"/>
              <a:gd name="connsiteY2-400" fmla="*/ 531664 h 724672"/>
              <a:gd name="connsiteX3-401" fmla="*/ 534160 w 1082514"/>
              <a:gd name="connsiteY3-402" fmla="*/ 724672 h 724672"/>
              <a:gd name="connsiteX4-403" fmla="*/ 237842 w 1082514"/>
              <a:gd name="connsiteY4-404" fmla="*/ 532873 h 724672"/>
              <a:gd name="connsiteX5-405" fmla="*/ 434815 w 1082514"/>
              <a:gd name="connsiteY5-406" fmla="*/ 533263 h 724672"/>
              <a:gd name="connsiteX6-407" fmla="*/ 0 w 1082514"/>
              <a:gd name="connsiteY6-408" fmla="*/ 6843 h 724672"/>
              <a:gd name="connsiteX0-409" fmla="*/ 1082514 w 1082514"/>
              <a:gd name="connsiteY0-410" fmla="*/ 0 h 724672"/>
              <a:gd name="connsiteX1-411" fmla="*/ 690644 w 1082514"/>
              <a:gd name="connsiteY1-412" fmla="*/ 532484 h 724672"/>
              <a:gd name="connsiteX2-413" fmla="*/ 830468 w 1082514"/>
              <a:gd name="connsiteY2-414" fmla="*/ 531664 h 724672"/>
              <a:gd name="connsiteX3-415" fmla="*/ 534160 w 1082514"/>
              <a:gd name="connsiteY3-416" fmla="*/ 724672 h 724672"/>
              <a:gd name="connsiteX4-417" fmla="*/ 297373 w 1082514"/>
              <a:gd name="connsiteY4-418" fmla="*/ 532873 h 724672"/>
              <a:gd name="connsiteX5-419" fmla="*/ 434815 w 1082514"/>
              <a:gd name="connsiteY5-420" fmla="*/ 533263 h 724672"/>
              <a:gd name="connsiteX6-421" fmla="*/ 0 w 1082514"/>
              <a:gd name="connsiteY6-422" fmla="*/ 6843 h 724672"/>
              <a:gd name="connsiteX0-423" fmla="*/ 1082514 w 1082514"/>
              <a:gd name="connsiteY0-424" fmla="*/ 0 h 724672"/>
              <a:gd name="connsiteX1-425" fmla="*/ 690644 w 1082514"/>
              <a:gd name="connsiteY1-426" fmla="*/ 532484 h 724672"/>
              <a:gd name="connsiteX2-427" fmla="*/ 768555 w 1082514"/>
              <a:gd name="connsiteY2-428" fmla="*/ 531664 h 724672"/>
              <a:gd name="connsiteX3-429" fmla="*/ 534160 w 1082514"/>
              <a:gd name="connsiteY3-430" fmla="*/ 724672 h 724672"/>
              <a:gd name="connsiteX4-431" fmla="*/ 297373 w 1082514"/>
              <a:gd name="connsiteY4-432" fmla="*/ 532873 h 724672"/>
              <a:gd name="connsiteX5-433" fmla="*/ 434815 w 1082514"/>
              <a:gd name="connsiteY5-434" fmla="*/ 533263 h 724672"/>
              <a:gd name="connsiteX6-435" fmla="*/ 0 w 1082514"/>
              <a:gd name="connsiteY6-436" fmla="*/ 6843 h 724672"/>
              <a:gd name="connsiteX0-437" fmla="*/ 1082514 w 1082514"/>
              <a:gd name="connsiteY0-438" fmla="*/ 0 h 724672"/>
              <a:gd name="connsiteX1-439" fmla="*/ 638256 w 1082514"/>
              <a:gd name="connsiteY1-440" fmla="*/ 534476 h 724672"/>
              <a:gd name="connsiteX2-441" fmla="*/ 768555 w 1082514"/>
              <a:gd name="connsiteY2-442" fmla="*/ 531664 h 724672"/>
              <a:gd name="connsiteX3-443" fmla="*/ 534160 w 1082514"/>
              <a:gd name="connsiteY3-444" fmla="*/ 724672 h 724672"/>
              <a:gd name="connsiteX4-445" fmla="*/ 297373 w 1082514"/>
              <a:gd name="connsiteY4-446" fmla="*/ 532873 h 724672"/>
              <a:gd name="connsiteX5-447" fmla="*/ 434815 w 1082514"/>
              <a:gd name="connsiteY5-448" fmla="*/ 533263 h 724672"/>
              <a:gd name="connsiteX6-449" fmla="*/ 0 w 1082514"/>
              <a:gd name="connsiteY6-450" fmla="*/ 6843 h 7246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8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6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3456214" y="3016107"/>
            <a:ext cx="259718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(Facultatif) Service sans contestation</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下箭头 63"/>
          <p:cNvSpPr/>
          <p:nvPr/>
        </p:nvSpPr>
        <p:spPr>
          <a:xfrm flipV="1">
            <a:off x="7012807" y="4030629"/>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1" fmla="*/ 258884 w 1035535"/>
              <a:gd name="connsiteY0-2" fmla="*/ 0 h 794114"/>
              <a:gd name="connsiteX1-3" fmla="*/ 776651 w 1035535"/>
              <a:gd name="connsiteY1-4" fmla="*/ 0 h 794114"/>
              <a:gd name="connsiteX2-5" fmla="*/ 776651 w 1035535"/>
              <a:gd name="connsiteY2-6" fmla="*/ 468495 h 794114"/>
              <a:gd name="connsiteX3-7" fmla="*/ 1035535 w 1035535"/>
              <a:gd name="connsiteY3-8" fmla="*/ 468495 h 794114"/>
              <a:gd name="connsiteX4-9" fmla="*/ 517768 w 1035535"/>
              <a:gd name="connsiteY4-10" fmla="*/ 794114 h 794114"/>
              <a:gd name="connsiteX5-11" fmla="*/ 0 w 1035535"/>
              <a:gd name="connsiteY5-12" fmla="*/ 468495 h 794114"/>
              <a:gd name="connsiteX6-13" fmla="*/ 258884 w 1035535"/>
              <a:gd name="connsiteY6-14" fmla="*/ 468495 h 794114"/>
              <a:gd name="connsiteX7-15" fmla="*/ 350324 w 1035535"/>
              <a:gd name="connsiteY7-16" fmla="*/ 91440 h 794114"/>
              <a:gd name="connsiteX0-17" fmla="*/ 258884 w 1035535"/>
              <a:gd name="connsiteY0-18" fmla="*/ 0 h 794114"/>
              <a:gd name="connsiteX1-19" fmla="*/ 776651 w 1035535"/>
              <a:gd name="connsiteY1-20" fmla="*/ 468495 h 794114"/>
              <a:gd name="connsiteX2-21" fmla="*/ 1035535 w 1035535"/>
              <a:gd name="connsiteY2-22" fmla="*/ 468495 h 794114"/>
              <a:gd name="connsiteX3-23" fmla="*/ 517768 w 1035535"/>
              <a:gd name="connsiteY3-24" fmla="*/ 794114 h 794114"/>
              <a:gd name="connsiteX4-25" fmla="*/ 0 w 1035535"/>
              <a:gd name="connsiteY4-26" fmla="*/ 468495 h 794114"/>
              <a:gd name="connsiteX5-27" fmla="*/ 258884 w 1035535"/>
              <a:gd name="connsiteY5-28" fmla="*/ 468495 h 794114"/>
              <a:gd name="connsiteX6-29" fmla="*/ 350324 w 1035535"/>
              <a:gd name="connsiteY6-30" fmla="*/ 91440 h 794114"/>
              <a:gd name="connsiteX0-31" fmla="*/ 1016121 w 1035535"/>
              <a:gd name="connsiteY0-32" fmla="*/ 0 h 794114"/>
              <a:gd name="connsiteX1-33" fmla="*/ 776651 w 1035535"/>
              <a:gd name="connsiteY1-34" fmla="*/ 468495 h 794114"/>
              <a:gd name="connsiteX2-35" fmla="*/ 1035535 w 1035535"/>
              <a:gd name="connsiteY2-36" fmla="*/ 468495 h 794114"/>
              <a:gd name="connsiteX3-37" fmla="*/ 517768 w 1035535"/>
              <a:gd name="connsiteY3-38" fmla="*/ 794114 h 794114"/>
              <a:gd name="connsiteX4-39" fmla="*/ 0 w 1035535"/>
              <a:gd name="connsiteY4-40" fmla="*/ 468495 h 794114"/>
              <a:gd name="connsiteX5-41" fmla="*/ 258884 w 1035535"/>
              <a:gd name="connsiteY5-42" fmla="*/ 468495 h 794114"/>
              <a:gd name="connsiteX6-43" fmla="*/ 350324 w 1035535"/>
              <a:gd name="connsiteY6-44" fmla="*/ 91440 h 794114"/>
              <a:gd name="connsiteX0-45" fmla="*/ 1018222 w 1037636"/>
              <a:gd name="connsiteY0-46" fmla="*/ 0 h 794114"/>
              <a:gd name="connsiteX1-47" fmla="*/ 778752 w 1037636"/>
              <a:gd name="connsiteY1-48" fmla="*/ 468495 h 794114"/>
              <a:gd name="connsiteX2-49" fmla="*/ 1037636 w 1037636"/>
              <a:gd name="connsiteY2-50" fmla="*/ 468495 h 794114"/>
              <a:gd name="connsiteX3-51" fmla="*/ 519869 w 1037636"/>
              <a:gd name="connsiteY3-52" fmla="*/ 794114 h 794114"/>
              <a:gd name="connsiteX4-53" fmla="*/ 2101 w 1037636"/>
              <a:gd name="connsiteY4-54" fmla="*/ 468495 h 794114"/>
              <a:gd name="connsiteX5-55" fmla="*/ 260985 w 1037636"/>
              <a:gd name="connsiteY5-56" fmla="*/ 468495 h 794114"/>
              <a:gd name="connsiteX6-57" fmla="*/ 0 w 1037636"/>
              <a:gd name="connsiteY6-58" fmla="*/ 86678 h 794114"/>
              <a:gd name="connsiteX0-59" fmla="*/ 1027747 w 1047161"/>
              <a:gd name="connsiteY0-60" fmla="*/ 0 h 794114"/>
              <a:gd name="connsiteX1-61" fmla="*/ 788277 w 1047161"/>
              <a:gd name="connsiteY1-62" fmla="*/ 468495 h 794114"/>
              <a:gd name="connsiteX2-63" fmla="*/ 1047161 w 1047161"/>
              <a:gd name="connsiteY2-64" fmla="*/ 468495 h 794114"/>
              <a:gd name="connsiteX3-65" fmla="*/ 529394 w 1047161"/>
              <a:gd name="connsiteY3-66" fmla="*/ 794114 h 794114"/>
              <a:gd name="connsiteX4-67" fmla="*/ 11626 w 1047161"/>
              <a:gd name="connsiteY4-68" fmla="*/ 468495 h 794114"/>
              <a:gd name="connsiteX5-69" fmla="*/ 270510 w 1047161"/>
              <a:gd name="connsiteY5-70" fmla="*/ 468495 h 794114"/>
              <a:gd name="connsiteX6-71" fmla="*/ 0 w 1047161"/>
              <a:gd name="connsiteY6-72" fmla="*/ 10478 h 794114"/>
              <a:gd name="connsiteX0-73" fmla="*/ 1016121 w 1035535"/>
              <a:gd name="connsiteY0-74" fmla="*/ 13335 h 807449"/>
              <a:gd name="connsiteX1-75" fmla="*/ 776651 w 1035535"/>
              <a:gd name="connsiteY1-76" fmla="*/ 481830 h 807449"/>
              <a:gd name="connsiteX2-77" fmla="*/ 1035535 w 1035535"/>
              <a:gd name="connsiteY2-78" fmla="*/ 481830 h 807449"/>
              <a:gd name="connsiteX3-79" fmla="*/ 517768 w 1035535"/>
              <a:gd name="connsiteY3-80" fmla="*/ 807449 h 807449"/>
              <a:gd name="connsiteX4-81" fmla="*/ 0 w 1035535"/>
              <a:gd name="connsiteY4-82" fmla="*/ 481830 h 807449"/>
              <a:gd name="connsiteX5-83" fmla="*/ 258884 w 1035535"/>
              <a:gd name="connsiteY5-84" fmla="*/ 481830 h 807449"/>
              <a:gd name="connsiteX6-85" fmla="*/ 12187 w 1035535"/>
              <a:gd name="connsiteY6-86" fmla="*/ 0 h 807449"/>
              <a:gd name="connsiteX0-87" fmla="*/ 1016121 w 1035535"/>
              <a:gd name="connsiteY0-88" fmla="*/ 13335 h 807449"/>
              <a:gd name="connsiteX1-89" fmla="*/ 776651 w 1035535"/>
              <a:gd name="connsiteY1-90" fmla="*/ 481830 h 807449"/>
              <a:gd name="connsiteX2-91" fmla="*/ 1035535 w 1035535"/>
              <a:gd name="connsiteY2-92" fmla="*/ 481830 h 807449"/>
              <a:gd name="connsiteX3-93" fmla="*/ 517768 w 1035535"/>
              <a:gd name="connsiteY3-94" fmla="*/ 807449 h 807449"/>
              <a:gd name="connsiteX4-95" fmla="*/ 0 w 1035535"/>
              <a:gd name="connsiteY4-96" fmla="*/ 481830 h 807449"/>
              <a:gd name="connsiteX5-97" fmla="*/ 392234 w 1035535"/>
              <a:gd name="connsiteY5-98" fmla="*/ 486592 h 807449"/>
              <a:gd name="connsiteX6-99" fmla="*/ 12187 w 1035535"/>
              <a:gd name="connsiteY6-100" fmla="*/ 0 h 807449"/>
              <a:gd name="connsiteX0-101" fmla="*/ 1016121 w 1035535"/>
              <a:gd name="connsiteY0-102" fmla="*/ 13335 h 807449"/>
              <a:gd name="connsiteX1-103" fmla="*/ 619488 w 1035535"/>
              <a:gd name="connsiteY1-104" fmla="*/ 481830 h 807449"/>
              <a:gd name="connsiteX2-105" fmla="*/ 1035535 w 1035535"/>
              <a:gd name="connsiteY2-106" fmla="*/ 481830 h 807449"/>
              <a:gd name="connsiteX3-107" fmla="*/ 517768 w 1035535"/>
              <a:gd name="connsiteY3-108" fmla="*/ 807449 h 807449"/>
              <a:gd name="connsiteX4-109" fmla="*/ 0 w 1035535"/>
              <a:gd name="connsiteY4-110" fmla="*/ 481830 h 807449"/>
              <a:gd name="connsiteX5-111" fmla="*/ 392234 w 1035535"/>
              <a:gd name="connsiteY5-112" fmla="*/ 486592 h 807449"/>
              <a:gd name="connsiteX6-113" fmla="*/ 12187 w 1035535"/>
              <a:gd name="connsiteY6-114" fmla="*/ 0 h 807449"/>
              <a:gd name="connsiteX0-115" fmla="*/ 1016121 w 1035535"/>
              <a:gd name="connsiteY0-116" fmla="*/ 13335 h 807449"/>
              <a:gd name="connsiteX1-117" fmla="*/ 619488 w 1035535"/>
              <a:gd name="connsiteY1-118" fmla="*/ 481830 h 807449"/>
              <a:gd name="connsiteX2-119" fmla="*/ 1035535 w 1035535"/>
              <a:gd name="connsiteY2-120" fmla="*/ 481830 h 807449"/>
              <a:gd name="connsiteX3-121" fmla="*/ 517768 w 1035535"/>
              <a:gd name="connsiteY3-122" fmla="*/ 807449 h 807449"/>
              <a:gd name="connsiteX4-123" fmla="*/ 0 w 1035535"/>
              <a:gd name="connsiteY4-124" fmla="*/ 481830 h 807449"/>
              <a:gd name="connsiteX5-125" fmla="*/ 392234 w 1035535"/>
              <a:gd name="connsiteY5-126" fmla="*/ 486592 h 807449"/>
              <a:gd name="connsiteX6-127" fmla="*/ 12187 w 1035535"/>
              <a:gd name="connsiteY6-128" fmla="*/ 0 h 807449"/>
              <a:gd name="connsiteX0-129" fmla="*/ 1016121 w 1035535"/>
              <a:gd name="connsiteY0-130" fmla="*/ 13335 h 807449"/>
              <a:gd name="connsiteX1-131" fmla="*/ 619488 w 1035535"/>
              <a:gd name="connsiteY1-132" fmla="*/ 481830 h 807449"/>
              <a:gd name="connsiteX2-133" fmla="*/ 1035535 w 1035535"/>
              <a:gd name="connsiteY2-134" fmla="*/ 481830 h 807449"/>
              <a:gd name="connsiteX3-135" fmla="*/ 517768 w 1035535"/>
              <a:gd name="connsiteY3-136" fmla="*/ 807449 h 807449"/>
              <a:gd name="connsiteX4-137" fmla="*/ 0 w 1035535"/>
              <a:gd name="connsiteY4-138" fmla="*/ 481830 h 807449"/>
              <a:gd name="connsiteX5-139" fmla="*/ 392234 w 1035535"/>
              <a:gd name="connsiteY5-140" fmla="*/ 486592 h 807449"/>
              <a:gd name="connsiteX6-141" fmla="*/ 12187 w 1035535"/>
              <a:gd name="connsiteY6-142" fmla="*/ 0 h 807449"/>
              <a:gd name="connsiteX0-143" fmla="*/ 1044696 w 1044696"/>
              <a:gd name="connsiteY0-144" fmla="*/ 0 h 832214"/>
              <a:gd name="connsiteX1-145" fmla="*/ 619488 w 1044696"/>
              <a:gd name="connsiteY1-146" fmla="*/ 506595 h 832214"/>
              <a:gd name="connsiteX2-147" fmla="*/ 1035535 w 1044696"/>
              <a:gd name="connsiteY2-148" fmla="*/ 506595 h 832214"/>
              <a:gd name="connsiteX3-149" fmla="*/ 517768 w 1044696"/>
              <a:gd name="connsiteY3-150" fmla="*/ 832214 h 832214"/>
              <a:gd name="connsiteX4-151" fmla="*/ 0 w 1044696"/>
              <a:gd name="connsiteY4-152" fmla="*/ 506595 h 832214"/>
              <a:gd name="connsiteX5-153" fmla="*/ 392234 w 1044696"/>
              <a:gd name="connsiteY5-154" fmla="*/ 511357 h 832214"/>
              <a:gd name="connsiteX6-155" fmla="*/ 12187 w 1044696"/>
              <a:gd name="connsiteY6-156" fmla="*/ 24765 h 832214"/>
              <a:gd name="connsiteX0-157" fmla="*/ 1032509 w 1032509"/>
              <a:gd name="connsiteY0-158" fmla="*/ 0 h 832214"/>
              <a:gd name="connsiteX1-159" fmla="*/ 607301 w 1032509"/>
              <a:gd name="connsiteY1-160" fmla="*/ 506595 h 832214"/>
              <a:gd name="connsiteX2-161" fmla="*/ 1023348 w 1032509"/>
              <a:gd name="connsiteY2-162" fmla="*/ 506595 h 832214"/>
              <a:gd name="connsiteX3-163" fmla="*/ 505581 w 1032509"/>
              <a:gd name="connsiteY3-164" fmla="*/ 832214 h 832214"/>
              <a:gd name="connsiteX4-165" fmla="*/ 237844 w 1032509"/>
              <a:gd name="connsiteY4-166" fmla="*/ 508976 h 832214"/>
              <a:gd name="connsiteX5-167" fmla="*/ 380047 w 1032509"/>
              <a:gd name="connsiteY5-168" fmla="*/ 511357 h 832214"/>
              <a:gd name="connsiteX6-169" fmla="*/ 0 w 1032509"/>
              <a:gd name="connsiteY6-170" fmla="*/ 24765 h 832214"/>
              <a:gd name="connsiteX0-171" fmla="*/ 1032509 w 1032509"/>
              <a:gd name="connsiteY0-172" fmla="*/ 0 h 832214"/>
              <a:gd name="connsiteX1-173" fmla="*/ 607301 w 1032509"/>
              <a:gd name="connsiteY1-174" fmla="*/ 506595 h 832214"/>
              <a:gd name="connsiteX2-175" fmla="*/ 804276 w 1032509"/>
              <a:gd name="connsiteY2-176" fmla="*/ 513741 h 832214"/>
              <a:gd name="connsiteX3-177" fmla="*/ 505581 w 1032509"/>
              <a:gd name="connsiteY3-178" fmla="*/ 832214 h 832214"/>
              <a:gd name="connsiteX4-179" fmla="*/ 237844 w 1032509"/>
              <a:gd name="connsiteY4-180" fmla="*/ 508976 h 832214"/>
              <a:gd name="connsiteX5-181" fmla="*/ 380047 w 1032509"/>
              <a:gd name="connsiteY5-182" fmla="*/ 511357 h 832214"/>
              <a:gd name="connsiteX6-183" fmla="*/ 0 w 1032509"/>
              <a:gd name="connsiteY6-184" fmla="*/ 24765 h 832214"/>
              <a:gd name="connsiteX0-185" fmla="*/ 1032509 w 1032509"/>
              <a:gd name="connsiteY0-186" fmla="*/ 0 h 722679"/>
              <a:gd name="connsiteX1-187" fmla="*/ 607301 w 1032509"/>
              <a:gd name="connsiteY1-188" fmla="*/ 506595 h 722679"/>
              <a:gd name="connsiteX2-189" fmla="*/ 804276 w 1032509"/>
              <a:gd name="connsiteY2-190" fmla="*/ 513741 h 722679"/>
              <a:gd name="connsiteX3-191" fmla="*/ 507965 w 1032509"/>
              <a:gd name="connsiteY3-192" fmla="*/ 722679 h 722679"/>
              <a:gd name="connsiteX4-193" fmla="*/ 237844 w 1032509"/>
              <a:gd name="connsiteY4-194" fmla="*/ 508976 h 722679"/>
              <a:gd name="connsiteX5-195" fmla="*/ 380047 w 1032509"/>
              <a:gd name="connsiteY5-196" fmla="*/ 511357 h 722679"/>
              <a:gd name="connsiteX6-197" fmla="*/ 0 w 1032509"/>
              <a:gd name="connsiteY6-198" fmla="*/ 24765 h 722679"/>
              <a:gd name="connsiteX0-199" fmla="*/ 1032509 w 1032509"/>
              <a:gd name="connsiteY0-200" fmla="*/ 0 h 722679"/>
              <a:gd name="connsiteX1-201" fmla="*/ 607301 w 1032509"/>
              <a:gd name="connsiteY1-202" fmla="*/ 506595 h 722679"/>
              <a:gd name="connsiteX2-203" fmla="*/ 804276 w 1032509"/>
              <a:gd name="connsiteY2-204" fmla="*/ 513741 h 722679"/>
              <a:gd name="connsiteX3-205" fmla="*/ 498440 w 1032509"/>
              <a:gd name="connsiteY3-206" fmla="*/ 722679 h 722679"/>
              <a:gd name="connsiteX4-207" fmla="*/ 237844 w 1032509"/>
              <a:gd name="connsiteY4-208" fmla="*/ 508976 h 722679"/>
              <a:gd name="connsiteX5-209" fmla="*/ 380047 w 1032509"/>
              <a:gd name="connsiteY5-210" fmla="*/ 511357 h 722679"/>
              <a:gd name="connsiteX6-211" fmla="*/ 0 w 1032509"/>
              <a:gd name="connsiteY6-212" fmla="*/ 24765 h 722679"/>
              <a:gd name="connsiteX0-213" fmla="*/ 1032509 w 1032509"/>
              <a:gd name="connsiteY0-214" fmla="*/ 0 h 722679"/>
              <a:gd name="connsiteX1-215" fmla="*/ 607301 w 1032509"/>
              <a:gd name="connsiteY1-216" fmla="*/ 506595 h 722679"/>
              <a:gd name="connsiteX2-217" fmla="*/ 792369 w 1032509"/>
              <a:gd name="connsiteY2-218" fmla="*/ 515732 h 722679"/>
              <a:gd name="connsiteX3-219" fmla="*/ 498440 w 1032509"/>
              <a:gd name="connsiteY3-220" fmla="*/ 722679 h 722679"/>
              <a:gd name="connsiteX4-221" fmla="*/ 237844 w 1032509"/>
              <a:gd name="connsiteY4-222" fmla="*/ 508976 h 722679"/>
              <a:gd name="connsiteX5-223" fmla="*/ 380047 w 1032509"/>
              <a:gd name="connsiteY5-224" fmla="*/ 511357 h 722679"/>
              <a:gd name="connsiteX6-225" fmla="*/ 0 w 1032509"/>
              <a:gd name="connsiteY6-226" fmla="*/ 24765 h 722679"/>
              <a:gd name="connsiteX0-227" fmla="*/ 1032509 w 1032509"/>
              <a:gd name="connsiteY0-228" fmla="*/ 0 h 720688"/>
              <a:gd name="connsiteX1-229" fmla="*/ 607301 w 1032509"/>
              <a:gd name="connsiteY1-230" fmla="*/ 506595 h 720688"/>
              <a:gd name="connsiteX2-231" fmla="*/ 792369 w 1032509"/>
              <a:gd name="connsiteY2-232" fmla="*/ 515732 h 720688"/>
              <a:gd name="connsiteX3-233" fmla="*/ 503202 w 1032509"/>
              <a:gd name="connsiteY3-234" fmla="*/ 720688 h 720688"/>
              <a:gd name="connsiteX4-235" fmla="*/ 237844 w 1032509"/>
              <a:gd name="connsiteY4-236" fmla="*/ 508976 h 720688"/>
              <a:gd name="connsiteX5-237" fmla="*/ 380047 w 1032509"/>
              <a:gd name="connsiteY5-238" fmla="*/ 511357 h 720688"/>
              <a:gd name="connsiteX6-239" fmla="*/ 0 w 1032509"/>
              <a:gd name="connsiteY6-240" fmla="*/ 24765 h 720688"/>
              <a:gd name="connsiteX0-241" fmla="*/ 1044414 w 1044414"/>
              <a:gd name="connsiteY0-242" fmla="*/ 0 h 720688"/>
              <a:gd name="connsiteX1-243" fmla="*/ 619206 w 1044414"/>
              <a:gd name="connsiteY1-244" fmla="*/ 506595 h 720688"/>
              <a:gd name="connsiteX2-245" fmla="*/ 804274 w 1044414"/>
              <a:gd name="connsiteY2-246" fmla="*/ 515732 h 720688"/>
              <a:gd name="connsiteX3-247" fmla="*/ 515107 w 1044414"/>
              <a:gd name="connsiteY3-248" fmla="*/ 720688 h 720688"/>
              <a:gd name="connsiteX4-249" fmla="*/ 249749 w 1044414"/>
              <a:gd name="connsiteY4-250" fmla="*/ 508976 h 720688"/>
              <a:gd name="connsiteX5-251" fmla="*/ 391952 w 1044414"/>
              <a:gd name="connsiteY5-252" fmla="*/ 511357 h 720688"/>
              <a:gd name="connsiteX6-253" fmla="*/ 0 w 1044414"/>
              <a:gd name="connsiteY6-254" fmla="*/ 4852 h 720688"/>
              <a:gd name="connsiteX0-255" fmla="*/ 1082514 w 1082514"/>
              <a:gd name="connsiteY0-256" fmla="*/ 0 h 722679"/>
              <a:gd name="connsiteX1-257" fmla="*/ 619206 w 1082514"/>
              <a:gd name="connsiteY1-258" fmla="*/ 508586 h 722679"/>
              <a:gd name="connsiteX2-259" fmla="*/ 804274 w 1082514"/>
              <a:gd name="connsiteY2-260" fmla="*/ 517723 h 722679"/>
              <a:gd name="connsiteX3-261" fmla="*/ 515107 w 1082514"/>
              <a:gd name="connsiteY3-262" fmla="*/ 722679 h 722679"/>
              <a:gd name="connsiteX4-263" fmla="*/ 249749 w 1082514"/>
              <a:gd name="connsiteY4-264" fmla="*/ 510967 h 722679"/>
              <a:gd name="connsiteX5-265" fmla="*/ 391952 w 1082514"/>
              <a:gd name="connsiteY5-266" fmla="*/ 513348 h 722679"/>
              <a:gd name="connsiteX6-267" fmla="*/ 0 w 1082514"/>
              <a:gd name="connsiteY6-268" fmla="*/ 6843 h 722679"/>
              <a:gd name="connsiteX0-269" fmla="*/ 1082514 w 1082514"/>
              <a:gd name="connsiteY0-270" fmla="*/ 0 h 724672"/>
              <a:gd name="connsiteX1-271" fmla="*/ 619206 w 1082514"/>
              <a:gd name="connsiteY1-272" fmla="*/ 508586 h 724672"/>
              <a:gd name="connsiteX2-273" fmla="*/ 804274 w 1082514"/>
              <a:gd name="connsiteY2-274" fmla="*/ 517723 h 724672"/>
              <a:gd name="connsiteX3-275" fmla="*/ 534160 w 1082514"/>
              <a:gd name="connsiteY3-276" fmla="*/ 724672 h 724672"/>
              <a:gd name="connsiteX4-277" fmla="*/ 249749 w 1082514"/>
              <a:gd name="connsiteY4-278" fmla="*/ 510967 h 724672"/>
              <a:gd name="connsiteX5-279" fmla="*/ 391952 w 1082514"/>
              <a:gd name="connsiteY5-280" fmla="*/ 513348 h 724672"/>
              <a:gd name="connsiteX6-281" fmla="*/ 0 w 1082514"/>
              <a:gd name="connsiteY6-282" fmla="*/ 6843 h 724672"/>
              <a:gd name="connsiteX0-283" fmla="*/ 1082514 w 1082514"/>
              <a:gd name="connsiteY0-284" fmla="*/ 0 h 724672"/>
              <a:gd name="connsiteX1-285" fmla="*/ 619206 w 1082514"/>
              <a:gd name="connsiteY1-286" fmla="*/ 508586 h 724672"/>
              <a:gd name="connsiteX2-287" fmla="*/ 804274 w 1082514"/>
              <a:gd name="connsiteY2-288" fmla="*/ 517723 h 724672"/>
              <a:gd name="connsiteX3-289" fmla="*/ 534160 w 1082514"/>
              <a:gd name="connsiteY3-290" fmla="*/ 724672 h 724672"/>
              <a:gd name="connsiteX4-291" fmla="*/ 249749 w 1082514"/>
              <a:gd name="connsiteY4-292" fmla="*/ 510967 h 724672"/>
              <a:gd name="connsiteX5-293" fmla="*/ 380046 w 1082514"/>
              <a:gd name="connsiteY5-294" fmla="*/ 533263 h 724672"/>
              <a:gd name="connsiteX6-295" fmla="*/ 0 w 1082514"/>
              <a:gd name="connsiteY6-296" fmla="*/ 6843 h 724672"/>
              <a:gd name="connsiteX0-297" fmla="*/ 1082514 w 1082514"/>
              <a:gd name="connsiteY0-298" fmla="*/ 0 h 724672"/>
              <a:gd name="connsiteX1-299" fmla="*/ 619206 w 1082514"/>
              <a:gd name="connsiteY1-300" fmla="*/ 508586 h 724672"/>
              <a:gd name="connsiteX2-301" fmla="*/ 804274 w 1082514"/>
              <a:gd name="connsiteY2-302" fmla="*/ 517723 h 724672"/>
              <a:gd name="connsiteX3-303" fmla="*/ 534160 w 1082514"/>
              <a:gd name="connsiteY3-304" fmla="*/ 724672 h 724672"/>
              <a:gd name="connsiteX4-305" fmla="*/ 249749 w 1082514"/>
              <a:gd name="connsiteY4-306" fmla="*/ 510967 h 724672"/>
              <a:gd name="connsiteX5-307" fmla="*/ 380046 w 1082514"/>
              <a:gd name="connsiteY5-308" fmla="*/ 533263 h 724672"/>
              <a:gd name="connsiteX6-309" fmla="*/ 0 w 1082514"/>
              <a:gd name="connsiteY6-310" fmla="*/ 6843 h 724672"/>
              <a:gd name="connsiteX0-311" fmla="*/ 1082514 w 1082514"/>
              <a:gd name="connsiteY0-312" fmla="*/ 0 h 724672"/>
              <a:gd name="connsiteX1-313" fmla="*/ 619206 w 1082514"/>
              <a:gd name="connsiteY1-314" fmla="*/ 508586 h 724672"/>
              <a:gd name="connsiteX2-315" fmla="*/ 804274 w 1082514"/>
              <a:gd name="connsiteY2-316" fmla="*/ 517723 h 724672"/>
              <a:gd name="connsiteX3-317" fmla="*/ 534160 w 1082514"/>
              <a:gd name="connsiteY3-318" fmla="*/ 724672 h 724672"/>
              <a:gd name="connsiteX4-319" fmla="*/ 249749 w 1082514"/>
              <a:gd name="connsiteY4-320" fmla="*/ 510967 h 724672"/>
              <a:gd name="connsiteX5-321" fmla="*/ 380046 w 1082514"/>
              <a:gd name="connsiteY5-322" fmla="*/ 533263 h 724672"/>
              <a:gd name="connsiteX6-323" fmla="*/ 0 w 1082514"/>
              <a:gd name="connsiteY6-324" fmla="*/ 6843 h 724672"/>
              <a:gd name="connsiteX0-325" fmla="*/ 1082514 w 1082514"/>
              <a:gd name="connsiteY0-326" fmla="*/ 0 h 724672"/>
              <a:gd name="connsiteX1-327" fmla="*/ 619206 w 1082514"/>
              <a:gd name="connsiteY1-328" fmla="*/ 508586 h 724672"/>
              <a:gd name="connsiteX2-329" fmla="*/ 804274 w 1082514"/>
              <a:gd name="connsiteY2-330" fmla="*/ 517723 h 724672"/>
              <a:gd name="connsiteX3-331" fmla="*/ 534160 w 1082514"/>
              <a:gd name="connsiteY3-332" fmla="*/ 724672 h 724672"/>
              <a:gd name="connsiteX4-333" fmla="*/ 233080 w 1082514"/>
              <a:gd name="connsiteY4-334" fmla="*/ 526899 h 724672"/>
              <a:gd name="connsiteX5-335" fmla="*/ 380046 w 1082514"/>
              <a:gd name="connsiteY5-336" fmla="*/ 533263 h 724672"/>
              <a:gd name="connsiteX6-337" fmla="*/ 0 w 1082514"/>
              <a:gd name="connsiteY6-338" fmla="*/ 6843 h 724672"/>
              <a:gd name="connsiteX0-339" fmla="*/ 1082514 w 1082514"/>
              <a:gd name="connsiteY0-340" fmla="*/ 0 h 724672"/>
              <a:gd name="connsiteX1-341" fmla="*/ 619206 w 1082514"/>
              <a:gd name="connsiteY1-342" fmla="*/ 508586 h 724672"/>
              <a:gd name="connsiteX2-343" fmla="*/ 804274 w 1082514"/>
              <a:gd name="connsiteY2-344" fmla="*/ 517723 h 724672"/>
              <a:gd name="connsiteX3-345" fmla="*/ 534160 w 1082514"/>
              <a:gd name="connsiteY3-346" fmla="*/ 724672 h 724672"/>
              <a:gd name="connsiteX4-347" fmla="*/ 237842 w 1082514"/>
              <a:gd name="connsiteY4-348" fmla="*/ 532873 h 724672"/>
              <a:gd name="connsiteX5-349" fmla="*/ 380046 w 1082514"/>
              <a:gd name="connsiteY5-350" fmla="*/ 533263 h 724672"/>
              <a:gd name="connsiteX6-351" fmla="*/ 0 w 1082514"/>
              <a:gd name="connsiteY6-352" fmla="*/ 6843 h 724672"/>
              <a:gd name="connsiteX0-353" fmla="*/ 1082514 w 1082514"/>
              <a:gd name="connsiteY0-354" fmla="*/ 0 h 724672"/>
              <a:gd name="connsiteX1-355" fmla="*/ 690644 w 1082514"/>
              <a:gd name="connsiteY1-356" fmla="*/ 532484 h 724672"/>
              <a:gd name="connsiteX2-357" fmla="*/ 804274 w 1082514"/>
              <a:gd name="connsiteY2-358" fmla="*/ 517723 h 724672"/>
              <a:gd name="connsiteX3-359" fmla="*/ 534160 w 1082514"/>
              <a:gd name="connsiteY3-360" fmla="*/ 724672 h 724672"/>
              <a:gd name="connsiteX4-361" fmla="*/ 237842 w 1082514"/>
              <a:gd name="connsiteY4-362" fmla="*/ 532873 h 724672"/>
              <a:gd name="connsiteX5-363" fmla="*/ 380046 w 1082514"/>
              <a:gd name="connsiteY5-364" fmla="*/ 533263 h 724672"/>
              <a:gd name="connsiteX6-365" fmla="*/ 0 w 1082514"/>
              <a:gd name="connsiteY6-366" fmla="*/ 6843 h 724672"/>
              <a:gd name="connsiteX0-367" fmla="*/ 1082514 w 1082514"/>
              <a:gd name="connsiteY0-368" fmla="*/ 0 h 724672"/>
              <a:gd name="connsiteX1-369" fmla="*/ 690644 w 1082514"/>
              <a:gd name="connsiteY1-370" fmla="*/ 532484 h 724672"/>
              <a:gd name="connsiteX2-371" fmla="*/ 804274 w 1082514"/>
              <a:gd name="connsiteY2-372" fmla="*/ 517723 h 724672"/>
              <a:gd name="connsiteX3-373" fmla="*/ 534160 w 1082514"/>
              <a:gd name="connsiteY3-374" fmla="*/ 724672 h 724672"/>
              <a:gd name="connsiteX4-375" fmla="*/ 237842 w 1082514"/>
              <a:gd name="connsiteY4-376" fmla="*/ 532873 h 724672"/>
              <a:gd name="connsiteX5-377" fmla="*/ 380046 w 1082514"/>
              <a:gd name="connsiteY5-378" fmla="*/ 533263 h 724672"/>
              <a:gd name="connsiteX6-379" fmla="*/ 0 w 1082514"/>
              <a:gd name="connsiteY6-380" fmla="*/ 6843 h 724672"/>
              <a:gd name="connsiteX0-381" fmla="*/ 1082514 w 1082514"/>
              <a:gd name="connsiteY0-382" fmla="*/ 0 h 724672"/>
              <a:gd name="connsiteX1-383" fmla="*/ 690644 w 1082514"/>
              <a:gd name="connsiteY1-384" fmla="*/ 532484 h 724672"/>
              <a:gd name="connsiteX2-385" fmla="*/ 830468 w 1082514"/>
              <a:gd name="connsiteY2-386" fmla="*/ 531664 h 724672"/>
              <a:gd name="connsiteX3-387" fmla="*/ 534160 w 1082514"/>
              <a:gd name="connsiteY3-388" fmla="*/ 724672 h 724672"/>
              <a:gd name="connsiteX4-389" fmla="*/ 237842 w 1082514"/>
              <a:gd name="connsiteY4-390" fmla="*/ 532873 h 724672"/>
              <a:gd name="connsiteX5-391" fmla="*/ 380046 w 1082514"/>
              <a:gd name="connsiteY5-392" fmla="*/ 533263 h 724672"/>
              <a:gd name="connsiteX6-393" fmla="*/ 0 w 1082514"/>
              <a:gd name="connsiteY6-394" fmla="*/ 6843 h 724672"/>
              <a:gd name="connsiteX0-395" fmla="*/ 1082514 w 1082514"/>
              <a:gd name="connsiteY0-396" fmla="*/ 0 h 724672"/>
              <a:gd name="connsiteX1-397" fmla="*/ 690644 w 1082514"/>
              <a:gd name="connsiteY1-398" fmla="*/ 532484 h 724672"/>
              <a:gd name="connsiteX2-399" fmla="*/ 830468 w 1082514"/>
              <a:gd name="connsiteY2-400" fmla="*/ 531664 h 724672"/>
              <a:gd name="connsiteX3-401" fmla="*/ 534160 w 1082514"/>
              <a:gd name="connsiteY3-402" fmla="*/ 724672 h 724672"/>
              <a:gd name="connsiteX4-403" fmla="*/ 237842 w 1082514"/>
              <a:gd name="connsiteY4-404" fmla="*/ 532873 h 724672"/>
              <a:gd name="connsiteX5-405" fmla="*/ 434815 w 1082514"/>
              <a:gd name="connsiteY5-406" fmla="*/ 533263 h 724672"/>
              <a:gd name="connsiteX6-407" fmla="*/ 0 w 1082514"/>
              <a:gd name="connsiteY6-408" fmla="*/ 6843 h 724672"/>
              <a:gd name="connsiteX0-409" fmla="*/ 1082514 w 1082514"/>
              <a:gd name="connsiteY0-410" fmla="*/ 0 h 724672"/>
              <a:gd name="connsiteX1-411" fmla="*/ 690644 w 1082514"/>
              <a:gd name="connsiteY1-412" fmla="*/ 532484 h 724672"/>
              <a:gd name="connsiteX2-413" fmla="*/ 830468 w 1082514"/>
              <a:gd name="connsiteY2-414" fmla="*/ 531664 h 724672"/>
              <a:gd name="connsiteX3-415" fmla="*/ 534160 w 1082514"/>
              <a:gd name="connsiteY3-416" fmla="*/ 724672 h 724672"/>
              <a:gd name="connsiteX4-417" fmla="*/ 297373 w 1082514"/>
              <a:gd name="connsiteY4-418" fmla="*/ 532873 h 724672"/>
              <a:gd name="connsiteX5-419" fmla="*/ 434815 w 1082514"/>
              <a:gd name="connsiteY5-420" fmla="*/ 533263 h 724672"/>
              <a:gd name="connsiteX6-421" fmla="*/ 0 w 1082514"/>
              <a:gd name="connsiteY6-422" fmla="*/ 6843 h 724672"/>
              <a:gd name="connsiteX0-423" fmla="*/ 1082514 w 1082514"/>
              <a:gd name="connsiteY0-424" fmla="*/ 0 h 724672"/>
              <a:gd name="connsiteX1-425" fmla="*/ 690644 w 1082514"/>
              <a:gd name="connsiteY1-426" fmla="*/ 532484 h 724672"/>
              <a:gd name="connsiteX2-427" fmla="*/ 768555 w 1082514"/>
              <a:gd name="connsiteY2-428" fmla="*/ 531664 h 724672"/>
              <a:gd name="connsiteX3-429" fmla="*/ 534160 w 1082514"/>
              <a:gd name="connsiteY3-430" fmla="*/ 724672 h 724672"/>
              <a:gd name="connsiteX4-431" fmla="*/ 297373 w 1082514"/>
              <a:gd name="connsiteY4-432" fmla="*/ 532873 h 724672"/>
              <a:gd name="connsiteX5-433" fmla="*/ 434815 w 1082514"/>
              <a:gd name="connsiteY5-434" fmla="*/ 533263 h 724672"/>
              <a:gd name="connsiteX6-435" fmla="*/ 0 w 1082514"/>
              <a:gd name="connsiteY6-436" fmla="*/ 6843 h 724672"/>
              <a:gd name="connsiteX0-437" fmla="*/ 1082514 w 1082514"/>
              <a:gd name="connsiteY0-438" fmla="*/ 0 h 724672"/>
              <a:gd name="connsiteX1-439" fmla="*/ 638256 w 1082514"/>
              <a:gd name="connsiteY1-440" fmla="*/ 534476 h 724672"/>
              <a:gd name="connsiteX2-441" fmla="*/ 768555 w 1082514"/>
              <a:gd name="connsiteY2-442" fmla="*/ 531664 h 724672"/>
              <a:gd name="connsiteX3-443" fmla="*/ 534160 w 1082514"/>
              <a:gd name="connsiteY3-444" fmla="*/ 724672 h 724672"/>
              <a:gd name="connsiteX4-445" fmla="*/ 297373 w 1082514"/>
              <a:gd name="connsiteY4-446" fmla="*/ 532873 h 724672"/>
              <a:gd name="connsiteX5-447" fmla="*/ 434815 w 1082514"/>
              <a:gd name="connsiteY5-448" fmla="*/ 533263 h 724672"/>
              <a:gd name="connsiteX6-449" fmla="*/ 0 w 1082514"/>
              <a:gd name="connsiteY6-450" fmla="*/ 6843 h 7246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chemeClr val="bg1">
                  <a:alpha val="0"/>
                </a:schemeClr>
              </a:gs>
            </a:gsLst>
            <a:lin ang="16200000" scaled="1"/>
            <a:tileRect/>
          </a:gradFill>
          <a:ln w="19050">
            <a:gradFill flip="none" rotWithShape="1">
              <a:gsLst>
                <a:gs pos="100000">
                  <a:schemeClr val="bg1">
                    <a:lumMod val="100000"/>
                    <a:alpha val="0"/>
                  </a:schemeClr>
                </a:gs>
                <a:gs pos="31000">
                  <a:srgbClr val="FFD17D"/>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6337300" y="3629855"/>
            <a:ext cx="2569934" cy="276999"/>
          </a:xfrm>
          <a:prstGeom prst="rect">
            <a:avLst/>
          </a:prstGeom>
          <a:noFill/>
        </p:spPr>
        <p:txBody>
          <a:bodyPr wrap="none" rtlCol="0">
            <a:spAutoFit/>
          </a:bodyPr>
          <a:lstStyle/>
          <a:p>
            <a:pPr fontAlgn="ctr"/>
            <a:r>
              <a:rPr lang="en-US" sz="1200" b="1" dirty="0" smtClean="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rPr>
              <a:t>(Obligatoire) Service de contestation</a:t>
            </a:r>
            <a:endParaRPr lang="en-US" sz="1200" b="1" dirty="0">
              <a:solidFill>
                <a:srgbClr val="C0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04"/>
          <p:cNvSpPr/>
          <p:nvPr/>
        </p:nvSpPr>
        <p:spPr>
          <a:xfrm>
            <a:off x="766764" y="5812643"/>
            <a:ext cx="10693400" cy="381415"/>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Le DCF est obligatoire et le PCF est facultatif. Le DCF, dont le noyau est le CSMA/CA, est couramment utilisé dans l'industrie.</a:t>
            </a:r>
            <a:endParaRPr lang="en-US" altLang="zh-CN" sz="14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Qu'est-ce que CSMA/CA ?</a:t>
            </a:r>
            <a:endParaRPr lang="en-US" altLang="zh-CN" dirty="0">
              <a:sym typeface="Huawei Sans" panose="020C0503030203020204" pitchFamily="34" charset="0"/>
            </a:endParaRPr>
          </a:p>
        </p:txBody>
      </p:sp>
      <p:sp>
        <p:nvSpPr>
          <p:cNvPr id="3" name="圆角矩形 75"/>
          <p:cNvSpPr/>
          <p:nvPr/>
        </p:nvSpPr>
        <p:spPr>
          <a:xfrm>
            <a:off x="731838" y="1255012"/>
            <a:ext cx="10728326"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CSMA/CA</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圆角矩形 75"/>
          <p:cNvSpPr/>
          <p:nvPr/>
        </p:nvSpPr>
        <p:spPr>
          <a:xfrm>
            <a:off x="731838" y="1709526"/>
            <a:ext cx="10728326" cy="2006812"/>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fontAlgn="ctr">
              <a:lnSpc>
                <a:spcPts val="2400"/>
              </a:lnSpc>
              <a:spcAft>
                <a:spcPts val="600"/>
              </a:spcAft>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Les protocoles 802.11 utilisent le mécanisme CSMA/CA (carrier sense multiple access with collision avoidance) pour éviter que la détection des collisions ne gaspille les ressources de transmission. </a:t>
            </a:r>
            <a:endPar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ctr">
              <a:lnSpc>
                <a:spcPts val="2400"/>
              </a:lnSpc>
              <a:spcAft>
                <a:spcPts val="600"/>
              </a:spcAft>
              <a:buFont typeface="Arial" panose="0208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 : Avant de transmettre des données, une STA vérifie si le canal est inactif afin de réduire les risques de collision.</a:t>
            </a:r>
            <a:endPar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ctr">
              <a:lnSpc>
                <a:spcPts val="2400"/>
              </a:lnSpc>
              <a:spcAft>
                <a:spcPts val="600"/>
              </a:spcAft>
              <a:buFont typeface="Arial" panose="0208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 : les données envoyées par une STA peuvent être reçues par plusieurs STA.</a:t>
            </a:r>
            <a:endPar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ctr">
              <a:lnSpc>
                <a:spcPts val="2400"/>
              </a:lnSpc>
              <a:spcAft>
                <a:spcPts val="600"/>
              </a:spcAft>
              <a:buFont typeface="Arial" panose="0208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 : Il est conçu pour minimiser la probabilité de collision.</a:t>
            </a: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5" name="组合 4"/>
          <p:cNvGrpSpPr/>
          <p:nvPr/>
        </p:nvGrpSpPr>
        <p:grpSpPr>
          <a:xfrm>
            <a:off x="3341590" y="3980996"/>
            <a:ext cx="5508821" cy="2069419"/>
            <a:chOff x="3338620" y="4072884"/>
            <a:chExt cx="5508821" cy="2069419"/>
          </a:xfrm>
        </p:grpSpPr>
        <p:sp>
          <p:nvSpPr>
            <p:cNvPr id="9" name="任意多边形: 形状 10"/>
            <p:cNvSpPr/>
            <p:nvPr/>
          </p:nvSpPr>
          <p:spPr>
            <a:xfrm>
              <a:off x="5312654" y="4072884"/>
              <a:ext cx="1566693" cy="720000"/>
            </a:xfrm>
            <a:custGeom>
              <a:avLst/>
              <a:gdLst>
                <a:gd name="connsiteX0" fmla="*/ 0 w 1566693"/>
                <a:gd name="connsiteY0" fmla="*/ 0 h 783346"/>
                <a:gd name="connsiteX1" fmla="*/ 1566693 w 1566693"/>
                <a:gd name="connsiteY1" fmla="*/ 0 h 783346"/>
                <a:gd name="connsiteX2" fmla="*/ 1566693 w 1566693"/>
                <a:gd name="connsiteY2" fmla="*/ 783346 h 783346"/>
                <a:gd name="connsiteX3" fmla="*/ 0 w 1566693"/>
                <a:gd name="connsiteY3" fmla="*/ 783346 h 783346"/>
                <a:gd name="connsiteX4" fmla="*/ 0 w 1566693"/>
                <a:gd name="connsiteY4" fmla="*/ 0 h 78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693" h="783346">
                  <a:moveTo>
                    <a:pt x="0" y="0"/>
                  </a:moveTo>
                  <a:lnTo>
                    <a:pt x="1566693" y="0"/>
                  </a:lnTo>
                  <a:lnTo>
                    <a:pt x="1566693" y="783346"/>
                  </a:lnTo>
                  <a:lnTo>
                    <a:pt x="0" y="783346"/>
                  </a:lnTo>
                  <a:lnTo>
                    <a:pt x="0" y="0"/>
                  </a:lnTo>
                  <a:close/>
                </a:path>
              </a:pathLst>
            </a:cu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CSMA/CA</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任意多边形: 形状 11"/>
            <p:cNvSpPr/>
            <p:nvPr/>
          </p:nvSpPr>
          <p:spPr>
            <a:xfrm>
              <a:off x="3338620" y="5422303"/>
              <a:ext cx="1723362" cy="720000"/>
            </a:xfrm>
            <a:custGeom>
              <a:avLst/>
              <a:gdLst>
                <a:gd name="connsiteX0" fmla="*/ 0 w 1566693"/>
                <a:gd name="connsiteY0" fmla="*/ 0 h 783346"/>
                <a:gd name="connsiteX1" fmla="*/ 1566693 w 1566693"/>
                <a:gd name="connsiteY1" fmla="*/ 0 h 783346"/>
                <a:gd name="connsiteX2" fmla="*/ 1566693 w 1566693"/>
                <a:gd name="connsiteY2" fmla="*/ 783346 h 783346"/>
                <a:gd name="connsiteX3" fmla="*/ 0 w 1566693"/>
                <a:gd name="connsiteY3" fmla="*/ 783346 h 783346"/>
                <a:gd name="connsiteX4" fmla="*/ 0 w 1566693"/>
                <a:gd name="connsiteY4" fmla="*/ 0 h 78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693" h="783346">
                  <a:moveTo>
                    <a:pt x="0" y="0"/>
                  </a:moveTo>
                  <a:lnTo>
                    <a:pt x="1566693" y="0"/>
                  </a:lnTo>
                  <a:lnTo>
                    <a:pt x="1566693" y="783346"/>
                  </a:lnTo>
                  <a:lnTo>
                    <a:pt x="0" y="783346"/>
                  </a:lnTo>
                  <a:lnTo>
                    <a:pt x="0" y="0"/>
                  </a:lnTo>
                  <a:close/>
                </a:path>
              </a:pathLst>
            </a:cu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任意多边形: 形状 12"/>
            <p:cNvSpPr/>
            <p:nvPr/>
          </p:nvSpPr>
          <p:spPr>
            <a:xfrm>
              <a:off x="5234319" y="5422303"/>
              <a:ext cx="1723362" cy="720000"/>
            </a:xfrm>
            <a:custGeom>
              <a:avLst/>
              <a:gdLst>
                <a:gd name="connsiteX0" fmla="*/ 0 w 1566693"/>
                <a:gd name="connsiteY0" fmla="*/ 0 h 783346"/>
                <a:gd name="connsiteX1" fmla="*/ 1566693 w 1566693"/>
                <a:gd name="connsiteY1" fmla="*/ 0 h 783346"/>
                <a:gd name="connsiteX2" fmla="*/ 1566693 w 1566693"/>
                <a:gd name="connsiteY2" fmla="*/ 783346 h 783346"/>
                <a:gd name="connsiteX3" fmla="*/ 0 w 1566693"/>
                <a:gd name="connsiteY3" fmla="*/ 783346 h 783346"/>
                <a:gd name="connsiteX4" fmla="*/ 0 w 1566693"/>
                <a:gd name="connsiteY4" fmla="*/ 0 h 78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693" h="783346">
                  <a:moveTo>
                    <a:pt x="0" y="0"/>
                  </a:moveTo>
                  <a:lnTo>
                    <a:pt x="1566693" y="0"/>
                  </a:lnTo>
                  <a:lnTo>
                    <a:pt x="1566693" y="783346"/>
                  </a:lnTo>
                  <a:lnTo>
                    <a:pt x="0" y="783346"/>
                  </a:lnTo>
                  <a:lnTo>
                    <a:pt x="0" y="0"/>
                  </a:lnTo>
                  <a:close/>
                </a:path>
              </a:pathLst>
            </a:cu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任意多边形: 形状 13"/>
            <p:cNvSpPr/>
            <p:nvPr/>
          </p:nvSpPr>
          <p:spPr>
            <a:xfrm>
              <a:off x="7124079" y="5422303"/>
              <a:ext cx="1723362" cy="720000"/>
            </a:xfrm>
            <a:custGeom>
              <a:avLst/>
              <a:gdLst>
                <a:gd name="connsiteX0" fmla="*/ 0 w 1566693"/>
                <a:gd name="connsiteY0" fmla="*/ 0 h 783346"/>
                <a:gd name="connsiteX1" fmla="*/ 1566693 w 1566693"/>
                <a:gd name="connsiteY1" fmla="*/ 0 h 783346"/>
                <a:gd name="connsiteX2" fmla="*/ 1566693 w 1566693"/>
                <a:gd name="connsiteY2" fmla="*/ 783346 h 783346"/>
                <a:gd name="connsiteX3" fmla="*/ 0 w 1566693"/>
                <a:gd name="connsiteY3" fmla="*/ 783346 h 783346"/>
                <a:gd name="connsiteX4" fmla="*/ 0 w 1566693"/>
                <a:gd name="connsiteY4" fmla="*/ 0 h 78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693" h="783346">
                  <a:moveTo>
                    <a:pt x="0" y="0"/>
                  </a:moveTo>
                  <a:lnTo>
                    <a:pt x="1566693" y="0"/>
                  </a:lnTo>
                  <a:lnTo>
                    <a:pt x="1566693" y="783346"/>
                  </a:lnTo>
                  <a:lnTo>
                    <a:pt x="0" y="783346"/>
                  </a:lnTo>
                  <a:lnTo>
                    <a:pt x="0" y="0"/>
                  </a:lnTo>
                  <a:close/>
                </a:path>
              </a:pathLst>
            </a:cu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 name="直接连接符 16"/>
            <p:cNvCxnSpPr/>
            <p:nvPr/>
          </p:nvCxnSpPr>
          <p:spPr>
            <a:xfrm>
              <a:off x="4183888" y="5107593"/>
              <a:ext cx="0" cy="302607"/>
            </a:xfrm>
            <a:prstGeom prst="line">
              <a:avLst/>
            </a:prstGeom>
            <a:gradFill>
              <a:gsLst>
                <a:gs pos="100000">
                  <a:srgbClr val="FFCC66"/>
                </a:gs>
                <a:gs pos="0">
                  <a:srgbClr val="FFFFCC"/>
                </a:gs>
              </a:gsLst>
              <a:lin ang="5400000" scaled="1"/>
            </a:gradFill>
            <a:ln w="19050">
              <a:solidFill>
                <a:schemeClr val="tx1"/>
              </a:solidFill>
            </a:ln>
          </p:spPr>
        </p:cxnSp>
        <p:cxnSp>
          <p:nvCxnSpPr>
            <p:cNvPr id="18" name="直接连接符 17"/>
            <p:cNvCxnSpPr/>
            <p:nvPr/>
          </p:nvCxnSpPr>
          <p:spPr>
            <a:xfrm>
              <a:off x="6108192" y="4792884"/>
              <a:ext cx="0" cy="629419"/>
            </a:xfrm>
            <a:prstGeom prst="line">
              <a:avLst/>
            </a:prstGeom>
            <a:gradFill>
              <a:gsLst>
                <a:gs pos="100000">
                  <a:srgbClr val="FFCC66"/>
                </a:gs>
                <a:gs pos="0">
                  <a:srgbClr val="FFFFCC"/>
                </a:gs>
              </a:gsLst>
              <a:lin ang="5400000" scaled="1"/>
            </a:gradFill>
            <a:ln w="19050">
              <a:solidFill>
                <a:schemeClr val="tx1"/>
              </a:solidFill>
            </a:ln>
          </p:spPr>
        </p:cxnSp>
        <p:cxnSp>
          <p:nvCxnSpPr>
            <p:cNvPr id="23" name="直接连接符 22"/>
            <p:cNvCxnSpPr/>
            <p:nvPr/>
          </p:nvCxnSpPr>
          <p:spPr>
            <a:xfrm>
              <a:off x="7985760" y="5107593"/>
              <a:ext cx="0" cy="314710"/>
            </a:xfrm>
            <a:prstGeom prst="line">
              <a:avLst/>
            </a:prstGeom>
            <a:gradFill>
              <a:gsLst>
                <a:gs pos="100000">
                  <a:srgbClr val="FFCC66"/>
                </a:gs>
                <a:gs pos="0">
                  <a:srgbClr val="FFFFCC"/>
                </a:gs>
              </a:gsLst>
              <a:lin ang="5400000" scaled="1"/>
            </a:gradFill>
            <a:ln w="19050">
              <a:solidFill>
                <a:schemeClr val="tx1"/>
              </a:solidFill>
            </a:ln>
          </p:spPr>
        </p:cxnSp>
        <p:cxnSp>
          <p:nvCxnSpPr>
            <p:cNvPr id="25" name="直接连接符 24"/>
            <p:cNvCxnSpPr/>
            <p:nvPr/>
          </p:nvCxnSpPr>
          <p:spPr>
            <a:xfrm>
              <a:off x="4183888" y="5107593"/>
              <a:ext cx="3801872" cy="0"/>
            </a:xfrm>
            <a:prstGeom prst="line">
              <a:avLst/>
            </a:prstGeom>
            <a:gradFill>
              <a:gsLst>
                <a:gs pos="100000">
                  <a:srgbClr val="FFCC66"/>
                </a:gs>
                <a:gs pos="0">
                  <a:srgbClr val="FFFFCC"/>
                </a:gs>
              </a:gsLst>
              <a:lin ang="5400000" scaled="1"/>
            </a:gradFill>
            <a:ln w="19050">
              <a:solidFill>
                <a:schemeClr val="tx1"/>
              </a:solidFill>
            </a:ln>
          </p:spPr>
        </p:cxnSp>
      </p:grpSp>
    </p:spTree>
  </p:cSld>
  <p:clrMapOvr>
    <a:masterClrMapping/>
  </p:clrMapOvr>
  <p:timing>
    <p:tnLst>
      <p:par>
        <p:cTn id="1" dur="indefinite" restart="never" nodeType="tmRoot"/>
      </p:par>
    </p:tnLst>
  </p:timing>
</p:sld>
</file>

<file path=ppt/slides/slide3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RTS/CTS</a:t>
            </a:r>
            <a:endParaRPr lang="en-US" altLang="zh-CN"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en-US" sz="1400" dirty="0" smtClean="0">
                <a:sym typeface="Huawei Sans" panose="020C0503030203020204" pitchFamily="34" charset="0"/>
              </a:rPr>
              <a:t>Le protocole request to send (RTS)/clear to send (CTS) est utilisé par les normes 802.11 pour réduire les collisions causées par des problèmes de nœuds cachés.</a:t>
            </a:r>
            <a:endParaRPr lang="en-US" altLang="zh-CN" sz="1400" dirty="0" smtClean="0">
              <a:sym typeface="Huawei Sans" panose="020C0503030203020204" pitchFamily="34" charset="0"/>
            </a:endParaRPr>
          </a:p>
          <a:p>
            <a:pPr lvl="1"/>
            <a:r>
              <a:rPr lang="en-US" sz="1200" dirty="0" smtClean="0">
                <a:sym typeface="Huawei Sans" panose="020C0503030203020204" pitchFamily="34" charset="0"/>
              </a:rPr>
              <a:t>Une trame RTS est utilisée pour réserver le droit d'utiliser une liaison. Les STA qui reçoivent la trame RTS restent silencieux.</a:t>
            </a:r>
            <a:endParaRPr lang="en-US" sz="1200" dirty="0" smtClean="0">
              <a:sym typeface="Huawei Sans" panose="020C0503030203020204" pitchFamily="34" charset="0"/>
            </a:endParaRPr>
          </a:p>
          <a:p>
            <a:pPr lvl="1"/>
            <a:r>
              <a:rPr lang="en-US" sz="1200" dirty="0" smtClean="0">
                <a:sym typeface="Huawei Sans" panose="020C0503030203020204" pitchFamily="34" charset="0"/>
              </a:rPr>
              <a:t>Une trame CTS est utilisée par un AP pour répondre à une trame RTS. Les autres STA qui reçoivent la trame CTS restent silencieuses.</a:t>
            </a:r>
            <a:endParaRPr lang="en-US" altLang="zh-CN" sz="1200" dirty="0" smtClean="0">
              <a:sym typeface="Huawei Sans" panose="020C0503030203020204" pitchFamily="34" charset="0"/>
            </a:endParaRPr>
          </a:p>
          <a:p>
            <a:r>
              <a:rPr lang="en-US" sz="1400" dirty="0" smtClean="0">
                <a:sym typeface="Huawei Sans" panose="020C0503030203020204" pitchFamily="34" charset="0"/>
              </a:rPr>
              <a:t>Le principe de RTS/CTS est de permettre à l'émetteur de réserver des canaux et d'éviter la collision de grandes trames de données ultérieures grâce à de petits paquets réservés (trames RTS/CTS).</a:t>
            </a:r>
            <a:endParaRPr lang="en-US" altLang="zh-CN" sz="1400" dirty="0">
              <a:sym typeface="Huawei Sans" panose="020C0503030203020204" pitchFamily="34" charset="0"/>
            </a:endParaRPr>
          </a:p>
        </p:txBody>
      </p:sp>
      <p:grpSp>
        <p:nvGrpSpPr>
          <p:cNvPr id="12" name="组合 11"/>
          <p:cNvGrpSpPr/>
          <p:nvPr/>
        </p:nvGrpSpPr>
        <p:grpSpPr>
          <a:xfrm>
            <a:off x="836349" y="3213558"/>
            <a:ext cx="6870680" cy="2821949"/>
            <a:chOff x="4402509" y="3017594"/>
            <a:chExt cx="7595742" cy="3119749"/>
          </a:xfrm>
        </p:grpSpPr>
        <p:sp>
          <p:nvSpPr>
            <p:cNvPr id="3" name="TextBox 47"/>
            <p:cNvSpPr txBox="1"/>
            <p:nvPr/>
          </p:nvSpPr>
          <p:spPr>
            <a:xfrm>
              <a:off x="6493666" y="3067070"/>
              <a:ext cx="616946" cy="306231"/>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p:cNvPicPr/>
            <p:nvPr/>
          </p:nvPicPr>
          <p:blipFill>
            <a:blip r:embed="rId1" cstate="print">
              <a:extLst>
                <a:ext uri="{28A0092B-C50C-407E-A947-70E740481C1C}">
                  <a14:useLocalDpi xmlns:a14="http://schemas.microsoft.com/office/drawing/2010/main" val="0"/>
                </a:ext>
              </a:extLst>
            </a:blip>
            <a:stretch>
              <a:fillRect/>
            </a:stretch>
          </p:blipFill>
          <p:spPr>
            <a:xfrm>
              <a:off x="6156190" y="3017594"/>
              <a:ext cx="481536" cy="375952"/>
            </a:xfrm>
            <a:prstGeom prst="rect">
              <a:avLst/>
            </a:prstGeom>
          </p:spPr>
        </p:pic>
        <p:sp>
          <p:nvSpPr>
            <p:cNvPr id="5" name="TextBox 33"/>
            <p:cNvSpPr txBox="1"/>
            <p:nvPr/>
          </p:nvSpPr>
          <p:spPr>
            <a:xfrm>
              <a:off x="8082846" y="3059188"/>
              <a:ext cx="768598" cy="306231"/>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descr="笔记本电脑.png"/>
            <p:cNvPicPr>
              <a:picLocks noChangeAspect="1"/>
            </p:cNvPicPr>
            <p:nvPr/>
          </p:nvPicPr>
          <p:blipFill>
            <a:blip r:embed="rId2" cstate="print"/>
            <a:stretch>
              <a:fillRect/>
            </a:stretch>
          </p:blipFill>
          <p:spPr>
            <a:xfrm>
              <a:off x="7662772" y="3038080"/>
              <a:ext cx="534326" cy="334981"/>
            </a:xfrm>
            <a:prstGeom prst="rect">
              <a:avLst/>
            </a:prstGeom>
          </p:spPr>
        </p:pic>
        <p:sp>
          <p:nvSpPr>
            <p:cNvPr id="8" name="椭圆 7"/>
            <p:cNvSpPr>
              <a:spLocks noChangeAspect="1"/>
            </p:cNvSpPr>
            <p:nvPr/>
          </p:nvSpPr>
          <p:spPr>
            <a:xfrm>
              <a:off x="4665237" y="352252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8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8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 name="图片 13" descr="笔记本电脑.png"/>
            <p:cNvPicPr>
              <a:picLocks noChangeAspect="1"/>
            </p:cNvPicPr>
            <p:nvPr/>
          </p:nvPicPr>
          <p:blipFill>
            <a:blip r:embed="rId2" cstate="print"/>
            <a:stretch>
              <a:fillRect/>
            </a:stretch>
          </p:blipFill>
          <p:spPr>
            <a:xfrm>
              <a:off x="4402509" y="3038080"/>
              <a:ext cx="534326" cy="334981"/>
            </a:xfrm>
            <a:prstGeom prst="rect">
              <a:avLst/>
            </a:prstGeom>
          </p:spPr>
        </p:pic>
        <p:sp>
          <p:nvSpPr>
            <p:cNvPr id="15" name="TextBox 33"/>
            <p:cNvSpPr txBox="1"/>
            <p:nvPr/>
          </p:nvSpPr>
          <p:spPr>
            <a:xfrm>
              <a:off x="4751599" y="3059188"/>
              <a:ext cx="768598" cy="306231"/>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 name="直接连接符 16"/>
            <p:cNvCxnSpPr>
              <a:stCxn id="14" idx="2"/>
            </p:cNvCxnSpPr>
            <p:nvPr/>
          </p:nvCxnSpPr>
          <p:spPr>
            <a:xfrm flipH="1">
              <a:off x="4640969" y="3373061"/>
              <a:ext cx="0" cy="2736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2"/>
            </p:cNvCxnSpPr>
            <p:nvPr/>
          </p:nvCxnSpPr>
          <p:spPr>
            <a:xfrm>
              <a:off x="6396958" y="3393546"/>
              <a:ext cx="0" cy="2743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 idx="2"/>
            </p:cNvCxnSpPr>
            <p:nvPr/>
          </p:nvCxnSpPr>
          <p:spPr>
            <a:xfrm>
              <a:off x="7929935" y="3373061"/>
              <a:ext cx="0" cy="2736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箭头: 右 27"/>
            <p:cNvSpPr/>
            <p:nvPr/>
          </p:nvSpPr>
          <p:spPr>
            <a:xfrm rot="697648">
              <a:off x="4850858" y="3584037"/>
              <a:ext cx="1404000" cy="360000"/>
            </a:xfrm>
            <a:prstGeom prst="rightArrow">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1" name="组合 30"/>
            <p:cNvGrpSpPr/>
            <p:nvPr/>
          </p:nvGrpSpPr>
          <p:grpSpPr>
            <a:xfrm>
              <a:off x="4872731" y="4221546"/>
              <a:ext cx="1404000" cy="360000"/>
              <a:chOff x="2609902" y="4266286"/>
              <a:chExt cx="1404000" cy="360000"/>
            </a:xfrm>
            <a:solidFill>
              <a:srgbClr val="D8D8D8"/>
            </a:solidFill>
          </p:grpSpPr>
          <p:sp>
            <p:nvSpPr>
              <p:cNvPr id="29" name="箭头: 右 28"/>
              <p:cNvSpPr/>
              <p:nvPr/>
            </p:nvSpPr>
            <p:spPr>
              <a:xfrm rot="9500111">
                <a:off x="2609902" y="4266286"/>
                <a:ext cx="1404000" cy="360000"/>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rot="20231069">
                <a:off x="3064508" y="4293171"/>
                <a:ext cx="494789" cy="306230"/>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3" name="组合 32"/>
            <p:cNvGrpSpPr/>
            <p:nvPr/>
          </p:nvGrpSpPr>
          <p:grpSpPr>
            <a:xfrm>
              <a:off x="4810896" y="5675507"/>
              <a:ext cx="1404000" cy="360000"/>
              <a:chOff x="2609902" y="4266286"/>
              <a:chExt cx="1404000" cy="360000"/>
            </a:xfrm>
            <a:solidFill>
              <a:srgbClr val="D8D8D8"/>
            </a:solidFill>
          </p:grpSpPr>
          <p:sp>
            <p:nvSpPr>
              <p:cNvPr id="34" name="箭头: 右 33"/>
              <p:cNvSpPr/>
              <p:nvPr/>
            </p:nvSpPr>
            <p:spPr>
              <a:xfrm rot="9500111">
                <a:off x="2609902" y="4266286"/>
                <a:ext cx="1404000" cy="360000"/>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rot="20231069">
                <a:off x="3049444" y="4293171"/>
                <a:ext cx="524917" cy="306230"/>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ACK</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6" name="椭圆 35"/>
            <p:cNvSpPr>
              <a:spLocks noChangeAspect="1"/>
            </p:cNvSpPr>
            <p:nvPr/>
          </p:nvSpPr>
          <p:spPr>
            <a:xfrm>
              <a:off x="6280866" y="3994876"/>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8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8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p:cNvSpPr>
              <a:spLocks noChangeAspect="1"/>
            </p:cNvSpPr>
            <p:nvPr/>
          </p:nvSpPr>
          <p:spPr>
            <a:xfrm>
              <a:off x="4806169" y="4855480"/>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8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8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椭圆 37"/>
            <p:cNvSpPr>
              <a:spLocks noChangeAspect="1"/>
            </p:cNvSpPr>
            <p:nvPr/>
          </p:nvSpPr>
          <p:spPr>
            <a:xfrm>
              <a:off x="6181537" y="5444279"/>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8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8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箭头: 右 41"/>
            <p:cNvSpPr/>
            <p:nvPr/>
          </p:nvSpPr>
          <p:spPr>
            <a:xfrm rot="697648">
              <a:off x="6477440" y="4073913"/>
              <a:ext cx="1404000" cy="360000"/>
            </a:xfrm>
            <a:prstGeom prst="rightArrow">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箭头: 右 42"/>
            <p:cNvSpPr/>
            <p:nvPr/>
          </p:nvSpPr>
          <p:spPr>
            <a:xfrm rot="697648">
              <a:off x="4989563" y="4922902"/>
              <a:ext cx="1404000" cy="3600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Cadre de données</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文本框 43"/>
            <p:cNvSpPr txBox="1"/>
            <p:nvPr/>
          </p:nvSpPr>
          <p:spPr>
            <a:xfrm>
              <a:off x="7270896" y="4716690"/>
              <a:ext cx="761751" cy="510384"/>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Garder le silence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251622" y="3620165"/>
              <a:ext cx="3746629" cy="714538"/>
            </a:xfrm>
            <a:prstGeom prst="rect">
              <a:avLst/>
            </a:prstGeom>
            <a:noFill/>
          </p:spPr>
          <p:txBody>
            <a:bodyPr wrap="square" rtlCol="0">
              <a:spAutoFit/>
            </a:bodyPr>
            <a:lstStyle/>
            <a:p>
              <a:pPr font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L'AP répond à STA1 avec une trame CTS de manière diffuse ; STA2 reçoit donc également la trame CTS.</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连接符 10"/>
            <p:cNvCxnSpPr/>
            <p:nvPr/>
          </p:nvCxnSpPr>
          <p:spPr>
            <a:xfrm>
              <a:off x="7445841" y="3850997"/>
              <a:ext cx="83213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287302" y="3850997"/>
              <a:ext cx="160762" cy="3361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IFS</a:t>
            </a:r>
            <a:endParaRPr lang="en-US" dirty="0">
              <a:sym typeface="Huawei Sans" panose="020C0503030203020204" pitchFamily="34" charset="0"/>
            </a:endParaRPr>
          </a:p>
        </p:txBody>
      </p:sp>
      <p:sp>
        <p:nvSpPr>
          <p:cNvPr id="3" name="圆角矩形 75"/>
          <p:cNvSpPr/>
          <p:nvPr/>
        </p:nvSpPr>
        <p:spPr>
          <a:xfrm>
            <a:off x="766763" y="1067974"/>
            <a:ext cx="106934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Espace </a:t>
            </a:r>
            <a:r>
              <a:rPr lang="en-US" sz="16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inter-images </a:t>
            </a: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(IFS)</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圆角矩形 75"/>
          <p:cNvSpPr/>
          <p:nvPr/>
        </p:nvSpPr>
        <p:spPr>
          <a:xfrm>
            <a:off x="766763" y="1522488"/>
            <a:ext cx="10693400" cy="1643427"/>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fontAlgn="ctr">
              <a:lnSpc>
                <a:spcPts val="2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Pour éviter les collisions, les protocoles 802.11 stipulent que toutes les STA attendent très peu de temps avant d'envoyer la trame suivante. Pendant cette période, les STA restent à l'écoute de l'état du canal. Cette période est appelée IFS.</a:t>
            </a:r>
            <a:endParaRPr lang="en-US" altLang="zh-CN" sz="14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lnSpc>
                <a:spcPts val="2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L'IFS dépend du type de trame. Une IFS plus courte est imposée aux trames à priorité élevée, qui peuvent être envoyées de </a:t>
            </a: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manière préférentielle</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endPar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ctr">
              <a:lnSpc>
                <a:spcPts val="2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Lorsque le support est occupé à transmettre des trames de priorité supérieure, la transmission des trames de priorité inférieure doit être retardée. Cela réduit le risque de collision.</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75"/>
          <p:cNvSpPr/>
          <p:nvPr/>
        </p:nvSpPr>
        <p:spPr>
          <a:xfrm>
            <a:off x="766764" y="3343952"/>
            <a:ext cx="10693400" cy="2626435"/>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fontAlgn="ctr">
              <a:lnSpc>
                <a:spcPts val="2400"/>
              </a:lnSpc>
              <a:spcAft>
                <a:spcPts val="600"/>
              </a:spcAft>
              <a:buFont typeface="Arial" panose="0208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Line 5"/>
          <p:cNvSpPr>
            <a:spLocks noChangeShapeType="1"/>
          </p:cNvSpPr>
          <p:nvPr/>
        </p:nvSpPr>
        <p:spPr bwMode="auto">
          <a:xfrm>
            <a:off x="870427" y="5179525"/>
            <a:ext cx="2795640" cy="0"/>
          </a:xfrm>
          <a:prstGeom prst="line">
            <a:avLst/>
          </a:prstGeom>
          <a:noFill/>
          <a:ln w="38100">
            <a:solidFill>
              <a:srgbClr val="00B0F0"/>
            </a:solidFill>
            <a:round/>
            <a:tailEnd type="triangle" w="med" len="me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0" name="组合 19"/>
          <p:cNvGrpSpPr/>
          <p:nvPr/>
        </p:nvGrpSpPr>
        <p:grpSpPr>
          <a:xfrm>
            <a:off x="1065821" y="4196503"/>
            <a:ext cx="2337779" cy="972000"/>
            <a:chOff x="803354" y="4043671"/>
            <a:chExt cx="2337779" cy="1866415"/>
          </a:xfrm>
        </p:grpSpPr>
        <p:sp>
          <p:nvSpPr>
            <p:cNvPr id="7" name="Line 7"/>
            <p:cNvSpPr>
              <a:spLocks noChangeShapeType="1"/>
            </p:cNvSpPr>
            <p:nvPr/>
          </p:nvSpPr>
          <p:spPr bwMode="auto">
            <a:xfrm>
              <a:off x="803354" y="4043671"/>
              <a:ext cx="0" cy="1866415"/>
            </a:xfrm>
            <a:prstGeom prst="line">
              <a:avLst/>
            </a:prstGeom>
            <a:noFill/>
            <a:ln w="28575">
              <a:solidFill>
                <a:srgbClr val="00B0F0"/>
              </a:solidFill>
              <a:roun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Line 8"/>
            <p:cNvSpPr>
              <a:spLocks noChangeShapeType="1"/>
            </p:cNvSpPr>
            <p:nvPr/>
          </p:nvSpPr>
          <p:spPr bwMode="auto">
            <a:xfrm>
              <a:off x="3141133" y="4043671"/>
              <a:ext cx="0" cy="1866415"/>
            </a:xfrm>
            <a:prstGeom prst="line">
              <a:avLst/>
            </a:prstGeom>
            <a:noFill/>
            <a:ln w="28575">
              <a:solidFill>
                <a:srgbClr val="00B0F0"/>
              </a:solidFill>
              <a:roun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9" name="Line 11"/>
          <p:cNvSpPr>
            <a:spLocks noChangeShapeType="1"/>
          </p:cNvSpPr>
          <p:nvPr/>
        </p:nvSpPr>
        <p:spPr bwMode="auto">
          <a:xfrm>
            <a:off x="1904021" y="4868457"/>
            <a:ext cx="0" cy="311069"/>
          </a:xfrm>
          <a:prstGeom prst="line">
            <a:avLst/>
          </a:prstGeom>
          <a:noFill/>
          <a:ln w="28575">
            <a:solidFill>
              <a:srgbClr val="00B0F0"/>
            </a:solidFill>
            <a:roun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Line 13"/>
          <p:cNvSpPr>
            <a:spLocks noChangeShapeType="1"/>
          </p:cNvSpPr>
          <p:nvPr/>
        </p:nvSpPr>
        <p:spPr bwMode="auto">
          <a:xfrm>
            <a:off x="1065821" y="4991795"/>
            <a:ext cx="838200" cy="0"/>
          </a:xfrm>
          <a:prstGeom prst="line">
            <a:avLst/>
          </a:prstGeom>
          <a:noFill/>
          <a:ln w="12700">
            <a:solidFill>
              <a:srgbClr val="00B0F0"/>
            </a:solidFill>
            <a:round/>
            <a:headEnd type="triangle" w="med" len="med"/>
            <a:tailEnd type="triangle" w="med" len="me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Text Box 14"/>
          <p:cNvSpPr txBox="1">
            <a:spLocks noChangeArrowheads="1"/>
          </p:cNvSpPr>
          <p:nvPr/>
        </p:nvSpPr>
        <p:spPr bwMode="auto">
          <a:xfrm>
            <a:off x="1162127" y="4653241"/>
            <a:ext cx="569387" cy="338554"/>
          </a:xfrm>
          <a:prstGeom prst="rect">
            <a:avLst/>
          </a:prstGeom>
          <a:noFill/>
          <a:ln w="12700" algn="ctr">
            <a:noFill/>
            <a:miter lim="800000"/>
          </a:ln>
          <a:effectLst/>
        </p:spPr>
        <p:txBody>
          <a:bodyPr wrap="none">
            <a:spAutoFit/>
          </a:bodyPr>
          <a:lstStyle/>
          <a:p>
            <a:pPr algn="ctr" fontAlgn="ctr">
              <a:spcBef>
                <a:spcPct val="50000"/>
              </a:spcBef>
              <a:defRP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SIFS</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Line 18"/>
          <p:cNvSpPr>
            <a:spLocks noChangeShapeType="1"/>
          </p:cNvSpPr>
          <p:nvPr/>
        </p:nvSpPr>
        <p:spPr bwMode="auto">
          <a:xfrm>
            <a:off x="1065821" y="4466094"/>
            <a:ext cx="2337779" cy="0"/>
          </a:xfrm>
          <a:prstGeom prst="line">
            <a:avLst/>
          </a:prstGeom>
          <a:noFill/>
          <a:ln w="12700">
            <a:solidFill>
              <a:srgbClr val="00B0F0"/>
            </a:solidFill>
            <a:round/>
            <a:headEnd type="triangle" w="med" len="med"/>
            <a:tailEnd type="triangle" w="med" len="med"/>
          </a:ln>
          <a:effectLst/>
        </p:spPr>
        <p:txBody>
          <a:bodyPr wrap="none" anchor="ctr"/>
          <a:lstStyle/>
          <a:p>
            <a:pPr fontAlgn="ctr">
              <a:defRPr/>
            </a:pP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Text Box 19"/>
          <p:cNvSpPr txBox="1">
            <a:spLocks noChangeArrowheads="1"/>
          </p:cNvSpPr>
          <p:nvPr/>
        </p:nvSpPr>
        <p:spPr bwMode="auto">
          <a:xfrm>
            <a:off x="2144557" y="4129470"/>
            <a:ext cx="609461" cy="338554"/>
          </a:xfrm>
          <a:prstGeom prst="rect">
            <a:avLst/>
          </a:prstGeom>
          <a:noFill/>
          <a:ln w="12700" algn="ctr">
            <a:noFill/>
            <a:miter lim="800000"/>
          </a:ln>
          <a:effectLst/>
        </p:spPr>
        <p:txBody>
          <a:bodyPr wrap="none">
            <a:spAutoFit/>
          </a:bodyPr>
          <a:lstStyle/>
          <a:p>
            <a:pPr algn="ctr" fontAlgn="ctr">
              <a:spcBef>
                <a:spcPct val="50000"/>
              </a:spcBef>
              <a:defRP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3730478" y="3566169"/>
            <a:ext cx="7766197" cy="2314480"/>
          </a:xfrm>
          <a:prstGeom prst="rect">
            <a:avLst/>
          </a:prstGeom>
        </p:spPr>
        <p:txBody>
          <a:bodyPr wrap="square">
            <a:spAutoFit/>
          </a:bodyPr>
          <a:lstStyle/>
          <a:p>
            <a:pPr fontAlgn="ctr">
              <a:lnSpc>
                <a:spcPct val="140000"/>
              </a:lnSpc>
              <a:spcAft>
                <a:spcPts val="3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Short IFS (SIFS) : temps d'attente court de 16</a:t>
            </a:r>
            <a:r>
              <a:rPr lang="en-US" sz="1200" b="1"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μs </a:t>
            </a: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(802.11ax) et priorité élevée.</a:t>
            </a:r>
            <a:endParaRPr lang="en-US" altLang="zh-CN" sz="1200" b="1"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1" indent="-285750" fontAlgn="ctr">
              <a:lnSpc>
                <a:spcPct val="140000"/>
              </a:lnSpc>
              <a:spcAft>
                <a:spcPts val="3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Sépare les trames dans chaque échange. Une STA doit pouvoir passer du mode émission au mode réception dans ce délai. Les trames SIFS, y compris les trames ACK, CTS et de contrôle, ont la priorité la plus élevée et nécessitent une réponse immédiate.</a:t>
            </a:r>
            <a:endParaRPr lang="en-US" altLang="zh-CN" sz="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lvl="2" fontAlgn="ctr">
              <a:lnSpc>
                <a:spcPct val="140000"/>
              </a:lnSpc>
              <a:spcAft>
                <a:spcPts val="3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Fonction de coordination distribuée IFS (DIFS) : temps d'attente long et faible priorité</a:t>
            </a:r>
            <a:endParaRPr lang="en-US" altLang="zh-CN" sz="1200" b="1"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1" indent="-285750" fontAlgn="ctr">
              <a:lnSpc>
                <a:spcPct val="140000"/>
              </a:lnSpc>
              <a:spcAft>
                <a:spcPts val="3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Transmet les trames de données et les trames de gestion en mode DCF.</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1" indent="-285750" fontAlgn="ctr">
              <a:lnSpc>
                <a:spcPct val="140000"/>
              </a:lnSpc>
              <a:spcAft>
                <a:spcPts val="3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Un DIFS est le temps le plus court pendant lequel un support peut rester inactif dans des services concurrentiels. Si le support est continuellement inactif pendant une durée supérieure au DIFS, une STA peut accéder au support immédiatement.</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25633" y="1667333"/>
            <a:ext cx="1233045" cy="798932"/>
            <a:chOff x="1390628" y="1805847"/>
            <a:chExt cx="1080000" cy="657022"/>
          </a:xfrm>
        </p:grpSpPr>
        <p:sp>
          <p:nvSpPr>
            <p:cNvPr id="78" name="Can 225"/>
            <p:cNvSpPr/>
            <p:nvPr/>
          </p:nvSpPr>
          <p:spPr>
            <a:xfrm rot="5400000">
              <a:off x="1786628" y="1438514"/>
              <a:ext cx="288000" cy="1080000"/>
            </a:xfrm>
            <a:prstGeom prst="can">
              <a:avLst>
                <a:gd name="adj" fmla="val 40000"/>
              </a:avLst>
            </a:prstGeom>
            <a:solidFill>
              <a:srgbClr val="FFF6E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p:cNvSpPr txBox="1"/>
            <p:nvPr/>
          </p:nvSpPr>
          <p:spPr>
            <a:xfrm>
              <a:off x="1412809" y="1805847"/>
              <a:ext cx="1019806" cy="657022"/>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Le canal est inactif.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en-US" dirty="0" smtClean="0">
                <a:sym typeface="Huawei Sans" panose="020C0503030203020204" pitchFamily="34" charset="0"/>
              </a:rPr>
              <a:t>Technologies clés du CSMA/CA</a:t>
            </a:r>
            <a:endParaRPr lang="en-US" dirty="0">
              <a:sym typeface="Huawei Sans" panose="020C0503030203020204" pitchFamily="34" charset="0"/>
            </a:endParaRPr>
          </a:p>
        </p:txBody>
      </p:sp>
      <p:sp>
        <p:nvSpPr>
          <p:cNvPr id="80" name="文本占位符 79"/>
          <p:cNvSpPr>
            <a:spLocks noGrp="1"/>
          </p:cNvSpPr>
          <p:nvPr>
            <p:ph type="body" sz="quarter" idx="10"/>
          </p:nvPr>
        </p:nvSpPr>
        <p:spPr/>
        <p:txBody>
          <a:bodyPr/>
          <a:lstStyle/>
          <a:p>
            <a:r>
              <a:rPr lang="en-US" sz="1400" dirty="0" smtClean="0">
                <a:sym typeface="Huawei Sans" panose="020C0503030203020204" pitchFamily="34" charset="0"/>
              </a:rPr>
              <a:t>La norme 802.11 définit le sens de la porteuse physique sur l'interface radio. Une STA commence à envoyer la première trame MAC après un DIFS uniquement si elle trouve le canal inactif.</a:t>
            </a:r>
            <a:endParaRPr lang="en-US" sz="1400" dirty="0">
              <a:sym typeface="Huawei Sans" panose="020C0503030203020204" pitchFamily="34" charset="0"/>
            </a:endParaRPr>
          </a:p>
        </p:txBody>
      </p:sp>
      <p:cxnSp>
        <p:nvCxnSpPr>
          <p:cNvPr id="7" name="直接箭头连接符 6"/>
          <p:cNvCxnSpPr/>
          <p:nvPr/>
        </p:nvCxnSpPr>
        <p:spPr>
          <a:xfrm>
            <a:off x="443033" y="2114352"/>
            <a:ext cx="1130400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Line 39"/>
          <p:cNvSpPr>
            <a:spLocks noChangeShapeType="1"/>
          </p:cNvSpPr>
          <p:nvPr/>
        </p:nvSpPr>
        <p:spPr bwMode="auto">
          <a:xfrm>
            <a:off x="3202316" y="2126389"/>
            <a:ext cx="0" cy="3456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文本框 5"/>
          <p:cNvSpPr txBox="1"/>
          <p:nvPr/>
        </p:nvSpPr>
        <p:spPr>
          <a:xfrm>
            <a:off x="417908" y="2116960"/>
            <a:ext cx="520784" cy="307777"/>
          </a:xfrm>
          <a:prstGeom prst="rect">
            <a:avLst/>
          </a:prstGeom>
          <a:noFill/>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p:cNvGrpSpPr/>
          <p:nvPr/>
        </p:nvGrpSpPr>
        <p:grpSpPr>
          <a:xfrm>
            <a:off x="1593366" y="1810196"/>
            <a:ext cx="900000" cy="292508"/>
            <a:chOff x="1390628" y="1834514"/>
            <a:chExt cx="1080000" cy="297348"/>
          </a:xfrm>
        </p:grpSpPr>
        <p:sp>
          <p:nvSpPr>
            <p:cNvPr id="10" name="Can 225"/>
            <p:cNvSpPr/>
            <p:nvPr/>
          </p:nvSpPr>
          <p:spPr>
            <a:xfrm rot="5400000">
              <a:off x="1786628" y="1438514"/>
              <a:ext cx="288000" cy="1080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1583841" y="1850280"/>
              <a:ext cx="642869" cy="281582"/>
            </a:xfrm>
            <a:prstGeom prst="rect">
              <a:avLst/>
            </a:prstGeom>
            <a:noFill/>
          </p:spPr>
          <p:txBody>
            <a:bodyPr wrap="square" rtlCol="0">
              <a:spAutoFit/>
            </a:bodyPr>
            <a:lstStyle/>
            <a:p>
              <a:pP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p:cNvGrpSpPr/>
          <p:nvPr/>
        </p:nvGrpSpPr>
        <p:grpSpPr>
          <a:xfrm>
            <a:off x="2477055" y="1810196"/>
            <a:ext cx="720000" cy="292509"/>
            <a:chOff x="2448488" y="1834513"/>
            <a:chExt cx="972000" cy="297350"/>
          </a:xfrm>
        </p:grpSpPr>
        <p:sp>
          <p:nvSpPr>
            <p:cNvPr id="12" name="Can 9"/>
            <p:cNvSpPr/>
            <p:nvPr/>
          </p:nvSpPr>
          <p:spPr>
            <a:xfrm rot="5400000">
              <a:off x="2790488" y="1492513"/>
              <a:ext cx="288000" cy="972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2594154" y="1850280"/>
              <a:ext cx="661076" cy="281583"/>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6" name="组合 15"/>
          <p:cNvGrpSpPr/>
          <p:nvPr/>
        </p:nvGrpSpPr>
        <p:grpSpPr>
          <a:xfrm>
            <a:off x="5493541" y="2146546"/>
            <a:ext cx="1692000" cy="297014"/>
            <a:chOff x="3420488" y="2206045"/>
            <a:chExt cx="576000" cy="297014"/>
          </a:xfrm>
        </p:grpSpPr>
        <p:sp>
          <p:nvSpPr>
            <p:cNvPr id="17" name="Can 9"/>
            <p:cNvSpPr/>
            <p:nvPr/>
          </p:nvSpPr>
          <p:spPr>
            <a:xfrm rot="5400000">
              <a:off x="3564488" y="2062045"/>
              <a:ext cx="288000" cy="576000"/>
            </a:xfrm>
            <a:prstGeom prst="can">
              <a:avLst>
                <a:gd name="adj" fmla="val 40000"/>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3646381" y="2226060"/>
              <a:ext cx="252289"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Données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0" name="组合 19"/>
          <p:cNvGrpSpPr/>
          <p:nvPr/>
        </p:nvGrpSpPr>
        <p:grpSpPr>
          <a:xfrm>
            <a:off x="3856236" y="3121454"/>
            <a:ext cx="972000" cy="292766"/>
            <a:chOff x="2448488" y="1834513"/>
            <a:chExt cx="972000" cy="292766"/>
          </a:xfrm>
          <a:solidFill>
            <a:srgbClr val="FDF3ED"/>
          </a:solidFill>
        </p:grpSpPr>
        <p:sp>
          <p:nvSpPr>
            <p:cNvPr id="21" name="Can 9"/>
            <p:cNvSpPr/>
            <p:nvPr/>
          </p:nvSpPr>
          <p:spPr>
            <a:xfrm rot="5400000">
              <a:off x="2790488" y="1492513"/>
              <a:ext cx="288000" cy="972000"/>
            </a:xfrm>
            <a:prstGeom prst="can">
              <a:avLst>
                <a:gd name="adj" fmla="val 40000"/>
              </a:avLst>
            </a:prstGeom>
            <a:grp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a:xfrm>
              <a:off x="2710709" y="1850280"/>
              <a:ext cx="492443" cy="276999"/>
            </a:xfrm>
            <a:prstGeom prst="rect">
              <a:avLst/>
            </a:prstGeom>
            <a:noFill/>
            <a:ln>
              <a:noFill/>
            </a:ln>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3" name="直接箭头连接符 22"/>
          <p:cNvCxnSpPr/>
          <p:nvPr/>
        </p:nvCxnSpPr>
        <p:spPr>
          <a:xfrm>
            <a:off x="443033" y="3447852"/>
            <a:ext cx="1130400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Line 39"/>
          <p:cNvSpPr>
            <a:spLocks noChangeShapeType="1"/>
          </p:cNvSpPr>
          <p:nvPr/>
        </p:nvSpPr>
        <p:spPr bwMode="auto">
          <a:xfrm>
            <a:off x="3825941" y="2126389"/>
            <a:ext cx="0" cy="1296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Line 39"/>
          <p:cNvSpPr>
            <a:spLocks noChangeShapeType="1"/>
          </p:cNvSpPr>
          <p:nvPr/>
        </p:nvSpPr>
        <p:spPr bwMode="auto">
          <a:xfrm>
            <a:off x="4856811" y="2126389"/>
            <a:ext cx="0" cy="3132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9" name="组合 18"/>
          <p:cNvGrpSpPr/>
          <p:nvPr/>
        </p:nvGrpSpPr>
        <p:grpSpPr>
          <a:xfrm>
            <a:off x="3217333" y="2146546"/>
            <a:ext cx="591278" cy="288000"/>
            <a:chOff x="5292169" y="4212061"/>
            <a:chExt cx="591278" cy="288000"/>
          </a:xfrm>
        </p:grpSpPr>
        <p:sp>
          <p:nvSpPr>
            <p:cNvPr id="30" name="Can 9"/>
            <p:cNvSpPr/>
            <p:nvPr/>
          </p:nvSpPr>
          <p:spPr>
            <a:xfrm rot="5400000">
              <a:off x="5451447" y="4068061"/>
              <a:ext cx="288000" cy="576000"/>
            </a:xfrm>
            <a:prstGeom prst="can">
              <a:avLst>
                <a:gd name="adj" fmla="val 40000"/>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5292169" y="4217562"/>
              <a:ext cx="527709"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SIFS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3" name="组合 32"/>
          <p:cNvGrpSpPr/>
          <p:nvPr/>
        </p:nvGrpSpPr>
        <p:grpSpPr>
          <a:xfrm>
            <a:off x="4866711" y="2146546"/>
            <a:ext cx="600803" cy="288000"/>
            <a:chOff x="5282644" y="4212061"/>
            <a:chExt cx="600803" cy="288000"/>
          </a:xfrm>
        </p:grpSpPr>
        <p:sp>
          <p:nvSpPr>
            <p:cNvPr id="34" name="Can 9"/>
            <p:cNvSpPr/>
            <p:nvPr/>
          </p:nvSpPr>
          <p:spPr>
            <a:xfrm rot="5400000">
              <a:off x="5451447" y="4068061"/>
              <a:ext cx="288000" cy="576000"/>
            </a:xfrm>
            <a:prstGeom prst="can">
              <a:avLst>
                <a:gd name="adj" fmla="val 40000"/>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5282644" y="4217562"/>
              <a:ext cx="527709"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SIFS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6" name="Line 39"/>
          <p:cNvSpPr>
            <a:spLocks noChangeShapeType="1"/>
          </p:cNvSpPr>
          <p:nvPr/>
        </p:nvSpPr>
        <p:spPr bwMode="auto">
          <a:xfrm>
            <a:off x="5477039" y="2134552"/>
            <a:ext cx="0" cy="3456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7" name="组合 36"/>
          <p:cNvGrpSpPr/>
          <p:nvPr/>
        </p:nvGrpSpPr>
        <p:grpSpPr>
          <a:xfrm>
            <a:off x="7164738" y="2146546"/>
            <a:ext cx="610328" cy="288000"/>
            <a:chOff x="5273119" y="4212061"/>
            <a:chExt cx="610328" cy="288000"/>
          </a:xfrm>
        </p:grpSpPr>
        <p:sp>
          <p:nvSpPr>
            <p:cNvPr id="38" name="Can 9"/>
            <p:cNvSpPr/>
            <p:nvPr/>
          </p:nvSpPr>
          <p:spPr>
            <a:xfrm rot="5400000">
              <a:off x="5451447" y="4068061"/>
              <a:ext cx="288000" cy="576000"/>
            </a:xfrm>
            <a:prstGeom prst="can">
              <a:avLst>
                <a:gd name="adj" fmla="val 40000"/>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5273119" y="4217562"/>
              <a:ext cx="527709"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SIFS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Line 39"/>
          <p:cNvSpPr>
            <a:spLocks noChangeShapeType="1"/>
          </p:cNvSpPr>
          <p:nvPr/>
        </p:nvSpPr>
        <p:spPr bwMode="auto">
          <a:xfrm>
            <a:off x="7189541" y="2128546"/>
            <a:ext cx="0" cy="324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2" name="组合 31"/>
          <p:cNvGrpSpPr/>
          <p:nvPr/>
        </p:nvGrpSpPr>
        <p:grpSpPr>
          <a:xfrm>
            <a:off x="7819294" y="3123798"/>
            <a:ext cx="720000" cy="283312"/>
            <a:chOff x="8037466" y="3071913"/>
            <a:chExt cx="720000" cy="283312"/>
          </a:xfrm>
          <a:solidFill>
            <a:schemeClr val="accent6">
              <a:lumMod val="20000"/>
              <a:lumOff val="80000"/>
            </a:schemeClr>
          </a:solidFill>
        </p:grpSpPr>
        <p:sp>
          <p:nvSpPr>
            <p:cNvPr id="42" name="Can 9"/>
            <p:cNvSpPr/>
            <p:nvPr/>
          </p:nvSpPr>
          <p:spPr>
            <a:xfrm rot="5400000">
              <a:off x="8255810" y="2853569"/>
              <a:ext cx="283312" cy="720000"/>
            </a:xfrm>
            <a:prstGeom prst="can">
              <a:avLst>
                <a:gd name="adj" fmla="val 40000"/>
              </a:avLst>
            </a:prstGeom>
            <a:solidFill>
              <a:srgbClr val="FFF6E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8126361" y="3077324"/>
              <a:ext cx="500458" cy="276999"/>
            </a:xfrm>
            <a:prstGeom prst="rect">
              <a:avLst/>
            </a:prstGeom>
            <a:noFill/>
            <a:ln>
              <a:noFill/>
            </a:ln>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ACK</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Line 39"/>
          <p:cNvSpPr>
            <a:spLocks noChangeShapeType="1"/>
          </p:cNvSpPr>
          <p:nvPr/>
        </p:nvSpPr>
        <p:spPr bwMode="auto">
          <a:xfrm>
            <a:off x="7803641" y="2119340"/>
            <a:ext cx="0" cy="1260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Line 39"/>
          <p:cNvSpPr>
            <a:spLocks noChangeShapeType="1"/>
          </p:cNvSpPr>
          <p:nvPr/>
        </p:nvSpPr>
        <p:spPr bwMode="auto">
          <a:xfrm>
            <a:off x="8558344" y="3119465"/>
            <a:ext cx="0" cy="2520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47" name="直接箭头连接符 46"/>
          <p:cNvCxnSpPr/>
          <p:nvPr/>
        </p:nvCxnSpPr>
        <p:spPr>
          <a:xfrm>
            <a:off x="443033" y="4675215"/>
            <a:ext cx="1130400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230892" y="4358173"/>
            <a:ext cx="5292000" cy="283311"/>
            <a:chOff x="2448488" y="1839190"/>
            <a:chExt cx="972000" cy="288000"/>
          </a:xfrm>
        </p:grpSpPr>
        <p:sp>
          <p:nvSpPr>
            <p:cNvPr id="49" name="Can 9"/>
            <p:cNvSpPr/>
            <p:nvPr/>
          </p:nvSpPr>
          <p:spPr>
            <a:xfrm rot="5400000">
              <a:off x="2790488" y="1497190"/>
              <a:ext cx="288000" cy="972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2836119" y="1842396"/>
              <a:ext cx="172641" cy="281584"/>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NAV (RTS)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1" name="组合 50"/>
          <p:cNvGrpSpPr/>
          <p:nvPr/>
        </p:nvGrpSpPr>
        <p:grpSpPr>
          <a:xfrm>
            <a:off x="4885841" y="4725988"/>
            <a:ext cx="3636000" cy="292766"/>
            <a:chOff x="2526985" y="1834513"/>
            <a:chExt cx="972000" cy="292766"/>
          </a:xfrm>
          <a:solidFill>
            <a:srgbClr val="FDF3ED"/>
          </a:solidFill>
        </p:grpSpPr>
        <p:sp>
          <p:nvSpPr>
            <p:cNvPr id="52" name="Can 9"/>
            <p:cNvSpPr/>
            <p:nvPr/>
          </p:nvSpPr>
          <p:spPr>
            <a:xfrm rot="5400000">
              <a:off x="2868985" y="1492513"/>
              <a:ext cx="288000" cy="972000"/>
            </a:xfrm>
            <a:prstGeom prst="can">
              <a:avLst>
                <a:gd name="adj" fmla="val 40000"/>
              </a:avLst>
            </a:prstGeom>
            <a:grp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2886984" y="1850280"/>
              <a:ext cx="252007" cy="276999"/>
            </a:xfrm>
            <a:prstGeom prst="rect">
              <a:avLst/>
            </a:prstGeom>
            <a:noFill/>
            <a:ln>
              <a:noFill/>
            </a:ln>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NAV (CTS)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4" name="组合 53"/>
          <p:cNvGrpSpPr/>
          <p:nvPr/>
        </p:nvGrpSpPr>
        <p:grpSpPr>
          <a:xfrm>
            <a:off x="5496089" y="5065611"/>
            <a:ext cx="3024000" cy="288000"/>
            <a:chOff x="3420488" y="2206045"/>
            <a:chExt cx="576000" cy="288000"/>
          </a:xfrm>
        </p:grpSpPr>
        <p:sp>
          <p:nvSpPr>
            <p:cNvPr id="55" name="Can 9"/>
            <p:cNvSpPr/>
            <p:nvPr/>
          </p:nvSpPr>
          <p:spPr>
            <a:xfrm rot="5400000">
              <a:off x="3564488" y="2062045"/>
              <a:ext cx="288000" cy="576000"/>
            </a:xfrm>
            <a:prstGeom prst="can">
              <a:avLst>
                <a:gd name="adj" fmla="val 40000"/>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3584549" y="2211546"/>
              <a:ext cx="247878"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VNI (données)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0" name="直接箭头连接符 59"/>
          <p:cNvCxnSpPr/>
          <p:nvPr/>
        </p:nvCxnSpPr>
        <p:spPr>
          <a:xfrm>
            <a:off x="3202317" y="5420614"/>
            <a:ext cx="5317772"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487869" y="5411834"/>
            <a:ext cx="1022389" cy="307777"/>
          </a:xfrm>
          <a:prstGeom prst="rect">
            <a:avLst/>
          </a:prstGeom>
          <a:noFill/>
        </p:spPr>
        <p:txBody>
          <a:bodyPr wrap="square" rtlCol="0">
            <a:spAutoFit/>
          </a:bodyPr>
          <a:lstStyle/>
          <a:p>
            <a:pPr fontAlgn="ctr"/>
            <a:r>
              <a:rPr lang="en-US" sz="14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Backoff</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4" name="组合 63"/>
          <p:cNvGrpSpPr/>
          <p:nvPr/>
        </p:nvGrpSpPr>
        <p:grpSpPr>
          <a:xfrm>
            <a:off x="8560993" y="3475961"/>
            <a:ext cx="1080000" cy="292765"/>
            <a:chOff x="1390628" y="1834514"/>
            <a:chExt cx="1080000" cy="292765"/>
          </a:xfrm>
        </p:grpSpPr>
        <p:sp>
          <p:nvSpPr>
            <p:cNvPr id="65" name="Can 225"/>
            <p:cNvSpPr/>
            <p:nvPr/>
          </p:nvSpPr>
          <p:spPr>
            <a:xfrm rot="5400000">
              <a:off x="1786628" y="1438514"/>
              <a:ext cx="288000" cy="1080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a:xfrm>
              <a:off x="1678796" y="1850280"/>
              <a:ext cx="535724" cy="276999"/>
            </a:xfrm>
            <a:prstGeom prst="rect">
              <a:avLst/>
            </a:prstGeom>
            <a:noFill/>
          </p:spPr>
          <p:txBody>
            <a:bodyPr wrap="square" rtlCol="0">
              <a:spAutoFit/>
            </a:bodyPr>
            <a:lstStyle/>
            <a:p>
              <a:pP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7" name="Line 39"/>
          <p:cNvSpPr>
            <a:spLocks noChangeShapeType="1"/>
          </p:cNvSpPr>
          <p:nvPr/>
        </p:nvSpPr>
        <p:spPr bwMode="auto">
          <a:xfrm>
            <a:off x="9650518" y="3475961"/>
            <a:ext cx="0" cy="1368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68" name="组合 67"/>
          <p:cNvGrpSpPr/>
          <p:nvPr/>
        </p:nvGrpSpPr>
        <p:grpSpPr>
          <a:xfrm>
            <a:off x="9650518" y="4224006"/>
            <a:ext cx="1650188" cy="855233"/>
            <a:chOff x="2526985" y="1808869"/>
            <a:chExt cx="972000" cy="646331"/>
          </a:xfrm>
          <a:solidFill>
            <a:srgbClr val="FDF3ED"/>
          </a:solidFill>
        </p:grpSpPr>
        <p:sp>
          <p:nvSpPr>
            <p:cNvPr id="69" name="Can 9"/>
            <p:cNvSpPr/>
            <p:nvPr/>
          </p:nvSpPr>
          <p:spPr>
            <a:xfrm rot="5400000">
              <a:off x="2868985" y="1492513"/>
              <a:ext cx="288000" cy="972000"/>
            </a:xfrm>
            <a:prstGeom prst="can">
              <a:avLst>
                <a:gd name="adj" fmla="val 40000"/>
              </a:avLst>
            </a:prstGeom>
            <a:solidFill>
              <a:srgbClr val="FFC000"/>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2590380" y="1808869"/>
              <a:ext cx="843995" cy="646331"/>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Fenêtre de contention,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backoff</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1" name="Line 39"/>
          <p:cNvSpPr>
            <a:spLocks noChangeShapeType="1"/>
          </p:cNvSpPr>
          <p:nvPr/>
        </p:nvSpPr>
        <p:spPr bwMode="auto">
          <a:xfrm>
            <a:off x="11291139" y="3457377"/>
            <a:ext cx="0" cy="1368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squar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文本框 71"/>
          <p:cNvSpPr txBox="1"/>
          <p:nvPr/>
        </p:nvSpPr>
        <p:spPr>
          <a:xfrm>
            <a:off x="11203950" y="2128546"/>
            <a:ext cx="635228"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11203950" y="3451850"/>
            <a:ext cx="635228"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11194424" y="4679212"/>
            <a:ext cx="635228"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文本框 74"/>
          <p:cNvSpPr txBox="1"/>
          <p:nvPr/>
        </p:nvSpPr>
        <p:spPr>
          <a:xfrm>
            <a:off x="446088" y="3440040"/>
            <a:ext cx="425116" cy="307777"/>
          </a:xfrm>
          <a:prstGeom prst="rect">
            <a:avLst/>
          </a:prstGeom>
          <a:noFill/>
        </p:spPr>
        <p:txBody>
          <a:bodyPr wrap="square" rtlCol="0">
            <a:spAutoFit/>
          </a:bodyPr>
          <a:lstStyle>
            <a:defPPr>
              <a:defRPr lang="en-US"/>
            </a:defPPr>
            <a:lvl1pPr>
              <a:defRPr sz="1400"/>
            </a:lvl1pPr>
          </a:lstStyle>
          <a:p>
            <a:pPr fontAlgn="ctr"/>
            <a:r>
              <a:rPr lang="en-US"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文本框 75"/>
          <p:cNvSpPr txBox="1"/>
          <p:nvPr/>
        </p:nvSpPr>
        <p:spPr>
          <a:xfrm>
            <a:off x="440623" y="4695263"/>
            <a:ext cx="1107483" cy="307777"/>
          </a:xfrm>
          <a:prstGeom prst="rect">
            <a:avLst/>
          </a:prstGeom>
          <a:noFill/>
        </p:spPr>
        <p:txBody>
          <a:bodyPr wrap="square" rtlCol="0">
            <a:spAutoFit/>
          </a:bodyPr>
          <a:lstStyle>
            <a:defPPr>
              <a:defRPr lang="en-US"/>
            </a:defPPr>
            <a:lvl1pPr>
              <a:defRPr sz="1400"/>
            </a:lvl1pPr>
          </a:lstStyle>
          <a:p>
            <a:pPr fontAlgn="ctr"/>
            <a:r>
              <a:rPr lang="en-US"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Autres STA</a:t>
            </a: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对话气泡: 椭圆形 61"/>
          <p:cNvSpPr/>
          <p:nvPr/>
        </p:nvSpPr>
        <p:spPr>
          <a:xfrm>
            <a:off x="1219651" y="2213434"/>
            <a:ext cx="1409613" cy="529070"/>
          </a:xfrm>
          <a:prstGeom prst="wedgeEllipseCallout">
            <a:avLst>
              <a:gd name="adj1" fmla="val -24070"/>
              <a:gd name="adj2" fmla="val -6750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Pour envoyer des trames</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对话气泡: 椭圆形 81"/>
          <p:cNvSpPr/>
          <p:nvPr/>
        </p:nvSpPr>
        <p:spPr>
          <a:xfrm>
            <a:off x="1563779" y="4970537"/>
            <a:ext cx="1409613" cy="529070"/>
          </a:xfrm>
          <a:prstGeom prst="wedgeEllipseCallout">
            <a:avLst>
              <a:gd name="adj1" fmla="val -63712"/>
              <a:gd name="adj2" fmla="val -496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ctr"/>
            <a:r>
              <a:rPr lang="en-US" sz="105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Mécanisme de détection de la porteuse virtuelle</a:t>
            </a:r>
            <a:endParaRPr lang="en-US" sz="105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104"/>
          <p:cNvSpPr/>
          <p:nvPr/>
        </p:nvSpPr>
        <p:spPr>
          <a:xfrm>
            <a:off x="731838" y="5733366"/>
            <a:ext cx="10728325" cy="452421"/>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lnSpc>
                <a:spcPts val="1800"/>
              </a:lnSpc>
            </a:pP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Lorsqu'une STA détecte le champ Duration dans l'en-tête d'une trame MAC transmise sur un canal, elle ajuste sa propre NAV.</a:t>
            </a:r>
            <a:endParaRPr lang="en-US" altLang="zh-CN" sz="1200" kern="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lnSpc>
                <a:spcPts val="1800"/>
              </a:lnSpc>
            </a:pP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Le NAV spécifie le temps nécessaire pour terminer la transmission d'une trame de données afin que le canal puisse passer à l'état d'inactivité.</a:t>
            </a:r>
            <a:endParaRPr lang="en-US" altLang="zh-CN" sz="12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5574030" y="2215997"/>
            <a:ext cx="160020" cy="149098"/>
          </a:xfrm>
          <a:prstGeom prst="rect">
            <a:avLst/>
          </a:prstGeom>
          <a:solidFill>
            <a:srgbClr val="1AABE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5793793" y="2215997"/>
            <a:ext cx="160020" cy="149098"/>
          </a:xfrm>
          <a:prstGeom prst="rect">
            <a:avLst/>
          </a:prstGeom>
          <a:solidFill>
            <a:srgbClr val="1AABE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6002328" y="2215997"/>
            <a:ext cx="160020" cy="149098"/>
          </a:xfrm>
          <a:prstGeom prst="rect">
            <a:avLst/>
          </a:prstGeom>
          <a:solidFill>
            <a:srgbClr val="1AABE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dirty="0" smtClean="0">
                <a:sym typeface="Huawei Sans" panose="020C0503030203020204" pitchFamily="34" charset="0"/>
              </a:rPr>
              <a:t>Concepts de base de la communication sans fil</a:t>
            </a:r>
            <a:endParaRPr lang="en-US" altLang="zh-CN" b="1" dirty="0" smtClean="0">
              <a:cs typeface="+mn-ea"/>
              <a:sym typeface="Huawei Sans" panose="020C0503030203020204" pitchFamily="34" charset="0"/>
            </a:endParaRPr>
          </a:p>
          <a:p>
            <a:r>
              <a:rPr lang="en-US" dirty="0" smtClean="0">
                <a:solidFill>
                  <a:schemeClr val="tx1">
                    <a:lumMod val="50000"/>
                    <a:lumOff val="50000"/>
                  </a:schemeClr>
                </a:solidFill>
                <a:sym typeface="Huawei Sans" panose="020C0503030203020204" pitchFamily="34" charset="0"/>
              </a:rPr>
              <a:t>Introduction aux normes 802.11</a:t>
            </a:r>
            <a:endParaRPr lang="en-US" altLang="zh-CN" dirty="0" smtClean="0">
              <a:solidFill>
                <a:schemeClr val="tx1">
                  <a:lumMod val="50000"/>
                  <a:lumOff val="50000"/>
                </a:schemeClr>
              </a:solidFill>
              <a:cs typeface="+mn-ea"/>
              <a:sym typeface="Huawei Sans" panose="020C0503030203020204" pitchFamily="34" charset="0"/>
            </a:endParaRPr>
          </a:p>
          <a:p>
            <a:r>
              <a:rPr lang="en-US" dirty="0" smtClean="0">
                <a:solidFill>
                  <a:schemeClr val="tx1">
                    <a:lumMod val="50000"/>
                    <a:lumOff val="50000"/>
                  </a:schemeClr>
                </a:solidFill>
                <a:sym typeface="Huawei Sans" panose="020C0503030203020204" pitchFamily="34" charset="0"/>
              </a:rPr>
              <a:t>Principales technologies WLAN</a:t>
            </a:r>
            <a:endParaRPr lang="en-US" altLang="zh-CN" dirty="0">
              <a:solidFill>
                <a:schemeClr val="tx1">
                  <a:lumMod val="50000"/>
                  <a:lumOff val="50000"/>
                </a:schemeClr>
              </a:solidFill>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an 225"/>
          <p:cNvSpPr/>
          <p:nvPr/>
        </p:nvSpPr>
        <p:spPr>
          <a:xfrm rot="5400000">
            <a:off x="5562823" y="3581227"/>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4" name="Can 225"/>
          <p:cNvSpPr/>
          <p:nvPr/>
        </p:nvSpPr>
        <p:spPr>
          <a:xfrm rot="5400000">
            <a:off x="5562823" y="4630372"/>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Can 225"/>
          <p:cNvSpPr/>
          <p:nvPr/>
        </p:nvSpPr>
        <p:spPr>
          <a:xfrm rot="5400000">
            <a:off x="5562823" y="2549157"/>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6" name="Can 225"/>
          <p:cNvSpPr/>
          <p:nvPr/>
        </p:nvSpPr>
        <p:spPr>
          <a:xfrm rot="5400000">
            <a:off x="5562823" y="1642820"/>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Can 225"/>
          <p:cNvSpPr/>
          <p:nvPr/>
        </p:nvSpPr>
        <p:spPr>
          <a:xfrm rot="5400000">
            <a:off x="1278180" y="4630372"/>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Can 225"/>
          <p:cNvSpPr/>
          <p:nvPr/>
        </p:nvSpPr>
        <p:spPr>
          <a:xfrm rot="5400000">
            <a:off x="1278180" y="1624302"/>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Can 225"/>
          <p:cNvSpPr/>
          <p:nvPr/>
        </p:nvSpPr>
        <p:spPr>
          <a:xfrm rot="5400000">
            <a:off x="1278180" y="2566900"/>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Can 225"/>
          <p:cNvSpPr/>
          <p:nvPr/>
        </p:nvSpPr>
        <p:spPr>
          <a:xfrm rot="5400000">
            <a:off x="1278180" y="3581227"/>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Can 9"/>
          <p:cNvSpPr/>
          <p:nvPr/>
        </p:nvSpPr>
        <p:spPr>
          <a:xfrm rot="5400000">
            <a:off x="3718304" y="4513656"/>
            <a:ext cx="263454" cy="653977"/>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Text Box 67"/>
          <p:cNvSpPr txBox="1">
            <a:spLocks noChangeArrowheads="1"/>
          </p:cNvSpPr>
          <p:nvPr/>
        </p:nvSpPr>
        <p:spPr bwMode="auto">
          <a:xfrm rot="10800000" flipV="1">
            <a:off x="3545868" y="4754373"/>
            <a:ext cx="766135" cy="184666"/>
          </a:xfrm>
          <a:prstGeom prst="rect">
            <a:avLst/>
          </a:prstGeom>
          <a:noFill/>
          <a:ln w="9525" algn="ctr">
            <a:noFill/>
            <a:miter lim="800000"/>
          </a:ln>
        </p:spPr>
        <p:txBody>
          <a:bodyPr wrap="square" lIns="0" tIns="0" rIns="0" bIns="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créneau horaire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Mécanisme de backoff aléatoire de la norme 802.11</a:t>
            </a:r>
            <a:endParaRPr lang="en-US" altLang="zh-CN" dirty="0">
              <a:sym typeface="Huawei Sans" panose="020C0503030203020204" pitchFamily="34" charset="0"/>
            </a:endParaRPr>
          </a:p>
        </p:txBody>
      </p:sp>
      <p:sp>
        <p:nvSpPr>
          <p:cNvPr id="9" name="Line 39"/>
          <p:cNvSpPr>
            <a:spLocks noChangeShapeType="1"/>
          </p:cNvSpPr>
          <p:nvPr/>
        </p:nvSpPr>
        <p:spPr bwMode="auto">
          <a:xfrm>
            <a:off x="1163503" y="1331603"/>
            <a:ext cx="0" cy="410400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Line 40"/>
          <p:cNvSpPr>
            <a:spLocks noChangeShapeType="1"/>
          </p:cNvSpPr>
          <p:nvPr/>
        </p:nvSpPr>
        <p:spPr bwMode="auto">
          <a:xfrm>
            <a:off x="2140325" y="3783764"/>
            <a:ext cx="0" cy="1656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Line 53"/>
          <p:cNvSpPr>
            <a:spLocks noChangeShapeType="1"/>
          </p:cNvSpPr>
          <p:nvPr/>
        </p:nvSpPr>
        <p:spPr bwMode="auto">
          <a:xfrm>
            <a:off x="1620180" y="5347703"/>
            <a:ext cx="504000" cy="0"/>
          </a:xfrm>
          <a:prstGeom prst="line">
            <a:avLst/>
          </a:prstGeom>
          <a:ln>
            <a:solidFill>
              <a:srgbClr val="00B0F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Text Box 56"/>
          <p:cNvSpPr txBox="1">
            <a:spLocks noChangeArrowheads="1"/>
          </p:cNvSpPr>
          <p:nvPr/>
        </p:nvSpPr>
        <p:spPr bwMode="auto">
          <a:xfrm>
            <a:off x="1163503" y="5435603"/>
            <a:ext cx="1445657"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Fenêtre de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recul</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p:cNvGrpSpPr/>
          <p:nvPr/>
        </p:nvGrpSpPr>
        <p:grpSpPr>
          <a:xfrm>
            <a:off x="1599785" y="1678301"/>
            <a:ext cx="1872000" cy="288000"/>
            <a:chOff x="1599785" y="1896512"/>
            <a:chExt cx="2088000" cy="288000"/>
          </a:xfrm>
        </p:grpSpPr>
        <p:sp>
          <p:nvSpPr>
            <p:cNvPr id="87" name="Can 9"/>
            <p:cNvSpPr/>
            <p:nvPr/>
          </p:nvSpPr>
          <p:spPr>
            <a:xfrm rot="5400000">
              <a:off x="2499785" y="996512"/>
              <a:ext cx="288000" cy="2088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Text Box 67"/>
            <p:cNvSpPr txBox="1">
              <a:spLocks noChangeArrowheads="1"/>
            </p:cNvSpPr>
            <p:nvPr/>
          </p:nvSpPr>
          <p:spPr bwMode="auto">
            <a:xfrm>
              <a:off x="1651945" y="1950031"/>
              <a:ext cx="1326164"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8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73" name="TextBox 74"/>
          <p:cNvSpPr txBox="1"/>
          <p:nvPr/>
        </p:nvSpPr>
        <p:spPr>
          <a:xfrm>
            <a:off x="11037890" y="5040259"/>
            <a:ext cx="839883"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477638" y="1488428"/>
            <a:ext cx="634981" cy="701365"/>
            <a:chOff x="477638" y="1706639"/>
            <a:chExt cx="634981" cy="701365"/>
          </a:xfrm>
        </p:grpSpPr>
        <p:sp>
          <p:nvSpPr>
            <p:cNvPr id="8" name="Text Box 35"/>
            <p:cNvSpPr txBox="1">
              <a:spLocks noChangeArrowheads="1"/>
            </p:cNvSpPr>
            <p:nvPr/>
          </p:nvSpPr>
          <p:spPr bwMode="auto">
            <a:xfrm>
              <a:off x="477638" y="2131005"/>
              <a:ext cx="59811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9" name="图片 78" descr="故障链路.png"/>
            <p:cNvPicPr>
              <a:picLocks noChangeAspect="1"/>
            </p:cNvPicPr>
            <p:nvPr/>
          </p:nvPicPr>
          <p:blipFill>
            <a:blip r:embed="rId1" cstate="print"/>
            <a:stretch>
              <a:fillRect/>
            </a:stretch>
          </p:blipFill>
          <p:spPr>
            <a:xfrm>
              <a:off x="516185" y="1706639"/>
              <a:ext cx="596434" cy="444749"/>
            </a:xfrm>
            <a:prstGeom prst="rect">
              <a:avLst/>
            </a:prstGeom>
          </p:spPr>
        </p:pic>
      </p:grpSp>
      <p:grpSp>
        <p:nvGrpSpPr>
          <p:cNvPr id="31" name="组合 30"/>
          <p:cNvGrpSpPr/>
          <p:nvPr/>
        </p:nvGrpSpPr>
        <p:grpSpPr>
          <a:xfrm>
            <a:off x="463101" y="2484878"/>
            <a:ext cx="644408" cy="735994"/>
            <a:chOff x="593727" y="2675792"/>
            <a:chExt cx="644408" cy="735994"/>
          </a:xfrm>
        </p:grpSpPr>
        <p:sp>
          <p:nvSpPr>
            <p:cNvPr id="80" name="Text Box 35"/>
            <p:cNvSpPr txBox="1">
              <a:spLocks noChangeArrowheads="1"/>
            </p:cNvSpPr>
            <p:nvPr/>
          </p:nvSpPr>
          <p:spPr bwMode="auto">
            <a:xfrm>
              <a:off x="593727" y="3134787"/>
              <a:ext cx="59811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1" name="图片 80" descr="故障链路.png"/>
            <p:cNvPicPr>
              <a:picLocks noChangeAspect="1"/>
            </p:cNvPicPr>
            <p:nvPr/>
          </p:nvPicPr>
          <p:blipFill>
            <a:blip r:embed="rId1" cstate="print"/>
            <a:stretch>
              <a:fillRect/>
            </a:stretch>
          </p:blipFill>
          <p:spPr>
            <a:xfrm>
              <a:off x="641701" y="2675792"/>
              <a:ext cx="596434" cy="444749"/>
            </a:xfrm>
            <a:prstGeom prst="rect">
              <a:avLst/>
            </a:prstGeom>
          </p:spPr>
        </p:pic>
      </p:grpSp>
      <p:grpSp>
        <p:nvGrpSpPr>
          <p:cNvPr id="32" name="组合 31"/>
          <p:cNvGrpSpPr/>
          <p:nvPr/>
        </p:nvGrpSpPr>
        <p:grpSpPr>
          <a:xfrm>
            <a:off x="453674" y="3525384"/>
            <a:ext cx="653835" cy="726567"/>
            <a:chOff x="584300" y="3476655"/>
            <a:chExt cx="653835" cy="726567"/>
          </a:xfrm>
        </p:grpSpPr>
        <p:sp>
          <p:nvSpPr>
            <p:cNvPr id="82" name="Text Box 35"/>
            <p:cNvSpPr txBox="1">
              <a:spLocks noChangeArrowheads="1"/>
            </p:cNvSpPr>
            <p:nvPr/>
          </p:nvSpPr>
          <p:spPr bwMode="auto">
            <a:xfrm>
              <a:off x="584300" y="3926223"/>
              <a:ext cx="59811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STA3</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3" name="图片 82" descr="故障链路.png"/>
            <p:cNvPicPr>
              <a:picLocks noChangeAspect="1"/>
            </p:cNvPicPr>
            <p:nvPr/>
          </p:nvPicPr>
          <p:blipFill>
            <a:blip r:embed="rId1" cstate="print"/>
            <a:stretch>
              <a:fillRect/>
            </a:stretch>
          </p:blipFill>
          <p:spPr>
            <a:xfrm>
              <a:off x="641701" y="3476655"/>
              <a:ext cx="596434" cy="444749"/>
            </a:xfrm>
            <a:prstGeom prst="rect">
              <a:avLst/>
            </a:prstGeom>
          </p:spPr>
        </p:pic>
      </p:grpSp>
      <p:grpSp>
        <p:nvGrpSpPr>
          <p:cNvPr id="33" name="组合 32"/>
          <p:cNvGrpSpPr/>
          <p:nvPr/>
        </p:nvGrpSpPr>
        <p:grpSpPr>
          <a:xfrm>
            <a:off x="444247" y="4565889"/>
            <a:ext cx="663262" cy="726567"/>
            <a:chOff x="574873" y="4276106"/>
            <a:chExt cx="663262" cy="726567"/>
          </a:xfrm>
        </p:grpSpPr>
        <p:sp>
          <p:nvSpPr>
            <p:cNvPr id="84" name="Text Box 35"/>
            <p:cNvSpPr txBox="1">
              <a:spLocks noChangeArrowheads="1"/>
            </p:cNvSpPr>
            <p:nvPr/>
          </p:nvSpPr>
          <p:spPr bwMode="auto">
            <a:xfrm>
              <a:off x="574873" y="4725674"/>
              <a:ext cx="59811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STA4</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5" name="图片 84" descr="故障链路.png"/>
            <p:cNvPicPr>
              <a:picLocks noChangeAspect="1"/>
            </p:cNvPicPr>
            <p:nvPr/>
          </p:nvPicPr>
          <p:blipFill>
            <a:blip r:embed="rId1" cstate="print"/>
            <a:stretch>
              <a:fillRect/>
            </a:stretch>
          </p:blipFill>
          <p:spPr>
            <a:xfrm>
              <a:off x="641701" y="4276106"/>
              <a:ext cx="596434" cy="444749"/>
            </a:xfrm>
            <a:prstGeom prst="rect">
              <a:avLst/>
            </a:prstGeom>
          </p:spPr>
        </p:pic>
      </p:grpSp>
      <p:cxnSp>
        <p:nvCxnSpPr>
          <p:cNvPr id="36" name="直接箭头连接符 35"/>
          <p:cNvCxnSpPr/>
          <p:nvPr/>
        </p:nvCxnSpPr>
        <p:spPr>
          <a:xfrm>
            <a:off x="1075770" y="5028310"/>
            <a:ext cx="1051200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599785" y="2620900"/>
            <a:ext cx="1638000" cy="288000"/>
            <a:chOff x="1599785" y="2686709"/>
            <a:chExt cx="1800000" cy="288000"/>
          </a:xfrm>
        </p:grpSpPr>
        <p:sp>
          <p:nvSpPr>
            <p:cNvPr id="89" name="Can 9"/>
            <p:cNvSpPr/>
            <p:nvPr/>
          </p:nvSpPr>
          <p:spPr>
            <a:xfrm rot="5400000">
              <a:off x="2355785" y="1930709"/>
              <a:ext cx="288000" cy="1800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Text Box 67"/>
            <p:cNvSpPr txBox="1">
              <a:spLocks noChangeArrowheads="1"/>
            </p:cNvSpPr>
            <p:nvPr/>
          </p:nvSpPr>
          <p:spPr bwMode="auto">
            <a:xfrm>
              <a:off x="1651947" y="2760360"/>
              <a:ext cx="1017496"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7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0" name="组合 29"/>
          <p:cNvGrpSpPr/>
          <p:nvPr/>
        </p:nvGrpSpPr>
        <p:grpSpPr>
          <a:xfrm>
            <a:off x="1151657" y="3642401"/>
            <a:ext cx="1927398" cy="284835"/>
            <a:chOff x="1378921" y="3436571"/>
            <a:chExt cx="856769" cy="288000"/>
          </a:xfrm>
        </p:grpSpPr>
        <p:sp>
          <p:nvSpPr>
            <p:cNvPr id="91" name="Can 9"/>
            <p:cNvSpPr/>
            <p:nvPr/>
          </p:nvSpPr>
          <p:spPr>
            <a:xfrm rot="5400000">
              <a:off x="1743785" y="3292571"/>
              <a:ext cx="288000" cy="576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 Box 67"/>
            <p:cNvSpPr txBox="1">
              <a:spLocks noChangeArrowheads="1"/>
            </p:cNvSpPr>
            <p:nvPr/>
          </p:nvSpPr>
          <p:spPr bwMode="auto">
            <a:xfrm>
              <a:off x="1378921" y="3486519"/>
              <a:ext cx="856769" cy="186718"/>
            </a:xfrm>
            <a:prstGeom prst="rect">
              <a:avLst/>
            </a:prstGeom>
            <a:noFill/>
            <a:ln w="9525" algn="ctr">
              <a:noFill/>
              <a:miter lim="800000"/>
            </a:ln>
          </p:spPr>
          <p:txBody>
            <a:bodyPr wrap="square" lIns="0" tIns="0" rIns="0" bIns="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93" name="Can 9"/>
          <p:cNvSpPr/>
          <p:nvPr/>
        </p:nvSpPr>
        <p:spPr>
          <a:xfrm rot="5400000">
            <a:off x="1921197" y="4362960"/>
            <a:ext cx="288000" cy="930825"/>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Text Box 67"/>
          <p:cNvSpPr txBox="1">
            <a:spLocks noChangeArrowheads="1"/>
          </p:cNvSpPr>
          <p:nvPr/>
        </p:nvSpPr>
        <p:spPr bwMode="auto">
          <a:xfrm>
            <a:off x="1646290" y="4743734"/>
            <a:ext cx="766708"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椭圆 94"/>
          <p:cNvSpPr>
            <a:spLocks noChangeAspect="1"/>
          </p:cNvSpPr>
          <p:nvPr/>
        </p:nvSpPr>
        <p:spPr>
          <a:xfrm>
            <a:off x="2190208" y="1106687"/>
            <a:ext cx="288000" cy="288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5" name="组合 34"/>
          <p:cNvGrpSpPr/>
          <p:nvPr/>
        </p:nvGrpSpPr>
        <p:grpSpPr>
          <a:xfrm>
            <a:off x="3525709" y="1683303"/>
            <a:ext cx="1404000" cy="288000"/>
            <a:chOff x="4294651" y="1988637"/>
            <a:chExt cx="1800000" cy="288000"/>
          </a:xfrm>
        </p:grpSpPr>
        <p:sp>
          <p:nvSpPr>
            <p:cNvPr id="105" name="Can 9"/>
            <p:cNvSpPr/>
            <p:nvPr/>
          </p:nvSpPr>
          <p:spPr>
            <a:xfrm rot="5400000">
              <a:off x="5050651" y="1232637"/>
              <a:ext cx="288000" cy="1800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Text Box 67"/>
            <p:cNvSpPr txBox="1">
              <a:spLocks noChangeArrowheads="1"/>
            </p:cNvSpPr>
            <p:nvPr/>
          </p:nvSpPr>
          <p:spPr bwMode="auto">
            <a:xfrm>
              <a:off x="4359195" y="1996611"/>
              <a:ext cx="1169231"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6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7" name="组合 36"/>
          <p:cNvGrpSpPr/>
          <p:nvPr/>
        </p:nvGrpSpPr>
        <p:grpSpPr>
          <a:xfrm>
            <a:off x="3525709" y="2611427"/>
            <a:ext cx="1170000" cy="288000"/>
            <a:chOff x="4267562" y="2778834"/>
            <a:chExt cx="1440000" cy="288000"/>
          </a:xfrm>
        </p:grpSpPr>
        <p:sp>
          <p:nvSpPr>
            <p:cNvPr id="111" name="Can 9"/>
            <p:cNvSpPr/>
            <p:nvPr/>
          </p:nvSpPr>
          <p:spPr>
            <a:xfrm rot="5400000">
              <a:off x="4843562" y="2202834"/>
              <a:ext cx="288000" cy="1440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Text Box 67"/>
            <p:cNvSpPr txBox="1">
              <a:spLocks noChangeArrowheads="1"/>
            </p:cNvSpPr>
            <p:nvPr/>
          </p:nvSpPr>
          <p:spPr bwMode="auto">
            <a:xfrm>
              <a:off x="4326550" y="2838197"/>
              <a:ext cx="1061646"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21" name="Can 9"/>
          <p:cNvSpPr/>
          <p:nvPr/>
        </p:nvSpPr>
        <p:spPr>
          <a:xfrm rot="5400000">
            <a:off x="4353710" y="2807215"/>
            <a:ext cx="287999" cy="1944001"/>
          </a:xfrm>
          <a:prstGeom prst="can">
            <a:avLst>
              <a:gd name="adj" fmla="val 40000"/>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Text Box 67"/>
          <p:cNvSpPr txBox="1">
            <a:spLocks noChangeArrowheads="1"/>
          </p:cNvSpPr>
          <p:nvPr/>
        </p:nvSpPr>
        <p:spPr bwMode="auto">
          <a:xfrm>
            <a:off x="3225816" y="5106747"/>
            <a:ext cx="2133932" cy="553998"/>
          </a:xfrm>
          <a:prstGeom prst="rect">
            <a:avLst/>
          </a:prstGeom>
          <a:noFill/>
          <a:ln w="9525" algn="ctr">
            <a:noFill/>
            <a:miter lim="800000"/>
          </a:ln>
        </p:spPr>
        <p:txBody>
          <a:bodyPr wrap="square" lIns="0" tIns="0" rIns="0" bIns="0" anchor="ctr" anchorCtr="0">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Lorsque la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temporisation descend à 0, STA3 commence à envoyer des données.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 name="Line 39"/>
          <p:cNvSpPr>
            <a:spLocks noChangeShapeType="1"/>
          </p:cNvSpPr>
          <p:nvPr/>
        </p:nvSpPr>
        <p:spPr bwMode="auto">
          <a:xfrm>
            <a:off x="3446011" y="1360161"/>
            <a:ext cx="0" cy="3672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 name="椭圆 122"/>
          <p:cNvSpPr>
            <a:spLocks noChangeAspect="1"/>
          </p:cNvSpPr>
          <p:nvPr/>
        </p:nvSpPr>
        <p:spPr>
          <a:xfrm>
            <a:off x="4667222" y="1106687"/>
            <a:ext cx="288000" cy="288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Line 39"/>
          <p:cNvSpPr>
            <a:spLocks noChangeShapeType="1"/>
          </p:cNvSpPr>
          <p:nvPr/>
        </p:nvSpPr>
        <p:spPr bwMode="auto">
          <a:xfrm>
            <a:off x="5477783" y="1335764"/>
            <a:ext cx="0" cy="410400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椭圆 98"/>
          <p:cNvSpPr>
            <a:spLocks noChangeAspect="1"/>
          </p:cNvSpPr>
          <p:nvPr/>
        </p:nvSpPr>
        <p:spPr>
          <a:xfrm>
            <a:off x="6814036" y="1106687"/>
            <a:ext cx="288000" cy="288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Line 40"/>
          <p:cNvSpPr>
            <a:spLocks noChangeShapeType="1"/>
          </p:cNvSpPr>
          <p:nvPr/>
        </p:nvSpPr>
        <p:spPr bwMode="auto">
          <a:xfrm>
            <a:off x="1577462" y="3783764"/>
            <a:ext cx="0" cy="1656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4" name="Line 40"/>
          <p:cNvSpPr>
            <a:spLocks noChangeShapeType="1"/>
          </p:cNvSpPr>
          <p:nvPr/>
        </p:nvSpPr>
        <p:spPr bwMode="auto">
          <a:xfrm>
            <a:off x="6112962" y="4922842"/>
            <a:ext cx="0" cy="540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5" name="Line 40"/>
          <p:cNvSpPr>
            <a:spLocks noChangeShapeType="1"/>
          </p:cNvSpPr>
          <p:nvPr/>
        </p:nvSpPr>
        <p:spPr bwMode="auto">
          <a:xfrm>
            <a:off x="5876278" y="4850842"/>
            <a:ext cx="0" cy="612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6" name="Line 53"/>
          <p:cNvSpPr>
            <a:spLocks noChangeShapeType="1"/>
          </p:cNvSpPr>
          <p:nvPr/>
        </p:nvSpPr>
        <p:spPr bwMode="auto">
          <a:xfrm>
            <a:off x="5904823" y="5279933"/>
            <a:ext cx="180000" cy="0"/>
          </a:xfrm>
          <a:prstGeom prst="line">
            <a:avLst/>
          </a:prstGeom>
          <a:ln>
            <a:solidFill>
              <a:srgbClr val="00B0F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7" name="Text Box 56"/>
          <p:cNvSpPr txBox="1">
            <a:spLocks noChangeArrowheads="1"/>
          </p:cNvSpPr>
          <p:nvPr/>
        </p:nvSpPr>
        <p:spPr bwMode="auto">
          <a:xfrm>
            <a:off x="5251596" y="5459132"/>
            <a:ext cx="1445657"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Fenêtre de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recul</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Can 9"/>
          <p:cNvSpPr/>
          <p:nvPr/>
        </p:nvSpPr>
        <p:spPr>
          <a:xfrm rot="5400000">
            <a:off x="6247111" y="4398422"/>
            <a:ext cx="244027" cy="903872"/>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a:off x="5876278" y="3635227"/>
            <a:ext cx="2224800" cy="288000"/>
            <a:chOff x="6206478" y="3439782"/>
            <a:chExt cx="2224800" cy="288000"/>
          </a:xfrm>
        </p:grpSpPr>
        <p:sp>
          <p:nvSpPr>
            <p:cNvPr id="140" name="Can 9"/>
            <p:cNvSpPr/>
            <p:nvPr/>
          </p:nvSpPr>
          <p:spPr>
            <a:xfrm rot="5400000">
              <a:off x="7174878" y="2471382"/>
              <a:ext cx="288000" cy="22248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Text Box 67"/>
            <p:cNvSpPr txBox="1">
              <a:spLocks noChangeArrowheads="1"/>
            </p:cNvSpPr>
            <p:nvPr/>
          </p:nvSpPr>
          <p:spPr bwMode="auto">
            <a:xfrm>
              <a:off x="6260473" y="3497931"/>
              <a:ext cx="1093294"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9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3" name="文本框 2"/>
          <p:cNvSpPr txBox="1"/>
          <p:nvPr/>
        </p:nvSpPr>
        <p:spPr>
          <a:xfrm>
            <a:off x="5527772" y="3922047"/>
            <a:ext cx="2382964" cy="830997"/>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(Après la transmission des données, un intervalle de temps est choisi au hasard parmi 16 intervalles de temps lors de la deuxième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répétition</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5876278" y="1696820"/>
            <a:ext cx="1404000" cy="288000"/>
            <a:chOff x="6206478" y="1915031"/>
            <a:chExt cx="1404000" cy="288000"/>
          </a:xfrm>
        </p:grpSpPr>
        <p:sp>
          <p:nvSpPr>
            <p:cNvPr id="142" name="Can 9"/>
            <p:cNvSpPr/>
            <p:nvPr/>
          </p:nvSpPr>
          <p:spPr>
            <a:xfrm rot="5400000">
              <a:off x="6764478" y="1357031"/>
              <a:ext cx="288000" cy="1404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Text Box 67"/>
            <p:cNvSpPr txBox="1">
              <a:spLocks noChangeArrowheads="1"/>
            </p:cNvSpPr>
            <p:nvPr/>
          </p:nvSpPr>
          <p:spPr bwMode="auto">
            <a:xfrm>
              <a:off x="6260473" y="1950031"/>
              <a:ext cx="985541"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6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8" name="组合 37"/>
          <p:cNvGrpSpPr/>
          <p:nvPr/>
        </p:nvGrpSpPr>
        <p:grpSpPr>
          <a:xfrm>
            <a:off x="5876278" y="2603157"/>
            <a:ext cx="1170000" cy="288000"/>
            <a:chOff x="6206478" y="2668966"/>
            <a:chExt cx="1170000" cy="288000"/>
          </a:xfrm>
        </p:grpSpPr>
        <p:sp>
          <p:nvSpPr>
            <p:cNvPr id="144" name="Can 9"/>
            <p:cNvSpPr/>
            <p:nvPr/>
          </p:nvSpPr>
          <p:spPr>
            <a:xfrm rot="5400000">
              <a:off x="6647478" y="2227966"/>
              <a:ext cx="288000" cy="1170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Text Box 67"/>
            <p:cNvSpPr txBox="1">
              <a:spLocks noChangeArrowheads="1"/>
            </p:cNvSpPr>
            <p:nvPr/>
          </p:nvSpPr>
          <p:spPr bwMode="auto">
            <a:xfrm>
              <a:off x="6260473" y="2760360"/>
              <a:ext cx="909629"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46" name="Line 39"/>
          <p:cNvSpPr>
            <a:spLocks noChangeShapeType="1"/>
          </p:cNvSpPr>
          <p:nvPr/>
        </p:nvSpPr>
        <p:spPr bwMode="auto">
          <a:xfrm>
            <a:off x="8118876" y="1335764"/>
            <a:ext cx="0" cy="3672000"/>
          </a:xfrm>
          <a:prstGeom prst="line">
            <a:avLst/>
          </a:prstGeom>
          <a:ln w="19050">
            <a:solidFill>
              <a:srgbClr val="00B0F0"/>
            </a:solidFill>
            <a:prstDash val="dash"/>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文本框 159"/>
          <p:cNvSpPr txBox="1"/>
          <p:nvPr/>
        </p:nvSpPr>
        <p:spPr>
          <a:xfrm>
            <a:off x="11101882" y="2978292"/>
            <a:ext cx="504000" cy="338554"/>
          </a:xfrm>
          <a:prstGeom prst="rect">
            <a:avLst/>
          </a:prstGeom>
          <a:noFill/>
        </p:spPr>
        <p:txBody>
          <a:bodyPr wrap="squar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椭圆 160"/>
          <p:cNvSpPr>
            <a:spLocks noChangeAspect="1"/>
          </p:cNvSpPr>
          <p:nvPr/>
        </p:nvSpPr>
        <p:spPr>
          <a:xfrm>
            <a:off x="9024350" y="1106687"/>
            <a:ext cx="288000" cy="288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Line 39"/>
          <p:cNvSpPr>
            <a:spLocks noChangeShapeType="1"/>
          </p:cNvSpPr>
          <p:nvPr/>
        </p:nvSpPr>
        <p:spPr bwMode="auto">
          <a:xfrm>
            <a:off x="10617839" y="1125303"/>
            <a:ext cx="0" cy="388800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txBody>
          <a:bodyPr wrap="none" anchor="ctr"/>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Text Box 56"/>
          <p:cNvSpPr txBox="1">
            <a:spLocks noChangeArrowheads="1"/>
          </p:cNvSpPr>
          <p:nvPr/>
        </p:nvSpPr>
        <p:spPr bwMode="auto">
          <a:xfrm>
            <a:off x="1098482" y="5027767"/>
            <a:ext cx="60442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Text Box 56"/>
          <p:cNvSpPr txBox="1">
            <a:spLocks noChangeArrowheads="1"/>
          </p:cNvSpPr>
          <p:nvPr/>
        </p:nvSpPr>
        <p:spPr bwMode="auto">
          <a:xfrm>
            <a:off x="5399220" y="5027767"/>
            <a:ext cx="52376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圆角矩形 104"/>
          <p:cNvSpPr/>
          <p:nvPr/>
        </p:nvSpPr>
        <p:spPr>
          <a:xfrm>
            <a:off x="433619" y="5773825"/>
            <a:ext cx="11299825" cy="433797"/>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Conformément à la norme 802.11, le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délai d'attente doit être un multiple entier du délai d'attente.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Pour le</a:t>
            </a:r>
            <a:r>
              <a:rPr lang="en-US" sz="12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 ième </a:t>
            </a:r>
            <a:r>
              <a:rPr lang="en-US" sz="12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backoff</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 un timeslot est choisi au hasard parmi 2</a:t>
            </a:r>
            <a:r>
              <a:rPr lang="en-US" sz="1200" baseline="300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2+i</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 timeslots (</a:t>
            </a:r>
            <a:r>
              <a:rPr lang="en-US" sz="1200" i="1"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 ≤ 6). Le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temps de </a:t>
            </a:r>
            <a:r>
              <a:rPr lang="en-US" sz="12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backoff le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plus court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est la </a:t>
            </a: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fenêtre de </a:t>
            </a:r>
            <a:r>
              <a:rPr lang="en-US" sz="12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backoff.</a:t>
            </a:r>
            <a:endParaRPr lang="en-US" altLang="zh-CN" sz="12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8" name="对话气泡: 椭圆形 177"/>
          <p:cNvSpPr/>
          <p:nvPr/>
        </p:nvSpPr>
        <p:spPr>
          <a:xfrm>
            <a:off x="3620173" y="2033653"/>
            <a:ext cx="1155919" cy="320127"/>
          </a:xfrm>
          <a:prstGeom prst="wedgeEllipseCallout">
            <a:avLst>
              <a:gd name="adj1" fmla="val -12141"/>
              <a:gd name="adj2" fmla="val -6976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0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Temps de congélation</a:t>
            </a:r>
            <a:endParaRPr lang="en-US" sz="1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9" name="对话气泡: 椭圆形 178"/>
          <p:cNvSpPr/>
          <p:nvPr/>
        </p:nvSpPr>
        <p:spPr>
          <a:xfrm>
            <a:off x="3658937" y="2927903"/>
            <a:ext cx="1155919" cy="320127"/>
          </a:xfrm>
          <a:prstGeom prst="wedgeEllipseCallout">
            <a:avLst>
              <a:gd name="adj1" fmla="val -24070"/>
              <a:gd name="adj2" fmla="val -6750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0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Temps de congélation</a:t>
            </a:r>
            <a:endParaRPr lang="en-US" sz="1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0" name="对话气泡: 椭圆形 179"/>
          <p:cNvSpPr/>
          <p:nvPr/>
        </p:nvSpPr>
        <p:spPr>
          <a:xfrm>
            <a:off x="4312004" y="4563341"/>
            <a:ext cx="1062148" cy="394616"/>
          </a:xfrm>
          <a:prstGeom prst="wedgeEllipseCallout">
            <a:avLst>
              <a:gd name="adj1" fmla="val -65354"/>
              <a:gd name="adj2" fmla="val -1679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Temps de congélation</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1" name="组合 28"/>
          <p:cNvGrpSpPr>
            <a:grpSpLocks noChangeAspect="1"/>
          </p:cNvGrpSpPr>
          <p:nvPr/>
        </p:nvGrpSpPr>
        <p:grpSpPr>
          <a:xfrm>
            <a:off x="3819564" y="1883532"/>
            <a:ext cx="216000" cy="216000"/>
            <a:chOff x="5076056" y="3356992"/>
            <a:chExt cx="436268" cy="436268"/>
          </a:xfrm>
        </p:grpSpPr>
        <p:sp>
          <p:nvSpPr>
            <p:cNvPr id="182"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784225" eaLnBrk="0" fontAlgn="ctr" hangingPunct="0">
                <a:spcBef>
                  <a:spcPct val="0"/>
                </a:spcBef>
                <a:spcAft>
                  <a:spcPct val="0"/>
                </a:spcAft>
              </a:pPr>
              <a:endParaRPr lang="en-US" altLang="zh-CN" sz="2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禁止符 23"/>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rgbClr val="ED7D3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4" name="组合 28"/>
          <p:cNvGrpSpPr>
            <a:grpSpLocks noChangeAspect="1"/>
          </p:cNvGrpSpPr>
          <p:nvPr/>
        </p:nvGrpSpPr>
        <p:grpSpPr>
          <a:xfrm>
            <a:off x="3761128" y="2804392"/>
            <a:ext cx="216000" cy="216000"/>
            <a:chOff x="5076056" y="3356992"/>
            <a:chExt cx="436268" cy="436268"/>
          </a:xfrm>
        </p:grpSpPr>
        <p:sp>
          <p:nvSpPr>
            <p:cNvPr id="185"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784225" eaLnBrk="0" fontAlgn="ctr" hangingPunct="0">
                <a:spcBef>
                  <a:spcPct val="0"/>
                </a:spcBef>
                <a:spcAft>
                  <a:spcPct val="0"/>
                </a:spcAft>
              </a:pPr>
              <a:endParaRPr lang="en-US" altLang="zh-CN" sz="2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6" name="禁止符 23"/>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rgbClr val="ED7D3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7" name="组合 28"/>
          <p:cNvGrpSpPr>
            <a:grpSpLocks noChangeAspect="1"/>
          </p:cNvGrpSpPr>
          <p:nvPr/>
        </p:nvGrpSpPr>
        <p:grpSpPr>
          <a:xfrm>
            <a:off x="4098093" y="4570438"/>
            <a:ext cx="216000" cy="216000"/>
            <a:chOff x="5076056" y="3356992"/>
            <a:chExt cx="436268" cy="436268"/>
          </a:xfrm>
        </p:grpSpPr>
        <p:sp>
          <p:nvSpPr>
            <p:cNvPr id="188"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784225" eaLnBrk="0" fontAlgn="ctr" hangingPunct="0">
                <a:spcBef>
                  <a:spcPct val="0"/>
                </a:spcBef>
                <a:spcAft>
                  <a:spcPct val="0"/>
                </a:spcAft>
              </a:pPr>
              <a:endParaRPr lang="en-US" altLang="zh-CN" sz="2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禁止符 23"/>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rgbClr val="ED7D3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0" name="文本框 189"/>
          <p:cNvSpPr txBox="1"/>
          <p:nvPr/>
        </p:nvSpPr>
        <p:spPr>
          <a:xfrm>
            <a:off x="1154402" y="2021003"/>
            <a:ext cx="2337276" cy="646331"/>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(Un créneau horaire est choisi au hasard parmi 8 créneaux horaires lors du premier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backoff</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Can 9"/>
          <p:cNvSpPr/>
          <p:nvPr/>
        </p:nvSpPr>
        <p:spPr>
          <a:xfrm rot="5400000">
            <a:off x="9020265" y="2777113"/>
            <a:ext cx="288000" cy="19908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Can 9"/>
          <p:cNvSpPr/>
          <p:nvPr/>
        </p:nvSpPr>
        <p:spPr>
          <a:xfrm rot="5400000">
            <a:off x="8726865" y="1138820"/>
            <a:ext cx="288000" cy="1404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Can 9"/>
          <p:cNvSpPr/>
          <p:nvPr/>
        </p:nvSpPr>
        <p:spPr>
          <a:xfrm rot="5400000">
            <a:off x="8609865" y="2162157"/>
            <a:ext cx="288000" cy="117000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9" name="Text Box 67"/>
          <p:cNvSpPr txBox="1">
            <a:spLocks noChangeArrowheads="1"/>
          </p:cNvSpPr>
          <p:nvPr/>
        </p:nvSpPr>
        <p:spPr bwMode="auto">
          <a:xfrm>
            <a:off x="8258154" y="3689666"/>
            <a:ext cx="887897"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8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0" name="Text Box 67"/>
          <p:cNvSpPr txBox="1">
            <a:spLocks noChangeArrowheads="1"/>
          </p:cNvSpPr>
          <p:nvPr/>
        </p:nvSpPr>
        <p:spPr bwMode="auto">
          <a:xfrm>
            <a:off x="8258154" y="2653843"/>
            <a:ext cx="933321"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1" name="Text Box 67"/>
          <p:cNvSpPr txBox="1">
            <a:spLocks noChangeArrowheads="1"/>
          </p:cNvSpPr>
          <p:nvPr/>
        </p:nvSpPr>
        <p:spPr bwMode="auto">
          <a:xfrm>
            <a:off x="8258155" y="1731821"/>
            <a:ext cx="1028036" cy="184666"/>
          </a:xfrm>
          <a:prstGeom prst="rect">
            <a:avLst/>
          </a:prstGeom>
          <a:noFill/>
          <a:ln w="9525" algn="ctr">
            <a:noFill/>
            <a:miter lim="800000"/>
          </a:ln>
        </p:spPr>
        <p:txBody>
          <a:bodyPr wrap="square" lIns="0" tIns="0" rIns="0" bIns="0">
            <a:spAutoFit/>
          </a:bodyPr>
          <a:lstStyle/>
          <a:p>
            <a:pP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 créneaux horaires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4" name="Text Box 67"/>
          <p:cNvSpPr txBox="1">
            <a:spLocks noChangeArrowheads="1"/>
          </p:cNvSpPr>
          <p:nvPr/>
        </p:nvSpPr>
        <p:spPr bwMode="auto">
          <a:xfrm>
            <a:off x="8285044" y="5020551"/>
            <a:ext cx="2232035" cy="553998"/>
          </a:xfrm>
          <a:prstGeom prst="rect">
            <a:avLst/>
          </a:prstGeom>
          <a:noFill/>
          <a:ln w="9525" algn="ctr">
            <a:noFill/>
            <a:miter lim="800000"/>
          </a:ln>
        </p:spPr>
        <p:txBody>
          <a:bodyPr wrap="square" lIns="0" tIns="0" rIns="0" bIns="0" anchor="ctr" anchorCtr="0">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Lorsque la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temporisation descend à 0, STA4 commence à envoyer des données.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 name="Text Box 67"/>
          <p:cNvSpPr txBox="1">
            <a:spLocks noChangeArrowheads="1"/>
          </p:cNvSpPr>
          <p:nvPr/>
        </p:nvSpPr>
        <p:spPr bwMode="auto">
          <a:xfrm>
            <a:off x="3616102" y="3686882"/>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Text Box 67"/>
          <p:cNvSpPr txBox="1">
            <a:spLocks noChangeArrowheads="1"/>
          </p:cNvSpPr>
          <p:nvPr/>
        </p:nvSpPr>
        <p:spPr bwMode="auto">
          <a:xfrm>
            <a:off x="4039086" y="3686882"/>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Text Box 67"/>
          <p:cNvSpPr txBox="1">
            <a:spLocks noChangeArrowheads="1"/>
          </p:cNvSpPr>
          <p:nvPr/>
        </p:nvSpPr>
        <p:spPr bwMode="auto">
          <a:xfrm>
            <a:off x="4462070" y="3702271"/>
            <a:ext cx="288000" cy="153888"/>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0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sz="10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3831765" y="3679188"/>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文本框 117"/>
          <p:cNvSpPr txBox="1"/>
          <p:nvPr/>
        </p:nvSpPr>
        <p:spPr>
          <a:xfrm>
            <a:off x="4250740" y="3679188"/>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文本框 118"/>
          <p:cNvSpPr txBox="1"/>
          <p:nvPr/>
        </p:nvSpPr>
        <p:spPr>
          <a:xfrm>
            <a:off x="4669715" y="3679188"/>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Text Box 67"/>
          <p:cNvSpPr txBox="1">
            <a:spLocks noChangeArrowheads="1"/>
          </p:cNvSpPr>
          <p:nvPr/>
        </p:nvSpPr>
        <p:spPr bwMode="auto">
          <a:xfrm>
            <a:off x="4878045" y="3686882"/>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文本框 123"/>
          <p:cNvSpPr txBox="1"/>
          <p:nvPr/>
        </p:nvSpPr>
        <p:spPr>
          <a:xfrm>
            <a:off x="5110178" y="3679188"/>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7" name="Can 9"/>
          <p:cNvSpPr/>
          <p:nvPr/>
        </p:nvSpPr>
        <p:spPr>
          <a:xfrm rot="5400000">
            <a:off x="9243143" y="3622372"/>
            <a:ext cx="287999" cy="2412000"/>
          </a:xfrm>
          <a:prstGeom prst="can">
            <a:avLst>
              <a:gd name="adj" fmla="val 40000"/>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8" name="Text Box 67"/>
          <p:cNvSpPr txBox="1">
            <a:spLocks noChangeArrowheads="1"/>
          </p:cNvSpPr>
          <p:nvPr/>
        </p:nvSpPr>
        <p:spPr bwMode="auto">
          <a:xfrm>
            <a:off x="8267094" y="4736039"/>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9" name="Text Box 67"/>
          <p:cNvSpPr txBox="1">
            <a:spLocks noChangeArrowheads="1"/>
          </p:cNvSpPr>
          <p:nvPr/>
        </p:nvSpPr>
        <p:spPr bwMode="auto">
          <a:xfrm>
            <a:off x="8690078" y="4736039"/>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7" name="Text Box 67"/>
          <p:cNvSpPr txBox="1">
            <a:spLocks noChangeArrowheads="1"/>
          </p:cNvSpPr>
          <p:nvPr/>
        </p:nvSpPr>
        <p:spPr bwMode="auto">
          <a:xfrm>
            <a:off x="9113062" y="4736039"/>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1" name="文本框 190"/>
          <p:cNvSpPr txBox="1"/>
          <p:nvPr/>
        </p:nvSpPr>
        <p:spPr>
          <a:xfrm>
            <a:off x="8479583" y="4728345"/>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5" name="文本框 204"/>
          <p:cNvSpPr txBox="1"/>
          <p:nvPr/>
        </p:nvSpPr>
        <p:spPr>
          <a:xfrm>
            <a:off x="8898558" y="4728345"/>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6" name="文本框 205"/>
          <p:cNvSpPr txBox="1"/>
          <p:nvPr/>
        </p:nvSpPr>
        <p:spPr>
          <a:xfrm>
            <a:off x="9317533" y="4728345"/>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7" name="Text Box 67"/>
          <p:cNvSpPr txBox="1">
            <a:spLocks noChangeArrowheads="1"/>
          </p:cNvSpPr>
          <p:nvPr/>
        </p:nvSpPr>
        <p:spPr bwMode="auto">
          <a:xfrm>
            <a:off x="9529037" y="4736039"/>
            <a:ext cx="288000" cy="184666"/>
          </a:xfrm>
          <a:prstGeom prst="rect">
            <a:avLst/>
          </a:prstGeom>
          <a:noFill/>
          <a:ln w="9525" algn="ctr">
            <a:solidFill>
              <a:srgbClr val="00B0F0"/>
            </a:solidFill>
            <a:miter lim="800000"/>
          </a:ln>
        </p:spPr>
        <p:txBody>
          <a:bodyPr wrap="square" lIns="0" tIns="0" rIns="0" bIns="0" anchor="ctr" anchorCtr="0">
            <a:spAutoFit/>
          </a:bodyPr>
          <a:lstStyle/>
          <a:p>
            <a:pPr algn="ctr" fontAlgn="ctr">
              <a:spcBef>
                <a:spcPct val="50000"/>
              </a:spcBef>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文本框 207"/>
          <p:cNvSpPr txBox="1"/>
          <p:nvPr/>
        </p:nvSpPr>
        <p:spPr>
          <a:xfrm>
            <a:off x="9761170" y="4728345"/>
            <a:ext cx="318649" cy="200055"/>
          </a:xfrm>
          <a:prstGeom prst="rect">
            <a:avLst/>
          </a:prstGeom>
          <a:noFill/>
        </p:spPr>
        <p:txBody>
          <a:bodyPr wrap="square" rtlCol="0">
            <a:spAutoFit/>
          </a:bodyPr>
          <a:lstStyle/>
          <a:p>
            <a:pPr fontAlgn="ctr"/>
            <a:r>
              <a:rPr lang="en-US" sz="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Can 225"/>
          <p:cNvSpPr/>
          <p:nvPr/>
        </p:nvSpPr>
        <p:spPr>
          <a:xfrm rot="5400000">
            <a:off x="10704382" y="3565950"/>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5" name="Can 225"/>
          <p:cNvSpPr/>
          <p:nvPr/>
        </p:nvSpPr>
        <p:spPr>
          <a:xfrm rot="5400000">
            <a:off x="10704382" y="4630372"/>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6" name="Can 225"/>
          <p:cNvSpPr/>
          <p:nvPr/>
        </p:nvSpPr>
        <p:spPr>
          <a:xfrm rot="5400000">
            <a:off x="10704382" y="2533880"/>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7" name="Can 225"/>
          <p:cNvSpPr/>
          <p:nvPr/>
        </p:nvSpPr>
        <p:spPr>
          <a:xfrm rot="5400000">
            <a:off x="10704382" y="1627543"/>
            <a:ext cx="288000" cy="39600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8" name="Text Box 56"/>
          <p:cNvSpPr txBox="1">
            <a:spLocks noChangeArrowheads="1"/>
          </p:cNvSpPr>
          <p:nvPr/>
        </p:nvSpPr>
        <p:spPr bwMode="auto">
          <a:xfrm>
            <a:off x="10540779" y="5027767"/>
            <a:ext cx="523763" cy="276999"/>
          </a:xfrm>
          <a:prstGeom prst="rect">
            <a:avLst/>
          </a:prstGeom>
          <a:noFill/>
          <a:ln w="12700" algn="ctr">
            <a:noFill/>
            <a:miter lim="800000"/>
          </a:ln>
        </p:spPr>
        <p:txBody>
          <a:bodyPr wrap="square">
            <a:spAutoFit/>
          </a:bodyPr>
          <a:lstStyle/>
          <a:p>
            <a:pPr algn="ctr" fontAlgn="ctr">
              <a:spcBef>
                <a:spcPct val="5000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DIFS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Text Box 67"/>
          <p:cNvSpPr txBox="1">
            <a:spLocks noChangeArrowheads="1"/>
          </p:cNvSpPr>
          <p:nvPr/>
        </p:nvSpPr>
        <p:spPr bwMode="auto">
          <a:xfrm>
            <a:off x="5717856" y="4754373"/>
            <a:ext cx="1114252" cy="184666"/>
          </a:xfrm>
          <a:prstGeom prst="rect">
            <a:avLst/>
          </a:prstGeom>
          <a:noFill/>
          <a:ln w="9525" algn="ctr">
            <a:noFill/>
            <a:miter lim="800000"/>
          </a:ln>
        </p:spPr>
        <p:txBody>
          <a:bodyPr wrap="square" lIns="0" tIns="0" rIns="0" bIns="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 </a:t>
            </a: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créneau horaire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RTS/CTS : Nœud caché</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600" dirty="0" smtClean="0">
                <a:sym typeface="Huawei Sans" panose="020C0503030203020204" pitchFamily="34" charset="0"/>
              </a:rPr>
              <a:t>Un problème de nœud caché se produit lorsqu'une STA peut communiquer avec un AP mais ne peut pas communiquer directement avec d'autres STA associées à l'AP.</a:t>
            </a:r>
            <a:endParaRPr lang="en-US" altLang="zh-CN" sz="1600" dirty="0">
              <a:sym typeface="Huawei Sans" panose="020C0503030203020204" pitchFamily="34" charset="0"/>
            </a:endParaRPr>
          </a:p>
        </p:txBody>
      </p:sp>
      <p:sp>
        <p:nvSpPr>
          <p:cNvPr id="7" name="椭圆 6"/>
          <p:cNvSpPr/>
          <p:nvPr/>
        </p:nvSpPr>
        <p:spPr bwMode="auto">
          <a:xfrm>
            <a:off x="794232" y="2566942"/>
            <a:ext cx="2948050" cy="1980000"/>
          </a:xfrm>
          <a:prstGeom prst="ellipse">
            <a:avLst/>
          </a:prstGeom>
          <a:noFill/>
          <a:ln>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椭圆 7"/>
          <p:cNvSpPr/>
          <p:nvPr/>
        </p:nvSpPr>
        <p:spPr bwMode="auto">
          <a:xfrm>
            <a:off x="3161404" y="2551482"/>
            <a:ext cx="2948049" cy="1980000"/>
          </a:xfrm>
          <a:prstGeom prst="ellipse">
            <a:avLst/>
          </a:prstGeom>
          <a:noFill/>
          <a:ln>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33"/>
          <p:cNvSpPr txBox="1"/>
          <p:nvPr/>
        </p:nvSpPr>
        <p:spPr>
          <a:xfrm>
            <a:off x="1247707" y="3722727"/>
            <a:ext cx="768598"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47"/>
          <p:cNvSpPr txBox="1"/>
          <p:nvPr/>
        </p:nvSpPr>
        <p:spPr>
          <a:xfrm>
            <a:off x="3161404" y="3683634"/>
            <a:ext cx="616946"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p:nvPr/>
        </p:nvCxnSpPr>
        <p:spPr bwMode="auto">
          <a:xfrm>
            <a:off x="1940490" y="3458411"/>
            <a:ext cx="1188000"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15" name="TextBox 54"/>
          <p:cNvSpPr txBox="1"/>
          <p:nvPr/>
        </p:nvSpPr>
        <p:spPr>
          <a:xfrm>
            <a:off x="2187884" y="3151351"/>
            <a:ext cx="514800" cy="276999"/>
          </a:xfrm>
          <a:prstGeom prst="rect">
            <a:avLst/>
          </a:prstGeom>
          <a:noFill/>
        </p:spPr>
        <p:txBody>
          <a:bodyPr wrap="square" rtlCol="0">
            <a:spAutoFit/>
          </a:bodyP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p:nvPr/>
        </p:nvPicPr>
        <p:blipFill>
          <a:blip r:embed="rId1" cstate="print">
            <a:extLst>
              <a:ext uri="{28A0092B-C50C-407E-A947-70E740481C1C}">
                <a14:useLocalDpi xmlns:a14="http://schemas.microsoft.com/office/drawing/2010/main" val="0"/>
              </a:ext>
            </a:extLst>
          </a:blip>
          <a:stretch>
            <a:fillRect/>
          </a:stretch>
        </p:blipFill>
        <p:spPr>
          <a:xfrm>
            <a:off x="3231701" y="3353051"/>
            <a:ext cx="481536" cy="375952"/>
          </a:xfrm>
          <a:prstGeom prst="rect">
            <a:avLst/>
          </a:prstGeom>
        </p:spPr>
      </p:pic>
      <p:pic>
        <p:nvPicPr>
          <p:cNvPr id="21" name="图片 20" descr="笔记本电脑.png"/>
          <p:cNvPicPr>
            <a:picLocks noChangeAspect="1"/>
          </p:cNvPicPr>
          <p:nvPr/>
        </p:nvPicPr>
        <p:blipFill>
          <a:blip r:embed="rId2" cstate="print"/>
          <a:stretch>
            <a:fillRect/>
          </a:stretch>
        </p:blipFill>
        <p:spPr>
          <a:xfrm>
            <a:off x="1380006" y="3353051"/>
            <a:ext cx="534326" cy="334981"/>
          </a:xfrm>
          <a:prstGeom prst="rect">
            <a:avLst/>
          </a:prstGeom>
        </p:spPr>
      </p:pic>
      <p:sp>
        <p:nvSpPr>
          <p:cNvPr id="23" name="椭圆 22"/>
          <p:cNvSpPr>
            <a:spLocks noChangeAspect="1"/>
          </p:cNvSpPr>
          <p:nvPr/>
        </p:nvSpPr>
        <p:spPr>
          <a:xfrm>
            <a:off x="6717087" y="278287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ct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7114909" y="2730847"/>
            <a:ext cx="4422781" cy="584775"/>
          </a:xfrm>
          <a:prstGeom prst="rect">
            <a:avLst/>
          </a:prstGeom>
          <a:noFill/>
        </p:spPr>
        <p:txBody>
          <a:bodyPr wrap="square" rtlCol="0">
            <a:spAutoFit/>
          </a:bodyPr>
          <a:lstStyle/>
          <a:p>
            <a:pPr fontAlgn="ctr">
              <a:spcAft>
                <a:spcPts val="600"/>
              </a:spcAft>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envoie une trame RTS pour réserver l'accès au canal.</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椭圆 25"/>
          <p:cNvSpPr>
            <a:spLocks noChangeAspect="1"/>
          </p:cNvSpPr>
          <p:nvPr/>
        </p:nvSpPr>
        <p:spPr>
          <a:xfrm>
            <a:off x="6728729" y="465187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ct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7114909" y="4589422"/>
            <a:ext cx="4345256" cy="1077218"/>
          </a:xfrm>
          <a:prstGeom prst="rect">
            <a:avLst/>
          </a:prstGeom>
          <a:noFill/>
        </p:spPr>
        <p:txBody>
          <a:bodyPr wrap="square" rtlCol="0">
            <a:spAutoFit/>
          </a:bodyPr>
          <a:lstStyle/>
          <a:p>
            <a:pPr fontAlgn="ctr">
              <a:spcAft>
                <a:spcPts val="600"/>
              </a:spcAft>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reçoit la trame CTS envoyée par l'AP et apprend que le canal actuel est occupé. Par conséquent, STA2 reste silencieux et ne peut pas envoyer de données.</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6465160" y="2299862"/>
            <a:ext cx="5072531" cy="338554"/>
          </a:xfrm>
          <a:prstGeom prst="rect">
            <a:avLst/>
          </a:prstGeom>
          <a:noFill/>
        </p:spPr>
        <p:txBody>
          <a:bodyPr wrap="square" rtlCol="0">
            <a:spAutoFit/>
          </a:bodyPr>
          <a:lstStyle/>
          <a:p>
            <a:pPr algn="ctr" fontAlgn="ctr">
              <a:spcAft>
                <a:spcPts val="600"/>
              </a:spcAft>
            </a:pP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et STA2 sont des nœuds cachés l'un par rapport à l'autre.</a:t>
            </a:r>
            <a:endParaRPr 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Oval 4"/>
          <p:cNvSpPr>
            <a:spLocks noChangeAspect="1"/>
          </p:cNvSpPr>
          <p:nvPr/>
        </p:nvSpPr>
        <p:spPr>
          <a:xfrm>
            <a:off x="6717087" y="337698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ct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a:spLocks noChangeAspect="1"/>
          </p:cNvSpPr>
          <p:nvPr/>
        </p:nvSpPr>
        <p:spPr>
          <a:xfrm>
            <a:off x="2040729" y="320096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33"/>
          <p:cNvSpPr txBox="1"/>
          <p:nvPr/>
        </p:nvSpPr>
        <p:spPr>
          <a:xfrm>
            <a:off x="4631156" y="3718329"/>
            <a:ext cx="768598"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descr="笔记本电脑.png"/>
          <p:cNvPicPr>
            <a:picLocks noChangeAspect="1"/>
          </p:cNvPicPr>
          <p:nvPr/>
        </p:nvPicPr>
        <p:blipFill>
          <a:blip r:embed="rId2" cstate="print"/>
          <a:stretch>
            <a:fillRect/>
          </a:stretch>
        </p:blipFill>
        <p:spPr>
          <a:xfrm>
            <a:off x="4773423" y="3348653"/>
            <a:ext cx="534326" cy="334981"/>
          </a:xfrm>
          <a:prstGeom prst="rect">
            <a:avLst/>
          </a:prstGeom>
        </p:spPr>
      </p:pic>
      <p:sp>
        <p:nvSpPr>
          <p:cNvPr id="18" name="文本框 17"/>
          <p:cNvSpPr txBox="1"/>
          <p:nvPr/>
        </p:nvSpPr>
        <p:spPr>
          <a:xfrm>
            <a:off x="7114909" y="3328355"/>
            <a:ext cx="4648806" cy="584775"/>
          </a:xfrm>
          <a:prstGeom prst="rect">
            <a:avLst/>
          </a:prstGeom>
          <a:noFill/>
        </p:spPr>
        <p:txBody>
          <a:bodyPr wrap="squar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Après avoir reçu la trame RTS, l'AP émet une trame CTS en guise de réponse.</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p:nvPr/>
        </p:nvCxnSpPr>
        <p:spPr bwMode="auto">
          <a:xfrm flipH="1">
            <a:off x="1940490" y="3575838"/>
            <a:ext cx="1188000"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40" name="TextBox 54"/>
          <p:cNvSpPr txBox="1"/>
          <p:nvPr/>
        </p:nvSpPr>
        <p:spPr>
          <a:xfrm>
            <a:off x="2662666" y="3596114"/>
            <a:ext cx="514800" cy="276999"/>
          </a:xfrm>
          <a:prstGeom prst="rect">
            <a:avLst/>
          </a:prstGeom>
          <a:noFill/>
        </p:spPr>
        <p:txBody>
          <a:bodyPr wrap="square" rtlCol="0">
            <a:spAutoFit/>
          </a:bodyP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椭圆 40"/>
          <p:cNvSpPr>
            <a:spLocks noChangeAspect="1"/>
          </p:cNvSpPr>
          <p:nvPr/>
        </p:nvSpPr>
        <p:spPr>
          <a:xfrm>
            <a:off x="2533095" y="3648297"/>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p:cNvCxnSpPr>
            <a:endCxn id="35" idx="1"/>
          </p:cNvCxnSpPr>
          <p:nvPr/>
        </p:nvCxnSpPr>
        <p:spPr bwMode="auto">
          <a:xfrm>
            <a:off x="3760129" y="3508356"/>
            <a:ext cx="1013294"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44" name="TextBox 54"/>
          <p:cNvSpPr txBox="1"/>
          <p:nvPr/>
        </p:nvSpPr>
        <p:spPr>
          <a:xfrm>
            <a:off x="4043700" y="3543647"/>
            <a:ext cx="514800" cy="276999"/>
          </a:xfrm>
          <a:prstGeom prst="rect">
            <a:avLst/>
          </a:prstGeom>
          <a:noFill/>
        </p:spPr>
        <p:txBody>
          <a:bodyPr wrap="square" rtlCol="0">
            <a:spAutoFit/>
          </a:bodyP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椭圆 44"/>
          <p:cNvSpPr>
            <a:spLocks noChangeAspect="1"/>
          </p:cNvSpPr>
          <p:nvPr/>
        </p:nvSpPr>
        <p:spPr>
          <a:xfrm>
            <a:off x="3914129" y="3583130"/>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p:cNvSpPr>
            <a:spLocks noChangeAspect="1"/>
          </p:cNvSpPr>
          <p:nvPr/>
        </p:nvSpPr>
        <p:spPr>
          <a:xfrm>
            <a:off x="4625078" y="3083375"/>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33"/>
          <p:cNvSpPr txBox="1"/>
          <p:nvPr/>
        </p:nvSpPr>
        <p:spPr>
          <a:xfrm>
            <a:off x="4664501" y="3034877"/>
            <a:ext cx="1234876"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Garder le silence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椭圆 52"/>
          <p:cNvSpPr>
            <a:spLocks noChangeAspect="1"/>
          </p:cNvSpPr>
          <p:nvPr/>
        </p:nvSpPr>
        <p:spPr>
          <a:xfrm>
            <a:off x="1067710" y="306721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33"/>
          <p:cNvSpPr txBox="1"/>
          <p:nvPr/>
        </p:nvSpPr>
        <p:spPr>
          <a:xfrm>
            <a:off x="1161331" y="2912633"/>
            <a:ext cx="962873"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Début de l'envoi des données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4"/>
          <p:cNvSpPr>
            <a:spLocks noChangeAspect="1"/>
          </p:cNvSpPr>
          <p:nvPr/>
        </p:nvSpPr>
        <p:spPr>
          <a:xfrm>
            <a:off x="6717087" y="401892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ct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7114909" y="3954053"/>
            <a:ext cx="4438377" cy="584775"/>
          </a:xfrm>
          <a:prstGeom prst="rect">
            <a:avLst/>
          </a:prstGeom>
          <a:noFill/>
        </p:spPr>
        <p:txBody>
          <a:bodyPr wrap="squar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Après avoir reçu la trame CTS du PA, STA1 est prêt à envoyer des données.</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104"/>
          <p:cNvSpPr/>
          <p:nvPr/>
        </p:nvSpPr>
        <p:spPr>
          <a:xfrm>
            <a:off x="731839" y="5821845"/>
            <a:ext cx="10728326" cy="381415"/>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lnSpc>
                <a:spcPts val="1800"/>
              </a:lnSpc>
            </a:pP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 distance entre STA1 et STA2 étant trop longue, STA1 et STA2 ne peuvent pas se détecter l'un l'autre.</a:t>
            </a:r>
            <a:endParaRPr lang="en-US" altLang="zh-CN" sz="16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RTS/CTS : Nœud exposé</a:t>
            </a:r>
            <a:endParaRPr lang="en-US" dirty="0">
              <a:sym typeface="Huawei Sans" panose="020C0503030203020204" pitchFamily="34" charset="0"/>
            </a:endParaRPr>
          </a:p>
        </p:txBody>
      </p:sp>
      <p:sp>
        <p:nvSpPr>
          <p:cNvPr id="18" name="文本占位符 17"/>
          <p:cNvSpPr>
            <a:spLocks noGrp="1"/>
          </p:cNvSpPr>
          <p:nvPr>
            <p:ph type="body" sz="quarter" idx="10"/>
          </p:nvPr>
        </p:nvSpPr>
        <p:spPr/>
        <p:txBody>
          <a:bodyPr/>
          <a:lstStyle/>
          <a:p>
            <a:r>
              <a:rPr lang="en-US" sz="1600" dirty="0" smtClean="0">
                <a:sym typeface="Huawei Sans" panose="020C0503030203020204" pitchFamily="34" charset="0"/>
              </a:rPr>
              <a:t>Un problème de nœud exposé se produit lorsqu'une STA peut communiquer avec d'autres STA associées à un AP mais ne peut pas communiquer directement avec l'AP.</a:t>
            </a:r>
            <a:endParaRPr lang="en-US" sz="1600" dirty="0">
              <a:sym typeface="Huawei Sans" panose="020C0503030203020204" pitchFamily="34" charset="0"/>
            </a:endParaRPr>
          </a:p>
        </p:txBody>
      </p:sp>
      <p:grpSp>
        <p:nvGrpSpPr>
          <p:cNvPr id="4" name="组合 28"/>
          <p:cNvGrpSpPr/>
          <p:nvPr/>
        </p:nvGrpSpPr>
        <p:grpSpPr>
          <a:xfrm>
            <a:off x="766763" y="3059221"/>
            <a:ext cx="5599135" cy="2583108"/>
            <a:chOff x="132467" y="2225847"/>
            <a:chExt cx="6234935" cy="3577545"/>
          </a:xfrm>
        </p:grpSpPr>
        <p:sp>
          <p:nvSpPr>
            <p:cNvPr id="5" name="椭圆 4"/>
            <p:cNvSpPr/>
            <p:nvPr/>
          </p:nvSpPr>
          <p:spPr bwMode="auto">
            <a:xfrm>
              <a:off x="2542004" y="2225847"/>
              <a:ext cx="3825398" cy="3560065"/>
            </a:xfrm>
            <a:prstGeom prst="ellipse">
              <a:avLst/>
            </a:prstGeom>
            <a:noFill/>
            <a:ln>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bwMode="auto">
            <a:xfrm>
              <a:off x="132467" y="2243328"/>
              <a:ext cx="3369797" cy="3560064"/>
            </a:xfrm>
            <a:prstGeom prst="ellipse">
              <a:avLst/>
            </a:prstGeom>
            <a:noFill/>
            <a:ln>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 name="TextBox 29"/>
          <p:cNvSpPr txBox="1"/>
          <p:nvPr/>
        </p:nvSpPr>
        <p:spPr>
          <a:xfrm>
            <a:off x="1616062" y="4584519"/>
            <a:ext cx="681896"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AP1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30"/>
          <p:cNvSpPr txBox="1"/>
          <p:nvPr/>
        </p:nvSpPr>
        <p:spPr>
          <a:xfrm>
            <a:off x="4355199" y="4596094"/>
            <a:ext cx="744224"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31"/>
          <p:cNvSpPr txBox="1"/>
          <p:nvPr/>
        </p:nvSpPr>
        <p:spPr>
          <a:xfrm>
            <a:off x="2980137" y="4607669"/>
            <a:ext cx="787632"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36"/>
          <p:cNvSpPr txBox="1"/>
          <p:nvPr/>
        </p:nvSpPr>
        <p:spPr>
          <a:xfrm>
            <a:off x="5599201" y="4607669"/>
            <a:ext cx="616946"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p:nvPr/>
        </p:nvCxnSpPr>
        <p:spPr bwMode="auto">
          <a:xfrm>
            <a:off x="2182873" y="4288491"/>
            <a:ext cx="938784"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bwMode="auto">
          <a:xfrm flipH="1">
            <a:off x="2170681" y="4415668"/>
            <a:ext cx="938784"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bwMode="auto">
          <a:xfrm flipV="1">
            <a:off x="3700110" y="4388039"/>
            <a:ext cx="575620" cy="491"/>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14" name="TextBox 45"/>
          <p:cNvSpPr txBox="1"/>
          <p:nvPr/>
        </p:nvSpPr>
        <p:spPr>
          <a:xfrm>
            <a:off x="2300026" y="4013133"/>
            <a:ext cx="514800"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46"/>
          <p:cNvSpPr txBox="1"/>
          <p:nvPr/>
        </p:nvSpPr>
        <p:spPr>
          <a:xfrm>
            <a:off x="2462119" y="4433399"/>
            <a:ext cx="514800" cy="276999"/>
          </a:xfrm>
          <a:prstGeom prst="rect">
            <a:avLst/>
          </a:prstGeom>
          <a:noFill/>
        </p:spPr>
        <p:txBody>
          <a:bodyPr wrap="square" rtlCol="0">
            <a:spAutoFit/>
          </a:bodyPr>
          <a:lstStyle/>
          <a:p>
            <a:pPr algn="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TextBox 47"/>
          <p:cNvSpPr txBox="1"/>
          <p:nvPr/>
        </p:nvSpPr>
        <p:spPr>
          <a:xfrm>
            <a:off x="3881972" y="4431811"/>
            <a:ext cx="514800"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椭圆 18"/>
          <p:cNvSpPr/>
          <p:nvPr/>
        </p:nvSpPr>
        <p:spPr bwMode="auto">
          <a:xfrm>
            <a:off x="1458130" y="2512912"/>
            <a:ext cx="3611214" cy="3600000"/>
          </a:xfrm>
          <a:prstGeom prst="ellipse">
            <a:avLst/>
          </a:prstGeom>
          <a:noFill/>
          <a:ln>
            <a:solidFill>
              <a:srgbClr val="FFC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p:nvPr/>
        </p:nvPicPr>
        <p:blipFill>
          <a:blip r:embed="rId1" cstate="print">
            <a:extLst>
              <a:ext uri="{28A0092B-C50C-407E-A947-70E740481C1C}">
                <a14:useLocalDpi xmlns:a14="http://schemas.microsoft.com/office/drawing/2010/main" val="0"/>
              </a:ext>
            </a:extLst>
          </a:blip>
          <a:stretch>
            <a:fillRect/>
          </a:stretch>
        </p:blipFill>
        <p:spPr>
          <a:xfrm>
            <a:off x="1530295" y="4105558"/>
            <a:ext cx="629459" cy="495613"/>
          </a:xfrm>
          <a:prstGeom prst="rect">
            <a:avLst/>
          </a:prstGeom>
        </p:spPr>
      </p:pic>
      <p:pic>
        <p:nvPicPr>
          <p:cNvPr id="21" name="图片 20" descr="笔记本电脑.png"/>
          <p:cNvPicPr>
            <a:picLocks noChangeAspect="1"/>
          </p:cNvPicPr>
          <p:nvPr/>
        </p:nvPicPr>
        <p:blipFill>
          <a:blip r:embed="rId2" cstate="print"/>
          <a:stretch>
            <a:fillRect/>
          </a:stretch>
        </p:blipFill>
        <p:spPr>
          <a:xfrm>
            <a:off x="3028005" y="4106049"/>
            <a:ext cx="689081" cy="495613"/>
          </a:xfrm>
          <a:prstGeom prst="rect">
            <a:avLst/>
          </a:prstGeom>
        </p:spPr>
      </p:pic>
      <p:pic>
        <p:nvPicPr>
          <p:cNvPr id="22" name="图片 21" descr="笔记本电脑.png"/>
          <p:cNvPicPr>
            <a:picLocks noChangeAspect="1"/>
          </p:cNvPicPr>
          <p:nvPr/>
        </p:nvPicPr>
        <p:blipFill>
          <a:blip r:embed="rId2" cstate="print"/>
          <a:stretch>
            <a:fillRect/>
          </a:stretch>
        </p:blipFill>
        <p:spPr>
          <a:xfrm>
            <a:off x="4292706" y="4105558"/>
            <a:ext cx="689081" cy="495613"/>
          </a:xfrm>
          <a:prstGeom prst="rect">
            <a:avLst/>
          </a:prstGeom>
        </p:spPr>
      </p:pic>
      <p:pic>
        <p:nvPicPr>
          <p:cNvPr id="23" name="图片 22"/>
          <p:cNvPicPr/>
          <p:nvPr/>
        </p:nvPicPr>
        <p:blipFill>
          <a:blip r:embed="rId1" cstate="print">
            <a:extLst>
              <a:ext uri="{28A0092B-C50C-407E-A947-70E740481C1C}">
                <a14:useLocalDpi xmlns:a14="http://schemas.microsoft.com/office/drawing/2010/main" val="0"/>
              </a:ext>
            </a:extLst>
          </a:blip>
          <a:stretch>
            <a:fillRect/>
          </a:stretch>
        </p:blipFill>
        <p:spPr>
          <a:xfrm>
            <a:off x="5595355" y="4105558"/>
            <a:ext cx="629459" cy="495613"/>
          </a:xfrm>
          <a:prstGeom prst="rect">
            <a:avLst/>
          </a:prstGeom>
        </p:spPr>
      </p:pic>
      <p:sp>
        <p:nvSpPr>
          <p:cNvPr id="25" name="椭圆 24"/>
          <p:cNvSpPr>
            <a:spLocks noChangeAspect="1"/>
          </p:cNvSpPr>
          <p:nvPr/>
        </p:nvSpPr>
        <p:spPr>
          <a:xfrm>
            <a:off x="6943042" y="318591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7340864" y="3119427"/>
            <a:ext cx="4149498" cy="584775"/>
          </a:xfrm>
          <a:prstGeom prst="rect">
            <a:avLst/>
          </a:prstGeom>
          <a:noFill/>
        </p:spPr>
        <p:txBody>
          <a:bodyPr wrap="square" rtlCol="0">
            <a:spAutoFit/>
          </a:bodyPr>
          <a:lstStyle/>
          <a:p>
            <a:pPr fontAlgn="ctr">
              <a:spcAft>
                <a:spcPts val="600"/>
              </a:spcAft>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émet une trame RTS pour réserver l'accès au canal.</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椭圆 26"/>
          <p:cNvSpPr>
            <a:spLocks noChangeAspect="1"/>
          </p:cNvSpPr>
          <p:nvPr/>
        </p:nvSpPr>
        <p:spPr>
          <a:xfrm>
            <a:off x="6937263" y="495253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6365898" y="2693203"/>
            <a:ext cx="5098086" cy="338554"/>
          </a:xfrm>
          <a:prstGeom prst="rect">
            <a:avLst/>
          </a:prstGeom>
          <a:noFill/>
        </p:spPr>
        <p:txBody>
          <a:bodyPr wrap="square" rtlCol="0">
            <a:spAutoFit/>
          </a:bodyPr>
          <a:lstStyle/>
          <a:p>
            <a:pPr algn="ctr" fontAlgn="ctr">
              <a:spcAft>
                <a:spcPts val="600"/>
              </a:spcAft>
            </a:pPr>
            <a:r>
              <a:rPr 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 et STA2 sont des nœuds exposés l'un à l'autre.</a:t>
            </a:r>
            <a:endParaRPr 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Oval 4"/>
          <p:cNvSpPr>
            <a:spLocks noChangeAspect="1"/>
          </p:cNvSpPr>
          <p:nvPr/>
        </p:nvSpPr>
        <p:spPr>
          <a:xfrm>
            <a:off x="6943042" y="377841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7349060" y="3707412"/>
            <a:ext cx="4473989" cy="584775"/>
          </a:xfrm>
          <a:prstGeom prst="rect">
            <a:avLst/>
          </a:prstGeom>
          <a:noFill/>
        </p:spPr>
        <p:txBody>
          <a:bodyPr wrap="squar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Après avoir reçu la trame RTS, l'AP émet une trame CTS en guise de réponse.</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Oval 4"/>
          <p:cNvSpPr>
            <a:spLocks noChangeAspect="1"/>
          </p:cNvSpPr>
          <p:nvPr/>
        </p:nvSpPr>
        <p:spPr>
          <a:xfrm>
            <a:off x="6943042" y="433826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7349061" y="4281404"/>
            <a:ext cx="4141301" cy="584775"/>
          </a:xfrm>
          <a:prstGeom prst="rect">
            <a:avLst/>
          </a:prstGeom>
          <a:noFill/>
        </p:spPr>
        <p:txBody>
          <a:bodyPr wrap="square" rtlCol="0">
            <a:spAutoFit/>
          </a:bodyPr>
          <a:lstStyle/>
          <a:p>
            <a:pP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reçoit la trame RTS de STA1 mais pas la trame CTS de AP1.</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椭圆 54"/>
          <p:cNvSpPr>
            <a:spLocks noChangeAspect="1"/>
          </p:cNvSpPr>
          <p:nvPr/>
        </p:nvSpPr>
        <p:spPr>
          <a:xfrm>
            <a:off x="2336032" y="4481898"/>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p:cNvSpPr>
            <a:spLocks noChangeAspect="1"/>
          </p:cNvSpPr>
          <p:nvPr/>
        </p:nvSpPr>
        <p:spPr>
          <a:xfrm>
            <a:off x="2179550" y="4074786"/>
            <a:ext cx="173057" cy="1730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椭圆 56"/>
          <p:cNvSpPr>
            <a:spLocks noChangeAspect="1"/>
          </p:cNvSpPr>
          <p:nvPr/>
        </p:nvSpPr>
        <p:spPr>
          <a:xfrm>
            <a:off x="3741474" y="4481898"/>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7340775" y="4893067"/>
            <a:ext cx="4149587" cy="584775"/>
          </a:xfrm>
          <a:prstGeom prst="rect">
            <a:avLst/>
          </a:prstGeom>
          <a:noFill/>
        </p:spPr>
        <p:txBody>
          <a:bodyPr wrap="square" rtlCol="0">
            <a:spAutoFit/>
          </a:bodyPr>
          <a:lstStyle/>
          <a:p>
            <a:pPr fontAlgn="ctr">
              <a:spcAft>
                <a:spcPts val="600"/>
              </a:spcAft>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 émet une trame RTS pour réserver l'accès au canal.</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9" name="直接箭头连接符 58"/>
          <p:cNvCxnSpPr>
            <a:stCxn id="22" idx="3"/>
            <a:endCxn id="23" idx="1"/>
          </p:cNvCxnSpPr>
          <p:nvPr/>
        </p:nvCxnSpPr>
        <p:spPr bwMode="auto">
          <a:xfrm>
            <a:off x="4981787" y="4353365"/>
            <a:ext cx="613568"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60" name="椭圆 59"/>
          <p:cNvSpPr>
            <a:spLocks noChangeAspect="1"/>
          </p:cNvSpPr>
          <p:nvPr/>
        </p:nvSpPr>
        <p:spPr>
          <a:xfrm>
            <a:off x="4968341" y="4142933"/>
            <a:ext cx="173057" cy="1730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47"/>
          <p:cNvSpPr txBox="1"/>
          <p:nvPr/>
        </p:nvSpPr>
        <p:spPr>
          <a:xfrm>
            <a:off x="5096744" y="4084851"/>
            <a:ext cx="514800"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直接箭头连接符 64"/>
          <p:cNvCxnSpPr/>
          <p:nvPr/>
        </p:nvCxnSpPr>
        <p:spPr bwMode="auto">
          <a:xfrm flipH="1">
            <a:off x="3700110" y="4277552"/>
            <a:ext cx="576000" cy="0"/>
          </a:xfrm>
          <a:prstGeom prst="straightConnector1">
            <a:avLst/>
          </a:prstGeom>
          <a:ln>
            <a:solidFill>
              <a:srgbClr val="00B0F0"/>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68" name="椭圆 67"/>
          <p:cNvSpPr>
            <a:spLocks noChangeAspect="1"/>
          </p:cNvSpPr>
          <p:nvPr/>
        </p:nvSpPr>
        <p:spPr>
          <a:xfrm>
            <a:off x="3803940" y="4052754"/>
            <a:ext cx="173057" cy="1730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9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altLang="zh-CN" sz="9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47"/>
          <p:cNvSpPr txBox="1"/>
          <p:nvPr/>
        </p:nvSpPr>
        <p:spPr>
          <a:xfrm>
            <a:off x="3920768" y="3994672"/>
            <a:ext cx="514800" cy="276999"/>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dirty="0" smtClean="0">
                <a:sym typeface="Huawei Sans" panose="020C0503030203020204" pitchFamily="34" charset="0"/>
              </a:rPr>
              <a:t>Collage des canaux</a:t>
            </a:r>
            <a:endParaRPr lang="en-US" dirty="0">
              <a:sym typeface="Huawei Sans" panose="020C0503030203020204" pitchFamily="34" charset="0"/>
            </a:endParaRPr>
          </a:p>
        </p:txBody>
      </p:sp>
      <p:sp>
        <p:nvSpPr>
          <p:cNvPr id="63" name="矩形 62"/>
          <p:cNvSpPr/>
          <p:nvPr/>
        </p:nvSpPr>
        <p:spPr>
          <a:xfrm>
            <a:off x="5625449" y="1980629"/>
            <a:ext cx="6123639" cy="3570208"/>
          </a:xfrm>
          <a:prstGeom prst="rect">
            <a:avLst/>
          </a:prstGeom>
          <a:noFill/>
        </p:spPr>
        <p:txBody>
          <a:bodyPr wrap="square">
            <a:spAutoFit/>
          </a:bodyPr>
          <a:lstStyle/>
          <a:p>
            <a:pPr marL="285750" indent="-285750" fontAlgn="ctr">
              <a:lnSpc>
                <a:spcPct val="150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En regroupant deux ou plusieurs canaux adjacents qui ne se chevauchent pas en un seul canal, il est possible de doubler le débit de transmission.</a:t>
            </a:r>
            <a:endParaRPr lang="en-US" altLang="zh-CN" sz="14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lnSpc>
                <a:spcPct val="150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Pour les technologies sans fil, l'augmentation de la largeur du canal peut directement augmenter le débit.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C'est comme pour une route. Si la route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est élargie, la capacité de trafic de la route est améliorée.</a:t>
            </a:r>
            <a:endParaRPr lang="en-US" altLang="zh-CN" sz="14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lnSpc>
                <a:spcPct val="150000"/>
              </a:lnSpc>
              <a:spcAft>
                <a:spcPts val="600"/>
              </a:spcAft>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Dans les normes 802.11, l'interface aérienne fonctionne avec une largeur de bande de 20 MHz. En reliant deux canaux adjacents de 20 MHz en un canal de 40 MHz, le taux de transmission est doublé. Dans les normes 802.11ac et ultérieures, huit canaux peuvent être regroupés en un canal de 160 MHz, et le taux de transmission dépasse 1000 Mbps.</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圆角矩形 42"/>
          <p:cNvSpPr/>
          <p:nvPr/>
        </p:nvSpPr>
        <p:spPr>
          <a:xfrm>
            <a:off x="711876" y="2091709"/>
            <a:ext cx="4805310" cy="3477946"/>
          </a:xfrm>
          <a:prstGeom prst="roundRect">
            <a:avLst>
              <a:gd name="adj" fmla="val 57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Can 9"/>
          <p:cNvSpPr/>
          <p:nvPr/>
        </p:nvSpPr>
        <p:spPr>
          <a:xfrm rot="5400000">
            <a:off x="865768" y="2136610"/>
            <a:ext cx="508525" cy="540000"/>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149</a:t>
            </a:r>
            <a:endParaRPr lang="en-US" altLang="zh-CN" sz="1200"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Can 9"/>
          <p:cNvSpPr/>
          <p:nvPr/>
        </p:nvSpPr>
        <p:spPr>
          <a:xfrm rot="5400000">
            <a:off x="1269086" y="2648238"/>
            <a:ext cx="508525" cy="540000"/>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153</a:t>
            </a:r>
            <a:endParaRPr lang="en-US" altLang="zh-CN" sz="1200"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Can 9"/>
          <p:cNvSpPr/>
          <p:nvPr/>
        </p:nvSpPr>
        <p:spPr>
          <a:xfrm rot="5400000">
            <a:off x="1721644" y="3150805"/>
            <a:ext cx="508525" cy="540000"/>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157</a:t>
            </a:r>
            <a:endParaRPr lang="en-US" altLang="zh-CN" sz="12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Can 9"/>
          <p:cNvSpPr/>
          <p:nvPr/>
        </p:nvSpPr>
        <p:spPr>
          <a:xfrm rot="5400000">
            <a:off x="2208313" y="3653373"/>
            <a:ext cx="508525" cy="540000"/>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161</a:t>
            </a:r>
            <a:endParaRPr lang="en-US" altLang="zh-CN" sz="12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Can 9"/>
          <p:cNvSpPr/>
          <p:nvPr/>
        </p:nvSpPr>
        <p:spPr>
          <a:xfrm rot="5400000">
            <a:off x="2696745" y="4155942"/>
            <a:ext cx="508525" cy="540000"/>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165</a:t>
            </a:r>
            <a:endParaRPr lang="en-US" altLang="zh-CN" sz="12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Can 9"/>
          <p:cNvSpPr/>
          <p:nvPr/>
        </p:nvSpPr>
        <p:spPr>
          <a:xfrm rot="5400000">
            <a:off x="1323569" y="5284797"/>
            <a:ext cx="100609" cy="208034"/>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文本框 39"/>
          <p:cNvSpPr txBox="1"/>
          <p:nvPr/>
        </p:nvSpPr>
        <p:spPr>
          <a:xfrm>
            <a:off x="1480868" y="5250314"/>
            <a:ext cx="756938"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文本框 40"/>
          <p:cNvSpPr txBox="1"/>
          <p:nvPr/>
        </p:nvSpPr>
        <p:spPr>
          <a:xfrm>
            <a:off x="1019204" y="4902263"/>
            <a:ext cx="591829" cy="276999"/>
          </a:xfrm>
          <a:prstGeom prst="rect">
            <a:avLst/>
          </a:prstGeom>
          <a:noFill/>
        </p:spPr>
        <p:txBody>
          <a:bodyPr wrap="none" rtlCol="0">
            <a:spAutoFit/>
          </a:bodyPr>
          <a:lstStyle/>
          <a:p>
            <a:pPr fontAlgn="ctr"/>
            <a:r>
              <a:rPr lang="en-US" sz="12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L'espace</a:t>
            </a:r>
            <a:endParaRPr lang="en-US"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Can 9"/>
          <p:cNvSpPr/>
          <p:nvPr/>
        </p:nvSpPr>
        <p:spPr>
          <a:xfrm rot="5400000">
            <a:off x="1062234" y="5284797"/>
            <a:ext cx="100609" cy="208034"/>
          </a:xfrm>
          <a:prstGeom prst="can">
            <a:avLst>
              <a:gd name="adj" fmla="val 50000"/>
            </a:avLst>
          </a:prstGeom>
          <a:gradFill flip="none" rotWithShape="1">
            <a:gsLst>
              <a:gs pos="0">
                <a:schemeClr val="bg1">
                  <a:lumMod val="95000"/>
                </a:schemeClr>
              </a:gs>
              <a:gs pos="62000">
                <a:schemeClr val="bg1">
                  <a:lumMod val="75000"/>
                </a:schemeClr>
              </a:gs>
              <a:gs pos="100000">
                <a:schemeClr val="bg1">
                  <a:lumMod val="75000"/>
                </a:schemeClr>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Can 9"/>
          <p:cNvSpPr/>
          <p:nvPr/>
        </p:nvSpPr>
        <p:spPr>
          <a:xfrm rot="5400000">
            <a:off x="2624592" y="798105"/>
            <a:ext cx="508525" cy="3217012"/>
          </a:xfrm>
          <a:prstGeom prst="can">
            <a:avLst>
              <a:gd name="adj" fmla="val 36808"/>
            </a:avLst>
          </a:prstGeom>
          <a:gradFill flip="none" rotWithShape="1">
            <a:gsLst>
              <a:gs pos="0">
                <a:srgbClr val="FFFFCC">
                  <a:alpha val="19000"/>
                </a:srgbClr>
              </a:gs>
              <a:gs pos="61000">
                <a:srgbClr val="FF6600">
                  <a:alpha val="35000"/>
                </a:srgbClr>
              </a:gs>
              <a:gs pos="100000">
                <a:srgbClr val="FF9966">
                  <a:alpha val="33000"/>
                </a:srgbClr>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149</a:t>
            </a:r>
            <a:endParaRPr lang="en-US" altLang="zh-CN" sz="1200"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Can 9"/>
          <p:cNvSpPr/>
          <p:nvPr/>
        </p:nvSpPr>
        <p:spPr>
          <a:xfrm rot="5400000">
            <a:off x="4330076" y="2326634"/>
            <a:ext cx="1064249" cy="715680"/>
          </a:xfrm>
          <a:prstGeom prst="can">
            <a:avLst>
              <a:gd name="adj" fmla="val 50000"/>
            </a:avLst>
          </a:prstGeom>
          <a:gradFill flip="none" rotWithShape="1">
            <a:gsLst>
              <a:gs pos="0">
                <a:srgbClr val="FFFFCC"/>
              </a:gs>
              <a:gs pos="61000">
                <a:srgbClr val="FF6600"/>
              </a:gs>
              <a:gs pos="100000">
                <a:srgbClr val="FF9966"/>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endParaRPr lang="en-US" altLang="zh-CN"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文本框 48"/>
          <p:cNvSpPr txBox="1"/>
          <p:nvPr/>
        </p:nvSpPr>
        <p:spPr>
          <a:xfrm>
            <a:off x="4207212" y="3227685"/>
            <a:ext cx="1309974" cy="276999"/>
          </a:xfrm>
          <a:prstGeom prst="rect">
            <a:avLst/>
          </a:prstGeom>
          <a:noFill/>
        </p:spPr>
        <p:txBody>
          <a:bodyPr wrap="none" rtlCol="0">
            <a:spAutoFit/>
          </a:bodyPr>
          <a:lstStyle/>
          <a:p>
            <a:pPr algn="ctr" fontAlgn="ctr"/>
            <a:r>
              <a:rPr lang="en-US" sz="1200" dirty="0" smtClean="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rPr>
              <a:t>Canal collé</a:t>
            </a:r>
            <a:endParaRPr lang="en-US" sz="1200" dirty="0">
              <a:solidFill>
                <a:srgbClr val="FF9933"/>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Can 9"/>
          <p:cNvSpPr/>
          <p:nvPr/>
        </p:nvSpPr>
        <p:spPr>
          <a:xfrm rot="5400000">
            <a:off x="2842370" y="1534982"/>
            <a:ext cx="508525" cy="2781457"/>
          </a:xfrm>
          <a:prstGeom prst="can">
            <a:avLst>
              <a:gd name="adj" fmla="val 36808"/>
            </a:avLst>
          </a:prstGeom>
          <a:gradFill flip="none" rotWithShape="1">
            <a:gsLst>
              <a:gs pos="0">
                <a:srgbClr val="FFFFCC">
                  <a:alpha val="19000"/>
                </a:srgbClr>
              </a:gs>
              <a:gs pos="61000">
                <a:srgbClr val="FF6600">
                  <a:alpha val="35000"/>
                </a:srgbClr>
              </a:gs>
              <a:gs pos="100000">
                <a:srgbClr val="FF9966">
                  <a:alpha val="33000"/>
                </a:srgbClr>
              </a:gs>
            </a:gsLst>
            <a:lin ang="0" scaled="1"/>
            <a:tileRect/>
          </a:gra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144000" rtlCol="0" anchor="ctr"/>
          <a:lstStyle/>
          <a:p>
            <a:pPr algn="ctr" fontAlgn="ct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153</a:t>
            </a:r>
            <a:endParaRPr lang="en-US" altLang="zh-CN" sz="1200" b="1"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dirty="0" smtClean="0">
                <a:sym typeface="Huawei Sans" panose="020C0503030203020204" pitchFamily="34" charset="0"/>
              </a:rPr>
              <a:t>Liaison des canaux 2,4 GHz</a:t>
            </a:r>
            <a:endParaRPr lang="en-US" dirty="0">
              <a:sym typeface="Huawei Sans" panose="020C0503030203020204" pitchFamily="34" charset="0"/>
            </a:endParaRPr>
          </a:p>
        </p:txBody>
      </p:sp>
      <p:sp>
        <p:nvSpPr>
          <p:cNvPr id="63" name="矩形 62"/>
          <p:cNvSpPr/>
          <p:nvPr/>
        </p:nvSpPr>
        <p:spPr>
          <a:xfrm>
            <a:off x="5985620" y="1295650"/>
            <a:ext cx="5763468" cy="3785652"/>
          </a:xfrm>
          <a:prstGeom prst="rect">
            <a:avLst/>
          </a:prstGeom>
          <a:noFill/>
        </p:spPr>
        <p:txBody>
          <a:bodyPr wrap="square">
            <a:spAutoFit/>
          </a:bodyPr>
          <a:lstStyle/>
          <a:p>
            <a:pPr marL="285750" indent="-285750" fontAlgn="ctr">
              <a:lnSpc>
                <a:spcPct val="150000"/>
              </a:lnSpc>
              <a:buFont typeface="Arial" panose="0208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 liaison de canaux permet de relier deux canaux adjacents de 20 MHz qui ne se chevauchent pas en un canal de 40 MHz, ce qui multiplie le débit de transmission des données. Par exemple, les canaux 1 et 5 peuvent être liés, et les canaux 9 et 13 peuvent être liés.</a:t>
            </a:r>
            <a:endParaRPr lang="en-US" altLang="zh-CN" sz="16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lnSpc>
                <a:spcPct val="150000"/>
              </a:lnSpc>
              <a:buFont typeface="Arial" panose="0208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L'un des deux canaux de 20 MHz est le canal primaire et l'autre le canal auxiliaire. Le canal primaire est utilisé pour transmettre des </a:t>
            </a:r>
            <a:r>
              <a:rPr lang="en-US" sz="16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paquets de balises et certains paquets de données</a:t>
            </a: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et le canal auxiliaire est utilisé pour transmettre d'autres paquets.</a:t>
            </a: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弧形 113"/>
          <p:cNvSpPr/>
          <p:nvPr/>
        </p:nvSpPr>
        <p:spPr>
          <a:xfrm>
            <a:off x="983245" y="3687882"/>
            <a:ext cx="2052000" cy="1961159"/>
          </a:xfrm>
          <a:prstGeom prst="arc">
            <a:avLst>
              <a:gd name="adj1" fmla="val 10985640"/>
              <a:gd name="adj2" fmla="val 21450473"/>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16" name="直接连接符 115"/>
          <p:cNvCxnSpPr/>
          <p:nvPr/>
        </p:nvCxnSpPr>
        <p:spPr>
          <a:xfrm>
            <a:off x="954216" y="2953952"/>
            <a:ext cx="0" cy="1608667"/>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1285513" y="4771038"/>
            <a:ext cx="1383713" cy="461665"/>
          </a:xfrm>
          <a:prstGeom prst="rect">
            <a:avLst/>
          </a:prstGeom>
        </p:spPr>
        <p:txBody>
          <a:bodyPr wrap="none">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Canal collé</a:t>
            </a:r>
            <a:endParaRPr lang="en-US" altLang="zh-CN" sz="1200" b="1" dirty="0" smtClean="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40 MHz</a:t>
            </a:r>
            <a:endParaRPr lang="en-US" altLang="zh-CN" sz="1200" b="1"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0" name="直接连接符 29"/>
          <p:cNvCxnSpPr/>
          <p:nvPr/>
        </p:nvCxnSpPr>
        <p:spPr>
          <a:xfrm>
            <a:off x="860322" y="3008221"/>
            <a:ext cx="491677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64013" y="3116289"/>
            <a:ext cx="1280156" cy="646331"/>
          </a:xfrm>
          <a:prstGeom prst="rect">
            <a:avLst/>
          </a:prstGeom>
          <a:noFill/>
        </p:spPr>
        <p:txBody>
          <a:bodyPr wrap="square" rtlCol="0">
            <a:spAutoFit/>
          </a:bodyPr>
          <a:lstStyle/>
          <a:p>
            <a:pPr algn="ctr" fontAlgn="ctr"/>
            <a:r>
              <a:rPr lang="en-US" sz="12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Largeur de bande</a:t>
            </a:r>
            <a:endParaRPr lang="en-US" altLang="zh-CN" sz="1200" b="1" dirty="0" smtClean="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fontAlgn="ctr"/>
            <a:r>
              <a:rPr lang="en-US" sz="12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altLang="zh-CN" sz="12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文本框 31"/>
          <p:cNvSpPr txBox="1"/>
          <p:nvPr/>
        </p:nvSpPr>
        <p:spPr>
          <a:xfrm>
            <a:off x="1193804" y="1441795"/>
            <a:ext cx="571263" cy="461665"/>
          </a:xfrm>
          <a:prstGeom prst="rect">
            <a:avLst/>
          </a:prstGeom>
          <a:noFill/>
          <a:ln>
            <a:noFill/>
          </a:ln>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2.412</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弧形 32"/>
          <p:cNvSpPr/>
          <p:nvPr/>
        </p:nvSpPr>
        <p:spPr>
          <a:xfrm>
            <a:off x="965705" y="2466242"/>
            <a:ext cx="1034671" cy="1100361"/>
          </a:xfrm>
          <a:prstGeom prst="arc">
            <a:avLst>
              <a:gd name="adj1" fmla="val 10985640"/>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弧形 33"/>
          <p:cNvSpPr/>
          <p:nvPr/>
        </p:nvSpPr>
        <p:spPr>
          <a:xfrm>
            <a:off x="1227476"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弧形 34"/>
          <p:cNvSpPr/>
          <p:nvPr/>
        </p:nvSpPr>
        <p:spPr>
          <a:xfrm>
            <a:off x="1489248"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弧形 35"/>
          <p:cNvSpPr/>
          <p:nvPr/>
        </p:nvSpPr>
        <p:spPr>
          <a:xfrm>
            <a:off x="2007190"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弧形 36"/>
          <p:cNvSpPr/>
          <p:nvPr/>
        </p:nvSpPr>
        <p:spPr>
          <a:xfrm>
            <a:off x="1742799"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弧形 37"/>
          <p:cNvSpPr/>
          <p:nvPr/>
        </p:nvSpPr>
        <p:spPr>
          <a:xfrm>
            <a:off x="2264475" y="2466242"/>
            <a:ext cx="1034671" cy="1100361"/>
          </a:xfrm>
          <a:prstGeom prst="arc">
            <a:avLst>
              <a:gd name="adj1" fmla="val 10985640"/>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弧形 38"/>
          <p:cNvSpPr/>
          <p:nvPr/>
        </p:nvSpPr>
        <p:spPr>
          <a:xfrm>
            <a:off x="2520735"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弧形 39"/>
          <p:cNvSpPr/>
          <p:nvPr/>
        </p:nvSpPr>
        <p:spPr>
          <a:xfrm>
            <a:off x="2784580"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弧形 40"/>
          <p:cNvSpPr/>
          <p:nvPr/>
        </p:nvSpPr>
        <p:spPr>
          <a:xfrm>
            <a:off x="3302338"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弧形 41"/>
          <p:cNvSpPr/>
          <p:nvPr/>
        </p:nvSpPr>
        <p:spPr>
          <a:xfrm>
            <a:off x="3048879"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弧形 42"/>
          <p:cNvSpPr/>
          <p:nvPr/>
        </p:nvSpPr>
        <p:spPr>
          <a:xfrm>
            <a:off x="3561217" y="2466242"/>
            <a:ext cx="1034671" cy="1100361"/>
          </a:xfrm>
          <a:prstGeom prst="arc">
            <a:avLst>
              <a:gd name="adj1" fmla="val 10901290"/>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弧形 43"/>
          <p:cNvSpPr/>
          <p:nvPr/>
        </p:nvSpPr>
        <p:spPr>
          <a:xfrm>
            <a:off x="3826617"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弧形 44"/>
          <p:cNvSpPr/>
          <p:nvPr/>
        </p:nvSpPr>
        <p:spPr>
          <a:xfrm>
            <a:off x="4078976"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弧形 45"/>
          <p:cNvSpPr/>
          <p:nvPr/>
        </p:nvSpPr>
        <p:spPr>
          <a:xfrm>
            <a:off x="4641393" y="2466242"/>
            <a:ext cx="1034671" cy="1100361"/>
          </a:xfrm>
          <a:prstGeom prst="arc">
            <a:avLst>
              <a:gd name="adj1" fmla="val 109856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7" name="组合 46"/>
          <p:cNvGrpSpPr/>
          <p:nvPr/>
        </p:nvGrpSpPr>
        <p:grpSpPr>
          <a:xfrm>
            <a:off x="965705" y="3018132"/>
            <a:ext cx="1024204" cy="163888"/>
            <a:chOff x="1087206" y="4719913"/>
            <a:chExt cx="1827530" cy="219337"/>
          </a:xfrm>
        </p:grpSpPr>
        <p:cxnSp>
          <p:nvCxnSpPr>
            <p:cNvPr id="84" name="直接连接符 83"/>
            <p:cNvCxnSpPr/>
            <p:nvPr/>
          </p:nvCxnSpPr>
          <p:spPr>
            <a:xfrm>
              <a:off x="1087206" y="4719913"/>
              <a:ext cx="0" cy="219337"/>
            </a:xfrm>
            <a:prstGeom prst="line">
              <a:avLst/>
            </a:prstGeom>
            <a:ln>
              <a:solidFill>
                <a:srgbClr val="0094D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914736" y="4719913"/>
              <a:ext cx="0" cy="219337"/>
            </a:xfrm>
            <a:prstGeom prst="line">
              <a:avLst/>
            </a:prstGeom>
            <a:ln>
              <a:solidFill>
                <a:srgbClr val="0094DB"/>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087206" y="4828921"/>
              <a:ext cx="1827530" cy="0"/>
            </a:xfrm>
            <a:prstGeom prst="line">
              <a:avLst/>
            </a:prstGeom>
            <a:ln>
              <a:solidFill>
                <a:srgbClr val="0094DB"/>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8" name="文本框 47"/>
          <p:cNvSpPr txBox="1"/>
          <p:nvPr/>
        </p:nvSpPr>
        <p:spPr>
          <a:xfrm>
            <a:off x="1442196" y="1799304"/>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2.417</a:t>
            </a:r>
            <a:endParaRPr lang="en-US" altLang="zh-CN" sz="1200" b="1"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49" name="直接箭头连接符 48"/>
          <p:cNvCxnSpPr/>
          <p:nvPr/>
        </p:nvCxnSpPr>
        <p:spPr>
          <a:xfrm flipV="1">
            <a:off x="1739636"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719273" y="144179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2.422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p:cNvSpPr txBox="1"/>
          <p:nvPr/>
        </p:nvSpPr>
        <p:spPr>
          <a:xfrm>
            <a:off x="1872153" y="1822020"/>
            <a:ext cx="7778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4</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2.427</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p:cNvCxnSpPr/>
          <p:nvPr/>
        </p:nvCxnSpPr>
        <p:spPr>
          <a:xfrm flipV="1">
            <a:off x="2256585"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243301" y="144196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5</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2.432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484370" y="1799304"/>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6</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2.437</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箭头连接符 54"/>
          <p:cNvCxnSpPr/>
          <p:nvPr/>
        </p:nvCxnSpPr>
        <p:spPr>
          <a:xfrm flipV="1">
            <a:off x="2775335"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755216" y="144196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7</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2.442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3006130" y="1799304"/>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8</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2.447</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p:cNvCxnSpPr/>
          <p:nvPr/>
        </p:nvCxnSpPr>
        <p:spPr>
          <a:xfrm flipV="1">
            <a:off x="3297921"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274664" y="144196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9</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2.452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a:xfrm>
            <a:off x="3530362" y="1799304"/>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2.457</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p:cNvCxnSpPr/>
          <p:nvPr/>
        </p:nvCxnSpPr>
        <p:spPr>
          <a:xfrm flipV="1">
            <a:off x="3817712"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3797157" y="144196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11</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2.462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4040458" y="1799304"/>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12</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2.467</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2" name="直接箭头连接符 71"/>
          <p:cNvCxnSpPr/>
          <p:nvPr/>
        </p:nvCxnSpPr>
        <p:spPr>
          <a:xfrm flipV="1">
            <a:off x="4332478"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301833" y="1441965"/>
            <a:ext cx="571263"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13</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2.472</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p:nvPr/>
        </p:nvCxnSpPr>
        <p:spPr>
          <a:xfrm flipH="1" flipV="1">
            <a:off x="1474663" y="1802375"/>
            <a:ext cx="0" cy="64732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004904"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2525041"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3046016"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3557170"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4072277"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4587465" y="1810116"/>
            <a:ext cx="0" cy="6395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861288" y="1815553"/>
            <a:ext cx="609101" cy="461665"/>
          </a:xfrm>
          <a:prstGeom prst="rect">
            <a:avLst/>
          </a:prstGeom>
          <a:noFill/>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14</a:t>
            </a:r>
            <a:endPar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2.484</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2" name="直接箭头连接符 81"/>
          <p:cNvCxnSpPr/>
          <p:nvPr/>
        </p:nvCxnSpPr>
        <p:spPr>
          <a:xfrm flipV="1">
            <a:off x="5158729" y="2162821"/>
            <a:ext cx="0" cy="2868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644264" y="1929471"/>
            <a:ext cx="806884" cy="276999"/>
          </a:xfrm>
          <a:prstGeom prst="rect">
            <a:avLst/>
          </a:prstGeom>
          <a:noFill/>
          <a:ln>
            <a:noFill/>
          </a:ln>
        </p:spPr>
        <p:txBody>
          <a:bodyPr wrap="square" rtlCol="0">
            <a:spAutoFit/>
          </a:bodyPr>
          <a:lstStyle/>
          <a:p>
            <a:pPr algn="ctr" fontAlgn="ctr"/>
            <a:r>
              <a:rPr lang="en-US" sz="1200" b="1"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Chaîne</a:t>
            </a:r>
            <a:endParaRPr lang="en-US" altLang="zh-CN" sz="1200" b="1"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 name="弧形 91"/>
          <p:cNvSpPr/>
          <p:nvPr/>
        </p:nvSpPr>
        <p:spPr>
          <a:xfrm>
            <a:off x="3052033" y="3687882"/>
            <a:ext cx="2052000" cy="1961159"/>
          </a:xfrm>
          <a:prstGeom prst="arc">
            <a:avLst>
              <a:gd name="adj1" fmla="val 10985640"/>
              <a:gd name="adj2" fmla="val 21431121"/>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矩形 93"/>
          <p:cNvSpPr/>
          <p:nvPr/>
        </p:nvSpPr>
        <p:spPr>
          <a:xfrm>
            <a:off x="3364258" y="4771037"/>
            <a:ext cx="1426994" cy="461665"/>
          </a:xfrm>
          <a:prstGeom prst="rect">
            <a:avLst/>
          </a:prstGeom>
        </p:spPr>
        <p:txBody>
          <a:bodyPr wrap="none">
            <a:spAutoFit/>
          </a:bodyPr>
          <a:lstStyle/>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Canal collé </a:t>
            </a:r>
            <a:endPar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40 MHz</a:t>
            </a:r>
            <a:endParaRPr lang="en-US" altLang="zh-CN" sz="1200" b="1"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5" name="直接连接符 94"/>
          <p:cNvCxnSpPr/>
          <p:nvPr/>
        </p:nvCxnSpPr>
        <p:spPr>
          <a:xfrm>
            <a:off x="888903" y="4619307"/>
            <a:ext cx="49167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017927" y="4746953"/>
            <a:ext cx="1980000" cy="0"/>
          </a:xfrm>
          <a:prstGeom prst="line">
            <a:avLst/>
          </a:prstGeom>
          <a:ln w="12700">
            <a:solidFill>
              <a:srgbClr val="0094D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041440" y="4624954"/>
            <a:ext cx="1062" cy="2146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976420" y="4621144"/>
            <a:ext cx="1062" cy="2146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072713" y="4741306"/>
            <a:ext cx="1980000" cy="0"/>
          </a:xfrm>
          <a:prstGeom prst="line">
            <a:avLst/>
          </a:prstGeom>
          <a:ln w="12700">
            <a:solidFill>
              <a:srgbClr val="0094D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096226" y="4619307"/>
            <a:ext cx="1062" cy="2146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3042502" y="3003012"/>
            <a:ext cx="0" cy="15840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117997" y="3018132"/>
            <a:ext cx="0" cy="15840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9" name="圆角矩形 104"/>
          <p:cNvSpPr/>
          <p:nvPr/>
        </p:nvSpPr>
        <p:spPr>
          <a:xfrm>
            <a:off x="731838" y="5520833"/>
            <a:ext cx="10728325" cy="381415"/>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lnSpc>
                <a:spcPts val="1800"/>
              </a:lnSpc>
            </a:pP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 bande de fréquence de 2,4 GHz prend en charge la liaison de canaux pour obtenir une largeur de bande maximale de 40 MHz.</a:t>
            </a:r>
            <a:endParaRPr lang="en-US" altLang="zh-CN" sz="16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dirty="0" smtClean="0">
                <a:sym typeface="Huawei Sans" panose="020C0503030203020204" pitchFamily="34" charset="0"/>
              </a:rPr>
              <a:t>Liaison des canaux 5 GHz</a:t>
            </a:r>
            <a:endParaRPr lang="en-US" dirty="0">
              <a:sym typeface="Huawei Sans" panose="020C0503030203020204" pitchFamily="34" charset="0"/>
            </a:endParaRPr>
          </a:p>
        </p:txBody>
      </p:sp>
      <p:cxnSp>
        <p:nvCxnSpPr>
          <p:cNvPr id="3" name="直接连接符 2"/>
          <p:cNvCxnSpPr/>
          <p:nvPr/>
        </p:nvCxnSpPr>
        <p:spPr bwMode="auto">
          <a:xfrm>
            <a:off x="3203516" y="1931014"/>
            <a:ext cx="60031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梯形 3"/>
          <p:cNvSpPr/>
          <p:nvPr/>
        </p:nvSpPr>
        <p:spPr bwMode="auto">
          <a:xfrm>
            <a:off x="3798457"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梯形 4"/>
          <p:cNvSpPr/>
          <p:nvPr/>
        </p:nvSpPr>
        <p:spPr bwMode="auto">
          <a:xfrm>
            <a:off x="3984310"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梯形 5"/>
          <p:cNvSpPr/>
          <p:nvPr/>
        </p:nvSpPr>
        <p:spPr bwMode="auto">
          <a:xfrm>
            <a:off x="4170164"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梯形 6"/>
          <p:cNvSpPr/>
          <p:nvPr/>
        </p:nvSpPr>
        <p:spPr bwMode="auto">
          <a:xfrm>
            <a:off x="4356017"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梯形 7"/>
          <p:cNvSpPr/>
          <p:nvPr/>
        </p:nvSpPr>
        <p:spPr bwMode="auto">
          <a:xfrm>
            <a:off x="4541870"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梯形 8"/>
          <p:cNvSpPr/>
          <p:nvPr/>
        </p:nvSpPr>
        <p:spPr bwMode="auto">
          <a:xfrm>
            <a:off x="4727724"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梯形 9"/>
          <p:cNvSpPr/>
          <p:nvPr/>
        </p:nvSpPr>
        <p:spPr bwMode="auto">
          <a:xfrm>
            <a:off x="4913577"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梯形 10"/>
          <p:cNvSpPr/>
          <p:nvPr/>
        </p:nvSpPr>
        <p:spPr bwMode="auto">
          <a:xfrm>
            <a:off x="5099431"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梯形 11"/>
          <p:cNvSpPr/>
          <p:nvPr/>
        </p:nvSpPr>
        <p:spPr bwMode="auto">
          <a:xfrm>
            <a:off x="5582649"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梯形 12"/>
          <p:cNvSpPr/>
          <p:nvPr/>
        </p:nvSpPr>
        <p:spPr bwMode="auto">
          <a:xfrm>
            <a:off x="5768503"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梯形 13"/>
          <p:cNvSpPr/>
          <p:nvPr/>
        </p:nvSpPr>
        <p:spPr bwMode="auto">
          <a:xfrm>
            <a:off x="595435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梯形 14"/>
          <p:cNvSpPr/>
          <p:nvPr/>
        </p:nvSpPr>
        <p:spPr bwMode="auto">
          <a:xfrm>
            <a:off x="6140209"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梯形 15"/>
          <p:cNvSpPr/>
          <p:nvPr/>
        </p:nvSpPr>
        <p:spPr bwMode="auto">
          <a:xfrm>
            <a:off x="6326063"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梯形 16"/>
          <p:cNvSpPr/>
          <p:nvPr/>
        </p:nvSpPr>
        <p:spPr bwMode="auto">
          <a:xfrm>
            <a:off x="651191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梯形 17"/>
          <p:cNvSpPr/>
          <p:nvPr/>
        </p:nvSpPr>
        <p:spPr bwMode="auto">
          <a:xfrm>
            <a:off x="6697770"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梯形 18"/>
          <p:cNvSpPr/>
          <p:nvPr/>
        </p:nvSpPr>
        <p:spPr bwMode="auto">
          <a:xfrm>
            <a:off x="6883623"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梯形 19"/>
          <p:cNvSpPr/>
          <p:nvPr/>
        </p:nvSpPr>
        <p:spPr bwMode="auto">
          <a:xfrm>
            <a:off x="706947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梯形 20"/>
          <p:cNvSpPr/>
          <p:nvPr/>
        </p:nvSpPr>
        <p:spPr bwMode="auto">
          <a:xfrm>
            <a:off x="7255330"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梯形 21"/>
          <p:cNvSpPr/>
          <p:nvPr/>
        </p:nvSpPr>
        <p:spPr bwMode="auto">
          <a:xfrm>
            <a:off x="7441183"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梯形 22"/>
          <p:cNvSpPr/>
          <p:nvPr/>
        </p:nvSpPr>
        <p:spPr bwMode="auto">
          <a:xfrm>
            <a:off x="762703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梯形 23"/>
          <p:cNvSpPr/>
          <p:nvPr/>
        </p:nvSpPr>
        <p:spPr bwMode="auto">
          <a:xfrm>
            <a:off x="814742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梯形 24"/>
          <p:cNvSpPr/>
          <p:nvPr/>
        </p:nvSpPr>
        <p:spPr bwMode="auto">
          <a:xfrm>
            <a:off x="8333279"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梯形 25"/>
          <p:cNvSpPr/>
          <p:nvPr/>
        </p:nvSpPr>
        <p:spPr bwMode="auto">
          <a:xfrm>
            <a:off x="8519133"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梯形 26"/>
          <p:cNvSpPr/>
          <p:nvPr/>
        </p:nvSpPr>
        <p:spPr bwMode="auto">
          <a:xfrm>
            <a:off x="8704986"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梯形 27"/>
          <p:cNvSpPr/>
          <p:nvPr/>
        </p:nvSpPr>
        <p:spPr bwMode="auto">
          <a:xfrm>
            <a:off x="8890839" y="1709149"/>
            <a:ext cx="185853" cy="221864"/>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9" name="直接连接符 28"/>
          <p:cNvCxnSpPr/>
          <p:nvPr/>
        </p:nvCxnSpPr>
        <p:spPr bwMode="auto">
          <a:xfrm flipV="1">
            <a:off x="3166345" y="2262358"/>
            <a:ext cx="6003140" cy="2563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梯形 29"/>
          <p:cNvSpPr/>
          <p:nvPr/>
        </p:nvSpPr>
        <p:spPr bwMode="auto">
          <a:xfrm>
            <a:off x="3798457"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sz="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1" name="直接连接符 30"/>
          <p:cNvCxnSpPr/>
          <p:nvPr/>
        </p:nvCxnSpPr>
        <p:spPr bwMode="auto">
          <a:xfrm>
            <a:off x="3798457" y="1367139"/>
            <a:ext cx="0" cy="2614327"/>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2" name="直接连接符 31"/>
          <p:cNvCxnSpPr/>
          <p:nvPr/>
        </p:nvCxnSpPr>
        <p:spPr bwMode="auto">
          <a:xfrm>
            <a:off x="4541870" y="1367139"/>
            <a:ext cx="0" cy="2563065"/>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3" name="梯形 32"/>
          <p:cNvSpPr/>
          <p:nvPr/>
        </p:nvSpPr>
        <p:spPr bwMode="auto">
          <a:xfrm>
            <a:off x="4170164"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梯形 33"/>
          <p:cNvSpPr/>
          <p:nvPr/>
        </p:nvSpPr>
        <p:spPr bwMode="auto">
          <a:xfrm>
            <a:off x="4541870"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梯形 34"/>
          <p:cNvSpPr/>
          <p:nvPr/>
        </p:nvSpPr>
        <p:spPr bwMode="auto">
          <a:xfrm>
            <a:off x="4913577"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梯形 35"/>
          <p:cNvSpPr/>
          <p:nvPr/>
        </p:nvSpPr>
        <p:spPr bwMode="auto">
          <a:xfrm>
            <a:off x="5582649"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梯形 36"/>
          <p:cNvSpPr/>
          <p:nvPr/>
        </p:nvSpPr>
        <p:spPr bwMode="auto">
          <a:xfrm>
            <a:off x="5954356"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梯形 37"/>
          <p:cNvSpPr/>
          <p:nvPr/>
        </p:nvSpPr>
        <p:spPr bwMode="auto">
          <a:xfrm>
            <a:off x="7069476"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梯形 38"/>
          <p:cNvSpPr/>
          <p:nvPr/>
        </p:nvSpPr>
        <p:spPr bwMode="auto">
          <a:xfrm>
            <a:off x="7441183"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梯形 39"/>
          <p:cNvSpPr/>
          <p:nvPr/>
        </p:nvSpPr>
        <p:spPr bwMode="auto">
          <a:xfrm>
            <a:off x="6326063"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梯形 40"/>
          <p:cNvSpPr/>
          <p:nvPr/>
        </p:nvSpPr>
        <p:spPr bwMode="auto">
          <a:xfrm>
            <a:off x="6697770"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梯形 41"/>
          <p:cNvSpPr/>
          <p:nvPr/>
        </p:nvSpPr>
        <p:spPr bwMode="auto">
          <a:xfrm>
            <a:off x="8147426"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梯形 42"/>
          <p:cNvSpPr/>
          <p:nvPr/>
        </p:nvSpPr>
        <p:spPr bwMode="auto">
          <a:xfrm>
            <a:off x="8519133" y="2059167"/>
            <a:ext cx="371707" cy="230676"/>
          </a:xfrm>
          <a:prstGeom prst="trapezoid">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44" name="直接连接符 43"/>
          <p:cNvCxnSpPr/>
          <p:nvPr/>
        </p:nvCxnSpPr>
        <p:spPr bwMode="auto">
          <a:xfrm>
            <a:off x="5285284" y="1367139"/>
            <a:ext cx="0" cy="2563065"/>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5" name="直接连接符 44"/>
          <p:cNvCxnSpPr/>
          <p:nvPr/>
        </p:nvCxnSpPr>
        <p:spPr bwMode="auto">
          <a:xfrm>
            <a:off x="5582649" y="1367139"/>
            <a:ext cx="0" cy="2563065"/>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6" name="直接连接符 45"/>
          <p:cNvCxnSpPr/>
          <p:nvPr/>
        </p:nvCxnSpPr>
        <p:spPr bwMode="auto">
          <a:xfrm>
            <a:off x="8147426" y="1367139"/>
            <a:ext cx="0" cy="2537435"/>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7" name="直接连接符 46"/>
          <p:cNvCxnSpPr/>
          <p:nvPr/>
        </p:nvCxnSpPr>
        <p:spPr bwMode="auto">
          <a:xfrm>
            <a:off x="7812890" y="1367139"/>
            <a:ext cx="0" cy="2563065"/>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8" name="直接连接符 47"/>
          <p:cNvCxnSpPr/>
          <p:nvPr/>
        </p:nvCxnSpPr>
        <p:spPr bwMode="auto">
          <a:xfrm>
            <a:off x="9076693" y="1367139"/>
            <a:ext cx="0" cy="2537435"/>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9" name="直接连接符 48"/>
          <p:cNvCxnSpPr/>
          <p:nvPr/>
        </p:nvCxnSpPr>
        <p:spPr bwMode="auto">
          <a:xfrm>
            <a:off x="3166345" y="2699933"/>
            <a:ext cx="607748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0" name="梯形 49"/>
          <p:cNvSpPr/>
          <p:nvPr/>
        </p:nvSpPr>
        <p:spPr bwMode="auto">
          <a:xfrm>
            <a:off x="3798457"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梯形 50"/>
          <p:cNvSpPr/>
          <p:nvPr/>
        </p:nvSpPr>
        <p:spPr bwMode="auto">
          <a:xfrm>
            <a:off x="4541870"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梯形 51"/>
          <p:cNvSpPr/>
          <p:nvPr/>
        </p:nvSpPr>
        <p:spPr bwMode="auto">
          <a:xfrm>
            <a:off x="5582649"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梯形 52"/>
          <p:cNvSpPr/>
          <p:nvPr/>
        </p:nvSpPr>
        <p:spPr bwMode="auto">
          <a:xfrm>
            <a:off x="6326063"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梯形 53"/>
          <p:cNvSpPr/>
          <p:nvPr/>
        </p:nvSpPr>
        <p:spPr bwMode="auto">
          <a:xfrm>
            <a:off x="7069476"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梯形 54"/>
          <p:cNvSpPr/>
          <p:nvPr/>
        </p:nvSpPr>
        <p:spPr bwMode="auto">
          <a:xfrm>
            <a:off x="8147426" y="2469257"/>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6" name="直接连接符 55"/>
          <p:cNvCxnSpPr/>
          <p:nvPr/>
        </p:nvCxnSpPr>
        <p:spPr bwMode="auto">
          <a:xfrm>
            <a:off x="3129174" y="3084393"/>
            <a:ext cx="607748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梯形 56"/>
          <p:cNvSpPr/>
          <p:nvPr/>
        </p:nvSpPr>
        <p:spPr bwMode="auto">
          <a:xfrm>
            <a:off x="3798457" y="2853717"/>
            <a:ext cx="1486827"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梯形 57"/>
          <p:cNvSpPr/>
          <p:nvPr/>
        </p:nvSpPr>
        <p:spPr bwMode="auto">
          <a:xfrm>
            <a:off x="5582649" y="2853717"/>
            <a:ext cx="1486827"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梯形 58"/>
          <p:cNvSpPr/>
          <p:nvPr/>
        </p:nvSpPr>
        <p:spPr bwMode="auto">
          <a:xfrm>
            <a:off x="3798457" y="3263808"/>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 name="梯形 59"/>
          <p:cNvSpPr/>
          <p:nvPr/>
        </p:nvSpPr>
        <p:spPr bwMode="auto">
          <a:xfrm>
            <a:off x="3798457" y="3597006"/>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梯形 60"/>
          <p:cNvSpPr/>
          <p:nvPr/>
        </p:nvSpPr>
        <p:spPr bwMode="auto">
          <a:xfrm>
            <a:off x="5619820" y="3597006"/>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梯形 61"/>
          <p:cNvSpPr/>
          <p:nvPr/>
        </p:nvSpPr>
        <p:spPr bwMode="auto">
          <a:xfrm>
            <a:off x="8147426" y="3263808"/>
            <a:ext cx="743413" cy="230676"/>
          </a:xfrm>
          <a:prstGeom prst="trapezoid">
            <a:avLst/>
          </a:prstGeom>
          <a:solidFill>
            <a:srgbClr val="D8D8D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文本框 62"/>
          <p:cNvSpPr txBox="1"/>
          <p:nvPr/>
        </p:nvSpPr>
        <p:spPr bwMode="auto">
          <a:xfrm>
            <a:off x="3693195" y="1546555"/>
            <a:ext cx="1713545" cy="216365"/>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36 40 44 48 52 56 60 64</a:t>
            </a:r>
            <a:endParaRPr lang="en-US" altLang="zh-CN" sz="75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文本框 63"/>
          <p:cNvSpPr txBox="1"/>
          <p:nvPr/>
        </p:nvSpPr>
        <p:spPr bwMode="auto">
          <a:xfrm>
            <a:off x="5479163" y="1546555"/>
            <a:ext cx="2499015" cy="216365"/>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100 104 108 112 116 120 128 128 132 136 140 144</a:t>
            </a:r>
            <a:endParaRPr lang="en-US" altLang="zh-CN" sz="75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文本框 64"/>
          <p:cNvSpPr txBox="1"/>
          <p:nvPr/>
        </p:nvSpPr>
        <p:spPr bwMode="auto">
          <a:xfrm>
            <a:off x="8032064" y="1546555"/>
            <a:ext cx="1141272" cy="216365"/>
          </a:xfrm>
          <a:prstGeom prst="rect">
            <a:avLst/>
          </a:prstGeom>
          <a:noFill/>
          <a:ln w="9525">
            <a:noFill/>
            <a:miter lim="800000"/>
          </a:ln>
        </p:spPr>
        <p:txBody>
          <a:bodyPr wrap="none" lIns="99980" tIns="49986" rIns="99980" bIns="49986" rtlCol="0">
            <a:spAutoFit/>
          </a:bodyPr>
          <a:lstStyle/>
          <a:p>
            <a:pPr algn="ctr" defTabSz="1001395" eaLnBrk="0" fontAlgn="ctr" hangingPunct="0"/>
            <a:r>
              <a:rPr lang="en-US" sz="7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149 153 157 161 165</a:t>
            </a:r>
            <a:endParaRPr lang="en-US" altLang="zh-CN" sz="75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 name="文本框 85"/>
          <p:cNvSpPr txBox="1"/>
          <p:nvPr/>
        </p:nvSpPr>
        <p:spPr bwMode="auto">
          <a:xfrm>
            <a:off x="3055044" y="1675399"/>
            <a:ext cx="780584"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 name="文本框 86"/>
          <p:cNvSpPr txBox="1"/>
          <p:nvPr/>
        </p:nvSpPr>
        <p:spPr bwMode="auto">
          <a:xfrm>
            <a:off x="3055044" y="2022294"/>
            <a:ext cx="780584"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40 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文本框 87"/>
          <p:cNvSpPr txBox="1"/>
          <p:nvPr/>
        </p:nvSpPr>
        <p:spPr bwMode="auto">
          <a:xfrm>
            <a:off x="3055044" y="2431157"/>
            <a:ext cx="780584"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80 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文本框 88"/>
          <p:cNvSpPr txBox="1"/>
          <p:nvPr/>
        </p:nvSpPr>
        <p:spPr bwMode="auto">
          <a:xfrm>
            <a:off x="3017873" y="2841248"/>
            <a:ext cx="892096"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160 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文本框 89"/>
          <p:cNvSpPr txBox="1"/>
          <p:nvPr/>
        </p:nvSpPr>
        <p:spPr bwMode="auto">
          <a:xfrm>
            <a:off x="2979773" y="3287852"/>
            <a:ext cx="892096"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160 MHz</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(80+80)</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文本框 96"/>
          <p:cNvSpPr txBox="1"/>
          <p:nvPr/>
        </p:nvSpPr>
        <p:spPr bwMode="auto">
          <a:xfrm>
            <a:off x="3445201" y="1047102"/>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5170</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文本框 97"/>
          <p:cNvSpPr txBox="1"/>
          <p:nvPr/>
        </p:nvSpPr>
        <p:spPr bwMode="auto">
          <a:xfrm>
            <a:off x="4894858" y="1045516"/>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5330</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文本框 98"/>
          <p:cNvSpPr txBox="1"/>
          <p:nvPr/>
        </p:nvSpPr>
        <p:spPr bwMode="auto">
          <a:xfrm>
            <a:off x="5415247" y="1085202"/>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5490</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文本框 99"/>
          <p:cNvSpPr txBox="1"/>
          <p:nvPr/>
        </p:nvSpPr>
        <p:spPr bwMode="auto">
          <a:xfrm>
            <a:off x="7459634" y="1072733"/>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5730</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文本框 100"/>
          <p:cNvSpPr txBox="1"/>
          <p:nvPr/>
        </p:nvSpPr>
        <p:spPr bwMode="auto">
          <a:xfrm>
            <a:off x="7942853" y="1072733"/>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5735</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文本框 101"/>
          <p:cNvSpPr txBox="1"/>
          <p:nvPr/>
        </p:nvSpPr>
        <p:spPr bwMode="auto">
          <a:xfrm>
            <a:off x="8686266" y="1072733"/>
            <a:ext cx="780584"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5835</a:t>
            </a:r>
            <a:endPar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MHz</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 name="左大括号 102"/>
          <p:cNvSpPr/>
          <p:nvPr/>
        </p:nvSpPr>
        <p:spPr bwMode="auto">
          <a:xfrm>
            <a:off x="2831809" y="1751599"/>
            <a:ext cx="297365" cy="1845407"/>
          </a:xfrm>
          <a:prstGeom prst="leftBrace">
            <a:avLst/>
          </a:prstGeom>
          <a:solidFill>
            <a:schemeClr val="bg1"/>
          </a:solidFill>
          <a:ln w="19050" cap="flat" cmpd="sng" algn="ctr">
            <a:solidFill>
              <a:srgbClr val="D8D8D8"/>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左大括号 103"/>
          <p:cNvSpPr/>
          <p:nvPr/>
        </p:nvSpPr>
        <p:spPr bwMode="auto">
          <a:xfrm>
            <a:off x="2571614" y="1802860"/>
            <a:ext cx="297365" cy="512613"/>
          </a:xfrm>
          <a:prstGeom prst="leftBrace">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sz="10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 name="文本框 104"/>
          <p:cNvSpPr txBox="1"/>
          <p:nvPr/>
        </p:nvSpPr>
        <p:spPr bwMode="auto">
          <a:xfrm>
            <a:off x="1791421" y="1649937"/>
            <a:ext cx="873434"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802.11a</a:t>
            </a:r>
            <a:endParaRPr lang="en-US" altLang="zh-CN" sz="1200" b="1"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 name="文本框 105"/>
          <p:cNvSpPr txBox="1"/>
          <p:nvPr/>
        </p:nvSpPr>
        <p:spPr bwMode="auto">
          <a:xfrm>
            <a:off x="1786555" y="1906981"/>
            <a:ext cx="873434" cy="285614"/>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802.11n</a:t>
            </a:r>
            <a:endParaRPr lang="en-US" altLang="zh-CN" sz="1200" b="1"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 name="文本框 106"/>
          <p:cNvSpPr txBox="1"/>
          <p:nvPr/>
        </p:nvSpPr>
        <p:spPr bwMode="auto">
          <a:xfrm>
            <a:off x="1828201" y="2444550"/>
            <a:ext cx="990721" cy="470280"/>
          </a:xfrm>
          <a:prstGeom prst="rect">
            <a:avLst/>
          </a:prstGeom>
          <a:noFill/>
          <a:ln w="9525">
            <a:noFill/>
            <a:miter lim="800000"/>
          </a:ln>
        </p:spPr>
        <p:txBody>
          <a:bodyPr wrap="square" lIns="99980" tIns="49986" rIns="99980" bIns="49986" rtlCol="0">
            <a:spAutoFit/>
          </a:bodyPr>
          <a:lstStyle/>
          <a:p>
            <a:pPr algn="ctr" defTabSz="1001395" eaLnBrk="0" fontAlgn="ctr" hangingPunct="0"/>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802.11ac/802.11ax</a:t>
            </a:r>
            <a:endParaRPr lang="en-US" altLang="zh-CN" sz="12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 name="矩形 107"/>
          <p:cNvSpPr/>
          <p:nvPr/>
        </p:nvSpPr>
        <p:spPr>
          <a:xfrm>
            <a:off x="734641" y="3967751"/>
            <a:ext cx="10869531" cy="1615827"/>
          </a:xfrm>
          <a:prstGeom prst="rect">
            <a:avLst/>
          </a:prstGeom>
          <a:noFill/>
        </p:spPr>
        <p:txBody>
          <a:bodyPr wrap="square">
            <a:spAutoFit/>
          </a:bodyPr>
          <a:lstStyle/>
          <a:p>
            <a:pPr marL="266700" indent="-266700" fontAlgn="ctr">
              <a:spcAft>
                <a:spcPts val="6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Deux canaux adjacents de 20 MHz peuvent être reliés en un canal de 40 MHz. L'un des deux canaux de 20 MHz est le canal primaire et l'autre le canal auxiliaire.</a:t>
            </a:r>
            <a:endParaRPr lang="en-US" altLang="zh-CN"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533400" lvl="1" indent="-260350" fontAlgn="ctr">
              <a:spcAft>
                <a:spcPts val="600"/>
              </a:spcAft>
              <a:buSzPct val="60000"/>
              <a:buFont typeface="Wingdings" panose="05000000000000000000" pitchFamily="2" charset="2"/>
              <a:buChar char="p"/>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Par exemple, sur le canal 149, la largeur de bande de 40 MHz est configurée par liaison avec un autre canal. En d'autres termes, la largeur de bande de 40 MHz est fournie par la liaison des canaux 149 et 153. Le canal 149+ indique que le canal de 40 MHz est disponible en liant le canal de 20 MHz avec la fréquence centrale 149 et le canal de 20 MHz avec la fréquence centrale 153.</a:t>
            </a:r>
            <a:endPar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66700" indent="-266700" fontAlgn="ctr">
              <a:spcAft>
                <a:spcPts val="6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Deux canaux voisins de 40 MHz sont reliés à un canal de 80 MHz, et deux canaux voisins de 80 MHz sont reliés à un canal de 160 MHz.</a:t>
            </a:r>
            <a:endParaRPr lang="en-US" altLang="zh-CN"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66700" indent="-266700" fontAlgn="ctr">
              <a:spcAft>
                <a:spcPts val="6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 canal primaire est utilisé pour la transmission des paquets de gestion et de contrôle. Un canal lié n'est inactif que lorsque son canal primaire est inactif.</a:t>
            </a:r>
            <a:endPar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9" name="圆角矩形 104"/>
          <p:cNvSpPr/>
          <p:nvPr/>
        </p:nvSpPr>
        <p:spPr>
          <a:xfrm>
            <a:off x="734640" y="5642822"/>
            <a:ext cx="10725523" cy="558430"/>
          </a:xfrm>
          <a:prstGeom prst="roundRect">
            <a:avLst>
              <a:gd name="adj" fmla="val 2303"/>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36000" tIns="0" rIns="36000" bIns="0" numCol="1" spcCol="0" rtlCol="0" fromWordArt="0" anchor="ctr" anchorCtr="0" forceAA="0" compatLnSpc="1">
            <a:noAutofit/>
          </a:bodyPr>
          <a:lstStyle/>
          <a:p>
            <a:pPr algn="ctr" fontAlgn="ctr">
              <a:lnSpc>
                <a:spcPts val="1800"/>
              </a:lnSpc>
            </a:pP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Si deux canaux adjacents de 20 MHz sont liés et que la fréquence centrale du canal auxiliaire de 20 MHz est inférieure à celle du canal primaire, le canal lié est appelé </a:t>
            </a:r>
            <a:r>
              <a:rPr lang="en-US" sz="14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xxxplus</a:t>
            </a: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Dans le cas contraire, le canal lié est appelé </a:t>
            </a:r>
            <a:r>
              <a:rPr lang="en-US" sz="1400" dirty="0" err="1"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xxxminus</a:t>
            </a:r>
            <a:r>
              <a:rPr lang="en-US" sz="14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dirty="0" smtClean="0">
                <a:sym typeface="Huawei Sans" panose="020C0503030203020204" pitchFamily="34" charset="0"/>
              </a:rPr>
              <a:t>SISO, MISO, SIMO et MIMO</a:t>
            </a:r>
            <a:endParaRPr lang="en-US" altLang="zh-CN" dirty="0">
              <a:cs typeface="+mn-ea"/>
              <a:sym typeface="Huawei Sans" panose="020C0503030203020204" pitchFamily="34" charset="0"/>
            </a:endParaRPr>
          </a:p>
        </p:txBody>
      </p:sp>
      <p:cxnSp>
        <p:nvCxnSpPr>
          <p:cNvPr id="18" name="直接箭头连接符 17"/>
          <p:cNvCxnSpPr/>
          <p:nvPr/>
        </p:nvCxnSpPr>
        <p:spPr>
          <a:xfrm>
            <a:off x="2416747" y="2051845"/>
            <a:ext cx="1871601"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47942" y="1531418"/>
            <a:ext cx="2406429"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d'émission (antenne TX)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3469526" y="1531418"/>
            <a:ext cx="2319866"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de réception (antenne RX)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a:xfrm>
            <a:off x="758538" y="2677674"/>
            <a:ext cx="5551970" cy="907941"/>
          </a:xfrm>
          <a:prstGeom prst="rect">
            <a:avLst/>
          </a:prstGeom>
          <a:noFill/>
        </p:spPr>
        <p:txBody>
          <a:bodyPr wrap="square" rtlCol="0">
            <a:spAutoFit/>
          </a:bodyPr>
          <a:lstStyle/>
          <a:p>
            <a:pPr algn="ctr" fontAlgn="ctr">
              <a:spcAft>
                <a:spcPts val="600"/>
              </a:spcAft>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Entrée unique, sortie unique (SISO)</a:t>
            </a:r>
            <a:endParaRPr lang="en-US" altLang="zh-CN" sz="1200" dirty="0" smtClean="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spcAft>
                <a:spcPts val="6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Il existe un chemin unique entre l'antenne TX et l'antenne RX, le long duquel un signal est transmis. Chaque signal est défini comme un flux spatial.</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a:xfrm>
            <a:off x="766763" y="1056841"/>
            <a:ext cx="10693400" cy="5148261"/>
          </a:xfrm>
          <a:prstGeom prst="roundRect">
            <a:avLst>
              <a:gd name="adj" fmla="val 2167"/>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5" name="直接连接符 24"/>
          <p:cNvCxnSpPr>
            <a:stCxn id="23" idx="1"/>
            <a:endCxn id="23" idx="3"/>
          </p:cNvCxnSpPr>
          <p:nvPr/>
        </p:nvCxnSpPr>
        <p:spPr>
          <a:xfrm>
            <a:off x="766763" y="3630972"/>
            <a:ext cx="10693400" cy="0"/>
          </a:xfrm>
          <a:prstGeom prst="line">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a:stCxn id="23" idx="2"/>
            <a:endCxn id="23" idx="0"/>
          </p:cNvCxnSpPr>
          <p:nvPr/>
        </p:nvCxnSpPr>
        <p:spPr>
          <a:xfrm flipV="1">
            <a:off x="6113463" y="1056841"/>
            <a:ext cx="0" cy="5148261"/>
          </a:xfrm>
          <a:prstGeom prst="line">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p:cNvSpPr txBox="1"/>
          <p:nvPr/>
        </p:nvSpPr>
        <p:spPr>
          <a:xfrm>
            <a:off x="7279715" y="1323072"/>
            <a:ext cx="986167"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TX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9754009" y="1323072"/>
            <a:ext cx="994183"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RX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6097975" y="2627564"/>
            <a:ext cx="5374449" cy="1077218"/>
          </a:xfrm>
          <a:prstGeom prst="rect">
            <a:avLst/>
          </a:prstGeom>
          <a:noFill/>
        </p:spPr>
        <p:txBody>
          <a:bodyPr wrap="square" rtlCol="0">
            <a:spAutoFit/>
          </a:bodyPr>
          <a:lstStyle/>
          <a:p>
            <a:pPr algn="ctr" fontAlgn="ctr">
              <a:spcAft>
                <a:spcPts val="600"/>
              </a:spcAft>
            </a:pPr>
            <a:r>
              <a:rPr lang="en-US" sz="11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Entrée multiple et sortie unique (MISO)</a:t>
            </a:r>
            <a:endParaRPr lang="en-US" altLang="zh-CN" sz="1100" dirty="0" smtClean="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spcAft>
                <a:spcPts val="6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Il existe deux chemins entre les antennes TX et l'antenne RX. Il n'existe qu'une seule antenne RX et les antennes TX ne peuvent donc envoyer que les mêmes données le long des deux chemins. L'effet est similaire à celui de SIMO. </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4" name="组合 103"/>
          <p:cNvGrpSpPr/>
          <p:nvPr/>
        </p:nvGrpSpPr>
        <p:grpSpPr>
          <a:xfrm>
            <a:off x="7928380" y="1840782"/>
            <a:ext cx="2052916" cy="514011"/>
            <a:chOff x="8256066" y="2225775"/>
            <a:chExt cx="1390600" cy="514011"/>
          </a:xfrm>
        </p:grpSpPr>
        <p:cxnSp>
          <p:nvCxnSpPr>
            <p:cNvPr id="38" name="直接箭头连接符 37"/>
            <p:cNvCxnSpPr/>
            <p:nvPr/>
          </p:nvCxnSpPr>
          <p:spPr>
            <a:xfrm>
              <a:off x="8318683" y="2225775"/>
              <a:ext cx="1327983" cy="2282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8256066" y="2571075"/>
              <a:ext cx="1390599" cy="1687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658073" y="4067003"/>
            <a:ext cx="986167"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TX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p:cNvSpPr txBox="1"/>
          <p:nvPr/>
        </p:nvSpPr>
        <p:spPr>
          <a:xfrm>
            <a:off x="4132367" y="3846680"/>
            <a:ext cx="994183"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RX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a:xfrm>
            <a:off x="758539" y="5283318"/>
            <a:ext cx="5193104" cy="907941"/>
          </a:xfrm>
          <a:prstGeom prst="rect">
            <a:avLst/>
          </a:prstGeom>
          <a:noFill/>
        </p:spPr>
        <p:txBody>
          <a:bodyPr wrap="square" rtlCol="0">
            <a:spAutoFit/>
          </a:bodyPr>
          <a:lstStyle/>
          <a:p>
            <a:pPr algn="ctr" fontAlgn="ctr">
              <a:spcAft>
                <a:spcPts val="600"/>
              </a:spcAft>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Entrée unique et sorties multiples (SIMO)</a:t>
            </a:r>
            <a:endParaRPr lang="en-US" altLang="zh-CN" sz="1200" dirty="0" smtClean="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spcAft>
                <a:spcPts val="6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Il y a deux chemins entre l'antenne TX et les antennes RX. Les données sont envoyées à partir de la même antenne TX, et donc un seul signal est transmis, ce qui double la fiabilité de la transmission. </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3" name="组合 102"/>
          <p:cNvGrpSpPr/>
          <p:nvPr/>
        </p:nvGrpSpPr>
        <p:grpSpPr>
          <a:xfrm>
            <a:off x="2301477" y="4429184"/>
            <a:ext cx="2190427" cy="461665"/>
            <a:chOff x="2415598" y="4987795"/>
            <a:chExt cx="1634411" cy="461665"/>
          </a:xfrm>
        </p:grpSpPr>
        <p:cxnSp>
          <p:nvCxnSpPr>
            <p:cNvPr id="57" name="直接箭头连接符 56"/>
            <p:cNvCxnSpPr/>
            <p:nvPr/>
          </p:nvCxnSpPr>
          <p:spPr>
            <a:xfrm flipV="1">
              <a:off x="2445095" y="4987795"/>
              <a:ext cx="1567471" cy="15616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2415598" y="5191374"/>
              <a:ext cx="1634411" cy="2580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本框 79"/>
          <p:cNvSpPr txBox="1"/>
          <p:nvPr/>
        </p:nvSpPr>
        <p:spPr>
          <a:xfrm>
            <a:off x="6085714" y="5283318"/>
            <a:ext cx="5240377" cy="907941"/>
          </a:xfrm>
          <a:prstGeom prst="rect">
            <a:avLst/>
          </a:prstGeom>
          <a:noFill/>
        </p:spPr>
        <p:txBody>
          <a:bodyPr wrap="square" rtlCol="0">
            <a:spAutoFit/>
          </a:bodyPr>
          <a:lstStyle/>
          <a:p>
            <a:pPr algn="ctr" fontAlgn="ctr">
              <a:spcAft>
                <a:spcPts val="600"/>
              </a:spcAft>
            </a:pP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Entrées et sorties multiples (MIMO)</a:t>
            </a:r>
            <a:endParaRPr lang="en-US" altLang="zh-CN" sz="1200" b="1" dirty="0" smtClean="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spcAft>
                <a:spcPts val="600"/>
              </a:spcAft>
            </a:pP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Il existe deux chemins entre les antennes TX et RX, le long desquels deux signaux sont transmis en même temps, ce qui double le taux de transmission. </a:t>
            </a:r>
            <a:endParaRPr lang="en-US" altLang="zh-CN" sz="12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05" name="组合 104"/>
          <p:cNvGrpSpPr/>
          <p:nvPr/>
        </p:nvGrpSpPr>
        <p:grpSpPr>
          <a:xfrm>
            <a:off x="7955418" y="4414052"/>
            <a:ext cx="2139703" cy="621886"/>
            <a:chOff x="8221164" y="4951746"/>
            <a:chExt cx="1519511" cy="621886"/>
          </a:xfrm>
        </p:grpSpPr>
        <p:cxnSp>
          <p:nvCxnSpPr>
            <p:cNvPr id="94" name="直接箭头连接符 93"/>
            <p:cNvCxnSpPr/>
            <p:nvPr/>
          </p:nvCxnSpPr>
          <p:spPr>
            <a:xfrm flipV="1">
              <a:off x="8225548" y="4951746"/>
              <a:ext cx="147236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8233300" y="5573632"/>
              <a:ext cx="1507375"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8221164" y="5064816"/>
              <a:ext cx="1519511" cy="4063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8234305" y="5063110"/>
              <a:ext cx="1463607" cy="41500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887700" y="1762394"/>
            <a:ext cx="1051891"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Chemin unique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7" name="图片 96" descr="SAN网络-蓝.png"/>
          <p:cNvPicPr>
            <a:picLocks noChangeAspect="1"/>
          </p:cNvPicPr>
          <p:nvPr/>
        </p:nvPicPr>
        <p:blipFill>
          <a:blip r:embed="rId1" cstate="print"/>
          <a:stretch>
            <a:fillRect/>
          </a:stretch>
        </p:blipFill>
        <p:spPr>
          <a:xfrm>
            <a:off x="4818408" y="1942933"/>
            <a:ext cx="315408" cy="516733"/>
          </a:xfrm>
          <a:prstGeom prst="rect">
            <a:avLst/>
          </a:prstGeom>
        </p:spPr>
      </p:pic>
      <p:sp>
        <p:nvSpPr>
          <p:cNvPr id="101" name="文本框 100"/>
          <p:cNvSpPr txBox="1"/>
          <p:nvPr/>
        </p:nvSpPr>
        <p:spPr>
          <a:xfrm>
            <a:off x="2993834" y="4205502"/>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3136483" y="4812502"/>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8" name="组合 107"/>
          <p:cNvGrpSpPr/>
          <p:nvPr/>
        </p:nvGrpSpPr>
        <p:grpSpPr>
          <a:xfrm>
            <a:off x="1905259" y="1859774"/>
            <a:ext cx="442065" cy="364309"/>
            <a:chOff x="1905259" y="2036421"/>
            <a:chExt cx="442065" cy="364309"/>
          </a:xfrm>
        </p:grpSpPr>
        <p:sp>
          <p:nvSpPr>
            <p:cNvPr id="73" name="等腰三角形 72"/>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5" name="连接符: 肘形 74"/>
            <p:cNvCxnSpPr>
              <a:stCxn id="73" idx="0"/>
            </p:cNvCxnSpPr>
            <p:nvPr/>
          </p:nvCxnSpPr>
          <p:spPr>
            <a:xfrm rot="5400000">
              <a:off x="1971138" y="2186543"/>
              <a:ext cx="148308" cy="280065"/>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5" name="图片 84"/>
          <p:cNvPicPr/>
          <p:nvPr/>
        </p:nvPicPr>
        <p:blipFill>
          <a:blip r:embed="rId2" cstate="print">
            <a:extLst>
              <a:ext uri="{28A0092B-C50C-407E-A947-70E740481C1C}">
                <a14:useLocalDpi xmlns:a14="http://schemas.microsoft.com/office/drawing/2010/main" val="0"/>
              </a:ext>
            </a:extLst>
          </a:blip>
          <a:stretch>
            <a:fillRect/>
          </a:stretch>
        </p:blipFill>
        <p:spPr>
          <a:xfrm>
            <a:off x="1339537" y="2137127"/>
            <a:ext cx="629459" cy="495613"/>
          </a:xfrm>
          <a:prstGeom prst="rect">
            <a:avLst/>
          </a:prstGeom>
        </p:spPr>
      </p:pic>
      <p:grpSp>
        <p:nvGrpSpPr>
          <p:cNvPr id="109" name="组合 108"/>
          <p:cNvGrpSpPr/>
          <p:nvPr/>
        </p:nvGrpSpPr>
        <p:grpSpPr>
          <a:xfrm>
            <a:off x="1905259" y="4511460"/>
            <a:ext cx="442065" cy="364309"/>
            <a:chOff x="1905259" y="2036421"/>
            <a:chExt cx="442065" cy="364309"/>
          </a:xfrm>
        </p:grpSpPr>
        <p:sp>
          <p:nvSpPr>
            <p:cNvPr id="110" name="等腰三角形 109"/>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1" name="连接符: 肘形 110"/>
            <p:cNvCxnSpPr>
              <a:stCxn id="110" idx="0"/>
            </p:cNvCxnSpPr>
            <p:nvPr/>
          </p:nvCxnSpPr>
          <p:spPr>
            <a:xfrm rot="5400000">
              <a:off x="1971138" y="2186543"/>
              <a:ext cx="148308" cy="280065"/>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8" name="图片 97"/>
          <p:cNvPicPr/>
          <p:nvPr/>
        </p:nvPicPr>
        <p:blipFill>
          <a:blip r:embed="rId2" cstate="print">
            <a:extLst>
              <a:ext uri="{28A0092B-C50C-407E-A947-70E740481C1C}">
                <a14:useLocalDpi xmlns:a14="http://schemas.microsoft.com/office/drawing/2010/main" val="0"/>
              </a:ext>
            </a:extLst>
          </a:blip>
          <a:stretch>
            <a:fillRect/>
          </a:stretch>
        </p:blipFill>
        <p:spPr>
          <a:xfrm>
            <a:off x="1340998" y="4682846"/>
            <a:ext cx="629459" cy="495613"/>
          </a:xfrm>
          <a:prstGeom prst="rect">
            <a:avLst/>
          </a:prstGeom>
        </p:spPr>
      </p:pic>
      <p:grpSp>
        <p:nvGrpSpPr>
          <p:cNvPr id="112" name="组合 111"/>
          <p:cNvGrpSpPr/>
          <p:nvPr/>
        </p:nvGrpSpPr>
        <p:grpSpPr>
          <a:xfrm>
            <a:off x="4441724" y="1804787"/>
            <a:ext cx="376684" cy="406904"/>
            <a:chOff x="2023324" y="2036421"/>
            <a:chExt cx="376684" cy="406904"/>
          </a:xfrm>
        </p:grpSpPr>
        <p:sp>
          <p:nvSpPr>
            <p:cNvPr id="113" name="等腰三角形 112"/>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4" name="连接符: 肘形 113"/>
            <p:cNvCxnSpPr>
              <a:stCxn id="113" idx="0"/>
              <a:endCxn id="97" idx="1"/>
            </p:cNvCxnSpPr>
            <p:nvPr/>
          </p:nvCxnSpPr>
          <p:spPr>
            <a:xfrm rot="16200000" flipH="1">
              <a:off x="2197214" y="2240531"/>
              <a:ext cx="190904" cy="214684"/>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4492038" y="4318451"/>
            <a:ext cx="288000" cy="252000"/>
            <a:chOff x="2023324" y="2036421"/>
            <a:chExt cx="376685" cy="396512"/>
          </a:xfrm>
        </p:grpSpPr>
        <p:sp>
          <p:nvSpPr>
            <p:cNvPr id="117" name="等腰三角形 116"/>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8" name="连接符: 肘形 117"/>
            <p:cNvCxnSpPr>
              <a:stCxn id="117" idx="0"/>
            </p:cNvCxnSpPr>
            <p:nvPr/>
          </p:nvCxnSpPr>
          <p:spPr>
            <a:xfrm rot="16200000" flipH="1">
              <a:off x="2202409" y="2235334"/>
              <a:ext cx="180513" cy="21468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4518637" y="4783938"/>
            <a:ext cx="272896" cy="252000"/>
            <a:chOff x="2023324" y="2036421"/>
            <a:chExt cx="475905" cy="396511"/>
          </a:xfrm>
        </p:grpSpPr>
        <p:sp>
          <p:nvSpPr>
            <p:cNvPr id="120" name="等腰三角形 119"/>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1" name="连接符: 肘形 120"/>
            <p:cNvCxnSpPr>
              <a:stCxn id="120" idx="0"/>
            </p:cNvCxnSpPr>
            <p:nvPr/>
          </p:nvCxnSpPr>
          <p:spPr>
            <a:xfrm rot="16200000" flipH="1">
              <a:off x="2257311" y="2191014"/>
              <a:ext cx="169933" cy="313903"/>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0" name="图片 99" descr="SAN网络-蓝.png"/>
          <p:cNvPicPr>
            <a:picLocks noChangeAspect="1"/>
          </p:cNvPicPr>
          <p:nvPr/>
        </p:nvPicPr>
        <p:blipFill>
          <a:blip r:embed="rId1" cstate="print"/>
          <a:stretch>
            <a:fillRect/>
          </a:stretch>
        </p:blipFill>
        <p:spPr>
          <a:xfrm>
            <a:off x="4785448" y="4414052"/>
            <a:ext cx="431259" cy="706531"/>
          </a:xfrm>
          <a:prstGeom prst="rect">
            <a:avLst/>
          </a:prstGeom>
        </p:spPr>
      </p:pic>
      <p:grpSp>
        <p:nvGrpSpPr>
          <p:cNvPr id="128" name="组合 127"/>
          <p:cNvGrpSpPr/>
          <p:nvPr/>
        </p:nvGrpSpPr>
        <p:grpSpPr>
          <a:xfrm>
            <a:off x="7533566" y="2137785"/>
            <a:ext cx="394814" cy="323999"/>
            <a:chOff x="1741306" y="2036421"/>
            <a:chExt cx="606018" cy="364308"/>
          </a:xfrm>
        </p:grpSpPr>
        <p:sp>
          <p:nvSpPr>
            <p:cNvPr id="129" name="等腰三角形 128"/>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0" name="连接符: 肘形 129"/>
            <p:cNvCxnSpPr>
              <a:stCxn id="129" idx="0"/>
            </p:cNvCxnSpPr>
            <p:nvPr/>
          </p:nvCxnSpPr>
          <p:spPr>
            <a:xfrm rot="5400000">
              <a:off x="1889161" y="2104565"/>
              <a:ext cx="148309" cy="44402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6" name="图片 105"/>
          <p:cNvPicPr/>
          <p:nvPr/>
        </p:nvPicPr>
        <p:blipFill>
          <a:blip r:embed="rId2" cstate="print">
            <a:extLst>
              <a:ext uri="{28A0092B-C50C-407E-A947-70E740481C1C}">
                <a14:useLocalDpi xmlns:a14="http://schemas.microsoft.com/office/drawing/2010/main" val="0"/>
              </a:ext>
            </a:extLst>
          </a:blip>
          <a:stretch>
            <a:fillRect/>
          </a:stretch>
        </p:blipFill>
        <p:spPr>
          <a:xfrm>
            <a:off x="6943879" y="2015735"/>
            <a:ext cx="629459" cy="495613"/>
          </a:xfrm>
          <a:prstGeom prst="rect">
            <a:avLst/>
          </a:prstGeom>
        </p:spPr>
      </p:pic>
      <p:grpSp>
        <p:nvGrpSpPr>
          <p:cNvPr id="133" name="组合 132"/>
          <p:cNvGrpSpPr/>
          <p:nvPr/>
        </p:nvGrpSpPr>
        <p:grpSpPr>
          <a:xfrm>
            <a:off x="7558685" y="1745570"/>
            <a:ext cx="394814" cy="323999"/>
            <a:chOff x="1741306" y="2036421"/>
            <a:chExt cx="606018" cy="364308"/>
          </a:xfrm>
        </p:grpSpPr>
        <p:sp>
          <p:nvSpPr>
            <p:cNvPr id="134" name="等腰三角形 133"/>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5" name="连接符: 肘形 134"/>
            <p:cNvCxnSpPr>
              <a:stCxn id="134" idx="0"/>
            </p:cNvCxnSpPr>
            <p:nvPr/>
          </p:nvCxnSpPr>
          <p:spPr>
            <a:xfrm rot="5400000">
              <a:off x="1889161" y="2104565"/>
              <a:ext cx="148309" cy="44402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8" name="图片 137" descr="SAN网络-蓝.png"/>
          <p:cNvPicPr>
            <a:picLocks noChangeAspect="1"/>
          </p:cNvPicPr>
          <p:nvPr/>
        </p:nvPicPr>
        <p:blipFill>
          <a:blip r:embed="rId1" cstate="print"/>
          <a:stretch>
            <a:fillRect/>
          </a:stretch>
        </p:blipFill>
        <p:spPr>
          <a:xfrm>
            <a:off x="10389402" y="2101458"/>
            <a:ext cx="324000" cy="530808"/>
          </a:xfrm>
          <a:prstGeom prst="rect">
            <a:avLst/>
          </a:prstGeom>
        </p:spPr>
      </p:pic>
      <p:grpSp>
        <p:nvGrpSpPr>
          <p:cNvPr id="139" name="组合 138"/>
          <p:cNvGrpSpPr/>
          <p:nvPr/>
        </p:nvGrpSpPr>
        <p:grpSpPr>
          <a:xfrm>
            <a:off x="10012716" y="1947098"/>
            <a:ext cx="376685" cy="396512"/>
            <a:chOff x="2023324" y="2036421"/>
            <a:chExt cx="376685" cy="396512"/>
          </a:xfrm>
        </p:grpSpPr>
        <p:sp>
          <p:nvSpPr>
            <p:cNvPr id="140" name="等腰三角形 139"/>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1" name="连接符: 肘形 140"/>
            <p:cNvCxnSpPr>
              <a:stCxn id="140" idx="0"/>
            </p:cNvCxnSpPr>
            <p:nvPr/>
          </p:nvCxnSpPr>
          <p:spPr>
            <a:xfrm rot="16200000" flipH="1">
              <a:off x="2202410" y="2235335"/>
              <a:ext cx="180513" cy="214684"/>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文本框 143"/>
          <p:cNvSpPr txBox="1"/>
          <p:nvPr/>
        </p:nvSpPr>
        <p:spPr>
          <a:xfrm>
            <a:off x="8758826" y="1654447"/>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文本框 144"/>
          <p:cNvSpPr txBox="1"/>
          <p:nvPr/>
        </p:nvSpPr>
        <p:spPr>
          <a:xfrm>
            <a:off x="8891268" y="2264563"/>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文本框 145"/>
          <p:cNvSpPr txBox="1"/>
          <p:nvPr/>
        </p:nvSpPr>
        <p:spPr>
          <a:xfrm>
            <a:off x="7213261" y="3926305"/>
            <a:ext cx="986167"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TX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7" name="组合 146"/>
          <p:cNvGrpSpPr/>
          <p:nvPr/>
        </p:nvGrpSpPr>
        <p:grpSpPr>
          <a:xfrm>
            <a:off x="7467110" y="4798893"/>
            <a:ext cx="394815" cy="264101"/>
            <a:chOff x="1741304" y="2036421"/>
            <a:chExt cx="606020" cy="296958"/>
          </a:xfrm>
        </p:grpSpPr>
        <p:sp>
          <p:nvSpPr>
            <p:cNvPr id="148" name="等腰三角形 147"/>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9" name="连接符: 肘形 148"/>
            <p:cNvCxnSpPr>
              <a:stCxn id="148" idx="0"/>
            </p:cNvCxnSpPr>
            <p:nvPr/>
          </p:nvCxnSpPr>
          <p:spPr>
            <a:xfrm rot="5400000">
              <a:off x="1922835" y="2070890"/>
              <a:ext cx="80958" cy="44402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组合 150"/>
          <p:cNvGrpSpPr/>
          <p:nvPr/>
        </p:nvGrpSpPr>
        <p:grpSpPr>
          <a:xfrm>
            <a:off x="7492231" y="4348803"/>
            <a:ext cx="394814" cy="288000"/>
            <a:chOff x="1741306" y="2036421"/>
            <a:chExt cx="606018" cy="364308"/>
          </a:xfrm>
        </p:grpSpPr>
        <p:sp>
          <p:nvSpPr>
            <p:cNvPr id="152" name="等腰三角形 151"/>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3" name="连接符: 肘形 152"/>
            <p:cNvCxnSpPr>
              <a:stCxn id="152" idx="0"/>
            </p:cNvCxnSpPr>
            <p:nvPr/>
          </p:nvCxnSpPr>
          <p:spPr>
            <a:xfrm rot="5400000">
              <a:off x="1889161" y="2104565"/>
              <a:ext cx="148309" cy="44402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文本框 153"/>
          <p:cNvSpPr txBox="1"/>
          <p:nvPr/>
        </p:nvSpPr>
        <p:spPr>
          <a:xfrm>
            <a:off x="9829168" y="3846680"/>
            <a:ext cx="994183"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 RX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5" name="组合 154"/>
          <p:cNvGrpSpPr/>
          <p:nvPr/>
        </p:nvGrpSpPr>
        <p:grpSpPr>
          <a:xfrm>
            <a:off x="10220557" y="4275732"/>
            <a:ext cx="256282" cy="294724"/>
            <a:chOff x="2064809" y="1969199"/>
            <a:chExt cx="335200" cy="463735"/>
          </a:xfrm>
        </p:grpSpPr>
        <p:sp>
          <p:nvSpPr>
            <p:cNvPr id="156" name="等腰三角形 155"/>
            <p:cNvSpPr/>
            <p:nvPr/>
          </p:nvSpPr>
          <p:spPr>
            <a:xfrm rot="10800000">
              <a:off x="2064809" y="1969199"/>
              <a:ext cx="282514" cy="283222"/>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7" name="连接符: 肘形 156"/>
            <p:cNvCxnSpPr>
              <a:stCxn id="156" idx="0"/>
            </p:cNvCxnSpPr>
            <p:nvPr/>
          </p:nvCxnSpPr>
          <p:spPr>
            <a:xfrm rot="16200000" flipH="1">
              <a:off x="2212781" y="2245706"/>
              <a:ext cx="180513" cy="193943"/>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组合 157"/>
          <p:cNvGrpSpPr/>
          <p:nvPr/>
        </p:nvGrpSpPr>
        <p:grpSpPr>
          <a:xfrm>
            <a:off x="10215438" y="4818663"/>
            <a:ext cx="272896" cy="252000"/>
            <a:chOff x="2023324" y="2036421"/>
            <a:chExt cx="475905" cy="396511"/>
          </a:xfrm>
        </p:grpSpPr>
        <p:sp>
          <p:nvSpPr>
            <p:cNvPr id="159" name="等腰三角形 158"/>
            <p:cNvSpPr/>
            <p:nvPr/>
          </p:nvSpPr>
          <p:spPr>
            <a:xfrm rot="10800000">
              <a:off x="2023324" y="2036421"/>
              <a:ext cx="324000" cy="2160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0" name="连接符: 肘形 159"/>
            <p:cNvCxnSpPr>
              <a:stCxn id="159" idx="0"/>
            </p:cNvCxnSpPr>
            <p:nvPr/>
          </p:nvCxnSpPr>
          <p:spPr>
            <a:xfrm rot="16200000" flipH="1">
              <a:off x="2257311" y="2191014"/>
              <a:ext cx="169933" cy="313903"/>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1" name="图片 160" descr="SAN网络-蓝.png"/>
          <p:cNvPicPr>
            <a:picLocks noChangeAspect="1"/>
          </p:cNvPicPr>
          <p:nvPr/>
        </p:nvPicPr>
        <p:blipFill>
          <a:blip r:embed="rId1" cstate="print"/>
          <a:stretch>
            <a:fillRect/>
          </a:stretch>
        </p:blipFill>
        <p:spPr>
          <a:xfrm>
            <a:off x="10482249" y="4414052"/>
            <a:ext cx="431259" cy="706531"/>
          </a:xfrm>
          <a:prstGeom prst="rect">
            <a:avLst/>
          </a:prstGeom>
        </p:spPr>
      </p:pic>
      <p:pic>
        <p:nvPicPr>
          <p:cNvPr id="150" name="图片 149"/>
          <p:cNvPicPr/>
          <p:nvPr/>
        </p:nvPicPr>
        <p:blipFill>
          <a:blip r:embed="rId2" cstate="print">
            <a:extLst>
              <a:ext uri="{28A0092B-C50C-407E-A947-70E740481C1C}">
                <a14:useLocalDpi xmlns:a14="http://schemas.microsoft.com/office/drawing/2010/main" val="0"/>
              </a:ext>
            </a:extLst>
          </a:blip>
          <a:stretch>
            <a:fillRect/>
          </a:stretch>
        </p:blipFill>
        <p:spPr>
          <a:xfrm>
            <a:off x="6895303" y="4584242"/>
            <a:ext cx="648000" cy="540000"/>
          </a:xfrm>
          <a:prstGeom prst="rect">
            <a:avLst/>
          </a:prstGeom>
        </p:spPr>
      </p:pic>
      <p:sp>
        <p:nvSpPr>
          <p:cNvPr id="171" name="文本框 170"/>
          <p:cNvSpPr txBox="1"/>
          <p:nvPr/>
        </p:nvSpPr>
        <p:spPr>
          <a:xfrm>
            <a:off x="8616794" y="4113418"/>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2" name="文本框 171"/>
          <p:cNvSpPr txBox="1"/>
          <p:nvPr/>
        </p:nvSpPr>
        <p:spPr>
          <a:xfrm>
            <a:off x="9561338" y="4574944"/>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3" name="文本框 172"/>
          <p:cNvSpPr txBox="1"/>
          <p:nvPr/>
        </p:nvSpPr>
        <p:spPr>
          <a:xfrm>
            <a:off x="7895721" y="4588047"/>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4" name="文本框 173"/>
          <p:cNvSpPr txBox="1"/>
          <p:nvPr/>
        </p:nvSpPr>
        <p:spPr>
          <a:xfrm>
            <a:off x="8601765" y="5034308"/>
            <a:ext cx="63831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Voie 4</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26048" y="3349116"/>
            <a:ext cx="1333845" cy="1829106"/>
            <a:chOff x="1936262" y="3781059"/>
            <a:chExt cx="1174592" cy="1610722"/>
          </a:xfrm>
        </p:grpSpPr>
        <p:sp>
          <p:nvSpPr>
            <p:cNvPr id="119" name="任意多边形: 形状 118"/>
            <p:cNvSpPr/>
            <p:nvPr/>
          </p:nvSpPr>
          <p:spPr>
            <a:xfrm rot="17828445">
              <a:off x="2232821" y="4075508"/>
              <a:ext cx="602597" cy="710237"/>
            </a:xfrm>
            <a:custGeom>
              <a:avLst/>
              <a:gdLst>
                <a:gd name="connsiteX0" fmla="*/ 602597 w 602597"/>
                <a:gd name="connsiteY0" fmla="*/ 467503 h 710237"/>
                <a:gd name="connsiteX1" fmla="*/ 432070 w 602597"/>
                <a:gd name="connsiteY1" fmla="*/ 710237 h 710237"/>
                <a:gd name="connsiteX2" fmla="*/ 343853 w 602597"/>
                <a:gd name="connsiteY2" fmla="*/ 690867 h 710237"/>
                <a:gd name="connsiteX3" fmla="*/ 54698 w 602597"/>
                <a:gd name="connsiteY3" fmla="*/ 445131 h 710237"/>
                <a:gd name="connsiteX4" fmla="*/ 23996 w 602597"/>
                <a:gd name="connsiteY4" fmla="*/ 66907 h 710237"/>
                <a:gd name="connsiteX5" fmla="*/ 52859 w 602597"/>
                <a:gd name="connsiteY5" fmla="*/ 0 h 710237"/>
                <a:gd name="connsiteX6" fmla="*/ 350891 w 602597"/>
                <a:gd name="connsiteY6" fmla="*/ 0 h 710237"/>
                <a:gd name="connsiteX7" fmla="*/ 332844 w 602597"/>
                <a:gd name="connsiteY7" fmla="*/ 41836 h 710237"/>
                <a:gd name="connsiteX8" fmla="*/ 353161 w 602597"/>
                <a:gd name="connsiteY8" fmla="*/ 292131 h 710237"/>
                <a:gd name="connsiteX9" fmla="*/ 544513 w 602597"/>
                <a:gd name="connsiteY9" fmla="*/ 454750 h 710237"/>
                <a:gd name="connsiteX10" fmla="*/ 602597 w 602597"/>
                <a:gd name="connsiteY10" fmla="*/ 467503 h 71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597" h="710237">
                  <a:moveTo>
                    <a:pt x="602597" y="467503"/>
                  </a:moveTo>
                  <a:lnTo>
                    <a:pt x="432070" y="710237"/>
                  </a:lnTo>
                  <a:lnTo>
                    <a:pt x="343853" y="690867"/>
                  </a:lnTo>
                  <a:cubicBezTo>
                    <a:pt x="223081" y="651953"/>
                    <a:pt x="117154" y="566967"/>
                    <a:pt x="54698" y="445131"/>
                  </a:cubicBezTo>
                  <a:cubicBezTo>
                    <a:pt x="-7757" y="323296"/>
                    <a:pt x="-14917" y="187679"/>
                    <a:pt x="23996" y="66907"/>
                  </a:cubicBezTo>
                  <a:lnTo>
                    <a:pt x="52859" y="0"/>
                  </a:lnTo>
                  <a:lnTo>
                    <a:pt x="350891" y="0"/>
                  </a:lnTo>
                  <a:lnTo>
                    <a:pt x="332844" y="41836"/>
                  </a:lnTo>
                  <a:cubicBezTo>
                    <a:pt x="307092" y="121758"/>
                    <a:pt x="311830" y="211504"/>
                    <a:pt x="353161" y="292131"/>
                  </a:cubicBezTo>
                  <a:cubicBezTo>
                    <a:pt x="394492" y="372758"/>
                    <a:pt x="464591" y="428998"/>
                    <a:pt x="544513" y="454750"/>
                  </a:cubicBezTo>
                  <a:lnTo>
                    <a:pt x="602597" y="467503"/>
                  </a:lnTo>
                  <a:close/>
                </a:path>
              </a:pathLst>
            </a:custGeom>
            <a:solidFill>
              <a:srgbClr val="EAF1FB"/>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任意多边形: 形状 119"/>
            <p:cNvSpPr/>
            <p:nvPr/>
          </p:nvSpPr>
          <p:spPr>
            <a:xfrm rot="17828445">
              <a:off x="2091968" y="4372895"/>
              <a:ext cx="863180" cy="1174592"/>
            </a:xfrm>
            <a:custGeom>
              <a:avLst/>
              <a:gdLst>
                <a:gd name="connsiteX0" fmla="*/ 863180 w 863180"/>
                <a:gd name="connsiteY0" fmla="*/ 959698 h 1174592"/>
                <a:gd name="connsiteX1" fmla="*/ 712210 w 863180"/>
                <a:gd name="connsiteY1" fmla="*/ 1174592 h 1174592"/>
                <a:gd name="connsiteX2" fmla="*/ 566345 w 863180"/>
                <a:gd name="connsiteY2" fmla="*/ 1142563 h 1174592"/>
                <a:gd name="connsiteX3" fmla="*/ 90092 w 863180"/>
                <a:gd name="connsiteY3" fmla="*/ 737823 h 1174592"/>
                <a:gd name="connsiteX4" fmla="*/ 39523 w 863180"/>
                <a:gd name="connsiteY4" fmla="*/ 114867 h 1174592"/>
                <a:gd name="connsiteX5" fmla="*/ 89074 w 863180"/>
                <a:gd name="connsiteY5" fmla="*/ 0 h 1174592"/>
                <a:gd name="connsiteX6" fmla="*/ 352926 w 863180"/>
                <a:gd name="connsiteY6" fmla="*/ 0 h 1174592"/>
                <a:gd name="connsiteX7" fmla="*/ 312950 w 863180"/>
                <a:gd name="connsiteY7" fmla="*/ 92672 h 1174592"/>
                <a:gd name="connsiteX8" fmla="*/ 354324 w 863180"/>
                <a:gd name="connsiteY8" fmla="*/ 602371 h 1174592"/>
                <a:gd name="connsiteX9" fmla="*/ 743993 w 863180"/>
                <a:gd name="connsiteY9" fmla="*/ 933527 h 1174592"/>
                <a:gd name="connsiteX10" fmla="*/ 863180 w 863180"/>
                <a:gd name="connsiteY10" fmla="*/ 959698 h 117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180" h="1174592">
                  <a:moveTo>
                    <a:pt x="863180" y="959698"/>
                  </a:moveTo>
                  <a:lnTo>
                    <a:pt x="712210" y="1174592"/>
                  </a:lnTo>
                  <a:lnTo>
                    <a:pt x="566345" y="1142563"/>
                  </a:lnTo>
                  <a:cubicBezTo>
                    <a:pt x="367427" y="1078471"/>
                    <a:pt x="192960" y="938494"/>
                    <a:pt x="90092" y="737823"/>
                  </a:cubicBezTo>
                  <a:cubicBezTo>
                    <a:pt x="-12777" y="537153"/>
                    <a:pt x="-24569" y="313784"/>
                    <a:pt x="39523" y="114867"/>
                  </a:cubicBezTo>
                  <a:lnTo>
                    <a:pt x="89074" y="0"/>
                  </a:lnTo>
                  <a:lnTo>
                    <a:pt x="352926" y="0"/>
                  </a:lnTo>
                  <a:lnTo>
                    <a:pt x="312950" y="92672"/>
                  </a:lnTo>
                  <a:cubicBezTo>
                    <a:pt x="260510" y="255426"/>
                    <a:pt x="270158" y="438184"/>
                    <a:pt x="354324" y="602371"/>
                  </a:cubicBezTo>
                  <a:cubicBezTo>
                    <a:pt x="438491" y="766558"/>
                    <a:pt x="581239" y="881087"/>
                    <a:pt x="743993" y="933527"/>
                  </a:cubicBezTo>
                  <a:lnTo>
                    <a:pt x="863180" y="959698"/>
                  </a:lnTo>
                  <a:close/>
                </a:path>
              </a:pathLst>
            </a:custGeom>
            <a:solidFill>
              <a:srgbClr val="EAF1FB"/>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任意多边形: 形状 120"/>
            <p:cNvSpPr/>
            <p:nvPr/>
          </p:nvSpPr>
          <p:spPr>
            <a:xfrm rot="17828445">
              <a:off x="2266290" y="3854342"/>
              <a:ext cx="614069" cy="467503"/>
            </a:xfrm>
            <a:custGeom>
              <a:avLst/>
              <a:gdLst>
                <a:gd name="connsiteX0" fmla="*/ 614069 w 614069"/>
                <a:gd name="connsiteY0" fmla="*/ 0 h 467503"/>
                <a:gd name="connsiteX1" fmla="*/ 285633 w 614069"/>
                <a:gd name="connsiteY1" fmla="*/ 467503 h 467503"/>
                <a:gd name="connsiteX2" fmla="*/ 227549 w 614069"/>
                <a:gd name="connsiteY2" fmla="*/ 454750 h 467503"/>
                <a:gd name="connsiteX3" fmla="*/ 36197 w 614069"/>
                <a:gd name="connsiteY3" fmla="*/ 292131 h 467503"/>
                <a:gd name="connsiteX4" fmla="*/ 15880 w 614069"/>
                <a:gd name="connsiteY4" fmla="*/ 41836 h 467503"/>
                <a:gd name="connsiteX5" fmla="*/ 33927 w 614069"/>
                <a:gd name="connsiteY5" fmla="*/ 0 h 467503"/>
                <a:gd name="connsiteX6" fmla="*/ 614069 w 614069"/>
                <a:gd name="connsiteY6" fmla="*/ 0 h 46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069" h="467503">
                  <a:moveTo>
                    <a:pt x="614069" y="0"/>
                  </a:moveTo>
                  <a:lnTo>
                    <a:pt x="285633" y="467503"/>
                  </a:lnTo>
                  <a:lnTo>
                    <a:pt x="227549" y="454750"/>
                  </a:lnTo>
                  <a:cubicBezTo>
                    <a:pt x="147627" y="428998"/>
                    <a:pt x="77528" y="372758"/>
                    <a:pt x="36197" y="292131"/>
                  </a:cubicBezTo>
                  <a:cubicBezTo>
                    <a:pt x="-5134" y="211504"/>
                    <a:pt x="-9872" y="121758"/>
                    <a:pt x="15880" y="41836"/>
                  </a:cubicBezTo>
                  <a:lnTo>
                    <a:pt x="33927" y="0"/>
                  </a:lnTo>
                  <a:lnTo>
                    <a:pt x="614069" y="0"/>
                  </a:lnTo>
                  <a:close/>
                </a:path>
              </a:pathLst>
            </a:custGeom>
            <a:solidFill>
              <a:srgbClr val="EAF1FB"/>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任意多边形: 形状 121"/>
            <p:cNvSpPr/>
            <p:nvPr/>
          </p:nvSpPr>
          <p:spPr>
            <a:xfrm rot="17828445">
              <a:off x="2153009" y="4228492"/>
              <a:ext cx="757822" cy="959698"/>
            </a:xfrm>
            <a:custGeom>
              <a:avLst/>
              <a:gdLst>
                <a:gd name="connsiteX0" fmla="*/ 757822 w 757822"/>
                <a:gd name="connsiteY0" fmla="*/ 710237 h 959698"/>
                <a:gd name="connsiteX1" fmla="*/ 582568 w 757822"/>
                <a:gd name="connsiteY1" fmla="*/ 959698 h 959698"/>
                <a:gd name="connsiteX2" fmla="*/ 463381 w 757822"/>
                <a:gd name="connsiteY2" fmla="*/ 933527 h 959698"/>
                <a:gd name="connsiteX3" fmla="*/ 73712 w 757822"/>
                <a:gd name="connsiteY3" fmla="*/ 602371 h 959698"/>
                <a:gd name="connsiteX4" fmla="*/ 32338 w 757822"/>
                <a:gd name="connsiteY4" fmla="*/ 92672 h 959698"/>
                <a:gd name="connsiteX5" fmla="*/ 72314 w 757822"/>
                <a:gd name="connsiteY5" fmla="*/ 0 h 959698"/>
                <a:gd name="connsiteX6" fmla="*/ 378611 w 757822"/>
                <a:gd name="connsiteY6" fmla="*/ 0 h 959698"/>
                <a:gd name="connsiteX7" fmla="*/ 349748 w 757822"/>
                <a:gd name="connsiteY7" fmla="*/ 66907 h 959698"/>
                <a:gd name="connsiteX8" fmla="*/ 380450 w 757822"/>
                <a:gd name="connsiteY8" fmla="*/ 445131 h 959698"/>
                <a:gd name="connsiteX9" fmla="*/ 669605 w 757822"/>
                <a:gd name="connsiteY9" fmla="*/ 690867 h 959698"/>
                <a:gd name="connsiteX10" fmla="*/ 757822 w 757822"/>
                <a:gd name="connsiteY10" fmla="*/ 710237 h 95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7822" h="959698">
                  <a:moveTo>
                    <a:pt x="757822" y="710237"/>
                  </a:moveTo>
                  <a:lnTo>
                    <a:pt x="582568" y="959698"/>
                  </a:lnTo>
                  <a:lnTo>
                    <a:pt x="463381" y="933527"/>
                  </a:lnTo>
                  <a:cubicBezTo>
                    <a:pt x="300627" y="881087"/>
                    <a:pt x="157879" y="766558"/>
                    <a:pt x="73712" y="602371"/>
                  </a:cubicBezTo>
                  <a:cubicBezTo>
                    <a:pt x="-10454" y="438184"/>
                    <a:pt x="-20102" y="255426"/>
                    <a:pt x="32338" y="92672"/>
                  </a:cubicBezTo>
                  <a:lnTo>
                    <a:pt x="72314" y="0"/>
                  </a:lnTo>
                  <a:lnTo>
                    <a:pt x="378611" y="0"/>
                  </a:lnTo>
                  <a:lnTo>
                    <a:pt x="349748" y="66907"/>
                  </a:lnTo>
                  <a:cubicBezTo>
                    <a:pt x="310835" y="187679"/>
                    <a:pt x="317995" y="323296"/>
                    <a:pt x="380450" y="445131"/>
                  </a:cubicBezTo>
                  <a:cubicBezTo>
                    <a:pt x="442906" y="566967"/>
                    <a:pt x="548833" y="651953"/>
                    <a:pt x="669605" y="690867"/>
                  </a:cubicBezTo>
                  <a:lnTo>
                    <a:pt x="757822" y="710237"/>
                  </a:lnTo>
                  <a:close/>
                </a:path>
              </a:pathLst>
            </a:custGeom>
            <a:solidFill>
              <a:srgbClr val="EAF1FB"/>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pPr fontAlgn="ctr"/>
            <a:r>
              <a:rPr lang="en-US" dirty="0" smtClean="0">
                <a:sym typeface="Huawei Sans" panose="020C0503030203020204" pitchFamily="34" charset="0"/>
              </a:rPr>
              <a:t>MU-MIMO</a:t>
            </a:r>
            <a:endParaRPr lang="en-US" altLang="zh-CN" dirty="0">
              <a:cs typeface="+mn-ea"/>
              <a:sym typeface="Huawei Sans" panose="020C0503030203020204" pitchFamily="34" charset="0"/>
            </a:endParaRPr>
          </a:p>
        </p:txBody>
      </p:sp>
      <p:sp>
        <p:nvSpPr>
          <p:cNvPr id="6" name="文本框 5"/>
          <p:cNvSpPr txBox="1"/>
          <p:nvPr/>
        </p:nvSpPr>
        <p:spPr>
          <a:xfrm>
            <a:off x="827175" y="3028132"/>
            <a:ext cx="1622560" cy="461665"/>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MU-MIMO désactivé</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Largeur de bande : 20 Mbps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7" name="组合 6"/>
          <p:cNvGrpSpPr/>
          <p:nvPr/>
        </p:nvGrpSpPr>
        <p:grpSpPr>
          <a:xfrm>
            <a:off x="6705504" y="2936821"/>
            <a:ext cx="4557831" cy="2664834"/>
            <a:chOff x="5978626" y="3339909"/>
            <a:chExt cx="5171685" cy="3000952"/>
          </a:xfrm>
        </p:grpSpPr>
        <p:pic>
          <p:nvPicPr>
            <p:cNvPr id="19" name="图片 18"/>
            <p:cNvPicPr>
              <a:picLocks noChangeAspect="1"/>
            </p:cNvPicPr>
            <p:nvPr/>
          </p:nvPicPr>
          <p:blipFill>
            <a:blip r:embed="rId1">
              <a:clrChange>
                <a:clrFrom>
                  <a:srgbClr val="FFFFFF"/>
                </a:clrFrom>
                <a:clrTo>
                  <a:srgbClr val="FFFFFF">
                    <a:alpha val="0"/>
                  </a:srgbClr>
                </a:clrTo>
              </a:clrChange>
            </a:blip>
            <a:stretch>
              <a:fillRect/>
            </a:stretch>
          </p:blipFill>
          <p:spPr>
            <a:xfrm rot="18861773">
              <a:off x="8757839" y="3324671"/>
              <a:ext cx="1166005" cy="2348806"/>
            </a:xfrm>
            <a:prstGeom prst="rect">
              <a:avLst/>
            </a:prstGeom>
          </p:spPr>
        </p:pic>
        <p:pic>
          <p:nvPicPr>
            <p:cNvPr id="20" name="图片 19"/>
            <p:cNvPicPr>
              <a:picLocks noChangeAspect="1"/>
            </p:cNvPicPr>
            <p:nvPr/>
          </p:nvPicPr>
          <p:blipFill>
            <a:blip r:embed="rId1">
              <a:clrChange>
                <a:clrFrom>
                  <a:srgbClr val="FFFFFF"/>
                </a:clrFrom>
                <a:clrTo>
                  <a:srgbClr val="FFFFFF">
                    <a:alpha val="0"/>
                  </a:srgbClr>
                </a:clrTo>
              </a:clrChange>
            </a:blip>
            <a:stretch>
              <a:fillRect/>
            </a:stretch>
          </p:blipFill>
          <p:spPr>
            <a:xfrm>
              <a:off x="7931974" y="3674571"/>
              <a:ext cx="1166005" cy="2136560"/>
            </a:xfrm>
            <a:prstGeom prst="rect">
              <a:avLst/>
            </a:prstGeom>
          </p:spPr>
        </p:pic>
        <p:pic>
          <p:nvPicPr>
            <p:cNvPr id="21" name="图片 20"/>
            <p:cNvPicPr>
              <a:picLocks noChangeAspect="1"/>
            </p:cNvPicPr>
            <p:nvPr/>
          </p:nvPicPr>
          <p:blipFill>
            <a:blip r:embed="rId1">
              <a:clrChange>
                <a:clrFrom>
                  <a:srgbClr val="FFFFFF"/>
                </a:clrFrom>
                <a:clrTo>
                  <a:srgbClr val="FFFFFF">
                    <a:alpha val="0"/>
                  </a:srgbClr>
                </a:clrTo>
              </a:clrChange>
            </a:blip>
            <a:stretch>
              <a:fillRect/>
            </a:stretch>
          </p:blipFill>
          <p:spPr>
            <a:xfrm rot="2621763">
              <a:off x="7101487" y="3339909"/>
              <a:ext cx="1166005" cy="2348806"/>
            </a:xfrm>
            <a:prstGeom prst="rect">
              <a:avLst/>
            </a:prstGeom>
          </p:spPr>
        </p:pic>
        <p:sp>
          <p:nvSpPr>
            <p:cNvPr id="22" name="文本框 21"/>
            <p:cNvSpPr txBox="1"/>
            <p:nvPr/>
          </p:nvSpPr>
          <p:spPr>
            <a:xfrm>
              <a:off x="8769743" y="3406900"/>
              <a:ext cx="1939309" cy="519895"/>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MU-MIMO activé</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Largeur de bande : 300 Mbps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3" name="图片 22" descr="故障链路.png"/>
            <p:cNvPicPr>
              <a:picLocks noChangeAspect="1"/>
            </p:cNvPicPr>
            <p:nvPr/>
          </p:nvPicPr>
          <p:blipFill>
            <a:blip r:embed="rId2" cstate="print"/>
            <a:stretch>
              <a:fillRect/>
            </a:stretch>
          </p:blipFill>
          <p:spPr>
            <a:xfrm>
              <a:off x="6256850" y="5301808"/>
              <a:ext cx="692969" cy="516733"/>
            </a:xfrm>
            <a:prstGeom prst="rect">
              <a:avLst/>
            </a:prstGeom>
          </p:spPr>
        </p:pic>
        <p:pic>
          <p:nvPicPr>
            <p:cNvPr id="24" name="图片 23" descr="SAN网络-蓝.png"/>
            <p:cNvPicPr>
              <a:picLocks noChangeAspect="1"/>
            </p:cNvPicPr>
            <p:nvPr/>
          </p:nvPicPr>
          <p:blipFill>
            <a:blip r:embed="rId3" cstate="print"/>
            <a:stretch>
              <a:fillRect/>
            </a:stretch>
          </p:blipFill>
          <p:spPr>
            <a:xfrm>
              <a:off x="8199569" y="5811131"/>
              <a:ext cx="315408" cy="516733"/>
            </a:xfrm>
            <a:prstGeom prst="rect">
              <a:avLst/>
            </a:prstGeom>
          </p:spPr>
        </p:pic>
        <p:pic>
          <p:nvPicPr>
            <p:cNvPr id="25" name="图片 24" descr="笔记本电脑.png"/>
            <p:cNvPicPr>
              <a:picLocks noChangeAspect="1"/>
            </p:cNvPicPr>
            <p:nvPr/>
          </p:nvPicPr>
          <p:blipFill>
            <a:blip r:embed="rId4" cstate="print"/>
            <a:stretch>
              <a:fillRect/>
            </a:stretch>
          </p:blipFill>
          <p:spPr>
            <a:xfrm>
              <a:off x="10175971" y="5301808"/>
              <a:ext cx="824235" cy="516732"/>
            </a:xfrm>
            <a:prstGeom prst="rect">
              <a:avLst/>
            </a:prstGeom>
          </p:spPr>
        </p:pic>
        <p:sp>
          <p:nvSpPr>
            <p:cNvPr id="26" name="文本框 25"/>
            <p:cNvSpPr txBox="1"/>
            <p:nvPr/>
          </p:nvSpPr>
          <p:spPr>
            <a:xfrm>
              <a:off x="5978626" y="5868247"/>
              <a:ext cx="1124443" cy="34659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 Mbps</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文本框 26"/>
            <p:cNvSpPr txBox="1"/>
            <p:nvPr/>
          </p:nvSpPr>
          <p:spPr>
            <a:xfrm>
              <a:off x="8346820" y="5994264"/>
              <a:ext cx="1124443" cy="34659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 Mbps</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文本框 27"/>
            <p:cNvSpPr txBox="1"/>
            <p:nvPr/>
          </p:nvSpPr>
          <p:spPr>
            <a:xfrm>
              <a:off x="10025868" y="5868246"/>
              <a:ext cx="1124443" cy="346597"/>
            </a:xfrm>
            <a:prstGeom prst="rect">
              <a:avLst/>
            </a:prstGeom>
            <a:noFill/>
          </p:spPr>
          <p:txBody>
            <a:bodyPr wrap="none" rtlCol="0">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 Mbps</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9" name="图片 28" descr="AP.png"/>
            <p:cNvPicPr>
              <a:picLocks noChangeAspect="1"/>
            </p:cNvPicPr>
            <p:nvPr/>
          </p:nvPicPr>
          <p:blipFill>
            <a:blip r:embed="rId5" cstate="print"/>
            <a:stretch>
              <a:fillRect/>
            </a:stretch>
          </p:blipFill>
          <p:spPr>
            <a:xfrm>
              <a:off x="8247470" y="3528735"/>
              <a:ext cx="535015" cy="437740"/>
            </a:xfrm>
            <a:prstGeom prst="rect">
              <a:avLst/>
            </a:prstGeom>
          </p:spPr>
        </p:pic>
      </p:grpSp>
      <p:sp>
        <p:nvSpPr>
          <p:cNvPr id="30" name="圆角矩形 75"/>
          <p:cNvSpPr/>
          <p:nvPr/>
        </p:nvSpPr>
        <p:spPr>
          <a:xfrm>
            <a:off x="766764" y="1016019"/>
            <a:ext cx="106934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MIMO multi-utilisateurs (MU-MIMO)</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75"/>
          <p:cNvSpPr/>
          <p:nvPr/>
        </p:nvSpPr>
        <p:spPr>
          <a:xfrm>
            <a:off x="766764" y="1470533"/>
            <a:ext cx="10693400" cy="1376206"/>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fontAlgn="ctr">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Un AP exploite les ressources des antennes du domaine spatial pour communiquer avec plusieurs STA en même temps.</a:t>
            </a:r>
            <a:endParaRPr lang="en-US" altLang="zh-CN" sz="14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fontAlgn="ctr">
              <a:buFont typeface="Arial" panose="02080604020202020204" pitchFamily="34" charset="0"/>
              <a:buChar char="•"/>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Le mécanisme CSMA-CA utilisé par le WLAN permet à un seul canal d'être occupé par une seule STA à la fois. Pendant cette période, les autres STA ne peuvent pas communiquer avec l'AP. Pour optimiser l'utilisation des ressources du canal, la fonction MU-MIMO est apparue. Lorsque cette fonction est activée, les STA prenant en charge MU-MIMO peuvent former un groupe MU pour recevoir simultanément des données en liaison descendante à partir du même canal d'interface aérienne, ce qui améliore l'efficacité du canal et le débit global en liaison descendante.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75"/>
          <p:cNvSpPr/>
          <p:nvPr/>
        </p:nvSpPr>
        <p:spPr>
          <a:xfrm>
            <a:off x="766764" y="2936006"/>
            <a:ext cx="10693400" cy="320675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fontAlgn="ctr">
              <a:lnSpc>
                <a:spcPts val="2200"/>
              </a:lnSpc>
            </a:pP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5" name="图片 34" descr="故障链路.png"/>
          <p:cNvPicPr>
            <a:picLocks noChangeAspect="1"/>
          </p:cNvPicPr>
          <p:nvPr/>
        </p:nvPicPr>
        <p:blipFill>
          <a:blip r:embed="rId2" cstate="print"/>
          <a:stretch>
            <a:fillRect/>
          </a:stretch>
        </p:blipFill>
        <p:spPr>
          <a:xfrm>
            <a:off x="1504680" y="4348474"/>
            <a:ext cx="580759" cy="433060"/>
          </a:xfrm>
          <a:prstGeom prst="rect">
            <a:avLst/>
          </a:prstGeom>
        </p:spPr>
      </p:pic>
      <p:pic>
        <p:nvPicPr>
          <p:cNvPr id="36" name="图片 35" descr="SAN网络-蓝.png"/>
          <p:cNvPicPr>
            <a:picLocks noChangeAspect="1"/>
          </p:cNvPicPr>
          <p:nvPr/>
        </p:nvPicPr>
        <p:blipFill>
          <a:blip r:embed="rId3" cstate="print"/>
          <a:stretch>
            <a:fillRect/>
          </a:stretch>
        </p:blipFill>
        <p:spPr>
          <a:xfrm>
            <a:off x="2383848" y="4867386"/>
            <a:ext cx="441145" cy="722728"/>
          </a:xfrm>
          <a:prstGeom prst="rect">
            <a:avLst/>
          </a:prstGeom>
        </p:spPr>
      </p:pic>
      <p:pic>
        <p:nvPicPr>
          <p:cNvPr id="37" name="图片 36" descr="笔记本电脑.png"/>
          <p:cNvPicPr>
            <a:picLocks noChangeAspect="1"/>
          </p:cNvPicPr>
          <p:nvPr/>
        </p:nvPicPr>
        <p:blipFill>
          <a:blip r:embed="rId4" cstate="print"/>
          <a:stretch>
            <a:fillRect/>
          </a:stretch>
        </p:blipFill>
        <p:spPr>
          <a:xfrm>
            <a:off x="3470543" y="4426504"/>
            <a:ext cx="610718" cy="382873"/>
          </a:xfrm>
          <a:prstGeom prst="rect">
            <a:avLst/>
          </a:prstGeom>
        </p:spPr>
      </p:pic>
      <p:sp>
        <p:nvSpPr>
          <p:cNvPr id="38" name="文本框 37"/>
          <p:cNvSpPr txBox="1"/>
          <p:nvPr/>
        </p:nvSpPr>
        <p:spPr>
          <a:xfrm>
            <a:off x="1395524" y="4786455"/>
            <a:ext cx="790602"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 Mbps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文本框 38"/>
          <p:cNvSpPr txBox="1"/>
          <p:nvPr/>
        </p:nvSpPr>
        <p:spPr>
          <a:xfrm>
            <a:off x="2646420" y="5295139"/>
            <a:ext cx="790602"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 Mbps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文本框 39"/>
          <p:cNvSpPr txBox="1"/>
          <p:nvPr/>
        </p:nvSpPr>
        <p:spPr>
          <a:xfrm>
            <a:off x="3362995" y="4786455"/>
            <a:ext cx="790602"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 Mbps</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1" name="图片 40" descr="AP.png"/>
          <p:cNvPicPr>
            <a:picLocks noChangeAspect="1"/>
          </p:cNvPicPr>
          <p:nvPr/>
        </p:nvPicPr>
        <p:blipFill>
          <a:blip r:embed="rId5" cstate="print"/>
          <a:stretch>
            <a:fillRect/>
          </a:stretch>
        </p:blipFill>
        <p:spPr>
          <a:xfrm>
            <a:off x="2506706" y="3044684"/>
            <a:ext cx="535015" cy="437740"/>
          </a:xfrm>
          <a:prstGeom prst="rect">
            <a:avLst/>
          </a:prstGeom>
        </p:spPr>
      </p:pic>
      <p:sp>
        <p:nvSpPr>
          <p:cNvPr id="123" name="文本框 122"/>
          <p:cNvSpPr txBox="1"/>
          <p:nvPr/>
        </p:nvSpPr>
        <p:spPr>
          <a:xfrm>
            <a:off x="1582852" y="4474984"/>
            <a:ext cx="393056" cy="276999"/>
          </a:xfrm>
          <a:prstGeom prst="rect">
            <a:avLst/>
          </a:prstGeom>
          <a:noFill/>
        </p:spPr>
        <p:txBody>
          <a:bodyPr wrap="non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1er</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 name="文本框 123"/>
          <p:cNvSpPr txBox="1"/>
          <p:nvPr/>
        </p:nvSpPr>
        <p:spPr>
          <a:xfrm>
            <a:off x="2297472" y="5131251"/>
            <a:ext cx="508710"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2ème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文本框 124"/>
          <p:cNvSpPr txBox="1"/>
          <p:nvPr/>
        </p:nvSpPr>
        <p:spPr>
          <a:xfrm>
            <a:off x="3532122" y="4465809"/>
            <a:ext cx="441146" cy="276999"/>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3ème</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文本框 125"/>
          <p:cNvSpPr txBox="1"/>
          <p:nvPr/>
        </p:nvSpPr>
        <p:spPr>
          <a:xfrm>
            <a:off x="1090911" y="5649031"/>
            <a:ext cx="3299301" cy="461665"/>
          </a:xfrm>
          <a:prstGeom prst="rect">
            <a:avLst/>
          </a:prstGeom>
          <a:noFill/>
        </p:spPr>
        <p:txBody>
          <a:bodyPr wrap="none" rtlCol="0">
            <a:spAutoFit/>
          </a:bodyP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SU-MIMO</a:t>
            </a:r>
            <a:endPar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rPr>
              <a:t>L'AP envoie des données à une seule STA à la fois.</a:t>
            </a:r>
            <a:endParaRPr lang="en-US" sz="1200" dirty="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文本框 126"/>
          <p:cNvSpPr txBox="1"/>
          <p:nvPr/>
        </p:nvSpPr>
        <p:spPr>
          <a:xfrm>
            <a:off x="6595122" y="5660362"/>
            <a:ext cx="4413389" cy="461665"/>
          </a:xfrm>
          <a:prstGeom prst="rect">
            <a:avLst/>
          </a:prstGeom>
          <a:noFill/>
        </p:spPr>
        <p:txBody>
          <a:bodyPr wrap="none" rtlCol="0">
            <a:spAutoFit/>
          </a:bodyP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MU-MIMO</a:t>
            </a:r>
            <a:endParaRPr lang="en-US" sz="12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rPr>
              <a:t>L'AP 3T3R envoie simultanément des données à trois STA au maximum.</a:t>
            </a:r>
            <a:endParaRPr lang="en-US" sz="1200" dirty="0">
              <a:solidFill>
                <a:prstClr val="white">
                  <a:lumMod val="50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ctr"/>
            <a:r>
              <a:rPr lang="en-US" dirty="0" smtClean="0">
                <a:sym typeface="Huawei Sans" panose="020C0503030203020204" pitchFamily="34" charset="0"/>
              </a:rPr>
              <a:t>MIMO : Formation de faisceaux</a:t>
            </a:r>
            <a:endParaRPr lang="en-US" dirty="0">
              <a:sym typeface="Huawei Sans" panose="020C0503030203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2019237" y="2941395"/>
            <a:ext cx="465598" cy="369940"/>
          </a:xfrm>
          <a:prstGeom prst="rect">
            <a:avLst/>
          </a:prstGeom>
        </p:spPr>
      </p:pic>
      <p:pic>
        <p:nvPicPr>
          <p:cNvPr id="7" name="图片 6" descr="天线蓝.png"/>
          <p:cNvPicPr>
            <a:picLocks noChangeAspect="1"/>
          </p:cNvPicPr>
          <p:nvPr/>
        </p:nvPicPr>
        <p:blipFill>
          <a:blip r:embed="rId2" cstate="print"/>
          <a:stretch>
            <a:fillRect/>
          </a:stretch>
        </p:blipFill>
        <p:spPr>
          <a:xfrm>
            <a:off x="3145025" y="2664566"/>
            <a:ext cx="378540" cy="291415"/>
          </a:xfrm>
          <a:prstGeom prst="rect">
            <a:avLst/>
          </a:prstGeom>
        </p:spPr>
      </p:pic>
      <p:pic>
        <p:nvPicPr>
          <p:cNvPr id="8" name="图片 7" descr="天线蓝.png"/>
          <p:cNvPicPr>
            <a:picLocks noChangeAspect="1"/>
          </p:cNvPicPr>
          <p:nvPr/>
        </p:nvPicPr>
        <p:blipFill>
          <a:blip r:embed="rId2" cstate="print"/>
          <a:stretch>
            <a:fillRect/>
          </a:stretch>
        </p:blipFill>
        <p:spPr>
          <a:xfrm>
            <a:off x="3145026" y="3296748"/>
            <a:ext cx="378539" cy="291415"/>
          </a:xfrm>
          <a:prstGeom prst="rect">
            <a:avLst/>
          </a:prstGeom>
        </p:spPr>
      </p:pic>
      <p:cxnSp>
        <p:nvCxnSpPr>
          <p:cNvPr id="9" name="直接连接符 8"/>
          <p:cNvCxnSpPr>
            <a:stCxn id="6" idx="3"/>
            <a:endCxn id="7" idx="1"/>
          </p:cNvCxnSpPr>
          <p:nvPr/>
        </p:nvCxnSpPr>
        <p:spPr>
          <a:xfrm flipV="1">
            <a:off x="2484835" y="2810274"/>
            <a:ext cx="660190" cy="316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3"/>
            <a:endCxn id="8" idx="1"/>
          </p:cNvCxnSpPr>
          <p:nvPr/>
        </p:nvCxnSpPr>
        <p:spPr>
          <a:xfrm>
            <a:off x="2484835" y="3126365"/>
            <a:ext cx="660191" cy="3160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746442" y="2624455"/>
            <a:ext cx="1098261" cy="371637"/>
            <a:chOff x="2345681" y="4994120"/>
            <a:chExt cx="4371470" cy="1387630"/>
          </a:xfrm>
        </p:grpSpPr>
        <p:sp>
          <p:nvSpPr>
            <p:cNvPr id="49" name="任意多边形: 形状 82"/>
            <p:cNvSpPr/>
            <p:nvPr/>
          </p:nvSpPr>
          <p:spPr>
            <a:xfrm>
              <a:off x="5260347" y="5006567"/>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任意多边形: 形状 83"/>
            <p:cNvSpPr/>
            <p:nvPr/>
          </p:nvSpPr>
          <p:spPr>
            <a:xfrm>
              <a:off x="2345681" y="4994120"/>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任意多边形: 形状 84"/>
            <p:cNvSpPr/>
            <p:nvPr/>
          </p:nvSpPr>
          <p:spPr>
            <a:xfrm rot="10800000">
              <a:off x="3803543" y="5692103"/>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 name="组合 11"/>
          <p:cNvGrpSpPr/>
          <p:nvPr/>
        </p:nvGrpSpPr>
        <p:grpSpPr>
          <a:xfrm rot="10800000">
            <a:off x="3773832" y="3256636"/>
            <a:ext cx="1098261" cy="371637"/>
            <a:chOff x="2345681" y="4994120"/>
            <a:chExt cx="4371470" cy="1387630"/>
          </a:xfrm>
        </p:grpSpPr>
        <p:sp>
          <p:nvSpPr>
            <p:cNvPr id="46" name="任意多边形: 形状 79"/>
            <p:cNvSpPr/>
            <p:nvPr/>
          </p:nvSpPr>
          <p:spPr>
            <a:xfrm>
              <a:off x="5260347" y="5006567"/>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任意多边形: 形状 80"/>
            <p:cNvSpPr/>
            <p:nvPr/>
          </p:nvSpPr>
          <p:spPr>
            <a:xfrm>
              <a:off x="2345681" y="4994120"/>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任意多边形: 形状 81"/>
            <p:cNvSpPr/>
            <p:nvPr/>
          </p:nvSpPr>
          <p:spPr>
            <a:xfrm rot="10800000">
              <a:off x="3803543" y="5692103"/>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cxnSp>
        <p:nvCxnSpPr>
          <p:cNvPr id="14" name="直接连接符 13"/>
          <p:cNvCxnSpPr/>
          <p:nvPr/>
        </p:nvCxnSpPr>
        <p:spPr>
          <a:xfrm>
            <a:off x="5720228" y="3126365"/>
            <a:ext cx="112880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16" name="图片 15"/>
          <p:cNvPicPr/>
          <p:nvPr/>
        </p:nvPicPr>
        <p:blipFill>
          <a:blip r:embed="rId1" cstate="print">
            <a:extLst>
              <a:ext uri="{28A0092B-C50C-407E-A947-70E740481C1C}">
                <a14:useLocalDpi xmlns:a14="http://schemas.microsoft.com/office/drawing/2010/main" val="0"/>
              </a:ext>
            </a:extLst>
          </a:blip>
          <a:stretch>
            <a:fillRect/>
          </a:stretch>
        </p:blipFill>
        <p:spPr>
          <a:xfrm>
            <a:off x="2019237" y="4893302"/>
            <a:ext cx="465598" cy="369940"/>
          </a:xfrm>
          <a:prstGeom prst="rect">
            <a:avLst/>
          </a:prstGeom>
        </p:spPr>
      </p:pic>
      <p:pic>
        <p:nvPicPr>
          <p:cNvPr id="17" name="图片 16" descr="天线蓝.png"/>
          <p:cNvPicPr>
            <a:picLocks noChangeAspect="1"/>
          </p:cNvPicPr>
          <p:nvPr/>
        </p:nvPicPr>
        <p:blipFill>
          <a:blip r:embed="rId2" cstate="print"/>
          <a:stretch>
            <a:fillRect/>
          </a:stretch>
        </p:blipFill>
        <p:spPr>
          <a:xfrm>
            <a:off x="3145025" y="4616473"/>
            <a:ext cx="378540" cy="291415"/>
          </a:xfrm>
          <a:prstGeom prst="rect">
            <a:avLst/>
          </a:prstGeom>
        </p:spPr>
      </p:pic>
      <p:pic>
        <p:nvPicPr>
          <p:cNvPr id="18" name="图片 17" descr="天线蓝.png"/>
          <p:cNvPicPr>
            <a:picLocks noChangeAspect="1"/>
          </p:cNvPicPr>
          <p:nvPr/>
        </p:nvPicPr>
        <p:blipFill>
          <a:blip r:embed="rId2" cstate="print"/>
          <a:stretch>
            <a:fillRect/>
          </a:stretch>
        </p:blipFill>
        <p:spPr>
          <a:xfrm>
            <a:off x="3145026" y="5248655"/>
            <a:ext cx="378539" cy="291415"/>
          </a:xfrm>
          <a:prstGeom prst="rect">
            <a:avLst/>
          </a:prstGeom>
        </p:spPr>
      </p:pic>
      <p:cxnSp>
        <p:nvCxnSpPr>
          <p:cNvPr id="19" name="直接连接符 18"/>
          <p:cNvCxnSpPr>
            <a:stCxn id="16" idx="3"/>
            <a:endCxn id="17" idx="1"/>
          </p:cNvCxnSpPr>
          <p:nvPr/>
        </p:nvCxnSpPr>
        <p:spPr>
          <a:xfrm flipV="1">
            <a:off x="2484835" y="4762181"/>
            <a:ext cx="660190" cy="316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6" idx="3"/>
            <a:endCxn id="18" idx="1"/>
          </p:cNvCxnSpPr>
          <p:nvPr/>
        </p:nvCxnSpPr>
        <p:spPr>
          <a:xfrm>
            <a:off x="2484835" y="5078272"/>
            <a:ext cx="660191" cy="3160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773700" y="4646870"/>
            <a:ext cx="1098261" cy="371637"/>
            <a:chOff x="2345681" y="4994120"/>
            <a:chExt cx="4371470" cy="1387630"/>
          </a:xfrm>
        </p:grpSpPr>
        <p:sp>
          <p:nvSpPr>
            <p:cNvPr id="43" name="任意多边形: 形状 76"/>
            <p:cNvSpPr/>
            <p:nvPr/>
          </p:nvSpPr>
          <p:spPr>
            <a:xfrm>
              <a:off x="5260347" y="5006567"/>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任意多边形: 形状 77"/>
            <p:cNvSpPr/>
            <p:nvPr/>
          </p:nvSpPr>
          <p:spPr>
            <a:xfrm>
              <a:off x="2345681" y="4994120"/>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任意多边形: 形状 78"/>
            <p:cNvSpPr/>
            <p:nvPr/>
          </p:nvSpPr>
          <p:spPr>
            <a:xfrm rot="10800000">
              <a:off x="3803543" y="5692103"/>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2" name="组合 21"/>
          <p:cNvGrpSpPr/>
          <p:nvPr/>
        </p:nvGrpSpPr>
        <p:grpSpPr>
          <a:xfrm rot="10800000">
            <a:off x="4139963" y="5148265"/>
            <a:ext cx="1098261" cy="371637"/>
            <a:chOff x="2345681" y="4994120"/>
            <a:chExt cx="4371470" cy="1387630"/>
          </a:xfrm>
        </p:grpSpPr>
        <p:sp>
          <p:nvSpPr>
            <p:cNvPr id="40" name="任意多边形: 形状 73"/>
            <p:cNvSpPr/>
            <p:nvPr/>
          </p:nvSpPr>
          <p:spPr>
            <a:xfrm>
              <a:off x="5260347" y="5006567"/>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任意多边形: 形状 74"/>
            <p:cNvSpPr/>
            <p:nvPr/>
          </p:nvSpPr>
          <p:spPr>
            <a:xfrm>
              <a:off x="2345681" y="4994120"/>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任意多边形: 形状 75"/>
            <p:cNvSpPr/>
            <p:nvPr/>
          </p:nvSpPr>
          <p:spPr>
            <a:xfrm rot="10800000">
              <a:off x="3803543" y="5692103"/>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4" name="组合 23"/>
          <p:cNvGrpSpPr/>
          <p:nvPr/>
        </p:nvGrpSpPr>
        <p:grpSpPr>
          <a:xfrm>
            <a:off x="5849300" y="4682617"/>
            <a:ext cx="1098261" cy="776030"/>
            <a:chOff x="2345681" y="4994120"/>
            <a:chExt cx="4371470" cy="1387630"/>
          </a:xfrm>
        </p:grpSpPr>
        <p:sp>
          <p:nvSpPr>
            <p:cNvPr id="37" name="任意多边形: 形状 70"/>
            <p:cNvSpPr/>
            <p:nvPr/>
          </p:nvSpPr>
          <p:spPr>
            <a:xfrm>
              <a:off x="5260346" y="5006569"/>
              <a:ext cx="1456805" cy="689648"/>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任意多边形: 形状 71"/>
            <p:cNvSpPr/>
            <p:nvPr/>
          </p:nvSpPr>
          <p:spPr>
            <a:xfrm>
              <a:off x="2345681" y="4994120"/>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任意多边形: 形状 72"/>
            <p:cNvSpPr/>
            <p:nvPr/>
          </p:nvSpPr>
          <p:spPr>
            <a:xfrm rot="10800000">
              <a:off x="3803543" y="5692103"/>
              <a:ext cx="1456804" cy="689647"/>
            </a:xfrm>
            <a:custGeom>
              <a:avLst/>
              <a:gdLst>
                <a:gd name="connsiteX0" fmla="*/ 728402 w 1456804"/>
                <a:gd name="connsiteY0" fmla="*/ 0 h 689647"/>
                <a:gd name="connsiteX1" fmla="*/ 1455094 w 1456804"/>
                <a:gd name="connsiteY1" fmla="*/ 655777 h 689647"/>
                <a:gd name="connsiteX2" fmla="*/ 1456804 w 1456804"/>
                <a:gd name="connsiteY2" fmla="*/ 689647 h 689647"/>
                <a:gd name="connsiteX3" fmla="*/ 0 w 1456804"/>
                <a:gd name="connsiteY3" fmla="*/ 689647 h 689647"/>
                <a:gd name="connsiteX4" fmla="*/ 1710 w 1456804"/>
                <a:gd name="connsiteY4" fmla="*/ 655777 h 689647"/>
                <a:gd name="connsiteX5" fmla="*/ 728402 w 1456804"/>
                <a:gd name="connsiteY5" fmla="*/ 0 h 68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04" h="689647">
                  <a:moveTo>
                    <a:pt x="728402" y="0"/>
                  </a:moveTo>
                  <a:cubicBezTo>
                    <a:pt x="1106612" y="0"/>
                    <a:pt x="1417687" y="287436"/>
                    <a:pt x="1455094" y="655777"/>
                  </a:cubicBezTo>
                  <a:lnTo>
                    <a:pt x="1456804" y="689647"/>
                  </a:lnTo>
                  <a:lnTo>
                    <a:pt x="0" y="689647"/>
                  </a:lnTo>
                  <a:lnTo>
                    <a:pt x="1710" y="655777"/>
                  </a:lnTo>
                  <a:cubicBezTo>
                    <a:pt x="39117" y="287436"/>
                    <a:pt x="350192" y="0"/>
                    <a:pt x="728402" y="0"/>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pic>
        <p:nvPicPr>
          <p:cNvPr id="25" name="图片 24" descr="SAN网络-蓝.png"/>
          <p:cNvPicPr>
            <a:picLocks noChangeAspect="1"/>
          </p:cNvPicPr>
          <p:nvPr/>
        </p:nvPicPr>
        <p:blipFill>
          <a:blip r:embed="rId3" cstate="print"/>
          <a:stretch>
            <a:fillRect/>
          </a:stretch>
        </p:blipFill>
        <p:spPr>
          <a:xfrm>
            <a:off x="7147186" y="2772407"/>
            <a:ext cx="319581" cy="492635"/>
          </a:xfrm>
          <a:prstGeom prst="rect">
            <a:avLst/>
          </a:prstGeom>
        </p:spPr>
      </p:pic>
      <p:pic>
        <p:nvPicPr>
          <p:cNvPr id="26" name="图片 25" descr="SAN网络-蓝.png"/>
          <p:cNvPicPr>
            <a:picLocks noChangeAspect="1"/>
          </p:cNvPicPr>
          <p:nvPr/>
        </p:nvPicPr>
        <p:blipFill>
          <a:blip r:embed="rId3" cstate="print"/>
          <a:stretch>
            <a:fillRect/>
          </a:stretch>
        </p:blipFill>
        <p:spPr>
          <a:xfrm>
            <a:off x="7170952" y="4689579"/>
            <a:ext cx="319581" cy="492635"/>
          </a:xfrm>
          <a:prstGeom prst="rect">
            <a:avLst/>
          </a:prstGeom>
        </p:spPr>
      </p:pic>
      <p:sp>
        <p:nvSpPr>
          <p:cNvPr id="27" name="文本框 26"/>
          <p:cNvSpPr txBox="1"/>
          <p:nvPr/>
        </p:nvSpPr>
        <p:spPr>
          <a:xfrm>
            <a:off x="769369" y="4900927"/>
            <a:ext cx="114005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Formation de faisceaux</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69369" y="2902659"/>
            <a:ext cx="941283"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Trou spatial</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2033867" y="4581672"/>
            <a:ext cx="404278" cy="307777"/>
          </a:xfrm>
          <a:prstGeom prst="rect">
            <a:avLst/>
          </a:prstGeom>
          <a:noFill/>
        </p:spPr>
        <p:txBody>
          <a:bodyPr wrap="non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文本框 29"/>
          <p:cNvSpPr txBox="1"/>
          <p:nvPr/>
        </p:nvSpPr>
        <p:spPr>
          <a:xfrm>
            <a:off x="2033867" y="2589765"/>
            <a:ext cx="404278" cy="307777"/>
          </a:xfrm>
          <a:prstGeom prst="rect">
            <a:avLst/>
          </a:prstGeom>
          <a:noFill/>
        </p:spPr>
        <p:txBody>
          <a:bodyPr wrap="non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文本框 30"/>
          <p:cNvSpPr txBox="1"/>
          <p:nvPr/>
        </p:nvSpPr>
        <p:spPr>
          <a:xfrm>
            <a:off x="3012658" y="2395969"/>
            <a:ext cx="777777"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3012658" y="3033028"/>
            <a:ext cx="777777"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3012658" y="4350659"/>
            <a:ext cx="777777"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3012658" y="4985775"/>
            <a:ext cx="777777"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Antenne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圆角矩形 75"/>
          <p:cNvSpPr/>
          <p:nvPr/>
        </p:nvSpPr>
        <p:spPr>
          <a:xfrm>
            <a:off x="766764" y="1046821"/>
            <a:ext cx="10693400"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Formation de faisceaux</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75"/>
          <p:cNvSpPr/>
          <p:nvPr/>
        </p:nvSpPr>
        <p:spPr>
          <a:xfrm>
            <a:off x="766764" y="1501335"/>
            <a:ext cx="10693400" cy="737069"/>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chorCtr="0"/>
          <a:lstStyle/>
          <a:p>
            <a:pPr marL="285750" indent="-285750" fontAlgn="ctr">
              <a:lnSpc>
                <a:spcPct val="130000"/>
              </a:lnSpc>
              <a:spcAft>
                <a:spcPts val="600"/>
              </a:spcAft>
              <a:buFont typeface="Arial" panose="02080604020202020204" pitchFamily="34" charset="0"/>
              <a:buChar char="•"/>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Lorsque l'émetteur possède plusieurs antennes TX, les signaux transmis par chaque antenne sont ajustés pour améliorer l'intensité du signal sur le récepteur.</a:t>
            </a:r>
            <a:endParaRPr lang="en-US" altLang="zh-CN"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5" name="矩形 54"/>
          <p:cNvSpPr/>
          <p:nvPr/>
        </p:nvSpPr>
        <p:spPr>
          <a:xfrm>
            <a:off x="7958976" y="2395546"/>
            <a:ext cx="3489612" cy="1477328"/>
          </a:xfrm>
          <a:prstGeom prst="rect">
            <a:avLst/>
          </a:prstGeom>
        </p:spPr>
        <p:txBody>
          <a:bodyPr wrap="square">
            <a:spAutoFit/>
          </a:bodyPr>
          <a:lstStyle/>
          <a:p>
            <a:pPr defTabSz="1219200" fontAlgn="ctr">
              <a:lnSpc>
                <a:spcPct val="125000"/>
              </a:lnSpc>
              <a:spcAft>
                <a:spcPts val="600"/>
              </a:spcAft>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 technologie de formation de faisceau est appliquée à un environnement où il n'y a qu'une seule antenne sur le récepteur et où il n'y a pas d'obstacle. Si la technologie de formation de faisceau n'est pas utilisée, les signaux arrivant au récepteur peuvent être déphasés.</a:t>
            </a:r>
            <a:endPar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6" name="圆角矩形 75"/>
          <p:cNvSpPr/>
          <p:nvPr/>
        </p:nvSpPr>
        <p:spPr>
          <a:xfrm>
            <a:off x="769369" y="2357761"/>
            <a:ext cx="10693400" cy="3527852"/>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fontAlgn="ctr">
              <a:lnSpc>
                <a:spcPts val="2200"/>
              </a:lnSpc>
              <a:buFont typeface="Arial" panose="0208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Right Arrow 158"/>
          <p:cNvSpPr/>
          <p:nvPr/>
        </p:nvSpPr>
        <p:spPr>
          <a:xfrm>
            <a:off x="5080120" y="2521083"/>
            <a:ext cx="494940" cy="1192390"/>
          </a:xfrm>
          <a:custGeom>
            <a:avLst/>
            <a:gdLst>
              <a:gd name="connsiteX0" fmla="*/ 0 w 633403"/>
              <a:gd name="connsiteY0" fmla="*/ 140615 h 494305"/>
              <a:gd name="connsiteX1" fmla="*/ 386251 w 633403"/>
              <a:gd name="connsiteY1" fmla="*/ 140615 h 494305"/>
              <a:gd name="connsiteX2" fmla="*/ 386251 w 633403"/>
              <a:gd name="connsiteY2" fmla="*/ 0 h 494305"/>
              <a:gd name="connsiteX3" fmla="*/ 633403 w 633403"/>
              <a:gd name="connsiteY3" fmla="*/ 247153 h 494305"/>
              <a:gd name="connsiteX4" fmla="*/ 386251 w 633403"/>
              <a:gd name="connsiteY4" fmla="*/ 494305 h 494305"/>
              <a:gd name="connsiteX5" fmla="*/ 386251 w 633403"/>
              <a:gd name="connsiteY5" fmla="*/ 353690 h 494305"/>
              <a:gd name="connsiteX6" fmla="*/ 0 w 633403"/>
              <a:gd name="connsiteY6" fmla="*/ 353690 h 494305"/>
              <a:gd name="connsiteX7" fmla="*/ 0 w 633403"/>
              <a:gd name="connsiteY7" fmla="*/ 140615 h 494305"/>
              <a:gd name="connsiteX0-1" fmla="*/ 0 w 637213"/>
              <a:gd name="connsiteY0-2" fmla="*/ 0 h 1016630"/>
              <a:gd name="connsiteX1-3" fmla="*/ 390061 w 637213"/>
              <a:gd name="connsiteY1-4" fmla="*/ 662940 h 1016630"/>
              <a:gd name="connsiteX2-5" fmla="*/ 390061 w 637213"/>
              <a:gd name="connsiteY2-6" fmla="*/ 522325 h 1016630"/>
              <a:gd name="connsiteX3-7" fmla="*/ 637213 w 637213"/>
              <a:gd name="connsiteY3-8" fmla="*/ 769478 h 1016630"/>
              <a:gd name="connsiteX4-9" fmla="*/ 390061 w 637213"/>
              <a:gd name="connsiteY4-10" fmla="*/ 1016630 h 1016630"/>
              <a:gd name="connsiteX5-11" fmla="*/ 390061 w 637213"/>
              <a:gd name="connsiteY5-12" fmla="*/ 876015 h 1016630"/>
              <a:gd name="connsiteX6-13" fmla="*/ 3810 w 637213"/>
              <a:gd name="connsiteY6-14" fmla="*/ 876015 h 1016630"/>
              <a:gd name="connsiteX7-15" fmla="*/ 0 w 637213"/>
              <a:gd name="connsiteY7-16" fmla="*/ 0 h 1016630"/>
              <a:gd name="connsiteX0-17" fmla="*/ 0 w 637213"/>
              <a:gd name="connsiteY0-18" fmla="*/ 0 h 1535148"/>
              <a:gd name="connsiteX1-19" fmla="*/ 390061 w 637213"/>
              <a:gd name="connsiteY1-20" fmla="*/ 662940 h 1535148"/>
              <a:gd name="connsiteX2-21" fmla="*/ 390061 w 637213"/>
              <a:gd name="connsiteY2-22" fmla="*/ 522325 h 1535148"/>
              <a:gd name="connsiteX3-23" fmla="*/ 637213 w 637213"/>
              <a:gd name="connsiteY3-24" fmla="*/ 769478 h 1535148"/>
              <a:gd name="connsiteX4-25" fmla="*/ 390061 w 637213"/>
              <a:gd name="connsiteY4-26" fmla="*/ 1016630 h 1535148"/>
              <a:gd name="connsiteX5-27" fmla="*/ 390061 w 637213"/>
              <a:gd name="connsiteY5-28" fmla="*/ 876015 h 1535148"/>
              <a:gd name="connsiteX6-29" fmla="*/ 7620 w 637213"/>
              <a:gd name="connsiteY6-30" fmla="*/ 1535148 h 1535148"/>
              <a:gd name="connsiteX7-31" fmla="*/ 0 w 637213"/>
              <a:gd name="connsiteY7-32" fmla="*/ 0 h 1535148"/>
              <a:gd name="connsiteX0-33" fmla="*/ 0 w 637213"/>
              <a:gd name="connsiteY0-34" fmla="*/ 0 h 1535148"/>
              <a:gd name="connsiteX1-35" fmla="*/ 390061 w 637213"/>
              <a:gd name="connsiteY1-36" fmla="*/ 662940 h 1535148"/>
              <a:gd name="connsiteX2-37" fmla="*/ 390061 w 637213"/>
              <a:gd name="connsiteY2-38" fmla="*/ 522325 h 1535148"/>
              <a:gd name="connsiteX3-39" fmla="*/ 637213 w 637213"/>
              <a:gd name="connsiteY3-40" fmla="*/ 769478 h 1535148"/>
              <a:gd name="connsiteX4-41" fmla="*/ 390061 w 637213"/>
              <a:gd name="connsiteY4-42" fmla="*/ 1016630 h 1535148"/>
              <a:gd name="connsiteX5-43" fmla="*/ 390061 w 637213"/>
              <a:gd name="connsiteY5-44" fmla="*/ 876015 h 1535148"/>
              <a:gd name="connsiteX6-45" fmla="*/ 7620 w 637213"/>
              <a:gd name="connsiteY6-46" fmla="*/ 1535148 h 1535148"/>
              <a:gd name="connsiteX7-47" fmla="*/ 0 w 637213"/>
              <a:gd name="connsiteY7-48" fmla="*/ 0 h 1535148"/>
              <a:gd name="connsiteX0-49" fmla="*/ 0 w 637213"/>
              <a:gd name="connsiteY0-50" fmla="*/ 0 h 1535148"/>
              <a:gd name="connsiteX1-51" fmla="*/ 390061 w 637213"/>
              <a:gd name="connsiteY1-52" fmla="*/ 662940 h 1535148"/>
              <a:gd name="connsiteX2-53" fmla="*/ 390061 w 637213"/>
              <a:gd name="connsiteY2-54" fmla="*/ 522325 h 1535148"/>
              <a:gd name="connsiteX3-55" fmla="*/ 637213 w 637213"/>
              <a:gd name="connsiteY3-56" fmla="*/ 769478 h 1535148"/>
              <a:gd name="connsiteX4-57" fmla="*/ 390061 w 637213"/>
              <a:gd name="connsiteY4-58" fmla="*/ 1016630 h 1535148"/>
              <a:gd name="connsiteX5-59" fmla="*/ 390061 w 637213"/>
              <a:gd name="connsiteY5-60" fmla="*/ 876015 h 1535148"/>
              <a:gd name="connsiteX6-61" fmla="*/ 7620 w 637213"/>
              <a:gd name="connsiteY6-62" fmla="*/ 1535148 h 1535148"/>
              <a:gd name="connsiteX7-63" fmla="*/ 0 w 637213"/>
              <a:gd name="connsiteY7-64" fmla="*/ 0 h 1535148"/>
              <a:gd name="connsiteX0-65" fmla="*/ 0 w 637213"/>
              <a:gd name="connsiteY0-66" fmla="*/ 0 h 1535148"/>
              <a:gd name="connsiteX1-67" fmla="*/ 390061 w 637213"/>
              <a:gd name="connsiteY1-68" fmla="*/ 662940 h 1535148"/>
              <a:gd name="connsiteX2-69" fmla="*/ 390061 w 637213"/>
              <a:gd name="connsiteY2-70" fmla="*/ 522325 h 1535148"/>
              <a:gd name="connsiteX3-71" fmla="*/ 637213 w 637213"/>
              <a:gd name="connsiteY3-72" fmla="*/ 769478 h 1535148"/>
              <a:gd name="connsiteX4-73" fmla="*/ 390061 w 637213"/>
              <a:gd name="connsiteY4-74" fmla="*/ 1016630 h 1535148"/>
              <a:gd name="connsiteX5-75" fmla="*/ 390061 w 637213"/>
              <a:gd name="connsiteY5-76" fmla="*/ 876015 h 1535148"/>
              <a:gd name="connsiteX6-77" fmla="*/ 7620 w 637213"/>
              <a:gd name="connsiteY6-78" fmla="*/ 1535148 h 1535148"/>
              <a:gd name="connsiteX7-79" fmla="*/ 0 w 637213"/>
              <a:gd name="connsiteY7-80" fmla="*/ 0 h 1535148"/>
              <a:gd name="connsiteX0-81" fmla="*/ 0 w 637213"/>
              <a:gd name="connsiteY0-82" fmla="*/ 0 h 1535148"/>
              <a:gd name="connsiteX1-83" fmla="*/ 390061 w 637213"/>
              <a:gd name="connsiteY1-84" fmla="*/ 662940 h 1535148"/>
              <a:gd name="connsiteX2-85" fmla="*/ 390061 w 637213"/>
              <a:gd name="connsiteY2-86" fmla="*/ 522325 h 1535148"/>
              <a:gd name="connsiteX3-87" fmla="*/ 637213 w 637213"/>
              <a:gd name="connsiteY3-88" fmla="*/ 769478 h 1535148"/>
              <a:gd name="connsiteX4-89" fmla="*/ 390061 w 637213"/>
              <a:gd name="connsiteY4-90" fmla="*/ 1016630 h 1535148"/>
              <a:gd name="connsiteX5-91" fmla="*/ 390061 w 637213"/>
              <a:gd name="connsiteY5-92" fmla="*/ 876015 h 1535148"/>
              <a:gd name="connsiteX6-93" fmla="*/ 7620 w 637213"/>
              <a:gd name="connsiteY6-94" fmla="*/ 1535148 h 1535148"/>
              <a:gd name="connsiteX7-95" fmla="*/ 0 w 637213"/>
              <a:gd name="connsiteY7-96" fmla="*/ 0 h 153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37213" h="1535148">
                <a:moveTo>
                  <a:pt x="0" y="0"/>
                </a:moveTo>
                <a:cubicBezTo>
                  <a:pt x="76680" y="461013"/>
                  <a:pt x="122881" y="613413"/>
                  <a:pt x="390061" y="662940"/>
                </a:cubicBezTo>
                <a:lnTo>
                  <a:pt x="390061" y="522325"/>
                </a:lnTo>
                <a:lnTo>
                  <a:pt x="637213" y="769478"/>
                </a:lnTo>
                <a:lnTo>
                  <a:pt x="390061" y="1016630"/>
                </a:lnTo>
                <a:lnTo>
                  <a:pt x="390061" y="876015"/>
                </a:lnTo>
                <a:cubicBezTo>
                  <a:pt x="117801" y="973809"/>
                  <a:pt x="116050" y="1147800"/>
                  <a:pt x="7620" y="1535148"/>
                </a:cubicBezTo>
                <a:lnTo>
                  <a:pt x="0" y="0"/>
                </a:lnTo>
                <a:close/>
              </a:path>
            </a:pathLst>
          </a:custGeom>
          <a:gradFill flip="none" rotWithShape="1">
            <a:gsLst>
              <a:gs pos="15000">
                <a:schemeClr val="accent1">
                  <a:lumMod val="5000"/>
                  <a:lumOff val="95000"/>
                  <a:alpha val="0"/>
                </a:schemeClr>
              </a:gs>
              <a:gs pos="81000">
                <a:srgbClr val="FFCC66"/>
              </a:gs>
            </a:gsLst>
            <a:lin ang="0" scaled="1"/>
            <a:tileRect/>
          </a:gradFill>
          <a:ln>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Right Arrow 158"/>
          <p:cNvSpPr/>
          <p:nvPr/>
        </p:nvSpPr>
        <p:spPr>
          <a:xfrm>
            <a:off x="5080120" y="4350659"/>
            <a:ext cx="494940" cy="1192390"/>
          </a:xfrm>
          <a:custGeom>
            <a:avLst/>
            <a:gdLst>
              <a:gd name="connsiteX0" fmla="*/ 0 w 633403"/>
              <a:gd name="connsiteY0" fmla="*/ 140615 h 494305"/>
              <a:gd name="connsiteX1" fmla="*/ 386251 w 633403"/>
              <a:gd name="connsiteY1" fmla="*/ 140615 h 494305"/>
              <a:gd name="connsiteX2" fmla="*/ 386251 w 633403"/>
              <a:gd name="connsiteY2" fmla="*/ 0 h 494305"/>
              <a:gd name="connsiteX3" fmla="*/ 633403 w 633403"/>
              <a:gd name="connsiteY3" fmla="*/ 247153 h 494305"/>
              <a:gd name="connsiteX4" fmla="*/ 386251 w 633403"/>
              <a:gd name="connsiteY4" fmla="*/ 494305 h 494305"/>
              <a:gd name="connsiteX5" fmla="*/ 386251 w 633403"/>
              <a:gd name="connsiteY5" fmla="*/ 353690 h 494305"/>
              <a:gd name="connsiteX6" fmla="*/ 0 w 633403"/>
              <a:gd name="connsiteY6" fmla="*/ 353690 h 494305"/>
              <a:gd name="connsiteX7" fmla="*/ 0 w 633403"/>
              <a:gd name="connsiteY7" fmla="*/ 140615 h 494305"/>
              <a:gd name="connsiteX0-1" fmla="*/ 0 w 637213"/>
              <a:gd name="connsiteY0-2" fmla="*/ 0 h 1016630"/>
              <a:gd name="connsiteX1-3" fmla="*/ 390061 w 637213"/>
              <a:gd name="connsiteY1-4" fmla="*/ 662940 h 1016630"/>
              <a:gd name="connsiteX2-5" fmla="*/ 390061 w 637213"/>
              <a:gd name="connsiteY2-6" fmla="*/ 522325 h 1016630"/>
              <a:gd name="connsiteX3-7" fmla="*/ 637213 w 637213"/>
              <a:gd name="connsiteY3-8" fmla="*/ 769478 h 1016630"/>
              <a:gd name="connsiteX4-9" fmla="*/ 390061 w 637213"/>
              <a:gd name="connsiteY4-10" fmla="*/ 1016630 h 1016630"/>
              <a:gd name="connsiteX5-11" fmla="*/ 390061 w 637213"/>
              <a:gd name="connsiteY5-12" fmla="*/ 876015 h 1016630"/>
              <a:gd name="connsiteX6-13" fmla="*/ 3810 w 637213"/>
              <a:gd name="connsiteY6-14" fmla="*/ 876015 h 1016630"/>
              <a:gd name="connsiteX7-15" fmla="*/ 0 w 637213"/>
              <a:gd name="connsiteY7-16" fmla="*/ 0 h 1016630"/>
              <a:gd name="connsiteX0-17" fmla="*/ 0 w 637213"/>
              <a:gd name="connsiteY0-18" fmla="*/ 0 h 1535148"/>
              <a:gd name="connsiteX1-19" fmla="*/ 390061 w 637213"/>
              <a:gd name="connsiteY1-20" fmla="*/ 662940 h 1535148"/>
              <a:gd name="connsiteX2-21" fmla="*/ 390061 w 637213"/>
              <a:gd name="connsiteY2-22" fmla="*/ 522325 h 1535148"/>
              <a:gd name="connsiteX3-23" fmla="*/ 637213 w 637213"/>
              <a:gd name="connsiteY3-24" fmla="*/ 769478 h 1535148"/>
              <a:gd name="connsiteX4-25" fmla="*/ 390061 w 637213"/>
              <a:gd name="connsiteY4-26" fmla="*/ 1016630 h 1535148"/>
              <a:gd name="connsiteX5-27" fmla="*/ 390061 w 637213"/>
              <a:gd name="connsiteY5-28" fmla="*/ 876015 h 1535148"/>
              <a:gd name="connsiteX6-29" fmla="*/ 7620 w 637213"/>
              <a:gd name="connsiteY6-30" fmla="*/ 1535148 h 1535148"/>
              <a:gd name="connsiteX7-31" fmla="*/ 0 w 637213"/>
              <a:gd name="connsiteY7-32" fmla="*/ 0 h 1535148"/>
              <a:gd name="connsiteX0-33" fmla="*/ 0 w 637213"/>
              <a:gd name="connsiteY0-34" fmla="*/ 0 h 1535148"/>
              <a:gd name="connsiteX1-35" fmla="*/ 390061 w 637213"/>
              <a:gd name="connsiteY1-36" fmla="*/ 662940 h 1535148"/>
              <a:gd name="connsiteX2-37" fmla="*/ 390061 w 637213"/>
              <a:gd name="connsiteY2-38" fmla="*/ 522325 h 1535148"/>
              <a:gd name="connsiteX3-39" fmla="*/ 637213 w 637213"/>
              <a:gd name="connsiteY3-40" fmla="*/ 769478 h 1535148"/>
              <a:gd name="connsiteX4-41" fmla="*/ 390061 w 637213"/>
              <a:gd name="connsiteY4-42" fmla="*/ 1016630 h 1535148"/>
              <a:gd name="connsiteX5-43" fmla="*/ 390061 w 637213"/>
              <a:gd name="connsiteY5-44" fmla="*/ 876015 h 1535148"/>
              <a:gd name="connsiteX6-45" fmla="*/ 7620 w 637213"/>
              <a:gd name="connsiteY6-46" fmla="*/ 1535148 h 1535148"/>
              <a:gd name="connsiteX7-47" fmla="*/ 0 w 637213"/>
              <a:gd name="connsiteY7-48" fmla="*/ 0 h 1535148"/>
              <a:gd name="connsiteX0-49" fmla="*/ 0 w 637213"/>
              <a:gd name="connsiteY0-50" fmla="*/ 0 h 1535148"/>
              <a:gd name="connsiteX1-51" fmla="*/ 390061 w 637213"/>
              <a:gd name="connsiteY1-52" fmla="*/ 662940 h 1535148"/>
              <a:gd name="connsiteX2-53" fmla="*/ 390061 w 637213"/>
              <a:gd name="connsiteY2-54" fmla="*/ 522325 h 1535148"/>
              <a:gd name="connsiteX3-55" fmla="*/ 637213 w 637213"/>
              <a:gd name="connsiteY3-56" fmla="*/ 769478 h 1535148"/>
              <a:gd name="connsiteX4-57" fmla="*/ 390061 w 637213"/>
              <a:gd name="connsiteY4-58" fmla="*/ 1016630 h 1535148"/>
              <a:gd name="connsiteX5-59" fmla="*/ 390061 w 637213"/>
              <a:gd name="connsiteY5-60" fmla="*/ 876015 h 1535148"/>
              <a:gd name="connsiteX6-61" fmla="*/ 7620 w 637213"/>
              <a:gd name="connsiteY6-62" fmla="*/ 1535148 h 1535148"/>
              <a:gd name="connsiteX7-63" fmla="*/ 0 w 637213"/>
              <a:gd name="connsiteY7-64" fmla="*/ 0 h 1535148"/>
              <a:gd name="connsiteX0-65" fmla="*/ 0 w 637213"/>
              <a:gd name="connsiteY0-66" fmla="*/ 0 h 1535148"/>
              <a:gd name="connsiteX1-67" fmla="*/ 390061 w 637213"/>
              <a:gd name="connsiteY1-68" fmla="*/ 662940 h 1535148"/>
              <a:gd name="connsiteX2-69" fmla="*/ 390061 w 637213"/>
              <a:gd name="connsiteY2-70" fmla="*/ 522325 h 1535148"/>
              <a:gd name="connsiteX3-71" fmla="*/ 637213 w 637213"/>
              <a:gd name="connsiteY3-72" fmla="*/ 769478 h 1535148"/>
              <a:gd name="connsiteX4-73" fmla="*/ 390061 w 637213"/>
              <a:gd name="connsiteY4-74" fmla="*/ 1016630 h 1535148"/>
              <a:gd name="connsiteX5-75" fmla="*/ 390061 w 637213"/>
              <a:gd name="connsiteY5-76" fmla="*/ 876015 h 1535148"/>
              <a:gd name="connsiteX6-77" fmla="*/ 7620 w 637213"/>
              <a:gd name="connsiteY6-78" fmla="*/ 1535148 h 1535148"/>
              <a:gd name="connsiteX7-79" fmla="*/ 0 w 637213"/>
              <a:gd name="connsiteY7-80" fmla="*/ 0 h 1535148"/>
              <a:gd name="connsiteX0-81" fmla="*/ 0 w 637213"/>
              <a:gd name="connsiteY0-82" fmla="*/ 0 h 1535148"/>
              <a:gd name="connsiteX1-83" fmla="*/ 390061 w 637213"/>
              <a:gd name="connsiteY1-84" fmla="*/ 662940 h 1535148"/>
              <a:gd name="connsiteX2-85" fmla="*/ 390061 w 637213"/>
              <a:gd name="connsiteY2-86" fmla="*/ 522325 h 1535148"/>
              <a:gd name="connsiteX3-87" fmla="*/ 637213 w 637213"/>
              <a:gd name="connsiteY3-88" fmla="*/ 769478 h 1535148"/>
              <a:gd name="connsiteX4-89" fmla="*/ 390061 w 637213"/>
              <a:gd name="connsiteY4-90" fmla="*/ 1016630 h 1535148"/>
              <a:gd name="connsiteX5-91" fmla="*/ 390061 w 637213"/>
              <a:gd name="connsiteY5-92" fmla="*/ 876015 h 1535148"/>
              <a:gd name="connsiteX6-93" fmla="*/ 7620 w 637213"/>
              <a:gd name="connsiteY6-94" fmla="*/ 1535148 h 1535148"/>
              <a:gd name="connsiteX7-95" fmla="*/ 0 w 637213"/>
              <a:gd name="connsiteY7-96" fmla="*/ 0 h 153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37213" h="1535148">
                <a:moveTo>
                  <a:pt x="0" y="0"/>
                </a:moveTo>
                <a:cubicBezTo>
                  <a:pt x="76680" y="461013"/>
                  <a:pt x="122881" y="613413"/>
                  <a:pt x="390061" y="662940"/>
                </a:cubicBezTo>
                <a:lnTo>
                  <a:pt x="390061" y="522325"/>
                </a:lnTo>
                <a:lnTo>
                  <a:pt x="637213" y="769478"/>
                </a:lnTo>
                <a:lnTo>
                  <a:pt x="390061" y="1016630"/>
                </a:lnTo>
                <a:lnTo>
                  <a:pt x="390061" y="876015"/>
                </a:lnTo>
                <a:cubicBezTo>
                  <a:pt x="117801" y="973809"/>
                  <a:pt x="116050" y="1147800"/>
                  <a:pt x="7620" y="1535148"/>
                </a:cubicBezTo>
                <a:lnTo>
                  <a:pt x="0" y="0"/>
                </a:lnTo>
                <a:close/>
              </a:path>
            </a:pathLst>
          </a:custGeom>
          <a:gradFill flip="none" rotWithShape="1">
            <a:gsLst>
              <a:gs pos="15000">
                <a:schemeClr val="accent1">
                  <a:lumMod val="5000"/>
                  <a:lumOff val="95000"/>
                  <a:alpha val="0"/>
                </a:schemeClr>
              </a:gs>
              <a:gs pos="81000">
                <a:srgbClr val="FFCC66"/>
              </a:gs>
            </a:gsLst>
            <a:lin ang="0" scaled="1"/>
            <a:tileRect/>
          </a:gradFill>
          <a:ln>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6" name="直接连接符 65"/>
          <p:cNvCxnSpPr/>
          <p:nvPr/>
        </p:nvCxnSpPr>
        <p:spPr>
          <a:xfrm>
            <a:off x="766764" y="4122732"/>
            <a:ext cx="10693400" cy="0"/>
          </a:xfrm>
          <a:prstGeom prst="lin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2" name="矩形 71"/>
          <p:cNvSpPr/>
          <p:nvPr/>
        </p:nvSpPr>
        <p:spPr>
          <a:xfrm>
            <a:off x="7958976" y="4492279"/>
            <a:ext cx="3297504" cy="1015663"/>
          </a:xfrm>
          <a:prstGeom prst="rect">
            <a:avLst/>
          </a:prstGeom>
        </p:spPr>
        <p:txBody>
          <a:bodyPr wrap="square">
            <a:spAutoFit/>
          </a:bodyPr>
          <a:lstStyle/>
          <a:p>
            <a:pPr defTabSz="1219200" fontAlgn="ctr">
              <a:lnSpc>
                <a:spcPct val="125000"/>
              </a:lnSpc>
              <a:spcAft>
                <a:spcPts val="600"/>
              </a:spcAft>
            </a:pPr>
            <a:r>
              <a:rPr lang="en-US"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Avec la technologie de formation de faisceaux, les signaux arrivant au récepteur ont une phase positive et sont donc maximisés, ce qui augmente également le rapport signal/bruit au niveau du récepteur.</a:t>
            </a:r>
            <a:endPar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OBSS</a:t>
            </a:r>
            <a:endParaRPr lang="en-US" altLang="zh-CN"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400" dirty="0" smtClean="0">
                <a:sym typeface="Huawei Sans" panose="020C0503030203020204" pitchFamily="34" charset="0"/>
              </a:rPr>
              <a:t>L'unité de base d'un WLAN est un ensemble de services de base (BSS), qui se compose d'un AP fixe et de plusieurs STA.</a:t>
            </a:r>
            <a:endParaRPr lang="en-US" altLang="zh-CN" sz="1400" dirty="0" smtClean="0">
              <a:sym typeface="Huawei Sans" panose="020C0503030203020204" pitchFamily="34" charset="0"/>
            </a:endParaRPr>
          </a:p>
          <a:p>
            <a:r>
              <a:rPr lang="en-US" sz="1400" dirty="0" smtClean="0">
                <a:sym typeface="Huawei Sans" panose="020C0503030203020204" pitchFamily="34" charset="0"/>
              </a:rPr>
              <a:t>Lorsque STA1 est associé à AP1, le BSS de AP1 est MYBSS pour STA1. En outre, STA1 est situé dans un ensemble de services de base qui se chevauchent (OBSS). Cela signifie que STA1 peut également recevoir des paquets de AP2. Dans ce cas, le BSS d'AP2 est l'OBSS de STA1. Pour STA1, les trames provenant de MYBSS sont des trames intra-BSS, et celles provenant d'OBSS sont des trames inter-BSS. La </a:t>
            </a:r>
            <a:r>
              <a:rPr lang="en-US" sz="1400" dirty="0" smtClean="0">
                <a:sym typeface="Huawei Sans" panose="020C0503030203020204" pitchFamily="34" charset="0"/>
              </a:rPr>
              <a:t>communication dans l'OBSS entraîne un </a:t>
            </a:r>
            <a:r>
              <a:rPr lang="en-US" sz="1400" dirty="0" err="1" smtClean="0">
                <a:sym typeface="Huawei Sans" panose="020C0503030203020204" pitchFamily="34" charset="0"/>
              </a:rPr>
              <a:t>backoff de </a:t>
            </a:r>
            <a:r>
              <a:rPr lang="en-US" sz="1400" dirty="0" smtClean="0">
                <a:sym typeface="Huawei Sans" panose="020C0503030203020204" pitchFamily="34" charset="0"/>
              </a:rPr>
              <a:t>STA1, ce qui diminue l'efficacité de la transmission.</a:t>
            </a:r>
            <a:endParaRPr lang="en-US" altLang="zh-CN" sz="1400" dirty="0">
              <a:sym typeface="Huawei Sans" panose="020C0503030203020204" pitchFamily="34" charset="0"/>
            </a:endParaRPr>
          </a:p>
        </p:txBody>
      </p:sp>
      <p:grpSp>
        <p:nvGrpSpPr>
          <p:cNvPr id="42" name="组合 41"/>
          <p:cNvGrpSpPr/>
          <p:nvPr/>
        </p:nvGrpSpPr>
        <p:grpSpPr>
          <a:xfrm>
            <a:off x="3450566" y="2916432"/>
            <a:ext cx="5290867" cy="2906894"/>
            <a:chOff x="503559" y="2712290"/>
            <a:chExt cx="6214985" cy="3420000"/>
          </a:xfrm>
        </p:grpSpPr>
        <p:pic>
          <p:nvPicPr>
            <p:cNvPr id="26" name="图片 25" descr="AP.png"/>
            <p:cNvPicPr>
              <a:picLocks noChangeAspect="1"/>
            </p:cNvPicPr>
            <p:nvPr/>
          </p:nvPicPr>
          <p:blipFill>
            <a:blip r:embed="rId1" cstate="print"/>
            <a:stretch>
              <a:fillRect/>
            </a:stretch>
          </p:blipFill>
          <p:spPr>
            <a:xfrm>
              <a:off x="1856052" y="4203420"/>
              <a:ext cx="535015" cy="437740"/>
            </a:xfrm>
            <a:prstGeom prst="rect">
              <a:avLst/>
            </a:prstGeom>
          </p:spPr>
        </p:pic>
        <p:pic>
          <p:nvPicPr>
            <p:cNvPr id="27" name="图片 26" descr="AP.png"/>
            <p:cNvPicPr>
              <a:picLocks noChangeAspect="1"/>
            </p:cNvPicPr>
            <p:nvPr/>
          </p:nvPicPr>
          <p:blipFill>
            <a:blip r:embed="rId1" cstate="print"/>
            <a:stretch>
              <a:fillRect/>
            </a:stretch>
          </p:blipFill>
          <p:spPr>
            <a:xfrm>
              <a:off x="4741037" y="4203420"/>
              <a:ext cx="535015" cy="437740"/>
            </a:xfrm>
            <a:prstGeom prst="rect">
              <a:avLst/>
            </a:prstGeom>
          </p:spPr>
        </p:pic>
        <p:pic>
          <p:nvPicPr>
            <p:cNvPr id="28" name="图片 27" descr="笔记本电脑.png"/>
            <p:cNvPicPr>
              <a:picLocks noChangeAspect="1"/>
            </p:cNvPicPr>
            <p:nvPr/>
          </p:nvPicPr>
          <p:blipFill>
            <a:blip r:embed="rId2" cstate="print"/>
            <a:stretch>
              <a:fillRect/>
            </a:stretch>
          </p:blipFill>
          <p:spPr>
            <a:xfrm>
              <a:off x="3349589" y="4254583"/>
              <a:ext cx="535016" cy="335414"/>
            </a:xfrm>
            <a:prstGeom prst="rect">
              <a:avLst/>
            </a:prstGeom>
          </p:spPr>
        </p:pic>
        <p:sp>
          <p:nvSpPr>
            <p:cNvPr id="29" name="椭圆 28"/>
            <p:cNvSpPr/>
            <p:nvPr/>
          </p:nvSpPr>
          <p:spPr bwMode="auto">
            <a:xfrm>
              <a:off x="503559" y="2712290"/>
              <a:ext cx="3420000" cy="3420000"/>
            </a:xfrm>
            <a:prstGeom prst="ellipse">
              <a:avLst/>
            </a:prstGeom>
            <a:noFill/>
            <a:ln>
              <a:solidFill>
                <a:srgbClr val="00B0F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0" name="图片 29" descr="笔记本电脑.png"/>
            <p:cNvPicPr>
              <a:picLocks noChangeAspect="1"/>
            </p:cNvPicPr>
            <p:nvPr/>
          </p:nvPicPr>
          <p:blipFill>
            <a:blip r:embed="rId2" cstate="print"/>
            <a:stretch>
              <a:fillRect/>
            </a:stretch>
          </p:blipFill>
          <p:spPr>
            <a:xfrm>
              <a:off x="1050663" y="4978522"/>
              <a:ext cx="535016" cy="335414"/>
            </a:xfrm>
            <a:prstGeom prst="rect">
              <a:avLst/>
            </a:prstGeom>
          </p:spPr>
        </p:pic>
        <p:sp>
          <p:nvSpPr>
            <p:cNvPr id="31" name="椭圆 30"/>
            <p:cNvSpPr/>
            <p:nvPr/>
          </p:nvSpPr>
          <p:spPr bwMode="auto">
            <a:xfrm>
              <a:off x="3298544" y="2712290"/>
              <a:ext cx="3420000" cy="3420000"/>
            </a:xfrm>
            <a:prstGeom prst="ellipse">
              <a:avLst/>
            </a:prstGeom>
            <a:noFill/>
            <a:ln>
              <a:solidFill>
                <a:srgbClr val="00B0F0"/>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defTabSz="914400" fontAlgn="ctr">
                <a:spcBef>
                  <a:spcPct val="0"/>
                </a:spcBef>
                <a:spcAft>
                  <a:spcPct val="0"/>
                </a:spcAft>
              </a:pP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31" descr="笔记本电脑.png"/>
            <p:cNvPicPr>
              <a:picLocks noChangeAspect="1"/>
            </p:cNvPicPr>
            <p:nvPr/>
          </p:nvPicPr>
          <p:blipFill>
            <a:blip r:embed="rId2" cstate="print"/>
            <a:stretch>
              <a:fillRect/>
            </a:stretch>
          </p:blipFill>
          <p:spPr>
            <a:xfrm>
              <a:off x="5615605" y="4978522"/>
              <a:ext cx="535016" cy="335414"/>
            </a:xfrm>
            <a:prstGeom prst="rect">
              <a:avLst/>
            </a:prstGeom>
          </p:spPr>
        </p:pic>
        <p:sp>
          <p:nvSpPr>
            <p:cNvPr id="35" name="文本框 34"/>
            <p:cNvSpPr txBox="1"/>
            <p:nvPr/>
          </p:nvSpPr>
          <p:spPr>
            <a:xfrm>
              <a:off x="1884241" y="2748718"/>
              <a:ext cx="787466"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MYBSS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4727858" y="2748718"/>
              <a:ext cx="659423"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OBSS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1893368" y="4615399"/>
              <a:ext cx="540794"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4778353" y="4615399"/>
              <a:ext cx="540794"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3331539" y="4589997"/>
              <a:ext cx="634944"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1011925" y="5291393"/>
              <a:ext cx="634944"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5576867" y="5290773"/>
              <a:ext cx="634944" cy="325893"/>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3" name="文本框 42"/>
          <p:cNvSpPr txBox="1"/>
          <p:nvPr/>
        </p:nvSpPr>
        <p:spPr>
          <a:xfrm>
            <a:off x="3196626" y="5869130"/>
            <a:ext cx="5819562" cy="307777"/>
          </a:xfrm>
          <a:prstGeom prst="rect">
            <a:avLst/>
          </a:prstGeom>
          <a:noFill/>
        </p:spPr>
        <p:txBody>
          <a:bodyPr wrap="square" rtlCol="0">
            <a:spAutoFit/>
          </a:bodyPr>
          <a:lstStyle/>
          <a:p>
            <a:pPr algn="ctr" fontAlgn="ctr"/>
            <a:r>
              <a:rPr lang="en-US" sz="14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Efficacité de la transmission réduite par l'OBSS</a:t>
            </a:r>
            <a:endParaRPr lang="en-US" sz="14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任意多边形 63"/>
          <p:cNvSpPr/>
          <p:nvPr/>
        </p:nvSpPr>
        <p:spPr>
          <a:xfrm rot="11498119" flipV="1">
            <a:off x="6306975" y="4174341"/>
            <a:ext cx="785015" cy="163783"/>
          </a:xfrm>
          <a:custGeom>
            <a:avLst/>
            <a:gdLst>
              <a:gd name="connsiteX0" fmla="*/ 0 w 3530601"/>
              <a:gd name="connsiteY0" fmla="*/ 779713 h 779713"/>
              <a:gd name="connsiteX1" fmla="*/ 3530601 w 3530601"/>
              <a:gd name="connsiteY1" fmla="*/ 754313 h 779713"/>
              <a:gd name="connsiteX0-1" fmla="*/ 0 w 3530601"/>
              <a:gd name="connsiteY0-2" fmla="*/ 749976 h 749976"/>
              <a:gd name="connsiteX1-3" fmla="*/ 3530601 w 3530601"/>
              <a:gd name="connsiteY1-4" fmla="*/ 724576 h 749976"/>
              <a:gd name="connsiteX0-5" fmla="*/ 0 w 3496566"/>
              <a:gd name="connsiteY0-6" fmla="*/ 781829 h 781829"/>
              <a:gd name="connsiteX1-7" fmla="*/ 3496566 w 3496566"/>
              <a:gd name="connsiteY1-8" fmla="*/ 699969 h 781829"/>
              <a:gd name="connsiteX0-9" fmla="*/ 0 w 3496566"/>
              <a:gd name="connsiteY0-10" fmla="*/ 728565 h 728565"/>
              <a:gd name="connsiteX1-11" fmla="*/ 3496566 w 3496566"/>
              <a:gd name="connsiteY1-12" fmla="*/ 646705 h 728565"/>
              <a:gd name="connsiteX0-13" fmla="*/ 0 w 3496566"/>
              <a:gd name="connsiteY0-14" fmla="*/ 743670 h 743670"/>
              <a:gd name="connsiteX1-15" fmla="*/ 3496566 w 3496566"/>
              <a:gd name="connsiteY1-16" fmla="*/ 661810 h 743670"/>
            </a:gdLst>
            <a:ahLst/>
            <a:cxnLst>
              <a:cxn ang="0">
                <a:pos x="connsiteX0-1" y="connsiteY0-2"/>
              </a:cxn>
              <a:cxn ang="0">
                <a:pos x="connsiteX1-3" y="connsiteY1-4"/>
              </a:cxn>
            </a:cxnLst>
            <a:rect l="l" t="t" r="r" b="b"/>
            <a:pathLst>
              <a:path w="3496566" h="743670">
                <a:moveTo>
                  <a:pt x="0" y="743670"/>
                </a:moveTo>
                <a:cubicBezTo>
                  <a:pt x="1458121" y="-117083"/>
                  <a:pt x="1674800" y="-339113"/>
                  <a:pt x="3496566" y="661810"/>
                </a:cubicBezTo>
              </a:path>
            </a:pathLst>
          </a:cu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6398005" y="3885051"/>
            <a:ext cx="667170"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Impact</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4555060" y="5027615"/>
            <a:ext cx="1553630"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de contestation</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任意多边形 41"/>
          <p:cNvSpPr/>
          <p:nvPr/>
        </p:nvSpPr>
        <p:spPr>
          <a:xfrm rot="9458689">
            <a:off x="4334493" y="4763971"/>
            <a:ext cx="1562165" cy="152468"/>
          </a:xfrm>
          <a:custGeom>
            <a:avLst/>
            <a:gdLst>
              <a:gd name="connsiteX0" fmla="*/ 0 w 3530601"/>
              <a:gd name="connsiteY0" fmla="*/ 779713 h 779713"/>
              <a:gd name="connsiteX1" fmla="*/ 3530601 w 3530601"/>
              <a:gd name="connsiteY1" fmla="*/ 754313 h 779713"/>
              <a:gd name="connsiteX0-1" fmla="*/ 0 w 3530601"/>
              <a:gd name="connsiteY0-2" fmla="*/ 749976 h 749976"/>
              <a:gd name="connsiteX1-3" fmla="*/ 3530601 w 3530601"/>
              <a:gd name="connsiteY1-4" fmla="*/ 724576 h 749976"/>
              <a:gd name="connsiteX0-5" fmla="*/ 0 w 3496566"/>
              <a:gd name="connsiteY0-6" fmla="*/ 781829 h 781829"/>
              <a:gd name="connsiteX1-7" fmla="*/ 3496566 w 3496566"/>
              <a:gd name="connsiteY1-8" fmla="*/ 699969 h 781829"/>
              <a:gd name="connsiteX0-9" fmla="*/ 0 w 3496566"/>
              <a:gd name="connsiteY0-10" fmla="*/ 728565 h 728565"/>
              <a:gd name="connsiteX1-11" fmla="*/ 3496566 w 3496566"/>
              <a:gd name="connsiteY1-12" fmla="*/ 646705 h 728565"/>
              <a:gd name="connsiteX0-13" fmla="*/ 0 w 3496566"/>
              <a:gd name="connsiteY0-14" fmla="*/ 743670 h 743670"/>
              <a:gd name="connsiteX1-15" fmla="*/ 3496566 w 3496566"/>
              <a:gd name="connsiteY1-16" fmla="*/ 661810 h 743670"/>
              <a:gd name="connsiteX0-17" fmla="*/ 0 w 3496566"/>
              <a:gd name="connsiteY0-18" fmla="*/ 850892 h 850892"/>
              <a:gd name="connsiteX1-19" fmla="*/ 3496566 w 3496566"/>
              <a:gd name="connsiteY1-20" fmla="*/ 588608 h 850892"/>
              <a:gd name="connsiteX0-21" fmla="*/ 0 w 3496566"/>
              <a:gd name="connsiteY0-22" fmla="*/ 807979 h 807979"/>
              <a:gd name="connsiteX1-23" fmla="*/ 3496566 w 3496566"/>
              <a:gd name="connsiteY1-24" fmla="*/ 545695 h 807979"/>
              <a:gd name="connsiteX0-25" fmla="*/ 0 w 3496566"/>
              <a:gd name="connsiteY0-26" fmla="*/ 781241 h 781241"/>
              <a:gd name="connsiteX1-27" fmla="*/ 3496566 w 3496566"/>
              <a:gd name="connsiteY1-28" fmla="*/ 518957 h 781241"/>
              <a:gd name="connsiteX0-29" fmla="*/ 0 w 3797397"/>
              <a:gd name="connsiteY0-30" fmla="*/ 663606 h 663606"/>
              <a:gd name="connsiteX1-31" fmla="*/ 3797397 w 3797397"/>
              <a:gd name="connsiteY1-32" fmla="*/ 581748 h 663606"/>
              <a:gd name="connsiteX0-33" fmla="*/ 0 w 3797397"/>
              <a:gd name="connsiteY0-34" fmla="*/ 560762 h 560762"/>
              <a:gd name="connsiteX1-35" fmla="*/ 3797397 w 3797397"/>
              <a:gd name="connsiteY1-36" fmla="*/ 478904 h 560762"/>
            </a:gdLst>
            <a:ahLst/>
            <a:cxnLst>
              <a:cxn ang="0">
                <a:pos x="connsiteX0-1" y="connsiteY0-2"/>
              </a:cxn>
              <a:cxn ang="0">
                <a:pos x="connsiteX1-3" y="connsiteY1-4"/>
              </a:cxn>
            </a:cxnLst>
            <a:rect l="l" t="t" r="r" b="b"/>
            <a:pathLst>
              <a:path w="3797397" h="560762">
                <a:moveTo>
                  <a:pt x="0" y="560762"/>
                </a:moveTo>
                <a:cubicBezTo>
                  <a:pt x="1006878" y="-53962"/>
                  <a:pt x="2487043" y="-275989"/>
                  <a:pt x="3797397" y="478904"/>
                </a:cubicBezTo>
              </a:path>
            </a:pathLst>
          </a:custGeom>
          <a:ln w="38100">
            <a:solidFill>
              <a:srgbClr val="EC706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任意多边形 41"/>
          <p:cNvSpPr/>
          <p:nvPr/>
        </p:nvSpPr>
        <p:spPr>
          <a:xfrm rot="746688">
            <a:off x="4971612" y="4020164"/>
            <a:ext cx="957492" cy="201491"/>
          </a:xfrm>
          <a:custGeom>
            <a:avLst/>
            <a:gdLst>
              <a:gd name="connsiteX0" fmla="*/ 0 w 3530601"/>
              <a:gd name="connsiteY0" fmla="*/ 779713 h 779713"/>
              <a:gd name="connsiteX1" fmla="*/ 3530601 w 3530601"/>
              <a:gd name="connsiteY1" fmla="*/ 754313 h 779713"/>
              <a:gd name="connsiteX0-1" fmla="*/ 0 w 3530601"/>
              <a:gd name="connsiteY0-2" fmla="*/ 749976 h 749976"/>
              <a:gd name="connsiteX1-3" fmla="*/ 3530601 w 3530601"/>
              <a:gd name="connsiteY1-4" fmla="*/ 724576 h 749976"/>
              <a:gd name="connsiteX0-5" fmla="*/ 0 w 3496566"/>
              <a:gd name="connsiteY0-6" fmla="*/ 781829 h 781829"/>
              <a:gd name="connsiteX1-7" fmla="*/ 3496566 w 3496566"/>
              <a:gd name="connsiteY1-8" fmla="*/ 699969 h 781829"/>
              <a:gd name="connsiteX0-9" fmla="*/ 0 w 3496566"/>
              <a:gd name="connsiteY0-10" fmla="*/ 728565 h 728565"/>
              <a:gd name="connsiteX1-11" fmla="*/ 3496566 w 3496566"/>
              <a:gd name="connsiteY1-12" fmla="*/ 646705 h 728565"/>
              <a:gd name="connsiteX0-13" fmla="*/ 0 w 3496566"/>
              <a:gd name="connsiteY0-14" fmla="*/ 743670 h 743670"/>
              <a:gd name="connsiteX1-15" fmla="*/ 3496566 w 3496566"/>
              <a:gd name="connsiteY1-16" fmla="*/ 661810 h 743670"/>
              <a:gd name="connsiteX0-17" fmla="*/ 0 w 3496566"/>
              <a:gd name="connsiteY0-18" fmla="*/ 850892 h 850892"/>
              <a:gd name="connsiteX1-19" fmla="*/ 3496566 w 3496566"/>
              <a:gd name="connsiteY1-20" fmla="*/ 588608 h 850892"/>
              <a:gd name="connsiteX0-21" fmla="*/ 0 w 3496566"/>
              <a:gd name="connsiteY0-22" fmla="*/ 807979 h 807979"/>
              <a:gd name="connsiteX1-23" fmla="*/ 3496566 w 3496566"/>
              <a:gd name="connsiteY1-24" fmla="*/ 545695 h 807979"/>
              <a:gd name="connsiteX0-25" fmla="*/ 0 w 3496566"/>
              <a:gd name="connsiteY0-26" fmla="*/ 781241 h 781241"/>
              <a:gd name="connsiteX1-27" fmla="*/ 3496566 w 3496566"/>
              <a:gd name="connsiteY1-28" fmla="*/ 518957 h 781241"/>
              <a:gd name="connsiteX0-29" fmla="*/ 0 w 3797397"/>
              <a:gd name="connsiteY0-30" fmla="*/ 663606 h 663606"/>
              <a:gd name="connsiteX1-31" fmla="*/ 3797397 w 3797397"/>
              <a:gd name="connsiteY1-32" fmla="*/ 581748 h 663606"/>
              <a:gd name="connsiteX0-33" fmla="*/ 0 w 3797397"/>
              <a:gd name="connsiteY0-34" fmla="*/ 560762 h 560762"/>
              <a:gd name="connsiteX1-35" fmla="*/ 3797397 w 3797397"/>
              <a:gd name="connsiteY1-36" fmla="*/ 478904 h 560762"/>
            </a:gdLst>
            <a:ahLst/>
            <a:cxnLst>
              <a:cxn ang="0">
                <a:pos x="connsiteX0-1" y="connsiteY0-2"/>
              </a:cxn>
              <a:cxn ang="0">
                <a:pos x="connsiteX1-3" y="connsiteY1-4"/>
              </a:cxn>
            </a:cxnLst>
            <a:rect l="l" t="t" r="r" b="b"/>
            <a:pathLst>
              <a:path w="3797397" h="560762">
                <a:moveTo>
                  <a:pt x="0" y="560762"/>
                </a:moveTo>
                <a:cubicBezTo>
                  <a:pt x="1006878" y="-53962"/>
                  <a:pt x="2487043" y="-275989"/>
                  <a:pt x="3797397" y="478904"/>
                </a:cubicBezTo>
              </a:path>
            </a:pathLst>
          </a:custGeom>
          <a:ln w="38100">
            <a:solidFill>
              <a:srgbClr val="00B0F0"/>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5018374" y="3743115"/>
            <a:ext cx="971741"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Association</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052233" y="4216150"/>
            <a:ext cx="814718"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149</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6971948" y="3916278"/>
            <a:ext cx="1064715"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149</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片 15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8457" y="4260904"/>
            <a:ext cx="4335600" cy="926329"/>
          </a:xfrm>
          <a:prstGeom prst="rect">
            <a:avLst/>
          </a:prstGeom>
        </p:spPr>
      </p:pic>
      <p:sp>
        <p:nvSpPr>
          <p:cNvPr id="3" name="标题 2"/>
          <p:cNvSpPr>
            <a:spLocks noGrp="1"/>
          </p:cNvSpPr>
          <p:nvPr>
            <p:ph type="title"/>
          </p:nvPr>
        </p:nvSpPr>
        <p:spPr/>
        <p:txBody>
          <a:bodyPr/>
          <a:lstStyle/>
          <a:p>
            <a:r>
              <a:rPr lang="en-US" smtClean="0">
                <a:sym typeface="Huawei Sans" panose="020C0503030203020204" pitchFamily="34" charset="0"/>
              </a:rPr>
              <a:t>Ondes radio</a:t>
            </a:r>
            <a:endParaRPr 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sz="1600" smtClean="0">
                <a:sym typeface="Huawei Sans" panose="020C0503030203020204" pitchFamily="34" charset="0"/>
              </a:rPr>
              <a:t>Les ondes radio sont un type d'ondes électromagnétiques.</a:t>
            </a:r>
            <a:endParaRPr lang="en-US" altLang="zh-CN" sz="1600" smtClean="0">
              <a:sym typeface="Huawei Sans" panose="020C0503030203020204" pitchFamily="34" charset="0"/>
            </a:endParaRPr>
          </a:p>
          <a:p>
            <a:r>
              <a:rPr lang="en-US" sz="1600" smtClean="0">
                <a:sym typeface="Huawei Sans" panose="020C0503030203020204" pitchFamily="34" charset="0"/>
              </a:rPr>
              <a:t>Les ondes électromagnétiques (à savoir le rayonnement électromagnétique) sont des oscillations synchronisées des champs électriques et magnétiques, qui sont perpendiculaires l'un à l'autre. Les ondes électromagnétiques se déplacent dans l'espace à la vitesse de la lumière pour transmettre de l'énergie dans une direction perpendiculaire aux champs électriques et magnétiques.</a:t>
            </a:r>
            <a:endParaRPr lang="en-US" altLang="zh-CN" sz="1600" dirty="0">
              <a:sym typeface="Huawei Sans" panose="020C0503030203020204" pitchFamily="34" charset="0"/>
            </a:endParaRPr>
          </a:p>
        </p:txBody>
      </p:sp>
      <p:grpSp>
        <p:nvGrpSpPr>
          <p:cNvPr id="79" name="组合 78"/>
          <p:cNvGrpSpPr/>
          <p:nvPr/>
        </p:nvGrpSpPr>
        <p:grpSpPr>
          <a:xfrm>
            <a:off x="1793557" y="4268050"/>
            <a:ext cx="3657600" cy="914400"/>
            <a:chOff x="5116830" y="3776133"/>
            <a:chExt cx="3657600" cy="914400"/>
          </a:xfrm>
        </p:grpSpPr>
        <p:sp>
          <p:nvSpPr>
            <p:cNvPr id="6" name="弧形 5"/>
            <p:cNvSpPr/>
            <p:nvPr/>
          </p:nvSpPr>
          <p:spPr>
            <a:xfrm>
              <a:off x="51168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弧形 6"/>
            <p:cNvSpPr/>
            <p:nvPr/>
          </p:nvSpPr>
          <p:spPr>
            <a:xfrm rot="10800000">
              <a:off x="6031230" y="3776133"/>
              <a:ext cx="914400" cy="914400"/>
            </a:xfrm>
            <a:prstGeom prst="arc">
              <a:avLst>
                <a:gd name="adj1" fmla="val 1328819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弧形 10"/>
            <p:cNvSpPr/>
            <p:nvPr/>
          </p:nvSpPr>
          <p:spPr>
            <a:xfrm>
              <a:off x="69456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弧形 11"/>
            <p:cNvSpPr/>
            <p:nvPr/>
          </p:nvSpPr>
          <p:spPr>
            <a:xfrm rot="10800000">
              <a:off x="78600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6" name="直接连接符 35"/>
            <p:cNvCxnSpPr/>
            <p:nvPr/>
          </p:nvCxnSpPr>
          <p:spPr>
            <a:xfrm>
              <a:off x="5575300" y="3776133"/>
              <a:ext cx="0" cy="457200"/>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462270"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688330"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36210"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49240"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801360"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14390"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7063740" y="3776133"/>
              <a:ext cx="678180" cy="457200"/>
              <a:chOff x="7075678" y="3776133"/>
              <a:chExt cx="678180" cy="457200"/>
            </a:xfrm>
          </p:grpSpPr>
          <p:cxnSp>
            <p:nvCxnSpPr>
              <p:cNvPr id="54" name="直接连接符 53"/>
              <p:cNvCxnSpPr/>
              <p:nvPr/>
            </p:nvCxnSpPr>
            <p:spPr>
              <a:xfrm>
                <a:off x="7414768" y="3776133"/>
                <a:ext cx="0" cy="457200"/>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30173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52779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07567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8870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64082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75385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rot="10800000">
              <a:off x="6149340" y="4233333"/>
              <a:ext cx="678180" cy="457200"/>
              <a:chOff x="7075678" y="3776133"/>
              <a:chExt cx="678180" cy="457200"/>
            </a:xfrm>
          </p:grpSpPr>
          <p:cxnSp>
            <p:nvCxnSpPr>
              <p:cNvPr id="64" name="直接连接符 63"/>
              <p:cNvCxnSpPr/>
              <p:nvPr/>
            </p:nvCxnSpPr>
            <p:spPr>
              <a:xfrm>
                <a:off x="7414768" y="3776133"/>
                <a:ext cx="0" cy="457200"/>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30173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52779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07567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18870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64082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75385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rot="10800000">
              <a:off x="7978140" y="4233333"/>
              <a:ext cx="678180" cy="457200"/>
              <a:chOff x="7075678" y="3776133"/>
              <a:chExt cx="678180" cy="457200"/>
            </a:xfrm>
          </p:grpSpPr>
          <p:cxnSp>
            <p:nvCxnSpPr>
              <p:cNvPr id="72" name="直接连接符 71"/>
              <p:cNvCxnSpPr/>
              <p:nvPr/>
            </p:nvCxnSpPr>
            <p:spPr>
              <a:xfrm>
                <a:off x="7414768" y="3776133"/>
                <a:ext cx="0" cy="457200"/>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30173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527798" y="3797300"/>
                <a:ext cx="0" cy="436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07567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18870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640828" y="3832860"/>
                <a:ext cx="0" cy="40047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753858" y="3924300"/>
                <a:ext cx="0" cy="309033"/>
              </a:xfrm>
              <a:prstGeom prst="line">
                <a:avLst/>
              </a:prstGeom>
              <a:ln>
                <a:solidFill>
                  <a:srgbClr val="00A6E8"/>
                </a:solidFill>
              </a:ln>
            </p:spPr>
            <p:style>
              <a:lnRef idx="1">
                <a:schemeClr val="accent1"/>
              </a:lnRef>
              <a:fillRef idx="0">
                <a:schemeClr val="accent1"/>
              </a:fillRef>
              <a:effectRef idx="0">
                <a:schemeClr val="accent1"/>
              </a:effectRef>
              <a:fontRef idx="minor">
                <a:schemeClr val="tx1"/>
              </a:fontRef>
            </p:style>
          </p:cxnSp>
        </p:grpSp>
      </p:grpSp>
      <p:cxnSp>
        <p:nvCxnSpPr>
          <p:cNvPr id="159" name="直接连接符 158"/>
          <p:cNvCxnSpPr/>
          <p:nvPr/>
        </p:nvCxnSpPr>
        <p:spPr>
          <a:xfrm>
            <a:off x="1662747" y="4725250"/>
            <a:ext cx="4716780" cy="0"/>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1123357" y="4725251"/>
            <a:ext cx="547190" cy="766232"/>
          </a:xfrm>
          <a:prstGeom prst="line">
            <a:avLst/>
          </a:prstGeom>
          <a:ln w="28575">
            <a:solidFill>
              <a:srgbClr val="FF9900"/>
            </a:solidFill>
            <a:headEnd type="triangle"/>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1662747" y="3177967"/>
            <a:ext cx="0" cy="1524424"/>
          </a:xfrm>
          <a:prstGeom prst="line">
            <a:avLst/>
          </a:prstGeom>
          <a:ln w="28575">
            <a:solidFill>
              <a:srgbClr val="0094DB"/>
            </a:solidFill>
            <a:headEnd type="triangl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445767" y="5498683"/>
            <a:ext cx="1145064" cy="523220"/>
          </a:xfrm>
          <a:prstGeom prst="rect">
            <a:avLst/>
          </a:prstGeom>
          <a:noFill/>
        </p:spPr>
        <p:txBody>
          <a:bodyPr wrap="square" rtlCol="0">
            <a:spAutoFit/>
          </a:bodyPr>
          <a:lstStyle/>
          <a:p>
            <a:pPr algn="ctr" fontAlgn="ctr"/>
            <a:r>
              <a:rPr lang="en-US" sz="1400"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Champ magnétique</a:t>
            </a:r>
            <a:endParaRPr lang="en-US" sz="1400" dirty="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文本框 166"/>
          <p:cNvSpPr txBox="1"/>
          <p:nvPr/>
        </p:nvSpPr>
        <p:spPr>
          <a:xfrm>
            <a:off x="1708288" y="3271100"/>
            <a:ext cx="1181734" cy="307777"/>
          </a:xfrm>
          <a:prstGeom prst="rect">
            <a:avLst/>
          </a:prstGeom>
          <a:noFill/>
        </p:spPr>
        <p:txBody>
          <a:bodyPr wrap="none" rtlCol="0">
            <a:spAutoFit/>
          </a:bodyPr>
          <a:lstStyle/>
          <a:p>
            <a:pPr fontAlgn="ctr"/>
            <a:r>
              <a:rPr lang="en-US" sz="1400" dirty="0" smtClean="0">
                <a:solidFill>
                  <a:srgbClr val="0094DB"/>
                </a:solidFill>
                <a:latin typeface="Huawei Sans" panose="020C0503030203020204" pitchFamily="34" charset="0"/>
                <a:ea typeface="方正兰亭黑简体" panose="02000000000000000000" pitchFamily="2" charset="-122"/>
                <a:sym typeface="Huawei Sans" panose="020C0503030203020204" pitchFamily="34" charset="0"/>
              </a:rPr>
              <a:t>Champ électrique</a:t>
            </a:r>
            <a:endParaRPr lang="en-US" sz="1400" dirty="0">
              <a:solidFill>
                <a:srgbClr val="0094D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文本框 167"/>
          <p:cNvSpPr txBox="1"/>
          <p:nvPr/>
        </p:nvSpPr>
        <p:spPr>
          <a:xfrm>
            <a:off x="5406352" y="4747643"/>
            <a:ext cx="1195244" cy="523220"/>
          </a:xfrm>
          <a:prstGeom prst="rect">
            <a:avLst/>
          </a:prstGeom>
          <a:noFill/>
        </p:spPr>
        <p:txBody>
          <a:bodyPr wrap="square" rtlCol="0">
            <a:spAutoFit/>
          </a:bodyPr>
          <a:lstStyle/>
          <a:p>
            <a:pPr algn="ctr" fontAlgn="ctr"/>
            <a:r>
              <a:rPr 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Sens du voyage</a:t>
            </a:r>
            <a:endParaRPr 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0" name="直接连接符 169"/>
          <p:cNvCxnSpPr/>
          <p:nvPr/>
        </p:nvCxnSpPr>
        <p:spPr>
          <a:xfrm>
            <a:off x="2252027" y="4041567"/>
            <a:ext cx="0" cy="21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4079557" y="4041567"/>
            <a:ext cx="0" cy="21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2252027" y="4150575"/>
            <a:ext cx="1827530"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文本框 176"/>
          <p:cNvSpPr txBox="1"/>
          <p:nvPr/>
        </p:nvSpPr>
        <p:spPr>
          <a:xfrm>
            <a:off x="2655588" y="3874843"/>
            <a:ext cx="1164101" cy="307777"/>
          </a:xfrm>
          <a:prstGeom prst="rect">
            <a:avLst/>
          </a:prstGeom>
          <a:noFill/>
        </p:spPr>
        <p:txBody>
          <a:bodyPr wrap="none" rtlCol="0">
            <a:spAutoFit/>
          </a:bodyPr>
          <a:lstStyle/>
          <a:p>
            <a:pPr fontAlgn="ctr"/>
            <a:r>
              <a:rPr lang="en-US" sz="1400" dirty="0" smtClean="0">
                <a:solidFill>
                  <a:schemeClr val="bg1">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Longueur d'onde</a:t>
            </a:r>
            <a:endParaRPr lang="en-US" sz="1400" dirty="0">
              <a:solidFill>
                <a:schemeClr val="bg1">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4" name="直接连接符 183"/>
          <p:cNvCxnSpPr/>
          <p:nvPr/>
        </p:nvCxnSpPr>
        <p:spPr>
          <a:xfrm flipH="1">
            <a:off x="1436052" y="4724068"/>
            <a:ext cx="20991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1436052" y="4268050"/>
            <a:ext cx="652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1491029" y="4268050"/>
            <a:ext cx="1" cy="45548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502774" y="4348881"/>
            <a:ext cx="1031051" cy="307777"/>
          </a:xfrm>
          <a:prstGeom prst="rect">
            <a:avLst/>
          </a:prstGeom>
          <a:noFill/>
        </p:spPr>
        <p:txBody>
          <a:bodyPr wrap="none" rtlCol="0">
            <a:spAutoFit/>
          </a:bodyPr>
          <a:lstStyle/>
          <a:p>
            <a:pPr fontAlgn="ctr"/>
            <a:r>
              <a:rPr lang="en-US" sz="1400" dirty="0" smtClean="0">
                <a:solidFill>
                  <a:schemeClr val="bg1">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Amplitude</a:t>
            </a:r>
            <a:endParaRPr lang="en-US" sz="1400" dirty="0">
              <a:solidFill>
                <a:schemeClr val="bg1">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2" name="组合 191"/>
          <p:cNvGrpSpPr/>
          <p:nvPr/>
        </p:nvGrpSpPr>
        <p:grpSpPr>
          <a:xfrm>
            <a:off x="6883878" y="4256436"/>
            <a:ext cx="3474730" cy="868684"/>
            <a:chOff x="5116830" y="3776133"/>
            <a:chExt cx="3657600" cy="914400"/>
          </a:xfrm>
        </p:grpSpPr>
        <p:sp>
          <p:nvSpPr>
            <p:cNvPr id="193" name="弧形 192"/>
            <p:cNvSpPr/>
            <p:nvPr/>
          </p:nvSpPr>
          <p:spPr>
            <a:xfrm>
              <a:off x="51168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4" name="弧形 193"/>
            <p:cNvSpPr/>
            <p:nvPr/>
          </p:nvSpPr>
          <p:spPr>
            <a:xfrm rot="10800000">
              <a:off x="6031230" y="3776133"/>
              <a:ext cx="914400" cy="914400"/>
            </a:xfrm>
            <a:prstGeom prst="arc">
              <a:avLst>
                <a:gd name="adj1" fmla="val 1058841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5" name="弧形 194"/>
            <p:cNvSpPr/>
            <p:nvPr/>
          </p:nvSpPr>
          <p:spPr>
            <a:xfrm>
              <a:off x="69456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6" name="弧形 195"/>
            <p:cNvSpPr/>
            <p:nvPr/>
          </p:nvSpPr>
          <p:spPr>
            <a:xfrm rot="10800000">
              <a:off x="7860030" y="3776133"/>
              <a:ext cx="914400" cy="914400"/>
            </a:xfrm>
            <a:prstGeom prst="arc">
              <a:avLst>
                <a:gd name="adj1" fmla="val 10801525"/>
                <a:gd name="adj2" fmla="val 0"/>
              </a:avLst>
            </a:prstGeom>
            <a:ln>
              <a:solidFill>
                <a:srgbClr val="00A6E8"/>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cxnSp>
        <p:nvCxnSpPr>
          <p:cNvPr id="228" name="直接连接符 227"/>
          <p:cNvCxnSpPr/>
          <p:nvPr/>
        </p:nvCxnSpPr>
        <p:spPr>
          <a:xfrm>
            <a:off x="6883878" y="4703478"/>
            <a:ext cx="4569003" cy="0"/>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弧形 230"/>
          <p:cNvSpPr/>
          <p:nvPr/>
        </p:nvSpPr>
        <p:spPr>
          <a:xfrm>
            <a:off x="10358609" y="4256436"/>
            <a:ext cx="868683" cy="868684"/>
          </a:xfrm>
          <a:prstGeom prst="arc">
            <a:avLst>
              <a:gd name="adj1" fmla="val 10801525"/>
              <a:gd name="adj2" fmla="val 19893525"/>
            </a:avLst>
          </a:prstGeom>
          <a:ln>
            <a:solidFill>
              <a:srgbClr val="00A6E8"/>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6" name="矩形 235"/>
          <p:cNvSpPr/>
          <p:nvPr/>
        </p:nvSpPr>
        <p:spPr>
          <a:xfrm>
            <a:off x="6883876" y="5326557"/>
            <a:ext cx="4808813" cy="523220"/>
          </a:xfrm>
          <a:prstGeom prst="rect">
            <a:avLst/>
          </a:prstGeom>
        </p:spPr>
        <p:txBody>
          <a:bodyPr wrap="square">
            <a:spAutoFit/>
          </a:bodyPr>
          <a:lstStyle/>
          <a:p>
            <a:pPr algn="ct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fréquence fait référence au nombre de fois où des changements périodiques sont effectués dans une unité de temps.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40" name="组合 239"/>
          <p:cNvGrpSpPr/>
          <p:nvPr/>
        </p:nvGrpSpPr>
        <p:grpSpPr>
          <a:xfrm>
            <a:off x="6883877" y="3897290"/>
            <a:ext cx="4569003" cy="219337"/>
            <a:chOff x="8731258" y="3639396"/>
            <a:chExt cx="1827530" cy="219337"/>
          </a:xfrm>
        </p:grpSpPr>
        <p:cxnSp>
          <p:nvCxnSpPr>
            <p:cNvPr id="237" name="直接连接符 236"/>
            <p:cNvCxnSpPr/>
            <p:nvPr/>
          </p:nvCxnSpPr>
          <p:spPr>
            <a:xfrm>
              <a:off x="8731258" y="3639396"/>
              <a:ext cx="0" cy="21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10558788" y="3639396"/>
              <a:ext cx="0" cy="21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8731258" y="3748404"/>
              <a:ext cx="1827530"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41" name="文本框 240"/>
          <p:cNvSpPr txBox="1"/>
          <p:nvPr/>
        </p:nvSpPr>
        <p:spPr>
          <a:xfrm>
            <a:off x="8896508" y="3677759"/>
            <a:ext cx="702436" cy="307777"/>
          </a:xfrm>
          <a:prstGeom prst="rect">
            <a:avLst/>
          </a:prstGeom>
          <a:noFill/>
        </p:spPr>
        <p:txBody>
          <a:bodyPr wrap="none" rtlCol="0">
            <a:spAutoFit/>
          </a:bodyPr>
          <a:lstStyle/>
          <a:p>
            <a:pP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Période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802.11ax BSS Coloration</a:t>
            </a:r>
            <a:endParaRPr lang="en-US" altLang="zh-CN"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200" dirty="0" smtClean="0">
                <a:sym typeface="Huawei Sans" panose="020C0503030203020204" pitchFamily="34" charset="0"/>
              </a:rPr>
              <a:t>La coloration des BSS est une méthode permettant d'améliorer l'efficacité de la réutilisation spatiale (SR) et de réduire la surcharge de contention au niveau de la couche MAC causée par le chevauchement des ensembles de services de base (OBSS). La coloration des BSS vise à améliorer l'efficacité de la réutilisation spatiale tout en empêchant les interférences inter-BSS d'affecter le taux de transmission de la couche PHY entre les nœuds (c'est-à-dire en réduisant la valeur MCS).</a:t>
            </a:r>
            <a:endParaRPr lang="en-US" sz="1200" dirty="0">
              <a:sym typeface="Huawei Sans" panose="020C0503030203020204" pitchFamily="34" charset="0"/>
            </a:endParaRPr>
          </a:p>
        </p:txBody>
      </p:sp>
      <p:grpSp>
        <p:nvGrpSpPr>
          <p:cNvPr id="10" name="组合 9"/>
          <p:cNvGrpSpPr/>
          <p:nvPr/>
        </p:nvGrpSpPr>
        <p:grpSpPr>
          <a:xfrm>
            <a:off x="8144337" y="1863424"/>
            <a:ext cx="3600000" cy="4329616"/>
            <a:chOff x="7991936" y="2038684"/>
            <a:chExt cx="3600000" cy="4329616"/>
          </a:xfrm>
        </p:grpSpPr>
        <p:grpSp>
          <p:nvGrpSpPr>
            <p:cNvPr id="133" name="组合 132"/>
            <p:cNvGrpSpPr/>
            <p:nvPr/>
          </p:nvGrpSpPr>
          <p:grpSpPr>
            <a:xfrm>
              <a:off x="8069208" y="4684053"/>
              <a:ext cx="1260000" cy="1260000"/>
              <a:chOff x="475047" y="5293433"/>
              <a:chExt cx="1057344" cy="1057343"/>
            </a:xfrm>
          </p:grpSpPr>
          <p:sp>
            <p:nvSpPr>
              <p:cNvPr id="134" name="椭圆 133"/>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5" name="图片 134"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36" name="组合 135"/>
            <p:cNvGrpSpPr/>
            <p:nvPr/>
          </p:nvGrpSpPr>
          <p:grpSpPr>
            <a:xfrm>
              <a:off x="8069208" y="2534411"/>
              <a:ext cx="1260000" cy="1260000"/>
              <a:chOff x="475047" y="5293433"/>
              <a:chExt cx="1057344" cy="1057343"/>
            </a:xfrm>
          </p:grpSpPr>
          <p:sp>
            <p:nvSpPr>
              <p:cNvPr id="137" name="椭圆 136"/>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8" name="图片 137"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39" name="组合 138"/>
            <p:cNvGrpSpPr/>
            <p:nvPr/>
          </p:nvGrpSpPr>
          <p:grpSpPr>
            <a:xfrm>
              <a:off x="10234064" y="3627267"/>
              <a:ext cx="1260000" cy="1260000"/>
              <a:chOff x="475047" y="5293433"/>
              <a:chExt cx="1057344" cy="1057343"/>
            </a:xfrm>
          </p:grpSpPr>
          <p:sp>
            <p:nvSpPr>
              <p:cNvPr id="140" name="椭圆 139"/>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1" name="图片 140"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42" name="组合 141"/>
            <p:cNvGrpSpPr/>
            <p:nvPr/>
          </p:nvGrpSpPr>
          <p:grpSpPr>
            <a:xfrm>
              <a:off x="9113727" y="3627267"/>
              <a:ext cx="1260000" cy="1260000"/>
              <a:chOff x="475047" y="5293433"/>
              <a:chExt cx="1057344" cy="1057343"/>
            </a:xfrm>
          </p:grpSpPr>
          <p:sp>
            <p:nvSpPr>
              <p:cNvPr id="143" name="椭圆 142"/>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4" name="图片 143" descr="AP.png"/>
              <p:cNvPicPr>
                <a:picLocks noChangeAspect="1"/>
              </p:cNvPicPr>
              <p:nvPr/>
            </p:nvPicPr>
            <p:blipFill>
              <a:blip r:embed="rId1" cstate="print"/>
              <a:stretch>
                <a:fillRect/>
              </a:stretch>
            </p:blipFill>
            <p:spPr>
              <a:xfrm>
                <a:off x="863435" y="5707506"/>
                <a:ext cx="280569" cy="229196"/>
              </a:xfrm>
              <a:prstGeom prst="rect">
                <a:avLst/>
              </a:prstGeom>
            </p:spPr>
          </p:pic>
        </p:grpSp>
        <p:sp>
          <p:nvSpPr>
            <p:cNvPr id="145" name="椭圆 144"/>
            <p:cNvSpPr/>
            <p:nvPr/>
          </p:nvSpPr>
          <p:spPr>
            <a:xfrm>
              <a:off x="8069208" y="3627267"/>
              <a:ext cx="1260000" cy="12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6" name="组合 145"/>
            <p:cNvGrpSpPr/>
            <p:nvPr/>
          </p:nvGrpSpPr>
          <p:grpSpPr>
            <a:xfrm>
              <a:off x="9113727" y="4684053"/>
              <a:ext cx="1260000" cy="1260000"/>
              <a:chOff x="475047" y="5293433"/>
              <a:chExt cx="1057344" cy="1057343"/>
            </a:xfrm>
          </p:grpSpPr>
          <p:sp>
            <p:nvSpPr>
              <p:cNvPr id="147" name="椭圆 146"/>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8" name="图片 147" descr="AP.png"/>
              <p:cNvPicPr>
                <a:picLocks noChangeAspect="1"/>
              </p:cNvPicPr>
              <p:nvPr/>
            </p:nvPicPr>
            <p:blipFill>
              <a:blip r:embed="rId1" cstate="print"/>
              <a:stretch>
                <a:fillRect/>
              </a:stretch>
            </p:blipFill>
            <p:spPr>
              <a:xfrm>
                <a:off x="863435" y="5707506"/>
                <a:ext cx="280569" cy="229196"/>
              </a:xfrm>
              <a:prstGeom prst="rect">
                <a:avLst/>
              </a:prstGeom>
            </p:spPr>
          </p:pic>
        </p:grpSp>
        <p:pic>
          <p:nvPicPr>
            <p:cNvPr id="151" name="图片 150" descr="笔记本电脑.png"/>
            <p:cNvPicPr>
              <a:picLocks noChangeAspect="1"/>
            </p:cNvPicPr>
            <p:nvPr/>
          </p:nvPicPr>
          <p:blipFill>
            <a:blip r:embed="rId2" cstate="print"/>
            <a:stretch>
              <a:fillRect/>
            </a:stretch>
          </p:blipFill>
          <p:spPr>
            <a:xfrm>
              <a:off x="8798829" y="4453310"/>
              <a:ext cx="341405" cy="213698"/>
            </a:xfrm>
            <a:prstGeom prst="rect">
              <a:avLst/>
            </a:prstGeom>
          </p:spPr>
        </p:pic>
        <p:grpSp>
          <p:nvGrpSpPr>
            <p:cNvPr id="152" name="组合 151"/>
            <p:cNvGrpSpPr/>
            <p:nvPr/>
          </p:nvGrpSpPr>
          <p:grpSpPr>
            <a:xfrm>
              <a:off x="10209350" y="4684053"/>
              <a:ext cx="1260000" cy="1260000"/>
              <a:chOff x="3062452" y="4878133"/>
              <a:chExt cx="1057344" cy="1057343"/>
            </a:xfrm>
          </p:grpSpPr>
          <p:sp>
            <p:nvSpPr>
              <p:cNvPr id="153" name="椭圆 152"/>
              <p:cNvSpPr/>
              <p:nvPr/>
            </p:nvSpPr>
            <p:spPr>
              <a:xfrm>
                <a:off x="3062452" y="4878133"/>
                <a:ext cx="1057344" cy="1057343"/>
              </a:xfrm>
              <a:prstGeom prst="ellipse">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4" name="图片 153" descr="AP.png"/>
              <p:cNvPicPr>
                <a:picLocks noChangeAspect="1"/>
              </p:cNvPicPr>
              <p:nvPr/>
            </p:nvPicPr>
            <p:blipFill>
              <a:blip r:embed="rId1" cstate="print"/>
              <a:stretch>
                <a:fillRect/>
              </a:stretch>
            </p:blipFill>
            <p:spPr>
              <a:xfrm>
                <a:off x="3450840" y="5292206"/>
                <a:ext cx="280569" cy="229196"/>
              </a:xfrm>
              <a:prstGeom prst="rect">
                <a:avLst/>
              </a:prstGeom>
              <a:ln>
                <a:solidFill>
                  <a:schemeClr val="bg1">
                    <a:lumMod val="75000"/>
                  </a:schemeClr>
                </a:solidFill>
              </a:ln>
            </p:spPr>
          </p:pic>
        </p:grpSp>
        <p:sp>
          <p:nvSpPr>
            <p:cNvPr id="157" name="文本框 156"/>
            <p:cNvSpPr txBox="1"/>
            <p:nvPr/>
          </p:nvSpPr>
          <p:spPr>
            <a:xfrm>
              <a:off x="10201062" y="5444857"/>
              <a:ext cx="1326004" cy="276999"/>
            </a:xfrm>
            <a:prstGeom prst="rect">
              <a:avLst/>
            </a:prstGeom>
            <a:noFill/>
          </p:spPr>
          <p:txBody>
            <a:bodyPr wrap="none" rtlCol="0">
              <a:spAutoFit/>
            </a:body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Couleur BSS = Bleu</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8" name="文本框 157"/>
            <p:cNvSpPr txBox="1"/>
            <p:nvPr/>
          </p:nvSpPr>
          <p:spPr>
            <a:xfrm>
              <a:off x="10360704" y="4828805"/>
              <a:ext cx="1064715" cy="276999"/>
            </a:xfrm>
            <a:prstGeom prst="rect">
              <a:avLst/>
            </a:prstGeom>
            <a:noFill/>
          </p:spPr>
          <p:txBody>
            <a:bodyPr wrap="none" rtlCol="0">
              <a:spAutoFit/>
            </a:bodyPr>
            <a:lstStyle/>
            <a:p>
              <a:pP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9" name="圆角矩形 75"/>
            <p:cNvSpPr/>
            <p:nvPr/>
          </p:nvSpPr>
          <p:spPr>
            <a:xfrm>
              <a:off x="7991936" y="2468880"/>
              <a:ext cx="3600000" cy="3899420"/>
            </a:xfrm>
            <a:prstGeom prst="roundRect">
              <a:avLst>
                <a:gd name="adj" fmla="val 0"/>
              </a:avLst>
            </a:prstGeom>
            <a:noFill/>
            <a:ln w="9525" cap="flat" cmpd="sng" algn="ctr">
              <a:solidFill>
                <a:schemeClr val="bg1">
                  <a:lumMod val="65000"/>
                </a:schemeClr>
              </a:solidFill>
              <a:prstDash val="solid"/>
              <a:miter lim="800000"/>
            </a:ln>
            <a:effectLst/>
          </p:spPr>
          <p:txBody>
            <a:bodyPr wrap="square" lIns="108000" tIns="108000" rIns="108000" bIns="108000" rtlCol="0" anchor="ctr" anchorCtr="0">
              <a:noAutofit/>
            </a:bodyPr>
            <a:lstStyle/>
            <a:p>
              <a:pPr algn="just" defTabSz="914400" fontAlgn="ctr">
                <a:lnSpc>
                  <a:spcPts val="1800"/>
                </a:lnSpc>
                <a:spcAft>
                  <a:spcPts val="300"/>
                </a:spcAft>
                <a:defRPr/>
              </a:pP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p:txBody>
        </p:sp>
        <p:sp>
          <p:nvSpPr>
            <p:cNvPr id="160" name="同侧圆角矩形 80"/>
            <p:cNvSpPr/>
            <p:nvPr/>
          </p:nvSpPr>
          <p:spPr>
            <a:xfrm>
              <a:off x="7991936" y="2038684"/>
              <a:ext cx="3517537" cy="407437"/>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28600" indent="-228600" algn="ctr" fontAlgn="ctr">
                <a:buFont typeface="+mj-lt"/>
                <a:buAutoNum type="arabicPeriod" startAt="3"/>
              </a:pP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Après le changement de couleur du BSS</a:t>
              </a:r>
              <a:endParaRPr lang="en-US" altLang="zh-CN" sz="12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1" name="组合 160"/>
            <p:cNvGrpSpPr/>
            <p:nvPr/>
          </p:nvGrpSpPr>
          <p:grpSpPr>
            <a:xfrm>
              <a:off x="9113727" y="2534411"/>
              <a:ext cx="1260000" cy="1260000"/>
              <a:chOff x="475047" y="5293433"/>
              <a:chExt cx="1057344" cy="1057343"/>
            </a:xfrm>
          </p:grpSpPr>
          <p:sp>
            <p:nvSpPr>
              <p:cNvPr id="162" name="椭圆 161"/>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3" name="图片 162"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64" name="组合 163"/>
            <p:cNvGrpSpPr/>
            <p:nvPr/>
          </p:nvGrpSpPr>
          <p:grpSpPr>
            <a:xfrm>
              <a:off x="10249473" y="2532122"/>
              <a:ext cx="1285613" cy="1261983"/>
              <a:chOff x="2709791" y="2942726"/>
              <a:chExt cx="1285613" cy="1261983"/>
            </a:xfrm>
          </p:grpSpPr>
          <p:sp>
            <p:nvSpPr>
              <p:cNvPr id="165" name="椭圆 164"/>
              <p:cNvSpPr/>
              <p:nvPr/>
            </p:nvSpPr>
            <p:spPr>
              <a:xfrm>
                <a:off x="2709791" y="2944709"/>
                <a:ext cx="1260000" cy="1260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6" name="文本框 165"/>
              <p:cNvSpPr txBox="1"/>
              <p:nvPr/>
            </p:nvSpPr>
            <p:spPr>
              <a:xfrm>
                <a:off x="3110622" y="2942726"/>
                <a:ext cx="575799"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BSS 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文本框 166"/>
              <p:cNvSpPr txBox="1"/>
              <p:nvPr/>
            </p:nvSpPr>
            <p:spPr>
              <a:xfrm>
                <a:off x="3439540" y="3457324"/>
                <a:ext cx="46038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8" name="图片 167" descr="笔记本电脑.png"/>
              <p:cNvPicPr>
                <a:picLocks noChangeAspect="1"/>
              </p:cNvPicPr>
              <p:nvPr/>
            </p:nvPicPr>
            <p:blipFill>
              <a:blip r:embed="rId2" cstate="print"/>
              <a:stretch>
                <a:fillRect/>
              </a:stretch>
            </p:blipFill>
            <p:spPr>
              <a:xfrm>
                <a:off x="3420420" y="3795139"/>
                <a:ext cx="341405" cy="213698"/>
              </a:xfrm>
              <a:prstGeom prst="rect">
                <a:avLst/>
              </a:prstGeom>
            </p:spPr>
          </p:pic>
          <p:sp>
            <p:nvSpPr>
              <p:cNvPr id="169" name="文本框 168"/>
              <p:cNvSpPr txBox="1"/>
              <p:nvPr/>
            </p:nvSpPr>
            <p:spPr>
              <a:xfrm>
                <a:off x="2714656" y="3702125"/>
                <a:ext cx="830322"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0" name="文本框 169"/>
              <p:cNvSpPr txBox="1"/>
              <p:nvPr/>
            </p:nvSpPr>
            <p:spPr>
              <a:xfrm>
                <a:off x="2711078" y="3149699"/>
                <a:ext cx="128432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Rouge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1" name="图片 170" descr="AP.png"/>
              <p:cNvPicPr>
                <a:picLocks noChangeAspect="1"/>
              </p:cNvPicPr>
              <p:nvPr/>
            </p:nvPicPr>
            <p:blipFill>
              <a:blip r:embed="rId1" cstate="print"/>
              <a:stretch>
                <a:fillRect/>
              </a:stretch>
            </p:blipFill>
            <p:spPr>
              <a:xfrm>
                <a:off x="3157709" y="3429000"/>
                <a:ext cx="334344" cy="273125"/>
              </a:xfrm>
              <a:prstGeom prst="rect">
                <a:avLst/>
              </a:prstGeom>
            </p:spPr>
          </p:pic>
        </p:grpSp>
        <p:sp>
          <p:nvSpPr>
            <p:cNvPr id="150" name="文本框 149"/>
            <p:cNvSpPr txBox="1"/>
            <p:nvPr/>
          </p:nvSpPr>
          <p:spPr>
            <a:xfrm>
              <a:off x="8451812" y="3655605"/>
              <a:ext cx="575799"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BSS 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文本框 155"/>
            <p:cNvSpPr txBox="1"/>
            <p:nvPr/>
          </p:nvSpPr>
          <p:spPr>
            <a:xfrm>
              <a:off x="8018104" y="3858704"/>
              <a:ext cx="147989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Jaune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文本框 148"/>
            <p:cNvSpPr txBox="1"/>
            <p:nvPr/>
          </p:nvSpPr>
          <p:spPr>
            <a:xfrm>
              <a:off x="8817955" y="4151575"/>
              <a:ext cx="46038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文本框 154"/>
            <p:cNvSpPr txBox="1"/>
            <p:nvPr/>
          </p:nvSpPr>
          <p:spPr>
            <a:xfrm>
              <a:off x="8038714" y="4367140"/>
              <a:ext cx="891277"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2" name="图片 171" descr="AP.png"/>
            <p:cNvPicPr>
              <a:picLocks noChangeAspect="1"/>
            </p:cNvPicPr>
            <p:nvPr/>
          </p:nvPicPr>
          <p:blipFill>
            <a:blip r:embed="rId1" cstate="print"/>
            <a:stretch>
              <a:fillRect/>
            </a:stretch>
          </p:blipFill>
          <p:spPr>
            <a:xfrm>
              <a:off x="8532036" y="4117765"/>
              <a:ext cx="334344" cy="273125"/>
            </a:xfrm>
            <a:prstGeom prst="rect">
              <a:avLst/>
            </a:prstGeom>
          </p:spPr>
        </p:pic>
      </p:grpSp>
      <p:grpSp>
        <p:nvGrpSpPr>
          <p:cNvPr id="13" name="组合 12"/>
          <p:cNvGrpSpPr/>
          <p:nvPr/>
        </p:nvGrpSpPr>
        <p:grpSpPr>
          <a:xfrm>
            <a:off x="441083" y="1922369"/>
            <a:ext cx="3701618" cy="4278407"/>
            <a:chOff x="441083" y="2097629"/>
            <a:chExt cx="3701618" cy="4278407"/>
          </a:xfrm>
        </p:grpSpPr>
        <p:grpSp>
          <p:nvGrpSpPr>
            <p:cNvPr id="12" name="组合 11"/>
            <p:cNvGrpSpPr/>
            <p:nvPr/>
          </p:nvGrpSpPr>
          <p:grpSpPr>
            <a:xfrm>
              <a:off x="441083" y="2097629"/>
              <a:ext cx="3600000" cy="4278407"/>
              <a:chOff x="441083" y="2097629"/>
              <a:chExt cx="3600000" cy="4278407"/>
            </a:xfrm>
          </p:grpSpPr>
          <p:grpSp>
            <p:nvGrpSpPr>
              <p:cNvPr id="4" name="组合 3"/>
              <p:cNvGrpSpPr/>
              <p:nvPr/>
            </p:nvGrpSpPr>
            <p:grpSpPr>
              <a:xfrm>
                <a:off x="518355" y="4844077"/>
                <a:ext cx="1260000" cy="1260000"/>
                <a:chOff x="475047" y="5293433"/>
                <a:chExt cx="1057344" cy="1057343"/>
              </a:xfrm>
            </p:grpSpPr>
            <p:sp>
              <p:nvSpPr>
                <p:cNvPr id="51" name="椭圆 50"/>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6" name="图片 85"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25" name="组合 124"/>
              <p:cNvGrpSpPr/>
              <p:nvPr/>
            </p:nvGrpSpPr>
            <p:grpSpPr>
              <a:xfrm>
                <a:off x="518355" y="2694435"/>
                <a:ext cx="1260000" cy="1260000"/>
                <a:chOff x="475047" y="5293433"/>
                <a:chExt cx="1057344" cy="1057343"/>
              </a:xfrm>
            </p:grpSpPr>
            <p:sp>
              <p:nvSpPr>
                <p:cNvPr id="126" name="椭圆 125"/>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7" name="图片 126"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22" name="组合 121"/>
              <p:cNvGrpSpPr/>
              <p:nvPr/>
            </p:nvGrpSpPr>
            <p:grpSpPr>
              <a:xfrm>
                <a:off x="2683211" y="3787291"/>
                <a:ext cx="1260000" cy="1260000"/>
                <a:chOff x="475047" y="5293433"/>
                <a:chExt cx="1057344" cy="1057343"/>
              </a:xfrm>
            </p:grpSpPr>
            <p:sp>
              <p:nvSpPr>
                <p:cNvPr id="123" name="椭圆 122"/>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4" name="图片 123"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119" name="组合 118"/>
              <p:cNvGrpSpPr/>
              <p:nvPr/>
            </p:nvGrpSpPr>
            <p:grpSpPr>
              <a:xfrm>
                <a:off x="1562874" y="3787291"/>
                <a:ext cx="1260000" cy="1260000"/>
                <a:chOff x="475047" y="5293433"/>
                <a:chExt cx="1057344" cy="1057343"/>
              </a:xfrm>
            </p:grpSpPr>
            <p:sp>
              <p:nvSpPr>
                <p:cNvPr id="120" name="椭圆 119"/>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1" name="图片 120" descr="AP.png"/>
                <p:cNvPicPr>
                  <a:picLocks noChangeAspect="1"/>
                </p:cNvPicPr>
                <p:nvPr/>
              </p:nvPicPr>
              <p:blipFill>
                <a:blip r:embed="rId1" cstate="print"/>
                <a:stretch>
                  <a:fillRect/>
                </a:stretch>
              </p:blipFill>
              <p:spPr>
                <a:xfrm>
                  <a:off x="863435" y="5707506"/>
                  <a:ext cx="280569" cy="229196"/>
                </a:xfrm>
                <a:prstGeom prst="rect">
                  <a:avLst/>
                </a:prstGeom>
              </p:spPr>
            </p:pic>
          </p:grpSp>
          <p:sp>
            <p:nvSpPr>
              <p:cNvPr id="50" name="椭圆 49"/>
              <p:cNvSpPr/>
              <p:nvPr/>
            </p:nvSpPr>
            <p:spPr>
              <a:xfrm>
                <a:off x="518355" y="3787291"/>
                <a:ext cx="1260000" cy="1260000"/>
              </a:xfrm>
              <a:prstGeom prst="ellipse">
                <a:avLst/>
              </a:prstGeom>
              <a:solidFill>
                <a:srgbClr val="F5D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6" name="组合 115"/>
              <p:cNvGrpSpPr/>
              <p:nvPr/>
            </p:nvGrpSpPr>
            <p:grpSpPr>
              <a:xfrm>
                <a:off x="1562874" y="4844077"/>
                <a:ext cx="1260000" cy="1260000"/>
                <a:chOff x="475047" y="5293433"/>
                <a:chExt cx="1057344" cy="1057343"/>
              </a:xfrm>
            </p:grpSpPr>
            <p:sp>
              <p:nvSpPr>
                <p:cNvPr id="117" name="椭圆 116"/>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8" name="图片 117" descr="AP.png"/>
                <p:cNvPicPr>
                  <a:picLocks noChangeAspect="1"/>
                </p:cNvPicPr>
                <p:nvPr/>
              </p:nvPicPr>
              <p:blipFill>
                <a:blip r:embed="rId1" cstate="print"/>
                <a:stretch>
                  <a:fillRect/>
                </a:stretch>
              </p:blipFill>
              <p:spPr>
                <a:xfrm>
                  <a:off x="863435" y="5707506"/>
                  <a:ext cx="280569" cy="229196"/>
                </a:xfrm>
                <a:prstGeom prst="rect">
                  <a:avLst/>
                </a:prstGeom>
              </p:spPr>
            </p:pic>
          </p:grpSp>
          <p:pic>
            <p:nvPicPr>
              <p:cNvPr id="76" name="图片 75" descr="笔记本电脑.png"/>
              <p:cNvPicPr>
                <a:picLocks noChangeAspect="1"/>
              </p:cNvPicPr>
              <p:nvPr/>
            </p:nvPicPr>
            <p:blipFill>
              <a:blip r:embed="rId2" cstate="print"/>
              <a:stretch>
                <a:fillRect/>
              </a:stretch>
            </p:blipFill>
            <p:spPr>
              <a:xfrm>
                <a:off x="1247976" y="4613334"/>
                <a:ext cx="341405" cy="213698"/>
              </a:xfrm>
              <a:prstGeom prst="rect">
                <a:avLst/>
              </a:prstGeom>
            </p:spPr>
          </p:pic>
          <p:grpSp>
            <p:nvGrpSpPr>
              <p:cNvPr id="5" name="组合 4"/>
              <p:cNvGrpSpPr/>
              <p:nvPr/>
            </p:nvGrpSpPr>
            <p:grpSpPr>
              <a:xfrm>
                <a:off x="2658497" y="4844077"/>
                <a:ext cx="1260000" cy="1260000"/>
                <a:chOff x="3062452" y="4878133"/>
                <a:chExt cx="1057344" cy="1057343"/>
              </a:xfrm>
            </p:grpSpPr>
            <p:sp>
              <p:nvSpPr>
                <p:cNvPr id="53" name="椭圆 52"/>
                <p:cNvSpPr/>
                <p:nvPr/>
              </p:nvSpPr>
              <p:spPr>
                <a:xfrm>
                  <a:off x="3062452" y="4878133"/>
                  <a:ext cx="1057344" cy="1057343"/>
                </a:xfrm>
                <a:prstGeom prst="ellipse">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4" name="图片 83" descr="AP.png"/>
                <p:cNvPicPr>
                  <a:picLocks noChangeAspect="1"/>
                </p:cNvPicPr>
                <p:nvPr/>
              </p:nvPicPr>
              <p:blipFill>
                <a:blip r:embed="rId1" cstate="print"/>
                <a:stretch>
                  <a:fillRect/>
                </a:stretch>
              </p:blipFill>
              <p:spPr>
                <a:xfrm>
                  <a:off x="3450840" y="5292206"/>
                  <a:ext cx="280569" cy="229196"/>
                </a:xfrm>
                <a:prstGeom prst="rect">
                  <a:avLst/>
                </a:prstGeom>
                <a:ln>
                  <a:solidFill>
                    <a:schemeClr val="bg1">
                      <a:lumMod val="75000"/>
                    </a:schemeClr>
                  </a:solidFill>
                </a:ln>
              </p:spPr>
            </p:pic>
          </p:grpSp>
          <p:sp>
            <p:nvSpPr>
              <p:cNvPr id="93" name="文本框 92"/>
              <p:cNvSpPr txBox="1"/>
              <p:nvPr/>
            </p:nvSpPr>
            <p:spPr>
              <a:xfrm>
                <a:off x="2625495" y="5600934"/>
                <a:ext cx="1326004" cy="276999"/>
              </a:xfrm>
              <a:prstGeom prst="rect">
                <a:avLst/>
              </a:prstGeom>
              <a:noFill/>
            </p:spPr>
            <p:txBody>
              <a:bodyPr wrap="none" rtlCol="0">
                <a:spAutoFit/>
              </a:bodyPr>
              <a:lstStyle/>
              <a:p>
                <a:pP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Couleur BSS = Bleu</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2766383" y="4963703"/>
                <a:ext cx="1064715" cy="276999"/>
              </a:xfrm>
              <a:prstGeom prst="rect">
                <a:avLst/>
              </a:prstGeom>
              <a:noFill/>
            </p:spPr>
            <p:txBody>
              <a:bodyPr wrap="none" rtlCol="0">
                <a:spAutoFit/>
              </a:bodyPr>
              <a:lstStyle/>
              <a:p>
                <a:pP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 75"/>
              <p:cNvSpPr/>
              <p:nvPr/>
            </p:nvSpPr>
            <p:spPr>
              <a:xfrm>
                <a:off x="441083" y="2468880"/>
                <a:ext cx="3600000" cy="3907156"/>
              </a:xfrm>
              <a:prstGeom prst="roundRect">
                <a:avLst>
                  <a:gd name="adj" fmla="val 0"/>
                </a:avLst>
              </a:prstGeom>
              <a:noFill/>
              <a:ln w="9525" cap="flat" cmpd="sng" algn="ctr">
                <a:solidFill>
                  <a:schemeClr val="bg1">
                    <a:lumMod val="65000"/>
                  </a:schemeClr>
                </a:solidFill>
                <a:prstDash val="solid"/>
                <a:miter lim="800000"/>
              </a:ln>
              <a:effectLst/>
            </p:spPr>
            <p:txBody>
              <a:bodyPr wrap="square" lIns="108000" tIns="108000" rIns="108000" bIns="108000" rtlCol="0" anchor="ctr" anchorCtr="0">
                <a:noAutofit/>
              </a:bodyPr>
              <a:lstStyle/>
              <a:p>
                <a:pPr algn="just" defTabSz="914400" fontAlgn="ctr">
                  <a:lnSpc>
                    <a:spcPts val="1800"/>
                  </a:lnSpc>
                  <a:spcAft>
                    <a:spcPts val="300"/>
                  </a:spcAft>
                  <a:defRPr/>
                </a:pP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p:txBody>
          </p:sp>
          <p:sp>
            <p:nvSpPr>
              <p:cNvPr id="110" name="同侧圆角矩形 80"/>
              <p:cNvSpPr/>
              <p:nvPr/>
            </p:nvSpPr>
            <p:spPr>
              <a:xfrm>
                <a:off x="441083" y="2097629"/>
                <a:ext cx="3600000" cy="349481"/>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28600" indent="-228600" algn="ctr" fontAlgn="ctr">
                  <a:buFont typeface="+mj-lt"/>
                  <a:buAutoNum type="arabicPeriod"/>
                </a:pP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OBSS de même couleur détectés par des AP ou des STA</a:t>
                </a:r>
                <a:endParaRPr lang="en-US" sz="12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8" name="组合 127"/>
              <p:cNvGrpSpPr/>
              <p:nvPr/>
            </p:nvGrpSpPr>
            <p:grpSpPr>
              <a:xfrm>
                <a:off x="1562874" y="2694435"/>
                <a:ext cx="1260000" cy="1260000"/>
                <a:chOff x="475047" y="5293433"/>
                <a:chExt cx="1057344" cy="1057343"/>
              </a:xfrm>
            </p:grpSpPr>
            <p:sp>
              <p:nvSpPr>
                <p:cNvPr id="129" name="椭圆 128"/>
                <p:cNvSpPr/>
                <p:nvPr/>
              </p:nvSpPr>
              <p:spPr>
                <a:xfrm>
                  <a:off x="475047" y="5293433"/>
                  <a:ext cx="1057344" cy="1057343"/>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0" name="图片 129" descr="AP.png"/>
                <p:cNvPicPr>
                  <a:picLocks noChangeAspect="1"/>
                </p:cNvPicPr>
                <p:nvPr/>
              </p:nvPicPr>
              <p:blipFill>
                <a:blip r:embed="rId1" cstate="print"/>
                <a:stretch>
                  <a:fillRect/>
                </a:stretch>
              </p:blipFill>
              <p:spPr>
                <a:xfrm>
                  <a:off x="863435" y="5707506"/>
                  <a:ext cx="280569" cy="229196"/>
                </a:xfrm>
                <a:prstGeom prst="rect">
                  <a:avLst/>
                </a:prstGeom>
              </p:spPr>
            </p:pic>
          </p:grpSp>
          <p:grpSp>
            <p:nvGrpSpPr>
              <p:cNvPr id="6" name="组合 5"/>
              <p:cNvGrpSpPr/>
              <p:nvPr/>
            </p:nvGrpSpPr>
            <p:grpSpPr>
              <a:xfrm>
                <a:off x="2698620" y="2692146"/>
                <a:ext cx="1292008" cy="1261983"/>
                <a:chOff x="2709791" y="2942726"/>
                <a:chExt cx="1292008" cy="1261983"/>
              </a:xfrm>
            </p:grpSpPr>
            <p:sp>
              <p:nvSpPr>
                <p:cNvPr id="47" name="椭圆 46"/>
                <p:cNvSpPr/>
                <p:nvPr/>
              </p:nvSpPr>
              <p:spPr>
                <a:xfrm>
                  <a:off x="2709791" y="2944709"/>
                  <a:ext cx="1260000" cy="1260000"/>
                </a:xfrm>
                <a:prstGeom prst="ellipse">
                  <a:avLst/>
                </a:prstGeom>
                <a:solidFill>
                  <a:srgbClr val="F5D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3110622" y="2942726"/>
                  <a:ext cx="575799"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BSS 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3" name="图片 72" descr="笔记本电脑.png"/>
                <p:cNvPicPr>
                  <a:picLocks noChangeAspect="1"/>
                </p:cNvPicPr>
                <p:nvPr/>
              </p:nvPicPr>
              <p:blipFill>
                <a:blip r:embed="rId2" cstate="print"/>
                <a:stretch>
                  <a:fillRect/>
                </a:stretch>
              </p:blipFill>
              <p:spPr>
                <a:xfrm>
                  <a:off x="3420420" y="3795139"/>
                  <a:ext cx="341405" cy="213698"/>
                </a:xfrm>
                <a:prstGeom prst="rect">
                  <a:avLst/>
                </a:prstGeom>
              </p:spPr>
            </p:pic>
            <p:pic>
              <p:nvPicPr>
                <p:cNvPr id="131" name="图片 130" descr="AP.png"/>
                <p:cNvPicPr>
                  <a:picLocks noChangeAspect="1"/>
                </p:cNvPicPr>
                <p:nvPr/>
              </p:nvPicPr>
              <p:blipFill>
                <a:blip r:embed="rId1" cstate="print"/>
                <a:stretch>
                  <a:fillRect/>
                </a:stretch>
              </p:blipFill>
              <p:spPr>
                <a:xfrm>
                  <a:off x="3157709" y="3429000"/>
                  <a:ext cx="334344" cy="273125"/>
                </a:xfrm>
                <a:prstGeom prst="rect">
                  <a:avLst/>
                </a:prstGeom>
              </p:spPr>
            </p:pic>
            <p:sp>
              <p:nvSpPr>
                <p:cNvPr id="70" name="文本框 69"/>
                <p:cNvSpPr txBox="1"/>
                <p:nvPr/>
              </p:nvSpPr>
              <p:spPr>
                <a:xfrm>
                  <a:off x="3439540" y="3457324"/>
                  <a:ext cx="46038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AP1</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p:cNvSpPr txBox="1"/>
                <p:nvPr/>
              </p:nvSpPr>
              <p:spPr>
                <a:xfrm>
                  <a:off x="2714213" y="3676927"/>
                  <a:ext cx="804819"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p:cNvSpPr txBox="1"/>
                <p:nvPr/>
              </p:nvSpPr>
              <p:spPr>
                <a:xfrm>
                  <a:off x="2717473" y="3162365"/>
                  <a:ext cx="128432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Rouge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7" name="文本框 56"/>
              <p:cNvSpPr txBox="1"/>
              <p:nvPr/>
            </p:nvSpPr>
            <p:spPr>
              <a:xfrm>
                <a:off x="1267102" y="4311599"/>
                <a:ext cx="46038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935773" y="3802639"/>
                <a:ext cx="575799"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BSS 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88"/>
              <p:cNvSpPr txBox="1"/>
              <p:nvPr/>
            </p:nvSpPr>
            <p:spPr>
              <a:xfrm>
                <a:off x="568882" y="4482387"/>
                <a:ext cx="852474"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p:cNvSpPr txBox="1"/>
              <p:nvPr/>
            </p:nvSpPr>
            <p:spPr>
              <a:xfrm>
                <a:off x="519465" y="4005830"/>
                <a:ext cx="1284326"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Rouge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2" name="图片 131" descr="AP.png"/>
              <p:cNvPicPr>
                <a:picLocks noChangeAspect="1"/>
              </p:cNvPicPr>
              <p:nvPr/>
            </p:nvPicPr>
            <p:blipFill>
              <a:blip r:embed="rId1" cstate="print"/>
              <a:stretch>
                <a:fillRect/>
              </a:stretch>
            </p:blipFill>
            <p:spPr>
              <a:xfrm>
                <a:off x="981183" y="4277789"/>
                <a:ext cx="334344" cy="273125"/>
              </a:xfrm>
              <a:prstGeom prst="rect">
                <a:avLst/>
              </a:prstGeom>
            </p:spPr>
          </p:pic>
        </p:grpSp>
        <p:sp>
          <p:nvSpPr>
            <p:cNvPr id="87" name="椭圆 86"/>
            <p:cNvSpPr/>
            <p:nvPr/>
          </p:nvSpPr>
          <p:spPr>
            <a:xfrm rot="20194366">
              <a:off x="490843" y="3490029"/>
              <a:ext cx="3651858" cy="1005019"/>
            </a:xfrm>
            <a:prstGeom prst="ellipse">
              <a:avLst/>
            </a:prstGeom>
            <a:noFill/>
            <a:ln w="28575">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1" name="组合 10"/>
          <p:cNvGrpSpPr/>
          <p:nvPr/>
        </p:nvGrpSpPr>
        <p:grpSpPr>
          <a:xfrm>
            <a:off x="4310861" y="1902822"/>
            <a:ext cx="3600000" cy="4303667"/>
            <a:chOff x="4143175" y="2078082"/>
            <a:chExt cx="3600000" cy="4303667"/>
          </a:xfrm>
        </p:grpSpPr>
        <p:sp>
          <p:nvSpPr>
            <p:cNvPr id="215" name="同侧圆角矩形 80"/>
            <p:cNvSpPr/>
            <p:nvPr/>
          </p:nvSpPr>
          <p:spPr>
            <a:xfrm>
              <a:off x="4143175" y="2078082"/>
              <a:ext cx="3587201" cy="368039"/>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28600" indent="-228600" algn="ctr" fontAlgn="ctr">
                <a:buFont typeface="+mj-lt"/>
                <a:buAutoNum type="arabicPeriod" startAt="2"/>
              </a:pPr>
              <a:r>
                <a:rPr lang="en-US" sz="12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Rapport de collision de couleur et changement de couleur</a:t>
              </a:r>
              <a:endParaRPr lang="en-US" altLang="zh-CN" sz="12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6" name="圆角矩形 75"/>
            <p:cNvSpPr/>
            <p:nvPr/>
          </p:nvSpPr>
          <p:spPr>
            <a:xfrm>
              <a:off x="4143175" y="2468880"/>
              <a:ext cx="3600000" cy="3912869"/>
            </a:xfrm>
            <a:prstGeom prst="roundRect">
              <a:avLst>
                <a:gd name="adj" fmla="val 0"/>
              </a:avLst>
            </a:prstGeom>
            <a:noFill/>
            <a:ln w="9525" cap="flat" cmpd="sng" algn="ctr">
              <a:solidFill>
                <a:schemeClr val="bg1">
                  <a:lumMod val="65000"/>
                </a:schemeClr>
              </a:solidFill>
              <a:prstDash val="solid"/>
              <a:miter lim="800000"/>
            </a:ln>
            <a:effectLst/>
          </p:spPr>
          <p:txBody>
            <a:bodyPr wrap="square" lIns="108000" tIns="108000" rIns="108000" bIns="108000" rtlCol="0" anchor="ctr" anchorCtr="0">
              <a:noAutofit/>
            </a:bodyPr>
            <a:lstStyle/>
            <a:p>
              <a:pPr algn="just" defTabSz="914400" fontAlgn="ctr">
                <a:lnSpc>
                  <a:spcPts val="1800"/>
                </a:lnSpc>
                <a:spcAft>
                  <a:spcPts val="300"/>
                </a:spcAft>
                <a:defRPr/>
              </a:pP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80604020202020204" pitchFamily="34" charset="0"/>
                <a:sym typeface="Huawei Sans" panose="020C0503030203020204" pitchFamily="34" charset="0"/>
              </a:endParaRPr>
            </a:p>
          </p:txBody>
        </p:sp>
        <p:sp>
          <p:nvSpPr>
            <p:cNvPr id="217" name="椭圆 216"/>
            <p:cNvSpPr/>
            <p:nvPr/>
          </p:nvSpPr>
          <p:spPr>
            <a:xfrm>
              <a:off x="4745929" y="2546907"/>
              <a:ext cx="2725305" cy="1351077"/>
            </a:xfrm>
            <a:prstGeom prst="ellipse">
              <a:avLst/>
            </a:prstGeom>
            <a:solidFill>
              <a:srgbClr val="F5D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8" name="图片 217" descr="AP.png"/>
            <p:cNvPicPr>
              <a:picLocks noChangeAspect="1"/>
            </p:cNvPicPr>
            <p:nvPr/>
          </p:nvPicPr>
          <p:blipFill>
            <a:blip r:embed="rId1" cstate="print"/>
            <a:stretch>
              <a:fillRect/>
            </a:stretch>
          </p:blipFill>
          <p:spPr>
            <a:xfrm>
              <a:off x="5059611" y="3089611"/>
              <a:ext cx="415655" cy="339548"/>
            </a:xfrm>
            <a:prstGeom prst="rect">
              <a:avLst/>
            </a:prstGeom>
          </p:spPr>
        </p:pic>
        <p:pic>
          <p:nvPicPr>
            <p:cNvPr id="219" name="图片 218" descr="笔记本电脑.png"/>
            <p:cNvPicPr>
              <a:picLocks noChangeAspect="1"/>
            </p:cNvPicPr>
            <p:nvPr/>
          </p:nvPicPr>
          <p:blipFill>
            <a:blip r:embed="rId2" cstate="print"/>
            <a:stretch>
              <a:fillRect/>
            </a:stretch>
          </p:blipFill>
          <p:spPr>
            <a:xfrm>
              <a:off x="6948871" y="3118867"/>
              <a:ext cx="377506" cy="265668"/>
            </a:xfrm>
            <a:prstGeom prst="rect">
              <a:avLst/>
            </a:prstGeom>
          </p:spPr>
        </p:pic>
        <p:sp>
          <p:nvSpPr>
            <p:cNvPr id="220" name="Right Arrow 157"/>
            <p:cNvSpPr/>
            <p:nvPr/>
          </p:nvSpPr>
          <p:spPr>
            <a:xfrm rot="10800000">
              <a:off x="5519430" y="3087549"/>
              <a:ext cx="1173955" cy="321931"/>
            </a:xfrm>
            <a:prstGeom prst="rightArrow">
              <a:avLst>
                <a:gd name="adj1" fmla="val 40000"/>
                <a:gd name="adj2" fmla="val 50000"/>
              </a:avLst>
            </a:prstGeom>
            <a:solidFill>
              <a:schemeClr val="accent2">
                <a:lumMod val="40000"/>
                <a:lumOff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4143175" y="3900217"/>
              <a:ext cx="3587201" cy="830997"/>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Si la STA détecte une collision de couleurs, elle envoie un rapport de collision de couleurs à l'AP associé, qui contient des informations sur les couleurs de tous les OBSS qu'il peut surveiller.</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1" name="文本框 220"/>
            <p:cNvSpPr txBox="1"/>
            <p:nvPr/>
          </p:nvSpPr>
          <p:spPr>
            <a:xfrm>
              <a:off x="5601489" y="3359706"/>
              <a:ext cx="1274708" cy="230832"/>
            </a:xfrm>
            <a:prstGeom prst="rect">
              <a:avLst/>
            </a:prstGeom>
            <a:noFill/>
          </p:spPr>
          <p:txBody>
            <a:bodyPr wrap="none" rtlCol="0">
              <a:spAutoFit/>
            </a:bodyPr>
            <a:lstStyle/>
            <a:p>
              <a:pPr fontAlgn="ctr"/>
              <a:r>
                <a:rPr lang="en-US" sz="9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Rapport de collision de couleurs</a:t>
              </a:r>
              <a:endParaRPr lang="en-US" altLang="zh-CN" sz="9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2" name="椭圆 221"/>
            <p:cNvSpPr/>
            <p:nvPr/>
          </p:nvSpPr>
          <p:spPr>
            <a:xfrm>
              <a:off x="4705599" y="4548400"/>
              <a:ext cx="2725305" cy="135107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23" name="图片 222" descr="AP.png"/>
            <p:cNvPicPr>
              <a:picLocks noChangeAspect="1"/>
            </p:cNvPicPr>
            <p:nvPr/>
          </p:nvPicPr>
          <p:blipFill>
            <a:blip r:embed="rId1" cstate="print"/>
            <a:stretch>
              <a:fillRect/>
            </a:stretch>
          </p:blipFill>
          <p:spPr>
            <a:xfrm>
              <a:off x="4974757" y="5032267"/>
              <a:ext cx="415655" cy="339548"/>
            </a:xfrm>
            <a:prstGeom prst="rect">
              <a:avLst/>
            </a:prstGeom>
          </p:spPr>
        </p:pic>
        <p:pic>
          <p:nvPicPr>
            <p:cNvPr id="224" name="图片 223" descr="笔记本电脑.png"/>
            <p:cNvPicPr>
              <a:picLocks noChangeAspect="1"/>
            </p:cNvPicPr>
            <p:nvPr/>
          </p:nvPicPr>
          <p:blipFill>
            <a:blip r:embed="rId2" cstate="print"/>
            <a:stretch>
              <a:fillRect/>
            </a:stretch>
          </p:blipFill>
          <p:spPr>
            <a:xfrm>
              <a:off x="6841697" y="5044656"/>
              <a:ext cx="377506" cy="265668"/>
            </a:xfrm>
            <a:prstGeom prst="rect">
              <a:avLst/>
            </a:prstGeom>
          </p:spPr>
        </p:pic>
        <p:sp>
          <p:nvSpPr>
            <p:cNvPr id="225" name="Right Arrow 157"/>
            <p:cNvSpPr/>
            <p:nvPr/>
          </p:nvSpPr>
          <p:spPr>
            <a:xfrm>
              <a:off x="5572158" y="5044657"/>
              <a:ext cx="1060780" cy="265667"/>
            </a:xfrm>
            <a:prstGeom prst="rightArrow">
              <a:avLst>
                <a:gd name="adj1" fmla="val 40000"/>
                <a:gd name="adj2" fmla="val 50000"/>
              </a:avLst>
            </a:prstGeom>
            <a:solidFill>
              <a:schemeClr val="bg1">
                <a:lumMod val="9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6" name="文本框 225"/>
            <p:cNvSpPr txBox="1"/>
            <p:nvPr/>
          </p:nvSpPr>
          <p:spPr>
            <a:xfrm>
              <a:off x="5487644" y="5314052"/>
              <a:ext cx="1435374" cy="461665"/>
            </a:xfrm>
            <a:prstGeom prst="rect">
              <a:avLst/>
            </a:prstGeom>
            <a:noFill/>
          </p:spPr>
          <p:txBody>
            <a:bodyPr wrap="square" rtlCol="0">
              <a:spAutoFit/>
            </a:bodyPr>
            <a:lstStyle/>
            <a:p>
              <a:pPr algn="ct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Annonce de changement de couleur du BSS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7" name="文本框 226"/>
            <p:cNvSpPr txBox="1"/>
            <p:nvPr/>
          </p:nvSpPr>
          <p:spPr>
            <a:xfrm>
              <a:off x="4845150" y="2826022"/>
              <a:ext cx="1040670" cy="230832"/>
            </a:xfrm>
            <a:prstGeom prst="rect">
              <a:avLst/>
            </a:prstGeom>
            <a:noFill/>
          </p:spPr>
          <p:txBody>
            <a:bodyPr wrap="none" rtlCol="0">
              <a:spAutoFit/>
            </a:bodyPr>
            <a:lstStyle/>
            <a:p>
              <a:pPr fontAlgn="ctr"/>
              <a:r>
                <a:rPr lang="en-US" sz="9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Rouge</a:t>
              </a:r>
              <a:endParaRPr lang="en-US" altLang="zh-CN" sz="9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8" name="文本框 227"/>
            <p:cNvSpPr txBox="1"/>
            <p:nvPr/>
          </p:nvSpPr>
          <p:spPr>
            <a:xfrm>
              <a:off x="5054960" y="3421235"/>
              <a:ext cx="402674" cy="230832"/>
            </a:xfrm>
            <a:prstGeom prst="rect">
              <a:avLst/>
            </a:prstGeom>
            <a:noFill/>
          </p:spPr>
          <p:txBody>
            <a:bodyPr wrap="none" rtlCol="0">
              <a:spAutoFit/>
            </a:bodyPr>
            <a:lstStyle/>
            <a:p>
              <a:pPr fontAlgn="ctr"/>
              <a:r>
                <a:rPr lang="en-US" sz="9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9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9" name="文本框 228"/>
            <p:cNvSpPr txBox="1"/>
            <p:nvPr/>
          </p:nvSpPr>
          <p:spPr>
            <a:xfrm>
              <a:off x="5159132" y="2639504"/>
              <a:ext cx="838691" cy="230832"/>
            </a:xfrm>
            <a:prstGeom prst="rect">
              <a:avLst/>
            </a:prstGeom>
            <a:noFill/>
          </p:spPr>
          <p:txBody>
            <a:bodyPr wrap="none" rtlCol="0">
              <a:spAutoFit/>
            </a:bodyPr>
            <a:lstStyle/>
            <a:p>
              <a:pPr fontAlgn="ctr"/>
              <a:r>
                <a:rPr lang="en-US" sz="9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9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0" name="文本框 229"/>
            <p:cNvSpPr txBox="1"/>
            <p:nvPr/>
          </p:nvSpPr>
          <p:spPr>
            <a:xfrm>
              <a:off x="4868202" y="4817507"/>
              <a:ext cx="147989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Couleur BSS = Jaune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1" name="文本框 230"/>
            <p:cNvSpPr txBox="1"/>
            <p:nvPr/>
          </p:nvSpPr>
          <p:spPr>
            <a:xfrm>
              <a:off x="5173869" y="4662622"/>
              <a:ext cx="1064715"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153</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2" name="文本框 231"/>
            <p:cNvSpPr txBox="1"/>
            <p:nvPr/>
          </p:nvSpPr>
          <p:spPr>
            <a:xfrm>
              <a:off x="4971301" y="5378291"/>
              <a:ext cx="460382" cy="276999"/>
            </a:xfrm>
            <a:prstGeom prst="rect">
              <a:avLst/>
            </a:prstGeom>
            <a:noFill/>
          </p:spPr>
          <p:txBody>
            <a:bodyPr wrap="non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AP2</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3" name="文本框 232"/>
            <p:cNvSpPr txBox="1"/>
            <p:nvPr/>
          </p:nvSpPr>
          <p:spPr>
            <a:xfrm>
              <a:off x="4845149" y="5906634"/>
              <a:ext cx="2585755" cy="461665"/>
            </a:xfrm>
            <a:prstGeom prst="rect">
              <a:avLst/>
            </a:prstGeom>
            <a:noFill/>
          </p:spPr>
          <p:txBody>
            <a:bodyPr wrap="square" rtlCol="0">
              <a:spAutoFit/>
            </a:bodyP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Lorsqu'il détecte une collision de couleurs, l'AP modifie la couleur de son BSS.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5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任意多边形 331"/>
          <p:cNvSpPr/>
          <p:nvPr/>
        </p:nvSpPr>
        <p:spPr>
          <a:xfrm>
            <a:off x="6183630" y="4004121"/>
            <a:ext cx="1340485" cy="173546"/>
          </a:xfrm>
          <a:custGeom>
            <a:avLst/>
            <a:gdLst>
              <a:gd name="connsiteX0" fmla="*/ 0 w 1304925"/>
              <a:gd name="connsiteY0" fmla="*/ 118081 h 241906"/>
              <a:gd name="connsiteX1" fmla="*/ 914400 w 1304925"/>
              <a:gd name="connsiteY1" fmla="*/ 3781 h 241906"/>
              <a:gd name="connsiteX2" fmla="*/ 1304925 w 1304925"/>
              <a:gd name="connsiteY2" fmla="*/ 241906 h 241906"/>
              <a:gd name="connsiteX0-1" fmla="*/ 0 w 1325245"/>
              <a:gd name="connsiteY0-2" fmla="*/ 292518 h 292518"/>
              <a:gd name="connsiteX1-3" fmla="*/ 934720 w 1325245"/>
              <a:gd name="connsiteY1-4" fmla="*/ 418 h 292518"/>
              <a:gd name="connsiteX2-5" fmla="*/ 1325245 w 1325245"/>
              <a:gd name="connsiteY2-6" fmla="*/ 238543 h 292518"/>
              <a:gd name="connsiteX0-7" fmla="*/ 0 w 1325245"/>
              <a:gd name="connsiteY0-8" fmla="*/ 292518 h 292518"/>
              <a:gd name="connsiteX1-9" fmla="*/ 934720 w 1325245"/>
              <a:gd name="connsiteY1-10" fmla="*/ 418 h 292518"/>
              <a:gd name="connsiteX2-11" fmla="*/ 1325245 w 1325245"/>
              <a:gd name="connsiteY2-12" fmla="*/ 238543 h 292518"/>
              <a:gd name="connsiteX0-13" fmla="*/ 0 w 1325245"/>
              <a:gd name="connsiteY0-14" fmla="*/ 292518 h 292518"/>
              <a:gd name="connsiteX1-15" fmla="*/ 934720 w 1325245"/>
              <a:gd name="connsiteY1-16" fmla="*/ 418 h 292518"/>
              <a:gd name="connsiteX2-17" fmla="*/ 1325245 w 1325245"/>
              <a:gd name="connsiteY2-18" fmla="*/ 238543 h 292518"/>
              <a:gd name="connsiteX0-19" fmla="*/ 0 w 1325245"/>
              <a:gd name="connsiteY0-20" fmla="*/ 292518 h 292518"/>
              <a:gd name="connsiteX1-21" fmla="*/ 934720 w 1325245"/>
              <a:gd name="connsiteY1-22" fmla="*/ 418 h 292518"/>
              <a:gd name="connsiteX2-23" fmla="*/ 1325245 w 1325245"/>
              <a:gd name="connsiteY2-24" fmla="*/ 238543 h 292518"/>
              <a:gd name="connsiteX0-25" fmla="*/ 0 w 1353185"/>
              <a:gd name="connsiteY0-26" fmla="*/ 292541 h 352866"/>
              <a:gd name="connsiteX1-27" fmla="*/ 934720 w 1353185"/>
              <a:gd name="connsiteY1-28" fmla="*/ 441 h 352866"/>
              <a:gd name="connsiteX2-29" fmla="*/ 1353185 w 1353185"/>
              <a:gd name="connsiteY2-30" fmla="*/ 352866 h 352866"/>
              <a:gd name="connsiteX0-31" fmla="*/ 0 w 1353185"/>
              <a:gd name="connsiteY0-32" fmla="*/ 0 h 60325"/>
              <a:gd name="connsiteX1-33" fmla="*/ 1353185 w 1353185"/>
              <a:gd name="connsiteY1-34" fmla="*/ 60325 h 60325"/>
              <a:gd name="connsiteX0-35" fmla="*/ 0 w 1340485"/>
              <a:gd name="connsiteY0-36" fmla="*/ 5715 h 5715"/>
              <a:gd name="connsiteX1-37" fmla="*/ 1340485 w 1340485"/>
              <a:gd name="connsiteY1-38" fmla="*/ 0 h 5715"/>
              <a:gd name="connsiteX0-39" fmla="*/ 0 w 10000"/>
              <a:gd name="connsiteY0-40" fmla="*/ 192366 h 192366"/>
              <a:gd name="connsiteX1-41" fmla="*/ 10000 w 10000"/>
              <a:gd name="connsiteY1-42" fmla="*/ 182366 h 192366"/>
              <a:gd name="connsiteX0-43" fmla="*/ 0 w 10000"/>
              <a:gd name="connsiteY0-44" fmla="*/ 303668 h 303668"/>
              <a:gd name="connsiteX1-45" fmla="*/ 10000 w 10000"/>
              <a:gd name="connsiteY1-46" fmla="*/ 293668 h 303668"/>
            </a:gdLst>
            <a:ahLst/>
            <a:cxnLst>
              <a:cxn ang="0">
                <a:pos x="connsiteX0-1" y="connsiteY0-2"/>
              </a:cxn>
              <a:cxn ang="0">
                <a:pos x="connsiteX1-3" y="connsiteY1-4"/>
              </a:cxn>
            </a:cxnLst>
            <a:rect l="l" t="t" r="r" b="b"/>
            <a:pathLst>
              <a:path w="10000" h="303668">
                <a:moveTo>
                  <a:pt x="0" y="303668"/>
                </a:moveTo>
                <a:cubicBezTo>
                  <a:pt x="2670" y="-77444"/>
                  <a:pt x="6762" y="-120776"/>
                  <a:pt x="10000" y="293668"/>
                </a:cubicBezTo>
              </a:path>
            </a:pathLst>
          </a:custGeom>
          <a:noFill/>
          <a:ln w="19050">
            <a:solidFill>
              <a:srgbClr val="FF990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4" name="TextBox 179"/>
          <p:cNvSpPr txBox="1"/>
          <p:nvPr/>
        </p:nvSpPr>
        <p:spPr>
          <a:xfrm>
            <a:off x="9431951" y="5668828"/>
            <a:ext cx="517896" cy="267630"/>
          </a:xfrm>
          <a:prstGeom prst="roundRect">
            <a:avLst>
              <a:gd name="adj" fmla="val 0"/>
            </a:avLst>
          </a:prstGeom>
          <a:solidFill>
            <a:srgbClr val="FF99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S'éveiller</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3" name="TextBox 179"/>
          <p:cNvSpPr txBox="1"/>
          <p:nvPr/>
        </p:nvSpPr>
        <p:spPr>
          <a:xfrm>
            <a:off x="8088307" y="4876231"/>
            <a:ext cx="937599" cy="267630"/>
          </a:xfrm>
          <a:prstGeom prst="roundRect">
            <a:avLst>
              <a:gd name="adj" fmla="val 0"/>
            </a:avLst>
          </a:prstGeom>
          <a:solidFill>
            <a:srgbClr val="FF99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S'éveiller</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6" name="Right Arrow 158"/>
          <p:cNvSpPr/>
          <p:nvPr/>
        </p:nvSpPr>
        <p:spPr>
          <a:xfrm rot="13500000">
            <a:off x="6804509" y="1305024"/>
            <a:ext cx="2848336" cy="2828500"/>
          </a:xfrm>
          <a:custGeom>
            <a:avLst/>
            <a:gdLst>
              <a:gd name="connsiteX0" fmla="*/ 0 w 633403"/>
              <a:gd name="connsiteY0" fmla="*/ 140615 h 494305"/>
              <a:gd name="connsiteX1" fmla="*/ 386251 w 633403"/>
              <a:gd name="connsiteY1" fmla="*/ 140615 h 494305"/>
              <a:gd name="connsiteX2" fmla="*/ 386251 w 633403"/>
              <a:gd name="connsiteY2" fmla="*/ 0 h 494305"/>
              <a:gd name="connsiteX3" fmla="*/ 633403 w 633403"/>
              <a:gd name="connsiteY3" fmla="*/ 247153 h 494305"/>
              <a:gd name="connsiteX4" fmla="*/ 386251 w 633403"/>
              <a:gd name="connsiteY4" fmla="*/ 494305 h 494305"/>
              <a:gd name="connsiteX5" fmla="*/ 386251 w 633403"/>
              <a:gd name="connsiteY5" fmla="*/ 353690 h 494305"/>
              <a:gd name="connsiteX6" fmla="*/ 0 w 633403"/>
              <a:gd name="connsiteY6" fmla="*/ 353690 h 494305"/>
              <a:gd name="connsiteX7" fmla="*/ 0 w 633403"/>
              <a:gd name="connsiteY7" fmla="*/ 140615 h 494305"/>
              <a:gd name="connsiteX0-1" fmla="*/ 0 w 637213"/>
              <a:gd name="connsiteY0-2" fmla="*/ 0 h 1016630"/>
              <a:gd name="connsiteX1-3" fmla="*/ 390061 w 637213"/>
              <a:gd name="connsiteY1-4" fmla="*/ 662940 h 1016630"/>
              <a:gd name="connsiteX2-5" fmla="*/ 390061 w 637213"/>
              <a:gd name="connsiteY2-6" fmla="*/ 522325 h 1016630"/>
              <a:gd name="connsiteX3-7" fmla="*/ 637213 w 637213"/>
              <a:gd name="connsiteY3-8" fmla="*/ 769478 h 1016630"/>
              <a:gd name="connsiteX4-9" fmla="*/ 390061 w 637213"/>
              <a:gd name="connsiteY4-10" fmla="*/ 1016630 h 1016630"/>
              <a:gd name="connsiteX5-11" fmla="*/ 390061 w 637213"/>
              <a:gd name="connsiteY5-12" fmla="*/ 876015 h 1016630"/>
              <a:gd name="connsiteX6-13" fmla="*/ 3810 w 637213"/>
              <a:gd name="connsiteY6-14" fmla="*/ 876015 h 1016630"/>
              <a:gd name="connsiteX7-15" fmla="*/ 0 w 637213"/>
              <a:gd name="connsiteY7-16" fmla="*/ 0 h 1016630"/>
              <a:gd name="connsiteX0-17" fmla="*/ 0 w 637213"/>
              <a:gd name="connsiteY0-18" fmla="*/ 0 h 1535148"/>
              <a:gd name="connsiteX1-19" fmla="*/ 390061 w 637213"/>
              <a:gd name="connsiteY1-20" fmla="*/ 662940 h 1535148"/>
              <a:gd name="connsiteX2-21" fmla="*/ 390061 w 637213"/>
              <a:gd name="connsiteY2-22" fmla="*/ 522325 h 1535148"/>
              <a:gd name="connsiteX3-23" fmla="*/ 637213 w 637213"/>
              <a:gd name="connsiteY3-24" fmla="*/ 769478 h 1535148"/>
              <a:gd name="connsiteX4-25" fmla="*/ 390061 w 637213"/>
              <a:gd name="connsiteY4-26" fmla="*/ 1016630 h 1535148"/>
              <a:gd name="connsiteX5-27" fmla="*/ 390061 w 637213"/>
              <a:gd name="connsiteY5-28" fmla="*/ 876015 h 1535148"/>
              <a:gd name="connsiteX6-29" fmla="*/ 7620 w 637213"/>
              <a:gd name="connsiteY6-30" fmla="*/ 1535148 h 1535148"/>
              <a:gd name="connsiteX7-31" fmla="*/ 0 w 637213"/>
              <a:gd name="connsiteY7-32" fmla="*/ 0 h 1535148"/>
              <a:gd name="connsiteX0-33" fmla="*/ 0 w 637213"/>
              <a:gd name="connsiteY0-34" fmla="*/ 0 h 1535148"/>
              <a:gd name="connsiteX1-35" fmla="*/ 390061 w 637213"/>
              <a:gd name="connsiteY1-36" fmla="*/ 662940 h 1535148"/>
              <a:gd name="connsiteX2-37" fmla="*/ 390061 w 637213"/>
              <a:gd name="connsiteY2-38" fmla="*/ 522325 h 1535148"/>
              <a:gd name="connsiteX3-39" fmla="*/ 637213 w 637213"/>
              <a:gd name="connsiteY3-40" fmla="*/ 769478 h 1535148"/>
              <a:gd name="connsiteX4-41" fmla="*/ 390061 w 637213"/>
              <a:gd name="connsiteY4-42" fmla="*/ 1016630 h 1535148"/>
              <a:gd name="connsiteX5-43" fmla="*/ 390061 w 637213"/>
              <a:gd name="connsiteY5-44" fmla="*/ 876015 h 1535148"/>
              <a:gd name="connsiteX6-45" fmla="*/ 7620 w 637213"/>
              <a:gd name="connsiteY6-46" fmla="*/ 1535148 h 1535148"/>
              <a:gd name="connsiteX7-47" fmla="*/ 0 w 637213"/>
              <a:gd name="connsiteY7-48" fmla="*/ 0 h 1535148"/>
              <a:gd name="connsiteX0-49" fmla="*/ 0 w 637213"/>
              <a:gd name="connsiteY0-50" fmla="*/ 0 h 1535148"/>
              <a:gd name="connsiteX1-51" fmla="*/ 390061 w 637213"/>
              <a:gd name="connsiteY1-52" fmla="*/ 662940 h 1535148"/>
              <a:gd name="connsiteX2-53" fmla="*/ 390061 w 637213"/>
              <a:gd name="connsiteY2-54" fmla="*/ 522325 h 1535148"/>
              <a:gd name="connsiteX3-55" fmla="*/ 637213 w 637213"/>
              <a:gd name="connsiteY3-56" fmla="*/ 769478 h 1535148"/>
              <a:gd name="connsiteX4-57" fmla="*/ 390061 w 637213"/>
              <a:gd name="connsiteY4-58" fmla="*/ 1016630 h 1535148"/>
              <a:gd name="connsiteX5-59" fmla="*/ 390061 w 637213"/>
              <a:gd name="connsiteY5-60" fmla="*/ 876015 h 1535148"/>
              <a:gd name="connsiteX6-61" fmla="*/ 7620 w 637213"/>
              <a:gd name="connsiteY6-62" fmla="*/ 1535148 h 1535148"/>
              <a:gd name="connsiteX7-63" fmla="*/ 0 w 637213"/>
              <a:gd name="connsiteY7-64" fmla="*/ 0 h 1535148"/>
              <a:gd name="connsiteX0-65" fmla="*/ 0 w 637213"/>
              <a:gd name="connsiteY0-66" fmla="*/ 0 h 1535148"/>
              <a:gd name="connsiteX1-67" fmla="*/ 390061 w 637213"/>
              <a:gd name="connsiteY1-68" fmla="*/ 662940 h 1535148"/>
              <a:gd name="connsiteX2-69" fmla="*/ 390061 w 637213"/>
              <a:gd name="connsiteY2-70" fmla="*/ 522325 h 1535148"/>
              <a:gd name="connsiteX3-71" fmla="*/ 637213 w 637213"/>
              <a:gd name="connsiteY3-72" fmla="*/ 769478 h 1535148"/>
              <a:gd name="connsiteX4-73" fmla="*/ 390061 w 637213"/>
              <a:gd name="connsiteY4-74" fmla="*/ 1016630 h 1535148"/>
              <a:gd name="connsiteX5-75" fmla="*/ 390061 w 637213"/>
              <a:gd name="connsiteY5-76" fmla="*/ 876015 h 1535148"/>
              <a:gd name="connsiteX6-77" fmla="*/ 7620 w 637213"/>
              <a:gd name="connsiteY6-78" fmla="*/ 1535148 h 1535148"/>
              <a:gd name="connsiteX7-79" fmla="*/ 0 w 637213"/>
              <a:gd name="connsiteY7-80" fmla="*/ 0 h 1535148"/>
              <a:gd name="connsiteX0-81" fmla="*/ 0 w 637213"/>
              <a:gd name="connsiteY0-82" fmla="*/ 0 h 1535148"/>
              <a:gd name="connsiteX1-83" fmla="*/ 390061 w 637213"/>
              <a:gd name="connsiteY1-84" fmla="*/ 662940 h 1535148"/>
              <a:gd name="connsiteX2-85" fmla="*/ 390061 w 637213"/>
              <a:gd name="connsiteY2-86" fmla="*/ 522325 h 1535148"/>
              <a:gd name="connsiteX3-87" fmla="*/ 637213 w 637213"/>
              <a:gd name="connsiteY3-88" fmla="*/ 769478 h 1535148"/>
              <a:gd name="connsiteX4-89" fmla="*/ 390061 w 637213"/>
              <a:gd name="connsiteY4-90" fmla="*/ 1016630 h 1535148"/>
              <a:gd name="connsiteX5-91" fmla="*/ 390061 w 637213"/>
              <a:gd name="connsiteY5-92" fmla="*/ 876015 h 1535148"/>
              <a:gd name="connsiteX6-93" fmla="*/ 7620 w 637213"/>
              <a:gd name="connsiteY6-94" fmla="*/ 1535148 h 1535148"/>
              <a:gd name="connsiteX7-95" fmla="*/ 0 w 637213"/>
              <a:gd name="connsiteY7-96" fmla="*/ 0 h 1535148"/>
              <a:gd name="connsiteX0-97" fmla="*/ 2294049 w 2931262"/>
              <a:gd name="connsiteY0-98" fmla="*/ 0 h 3173716"/>
              <a:gd name="connsiteX1-99" fmla="*/ 2684110 w 2931262"/>
              <a:gd name="connsiteY1-100" fmla="*/ 662940 h 3173716"/>
              <a:gd name="connsiteX2-101" fmla="*/ 2684110 w 2931262"/>
              <a:gd name="connsiteY2-102" fmla="*/ 522325 h 3173716"/>
              <a:gd name="connsiteX3-103" fmla="*/ 2931262 w 2931262"/>
              <a:gd name="connsiteY3-104" fmla="*/ 769478 h 3173716"/>
              <a:gd name="connsiteX4-105" fmla="*/ 2684110 w 2931262"/>
              <a:gd name="connsiteY4-106" fmla="*/ 1016630 h 3173716"/>
              <a:gd name="connsiteX5-107" fmla="*/ 2684110 w 2931262"/>
              <a:gd name="connsiteY5-108" fmla="*/ 876015 h 3173716"/>
              <a:gd name="connsiteX6-109" fmla="*/ 2 w 2931262"/>
              <a:gd name="connsiteY6-110" fmla="*/ 3173716 h 3173716"/>
              <a:gd name="connsiteX7-111" fmla="*/ 2294049 w 2931262"/>
              <a:gd name="connsiteY7-112" fmla="*/ 0 h 3173716"/>
              <a:gd name="connsiteX0-113" fmla="*/ 2483577 w 3120790"/>
              <a:gd name="connsiteY0-114" fmla="*/ 0 h 4755035"/>
              <a:gd name="connsiteX1-115" fmla="*/ 2873638 w 3120790"/>
              <a:gd name="connsiteY1-116" fmla="*/ 662940 h 4755035"/>
              <a:gd name="connsiteX2-117" fmla="*/ 2873638 w 3120790"/>
              <a:gd name="connsiteY2-118" fmla="*/ 522325 h 4755035"/>
              <a:gd name="connsiteX3-119" fmla="*/ 3120790 w 3120790"/>
              <a:gd name="connsiteY3-120" fmla="*/ 769478 h 4755035"/>
              <a:gd name="connsiteX4-121" fmla="*/ 2873638 w 3120790"/>
              <a:gd name="connsiteY4-122" fmla="*/ 1016630 h 4755035"/>
              <a:gd name="connsiteX5-123" fmla="*/ 2873638 w 3120790"/>
              <a:gd name="connsiteY5-124" fmla="*/ 876015 h 4755035"/>
              <a:gd name="connsiteX6-125" fmla="*/ 263294 w 3120790"/>
              <a:gd name="connsiteY6-126" fmla="*/ 4696256 h 4755035"/>
              <a:gd name="connsiteX7-127" fmla="*/ 189530 w 3120790"/>
              <a:gd name="connsiteY7-128" fmla="*/ 3173716 h 4755035"/>
              <a:gd name="connsiteX8" fmla="*/ 2483577 w 3120790"/>
              <a:gd name="connsiteY8" fmla="*/ 0 h 4755035"/>
              <a:gd name="connsiteX0-129" fmla="*/ 2483577 w 3120790"/>
              <a:gd name="connsiteY0-130" fmla="*/ 0 h 4755035"/>
              <a:gd name="connsiteX1-131" fmla="*/ 2873638 w 3120790"/>
              <a:gd name="connsiteY1-132" fmla="*/ 662940 h 4755035"/>
              <a:gd name="connsiteX2-133" fmla="*/ 2873638 w 3120790"/>
              <a:gd name="connsiteY2-134" fmla="*/ 522325 h 4755035"/>
              <a:gd name="connsiteX3-135" fmla="*/ 3120790 w 3120790"/>
              <a:gd name="connsiteY3-136" fmla="*/ 769478 h 4755035"/>
              <a:gd name="connsiteX4-137" fmla="*/ 2873638 w 3120790"/>
              <a:gd name="connsiteY4-138" fmla="*/ 1016630 h 4755035"/>
              <a:gd name="connsiteX5-139" fmla="*/ 2873638 w 3120790"/>
              <a:gd name="connsiteY5-140" fmla="*/ 876015 h 4755035"/>
              <a:gd name="connsiteX6-141" fmla="*/ 263294 w 3120790"/>
              <a:gd name="connsiteY6-142" fmla="*/ 4696256 h 4755035"/>
              <a:gd name="connsiteX7-143" fmla="*/ 189530 w 3120790"/>
              <a:gd name="connsiteY7-144" fmla="*/ 3173716 h 4755035"/>
              <a:gd name="connsiteX8-145" fmla="*/ 2483577 w 3120790"/>
              <a:gd name="connsiteY8-146" fmla="*/ 0 h 4755035"/>
              <a:gd name="connsiteX0-147" fmla="*/ 2778631 w 3415844"/>
              <a:gd name="connsiteY0-148" fmla="*/ 0 h 4920801"/>
              <a:gd name="connsiteX1-149" fmla="*/ 3168692 w 3415844"/>
              <a:gd name="connsiteY1-150" fmla="*/ 662940 h 4920801"/>
              <a:gd name="connsiteX2-151" fmla="*/ 3168692 w 3415844"/>
              <a:gd name="connsiteY2-152" fmla="*/ 522325 h 4920801"/>
              <a:gd name="connsiteX3-153" fmla="*/ 3415844 w 3415844"/>
              <a:gd name="connsiteY3-154" fmla="*/ 769478 h 4920801"/>
              <a:gd name="connsiteX4-155" fmla="*/ 3168692 w 3415844"/>
              <a:gd name="connsiteY4-156" fmla="*/ 1016630 h 4920801"/>
              <a:gd name="connsiteX5-157" fmla="*/ 3168692 w 3415844"/>
              <a:gd name="connsiteY5-158" fmla="*/ 876015 h 4920801"/>
              <a:gd name="connsiteX6-159" fmla="*/ 558348 w 3415844"/>
              <a:gd name="connsiteY6-160" fmla="*/ 4696256 h 4920801"/>
              <a:gd name="connsiteX7-161" fmla="*/ 1147 w 3415844"/>
              <a:gd name="connsiteY7-162" fmla="*/ 4285753 h 4920801"/>
              <a:gd name="connsiteX8-163" fmla="*/ 484584 w 3415844"/>
              <a:gd name="connsiteY8-164" fmla="*/ 3173716 h 4920801"/>
              <a:gd name="connsiteX9" fmla="*/ 2778631 w 3415844"/>
              <a:gd name="connsiteY9" fmla="*/ 0 h 4920801"/>
              <a:gd name="connsiteX0-165" fmla="*/ 2778631 w 3415844"/>
              <a:gd name="connsiteY0-166" fmla="*/ 0 h 4920799"/>
              <a:gd name="connsiteX1-167" fmla="*/ 3168692 w 3415844"/>
              <a:gd name="connsiteY1-168" fmla="*/ 662940 h 4920799"/>
              <a:gd name="connsiteX2-169" fmla="*/ 3168692 w 3415844"/>
              <a:gd name="connsiteY2-170" fmla="*/ 522325 h 4920799"/>
              <a:gd name="connsiteX3-171" fmla="*/ 3415844 w 3415844"/>
              <a:gd name="connsiteY3-172" fmla="*/ 769478 h 4920799"/>
              <a:gd name="connsiteX4-173" fmla="*/ 3168692 w 3415844"/>
              <a:gd name="connsiteY4-174" fmla="*/ 1016630 h 4920799"/>
              <a:gd name="connsiteX5-175" fmla="*/ 3168692 w 3415844"/>
              <a:gd name="connsiteY5-176" fmla="*/ 876015 h 4920799"/>
              <a:gd name="connsiteX6-177" fmla="*/ 558348 w 3415844"/>
              <a:gd name="connsiteY6-178" fmla="*/ 4696256 h 4920799"/>
              <a:gd name="connsiteX7-179" fmla="*/ 1147 w 3415844"/>
              <a:gd name="connsiteY7-180" fmla="*/ 4285753 h 4920799"/>
              <a:gd name="connsiteX8-181" fmla="*/ 484584 w 3415844"/>
              <a:gd name="connsiteY8-182" fmla="*/ 3173716 h 4920799"/>
              <a:gd name="connsiteX9-183" fmla="*/ 2778631 w 3415844"/>
              <a:gd name="connsiteY9-184" fmla="*/ 0 h 4920799"/>
              <a:gd name="connsiteX0-185" fmla="*/ 2782207 w 3419420"/>
              <a:gd name="connsiteY0-186" fmla="*/ 0 h 5006318"/>
              <a:gd name="connsiteX1-187" fmla="*/ 3172268 w 3419420"/>
              <a:gd name="connsiteY1-188" fmla="*/ 662940 h 5006318"/>
              <a:gd name="connsiteX2-189" fmla="*/ 3172268 w 3419420"/>
              <a:gd name="connsiteY2-190" fmla="*/ 522325 h 5006318"/>
              <a:gd name="connsiteX3-191" fmla="*/ 3419420 w 3419420"/>
              <a:gd name="connsiteY3-192" fmla="*/ 769478 h 5006318"/>
              <a:gd name="connsiteX4-193" fmla="*/ 3172268 w 3419420"/>
              <a:gd name="connsiteY4-194" fmla="*/ 1016630 h 5006318"/>
              <a:gd name="connsiteX5-195" fmla="*/ 3172268 w 3419420"/>
              <a:gd name="connsiteY5-196" fmla="*/ 876015 h 5006318"/>
              <a:gd name="connsiteX6-197" fmla="*/ 561924 w 3419420"/>
              <a:gd name="connsiteY6-198" fmla="*/ 4696256 h 5006318"/>
              <a:gd name="connsiteX7-199" fmla="*/ 311377 w 3419420"/>
              <a:gd name="connsiteY7-200" fmla="*/ 4683786 h 5006318"/>
              <a:gd name="connsiteX8-201" fmla="*/ 4723 w 3419420"/>
              <a:gd name="connsiteY8-202" fmla="*/ 4285753 h 5006318"/>
              <a:gd name="connsiteX9-203" fmla="*/ 488160 w 3419420"/>
              <a:gd name="connsiteY9-204" fmla="*/ 3173716 h 5006318"/>
              <a:gd name="connsiteX10" fmla="*/ 2782207 w 3419420"/>
              <a:gd name="connsiteY10" fmla="*/ 0 h 5006318"/>
              <a:gd name="connsiteX0-205" fmla="*/ 2782207 w 3419420"/>
              <a:gd name="connsiteY0-206" fmla="*/ 0 h 5006316"/>
              <a:gd name="connsiteX1-207" fmla="*/ 3172268 w 3419420"/>
              <a:gd name="connsiteY1-208" fmla="*/ 662940 h 5006316"/>
              <a:gd name="connsiteX2-209" fmla="*/ 3172268 w 3419420"/>
              <a:gd name="connsiteY2-210" fmla="*/ 522325 h 5006316"/>
              <a:gd name="connsiteX3-211" fmla="*/ 3419420 w 3419420"/>
              <a:gd name="connsiteY3-212" fmla="*/ 769478 h 5006316"/>
              <a:gd name="connsiteX4-213" fmla="*/ 3172268 w 3419420"/>
              <a:gd name="connsiteY4-214" fmla="*/ 1016630 h 5006316"/>
              <a:gd name="connsiteX5-215" fmla="*/ 3172268 w 3419420"/>
              <a:gd name="connsiteY5-216" fmla="*/ 876015 h 5006316"/>
              <a:gd name="connsiteX6-217" fmla="*/ 561924 w 3419420"/>
              <a:gd name="connsiteY6-218" fmla="*/ 4696256 h 5006316"/>
              <a:gd name="connsiteX7-219" fmla="*/ 311377 w 3419420"/>
              <a:gd name="connsiteY7-220" fmla="*/ 4683786 h 5006316"/>
              <a:gd name="connsiteX8-221" fmla="*/ 4723 w 3419420"/>
              <a:gd name="connsiteY8-222" fmla="*/ 4285753 h 5006316"/>
              <a:gd name="connsiteX9-223" fmla="*/ 488160 w 3419420"/>
              <a:gd name="connsiteY9-224" fmla="*/ 3173716 h 5006316"/>
              <a:gd name="connsiteX10-225" fmla="*/ 2782207 w 3419420"/>
              <a:gd name="connsiteY10-226" fmla="*/ 0 h 5006316"/>
              <a:gd name="connsiteX0-227" fmla="*/ 2782207 w 3419420"/>
              <a:gd name="connsiteY0-228" fmla="*/ 0 h 4832198"/>
              <a:gd name="connsiteX1-229" fmla="*/ 3172268 w 3419420"/>
              <a:gd name="connsiteY1-230" fmla="*/ 662940 h 4832198"/>
              <a:gd name="connsiteX2-231" fmla="*/ 3172268 w 3419420"/>
              <a:gd name="connsiteY2-232" fmla="*/ 522325 h 4832198"/>
              <a:gd name="connsiteX3-233" fmla="*/ 3419420 w 3419420"/>
              <a:gd name="connsiteY3-234" fmla="*/ 769478 h 4832198"/>
              <a:gd name="connsiteX4-235" fmla="*/ 3172268 w 3419420"/>
              <a:gd name="connsiteY4-236" fmla="*/ 1016630 h 4832198"/>
              <a:gd name="connsiteX5-237" fmla="*/ 3172268 w 3419420"/>
              <a:gd name="connsiteY5-238" fmla="*/ 876015 h 4832198"/>
              <a:gd name="connsiteX6-239" fmla="*/ 948329 w 3419420"/>
              <a:gd name="connsiteY6-240" fmla="*/ 4425095 h 4832198"/>
              <a:gd name="connsiteX7-241" fmla="*/ 311377 w 3419420"/>
              <a:gd name="connsiteY7-242" fmla="*/ 4683786 h 4832198"/>
              <a:gd name="connsiteX8-243" fmla="*/ 4723 w 3419420"/>
              <a:gd name="connsiteY8-244" fmla="*/ 4285753 h 4832198"/>
              <a:gd name="connsiteX9-245" fmla="*/ 488160 w 3419420"/>
              <a:gd name="connsiteY9-246" fmla="*/ 3173716 h 4832198"/>
              <a:gd name="connsiteX10-247" fmla="*/ 2782207 w 3419420"/>
              <a:gd name="connsiteY10-248" fmla="*/ 0 h 4832198"/>
              <a:gd name="connsiteX0-249" fmla="*/ 2782207 w 3419420"/>
              <a:gd name="connsiteY0-250" fmla="*/ 0 h 4832200"/>
              <a:gd name="connsiteX1-251" fmla="*/ 3172268 w 3419420"/>
              <a:gd name="connsiteY1-252" fmla="*/ 662940 h 4832200"/>
              <a:gd name="connsiteX2-253" fmla="*/ 3172268 w 3419420"/>
              <a:gd name="connsiteY2-254" fmla="*/ 522325 h 4832200"/>
              <a:gd name="connsiteX3-255" fmla="*/ 3419420 w 3419420"/>
              <a:gd name="connsiteY3-256" fmla="*/ 769478 h 4832200"/>
              <a:gd name="connsiteX4-257" fmla="*/ 3172268 w 3419420"/>
              <a:gd name="connsiteY4-258" fmla="*/ 1016630 h 4832200"/>
              <a:gd name="connsiteX5-259" fmla="*/ 3172268 w 3419420"/>
              <a:gd name="connsiteY5-260" fmla="*/ 876015 h 4832200"/>
              <a:gd name="connsiteX6-261" fmla="*/ 948329 w 3419420"/>
              <a:gd name="connsiteY6-262" fmla="*/ 4425095 h 4832200"/>
              <a:gd name="connsiteX7-263" fmla="*/ 311377 w 3419420"/>
              <a:gd name="connsiteY7-264" fmla="*/ 4683786 h 4832200"/>
              <a:gd name="connsiteX8-265" fmla="*/ 4723 w 3419420"/>
              <a:gd name="connsiteY8-266" fmla="*/ 4285753 h 4832200"/>
              <a:gd name="connsiteX9-267" fmla="*/ 488160 w 3419420"/>
              <a:gd name="connsiteY9-268" fmla="*/ 3173716 h 4832200"/>
              <a:gd name="connsiteX10-269" fmla="*/ 2782207 w 3419420"/>
              <a:gd name="connsiteY10-270" fmla="*/ 0 h 4832200"/>
              <a:gd name="connsiteX0-271" fmla="*/ 2783330 w 3420543"/>
              <a:gd name="connsiteY0-272" fmla="*/ 0 h 4962488"/>
              <a:gd name="connsiteX1-273" fmla="*/ 3173391 w 3420543"/>
              <a:gd name="connsiteY1-274" fmla="*/ 662940 h 4962488"/>
              <a:gd name="connsiteX2-275" fmla="*/ 3173391 w 3420543"/>
              <a:gd name="connsiteY2-276" fmla="*/ 522325 h 4962488"/>
              <a:gd name="connsiteX3-277" fmla="*/ 3420543 w 3420543"/>
              <a:gd name="connsiteY3-278" fmla="*/ 769478 h 4962488"/>
              <a:gd name="connsiteX4-279" fmla="*/ 3173391 w 3420543"/>
              <a:gd name="connsiteY4-280" fmla="*/ 1016630 h 4962488"/>
              <a:gd name="connsiteX5-281" fmla="*/ 3173391 w 3420543"/>
              <a:gd name="connsiteY5-282" fmla="*/ 876015 h 4962488"/>
              <a:gd name="connsiteX6-283" fmla="*/ 949452 w 3420543"/>
              <a:gd name="connsiteY6-284" fmla="*/ 4425095 h 4962488"/>
              <a:gd name="connsiteX7-285" fmla="*/ 256595 w 3420543"/>
              <a:gd name="connsiteY7-286" fmla="*/ 4908222 h 4962488"/>
              <a:gd name="connsiteX8-287" fmla="*/ 5846 w 3420543"/>
              <a:gd name="connsiteY8-288" fmla="*/ 4285753 h 4962488"/>
              <a:gd name="connsiteX9-289" fmla="*/ 489283 w 3420543"/>
              <a:gd name="connsiteY9-290" fmla="*/ 3173716 h 4962488"/>
              <a:gd name="connsiteX10-291" fmla="*/ 2783330 w 3420543"/>
              <a:gd name="connsiteY10-292" fmla="*/ 0 h 4962488"/>
              <a:gd name="connsiteX0-293" fmla="*/ 2783330 w 3420543"/>
              <a:gd name="connsiteY0-294" fmla="*/ 0 h 4908222"/>
              <a:gd name="connsiteX1-295" fmla="*/ 3173391 w 3420543"/>
              <a:gd name="connsiteY1-296" fmla="*/ 662940 h 4908222"/>
              <a:gd name="connsiteX2-297" fmla="*/ 3173391 w 3420543"/>
              <a:gd name="connsiteY2-298" fmla="*/ 522325 h 4908222"/>
              <a:gd name="connsiteX3-299" fmla="*/ 3420543 w 3420543"/>
              <a:gd name="connsiteY3-300" fmla="*/ 769478 h 4908222"/>
              <a:gd name="connsiteX4-301" fmla="*/ 3173391 w 3420543"/>
              <a:gd name="connsiteY4-302" fmla="*/ 1016630 h 4908222"/>
              <a:gd name="connsiteX5-303" fmla="*/ 3173391 w 3420543"/>
              <a:gd name="connsiteY5-304" fmla="*/ 876015 h 4908222"/>
              <a:gd name="connsiteX6-305" fmla="*/ 949452 w 3420543"/>
              <a:gd name="connsiteY6-306" fmla="*/ 4425095 h 4908222"/>
              <a:gd name="connsiteX7-307" fmla="*/ 256595 w 3420543"/>
              <a:gd name="connsiteY7-308" fmla="*/ 4908222 h 4908222"/>
              <a:gd name="connsiteX8-309" fmla="*/ 5846 w 3420543"/>
              <a:gd name="connsiteY8-310" fmla="*/ 4285753 h 4908222"/>
              <a:gd name="connsiteX9-311" fmla="*/ 489283 w 3420543"/>
              <a:gd name="connsiteY9-312" fmla="*/ 3173716 h 4908222"/>
              <a:gd name="connsiteX10-313" fmla="*/ 2783330 w 3420543"/>
              <a:gd name="connsiteY10-314" fmla="*/ 0 h 4908222"/>
              <a:gd name="connsiteX0-315" fmla="*/ 2781799 w 3419012"/>
              <a:gd name="connsiteY0-316" fmla="*/ 0 h 4908222"/>
              <a:gd name="connsiteX1-317" fmla="*/ 3171860 w 3419012"/>
              <a:gd name="connsiteY1-318" fmla="*/ 662940 h 4908222"/>
              <a:gd name="connsiteX2-319" fmla="*/ 3171860 w 3419012"/>
              <a:gd name="connsiteY2-320" fmla="*/ 522325 h 4908222"/>
              <a:gd name="connsiteX3-321" fmla="*/ 3419012 w 3419012"/>
              <a:gd name="connsiteY3-322" fmla="*/ 769478 h 4908222"/>
              <a:gd name="connsiteX4-323" fmla="*/ 3171860 w 3419012"/>
              <a:gd name="connsiteY4-324" fmla="*/ 1016630 h 4908222"/>
              <a:gd name="connsiteX5-325" fmla="*/ 3171860 w 3419012"/>
              <a:gd name="connsiteY5-326" fmla="*/ 876015 h 4908222"/>
              <a:gd name="connsiteX6-327" fmla="*/ 947921 w 3419012"/>
              <a:gd name="connsiteY6-328" fmla="*/ 4425095 h 4908222"/>
              <a:gd name="connsiteX7-329" fmla="*/ 255064 w 3419012"/>
              <a:gd name="connsiteY7-330" fmla="*/ 4908222 h 4908222"/>
              <a:gd name="connsiteX8-331" fmla="*/ 4315 w 3419012"/>
              <a:gd name="connsiteY8-332" fmla="*/ 4285753 h 4908222"/>
              <a:gd name="connsiteX9-333" fmla="*/ 487752 w 3419012"/>
              <a:gd name="connsiteY9-334" fmla="*/ 3173716 h 4908222"/>
              <a:gd name="connsiteX10-335" fmla="*/ 2781799 w 3419012"/>
              <a:gd name="connsiteY10-336" fmla="*/ 0 h 4908222"/>
              <a:gd name="connsiteX0-337" fmla="*/ 2781799 w 3419012"/>
              <a:gd name="connsiteY0-338" fmla="*/ 0 h 4908222"/>
              <a:gd name="connsiteX1-339" fmla="*/ 3171860 w 3419012"/>
              <a:gd name="connsiteY1-340" fmla="*/ 662940 h 4908222"/>
              <a:gd name="connsiteX2-341" fmla="*/ 3171860 w 3419012"/>
              <a:gd name="connsiteY2-342" fmla="*/ 522325 h 4908222"/>
              <a:gd name="connsiteX3-343" fmla="*/ 3419012 w 3419012"/>
              <a:gd name="connsiteY3-344" fmla="*/ 769478 h 4908222"/>
              <a:gd name="connsiteX4-345" fmla="*/ 3171860 w 3419012"/>
              <a:gd name="connsiteY4-346" fmla="*/ 1016630 h 4908222"/>
              <a:gd name="connsiteX5-347" fmla="*/ 3171860 w 3419012"/>
              <a:gd name="connsiteY5-348" fmla="*/ 876015 h 4908222"/>
              <a:gd name="connsiteX6-349" fmla="*/ 516474 w 3419012"/>
              <a:gd name="connsiteY6-350" fmla="*/ 4451468 h 4908222"/>
              <a:gd name="connsiteX7-351" fmla="*/ 255064 w 3419012"/>
              <a:gd name="connsiteY7-352" fmla="*/ 4908222 h 4908222"/>
              <a:gd name="connsiteX8-353" fmla="*/ 4315 w 3419012"/>
              <a:gd name="connsiteY8-354" fmla="*/ 4285753 h 4908222"/>
              <a:gd name="connsiteX9-355" fmla="*/ 487752 w 3419012"/>
              <a:gd name="connsiteY9-356" fmla="*/ 3173716 h 4908222"/>
              <a:gd name="connsiteX10-357" fmla="*/ 2781799 w 3419012"/>
              <a:gd name="connsiteY10-358" fmla="*/ 0 h 4908222"/>
              <a:gd name="connsiteX0-359" fmla="*/ 2781799 w 3419012"/>
              <a:gd name="connsiteY0-360" fmla="*/ 0 h 4908222"/>
              <a:gd name="connsiteX1-361" fmla="*/ 3171860 w 3419012"/>
              <a:gd name="connsiteY1-362" fmla="*/ 662940 h 4908222"/>
              <a:gd name="connsiteX2-363" fmla="*/ 3171860 w 3419012"/>
              <a:gd name="connsiteY2-364" fmla="*/ 522325 h 4908222"/>
              <a:gd name="connsiteX3-365" fmla="*/ 3419012 w 3419012"/>
              <a:gd name="connsiteY3-366" fmla="*/ 769478 h 4908222"/>
              <a:gd name="connsiteX4-367" fmla="*/ 3171860 w 3419012"/>
              <a:gd name="connsiteY4-368" fmla="*/ 1016630 h 4908222"/>
              <a:gd name="connsiteX5-369" fmla="*/ 3171860 w 3419012"/>
              <a:gd name="connsiteY5-370" fmla="*/ 876015 h 4908222"/>
              <a:gd name="connsiteX6-371" fmla="*/ 516474 w 3419012"/>
              <a:gd name="connsiteY6-372" fmla="*/ 4451468 h 4908222"/>
              <a:gd name="connsiteX7-373" fmla="*/ 255064 w 3419012"/>
              <a:gd name="connsiteY7-374" fmla="*/ 4908222 h 4908222"/>
              <a:gd name="connsiteX8-375" fmla="*/ 4315 w 3419012"/>
              <a:gd name="connsiteY8-376" fmla="*/ 4285753 h 4908222"/>
              <a:gd name="connsiteX9-377" fmla="*/ 487752 w 3419012"/>
              <a:gd name="connsiteY9-378" fmla="*/ 3173716 h 4908222"/>
              <a:gd name="connsiteX10-379" fmla="*/ 2781799 w 3419012"/>
              <a:gd name="connsiteY10-380" fmla="*/ 0 h 4908222"/>
              <a:gd name="connsiteX0-381" fmla="*/ 2781799 w 3419012"/>
              <a:gd name="connsiteY0-382" fmla="*/ 0 h 4908222"/>
              <a:gd name="connsiteX1-383" fmla="*/ 3171860 w 3419012"/>
              <a:gd name="connsiteY1-384" fmla="*/ 662940 h 4908222"/>
              <a:gd name="connsiteX2-385" fmla="*/ 3171860 w 3419012"/>
              <a:gd name="connsiteY2-386" fmla="*/ 522325 h 4908222"/>
              <a:gd name="connsiteX3-387" fmla="*/ 3419012 w 3419012"/>
              <a:gd name="connsiteY3-388" fmla="*/ 769478 h 4908222"/>
              <a:gd name="connsiteX4-389" fmla="*/ 3171860 w 3419012"/>
              <a:gd name="connsiteY4-390" fmla="*/ 1016630 h 4908222"/>
              <a:gd name="connsiteX5-391" fmla="*/ 3171860 w 3419012"/>
              <a:gd name="connsiteY5-392" fmla="*/ 876015 h 4908222"/>
              <a:gd name="connsiteX6-393" fmla="*/ 516474 w 3419012"/>
              <a:gd name="connsiteY6-394" fmla="*/ 4451468 h 4908222"/>
              <a:gd name="connsiteX7-395" fmla="*/ 255064 w 3419012"/>
              <a:gd name="connsiteY7-396" fmla="*/ 4908222 h 4908222"/>
              <a:gd name="connsiteX8-397" fmla="*/ 4315 w 3419012"/>
              <a:gd name="connsiteY8-398" fmla="*/ 4285753 h 4908222"/>
              <a:gd name="connsiteX9-399" fmla="*/ 487752 w 3419012"/>
              <a:gd name="connsiteY9-400" fmla="*/ 3173716 h 4908222"/>
              <a:gd name="connsiteX10-401" fmla="*/ 2781799 w 3419012"/>
              <a:gd name="connsiteY10-402" fmla="*/ 0 h 4908222"/>
              <a:gd name="connsiteX0-403" fmla="*/ 2781799 w 3419012"/>
              <a:gd name="connsiteY0-404" fmla="*/ 0 h 4908222"/>
              <a:gd name="connsiteX1-405" fmla="*/ 3171860 w 3419012"/>
              <a:gd name="connsiteY1-406" fmla="*/ 662940 h 4908222"/>
              <a:gd name="connsiteX2-407" fmla="*/ 3171860 w 3419012"/>
              <a:gd name="connsiteY2-408" fmla="*/ 522325 h 4908222"/>
              <a:gd name="connsiteX3-409" fmla="*/ 3419012 w 3419012"/>
              <a:gd name="connsiteY3-410" fmla="*/ 769478 h 4908222"/>
              <a:gd name="connsiteX4-411" fmla="*/ 3171860 w 3419012"/>
              <a:gd name="connsiteY4-412" fmla="*/ 1016630 h 4908222"/>
              <a:gd name="connsiteX5-413" fmla="*/ 3171860 w 3419012"/>
              <a:gd name="connsiteY5-414" fmla="*/ 876015 h 4908222"/>
              <a:gd name="connsiteX6-415" fmla="*/ 516474 w 3419012"/>
              <a:gd name="connsiteY6-416" fmla="*/ 4451468 h 4908222"/>
              <a:gd name="connsiteX7-417" fmla="*/ 255064 w 3419012"/>
              <a:gd name="connsiteY7-418" fmla="*/ 4908222 h 4908222"/>
              <a:gd name="connsiteX8-419" fmla="*/ 4315 w 3419012"/>
              <a:gd name="connsiteY8-420" fmla="*/ 4285753 h 4908222"/>
              <a:gd name="connsiteX9-421" fmla="*/ 487752 w 3419012"/>
              <a:gd name="connsiteY9-422" fmla="*/ 3173716 h 4908222"/>
              <a:gd name="connsiteX10-423" fmla="*/ 2781799 w 3419012"/>
              <a:gd name="connsiteY10-424" fmla="*/ 0 h 4908222"/>
              <a:gd name="connsiteX0-425" fmla="*/ 2781799 w 3419012"/>
              <a:gd name="connsiteY0-426" fmla="*/ 0 h 4908222"/>
              <a:gd name="connsiteX1-427" fmla="*/ 3171860 w 3419012"/>
              <a:gd name="connsiteY1-428" fmla="*/ 662940 h 4908222"/>
              <a:gd name="connsiteX2-429" fmla="*/ 3171860 w 3419012"/>
              <a:gd name="connsiteY2-430" fmla="*/ 522325 h 4908222"/>
              <a:gd name="connsiteX3-431" fmla="*/ 3419012 w 3419012"/>
              <a:gd name="connsiteY3-432" fmla="*/ 769478 h 4908222"/>
              <a:gd name="connsiteX4-433" fmla="*/ 3171860 w 3419012"/>
              <a:gd name="connsiteY4-434" fmla="*/ 1016630 h 4908222"/>
              <a:gd name="connsiteX5-435" fmla="*/ 3171860 w 3419012"/>
              <a:gd name="connsiteY5-436" fmla="*/ 876015 h 4908222"/>
              <a:gd name="connsiteX6-437" fmla="*/ 456561 w 3419012"/>
              <a:gd name="connsiteY6-438" fmla="*/ 4648362 h 4908222"/>
              <a:gd name="connsiteX7-439" fmla="*/ 255064 w 3419012"/>
              <a:gd name="connsiteY7-440" fmla="*/ 4908222 h 4908222"/>
              <a:gd name="connsiteX8-441" fmla="*/ 4315 w 3419012"/>
              <a:gd name="connsiteY8-442" fmla="*/ 4285753 h 4908222"/>
              <a:gd name="connsiteX9-443" fmla="*/ 487752 w 3419012"/>
              <a:gd name="connsiteY9-444" fmla="*/ 3173716 h 4908222"/>
              <a:gd name="connsiteX10-445" fmla="*/ 2781799 w 3419012"/>
              <a:gd name="connsiteY10-446" fmla="*/ 0 h 4908222"/>
              <a:gd name="connsiteX0-447" fmla="*/ 2781799 w 3419012"/>
              <a:gd name="connsiteY0-448" fmla="*/ 0 h 4987374"/>
              <a:gd name="connsiteX1-449" fmla="*/ 3171860 w 3419012"/>
              <a:gd name="connsiteY1-450" fmla="*/ 662940 h 4987374"/>
              <a:gd name="connsiteX2-451" fmla="*/ 3171860 w 3419012"/>
              <a:gd name="connsiteY2-452" fmla="*/ 522325 h 4987374"/>
              <a:gd name="connsiteX3-453" fmla="*/ 3419012 w 3419012"/>
              <a:gd name="connsiteY3-454" fmla="*/ 769478 h 4987374"/>
              <a:gd name="connsiteX4-455" fmla="*/ 3171860 w 3419012"/>
              <a:gd name="connsiteY4-456" fmla="*/ 1016630 h 4987374"/>
              <a:gd name="connsiteX5-457" fmla="*/ 3171860 w 3419012"/>
              <a:gd name="connsiteY5-458" fmla="*/ 876015 h 4987374"/>
              <a:gd name="connsiteX6-459" fmla="*/ 530389 w 3419012"/>
              <a:gd name="connsiteY6-460" fmla="*/ 4987375 h 4987374"/>
              <a:gd name="connsiteX7-461" fmla="*/ 255064 w 3419012"/>
              <a:gd name="connsiteY7-462" fmla="*/ 4908222 h 4987374"/>
              <a:gd name="connsiteX8-463" fmla="*/ 4315 w 3419012"/>
              <a:gd name="connsiteY8-464" fmla="*/ 4285753 h 4987374"/>
              <a:gd name="connsiteX9-465" fmla="*/ 487752 w 3419012"/>
              <a:gd name="connsiteY9-466" fmla="*/ 3173716 h 4987374"/>
              <a:gd name="connsiteX10-467" fmla="*/ 2781799 w 3419012"/>
              <a:gd name="connsiteY10-468" fmla="*/ 0 h 4987374"/>
              <a:gd name="connsiteX0-469" fmla="*/ 2781799 w 3419012"/>
              <a:gd name="connsiteY0-470" fmla="*/ 0 h 4987376"/>
              <a:gd name="connsiteX1-471" fmla="*/ 3171860 w 3419012"/>
              <a:gd name="connsiteY1-472" fmla="*/ 662940 h 4987376"/>
              <a:gd name="connsiteX2-473" fmla="*/ 3171860 w 3419012"/>
              <a:gd name="connsiteY2-474" fmla="*/ 522325 h 4987376"/>
              <a:gd name="connsiteX3-475" fmla="*/ 3419012 w 3419012"/>
              <a:gd name="connsiteY3-476" fmla="*/ 769478 h 4987376"/>
              <a:gd name="connsiteX4-477" fmla="*/ 3171860 w 3419012"/>
              <a:gd name="connsiteY4-478" fmla="*/ 1016630 h 4987376"/>
              <a:gd name="connsiteX5-479" fmla="*/ 3171860 w 3419012"/>
              <a:gd name="connsiteY5-480" fmla="*/ 876015 h 4987376"/>
              <a:gd name="connsiteX6-481" fmla="*/ 422356 w 3419012"/>
              <a:gd name="connsiteY6-482" fmla="*/ 4503951 h 4987376"/>
              <a:gd name="connsiteX7-483" fmla="*/ 530389 w 3419012"/>
              <a:gd name="connsiteY7-484" fmla="*/ 4987375 h 4987376"/>
              <a:gd name="connsiteX8-485" fmla="*/ 255064 w 3419012"/>
              <a:gd name="connsiteY8-486" fmla="*/ 4908222 h 4987376"/>
              <a:gd name="connsiteX9-487" fmla="*/ 4315 w 3419012"/>
              <a:gd name="connsiteY9-488" fmla="*/ 4285753 h 4987376"/>
              <a:gd name="connsiteX10-489" fmla="*/ 487752 w 3419012"/>
              <a:gd name="connsiteY10-490" fmla="*/ 3173716 h 4987376"/>
              <a:gd name="connsiteX11" fmla="*/ 2781799 w 3419012"/>
              <a:gd name="connsiteY11" fmla="*/ 0 h 4987376"/>
              <a:gd name="connsiteX0-491" fmla="*/ 2781799 w 3419012"/>
              <a:gd name="connsiteY0-492" fmla="*/ 0 h 4987374"/>
              <a:gd name="connsiteX1-493" fmla="*/ 3171860 w 3419012"/>
              <a:gd name="connsiteY1-494" fmla="*/ 662940 h 4987374"/>
              <a:gd name="connsiteX2-495" fmla="*/ 3171860 w 3419012"/>
              <a:gd name="connsiteY2-496" fmla="*/ 522325 h 4987374"/>
              <a:gd name="connsiteX3-497" fmla="*/ 3419012 w 3419012"/>
              <a:gd name="connsiteY3-498" fmla="*/ 769478 h 4987374"/>
              <a:gd name="connsiteX4-499" fmla="*/ 3171860 w 3419012"/>
              <a:gd name="connsiteY4-500" fmla="*/ 1016630 h 4987374"/>
              <a:gd name="connsiteX5-501" fmla="*/ 3171860 w 3419012"/>
              <a:gd name="connsiteY5-502" fmla="*/ 876015 h 4987374"/>
              <a:gd name="connsiteX6-503" fmla="*/ 754689 w 3419012"/>
              <a:gd name="connsiteY6-504" fmla="*/ 4210837 h 4987374"/>
              <a:gd name="connsiteX7-505" fmla="*/ 530389 w 3419012"/>
              <a:gd name="connsiteY7-506" fmla="*/ 4987375 h 4987374"/>
              <a:gd name="connsiteX8-507" fmla="*/ 255064 w 3419012"/>
              <a:gd name="connsiteY8-508" fmla="*/ 4908222 h 4987374"/>
              <a:gd name="connsiteX9-509" fmla="*/ 4315 w 3419012"/>
              <a:gd name="connsiteY9-510" fmla="*/ 4285753 h 4987374"/>
              <a:gd name="connsiteX10-511" fmla="*/ 487752 w 3419012"/>
              <a:gd name="connsiteY10-512" fmla="*/ 3173716 h 4987374"/>
              <a:gd name="connsiteX11-513" fmla="*/ 2781799 w 3419012"/>
              <a:gd name="connsiteY11-514" fmla="*/ 0 h 4987374"/>
              <a:gd name="connsiteX0-515" fmla="*/ 2781799 w 3419012"/>
              <a:gd name="connsiteY0-516" fmla="*/ 0 h 4987376"/>
              <a:gd name="connsiteX1-517" fmla="*/ 3171860 w 3419012"/>
              <a:gd name="connsiteY1-518" fmla="*/ 662940 h 4987376"/>
              <a:gd name="connsiteX2-519" fmla="*/ 3171860 w 3419012"/>
              <a:gd name="connsiteY2-520" fmla="*/ 522325 h 4987376"/>
              <a:gd name="connsiteX3-521" fmla="*/ 3419012 w 3419012"/>
              <a:gd name="connsiteY3-522" fmla="*/ 769478 h 4987376"/>
              <a:gd name="connsiteX4-523" fmla="*/ 3171860 w 3419012"/>
              <a:gd name="connsiteY4-524" fmla="*/ 1016630 h 4987376"/>
              <a:gd name="connsiteX5-525" fmla="*/ 3171860 w 3419012"/>
              <a:gd name="connsiteY5-526" fmla="*/ 876015 h 4987376"/>
              <a:gd name="connsiteX6-527" fmla="*/ 754689 w 3419012"/>
              <a:gd name="connsiteY6-528" fmla="*/ 4210837 h 4987376"/>
              <a:gd name="connsiteX7-529" fmla="*/ 530389 w 3419012"/>
              <a:gd name="connsiteY7-530" fmla="*/ 4987375 h 4987376"/>
              <a:gd name="connsiteX8-531" fmla="*/ 255064 w 3419012"/>
              <a:gd name="connsiteY8-532" fmla="*/ 4908222 h 4987376"/>
              <a:gd name="connsiteX9-533" fmla="*/ 4315 w 3419012"/>
              <a:gd name="connsiteY9-534" fmla="*/ 4285753 h 4987376"/>
              <a:gd name="connsiteX10-535" fmla="*/ 487752 w 3419012"/>
              <a:gd name="connsiteY10-536" fmla="*/ 3173716 h 4987376"/>
              <a:gd name="connsiteX11-537" fmla="*/ 2781799 w 3419012"/>
              <a:gd name="connsiteY11-538" fmla="*/ 0 h 4987376"/>
              <a:gd name="connsiteX0-539" fmla="*/ 2781799 w 3419012"/>
              <a:gd name="connsiteY0-540" fmla="*/ 0 h 4987374"/>
              <a:gd name="connsiteX1-541" fmla="*/ 3171860 w 3419012"/>
              <a:gd name="connsiteY1-542" fmla="*/ 662940 h 4987374"/>
              <a:gd name="connsiteX2-543" fmla="*/ 3171860 w 3419012"/>
              <a:gd name="connsiteY2-544" fmla="*/ 522325 h 4987374"/>
              <a:gd name="connsiteX3-545" fmla="*/ 3419012 w 3419012"/>
              <a:gd name="connsiteY3-546" fmla="*/ 769478 h 4987374"/>
              <a:gd name="connsiteX4-547" fmla="*/ 3171860 w 3419012"/>
              <a:gd name="connsiteY4-548" fmla="*/ 1016630 h 4987374"/>
              <a:gd name="connsiteX5-549" fmla="*/ 3171860 w 3419012"/>
              <a:gd name="connsiteY5-550" fmla="*/ 876015 h 4987374"/>
              <a:gd name="connsiteX6-551" fmla="*/ 754689 w 3419012"/>
              <a:gd name="connsiteY6-552" fmla="*/ 4210837 h 4987374"/>
              <a:gd name="connsiteX7-553" fmla="*/ 530389 w 3419012"/>
              <a:gd name="connsiteY7-554" fmla="*/ 4987375 h 4987374"/>
              <a:gd name="connsiteX8-555" fmla="*/ 255064 w 3419012"/>
              <a:gd name="connsiteY8-556" fmla="*/ 4908222 h 4987374"/>
              <a:gd name="connsiteX9-557" fmla="*/ 4315 w 3419012"/>
              <a:gd name="connsiteY9-558" fmla="*/ 4285753 h 4987374"/>
              <a:gd name="connsiteX10-559" fmla="*/ 487752 w 3419012"/>
              <a:gd name="connsiteY10-560" fmla="*/ 3173716 h 4987374"/>
              <a:gd name="connsiteX11-561" fmla="*/ 2781799 w 3419012"/>
              <a:gd name="connsiteY11-562" fmla="*/ 0 h 4987374"/>
              <a:gd name="connsiteX0-563" fmla="*/ 2781799 w 3419012"/>
              <a:gd name="connsiteY0-564" fmla="*/ 0 h 4908222"/>
              <a:gd name="connsiteX1-565" fmla="*/ 3171860 w 3419012"/>
              <a:gd name="connsiteY1-566" fmla="*/ 662940 h 4908222"/>
              <a:gd name="connsiteX2-567" fmla="*/ 3171860 w 3419012"/>
              <a:gd name="connsiteY2-568" fmla="*/ 522325 h 4908222"/>
              <a:gd name="connsiteX3-569" fmla="*/ 3419012 w 3419012"/>
              <a:gd name="connsiteY3-570" fmla="*/ 769478 h 4908222"/>
              <a:gd name="connsiteX4-571" fmla="*/ 3171860 w 3419012"/>
              <a:gd name="connsiteY4-572" fmla="*/ 1016630 h 4908222"/>
              <a:gd name="connsiteX5-573" fmla="*/ 3171860 w 3419012"/>
              <a:gd name="connsiteY5-574" fmla="*/ 876015 h 4908222"/>
              <a:gd name="connsiteX6-575" fmla="*/ 754689 w 3419012"/>
              <a:gd name="connsiteY6-576" fmla="*/ 4210837 h 4908222"/>
              <a:gd name="connsiteX7-577" fmla="*/ 870595 w 3419012"/>
              <a:gd name="connsiteY7-578" fmla="*/ 4839021 h 4908222"/>
              <a:gd name="connsiteX8-579" fmla="*/ 255064 w 3419012"/>
              <a:gd name="connsiteY8-580" fmla="*/ 4908222 h 4908222"/>
              <a:gd name="connsiteX9-581" fmla="*/ 4315 w 3419012"/>
              <a:gd name="connsiteY9-582" fmla="*/ 4285753 h 4908222"/>
              <a:gd name="connsiteX10-583" fmla="*/ 487752 w 3419012"/>
              <a:gd name="connsiteY10-584" fmla="*/ 3173716 h 4908222"/>
              <a:gd name="connsiteX11-585" fmla="*/ 2781799 w 3419012"/>
              <a:gd name="connsiteY11-586" fmla="*/ 0 h 4908222"/>
              <a:gd name="connsiteX0-587" fmla="*/ 2781799 w 3419012"/>
              <a:gd name="connsiteY0-588" fmla="*/ 0 h 4908222"/>
              <a:gd name="connsiteX1-589" fmla="*/ 3171860 w 3419012"/>
              <a:gd name="connsiteY1-590" fmla="*/ 662940 h 4908222"/>
              <a:gd name="connsiteX2-591" fmla="*/ 3171860 w 3419012"/>
              <a:gd name="connsiteY2-592" fmla="*/ 522325 h 4908222"/>
              <a:gd name="connsiteX3-593" fmla="*/ 3419012 w 3419012"/>
              <a:gd name="connsiteY3-594" fmla="*/ 769478 h 4908222"/>
              <a:gd name="connsiteX4-595" fmla="*/ 3171860 w 3419012"/>
              <a:gd name="connsiteY4-596" fmla="*/ 1016630 h 4908222"/>
              <a:gd name="connsiteX5-597" fmla="*/ 3171860 w 3419012"/>
              <a:gd name="connsiteY5-598" fmla="*/ 876015 h 4908222"/>
              <a:gd name="connsiteX6-599" fmla="*/ 754689 w 3419012"/>
              <a:gd name="connsiteY6-600" fmla="*/ 4210837 h 4908222"/>
              <a:gd name="connsiteX7-601" fmla="*/ 870595 w 3419012"/>
              <a:gd name="connsiteY7-602" fmla="*/ 4839021 h 4908222"/>
              <a:gd name="connsiteX8-603" fmla="*/ 255064 w 3419012"/>
              <a:gd name="connsiteY8-604" fmla="*/ 4908222 h 4908222"/>
              <a:gd name="connsiteX9-605" fmla="*/ 4315 w 3419012"/>
              <a:gd name="connsiteY9-606" fmla="*/ 4285753 h 4908222"/>
              <a:gd name="connsiteX10-607" fmla="*/ 487752 w 3419012"/>
              <a:gd name="connsiteY10-608" fmla="*/ 3173716 h 4908222"/>
              <a:gd name="connsiteX11-609" fmla="*/ 2781799 w 3419012"/>
              <a:gd name="connsiteY11-610" fmla="*/ 0 h 4908222"/>
              <a:gd name="connsiteX0-611" fmla="*/ 2781799 w 3419012"/>
              <a:gd name="connsiteY0-612" fmla="*/ 0 h 4908222"/>
              <a:gd name="connsiteX1-613" fmla="*/ 3171860 w 3419012"/>
              <a:gd name="connsiteY1-614" fmla="*/ 662940 h 4908222"/>
              <a:gd name="connsiteX2-615" fmla="*/ 3171860 w 3419012"/>
              <a:gd name="connsiteY2-616" fmla="*/ 522325 h 4908222"/>
              <a:gd name="connsiteX3-617" fmla="*/ 3419012 w 3419012"/>
              <a:gd name="connsiteY3-618" fmla="*/ 769478 h 4908222"/>
              <a:gd name="connsiteX4-619" fmla="*/ 3171860 w 3419012"/>
              <a:gd name="connsiteY4-620" fmla="*/ 1016630 h 4908222"/>
              <a:gd name="connsiteX5-621" fmla="*/ 3171860 w 3419012"/>
              <a:gd name="connsiteY5-622" fmla="*/ 876015 h 4908222"/>
              <a:gd name="connsiteX6-623" fmla="*/ 754689 w 3419012"/>
              <a:gd name="connsiteY6-624" fmla="*/ 4210837 h 4908222"/>
              <a:gd name="connsiteX7-625" fmla="*/ 870595 w 3419012"/>
              <a:gd name="connsiteY7-626" fmla="*/ 4839021 h 4908222"/>
              <a:gd name="connsiteX8-627" fmla="*/ 255064 w 3419012"/>
              <a:gd name="connsiteY8-628" fmla="*/ 4908222 h 4908222"/>
              <a:gd name="connsiteX9-629" fmla="*/ 4315 w 3419012"/>
              <a:gd name="connsiteY9-630" fmla="*/ 4285753 h 4908222"/>
              <a:gd name="connsiteX10-631" fmla="*/ 487752 w 3419012"/>
              <a:gd name="connsiteY10-632" fmla="*/ 3173716 h 4908222"/>
              <a:gd name="connsiteX11-633" fmla="*/ 2781799 w 3419012"/>
              <a:gd name="connsiteY11-634" fmla="*/ 0 h 4908222"/>
              <a:gd name="connsiteX0-635" fmla="*/ 2781799 w 3419012"/>
              <a:gd name="connsiteY0-636" fmla="*/ 0 h 4908222"/>
              <a:gd name="connsiteX1-637" fmla="*/ 3171860 w 3419012"/>
              <a:gd name="connsiteY1-638" fmla="*/ 662940 h 4908222"/>
              <a:gd name="connsiteX2-639" fmla="*/ 3171860 w 3419012"/>
              <a:gd name="connsiteY2-640" fmla="*/ 522325 h 4908222"/>
              <a:gd name="connsiteX3-641" fmla="*/ 3419012 w 3419012"/>
              <a:gd name="connsiteY3-642" fmla="*/ 769478 h 4908222"/>
              <a:gd name="connsiteX4-643" fmla="*/ 3171860 w 3419012"/>
              <a:gd name="connsiteY4-644" fmla="*/ 1016630 h 4908222"/>
              <a:gd name="connsiteX5-645" fmla="*/ 3171860 w 3419012"/>
              <a:gd name="connsiteY5-646" fmla="*/ 876015 h 4908222"/>
              <a:gd name="connsiteX6-647" fmla="*/ 754689 w 3419012"/>
              <a:gd name="connsiteY6-648" fmla="*/ 4210837 h 4908222"/>
              <a:gd name="connsiteX7-649" fmla="*/ 870595 w 3419012"/>
              <a:gd name="connsiteY7-650" fmla="*/ 4839021 h 4908222"/>
              <a:gd name="connsiteX8-651" fmla="*/ 255064 w 3419012"/>
              <a:gd name="connsiteY8-652" fmla="*/ 4908222 h 4908222"/>
              <a:gd name="connsiteX9-653" fmla="*/ 4315 w 3419012"/>
              <a:gd name="connsiteY9-654" fmla="*/ 4285753 h 4908222"/>
              <a:gd name="connsiteX10-655" fmla="*/ 217102 w 3419012"/>
              <a:gd name="connsiteY10-656" fmla="*/ 4207072 h 4908222"/>
              <a:gd name="connsiteX11-657" fmla="*/ 487752 w 3419012"/>
              <a:gd name="connsiteY11-658" fmla="*/ 3173716 h 4908222"/>
              <a:gd name="connsiteX12" fmla="*/ 2781799 w 3419012"/>
              <a:gd name="connsiteY12" fmla="*/ 0 h 4908222"/>
              <a:gd name="connsiteX0-659" fmla="*/ 2781799 w 3419012"/>
              <a:gd name="connsiteY0-660" fmla="*/ 0 h 4908222"/>
              <a:gd name="connsiteX1-661" fmla="*/ 3171860 w 3419012"/>
              <a:gd name="connsiteY1-662" fmla="*/ 662940 h 4908222"/>
              <a:gd name="connsiteX2-663" fmla="*/ 3171860 w 3419012"/>
              <a:gd name="connsiteY2-664" fmla="*/ 522325 h 4908222"/>
              <a:gd name="connsiteX3-665" fmla="*/ 3419012 w 3419012"/>
              <a:gd name="connsiteY3-666" fmla="*/ 769478 h 4908222"/>
              <a:gd name="connsiteX4-667" fmla="*/ 3171860 w 3419012"/>
              <a:gd name="connsiteY4-668" fmla="*/ 1016630 h 4908222"/>
              <a:gd name="connsiteX5-669" fmla="*/ 3171860 w 3419012"/>
              <a:gd name="connsiteY5-670" fmla="*/ 876015 h 4908222"/>
              <a:gd name="connsiteX6-671" fmla="*/ 754689 w 3419012"/>
              <a:gd name="connsiteY6-672" fmla="*/ 4210837 h 4908222"/>
              <a:gd name="connsiteX7-673" fmla="*/ 870595 w 3419012"/>
              <a:gd name="connsiteY7-674" fmla="*/ 4839021 h 4908222"/>
              <a:gd name="connsiteX8-675" fmla="*/ 255064 w 3419012"/>
              <a:gd name="connsiteY8-676" fmla="*/ 4908222 h 4908222"/>
              <a:gd name="connsiteX9-677" fmla="*/ 4315 w 3419012"/>
              <a:gd name="connsiteY9-678" fmla="*/ 4285753 h 4908222"/>
              <a:gd name="connsiteX10-679" fmla="*/ 217102 w 3419012"/>
              <a:gd name="connsiteY10-680" fmla="*/ 4207072 h 4908222"/>
              <a:gd name="connsiteX11-681" fmla="*/ 487752 w 3419012"/>
              <a:gd name="connsiteY11-682" fmla="*/ 3173716 h 4908222"/>
              <a:gd name="connsiteX12-683" fmla="*/ 2781799 w 3419012"/>
              <a:gd name="connsiteY12-684" fmla="*/ 0 h 4908222"/>
              <a:gd name="connsiteX0-685" fmla="*/ 2783749 w 3420962"/>
              <a:gd name="connsiteY0-686" fmla="*/ 0 h 4908222"/>
              <a:gd name="connsiteX1-687" fmla="*/ 3173810 w 3420962"/>
              <a:gd name="connsiteY1-688" fmla="*/ 662940 h 4908222"/>
              <a:gd name="connsiteX2-689" fmla="*/ 3173810 w 3420962"/>
              <a:gd name="connsiteY2-690" fmla="*/ 522325 h 4908222"/>
              <a:gd name="connsiteX3-691" fmla="*/ 3420962 w 3420962"/>
              <a:gd name="connsiteY3-692" fmla="*/ 769478 h 4908222"/>
              <a:gd name="connsiteX4-693" fmla="*/ 3173810 w 3420962"/>
              <a:gd name="connsiteY4-694" fmla="*/ 1016630 h 4908222"/>
              <a:gd name="connsiteX5-695" fmla="*/ 3173810 w 3420962"/>
              <a:gd name="connsiteY5-696" fmla="*/ 876015 h 4908222"/>
              <a:gd name="connsiteX6-697" fmla="*/ 756639 w 3420962"/>
              <a:gd name="connsiteY6-698" fmla="*/ 4210837 h 4908222"/>
              <a:gd name="connsiteX7-699" fmla="*/ 872545 w 3420962"/>
              <a:gd name="connsiteY7-700" fmla="*/ 4839021 h 4908222"/>
              <a:gd name="connsiteX8-701" fmla="*/ 257014 w 3420962"/>
              <a:gd name="connsiteY8-702" fmla="*/ 4908222 h 4908222"/>
              <a:gd name="connsiteX9-703" fmla="*/ 6265 w 3420962"/>
              <a:gd name="connsiteY9-704" fmla="*/ 4285753 h 4908222"/>
              <a:gd name="connsiteX10-705" fmla="*/ 219052 w 3420962"/>
              <a:gd name="connsiteY10-706" fmla="*/ 4207072 h 4908222"/>
              <a:gd name="connsiteX11-707" fmla="*/ 489702 w 3420962"/>
              <a:gd name="connsiteY11-708" fmla="*/ 3173716 h 4908222"/>
              <a:gd name="connsiteX12-709" fmla="*/ 2783749 w 3420962"/>
              <a:gd name="connsiteY12-710" fmla="*/ 0 h 4908222"/>
              <a:gd name="connsiteX0-711" fmla="*/ 2783749 w 3420962"/>
              <a:gd name="connsiteY0-712" fmla="*/ 0 h 4908222"/>
              <a:gd name="connsiteX1-713" fmla="*/ 3173810 w 3420962"/>
              <a:gd name="connsiteY1-714" fmla="*/ 662940 h 4908222"/>
              <a:gd name="connsiteX2-715" fmla="*/ 3173810 w 3420962"/>
              <a:gd name="connsiteY2-716" fmla="*/ 522325 h 4908222"/>
              <a:gd name="connsiteX3-717" fmla="*/ 3420962 w 3420962"/>
              <a:gd name="connsiteY3-718" fmla="*/ 769478 h 4908222"/>
              <a:gd name="connsiteX4-719" fmla="*/ 3173810 w 3420962"/>
              <a:gd name="connsiteY4-720" fmla="*/ 1016630 h 4908222"/>
              <a:gd name="connsiteX5-721" fmla="*/ 3173810 w 3420962"/>
              <a:gd name="connsiteY5-722" fmla="*/ 876015 h 4908222"/>
              <a:gd name="connsiteX6-723" fmla="*/ 438107 w 3420962"/>
              <a:gd name="connsiteY6-724" fmla="*/ 4559941 h 4908222"/>
              <a:gd name="connsiteX7-725" fmla="*/ 872545 w 3420962"/>
              <a:gd name="connsiteY7-726" fmla="*/ 4839021 h 4908222"/>
              <a:gd name="connsiteX8-727" fmla="*/ 257014 w 3420962"/>
              <a:gd name="connsiteY8-728" fmla="*/ 4908222 h 4908222"/>
              <a:gd name="connsiteX9-729" fmla="*/ 6265 w 3420962"/>
              <a:gd name="connsiteY9-730" fmla="*/ 4285753 h 4908222"/>
              <a:gd name="connsiteX10-731" fmla="*/ 219052 w 3420962"/>
              <a:gd name="connsiteY10-732" fmla="*/ 4207072 h 4908222"/>
              <a:gd name="connsiteX11-733" fmla="*/ 489702 w 3420962"/>
              <a:gd name="connsiteY11-734" fmla="*/ 3173716 h 4908222"/>
              <a:gd name="connsiteX12-735" fmla="*/ 2783749 w 3420962"/>
              <a:gd name="connsiteY12-736" fmla="*/ 0 h 4908222"/>
              <a:gd name="connsiteX0-737" fmla="*/ 2783749 w 3420962"/>
              <a:gd name="connsiteY0-738" fmla="*/ 0 h 4908222"/>
              <a:gd name="connsiteX1-739" fmla="*/ 3173810 w 3420962"/>
              <a:gd name="connsiteY1-740" fmla="*/ 662940 h 4908222"/>
              <a:gd name="connsiteX2-741" fmla="*/ 3173810 w 3420962"/>
              <a:gd name="connsiteY2-742" fmla="*/ 522325 h 4908222"/>
              <a:gd name="connsiteX3-743" fmla="*/ 3420962 w 3420962"/>
              <a:gd name="connsiteY3-744" fmla="*/ 769478 h 4908222"/>
              <a:gd name="connsiteX4-745" fmla="*/ 3173810 w 3420962"/>
              <a:gd name="connsiteY4-746" fmla="*/ 1016630 h 4908222"/>
              <a:gd name="connsiteX5-747" fmla="*/ 3173810 w 3420962"/>
              <a:gd name="connsiteY5-748" fmla="*/ 876015 h 4908222"/>
              <a:gd name="connsiteX6-749" fmla="*/ 1554564 w 3420962"/>
              <a:gd name="connsiteY6-750" fmla="*/ 2416646 h 4908222"/>
              <a:gd name="connsiteX7-751" fmla="*/ 438107 w 3420962"/>
              <a:gd name="connsiteY7-752" fmla="*/ 4559941 h 4908222"/>
              <a:gd name="connsiteX8-753" fmla="*/ 872545 w 3420962"/>
              <a:gd name="connsiteY8-754" fmla="*/ 4839021 h 4908222"/>
              <a:gd name="connsiteX9-755" fmla="*/ 257014 w 3420962"/>
              <a:gd name="connsiteY9-756" fmla="*/ 4908222 h 4908222"/>
              <a:gd name="connsiteX10-757" fmla="*/ 6265 w 3420962"/>
              <a:gd name="connsiteY10-758" fmla="*/ 4285753 h 4908222"/>
              <a:gd name="connsiteX11-759" fmla="*/ 219052 w 3420962"/>
              <a:gd name="connsiteY11-760" fmla="*/ 4207072 h 4908222"/>
              <a:gd name="connsiteX12-761" fmla="*/ 489702 w 3420962"/>
              <a:gd name="connsiteY12-762" fmla="*/ 3173716 h 4908222"/>
              <a:gd name="connsiteX13" fmla="*/ 2783749 w 3420962"/>
              <a:gd name="connsiteY13" fmla="*/ 0 h 4908222"/>
              <a:gd name="connsiteX0-763" fmla="*/ 2783749 w 3420962"/>
              <a:gd name="connsiteY0-764" fmla="*/ 0 h 4908222"/>
              <a:gd name="connsiteX1-765" fmla="*/ 3173810 w 3420962"/>
              <a:gd name="connsiteY1-766" fmla="*/ 662940 h 4908222"/>
              <a:gd name="connsiteX2-767" fmla="*/ 3173810 w 3420962"/>
              <a:gd name="connsiteY2-768" fmla="*/ 522325 h 4908222"/>
              <a:gd name="connsiteX3-769" fmla="*/ 3420962 w 3420962"/>
              <a:gd name="connsiteY3-770" fmla="*/ 769478 h 4908222"/>
              <a:gd name="connsiteX4-771" fmla="*/ 3173810 w 3420962"/>
              <a:gd name="connsiteY4-772" fmla="*/ 1016630 h 4908222"/>
              <a:gd name="connsiteX5-773" fmla="*/ 3173810 w 3420962"/>
              <a:gd name="connsiteY5-774" fmla="*/ 876015 h 4908222"/>
              <a:gd name="connsiteX6-775" fmla="*/ 1472892 w 3420962"/>
              <a:gd name="connsiteY6-776" fmla="*/ 2282713 h 4908222"/>
              <a:gd name="connsiteX7-777" fmla="*/ 438107 w 3420962"/>
              <a:gd name="connsiteY7-778" fmla="*/ 4559941 h 4908222"/>
              <a:gd name="connsiteX8-779" fmla="*/ 872545 w 3420962"/>
              <a:gd name="connsiteY8-780" fmla="*/ 4839021 h 4908222"/>
              <a:gd name="connsiteX9-781" fmla="*/ 257014 w 3420962"/>
              <a:gd name="connsiteY9-782" fmla="*/ 4908222 h 4908222"/>
              <a:gd name="connsiteX10-783" fmla="*/ 6265 w 3420962"/>
              <a:gd name="connsiteY10-784" fmla="*/ 4285753 h 4908222"/>
              <a:gd name="connsiteX11-785" fmla="*/ 219052 w 3420962"/>
              <a:gd name="connsiteY11-786" fmla="*/ 4207072 h 4908222"/>
              <a:gd name="connsiteX12-787" fmla="*/ 489702 w 3420962"/>
              <a:gd name="connsiteY12-788" fmla="*/ 3173716 h 4908222"/>
              <a:gd name="connsiteX13-789" fmla="*/ 2783749 w 3420962"/>
              <a:gd name="connsiteY13-790" fmla="*/ 0 h 4908222"/>
              <a:gd name="connsiteX0-791" fmla="*/ 2783749 w 3420962"/>
              <a:gd name="connsiteY0-792" fmla="*/ 0 h 4908222"/>
              <a:gd name="connsiteX1-793" fmla="*/ 3173810 w 3420962"/>
              <a:gd name="connsiteY1-794" fmla="*/ 662940 h 4908222"/>
              <a:gd name="connsiteX2-795" fmla="*/ 3173810 w 3420962"/>
              <a:gd name="connsiteY2-796" fmla="*/ 522325 h 4908222"/>
              <a:gd name="connsiteX3-797" fmla="*/ 3420962 w 3420962"/>
              <a:gd name="connsiteY3-798" fmla="*/ 769478 h 4908222"/>
              <a:gd name="connsiteX4-799" fmla="*/ 3173810 w 3420962"/>
              <a:gd name="connsiteY4-800" fmla="*/ 1016630 h 4908222"/>
              <a:gd name="connsiteX5-801" fmla="*/ 3173810 w 3420962"/>
              <a:gd name="connsiteY5-802" fmla="*/ 876015 h 4908222"/>
              <a:gd name="connsiteX6-803" fmla="*/ 1536898 w 3420962"/>
              <a:gd name="connsiteY6-804" fmla="*/ 2243437 h 4908222"/>
              <a:gd name="connsiteX7-805" fmla="*/ 438107 w 3420962"/>
              <a:gd name="connsiteY7-806" fmla="*/ 4559941 h 4908222"/>
              <a:gd name="connsiteX8-807" fmla="*/ 872545 w 3420962"/>
              <a:gd name="connsiteY8-808" fmla="*/ 4839021 h 4908222"/>
              <a:gd name="connsiteX9-809" fmla="*/ 257014 w 3420962"/>
              <a:gd name="connsiteY9-810" fmla="*/ 4908222 h 4908222"/>
              <a:gd name="connsiteX10-811" fmla="*/ 6265 w 3420962"/>
              <a:gd name="connsiteY10-812" fmla="*/ 4285753 h 4908222"/>
              <a:gd name="connsiteX11-813" fmla="*/ 219052 w 3420962"/>
              <a:gd name="connsiteY11-814" fmla="*/ 4207072 h 4908222"/>
              <a:gd name="connsiteX12-815" fmla="*/ 489702 w 3420962"/>
              <a:gd name="connsiteY12-816" fmla="*/ 3173716 h 4908222"/>
              <a:gd name="connsiteX13-817" fmla="*/ 2783749 w 3420962"/>
              <a:gd name="connsiteY13-818" fmla="*/ 0 h 4908222"/>
              <a:gd name="connsiteX0-819" fmla="*/ 1441238 w 3420962"/>
              <a:gd name="connsiteY0-820" fmla="*/ 935106 h 4385897"/>
              <a:gd name="connsiteX1-821" fmla="*/ 3173810 w 3420962"/>
              <a:gd name="connsiteY1-822" fmla="*/ 140615 h 4385897"/>
              <a:gd name="connsiteX2-823" fmla="*/ 3173810 w 3420962"/>
              <a:gd name="connsiteY2-824" fmla="*/ 0 h 4385897"/>
              <a:gd name="connsiteX3-825" fmla="*/ 3420962 w 3420962"/>
              <a:gd name="connsiteY3-826" fmla="*/ 247153 h 4385897"/>
              <a:gd name="connsiteX4-827" fmla="*/ 3173810 w 3420962"/>
              <a:gd name="connsiteY4-828" fmla="*/ 494305 h 4385897"/>
              <a:gd name="connsiteX5-829" fmla="*/ 3173810 w 3420962"/>
              <a:gd name="connsiteY5-830" fmla="*/ 353690 h 4385897"/>
              <a:gd name="connsiteX6-831" fmla="*/ 1536898 w 3420962"/>
              <a:gd name="connsiteY6-832" fmla="*/ 1721112 h 4385897"/>
              <a:gd name="connsiteX7-833" fmla="*/ 438107 w 3420962"/>
              <a:gd name="connsiteY7-834" fmla="*/ 4037616 h 4385897"/>
              <a:gd name="connsiteX8-835" fmla="*/ 872545 w 3420962"/>
              <a:gd name="connsiteY8-836" fmla="*/ 4316696 h 4385897"/>
              <a:gd name="connsiteX9-837" fmla="*/ 257014 w 3420962"/>
              <a:gd name="connsiteY9-838" fmla="*/ 4385897 h 4385897"/>
              <a:gd name="connsiteX10-839" fmla="*/ 6265 w 3420962"/>
              <a:gd name="connsiteY10-840" fmla="*/ 3763428 h 4385897"/>
              <a:gd name="connsiteX11-841" fmla="*/ 219052 w 3420962"/>
              <a:gd name="connsiteY11-842" fmla="*/ 3684747 h 4385897"/>
              <a:gd name="connsiteX12-843" fmla="*/ 489702 w 3420962"/>
              <a:gd name="connsiteY12-844" fmla="*/ 2651391 h 4385897"/>
              <a:gd name="connsiteX13-845" fmla="*/ 1441238 w 3420962"/>
              <a:gd name="connsiteY13-846" fmla="*/ 935106 h 4385897"/>
              <a:gd name="connsiteX0-847" fmla="*/ 1441238 w 3420962"/>
              <a:gd name="connsiteY0-848" fmla="*/ 935106 h 4385897"/>
              <a:gd name="connsiteX1-849" fmla="*/ 3173810 w 3420962"/>
              <a:gd name="connsiteY1-850" fmla="*/ 140615 h 4385897"/>
              <a:gd name="connsiteX2-851" fmla="*/ 3173810 w 3420962"/>
              <a:gd name="connsiteY2-852" fmla="*/ 0 h 4385897"/>
              <a:gd name="connsiteX3-853" fmla="*/ 3420962 w 3420962"/>
              <a:gd name="connsiteY3-854" fmla="*/ 247153 h 4385897"/>
              <a:gd name="connsiteX4-855" fmla="*/ 3173810 w 3420962"/>
              <a:gd name="connsiteY4-856" fmla="*/ 494305 h 4385897"/>
              <a:gd name="connsiteX5-857" fmla="*/ 3173810 w 3420962"/>
              <a:gd name="connsiteY5-858" fmla="*/ 353690 h 4385897"/>
              <a:gd name="connsiteX6-859" fmla="*/ 1536898 w 3420962"/>
              <a:gd name="connsiteY6-860" fmla="*/ 1721112 h 4385897"/>
              <a:gd name="connsiteX7-861" fmla="*/ 438107 w 3420962"/>
              <a:gd name="connsiteY7-862" fmla="*/ 4037616 h 4385897"/>
              <a:gd name="connsiteX8-863" fmla="*/ 872545 w 3420962"/>
              <a:gd name="connsiteY8-864" fmla="*/ 4316696 h 4385897"/>
              <a:gd name="connsiteX9-865" fmla="*/ 257014 w 3420962"/>
              <a:gd name="connsiteY9-866" fmla="*/ 4385897 h 4385897"/>
              <a:gd name="connsiteX10-867" fmla="*/ 6265 w 3420962"/>
              <a:gd name="connsiteY10-868" fmla="*/ 3763428 h 4385897"/>
              <a:gd name="connsiteX11-869" fmla="*/ 219052 w 3420962"/>
              <a:gd name="connsiteY11-870" fmla="*/ 3684747 h 4385897"/>
              <a:gd name="connsiteX12-871" fmla="*/ 489702 w 3420962"/>
              <a:gd name="connsiteY12-872" fmla="*/ 2651391 h 4385897"/>
              <a:gd name="connsiteX13-873" fmla="*/ 1441238 w 3420962"/>
              <a:gd name="connsiteY13-874" fmla="*/ 935106 h 4385897"/>
              <a:gd name="connsiteX0-875" fmla="*/ 1441238 w 3420962"/>
              <a:gd name="connsiteY0-876" fmla="*/ 935106 h 4385897"/>
              <a:gd name="connsiteX1-877" fmla="*/ 3173810 w 3420962"/>
              <a:gd name="connsiteY1-878" fmla="*/ 140615 h 4385897"/>
              <a:gd name="connsiteX2-879" fmla="*/ 3173810 w 3420962"/>
              <a:gd name="connsiteY2-880" fmla="*/ 0 h 4385897"/>
              <a:gd name="connsiteX3-881" fmla="*/ 3420962 w 3420962"/>
              <a:gd name="connsiteY3-882" fmla="*/ 247153 h 4385897"/>
              <a:gd name="connsiteX4-883" fmla="*/ 3173810 w 3420962"/>
              <a:gd name="connsiteY4-884" fmla="*/ 494305 h 4385897"/>
              <a:gd name="connsiteX5-885" fmla="*/ 3173810 w 3420962"/>
              <a:gd name="connsiteY5-886" fmla="*/ 353690 h 4385897"/>
              <a:gd name="connsiteX6-887" fmla="*/ 1536898 w 3420962"/>
              <a:gd name="connsiteY6-888" fmla="*/ 1721112 h 4385897"/>
              <a:gd name="connsiteX7-889" fmla="*/ 438107 w 3420962"/>
              <a:gd name="connsiteY7-890" fmla="*/ 4037616 h 4385897"/>
              <a:gd name="connsiteX8-891" fmla="*/ 872545 w 3420962"/>
              <a:gd name="connsiteY8-892" fmla="*/ 4316696 h 4385897"/>
              <a:gd name="connsiteX9-893" fmla="*/ 257014 w 3420962"/>
              <a:gd name="connsiteY9-894" fmla="*/ 4385897 h 4385897"/>
              <a:gd name="connsiteX10-895" fmla="*/ 6265 w 3420962"/>
              <a:gd name="connsiteY10-896" fmla="*/ 3763428 h 4385897"/>
              <a:gd name="connsiteX11-897" fmla="*/ 219052 w 3420962"/>
              <a:gd name="connsiteY11-898" fmla="*/ 3684747 h 4385897"/>
              <a:gd name="connsiteX12-899" fmla="*/ 489702 w 3420962"/>
              <a:gd name="connsiteY12-900" fmla="*/ 2651391 h 4385897"/>
              <a:gd name="connsiteX13-901" fmla="*/ 1441238 w 3420962"/>
              <a:gd name="connsiteY13-902" fmla="*/ 935106 h 4385897"/>
              <a:gd name="connsiteX0-903" fmla="*/ 1441238 w 3420962"/>
              <a:gd name="connsiteY0-904" fmla="*/ 935106 h 4385897"/>
              <a:gd name="connsiteX1-905" fmla="*/ 3173810 w 3420962"/>
              <a:gd name="connsiteY1-906" fmla="*/ 140615 h 4385897"/>
              <a:gd name="connsiteX2-907" fmla="*/ 3173810 w 3420962"/>
              <a:gd name="connsiteY2-908" fmla="*/ 0 h 4385897"/>
              <a:gd name="connsiteX3-909" fmla="*/ 3420962 w 3420962"/>
              <a:gd name="connsiteY3-910" fmla="*/ 247153 h 4385897"/>
              <a:gd name="connsiteX4-911" fmla="*/ 3173810 w 3420962"/>
              <a:gd name="connsiteY4-912" fmla="*/ 494305 h 4385897"/>
              <a:gd name="connsiteX5-913" fmla="*/ 3173810 w 3420962"/>
              <a:gd name="connsiteY5-914" fmla="*/ 353690 h 4385897"/>
              <a:gd name="connsiteX6-915" fmla="*/ 1536898 w 3420962"/>
              <a:gd name="connsiteY6-916" fmla="*/ 1721112 h 4385897"/>
              <a:gd name="connsiteX7-917" fmla="*/ 438107 w 3420962"/>
              <a:gd name="connsiteY7-918" fmla="*/ 4037616 h 4385897"/>
              <a:gd name="connsiteX8-919" fmla="*/ 872545 w 3420962"/>
              <a:gd name="connsiteY8-920" fmla="*/ 4316696 h 4385897"/>
              <a:gd name="connsiteX9-921" fmla="*/ 257014 w 3420962"/>
              <a:gd name="connsiteY9-922" fmla="*/ 4385897 h 4385897"/>
              <a:gd name="connsiteX10-923" fmla="*/ 6265 w 3420962"/>
              <a:gd name="connsiteY10-924" fmla="*/ 3763428 h 4385897"/>
              <a:gd name="connsiteX11-925" fmla="*/ 219052 w 3420962"/>
              <a:gd name="connsiteY11-926" fmla="*/ 3684747 h 4385897"/>
              <a:gd name="connsiteX12-927" fmla="*/ 489702 w 3420962"/>
              <a:gd name="connsiteY12-928" fmla="*/ 2651391 h 4385897"/>
              <a:gd name="connsiteX13-929" fmla="*/ 1539933 w 3420962"/>
              <a:gd name="connsiteY13-930" fmla="*/ 1086541 h 4385897"/>
              <a:gd name="connsiteX0-931" fmla="*/ 1441238 w 3420962"/>
              <a:gd name="connsiteY0-932" fmla="*/ 935106 h 4385897"/>
              <a:gd name="connsiteX1-933" fmla="*/ 3173810 w 3420962"/>
              <a:gd name="connsiteY1-934" fmla="*/ 140615 h 4385897"/>
              <a:gd name="connsiteX2-935" fmla="*/ 3173810 w 3420962"/>
              <a:gd name="connsiteY2-936" fmla="*/ 0 h 4385897"/>
              <a:gd name="connsiteX3-937" fmla="*/ 3420962 w 3420962"/>
              <a:gd name="connsiteY3-938" fmla="*/ 247153 h 4385897"/>
              <a:gd name="connsiteX4-939" fmla="*/ 3173810 w 3420962"/>
              <a:gd name="connsiteY4-940" fmla="*/ 494305 h 4385897"/>
              <a:gd name="connsiteX5-941" fmla="*/ 3173810 w 3420962"/>
              <a:gd name="connsiteY5-942" fmla="*/ 353690 h 4385897"/>
              <a:gd name="connsiteX6-943" fmla="*/ 1536898 w 3420962"/>
              <a:gd name="connsiteY6-944" fmla="*/ 1721112 h 4385897"/>
              <a:gd name="connsiteX7-945" fmla="*/ 438107 w 3420962"/>
              <a:gd name="connsiteY7-946" fmla="*/ 4037616 h 4385897"/>
              <a:gd name="connsiteX8-947" fmla="*/ 872545 w 3420962"/>
              <a:gd name="connsiteY8-948" fmla="*/ 4316696 h 4385897"/>
              <a:gd name="connsiteX9-949" fmla="*/ 257014 w 3420962"/>
              <a:gd name="connsiteY9-950" fmla="*/ 4385897 h 4385897"/>
              <a:gd name="connsiteX10-951" fmla="*/ 6265 w 3420962"/>
              <a:gd name="connsiteY10-952" fmla="*/ 3763428 h 4385897"/>
              <a:gd name="connsiteX11-953" fmla="*/ 219052 w 3420962"/>
              <a:gd name="connsiteY11-954" fmla="*/ 3684747 h 4385897"/>
              <a:gd name="connsiteX12-955" fmla="*/ 489702 w 3420962"/>
              <a:gd name="connsiteY12-956" fmla="*/ 2651391 h 4385897"/>
              <a:gd name="connsiteX13-957" fmla="*/ 1105833 w 3420962"/>
              <a:gd name="connsiteY13-958" fmla="*/ 1327779 h 4385897"/>
              <a:gd name="connsiteX0-959" fmla="*/ 1441238 w 3420962"/>
              <a:gd name="connsiteY0-960" fmla="*/ 935106 h 4385897"/>
              <a:gd name="connsiteX1-961" fmla="*/ 3173810 w 3420962"/>
              <a:gd name="connsiteY1-962" fmla="*/ 140615 h 4385897"/>
              <a:gd name="connsiteX2-963" fmla="*/ 3173810 w 3420962"/>
              <a:gd name="connsiteY2-964" fmla="*/ 0 h 4385897"/>
              <a:gd name="connsiteX3-965" fmla="*/ 3420962 w 3420962"/>
              <a:gd name="connsiteY3-966" fmla="*/ 247153 h 4385897"/>
              <a:gd name="connsiteX4-967" fmla="*/ 3173810 w 3420962"/>
              <a:gd name="connsiteY4-968" fmla="*/ 494305 h 4385897"/>
              <a:gd name="connsiteX5-969" fmla="*/ 3173810 w 3420962"/>
              <a:gd name="connsiteY5-970" fmla="*/ 353690 h 4385897"/>
              <a:gd name="connsiteX6-971" fmla="*/ 1536898 w 3420962"/>
              <a:gd name="connsiteY6-972" fmla="*/ 1721112 h 4385897"/>
              <a:gd name="connsiteX7-973" fmla="*/ 438107 w 3420962"/>
              <a:gd name="connsiteY7-974" fmla="*/ 4037616 h 4385897"/>
              <a:gd name="connsiteX8-975" fmla="*/ 872545 w 3420962"/>
              <a:gd name="connsiteY8-976" fmla="*/ 4316696 h 4385897"/>
              <a:gd name="connsiteX9-977" fmla="*/ 257014 w 3420962"/>
              <a:gd name="connsiteY9-978" fmla="*/ 4385897 h 4385897"/>
              <a:gd name="connsiteX10-979" fmla="*/ 6265 w 3420962"/>
              <a:gd name="connsiteY10-980" fmla="*/ 3763428 h 4385897"/>
              <a:gd name="connsiteX11-981" fmla="*/ 219052 w 3420962"/>
              <a:gd name="connsiteY11-982" fmla="*/ 3684747 h 4385897"/>
              <a:gd name="connsiteX12-983" fmla="*/ 489702 w 3420962"/>
              <a:gd name="connsiteY12-984" fmla="*/ 2651391 h 4385897"/>
              <a:gd name="connsiteX13-985" fmla="*/ 1105833 w 3420962"/>
              <a:gd name="connsiteY13-986" fmla="*/ 1327779 h 4385897"/>
              <a:gd name="connsiteX0-987" fmla="*/ 1441238 w 3420962"/>
              <a:gd name="connsiteY0-988" fmla="*/ 935106 h 4385897"/>
              <a:gd name="connsiteX1-989" fmla="*/ 3173810 w 3420962"/>
              <a:gd name="connsiteY1-990" fmla="*/ 140615 h 4385897"/>
              <a:gd name="connsiteX2-991" fmla="*/ 3173810 w 3420962"/>
              <a:gd name="connsiteY2-992" fmla="*/ 0 h 4385897"/>
              <a:gd name="connsiteX3-993" fmla="*/ 3420962 w 3420962"/>
              <a:gd name="connsiteY3-994" fmla="*/ 247153 h 4385897"/>
              <a:gd name="connsiteX4-995" fmla="*/ 3173810 w 3420962"/>
              <a:gd name="connsiteY4-996" fmla="*/ 494305 h 4385897"/>
              <a:gd name="connsiteX5-997" fmla="*/ 3173810 w 3420962"/>
              <a:gd name="connsiteY5-998" fmla="*/ 353690 h 4385897"/>
              <a:gd name="connsiteX6-999" fmla="*/ 1536898 w 3420962"/>
              <a:gd name="connsiteY6-1000" fmla="*/ 1721112 h 4385897"/>
              <a:gd name="connsiteX7-1001" fmla="*/ 438107 w 3420962"/>
              <a:gd name="connsiteY7-1002" fmla="*/ 4037616 h 4385897"/>
              <a:gd name="connsiteX8-1003" fmla="*/ 872545 w 3420962"/>
              <a:gd name="connsiteY8-1004" fmla="*/ 4316696 h 4385897"/>
              <a:gd name="connsiteX9-1005" fmla="*/ 257014 w 3420962"/>
              <a:gd name="connsiteY9-1006" fmla="*/ 4385897 h 4385897"/>
              <a:gd name="connsiteX10-1007" fmla="*/ 6265 w 3420962"/>
              <a:gd name="connsiteY10-1008" fmla="*/ 3763428 h 4385897"/>
              <a:gd name="connsiteX11-1009" fmla="*/ 219052 w 3420962"/>
              <a:gd name="connsiteY11-1010" fmla="*/ 3684747 h 4385897"/>
              <a:gd name="connsiteX12-1011" fmla="*/ 489702 w 3420962"/>
              <a:gd name="connsiteY12-1012" fmla="*/ 2651391 h 4385897"/>
              <a:gd name="connsiteX13-1013" fmla="*/ 1105833 w 3420962"/>
              <a:gd name="connsiteY13-1014" fmla="*/ 1327779 h 4385897"/>
              <a:gd name="connsiteX0-1015" fmla="*/ 1441238 w 3420962"/>
              <a:gd name="connsiteY0-1016" fmla="*/ 935106 h 4385897"/>
              <a:gd name="connsiteX1-1017" fmla="*/ 3173810 w 3420962"/>
              <a:gd name="connsiteY1-1018" fmla="*/ 140615 h 4385897"/>
              <a:gd name="connsiteX2-1019" fmla="*/ 3173810 w 3420962"/>
              <a:gd name="connsiteY2-1020" fmla="*/ 0 h 4385897"/>
              <a:gd name="connsiteX3-1021" fmla="*/ 3420962 w 3420962"/>
              <a:gd name="connsiteY3-1022" fmla="*/ 247153 h 4385897"/>
              <a:gd name="connsiteX4-1023" fmla="*/ 3173810 w 3420962"/>
              <a:gd name="connsiteY4-1024" fmla="*/ 494305 h 4385897"/>
              <a:gd name="connsiteX5-1025" fmla="*/ 3173810 w 3420962"/>
              <a:gd name="connsiteY5-1026" fmla="*/ 353690 h 4385897"/>
              <a:gd name="connsiteX6-1027" fmla="*/ 1536898 w 3420962"/>
              <a:gd name="connsiteY6-1028" fmla="*/ 1721112 h 4385897"/>
              <a:gd name="connsiteX7-1029" fmla="*/ 438107 w 3420962"/>
              <a:gd name="connsiteY7-1030" fmla="*/ 4037616 h 4385897"/>
              <a:gd name="connsiteX8-1031" fmla="*/ 872545 w 3420962"/>
              <a:gd name="connsiteY8-1032" fmla="*/ 4316696 h 4385897"/>
              <a:gd name="connsiteX9-1033" fmla="*/ 257014 w 3420962"/>
              <a:gd name="connsiteY9-1034" fmla="*/ 4385897 h 4385897"/>
              <a:gd name="connsiteX10-1035" fmla="*/ 6265 w 3420962"/>
              <a:gd name="connsiteY10-1036" fmla="*/ 3763428 h 4385897"/>
              <a:gd name="connsiteX11-1037" fmla="*/ 219052 w 3420962"/>
              <a:gd name="connsiteY11-1038" fmla="*/ 3684747 h 4385897"/>
              <a:gd name="connsiteX12-1039" fmla="*/ 1105833 w 3420962"/>
              <a:gd name="connsiteY12-1040" fmla="*/ 1327779 h 4385897"/>
              <a:gd name="connsiteX0-1041" fmla="*/ 1441238 w 3420962"/>
              <a:gd name="connsiteY0-1042" fmla="*/ 935106 h 4385897"/>
              <a:gd name="connsiteX1-1043" fmla="*/ 3173810 w 3420962"/>
              <a:gd name="connsiteY1-1044" fmla="*/ 140615 h 4385897"/>
              <a:gd name="connsiteX2-1045" fmla="*/ 3173810 w 3420962"/>
              <a:gd name="connsiteY2-1046" fmla="*/ 0 h 4385897"/>
              <a:gd name="connsiteX3-1047" fmla="*/ 3420962 w 3420962"/>
              <a:gd name="connsiteY3-1048" fmla="*/ 247153 h 4385897"/>
              <a:gd name="connsiteX4-1049" fmla="*/ 3173810 w 3420962"/>
              <a:gd name="connsiteY4-1050" fmla="*/ 494305 h 4385897"/>
              <a:gd name="connsiteX5-1051" fmla="*/ 3173810 w 3420962"/>
              <a:gd name="connsiteY5-1052" fmla="*/ 353690 h 4385897"/>
              <a:gd name="connsiteX6-1053" fmla="*/ 1536898 w 3420962"/>
              <a:gd name="connsiteY6-1054" fmla="*/ 1721112 h 4385897"/>
              <a:gd name="connsiteX7-1055" fmla="*/ 438107 w 3420962"/>
              <a:gd name="connsiteY7-1056" fmla="*/ 4037616 h 4385897"/>
              <a:gd name="connsiteX8-1057" fmla="*/ 872545 w 3420962"/>
              <a:gd name="connsiteY8-1058" fmla="*/ 4316696 h 4385897"/>
              <a:gd name="connsiteX9-1059" fmla="*/ 257014 w 3420962"/>
              <a:gd name="connsiteY9-1060" fmla="*/ 4385897 h 4385897"/>
              <a:gd name="connsiteX10-1061" fmla="*/ 6265 w 3420962"/>
              <a:gd name="connsiteY10-1062" fmla="*/ 3763428 h 4385897"/>
              <a:gd name="connsiteX11-1063" fmla="*/ 236718 w 3420962"/>
              <a:gd name="connsiteY11-1064" fmla="*/ 3857957 h 4385897"/>
              <a:gd name="connsiteX12-1065" fmla="*/ 1105833 w 3420962"/>
              <a:gd name="connsiteY12-1066" fmla="*/ 1327779 h 4385897"/>
              <a:gd name="connsiteX0-1067" fmla="*/ 1441238 w 3420962"/>
              <a:gd name="connsiteY0-1068" fmla="*/ 935106 h 4385897"/>
              <a:gd name="connsiteX1-1069" fmla="*/ 3173810 w 3420962"/>
              <a:gd name="connsiteY1-1070" fmla="*/ 140615 h 4385897"/>
              <a:gd name="connsiteX2-1071" fmla="*/ 3173810 w 3420962"/>
              <a:gd name="connsiteY2-1072" fmla="*/ 0 h 4385897"/>
              <a:gd name="connsiteX3-1073" fmla="*/ 3420962 w 3420962"/>
              <a:gd name="connsiteY3-1074" fmla="*/ 247153 h 4385897"/>
              <a:gd name="connsiteX4-1075" fmla="*/ 3173810 w 3420962"/>
              <a:gd name="connsiteY4-1076" fmla="*/ 494305 h 4385897"/>
              <a:gd name="connsiteX5-1077" fmla="*/ 3173810 w 3420962"/>
              <a:gd name="connsiteY5-1078" fmla="*/ 353690 h 4385897"/>
              <a:gd name="connsiteX6-1079" fmla="*/ 1536898 w 3420962"/>
              <a:gd name="connsiteY6-1080" fmla="*/ 1721112 h 4385897"/>
              <a:gd name="connsiteX7-1081" fmla="*/ 438107 w 3420962"/>
              <a:gd name="connsiteY7-1082" fmla="*/ 4037616 h 4385897"/>
              <a:gd name="connsiteX8-1083" fmla="*/ 872545 w 3420962"/>
              <a:gd name="connsiteY8-1084" fmla="*/ 4316696 h 4385897"/>
              <a:gd name="connsiteX9-1085" fmla="*/ 257014 w 3420962"/>
              <a:gd name="connsiteY9-1086" fmla="*/ 4385897 h 4385897"/>
              <a:gd name="connsiteX10-1087" fmla="*/ 6265 w 3420962"/>
              <a:gd name="connsiteY10-1088" fmla="*/ 3763428 h 4385897"/>
              <a:gd name="connsiteX11-1089" fmla="*/ 236718 w 3420962"/>
              <a:gd name="connsiteY11-1090" fmla="*/ 3857957 h 4385897"/>
              <a:gd name="connsiteX12-1091" fmla="*/ 1105833 w 3420962"/>
              <a:gd name="connsiteY12-1092" fmla="*/ 1327779 h 4385897"/>
              <a:gd name="connsiteX0-1093" fmla="*/ 1441238 w 3420962"/>
              <a:gd name="connsiteY0-1094" fmla="*/ 935106 h 4385897"/>
              <a:gd name="connsiteX1-1095" fmla="*/ 3173810 w 3420962"/>
              <a:gd name="connsiteY1-1096" fmla="*/ 140615 h 4385897"/>
              <a:gd name="connsiteX2-1097" fmla="*/ 3173810 w 3420962"/>
              <a:gd name="connsiteY2-1098" fmla="*/ 0 h 4385897"/>
              <a:gd name="connsiteX3-1099" fmla="*/ 3420962 w 3420962"/>
              <a:gd name="connsiteY3-1100" fmla="*/ 247153 h 4385897"/>
              <a:gd name="connsiteX4-1101" fmla="*/ 3173810 w 3420962"/>
              <a:gd name="connsiteY4-1102" fmla="*/ 494305 h 4385897"/>
              <a:gd name="connsiteX5-1103" fmla="*/ 3173810 w 3420962"/>
              <a:gd name="connsiteY5-1104" fmla="*/ 353690 h 4385897"/>
              <a:gd name="connsiteX6-1105" fmla="*/ 1536898 w 3420962"/>
              <a:gd name="connsiteY6-1106" fmla="*/ 1721112 h 4385897"/>
              <a:gd name="connsiteX7-1107" fmla="*/ 438107 w 3420962"/>
              <a:gd name="connsiteY7-1108" fmla="*/ 4037616 h 4385897"/>
              <a:gd name="connsiteX8-1109" fmla="*/ 872545 w 3420962"/>
              <a:gd name="connsiteY8-1110" fmla="*/ 4316696 h 4385897"/>
              <a:gd name="connsiteX9-1111" fmla="*/ 257014 w 3420962"/>
              <a:gd name="connsiteY9-1112" fmla="*/ 4385897 h 4385897"/>
              <a:gd name="connsiteX10-1113" fmla="*/ 6265 w 3420962"/>
              <a:gd name="connsiteY10-1114" fmla="*/ 3763428 h 4385897"/>
              <a:gd name="connsiteX11-1115" fmla="*/ 236718 w 3420962"/>
              <a:gd name="connsiteY11-1116" fmla="*/ 3857957 h 4385897"/>
              <a:gd name="connsiteX12-1117" fmla="*/ 1105833 w 3420962"/>
              <a:gd name="connsiteY12-1118" fmla="*/ 1327779 h 4385897"/>
              <a:gd name="connsiteX0-1119" fmla="*/ 1441238 w 3420962"/>
              <a:gd name="connsiteY0-1120" fmla="*/ 935106 h 4385897"/>
              <a:gd name="connsiteX1-1121" fmla="*/ 3173810 w 3420962"/>
              <a:gd name="connsiteY1-1122" fmla="*/ 140615 h 4385897"/>
              <a:gd name="connsiteX2-1123" fmla="*/ 3173810 w 3420962"/>
              <a:gd name="connsiteY2-1124" fmla="*/ 0 h 4385897"/>
              <a:gd name="connsiteX3-1125" fmla="*/ 3420962 w 3420962"/>
              <a:gd name="connsiteY3-1126" fmla="*/ 247153 h 4385897"/>
              <a:gd name="connsiteX4-1127" fmla="*/ 3173810 w 3420962"/>
              <a:gd name="connsiteY4-1128" fmla="*/ 494305 h 4385897"/>
              <a:gd name="connsiteX5-1129" fmla="*/ 3173810 w 3420962"/>
              <a:gd name="connsiteY5-1130" fmla="*/ 353690 h 4385897"/>
              <a:gd name="connsiteX6-1131" fmla="*/ 1536898 w 3420962"/>
              <a:gd name="connsiteY6-1132" fmla="*/ 1721112 h 4385897"/>
              <a:gd name="connsiteX7-1133" fmla="*/ 438107 w 3420962"/>
              <a:gd name="connsiteY7-1134" fmla="*/ 4037616 h 4385897"/>
              <a:gd name="connsiteX8-1135" fmla="*/ 872545 w 3420962"/>
              <a:gd name="connsiteY8-1136" fmla="*/ 4316696 h 4385897"/>
              <a:gd name="connsiteX9-1137" fmla="*/ 257014 w 3420962"/>
              <a:gd name="connsiteY9-1138" fmla="*/ 4385897 h 4385897"/>
              <a:gd name="connsiteX10-1139" fmla="*/ 6265 w 3420962"/>
              <a:gd name="connsiteY10-1140" fmla="*/ 3763428 h 4385897"/>
              <a:gd name="connsiteX11-1141" fmla="*/ 311618 w 3420962"/>
              <a:gd name="connsiteY11-1142" fmla="*/ 3699298 h 4385897"/>
              <a:gd name="connsiteX12-1143" fmla="*/ 1105833 w 3420962"/>
              <a:gd name="connsiteY12-1144" fmla="*/ 1327779 h 4385897"/>
              <a:gd name="connsiteX0-1145" fmla="*/ 1441238 w 3420962"/>
              <a:gd name="connsiteY0-1146" fmla="*/ 935106 h 4385897"/>
              <a:gd name="connsiteX1-1147" fmla="*/ 3173810 w 3420962"/>
              <a:gd name="connsiteY1-1148" fmla="*/ 140615 h 4385897"/>
              <a:gd name="connsiteX2-1149" fmla="*/ 3173810 w 3420962"/>
              <a:gd name="connsiteY2-1150" fmla="*/ 0 h 4385897"/>
              <a:gd name="connsiteX3-1151" fmla="*/ 3420962 w 3420962"/>
              <a:gd name="connsiteY3-1152" fmla="*/ 247153 h 4385897"/>
              <a:gd name="connsiteX4-1153" fmla="*/ 3173810 w 3420962"/>
              <a:gd name="connsiteY4-1154" fmla="*/ 494305 h 4385897"/>
              <a:gd name="connsiteX5-1155" fmla="*/ 3173810 w 3420962"/>
              <a:gd name="connsiteY5-1156" fmla="*/ 353690 h 4385897"/>
              <a:gd name="connsiteX6-1157" fmla="*/ 1536898 w 3420962"/>
              <a:gd name="connsiteY6-1158" fmla="*/ 1721112 h 4385897"/>
              <a:gd name="connsiteX7-1159" fmla="*/ 438107 w 3420962"/>
              <a:gd name="connsiteY7-1160" fmla="*/ 4037616 h 4385897"/>
              <a:gd name="connsiteX8-1161" fmla="*/ 872545 w 3420962"/>
              <a:gd name="connsiteY8-1162" fmla="*/ 4316696 h 4385897"/>
              <a:gd name="connsiteX9-1163" fmla="*/ 257014 w 3420962"/>
              <a:gd name="connsiteY9-1164" fmla="*/ 4385897 h 4385897"/>
              <a:gd name="connsiteX10-1165" fmla="*/ 6265 w 3420962"/>
              <a:gd name="connsiteY10-1166" fmla="*/ 3763428 h 4385897"/>
              <a:gd name="connsiteX11-1167" fmla="*/ 311618 w 3420962"/>
              <a:gd name="connsiteY11-1168" fmla="*/ 3699298 h 4385897"/>
              <a:gd name="connsiteX12-1169" fmla="*/ 1105833 w 3420962"/>
              <a:gd name="connsiteY12-1170" fmla="*/ 1327779 h 4385897"/>
              <a:gd name="connsiteX0-1171" fmla="*/ 1466267 w 3445991"/>
              <a:gd name="connsiteY0-1172" fmla="*/ 935106 h 4385897"/>
              <a:gd name="connsiteX1-1173" fmla="*/ 3198839 w 3445991"/>
              <a:gd name="connsiteY1-1174" fmla="*/ 140615 h 4385897"/>
              <a:gd name="connsiteX2-1175" fmla="*/ 3198839 w 3445991"/>
              <a:gd name="connsiteY2-1176" fmla="*/ 0 h 4385897"/>
              <a:gd name="connsiteX3-1177" fmla="*/ 3445991 w 3445991"/>
              <a:gd name="connsiteY3-1178" fmla="*/ 247153 h 4385897"/>
              <a:gd name="connsiteX4-1179" fmla="*/ 3198839 w 3445991"/>
              <a:gd name="connsiteY4-1180" fmla="*/ 494305 h 4385897"/>
              <a:gd name="connsiteX5-1181" fmla="*/ 3198839 w 3445991"/>
              <a:gd name="connsiteY5-1182" fmla="*/ 353690 h 4385897"/>
              <a:gd name="connsiteX6-1183" fmla="*/ 1561927 w 3445991"/>
              <a:gd name="connsiteY6-1184" fmla="*/ 1721112 h 4385897"/>
              <a:gd name="connsiteX7-1185" fmla="*/ 463136 w 3445991"/>
              <a:gd name="connsiteY7-1186" fmla="*/ 4037616 h 4385897"/>
              <a:gd name="connsiteX8-1187" fmla="*/ 897574 w 3445991"/>
              <a:gd name="connsiteY8-1188" fmla="*/ 4316696 h 4385897"/>
              <a:gd name="connsiteX9-1189" fmla="*/ 282043 w 3445991"/>
              <a:gd name="connsiteY9-1190" fmla="*/ 4385897 h 4385897"/>
              <a:gd name="connsiteX10-1191" fmla="*/ 5612 w 3445991"/>
              <a:gd name="connsiteY10-1192" fmla="*/ 3535140 h 4385897"/>
              <a:gd name="connsiteX11-1193" fmla="*/ 336647 w 3445991"/>
              <a:gd name="connsiteY11-1194" fmla="*/ 3699298 h 4385897"/>
              <a:gd name="connsiteX12-1195" fmla="*/ 1130862 w 3445991"/>
              <a:gd name="connsiteY12-1196" fmla="*/ 1327779 h 4385897"/>
              <a:gd name="connsiteX0-1197" fmla="*/ 1466267 w 3445991"/>
              <a:gd name="connsiteY0-1198" fmla="*/ 935106 h 4385897"/>
              <a:gd name="connsiteX1-1199" fmla="*/ 3198839 w 3445991"/>
              <a:gd name="connsiteY1-1200" fmla="*/ 140615 h 4385897"/>
              <a:gd name="connsiteX2-1201" fmla="*/ 3198839 w 3445991"/>
              <a:gd name="connsiteY2-1202" fmla="*/ 0 h 4385897"/>
              <a:gd name="connsiteX3-1203" fmla="*/ 3445991 w 3445991"/>
              <a:gd name="connsiteY3-1204" fmla="*/ 247153 h 4385897"/>
              <a:gd name="connsiteX4-1205" fmla="*/ 3198839 w 3445991"/>
              <a:gd name="connsiteY4-1206" fmla="*/ 494305 h 4385897"/>
              <a:gd name="connsiteX5-1207" fmla="*/ 3198839 w 3445991"/>
              <a:gd name="connsiteY5-1208" fmla="*/ 353690 h 4385897"/>
              <a:gd name="connsiteX6-1209" fmla="*/ 1561927 w 3445991"/>
              <a:gd name="connsiteY6-1210" fmla="*/ 1721112 h 4385897"/>
              <a:gd name="connsiteX7-1211" fmla="*/ 463136 w 3445991"/>
              <a:gd name="connsiteY7-1212" fmla="*/ 4037616 h 4385897"/>
              <a:gd name="connsiteX8-1213" fmla="*/ 688341 w 3445991"/>
              <a:gd name="connsiteY8-1214" fmla="*/ 4342115 h 4385897"/>
              <a:gd name="connsiteX9-1215" fmla="*/ 282043 w 3445991"/>
              <a:gd name="connsiteY9-1216" fmla="*/ 4385897 h 4385897"/>
              <a:gd name="connsiteX10-1217" fmla="*/ 5612 w 3445991"/>
              <a:gd name="connsiteY10-1218" fmla="*/ 3535140 h 4385897"/>
              <a:gd name="connsiteX11-1219" fmla="*/ 336647 w 3445991"/>
              <a:gd name="connsiteY11-1220" fmla="*/ 3699298 h 4385897"/>
              <a:gd name="connsiteX12-1221" fmla="*/ 1130862 w 3445991"/>
              <a:gd name="connsiteY12-1222" fmla="*/ 1327779 h 4385897"/>
              <a:gd name="connsiteX0-1223" fmla="*/ 1468144 w 3447868"/>
              <a:gd name="connsiteY0-1224" fmla="*/ 935106 h 4342114"/>
              <a:gd name="connsiteX1-1225" fmla="*/ 3200716 w 3447868"/>
              <a:gd name="connsiteY1-1226" fmla="*/ 140615 h 4342114"/>
              <a:gd name="connsiteX2-1227" fmla="*/ 3200716 w 3447868"/>
              <a:gd name="connsiteY2-1228" fmla="*/ 0 h 4342114"/>
              <a:gd name="connsiteX3-1229" fmla="*/ 3447868 w 3447868"/>
              <a:gd name="connsiteY3-1230" fmla="*/ 247153 h 4342114"/>
              <a:gd name="connsiteX4-1231" fmla="*/ 3200716 w 3447868"/>
              <a:gd name="connsiteY4-1232" fmla="*/ 494305 h 4342114"/>
              <a:gd name="connsiteX5-1233" fmla="*/ 3200716 w 3447868"/>
              <a:gd name="connsiteY5-1234" fmla="*/ 353690 h 4342114"/>
              <a:gd name="connsiteX6-1235" fmla="*/ 1563804 w 3447868"/>
              <a:gd name="connsiteY6-1236" fmla="*/ 1721112 h 4342114"/>
              <a:gd name="connsiteX7-1237" fmla="*/ 465013 w 3447868"/>
              <a:gd name="connsiteY7-1238" fmla="*/ 4037616 h 4342114"/>
              <a:gd name="connsiteX8-1239" fmla="*/ 690218 w 3447868"/>
              <a:gd name="connsiteY8-1240" fmla="*/ 4342115 h 4342114"/>
              <a:gd name="connsiteX9-1241" fmla="*/ 221909 w 3447868"/>
              <a:gd name="connsiteY9-1242" fmla="*/ 4322330 h 4342114"/>
              <a:gd name="connsiteX10-1243" fmla="*/ 7489 w 3447868"/>
              <a:gd name="connsiteY10-1244" fmla="*/ 3535140 h 4342114"/>
              <a:gd name="connsiteX11-1245" fmla="*/ 338524 w 3447868"/>
              <a:gd name="connsiteY11-1246" fmla="*/ 3699298 h 4342114"/>
              <a:gd name="connsiteX12-1247" fmla="*/ 1132739 w 3447868"/>
              <a:gd name="connsiteY12-1248" fmla="*/ 1327779 h 4342114"/>
              <a:gd name="connsiteX0-1249" fmla="*/ 1468408 w 3448132"/>
              <a:gd name="connsiteY0-1250" fmla="*/ 935106 h 4342116"/>
              <a:gd name="connsiteX1-1251" fmla="*/ 3200980 w 3448132"/>
              <a:gd name="connsiteY1-1252" fmla="*/ 140615 h 4342116"/>
              <a:gd name="connsiteX2-1253" fmla="*/ 3200980 w 3448132"/>
              <a:gd name="connsiteY2-1254" fmla="*/ 0 h 4342116"/>
              <a:gd name="connsiteX3-1255" fmla="*/ 3448132 w 3448132"/>
              <a:gd name="connsiteY3-1256" fmla="*/ 247153 h 4342116"/>
              <a:gd name="connsiteX4-1257" fmla="*/ 3200980 w 3448132"/>
              <a:gd name="connsiteY4-1258" fmla="*/ 494305 h 4342116"/>
              <a:gd name="connsiteX5-1259" fmla="*/ 3200980 w 3448132"/>
              <a:gd name="connsiteY5-1260" fmla="*/ 353690 h 4342116"/>
              <a:gd name="connsiteX6-1261" fmla="*/ 1564068 w 3448132"/>
              <a:gd name="connsiteY6-1262" fmla="*/ 1721112 h 4342116"/>
              <a:gd name="connsiteX7-1263" fmla="*/ 465277 w 3448132"/>
              <a:gd name="connsiteY7-1264" fmla="*/ 4037616 h 4342116"/>
              <a:gd name="connsiteX8-1265" fmla="*/ 690482 w 3448132"/>
              <a:gd name="connsiteY8-1266" fmla="*/ 4342115 h 4342116"/>
              <a:gd name="connsiteX9-1267" fmla="*/ 215795 w 3448132"/>
              <a:gd name="connsiteY9-1268" fmla="*/ 4330297 h 4342116"/>
              <a:gd name="connsiteX10-1269" fmla="*/ 7753 w 3448132"/>
              <a:gd name="connsiteY10-1270" fmla="*/ 3535140 h 4342116"/>
              <a:gd name="connsiteX11-1271" fmla="*/ 338788 w 3448132"/>
              <a:gd name="connsiteY11-1272" fmla="*/ 3699298 h 4342116"/>
              <a:gd name="connsiteX12-1273" fmla="*/ 1133003 w 3448132"/>
              <a:gd name="connsiteY12-1274" fmla="*/ 1327779 h 4342116"/>
              <a:gd name="connsiteX0-1275" fmla="*/ 1468408 w 3448132"/>
              <a:gd name="connsiteY0-1276" fmla="*/ 935106 h 4342114"/>
              <a:gd name="connsiteX1-1277" fmla="*/ 3200980 w 3448132"/>
              <a:gd name="connsiteY1-1278" fmla="*/ 140615 h 4342114"/>
              <a:gd name="connsiteX2-1279" fmla="*/ 3200980 w 3448132"/>
              <a:gd name="connsiteY2-1280" fmla="*/ 0 h 4342114"/>
              <a:gd name="connsiteX3-1281" fmla="*/ 3448132 w 3448132"/>
              <a:gd name="connsiteY3-1282" fmla="*/ 247153 h 4342114"/>
              <a:gd name="connsiteX4-1283" fmla="*/ 3200980 w 3448132"/>
              <a:gd name="connsiteY4-1284" fmla="*/ 494305 h 4342114"/>
              <a:gd name="connsiteX5-1285" fmla="*/ 3200980 w 3448132"/>
              <a:gd name="connsiteY5-1286" fmla="*/ 353690 h 4342114"/>
              <a:gd name="connsiteX6-1287" fmla="*/ 1564068 w 3448132"/>
              <a:gd name="connsiteY6-1288" fmla="*/ 1721112 h 4342114"/>
              <a:gd name="connsiteX7-1289" fmla="*/ 465277 w 3448132"/>
              <a:gd name="connsiteY7-1290" fmla="*/ 4037616 h 4342114"/>
              <a:gd name="connsiteX8-1291" fmla="*/ 690482 w 3448132"/>
              <a:gd name="connsiteY8-1292" fmla="*/ 4342115 h 4342114"/>
              <a:gd name="connsiteX9-1293" fmla="*/ 215795 w 3448132"/>
              <a:gd name="connsiteY9-1294" fmla="*/ 4330297 h 4342114"/>
              <a:gd name="connsiteX10-1295" fmla="*/ 7753 w 3448132"/>
              <a:gd name="connsiteY10-1296" fmla="*/ 3535140 h 4342114"/>
              <a:gd name="connsiteX11-1297" fmla="*/ 338788 w 3448132"/>
              <a:gd name="connsiteY11-1298" fmla="*/ 3699298 h 4342114"/>
              <a:gd name="connsiteX12-1299" fmla="*/ 1133003 w 3448132"/>
              <a:gd name="connsiteY12-1300" fmla="*/ 1327779 h 4342114"/>
              <a:gd name="connsiteX0-1301" fmla="*/ 1468408 w 3448132"/>
              <a:gd name="connsiteY0-1302" fmla="*/ 935106 h 4358910"/>
              <a:gd name="connsiteX1-1303" fmla="*/ 3200980 w 3448132"/>
              <a:gd name="connsiteY1-1304" fmla="*/ 140615 h 4358910"/>
              <a:gd name="connsiteX2-1305" fmla="*/ 3200980 w 3448132"/>
              <a:gd name="connsiteY2-1306" fmla="*/ 0 h 4358910"/>
              <a:gd name="connsiteX3-1307" fmla="*/ 3448132 w 3448132"/>
              <a:gd name="connsiteY3-1308" fmla="*/ 247153 h 4358910"/>
              <a:gd name="connsiteX4-1309" fmla="*/ 3200980 w 3448132"/>
              <a:gd name="connsiteY4-1310" fmla="*/ 494305 h 4358910"/>
              <a:gd name="connsiteX5-1311" fmla="*/ 3200980 w 3448132"/>
              <a:gd name="connsiteY5-1312" fmla="*/ 353690 h 4358910"/>
              <a:gd name="connsiteX6-1313" fmla="*/ 1564068 w 3448132"/>
              <a:gd name="connsiteY6-1314" fmla="*/ 1721112 h 4358910"/>
              <a:gd name="connsiteX7-1315" fmla="*/ 465277 w 3448132"/>
              <a:gd name="connsiteY7-1316" fmla="*/ 4037616 h 4358910"/>
              <a:gd name="connsiteX8-1317" fmla="*/ 690482 w 3448132"/>
              <a:gd name="connsiteY8-1318" fmla="*/ 4342115 h 4358910"/>
              <a:gd name="connsiteX9-1319" fmla="*/ 215795 w 3448132"/>
              <a:gd name="connsiteY9-1320" fmla="*/ 4330297 h 4358910"/>
              <a:gd name="connsiteX10-1321" fmla="*/ 7753 w 3448132"/>
              <a:gd name="connsiteY10-1322" fmla="*/ 3535140 h 4358910"/>
              <a:gd name="connsiteX11-1323" fmla="*/ 338788 w 3448132"/>
              <a:gd name="connsiteY11-1324" fmla="*/ 3699298 h 4358910"/>
              <a:gd name="connsiteX12-1325" fmla="*/ 1133003 w 3448132"/>
              <a:gd name="connsiteY12-1326" fmla="*/ 1327779 h 4358910"/>
              <a:gd name="connsiteX0-1327" fmla="*/ 1468408 w 3448132"/>
              <a:gd name="connsiteY0-1328" fmla="*/ 935106 h 4358910"/>
              <a:gd name="connsiteX1-1329" fmla="*/ 3200980 w 3448132"/>
              <a:gd name="connsiteY1-1330" fmla="*/ 140615 h 4358910"/>
              <a:gd name="connsiteX2-1331" fmla="*/ 3200980 w 3448132"/>
              <a:gd name="connsiteY2-1332" fmla="*/ 0 h 4358910"/>
              <a:gd name="connsiteX3-1333" fmla="*/ 3448132 w 3448132"/>
              <a:gd name="connsiteY3-1334" fmla="*/ 247153 h 4358910"/>
              <a:gd name="connsiteX4-1335" fmla="*/ 3200980 w 3448132"/>
              <a:gd name="connsiteY4-1336" fmla="*/ 494305 h 4358910"/>
              <a:gd name="connsiteX5-1337" fmla="*/ 3200980 w 3448132"/>
              <a:gd name="connsiteY5-1338" fmla="*/ 353690 h 4358910"/>
              <a:gd name="connsiteX6-1339" fmla="*/ 1564068 w 3448132"/>
              <a:gd name="connsiteY6-1340" fmla="*/ 1721112 h 4358910"/>
              <a:gd name="connsiteX7-1341" fmla="*/ 554756 w 3448132"/>
              <a:gd name="connsiteY7-1342" fmla="*/ 3806497 h 4358910"/>
              <a:gd name="connsiteX8-1343" fmla="*/ 690482 w 3448132"/>
              <a:gd name="connsiteY8-1344" fmla="*/ 4342115 h 4358910"/>
              <a:gd name="connsiteX9-1345" fmla="*/ 215795 w 3448132"/>
              <a:gd name="connsiteY9-1346" fmla="*/ 4330297 h 4358910"/>
              <a:gd name="connsiteX10-1347" fmla="*/ 7753 w 3448132"/>
              <a:gd name="connsiteY10-1348" fmla="*/ 3535140 h 4358910"/>
              <a:gd name="connsiteX11-1349" fmla="*/ 338788 w 3448132"/>
              <a:gd name="connsiteY11-1350" fmla="*/ 3699298 h 4358910"/>
              <a:gd name="connsiteX12-1351" fmla="*/ 1133003 w 3448132"/>
              <a:gd name="connsiteY12-1352" fmla="*/ 1327779 h 4358910"/>
              <a:gd name="connsiteX0-1353" fmla="*/ 1468408 w 3448132"/>
              <a:gd name="connsiteY0-1354" fmla="*/ 935106 h 4358910"/>
              <a:gd name="connsiteX1-1355" fmla="*/ 3200980 w 3448132"/>
              <a:gd name="connsiteY1-1356" fmla="*/ 140615 h 4358910"/>
              <a:gd name="connsiteX2-1357" fmla="*/ 3200980 w 3448132"/>
              <a:gd name="connsiteY2-1358" fmla="*/ 0 h 4358910"/>
              <a:gd name="connsiteX3-1359" fmla="*/ 3448132 w 3448132"/>
              <a:gd name="connsiteY3-1360" fmla="*/ 247153 h 4358910"/>
              <a:gd name="connsiteX4-1361" fmla="*/ 3200980 w 3448132"/>
              <a:gd name="connsiteY4-1362" fmla="*/ 494305 h 4358910"/>
              <a:gd name="connsiteX5-1363" fmla="*/ 3200980 w 3448132"/>
              <a:gd name="connsiteY5-1364" fmla="*/ 353690 h 4358910"/>
              <a:gd name="connsiteX6-1365" fmla="*/ 1564068 w 3448132"/>
              <a:gd name="connsiteY6-1366" fmla="*/ 1721112 h 4358910"/>
              <a:gd name="connsiteX7-1367" fmla="*/ 442624 w 3448132"/>
              <a:gd name="connsiteY7-1368" fmla="*/ 3968275 h 4358910"/>
              <a:gd name="connsiteX8-1369" fmla="*/ 690482 w 3448132"/>
              <a:gd name="connsiteY8-1370" fmla="*/ 4342115 h 4358910"/>
              <a:gd name="connsiteX9-1371" fmla="*/ 215795 w 3448132"/>
              <a:gd name="connsiteY9-1372" fmla="*/ 4330297 h 4358910"/>
              <a:gd name="connsiteX10-1373" fmla="*/ 7753 w 3448132"/>
              <a:gd name="connsiteY10-1374" fmla="*/ 3535140 h 4358910"/>
              <a:gd name="connsiteX11-1375" fmla="*/ 338788 w 3448132"/>
              <a:gd name="connsiteY11-1376" fmla="*/ 3699298 h 4358910"/>
              <a:gd name="connsiteX12-1377" fmla="*/ 1133003 w 3448132"/>
              <a:gd name="connsiteY12-1378" fmla="*/ 1327779 h 4358910"/>
              <a:gd name="connsiteX0-1379" fmla="*/ 1468408 w 3448132"/>
              <a:gd name="connsiteY0-1380" fmla="*/ 935106 h 4358910"/>
              <a:gd name="connsiteX1-1381" fmla="*/ 3200980 w 3448132"/>
              <a:gd name="connsiteY1-1382" fmla="*/ 140615 h 4358910"/>
              <a:gd name="connsiteX2-1383" fmla="*/ 3200980 w 3448132"/>
              <a:gd name="connsiteY2-1384" fmla="*/ 0 h 4358910"/>
              <a:gd name="connsiteX3-1385" fmla="*/ 3448132 w 3448132"/>
              <a:gd name="connsiteY3-1386" fmla="*/ 247153 h 4358910"/>
              <a:gd name="connsiteX4-1387" fmla="*/ 3200980 w 3448132"/>
              <a:gd name="connsiteY4-1388" fmla="*/ 494305 h 4358910"/>
              <a:gd name="connsiteX5-1389" fmla="*/ 3200980 w 3448132"/>
              <a:gd name="connsiteY5-1390" fmla="*/ 353690 h 4358910"/>
              <a:gd name="connsiteX6-1391" fmla="*/ 1564068 w 3448132"/>
              <a:gd name="connsiteY6-1392" fmla="*/ 1721112 h 4358910"/>
              <a:gd name="connsiteX7-1393" fmla="*/ 422945 w 3448132"/>
              <a:gd name="connsiteY7-1394" fmla="*/ 3971161 h 4358910"/>
              <a:gd name="connsiteX8-1395" fmla="*/ 690482 w 3448132"/>
              <a:gd name="connsiteY8-1396" fmla="*/ 4342115 h 4358910"/>
              <a:gd name="connsiteX9-1397" fmla="*/ 215795 w 3448132"/>
              <a:gd name="connsiteY9-1398" fmla="*/ 4330297 h 4358910"/>
              <a:gd name="connsiteX10-1399" fmla="*/ 7753 w 3448132"/>
              <a:gd name="connsiteY10-1400" fmla="*/ 3535140 h 4358910"/>
              <a:gd name="connsiteX11-1401" fmla="*/ 338788 w 3448132"/>
              <a:gd name="connsiteY11-1402" fmla="*/ 3699298 h 4358910"/>
              <a:gd name="connsiteX12-1403" fmla="*/ 1133003 w 3448132"/>
              <a:gd name="connsiteY12-1404" fmla="*/ 1327779 h 4358910"/>
              <a:gd name="connsiteX0-1405" fmla="*/ 1468408 w 3448132"/>
              <a:gd name="connsiteY0-1406" fmla="*/ 935106 h 4358910"/>
              <a:gd name="connsiteX1-1407" fmla="*/ 3200980 w 3448132"/>
              <a:gd name="connsiteY1-1408" fmla="*/ 140615 h 4358910"/>
              <a:gd name="connsiteX2-1409" fmla="*/ 3200980 w 3448132"/>
              <a:gd name="connsiteY2-1410" fmla="*/ 0 h 4358910"/>
              <a:gd name="connsiteX3-1411" fmla="*/ 3448132 w 3448132"/>
              <a:gd name="connsiteY3-1412" fmla="*/ 247153 h 4358910"/>
              <a:gd name="connsiteX4-1413" fmla="*/ 3200980 w 3448132"/>
              <a:gd name="connsiteY4-1414" fmla="*/ 494305 h 4358910"/>
              <a:gd name="connsiteX5-1415" fmla="*/ 3200980 w 3448132"/>
              <a:gd name="connsiteY5-1416" fmla="*/ 353690 h 4358910"/>
              <a:gd name="connsiteX6-1417" fmla="*/ 1564068 w 3448132"/>
              <a:gd name="connsiteY6-1418" fmla="*/ 1721112 h 4358910"/>
              <a:gd name="connsiteX7-1419" fmla="*/ 422945 w 3448132"/>
              <a:gd name="connsiteY7-1420" fmla="*/ 3971161 h 4358910"/>
              <a:gd name="connsiteX8-1421" fmla="*/ 690482 w 3448132"/>
              <a:gd name="connsiteY8-1422" fmla="*/ 4342115 h 4358910"/>
              <a:gd name="connsiteX9-1423" fmla="*/ 215795 w 3448132"/>
              <a:gd name="connsiteY9-1424" fmla="*/ 4330297 h 4358910"/>
              <a:gd name="connsiteX10-1425" fmla="*/ 7753 w 3448132"/>
              <a:gd name="connsiteY10-1426" fmla="*/ 3535140 h 4358910"/>
              <a:gd name="connsiteX11-1427" fmla="*/ 272092 w 3448132"/>
              <a:gd name="connsiteY11-1428" fmla="*/ 3793467 h 4358910"/>
              <a:gd name="connsiteX12-1429" fmla="*/ 1133003 w 3448132"/>
              <a:gd name="connsiteY12-1430" fmla="*/ 1327779 h 4358910"/>
              <a:gd name="connsiteX0-1431" fmla="*/ 1468408 w 3448132"/>
              <a:gd name="connsiteY0-1432" fmla="*/ 935106 h 4358910"/>
              <a:gd name="connsiteX1-1433" fmla="*/ 3200980 w 3448132"/>
              <a:gd name="connsiteY1-1434" fmla="*/ 140615 h 4358910"/>
              <a:gd name="connsiteX2-1435" fmla="*/ 3200980 w 3448132"/>
              <a:gd name="connsiteY2-1436" fmla="*/ 0 h 4358910"/>
              <a:gd name="connsiteX3-1437" fmla="*/ 3448132 w 3448132"/>
              <a:gd name="connsiteY3-1438" fmla="*/ 247153 h 4358910"/>
              <a:gd name="connsiteX4-1439" fmla="*/ 3200980 w 3448132"/>
              <a:gd name="connsiteY4-1440" fmla="*/ 494305 h 4358910"/>
              <a:gd name="connsiteX5-1441" fmla="*/ 3200980 w 3448132"/>
              <a:gd name="connsiteY5-1442" fmla="*/ 353690 h 4358910"/>
              <a:gd name="connsiteX6-1443" fmla="*/ 1564068 w 3448132"/>
              <a:gd name="connsiteY6-1444" fmla="*/ 1721112 h 4358910"/>
              <a:gd name="connsiteX7-1445" fmla="*/ 422945 w 3448132"/>
              <a:gd name="connsiteY7-1446" fmla="*/ 3971161 h 4358910"/>
              <a:gd name="connsiteX8-1447" fmla="*/ 690482 w 3448132"/>
              <a:gd name="connsiteY8-1448" fmla="*/ 4342115 h 4358910"/>
              <a:gd name="connsiteX9-1449" fmla="*/ 215795 w 3448132"/>
              <a:gd name="connsiteY9-1450" fmla="*/ 4330297 h 4358910"/>
              <a:gd name="connsiteX10-1451" fmla="*/ 7753 w 3448132"/>
              <a:gd name="connsiteY10-1452" fmla="*/ 3535140 h 4358910"/>
              <a:gd name="connsiteX11-1453" fmla="*/ 272092 w 3448132"/>
              <a:gd name="connsiteY11-1454" fmla="*/ 3793467 h 4358910"/>
              <a:gd name="connsiteX12-1455" fmla="*/ 1133003 w 3448132"/>
              <a:gd name="connsiteY12-1456" fmla="*/ 1327779 h 4358910"/>
              <a:gd name="connsiteX0-1457" fmla="*/ 1468408 w 3448132"/>
              <a:gd name="connsiteY0-1458" fmla="*/ 935106 h 4358910"/>
              <a:gd name="connsiteX1-1459" fmla="*/ 3200980 w 3448132"/>
              <a:gd name="connsiteY1-1460" fmla="*/ 140615 h 4358910"/>
              <a:gd name="connsiteX2-1461" fmla="*/ 3200980 w 3448132"/>
              <a:gd name="connsiteY2-1462" fmla="*/ 0 h 4358910"/>
              <a:gd name="connsiteX3-1463" fmla="*/ 3448132 w 3448132"/>
              <a:gd name="connsiteY3-1464" fmla="*/ 247153 h 4358910"/>
              <a:gd name="connsiteX4-1465" fmla="*/ 3200980 w 3448132"/>
              <a:gd name="connsiteY4-1466" fmla="*/ 494305 h 4358910"/>
              <a:gd name="connsiteX5-1467" fmla="*/ 3200980 w 3448132"/>
              <a:gd name="connsiteY5-1468" fmla="*/ 353690 h 4358910"/>
              <a:gd name="connsiteX6-1469" fmla="*/ 1564068 w 3448132"/>
              <a:gd name="connsiteY6-1470" fmla="*/ 1721112 h 4358910"/>
              <a:gd name="connsiteX7-1471" fmla="*/ 422945 w 3448132"/>
              <a:gd name="connsiteY7-1472" fmla="*/ 3971161 h 4358910"/>
              <a:gd name="connsiteX8-1473" fmla="*/ 690482 w 3448132"/>
              <a:gd name="connsiteY8-1474" fmla="*/ 4342115 h 4358910"/>
              <a:gd name="connsiteX9-1475" fmla="*/ 215795 w 3448132"/>
              <a:gd name="connsiteY9-1476" fmla="*/ 4330297 h 4358910"/>
              <a:gd name="connsiteX10-1477" fmla="*/ 7753 w 3448132"/>
              <a:gd name="connsiteY10-1478" fmla="*/ 3535140 h 4358910"/>
              <a:gd name="connsiteX11-1479" fmla="*/ 272092 w 3448132"/>
              <a:gd name="connsiteY11-1480" fmla="*/ 3793467 h 4358910"/>
              <a:gd name="connsiteX12-1481" fmla="*/ 1133003 w 3448132"/>
              <a:gd name="connsiteY12-1482" fmla="*/ 1327779 h 4358910"/>
              <a:gd name="connsiteX0-1483" fmla="*/ 1479692 w 3459416"/>
              <a:gd name="connsiteY0-1484" fmla="*/ 935106 h 4358910"/>
              <a:gd name="connsiteX1-1485" fmla="*/ 3212264 w 3459416"/>
              <a:gd name="connsiteY1-1486" fmla="*/ 140615 h 4358910"/>
              <a:gd name="connsiteX2-1487" fmla="*/ 3212264 w 3459416"/>
              <a:gd name="connsiteY2-1488" fmla="*/ 0 h 4358910"/>
              <a:gd name="connsiteX3-1489" fmla="*/ 3459416 w 3459416"/>
              <a:gd name="connsiteY3-1490" fmla="*/ 247153 h 4358910"/>
              <a:gd name="connsiteX4-1491" fmla="*/ 3212264 w 3459416"/>
              <a:gd name="connsiteY4-1492" fmla="*/ 494305 h 4358910"/>
              <a:gd name="connsiteX5-1493" fmla="*/ 3212264 w 3459416"/>
              <a:gd name="connsiteY5-1494" fmla="*/ 353690 h 4358910"/>
              <a:gd name="connsiteX6-1495" fmla="*/ 1575352 w 3459416"/>
              <a:gd name="connsiteY6-1496" fmla="*/ 1721112 h 4358910"/>
              <a:gd name="connsiteX7-1497" fmla="*/ 434229 w 3459416"/>
              <a:gd name="connsiteY7-1498" fmla="*/ 3971161 h 4358910"/>
              <a:gd name="connsiteX8-1499" fmla="*/ 701766 w 3459416"/>
              <a:gd name="connsiteY8-1500" fmla="*/ 4342115 h 4358910"/>
              <a:gd name="connsiteX9-1501" fmla="*/ 227079 w 3459416"/>
              <a:gd name="connsiteY9-1502" fmla="*/ 4330297 h 4358910"/>
              <a:gd name="connsiteX10-1503" fmla="*/ 7278 w 3459416"/>
              <a:gd name="connsiteY10-1504" fmla="*/ 3652894 h 4358910"/>
              <a:gd name="connsiteX11-1505" fmla="*/ 283376 w 3459416"/>
              <a:gd name="connsiteY11-1506" fmla="*/ 3793467 h 4358910"/>
              <a:gd name="connsiteX12-1507" fmla="*/ 1144287 w 3459416"/>
              <a:gd name="connsiteY12-1508" fmla="*/ 1327779 h 4358910"/>
              <a:gd name="connsiteX0-1509" fmla="*/ 1472414 w 3452138"/>
              <a:gd name="connsiteY0-1510" fmla="*/ 935106 h 4358910"/>
              <a:gd name="connsiteX1-1511" fmla="*/ 3204986 w 3452138"/>
              <a:gd name="connsiteY1-1512" fmla="*/ 140615 h 4358910"/>
              <a:gd name="connsiteX2-1513" fmla="*/ 3204986 w 3452138"/>
              <a:gd name="connsiteY2-1514" fmla="*/ 0 h 4358910"/>
              <a:gd name="connsiteX3-1515" fmla="*/ 3452138 w 3452138"/>
              <a:gd name="connsiteY3-1516" fmla="*/ 247153 h 4358910"/>
              <a:gd name="connsiteX4-1517" fmla="*/ 3204986 w 3452138"/>
              <a:gd name="connsiteY4-1518" fmla="*/ 494305 h 4358910"/>
              <a:gd name="connsiteX5-1519" fmla="*/ 3204986 w 3452138"/>
              <a:gd name="connsiteY5-1520" fmla="*/ 353690 h 4358910"/>
              <a:gd name="connsiteX6-1521" fmla="*/ 1568074 w 3452138"/>
              <a:gd name="connsiteY6-1522" fmla="*/ 1721112 h 4358910"/>
              <a:gd name="connsiteX7-1523" fmla="*/ 426951 w 3452138"/>
              <a:gd name="connsiteY7-1524" fmla="*/ 3971161 h 4358910"/>
              <a:gd name="connsiteX8-1525" fmla="*/ 694488 w 3452138"/>
              <a:gd name="connsiteY8-1526" fmla="*/ 4342115 h 4358910"/>
              <a:gd name="connsiteX9-1527" fmla="*/ 219801 w 3452138"/>
              <a:gd name="connsiteY9-1528" fmla="*/ 4330297 h 4358910"/>
              <a:gd name="connsiteX10-1529" fmla="*/ 0 w 3452138"/>
              <a:gd name="connsiteY10-1530" fmla="*/ 3652894 h 4358910"/>
              <a:gd name="connsiteX11-1531" fmla="*/ 276098 w 3452138"/>
              <a:gd name="connsiteY11-1532" fmla="*/ 3793467 h 4358910"/>
              <a:gd name="connsiteX12-1533" fmla="*/ 1137009 w 3452138"/>
              <a:gd name="connsiteY12-1534" fmla="*/ 1327779 h 4358910"/>
              <a:gd name="connsiteX0-1535" fmla="*/ 1472414 w 3452138"/>
              <a:gd name="connsiteY0-1536" fmla="*/ 935106 h 4356673"/>
              <a:gd name="connsiteX1-1537" fmla="*/ 3204986 w 3452138"/>
              <a:gd name="connsiteY1-1538" fmla="*/ 140615 h 4356673"/>
              <a:gd name="connsiteX2-1539" fmla="*/ 3204986 w 3452138"/>
              <a:gd name="connsiteY2-1540" fmla="*/ 0 h 4356673"/>
              <a:gd name="connsiteX3-1541" fmla="*/ 3452138 w 3452138"/>
              <a:gd name="connsiteY3-1542" fmla="*/ 247153 h 4356673"/>
              <a:gd name="connsiteX4-1543" fmla="*/ 3204986 w 3452138"/>
              <a:gd name="connsiteY4-1544" fmla="*/ 494305 h 4356673"/>
              <a:gd name="connsiteX5-1545" fmla="*/ 3204986 w 3452138"/>
              <a:gd name="connsiteY5-1546" fmla="*/ 353690 h 4356673"/>
              <a:gd name="connsiteX6-1547" fmla="*/ 1568074 w 3452138"/>
              <a:gd name="connsiteY6-1548" fmla="*/ 1721112 h 4356673"/>
              <a:gd name="connsiteX7-1549" fmla="*/ 426951 w 3452138"/>
              <a:gd name="connsiteY7-1550" fmla="*/ 3971161 h 4356673"/>
              <a:gd name="connsiteX8-1551" fmla="*/ 694488 w 3452138"/>
              <a:gd name="connsiteY8-1552" fmla="*/ 4342115 h 4356673"/>
              <a:gd name="connsiteX9-1553" fmla="*/ 199969 w 3452138"/>
              <a:gd name="connsiteY9-1554" fmla="*/ 4306250 h 4356673"/>
              <a:gd name="connsiteX10-1555" fmla="*/ 0 w 3452138"/>
              <a:gd name="connsiteY10-1556" fmla="*/ 3652894 h 4356673"/>
              <a:gd name="connsiteX11-1557" fmla="*/ 276098 w 3452138"/>
              <a:gd name="connsiteY11-1558" fmla="*/ 3793467 h 4356673"/>
              <a:gd name="connsiteX12-1559" fmla="*/ 1137009 w 3452138"/>
              <a:gd name="connsiteY12-1560" fmla="*/ 1327779 h 4356673"/>
              <a:gd name="connsiteX0-1561" fmla="*/ 1472414 w 3452138"/>
              <a:gd name="connsiteY0-1562" fmla="*/ 935106 h 4356673"/>
              <a:gd name="connsiteX1-1563" fmla="*/ 3204986 w 3452138"/>
              <a:gd name="connsiteY1-1564" fmla="*/ 140615 h 4356673"/>
              <a:gd name="connsiteX2-1565" fmla="*/ 3204986 w 3452138"/>
              <a:gd name="connsiteY2-1566" fmla="*/ 0 h 4356673"/>
              <a:gd name="connsiteX3-1567" fmla="*/ 3452138 w 3452138"/>
              <a:gd name="connsiteY3-1568" fmla="*/ 247153 h 4356673"/>
              <a:gd name="connsiteX4-1569" fmla="*/ 3204986 w 3452138"/>
              <a:gd name="connsiteY4-1570" fmla="*/ 494305 h 4356673"/>
              <a:gd name="connsiteX5-1571" fmla="*/ 3204986 w 3452138"/>
              <a:gd name="connsiteY5-1572" fmla="*/ 353690 h 4356673"/>
              <a:gd name="connsiteX6-1573" fmla="*/ 1568074 w 3452138"/>
              <a:gd name="connsiteY6-1574" fmla="*/ 1721112 h 4356673"/>
              <a:gd name="connsiteX7-1575" fmla="*/ 426951 w 3452138"/>
              <a:gd name="connsiteY7-1576" fmla="*/ 3971161 h 4356673"/>
              <a:gd name="connsiteX8-1577" fmla="*/ 694488 w 3452138"/>
              <a:gd name="connsiteY8-1578" fmla="*/ 4342115 h 4356673"/>
              <a:gd name="connsiteX9-1579" fmla="*/ 199969 w 3452138"/>
              <a:gd name="connsiteY9-1580" fmla="*/ 4306250 h 4356673"/>
              <a:gd name="connsiteX10-1581" fmla="*/ 0 w 3452138"/>
              <a:gd name="connsiteY10-1582" fmla="*/ 3652894 h 4356673"/>
              <a:gd name="connsiteX11-1583" fmla="*/ 276098 w 3452138"/>
              <a:gd name="connsiteY11-1584" fmla="*/ 3793467 h 4356673"/>
              <a:gd name="connsiteX12-1585" fmla="*/ 1137009 w 3452138"/>
              <a:gd name="connsiteY12-1586" fmla="*/ 1327779 h 4356673"/>
              <a:gd name="connsiteX0-1587" fmla="*/ 1472414 w 3452138"/>
              <a:gd name="connsiteY0-1588" fmla="*/ 935106 h 4352357"/>
              <a:gd name="connsiteX1-1589" fmla="*/ 3204986 w 3452138"/>
              <a:gd name="connsiteY1-1590" fmla="*/ 140615 h 4352357"/>
              <a:gd name="connsiteX2-1591" fmla="*/ 3204986 w 3452138"/>
              <a:gd name="connsiteY2-1592" fmla="*/ 0 h 4352357"/>
              <a:gd name="connsiteX3-1593" fmla="*/ 3452138 w 3452138"/>
              <a:gd name="connsiteY3-1594" fmla="*/ 247153 h 4352357"/>
              <a:gd name="connsiteX4-1595" fmla="*/ 3204986 w 3452138"/>
              <a:gd name="connsiteY4-1596" fmla="*/ 494305 h 4352357"/>
              <a:gd name="connsiteX5-1597" fmla="*/ 3204986 w 3452138"/>
              <a:gd name="connsiteY5-1598" fmla="*/ 353690 h 4352357"/>
              <a:gd name="connsiteX6-1599" fmla="*/ 1568074 w 3452138"/>
              <a:gd name="connsiteY6-1600" fmla="*/ 1721112 h 4352357"/>
              <a:gd name="connsiteX7-1601" fmla="*/ 426951 w 3452138"/>
              <a:gd name="connsiteY7-1602" fmla="*/ 3971161 h 4352357"/>
              <a:gd name="connsiteX8-1603" fmla="*/ 702597 w 3452138"/>
              <a:gd name="connsiteY8-1604" fmla="*/ 4337410 h 4352357"/>
              <a:gd name="connsiteX9-1605" fmla="*/ 199969 w 3452138"/>
              <a:gd name="connsiteY9-1606" fmla="*/ 4306250 h 4352357"/>
              <a:gd name="connsiteX10-1607" fmla="*/ 0 w 3452138"/>
              <a:gd name="connsiteY10-1608" fmla="*/ 3652894 h 4352357"/>
              <a:gd name="connsiteX11-1609" fmla="*/ 276098 w 3452138"/>
              <a:gd name="connsiteY11-1610" fmla="*/ 3793467 h 4352357"/>
              <a:gd name="connsiteX12-1611" fmla="*/ 1137009 w 3452138"/>
              <a:gd name="connsiteY12-1612" fmla="*/ 1327779 h 4352357"/>
              <a:gd name="connsiteX0-1613" fmla="*/ 1472414 w 3452138"/>
              <a:gd name="connsiteY0-1614" fmla="*/ 935106 h 4352357"/>
              <a:gd name="connsiteX1-1615" fmla="*/ 3204986 w 3452138"/>
              <a:gd name="connsiteY1-1616" fmla="*/ 140615 h 4352357"/>
              <a:gd name="connsiteX2-1617" fmla="*/ 3204986 w 3452138"/>
              <a:gd name="connsiteY2-1618" fmla="*/ 0 h 4352357"/>
              <a:gd name="connsiteX3-1619" fmla="*/ 3452138 w 3452138"/>
              <a:gd name="connsiteY3-1620" fmla="*/ 247153 h 4352357"/>
              <a:gd name="connsiteX4-1621" fmla="*/ 3204986 w 3452138"/>
              <a:gd name="connsiteY4-1622" fmla="*/ 494305 h 4352357"/>
              <a:gd name="connsiteX5-1623" fmla="*/ 3204986 w 3452138"/>
              <a:gd name="connsiteY5-1624" fmla="*/ 353690 h 4352357"/>
              <a:gd name="connsiteX6-1625" fmla="*/ 1568074 w 3452138"/>
              <a:gd name="connsiteY6-1626" fmla="*/ 1721112 h 4352357"/>
              <a:gd name="connsiteX7-1627" fmla="*/ 426951 w 3452138"/>
              <a:gd name="connsiteY7-1628" fmla="*/ 3971161 h 4352357"/>
              <a:gd name="connsiteX8-1629" fmla="*/ 702597 w 3452138"/>
              <a:gd name="connsiteY8-1630" fmla="*/ 4337410 h 4352357"/>
              <a:gd name="connsiteX9-1631" fmla="*/ 199969 w 3452138"/>
              <a:gd name="connsiteY9-1632" fmla="*/ 4306250 h 4352357"/>
              <a:gd name="connsiteX10-1633" fmla="*/ 0 w 3452138"/>
              <a:gd name="connsiteY10-1634" fmla="*/ 3652894 h 4352357"/>
              <a:gd name="connsiteX11-1635" fmla="*/ 276098 w 3452138"/>
              <a:gd name="connsiteY11-1636" fmla="*/ 3793467 h 4352357"/>
              <a:gd name="connsiteX12-1637" fmla="*/ 1137009 w 3452138"/>
              <a:gd name="connsiteY12-1638" fmla="*/ 1327779 h 4352357"/>
              <a:gd name="connsiteX0-1639" fmla="*/ 1472414 w 3452138"/>
              <a:gd name="connsiteY0-1640" fmla="*/ 935106 h 4344754"/>
              <a:gd name="connsiteX1-1641" fmla="*/ 3204986 w 3452138"/>
              <a:gd name="connsiteY1-1642" fmla="*/ 140615 h 4344754"/>
              <a:gd name="connsiteX2-1643" fmla="*/ 3204986 w 3452138"/>
              <a:gd name="connsiteY2-1644" fmla="*/ 0 h 4344754"/>
              <a:gd name="connsiteX3-1645" fmla="*/ 3452138 w 3452138"/>
              <a:gd name="connsiteY3-1646" fmla="*/ 247153 h 4344754"/>
              <a:gd name="connsiteX4-1647" fmla="*/ 3204986 w 3452138"/>
              <a:gd name="connsiteY4-1648" fmla="*/ 494305 h 4344754"/>
              <a:gd name="connsiteX5-1649" fmla="*/ 3204986 w 3452138"/>
              <a:gd name="connsiteY5-1650" fmla="*/ 353690 h 4344754"/>
              <a:gd name="connsiteX6-1651" fmla="*/ 1568074 w 3452138"/>
              <a:gd name="connsiteY6-1652" fmla="*/ 1721112 h 4344754"/>
              <a:gd name="connsiteX7-1653" fmla="*/ 426951 w 3452138"/>
              <a:gd name="connsiteY7-1654" fmla="*/ 3971161 h 4344754"/>
              <a:gd name="connsiteX8-1655" fmla="*/ 702597 w 3452138"/>
              <a:gd name="connsiteY8-1656" fmla="*/ 4337410 h 4344754"/>
              <a:gd name="connsiteX9-1657" fmla="*/ 199969 w 3452138"/>
              <a:gd name="connsiteY9-1658" fmla="*/ 4306250 h 4344754"/>
              <a:gd name="connsiteX10-1659" fmla="*/ 0 w 3452138"/>
              <a:gd name="connsiteY10-1660" fmla="*/ 3652894 h 4344754"/>
              <a:gd name="connsiteX11-1661" fmla="*/ 276098 w 3452138"/>
              <a:gd name="connsiteY11-1662" fmla="*/ 3793467 h 4344754"/>
              <a:gd name="connsiteX12-1663" fmla="*/ 1137009 w 3452138"/>
              <a:gd name="connsiteY12-1664" fmla="*/ 1327779 h 4344754"/>
              <a:gd name="connsiteX0-1665" fmla="*/ 1472414 w 3452138"/>
              <a:gd name="connsiteY0-1666" fmla="*/ 935106 h 4350961"/>
              <a:gd name="connsiteX1-1667" fmla="*/ 3204986 w 3452138"/>
              <a:gd name="connsiteY1-1668" fmla="*/ 140615 h 4350961"/>
              <a:gd name="connsiteX2-1669" fmla="*/ 3204986 w 3452138"/>
              <a:gd name="connsiteY2-1670" fmla="*/ 0 h 4350961"/>
              <a:gd name="connsiteX3-1671" fmla="*/ 3452138 w 3452138"/>
              <a:gd name="connsiteY3-1672" fmla="*/ 247153 h 4350961"/>
              <a:gd name="connsiteX4-1673" fmla="*/ 3204986 w 3452138"/>
              <a:gd name="connsiteY4-1674" fmla="*/ 494305 h 4350961"/>
              <a:gd name="connsiteX5-1675" fmla="*/ 3204986 w 3452138"/>
              <a:gd name="connsiteY5-1676" fmla="*/ 353690 h 4350961"/>
              <a:gd name="connsiteX6-1677" fmla="*/ 1568074 w 3452138"/>
              <a:gd name="connsiteY6-1678" fmla="*/ 1721112 h 4350961"/>
              <a:gd name="connsiteX7-1679" fmla="*/ 426951 w 3452138"/>
              <a:gd name="connsiteY7-1680" fmla="*/ 3971161 h 4350961"/>
              <a:gd name="connsiteX8-1681" fmla="*/ 702597 w 3452138"/>
              <a:gd name="connsiteY8-1682" fmla="*/ 4337410 h 4350961"/>
              <a:gd name="connsiteX9-1683" fmla="*/ 199969 w 3452138"/>
              <a:gd name="connsiteY9-1684" fmla="*/ 4306250 h 4350961"/>
              <a:gd name="connsiteX10-1685" fmla="*/ 0 w 3452138"/>
              <a:gd name="connsiteY10-1686" fmla="*/ 3652894 h 4350961"/>
              <a:gd name="connsiteX11-1687" fmla="*/ 276098 w 3452138"/>
              <a:gd name="connsiteY11-1688" fmla="*/ 3793467 h 4350961"/>
              <a:gd name="connsiteX12-1689" fmla="*/ 1137009 w 3452138"/>
              <a:gd name="connsiteY12-1690" fmla="*/ 1327779 h 4350961"/>
              <a:gd name="connsiteX0-1691" fmla="*/ 1472414 w 3452138"/>
              <a:gd name="connsiteY0-1692" fmla="*/ 935106 h 4308288"/>
              <a:gd name="connsiteX1-1693" fmla="*/ 3204986 w 3452138"/>
              <a:gd name="connsiteY1-1694" fmla="*/ 140615 h 4308288"/>
              <a:gd name="connsiteX2-1695" fmla="*/ 3204986 w 3452138"/>
              <a:gd name="connsiteY2-1696" fmla="*/ 0 h 4308288"/>
              <a:gd name="connsiteX3-1697" fmla="*/ 3452138 w 3452138"/>
              <a:gd name="connsiteY3-1698" fmla="*/ 247153 h 4308288"/>
              <a:gd name="connsiteX4-1699" fmla="*/ 3204986 w 3452138"/>
              <a:gd name="connsiteY4-1700" fmla="*/ 494305 h 4308288"/>
              <a:gd name="connsiteX5-1701" fmla="*/ 3204986 w 3452138"/>
              <a:gd name="connsiteY5-1702" fmla="*/ 353690 h 4308288"/>
              <a:gd name="connsiteX6-1703" fmla="*/ 1568074 w 3452138"/>
              <a:gd name="connsiteY6-1704" fmla="*/ 1721112 h 4308288"/>
              <a:gd name="connsiteX7-1705" fmla="*/ 426951 w 3452138"/>
              <a:gd name="connsiteY7-1706" fmla="*/ 3971161 h 4308288"/>
              <a:gd name="connsiteX8-1707" fmla="*/ 686266 w 3452138"/>
              <a:gd name="connsiteY8-1708" fmla="*/ 4173383 h 4308288"/>
              <a:gd name="connsiteX9-1709" fmla="*/ 199969 w 3452138"/>
              <a:gd name="connsiteY9-1710" fmla="*/ 4306250 h 4308288"/>
              <a:gd name="connsiteX10-1711" fmla="*/ 0 w 3452138"/>
              <a:gd name="connsiteY10-1712" fmla="*/ 3652894 h 4308288"/>
              <a:gd name="connsiteX11-1713" fmla="*/ 276098 w 3452138"/>
              <a:gd name="connsiteY11-1714" fmla="*/ 3793467 h 4308288"/>
              <a:gd name="connsiteX12-1715" fmla="*/ 1137009 w 3452138"/>
              <a:gd name="connsiteY12-1716" fmla="*/ 1327779 h 4308288"/>
              <a:gd name="connsiteX0-1717" fmla="*/ 1472414 w 3452138"/>
              <a:gd name="connsiteY0-1718" fmla="*/ 935106 h 4308288"/>
              <a:gd name="connsiteX1-1719" fmla="*/ 3204986 w 3452138"/>
              <a:gd name="connsiteY1-1720" fmla="*/ 140615 h 4308288"/>
              <a:gd name="connsiteX2-1721" fmla="*/ 3204986 w 3452138"/>
              <a:gd name="connsiteY2-1722" fmla="*/ 0 h 4308288"/>
              <a:gd name="connsiteX3-1723" fmla="*/ 3452138 w 3452138"/>
              <a:gd name="connsiteY3-1724" fmla="*/ 247153 h 4308288"/>
              <a:gd name="connsiteX4-1725" fmla="*/ 3204986 w 3452138"/>
              <a:gd name="connsiteY4-1726" fmla="*/ 494305 h 4308288"/>
              <a:gd name="connsiteX5-1727" fmla="*/ 3204986 w 3452138"/>
              <a:gd name="connsiteY5-1728" fmla="*/ 353690 h 4308288"/>
              <a:gd name="connsiteX6-1729" fmla="*/ 1568074 w 3452138"/>
              <a:gd name="connsiteY6-1730" fmla="*/ 1721112 h 4308288"/>
              <a:gd name="connsiteX7-1731" fmla="*/ 426951 w 3452138"/>
              <a:gd name="connsiteY7-1732" fmla="*/ 3971161 h 4308288"/>
              <a:gd name="connsiteX8-1733" fmla="*/ 686266 w 3452138"/>
              <a:gd name="connsiteY8-1734" fmla="*/ 4173383 h 4308288"/>
              <a:gd name="connsiteX9-1735" fmla="*/ 199969 w 3452138"/>
              <a:gd name="connsiteY9-1736" fmla="*/ 4306250 h 4308288"/>
              <a:gd name="connsiteX10-1737" fmla="*/ 0 w 3452138"/>
              <a:gd name="connsiteY10-1738" fmla="*/ 3652894 h 4308288"/>
              <a:gd name="connsiteX11-1739" fmla="*/ 276098 w 3452138"/>
              <a:gd name="connsiteY11-1740" fmla="*/ 3793467 h 4308288"/>
              <a:gd name="connsiteX12-1741" fmla="*/ 1137009 w 3452138"/>
              <a:gd name="connsiteY12-1742" fmla="*/ 1327779 h 4308288"/>
              <a:gd name="connsiteX0-1743" fmla="*/ 1472414 w 3452138"/>
              <a:gd name="connsiteY0-1744" fmla="*/ 935106 h 4310656"/>
              <a:gd name="connsiteX1-1745" fmla="*/ 3204986 w 3452138"/>
              <a:gd name="connsiteY1-1746" fmla="*/ 140615 h 4310656"/>
              <a:gd name="connsiteX2-1747" fmla="*/ 3204986 w 3452138"/>
              <a:gd name="connsiteY2-1748" fmla="*/ 0 h 4310656"/>
              <a:gd name="connsiteX3-1749" fmla="*/ 3452138 w 3452138"/>
              <a:gd name="connsiteY3-1750" fmla="*/ 247153 h 4310656"/>
              <a:gd name="connsiteX4-1751" fmla="*/ 3204986 w 3452138"/>
              <a:gd name="connsiteY4-1752" fmla="*/ 494305 h 4310656"/>
              <a:gd name="connsiteX5-1753" fmla="*/ 3204986 w 3452138"/>
              <a:gd name="connsiteY5-1754" fmla="*/ 353690 h 4310656"/>
              <a:gd name="connsiteX6-1755" fmla="*/ 1568074 w 3452138"/>
              <a:gd name="connsiteY6-1756" fmla="*/ 1721112 h 4310656"/>
              <a:gd name="connsiteX7-1757" fmla="*/ 426951 w 3452138"/>
              <a:gd name="connsiteY7-1758" fmla="*/ 3971161 h 4310656"/>
              <a:gd name="connsiteX8-1759" fmla="*/ 686266 w 3452138"/>
              <a:gd name="connsiteY8-1760" fmla="*/ 4173383 h 4310656"/>
              <a:gd name="connsiteX9-1761" fmla="*/ 199969 w 3452138"/>
              <a:gd name="connsiteY9-1762" fmla="*/ 4306250 h 4310656"/>
              <a:gd name="connsiteX10-1763" fmla="*/ 0 w 3452138"/>
              <a:gd name="connsiteY10-1764" fmla="*/ 3652894 h 4310656"/>
              <a:gd name="connsiteX11-1765" fmla="*/ 276098 w 3452138"/>
              <a:gd name="connsiteY11-1766" fmla="*/ 3793467 h 4310656"/>
              <a:gd name="connsiteX12-1767" fmla="*/ 1137009 w 3452138"/>
              <a:gd name="connsiteY12-1768" fmla="*/ 1327779 h 4310656"/>
              <a:gd name="connsiteX0-1769" fmla="*/ 1472414 w 3452138"/>
              <a:gd name="connsiteY0-1770" fmla="*/ 935106 h 4310658"/>
              <a:gd name="connsiteX1-1771" fmla="*/ 3204986 w 3452138"/>
              <a:gd name="connsiteY1-1772" fmla="*/ 140615 h 4310658"/>
              <a:gd name="connsiteX2-1773" fmla="*/ 3204986 w 3452138"/>
              <a:gd name="connsiteY2-1774" fmla="*/ 0 h 4310658"/>
              <a:gd name="connsiteX3-1775" fmla="*/ 3452138 w 3452138"/>
              <a:gd name="connsiteY3-1776" fmla="*/ 247153 h 4310658"/>
              <a:gd name="connsiteX4-1777" fmla="*/ 3204986 w 3452138"/>
              <a:gd name="connsiteY4-1778" fmla="*/ 494305 h 4310658"/>
              <a:gd name="connsiteX5-1779" fmla="*/ 3204986 w 3452138"/>
              <a:gd name="connsiteY5-1780" fmla="*/ 353690 h 4310658"/>
              <a:gd name="connsiteX6-1781" fmla="*/ 1568074 w 3452138"/>
              <a:gd name="connsiteY6-1782" fmla="*/ 1721112 h 4310658"/>
              <a:gd name="connsiteX7-1783" fmla="*/ 426951 w 3452138"/>
              <a:gd name="connsiteY7-1784" fmla="*/ 3971161 h 4310658"/>
              <a:gd name="connsiteX8-1785" fmla="*/ 686266 w 3452138"/>
              <a:gd name="connsiteY8-1786" fmla="*/ 4173383 h 4310658"/>
              <a:gd name="connsiteX9-1787" fmla="*/ 199969 w 3452138"/>
              <a:gd name="connsiteY9-1788" fmla="*/ 4306250 h 4310658"/>
              <a:gd name="connsiteX10-1789" fmla="*/ 0 w 3452138"/>
              <a:gd name="connsiteY10-1790" fmla="*/ 3652894 h 4310658"/>
              <a:gd name="connsiteX11-1791" fmla="*/ 276098 w 3452138"/>
              <a:gd name="connsiteY11-1792" fmla="*/ 3793467 h 4310658"/>
              <a:gd name="connsiteX12-1793" fmla="*/ 1137009 w 3452138"/>
              <a:gd name="connsiteY12-1794" fmla="*/ 1327779 h 4310658"/>
              <a:gd name="connsiteX0-1795" fmla="*/ 1472414 w 3452138"/>
              <a:gd name="connsiteY0-1796" fmla="*/ 935106 h 4310656"/>
              <a:gd name="connsiteX1-1797" fmla="*/ 3204986 w 3452138"/>
              <a:gd name="connsiteY1-1798" fmla="*/ 140615 h 4310656"/>
              <a:gd name="connsiteX2-1799" fmla="*/ 3204986 w 3452138"/>
              <a:gd name="connsiteY2-1800" fmla="*/ 0 h 4310656"/>
              <a:gd name="connsiteX3-1801" fmla="*/ 3452138 w 3452138"/>
              <a:gd name="connsiteY3-1802" fmla="*/ 247153 h 4310656"/>
              <a:gd name="connsiteX4-1803" fmla="*/ 3204986 w 3452138"/>
              <a:gd name="connsiteY4-1804" fmla="*/ 494305 h 4310656"/>
              <a:gd name="connsiteX5-1805" fmla="*/ 3204986 w 3452138"/>
              <a:gd name="connsiteY5-1806" fmla="*/ 353690 h 4310656"/>
              <a:gd name="connsiteX6-1807" fmla="*/ 1495379 w 3452138"/>
              <a:gd name="connsiteY6-1808" fmla="*/ 1850500 h 4310656"/>
              <a:gd name="connsiteX7-1809" fmla="*/ 426951 w 3452138"/>
              <a:gd name="connsiteY7-1810" fmla="*/ 3971161 h 4310656"/>
              <a:gd name="connsiteX8-1811" fmla="*/ 686266 w 3452138"/>
              <a:gd name="connsiteY8-1812" fmla="*/ 4173383 h 4310656"/>
              <a:gd name="connsiteX9-1813" fmla="*/ 199969 w 3452138"/>
              <a:gd name="connsiteY9-1814" fmla="*/ 4306250 h 4310656"/>
              <a:gd name="connsiteX10-1815" fmla="*/ 0 w 3452138"/>
              <a:gd name="connsiteY10-1816" fmla="*/ 3652894 h 4310656"/>
              <a:gd name="connsiteX11-1817" fmla="*/ 276098 w 3452138"/>
              <a:gd name="connsiteY11-1818" fmla="*/ 3793467 h 4310656"/>
              <a:gd name="connsiteX12-1819" fmla="*/ 1137009 w 3452138"/>
              <a:gd name="connsiteY12-1820" fmla="*/ 1327779 h 4310656"/>
              <a:gd name="connsiteX0-1821" fmla="*/ 1472414 w 3460861"/>
              <a:gd name="connsiteY0-1822" fmla="*/ 935106 h 4310658"/>
              <a:gd name="connsiteX1-1823" fmla="*/ 3204986 w 3460861"/>
              <a:gd name="connsiteY1-1824" fmla="*/ 140615 h 4310658"/>
              <a:gd name="connsiteX2-1825" fmla="*/ 3204986 w 3460861"/>
              <a:gd name="connsiteY2-1826" fmla="*/ 0 h 4310658"/>
              <a:gd name="connsiteX3-1827" fmla="*/ 3460861 w 3460861"/>
              <a:gd name="connsiteY3-1828" fmla="*/ 278385 h 4310658"/>
              <a:gd name="connsiteX4-1829" fmla="*/ 3204986 w 3460861"/>
              <a:gd name="connsiteY4-1830" fmla="*/ 494305 h 4310658"/>
              <a:gd name="connsiteX5-1831" fmla="*/ 3204986 w 3460861"/>
              <a:gd name="connsiteY5-1832" fmla="*/ 353690 h 4310658"/>
              <a:gd name="connsiteX6-1833" fmla="*/ 1495379 w 3460861"/>
              <a:gd name="connsiteY6-1834" fmla="*/ 1850500 h 4310658"/>
              <a:gd name="connsiteX7-1835" fmla="*/ 426951 w 3460861"/>
              <a:gd name="connsiteY7-1836" fmla="*/ 3971161 h 4310658"/>
              <a:gd name="connsiteX8-1837" fmla="*/ 686266 w 3460861"/>
              <a:gd name="connsiteY8-1838" fmla="*/ 4173383 h 4310658"/>
              <a:gd name="connsiteX9-1839" fmla="*/ 199969 w 3460861"/>
              <a:gd name="connsiteY9-1840" fmla="*/ 4306250 h 4310658"/>
              <a:gd name="connsiteX10-1841" fmla="*/ 0 w 3460861"/>
              <a:gd name="connsiteY10-1842" fmla="*/ 3652894 h 4310658"/>
              <a:gd name="connsiteX11-1843" fmla="*/ 276098 w 3460861"/>
              <a:gd name="connsiteY11-1844" fmla="*/ 3793467 h 4310658"/>
              <a:gd name="connsiteX12-1845" fmla="*/ 1137009 w 3460861"/>
              <a:gd name="connsiteY12-1846" fmla="*/ 1327779 h 4310658"/>
              <a:gd name="connsiteX0-1847" fmla="*/ 1472414 w 3460861"/>
              <a:gd name="connsiteY0-1848" fmla="*/ 803486 h 4179036"/>
              <a:gd name="connsiteX1-1849" fmla="*/ 3204986 w 3460861"/>
              <a:gd name="connsiteY1-1850" fmla="*/ 8995 h 4179036"/>
              <a:gd name="connsiteX2-1851" fmla="*/ 3363461 w 3460861"/>
              <a:gd name="connsiteY2-1852" fmla="*/ 0 h 4179036"/>
              <a:gd name="connsiteX3-1853" fmla="*/ 3460861 w 3460861"/>
              <a:gd name="connsiteY3-1854" fmla="*/ 146765 h 4179036"/>
              <a:gd name="connsiteX4-1855" fmla="*/ 3204986 w 3460861"/>
              <a:gd name="connsiteY4-1856" fmla="*/ 362685 h 4179036"/>
              <a:gd name="connsiteX5-1857" fmla="*/ 3204986 w 3460861"/>
              <a:gd name="connsiteY5-1858" fmla="*/ 222070 h 4179036"/>
              <a:gd name="connsiteX6-1859" fmla="*/ 1495379 w 3460861"/>
              <a:gd name="connsiteY6-1860" fmla="*/ 1718880 h 4179036"/>
              <a:gd name="connsiteX7-1861" fmla="*/ 426951 w 3460861"/>
              <a:gd name="connsiteY7-1862" fmla="*/ 3839541 h 4179036"/>
              <a:gd name="connsiteX8-1863" fmla="*/ 686266 w 3460861"/>
              <a:gd name="connsiteY8-1864" fmla="*/ 4041763 h 4179036"/>
              <a:gd name="connsiteX9-1865" fmla="*/ 199969 w 3460861"/>
              <a:gd name="connsiteY9-1866" fmla="*/ 4174630 h 4179036"/>
              <a:gd name="connsiteX10-1867" fmla="*/ 0 w 3460861"/>
              <a:gd name="connsiteY10-1868" fmla="*/ 3521274 h 4179036"/>
              <a:gd name="connsiteX11-1869" fmla="*/ 276098 w 3460861"/>
              <a:gd name="connsiteY11-1870" fmla="*/ 3661847 h 4179036"/>
              <a:gd name="connsiteX12-1871" fmla="*/ 1137009 w 3460861"/>
              <a:gd name="connsiteY12-1872" fmla="*/ 1196159 h 4179036"/>
              <a:gd name="connsiteX0-1873" fmla="*/ 1472414 w 3460861"/>
              <a:gd name="connsiteY0-1874" fmla="*/ 803486 h 4179038"/>
              <a:gd name="connsiteX1-1875" fmla="*/ 3204986 w 3460861"/>
              <a:gd name="connsiteY1-1876" fmla="*/ 8995 h 4179038"/>
              <a:gd name="connsiteX2-1877" fmla="*/ 3363461 w 3460861"/>
              <a:gd name="connsiteY2-1878" fmla="*/ 0 h 4179038"/>
              <a:gd name="connsiteX3-1879" fmla="*/ 3460861 w 3460861"/>
              <a:gd name="connsiteY3-1880" fmla="*/ 146765 h 4179038"/>
              <a:gd name="connsiteX4-1881" fmla="*/ 3340200 w 3460861"/>
              <a:gd name="connsiteY4-1882" fmla="*/ 342608 h 4179038"/>
              <a:gd name="connsiteX5-1883" fmla="*/ 3204986 w 3460861"/>
              <a:gd name="connsiteY5-1884" fmla="*/ 222070 h 4179038"/>
              <a:gd name="connsiteX6-1885" fmla="*/ 1495379 w 3460861"/>
              <a:gd name="connsiteY6-1886" fmla="*/ 1718880 h 4179038"/>
              <a:gd name="connsiteX7-1887" fmla="*/ 426951 w 3460861"/>
              <a:gd name="connsiteY7-1888" fmla="*/ 3839541 h 4179038"/>
              <a:gd name="connsiteX8-1889" fmla="*/ 686266 w 3460861"/>
              <a:gd name="connsiteY8-1890" fmla="*/ 4041763 h 4179038"/>
              <a:gd name="connsiteX9-1891" fmla="*/ 199969 w 3460861"/>
              <a:gd name="connsiteY9-1892" fmla="*/ 4174630 h 4179038"/>
              <a:gd name="connsiteX10-1893" fmla="*/ 0 w 3460861"/>
              <a:gd name="connsiteY10-1894" fmla="*/ 3521274 h 4179038"/>
              <a:gd name="connsiteX11-1895" fmla="*/ 276098 w 3460861"/>
              <a:gd name="connsiteY11-1896" fmla="*/ 3661847 h 4179038"/>
              <a:gd name="connsiteX12-1897" fmla="*/ 1137009 w 3460861"/>
              <a:gd name="connsiteY12-1898" fmla="*/ 1196159 h 4179038"/>
              <a:gd name="connsiteX0-1899" fmla="*/ 1472414 w 3469585"/>
              <a:gd name="connsiteY0-1900" fmla="*/ 803486 h 4179036"/>
              <a:gd name="connsiteX1-1901" fmla="*/ 3204986 w 3469585"/>
              <a:gd name="connsiteY1-1902" fmla="*/ 8995 h 4179036"/>
              <a:gd name="connsiteX2-1903" fmla="*/ 3363461 w 3469585"/>
              <a:gd name="connsiteY2-1904" fmla="*/ 0 h 4179036"/>
              <a:gd name="connsiteX3-1905" fmla="*/ 3469585 w 3469585"/>
              <a:gd name="connsiteY3-1906" fmla="*/ 155689 h 4179036"/>
              <a:gd name="connsiteX4-1907" fmla="*/ 3340200 w 3469585"/>
              <a:gd name="connsiteY4-1908" fmla="*/ 342608 h 4179036"/>
              <a:gd name="connsiteX5-1909" fmla="*/ 3204986 w 3469585"/>
              <a:gd name="connsiteY5-1910" fmla="*/ 222070 h 4179036"/>
              <a:gd name="connsiteX6-1911" fmla="*/ 1495379 w 3469585"/>
              <a:gd name="connsiteY6-1912" fmla="*/ 1718880 h 4179036"/>
              <a:gd name="connsiteX7-1913" fmla="*/ 426951 w 3469585"/>
              <a:gd name="connsiteY7-1914" fmla="*/ 3839541 h 4179036"/>
              <a:gd name="connsiteX8-1915" fmla="*/ 686266 w 3469585"/>
              <a:gd name="connsiteY8-1916" fmla="*/ 4041763 h 4179036"/>
              <a:gd name="connsiteX9-1917" fmla="*/ 199969 w 3469585"/>
              <a:gd name="connsiteY9-1918" fmla="*/ 4174630 h 4179036"/>
              <a:gd name="connsiteX10-1919" fmla="*/ 0 w 3469585"/>
              <a:gd name="connsiteY10-1920" fmla="*/ 3521274 h 4179036"/>
              <a:gd name="connsiteX11-1921" fmla="*/ 276098 w 3469585"/>
              <a:gd name="connsiteY11-1922" fmla="*/ 3661847 h 4179036"/>
              <a:gd name="connsiteX12-1923" fmla="*/ 1137009 w 3469585"/>
              <a:gd name="connsiteY12-1924" fmla="*/ 1196159 h 4179036"/>
              <a:gd name="connsiteX0-1925" fmla="*/ 1472414 w 3469585"/>
              <a:gd name="connsiteY0-1926" fmla="*/ 803486 h 4179038"/>
              <a:gd name="connsiteX1-1927" fmla="*/ 3204986 w 3469585"/>
              <a:gd name="connsiteY1-1928" fmla="*/ 8995 h 4179038"/>
              <a:gd name="connsiteX2-1929" fmla="*/ 3363461 w 3469585"/>
              <a:gd name="connsiteY2-1930" fmla="*/ 0 h 4179038"/>
              <a:gd name="connsiteX3-1931" fmla="*/ 3469585 w 3469585"/>
              <a:gd name="connsiteY3-1932" fmla="*/ 155689 h 4179038"/>
              <a:gd name="connsiteX4-1933" fmla="*/ 3344561 w 3469585"/>
              <a:gd name="connsiteY4-1934" fmla="*/ 340377 h 4179038"/>
              <a:gd name="connsiteX5-1935" fmla="*/ 3204986 w 3469585"/>
              <a:gd name="connsiteY5-1936" fmla="*/ 222070 h 4179038"/>
              <a:gd name="connsiteX6-1937" fmla="*/ 1495379 w 3469585"/>
              <a:gd name="connsiteY6-1938" fmla="*/ 1718880 h 4179038"/>
              <a:gd name="connsiteX7-1939" fmla="*/ 426951 w 3469585"/>
              <a:gd name="connsiteY7-1940" fmla="*/ 3839541 h 4179038"/>
              <a:gd name="connsiteX8-1941" fmla="*/ 686266 w 3469585"/>
              <a:gd name="connsiteY8-1942" fmla="*/ 4041763 h 4179038"/>
              <a:gd name="connsiteX9-1943" fmla="*/ 199969 w 3469585"/>
              <a:gd name="connsiteY9-1944" fmla="*/ 4174630 h 4179038"/>
              <a:gd name="connsiteX10-1945" fmla="*/ 0 w 3469585"/>
              <a:gd name="connsiteY10-1946" fmla="*/ 3521274 h 4179038"/>
              <a:gd name="connsiteX11-1947" fmla="*/ 276098 w 3469585"/>
              <a:gd name="connsiteY11-1948" fmla="*/ 3661847 h 4179038"/>
              <a:gd name="connsiteX12-1949" fmla="*/ 1137009 w 3469585"/>
              <a:gd name="connsiteY12-1950" fmla="*/ 1196159 h 4179038"/>
              <a:gd name="connsiteX0-1951" fmla="*/ 1472414 w 3469585"/>
              <a:gd name="connsiteY0-1952" fmla="*/ 803486 h 4179036"/>
              <a:gd name="connsiteX1-1953" fmla="*/ 3341654 w 3469585"/>
              <a:gd name="connsiteY1-1954" fmla="*/ 129460 h 4179036"/>
              <a:gd name="connsiteX2-1955" fmla="*/ 3363461 w 3469585"/>
              <a:gd name="connsiteY2-1956" fmla="*/ 0 h 4179036"/>
              <a:gd name="connsiteX3-1957" fmla="*/ 3469585 w 3469585"/>
              <a:gd name="connsiteY3-1958" fmla="*/ 155689 h 4179036"/>
              <a:gd name="connsiteX4-1959" fmla="*/ 3344561 w 3469585"/>
              <a:gd name="connsiteY4-1960" fmla="*/ 340377 h 4179036"/>
              <a:gd name="connsiteX5-1961" fmla="*/ 3204986 w 3469585"/>
              <a:gd name="connsiteY5-1962" fmla="*/ 222070 h 4179036"/>
              <a:gd name="connsiteX6-1963" fmla="*/ 1495379 w 3469585"/>
              <a:gd name="connsiteY6-1964" fmla="*/ 1718880 h 4179036"/>
              <a:gd name="connsiteX7-1965" fmla="*/ 426951 w 3469585"/>
              <a:gd name="connsiteY7-1966" fmla="*/ 3839541 h 4179036"/>
              <a:gd name="connsiteX8-1967" fmla="*/ 686266 w 3469585"/>
              <a:gd name="connsiteY8-1968" fmla="*/ 4041763 h 4179036"/>
              <a:gd name="connsiteX9-1969" fmla="*/ 199969 w 3469585"/>
              <a:gd name="connsiteY9-1970" fmla="*/ 4174630 h 4179036"/>
              <a:gd name="connsiteX10-1971" fmla="*/ 0 w 3469585"/>
              <a:gd name="connsiteY10-1972" fmla="*/ 3521274 h 4179036"/>
              <a:gd name="connsiteX11-1973" fmla="*/ 276098 w 3469585"/>
              <a:gd name="connsiteY11-1974" fmla="*/ 3661847 h 4179036"/>
              <a:gd name="connsiteX12-1975" fmla="*/ 1137009 w 3469585"/>
              <a:gd name="connsiteY12-1976" fmla="*/ 1196159 h 4179036"/>
              <a:gd name="connsiteX0-1977" fmla="*/ 1472414 w 3469585"/>
              <a:gd name="connsiteY0-1978" fmla="*/ 803486 h 4179038"/>
              <a:gd name="connsiteX1-1979" fmla="*/ 3341654 w 3469585"/>
              <a:gd name="connsiteY1-1980" fmla="*/ 129460 h 4179038"/>
              <a:gd name="connsiteX2-1981" fmla="*/ 3363461 w 3469585"/>
              <a:gd name="connsiteY2-1982" fmla="*/ 0 h 4179038"/>
              <a:gd name="connsiteX3-1983" fmla="*/ 3469585 w 3469585"/>
              <a:gd name="connsiteY3-1984" fmla="*/ 155689 h 4179038"/>
              <a:gd name="connsiteX4-1985" fmla="*/ 3344561 w 3469585"/>
              <a:gd name="connsiteY4-1986" fmla="*/ 340377 h 4179038"/>
              <a:gd name="connsiteX5-1987" fmla="*/ 3204986 w 3469585"/>
              <a:gd name="connsiteY5-1988" fmla="*/ 222070 h 4179038"/>
              <a:gd name="connsiteX6-1989" fmla="*/ 1495379 w 3469585"/>
              <a:gd name="connsiteY6-1990" fmla="*/ 1718880 h 4179038"/>
              <a:gd name="connsiteX7-1991" fmla="*/ 426951 w 3469585"/>
              <a:gd name="connsiteY7-1992" fmla="*/ 3839541 h 4179038"/>
              <a:gd name="connsiteX8-1993" fmla="*/ 686266 w 3469585"/>
              <a:gd name="connsiteY8-1994" fmla="*/ 4041763 h 4179038"/>
              <a:gd name="connsiteX9-1995" fmla="*/ 199969 w 3469585"/>
              <a:gd name="connsiteY9-1996" fmla="*/ 4174630 h 4179038"/>
              <a:gd name="connsiteX10-1997" fmla="*/ 0 w 3469585"/>
              <a:gd name="connsiteY10-1998" fmla="*/ 3521274 h 4179038"/>
              <a:gd name="connsiteX11-1999" fmla="*/ 276098 w 3469585"/>
              <a:gd name="connsiteY11-2000" fmla="*/ 3661847 h 4179038"/>
              <a:gd name="connsiteX12-2001" fmla="*/ 1137009 w 3469585"/>
              <a:gd name="connsiteY12-2002" fmla="*/ 1196159 h 4179038"/>
              <a:gd name="connsiteX0-2003" fmla="*/ 1472414 w 3469585"/>
              <a:gd name="connsiteY0-2004" fmla="*/ 803486 h 4179036"/>
              <a:gd name="connsiteX1-2005" fmla="*/ 3354739 w 3469585"/>
              <a:gd name="connsiteY1-2006" fmla="*/ 109382 h 4179036"/>
              <a:gd name="connsiteX2-2007" fmla="*/ 3363461 w 3469585"/>
              <a:gd name="connsiteY2-2008" fmla="*/ 0 h 4179036"/>
              <a:gd name="connsiteX3-2009" fmla="*/ 3469585 w 3469585"/>
              <a:gd name="connsiteY3-2010" fmla="*/ 155689 h 4179036"/>
              <a:gd name="connsiteX4-2011" fmla="*/ 3344561 w 3469585"/>
              <a:gd name="connsiteY4-2012" fmla="*/ 340377 h 4179036"/>
              <a:gd name="connsiteX5-2013" fmla="*/ 3204986 w 3469585"/>
              <a:gd name="connsiteY5-2014" fmla="*/ 222070 h 4179036"/>
              <a:gd name="connsiteX6-2015" fmla="*/ 1495379 w 3469585"/>
              <a:gd name="connsiteY6-2016" fmla="*/ 1718880 h 4179036"/>
              <a:gd name="connsiteX7-2017" fmla="*/ 426951 w 3469585"/>
              <a:gd name="connsiteY7-2018" fmla="*/ 3839541 h 4179036"/>
              <a:gd name="connsiteX8-2019" fmla="*/ 686266 w 3469585"/>
              <a:gd name="connsiteY8-2020" fmla="*/ 4041763 h 4179036"/>
              <a:gd name="connsiteX9-2021" fmla="*/ 199969 w 3469585"/>
              <a:gd name="connsiteY9-2022" fmla="*/ 4174630 h 4179036"/>
              <a:gd name="connsiteX10-2023" fmla="*/ 0 w 3469585"/>
              <a:gd name="connsiteY10-2024" fmla="*/ 3521274 h 4179036"/>
              <a:gd name="connsiteX11-2025" fmla="*/ 276098 w 3469585"/>
              <a:gd name="connsiteY11-2026" fmla="*/ 3661847 h 4179036"/>
              <a:gd name="connsiteX12-2027" fmla="*/ 1137009 w 3469585"/>
              <a:gd name="connsiteY12-2028" fmla="*/ 1196159 h 4179036"/>
              <a:gd name="connsiteX0-2029" fmla="*/ 1472414 w 3469585"/>
              <a:gd name="connsiteY0-2030" fmla="*/ 803486 h 4179038"/>
              <a:gd name="connsiteX1-2031" fmla="*/ 3354739 w 3469585"/>
              <a:gd name="connsiteY1-2032" fmla="*/ 109382 h 4179038"/>
              <a:gd name="connsiteX2-2033" fmla="*/ 3363461 w 3469585"/>
              <a:gd name="connsiteY2-2034" fmla="*/ 0 h 4179038"/>
              <a:gd name="connsiteX3-2035" fmla="*/ 3469585 w 3469585"/>
              <a:gd name="connsiteY3-2036" fmla="*/ 155689 h 4179038"/>
              <a:gd name="connsiteX4-2037" fmla="*/ 3344561 w 3469585"/>
              <a:gd name="connsiteY4-2038" fmla="*/ 340377 h 4179038"/>
              <a:gd name="connsiteX5-2039" fmla="*/ 3340200 w 3469585"/>
              <a:gd name="connsiteY5-2040" fmla="*/ 175222 h 4179038"/>
              <a:gd name="connsiteX6-2041" fmla="*/ 1495379 w 3469585"/>
              <a:gd name="connsiteY6-2042" fmla="*/ 1718880 h 4179038"/>
              <a:gd name="connsiteX7-2043" fmla="*/ 426951 w 3469585"/>
              <a:gd name="connsiteY7-2044" fmla="*/ 3839541 h 4179038"/>
              <a:gd name="connsiteX8-2045" fmla="*/ 686266 w 3469585"/>
              <a:gd name="connsiteY8-2046" fmla="*/ 4041763 h 4179038"/>
              <a:gd name="connsiteX9-2047" fmla="*/ 199969 w 3469585"/>
              <a:gd name="connsiteY9-2048" fmla="*/ 4174630 h 4179038"/>
              <a:gd name="connsiteX10-2049" fmla="*/ 0 w 3469585"/>
              <a:gd name="connsiteY10-2050" fmla="*/ 3521274 h 4179038"/>
              <a:gd name="connsiteX11-2051" fmla="*/ 276098 w 3469585"/>
              <a:gd name="connsiteY11-2052" fmla="*/ 3661847 h 4179038"/>
              <a:gd name="connsiteX12-2053" fmla="*/ 1137009 w 3469585"/>
              <a:gd name="connsiteY12-2054" fmla="*/ 1196159 h 4179038"/>
              <a:gd name="connsiteX0-2055" fmla="*/ 1472414 w 3469585"/>
              <a:gd name="connsiteY0-2056" fmla="*/ 803486 h 4179036"/>
              <a:gd name="connsiteX1-2057" fmla="*/ 3354739 w 3469585"/>
              <a:gd name="connsiteY1-2058" fmla="*/ 109382 h 4179036"/>
              <a:gd name="connsiteX2-2059" fmla="*/ 3363461 w 3469585"/>
              <a:gd name="connsiteY2-2060" fmla="*/ 0 h 4179036"/>
              <a:gd name="connsiteX3-2061" fmla="*/ 3469585 w 3469585"/>
              <a:gd name="connsiteY3-2062" fmla="*/ 155689 h 4179036"/>
              <a:gd name="connsiteX4-2063" fmla="*/ 3344561 w 3469585"/>
              <a:gd name="connsiteY4-2064" fmla="*/ 340377 h 4179036"/>
              <a:gd name="connsiteX5-2065" fmla="*/ 3340200 w 3469585"/>
              <a:gd name="connsiteY5-2066" fmla="*/ 193068 h 4179036"/>
              <a:gd name="connsiteX6-2067" fmla="*/ 1495379 w 3469585"/>
              <a:gd name="connsiteY6-2068" fmla="*/ 1718880 h 4179036"/>
              <a:gd name="connsiteX7-2069" fmla="*/ 426951 w 3469585"/>
              <a:gd name="connsiteY7-2070" fmla="*/ 3839541 h 4179036"/>
              <a:gd name="connsiteX8-2071" fmla="*/ 686266 w 3469585"/>
              <a:gd name="connsiteY8-2072" fmla="*/ 4041763 h 4179036"/>
              <a:gd name="connsiteX9-2073" fmla="*/ 199969 w 3469585"/>
              <a:gd name="connsiteY9-2074" fmla="*/ 4174630 h 4179036"/>
              <a:gd name="connsiteX10-2075" fmla="*/ 0 w 3469585"/>
              <a:gd name="connsiteY10-2076" fmla="*/ 3521274 h 4179036"/>
              <a:gd name="connsiteX11-2077" fmla="*/ 276098 w 3469585"/>
              <a:gd name="connsiteY11-2078" fmla="*/ 3661847 h 4179036"/>
              <a:gd name="connsiteX12-2079" fmla="*/ 1137009 w 3469585"/>
              <a:gd name="connsiteY12-2080" fmla="*/ 1196159 h 4179036"/>
              <a:gd name="connsiteX0-2081" fmla="*/ 1472414 w 3469585"/>
              <a:gd name="connsiteY0-2082" fmla="*/ 803486 h 4179038"/>
              <a:gd name="connsiteX1-2083" fmla="*/ 3354739 w 3469585"/>
              <a:gd name="connsiteY1-2084" fmla="*/ 109382 h 4179038"/>
              <a:gd name="connsiteX2-2085" fmla="*/ 3363461 w 3469585"/>
              <a:gd name="connsiteY2-2086" fmla="*/ 0 h 4179038"/>
              <a:gd name="connsiteX3-2087" fmla="*/ 3469585 w 3469585"/>
              <a:gd name="connsiteY3-2088" fmla="*/ 155689 h 4179038"/>
              <a:gd name="connsiteX4-2089" fmla="*/ 3344561 w 3469585"/>
              <a:gd name="connsiteY4-2090" fmla="*/ 340377 h 4179038"/>
              <a:gd name="connsiteX5-2091" fmla="*/ 3340200 w 3469585"/>
              <a:gd name="connsiteY5-2092" fmla="*/ 193068 h 4179038"/>
              <a:gd name="connsiteX6-2093" fmla="*/ 1495379 w 3469585"/>
              <a:gd name="connsiteY6-2094" fmla="*/ 1718880 h 4179038"/>
              <a:gd name="connsiteX7-2095" fmla="*/ 426951 w 3469585"/>
              <a:gd name="connsiteY7-2096" fmla="*/ 3839541 h 4179038"/>
              <a:gd name="connsiteX8-2097" fmla="*/ 686266 w 3469585"/>
              <a:gd name="connsiteY8-2098" fmla="*/ 4041763 h 4179038"/>
              <a:gd name="connsiteX9-2099" fmla="*/ 199969 w 3469585"/>
              <a:gd name="connsiteY9-2100" fmla="*/ 4174630 h 4179038"/>
              <a:gd name="connsiteX10-2101" fmla="*/ 0 w 3469585"/>
              <a:gd name="connsiteY10-2102" fmla="*/ 3521274 h 4179038"/>
              <a:gd name="connsiteX11-2103" fmla="*/ 276098 w 3469585"/>
              <a:gd name="connsiteY11-2104" fmla="*/ 3661847 h 4179038"/>
              <a:gd name="connsiteX12-2105" fmla="*/ 1137009 w 3469585"/>
              <a:gd name="connsiteY12-2106" fmla="*/ 1196159 h 4179038"/>
              <a:gd name="connsiteX0-2107" fmla="*/ 1472414 w 3469585"/>
              <a:gd name="connsiteY0-2108" fmla="*/ 803486 h 4179036"/>
              <a:gd name="connsiteX1-2109" fmla="*/ 3354739 w 3469585"/>
              <a:gd name="connsiteY1-2110" fmla="*/ 109382 h 4179036"/>
              <a:gd name="connsiteX2-2111" fmla="*/ 3363461 w 3469585"/>
              <a:gd name="connsiteY2-2112" fmla="*/ 0 h 4179036"/>
              <a:gd name="connsiteX3-2113" fmla="*/ 3469585 w 3469585"/>
              <a:gd name="connsiteY3-2114" fmla="*/ 155689 h 4179036"/>
              <a:gd name="connsiteX4-2115" fmla="*/ 3344561 w 3469585"/>
              <a:gd name="connsiteY4-2116" fmla="*/ 340377 h 4179036"/>
              <a:gd name="connsiteX5-2117" fmla="*/ 3338746 w 3469585"/>
              <a:gd name="connsiteY5-2118" fmla="*/ 208684 h 4179036"/>
              <a:gd name="connsiteX6-2119" fmla="*/ 1495379 w 3469585"/>
              <a:gd name="connsiteY6-2120" fmla="*/ 1718880 h 4179036"/>
              <a:gd name="connsiteX7-2121" fmla="*/ 426951 w 3469585"/>
              <a:gd name="connsiteY7-2122" fmla="*/ 3839541 h 4179036"/>
              <a:gd name="connsiteX8-2123" fmla="*/ 686266 w 3469585"/>
              <a:gd name="connsiteY8-2124" fmla="*/ 4041763 h 4179036"/>
              <a:gd name="connsiteX9-2125" fmla="*/ 199969 w 3469585"/>
              <a:gd name="connsiteY9-2126" fmla="*/ 4174630 h 4179036"/>
              <a:gd name="connsiteX10-2127" fmla="*/ 0 w 3469585"/>
              <a:gd name="connsiteY10-2128" fmla="*/ 3521274 h 4179036"/>
              <a:gd name="connsiteX11-2129" fmla="*/ 276098 w 3469585"/>
              <a:gd name="connsiteY11-2130" fmla="*/ 3661847 h 4179036"/>
              <a:gd name="connsiteX12-2131" fmla="*/ 1137009 w 3469585"/>
              <a:gd name="connsiteY12-2132" fmla="*/ 1196159 h 4179036"/>
              <a:gd name="connsiteX0-2133" fmla="*/ 1472414 w 3469585"/>
              <a:gd name="connsiteY0-2134" fmla="*/ 803486 h 4179038"/>
              <a:gd name="connsiteX1-2135" fmla="*/ 3354739 w 3469585"/>
              <a:gd name="connsiteY1-2136" fmla="*/ 109382 h 4179038"/>
              <a:gd name="connsiteX2-2137" fmla="*/ 3363461 w 3469585"/>
              <a:gd name="connsiteY2-2138" fmla="*/ 0 h 4179038"/>
              <a:gd name="connsiteX3-2139" fmla="*/ 3469585 w 3469585"/>
              <a:gd name="connsiteY3-2140" fmla="*/ 155689 h 4179038"/>
              <a:gd name="connsiteX4-2141" fmla="*/ 3344561 w 3469585"/>
              <a:gd name="connsiteY4-2142" fmla="*/ 340377 h 4179038"/>
              <a:gd name="connsiteX5-2143" fmla="*/ 3338745 w 3469585"/>
              <a:gd name="connsiteY5-2144" fmla="*/ 208684 h 4179038"/>
              <a:gd name="connsiteX6-2145" fmla="*/ 1495379 w 3469585"/>
              <a:gd name="connsiteY6-2146" fmla="*/ 1718880 h 4179038"/>
              <a:gd name="connsiteX7-2147" fmla="*/ 426951 w 3469585"/>
              <a:gd name="connsiteY7-2148" fmla="*/ 3839541 h 4179038"/>
              <a:gd name="connsiteX8-2149" fmla="*/ 686266 w 3469585"/>
              <a:gd name="connsiteY8-2150" fmla="*/ 4041763 h 4179038"/>
              <a:gd name="connsiteX9-2151" fmla="*/ 199969 w 3469585"/>
              <a:gd name="connsiteY9-2152" fmla="*/ 4174630 h 4179038"/>
              <a:gd name="connsiteX10-2153" fmla="*/ 0 w 3469585"/>
              <a:gd name="connsiteY10-2154" fmla="*/ 3521274 h 4179038"/>
              <a:gd name="connsiteX11-2155" fmla="*/ 276098 w 3469585"/>
              <a:gd name="connsiteY11-2156" fmla="*/ 3661847 h 4179038"/>
              <a:gd name="connsiteX12-2157" fmla="*/ 1137009 w 3469585"/>
              <a:gd name="connsiteY12-2158" fmla="*/ 1196159 h 4179038"/>
              <a:gd name="connsiteX0-2159" fmla="*/ 1472414 w 3469585"/>
              <a:gd name="connsiteY0-2160" fmla="*/ 803486 h 4179036"/>
              <a:gd name="connsiteX1-2161" fmla="*/ 3354739 w 3469585"/>
              <a:gd name="connsiteY1-2162" fmla="*/ 109382 h 4179036"/>
              <a:gd name="connsiteX2-2163" fmla="*/ 3363461 w 3469585"/>
              <a:gd name="connsiteY2-2164" fmla="*/ 0 h 4179036"/>
              <a:gd name="connsiteX3-2165" fmla="*/ 3469585 w 3469585"/>
              <a:gd name="connsiteY3-2166" fmla="*/ 155689 h 4179036"/>
              <a:gd name="connsiteX4-2167" fmla="*/ 3344561 w 3469585"/>
              <a:gd name="connsiteY4-2168" fmla="*/ 340377 h 4179036"/>
              <a:gd name="connsiteX5-2169" fmla="*/ 3338745 w 3469585"/>
              <a:gd name="connsiteY5-2170" fmla="*/ 208684 h 4179036"/>
              <a:gd name="connsiteX6-2171" fmla="*/ 1510887 w 3469585"/>
              <a:gd name="connsiteY6-2172" fmla="*/ 1706983 h 4179036"/>
              <a:gd name="connsiteX7-2173" fmla="*/ 426951 w 3469585"/>
              <a:gd name="connsiteY7-2174" fmla="*/ 3839541 h 4179036"/>
              <a:gd name="connsiteX8-2175" fmla="*/ 686266 w 3469585"/>
              <a:gd name="connsiteY8-2176" fmla="*/ 4041763 h 4179036"/>
              <a:gd name="connsiteX9-2177" fmla="*/ 199969 w 3469585"/>
              <a:gd name="connsiteY9-2178" fmla="*/ 4174630 h 4179036"/>
              <a:gd name="connsiteX10-2179" fmla="*/ 0 w 3469585"/>
              <a:gd name="connsiteY10-2180" fmla="*/ 3521274 h 4179036"/>
              <a:gd name="connsiteX11-2181" fmla="*/ 276098 w 3469585"/>
              <a:gd name="connsiteY11-2182" fmla="*/ 3661847 h 4179036"/>
              <a:gd name="connsiteX12-2183" fmla="*/ 1137009 w 3469585"/>
              <a:gd name="connsiteY12-2184" fmla="*/ 1196159 h 4179036"/>
              <a:gd name="connsiteX0-2185" fmla="*/ 1472414 w 3469585"/>
              <a:gd name="connsiteY0-2186" fmla="*/ 803486 h 4179038"/>
              <a:gd name="connsiteX1-2187" fmla="*/ 3354739 w 3469585"/>
              <a:gd name="connsiteY1-2188" fmla="*/ 109382 h 4179038"/>
              <a:gd name="connsiteX2-2189" fmla="*/ 3363461 w 3469585"/>
              <a:gd name="connsiteY2-2190" fmla="*/ 0 h 4179038"/>
              <a:gd name="connsiteX3-2191" fmla="*/ 3469585 w 3469585"/>
              <a:gd name="connsiteY3-2192" fmla="*/ 155689 h 4179038"/>
              <a:gd name="connsiteX4-2193" fmla="*/ 3344561 w 3469585"/>
              <a:gd name="connsiteY4-2194" fmla="*/ 340377 h 4179038"/>
              <a:gd name="connsiteX5-2195" fmla="*/ 3338745 w 3469585"/>
              <a:gd name="connsiteY5-2196" fmla="*/ 208684 h 4179038"/>
              <a:gd name="connsiteX6-2197" fmla="*/ 1510887 w 3469585"/>
              <a:gd name="connsiteY6-2198" fmla="*/ 1706983 h 4179038"/>
              <a:gd name="connsiteX7-2199" fmla="*/ 426951 w 3469585"/>
              <a:gd name="connsiteY7-2200" fmla="*/ 3839541 h 4179038"/>
              <a:gd name="connsiteX8-2201" fmla="*/ 686266 w 3469585"/>
              <a:gd name="connsiteY8-2202" fmla="*/ 4041763 h 4179038"/>
              <a:gd name="connsiteX9-2203" fmla="*/ 199969 w 3469585"/>
              <a:gd name="connsiteY9-2204" fmla="*/ 4174630 h 4179038"/>
              <a:gd name="connsiteX10-2205" fmla="*/ 0 w 3469585"/>
              <a:gd name="connsiteY10-2206" fmla="*/ 3521274 h 4179038"/>
              <a:gd name="connsiteX11-2207" fmla="*/ 276098 w 3469585"/>
              <a:gd name="connsiteY11-2208" fmla="*/ 3661847 h 4179038"/>
              <a:gd name="connsiteX12-2209" fmla="*/ 1137009 w 3469585"/>
              <a:gd name="connsiteY12-2210" fmla="*/ 1196159 h 4179038"/>
              <a:gd name="connsiteX0-2211" fmla="*/ 1472414 w 3469585"/>
              <a:gd name="connsiteY0-2212" fmla="*/ 803486 h 4179036"/>
              <a:gd name="connsiteX1-2213" fmla="*/ 3354739 w 3469585"/>
              <a:gd name="connsiteY1-2214" fmla="*/ 109382 h 4179036"/>
              <a:gd name="connsiteX2-2215" fmla="*/ 3363461 w 3469585"/>
              <a:gd name="connsiteY2-2216" fmla="*/ 0 h 4179036"/>
              <a:gd name="connsiteX3-2217" fmla="*/ 3469585 w 3469585"/>
              <a:gd name="connsiteY3-2218" fmla="*/ 155689 h 4179036"/>
              <a:gd name="connsiteX4-2219" fmla="*/ 3344561 w 3469585"/>
              <a:gd name="connsiteY4-2220" fmla="*/ 340377 h 4179036"/>
              <a:gd name="connsiteX5-2221" fmla="*/ 3338745 w 3469585"/>
              <a:gd name="connsiteY5-2222" fmla="*/ 208684 h 4179036"/>
              <a:gd name="connsiteX6-2223" fmla="*/ 1510887 w 3469585"/>
              <a:gd name="connsiteY6-2224" fmla="*/ 1706983 h 4179036"/>
              <a:gd name="connsiteX7-2225" fmla="*/ 426951 w 3469585"/>
              <a:gd name="connsiteY7-2226" fmla="*/ 3839541 h 4179036"/>
              <a:gd name="connsiteX8-2227" fmla="*/ 686266 w 3469585"/>
              <a:gd name="connsiteY8-2228" fmla="*/ 4041763 h 4179036"/>
              <a:gd name="connsiteX9-2229" fmla="*/ 199969 w 3469585"/>
              <a:gd name="connsiteY9-2230" fmla="*/ 4174630 h 4179036"/>
              <a:gd name="connsiteX10-2231" fmla="*/ 0 w 3469585"/>
              <a:gd name="connsiteY10-2232" fmla="*/ 3521274 h 4179036"/>
              <a:gd name="connsiteX11-2233" fmla="*/ 276098 w 3469585"/>
              <a:gd name="connsiteY11-2234" fmla="*/ 3661847 h 4179036"/>
              <a:gd name="connsiteX12-2235" fmla="*/ 1137009 w 3469585"/>
              <a:gd name="connsiteY12-2236" fmla="*/ 1196159 h 4179036"/>
              <a:gd name="connsiteX0-2237" fmla="*/ 1472414 w 3469585"/>
              <a:gd name="connsiteY0-2238" fmla="*/ 803486 h 4179038"/>
              <a:gd name="connsiteX1-2239" fmla="*/ 3354739 w 3469585"/>
              <a:gd name="connsiteY1-2240" fmla="*/ 109382 h 4179038"/>
              <a:gd name="connsiteX2-2241" fmla="*/ 3363461 w 3469585"/>
              <a:gd name="connsiteY2-2242" fmla="*/ 0 h 4179038"/>
              <a:gd name="connsiteX3-2243" fmla="*/ 3469585 w 3469585"/>
              <a:gd name="connsiteY3-2244" fmla="*/ 155689 h 4179038"/>
              <a:gd name="connsiteX4-2245" fmla="*/ 3344561 w 3469585"/>
              <a:gd name="connsiteY4-2246" fmla="*/ 340377 h 4179038"/>
              <a:gd name="connsiteX5-2247" fmla="*/ 3338745 w 3469585"/>
              <a:gd name="connsiteY5-2248" fmla="*/ 208684 h 4179038"/>
              <a:gd name="connsiteX6-2249" fmla="*/ 1569043 w 3469585"/>
              <a:gd name="connsiteY6-2250" fmla="*/ 1784320 h 4179038"/>
              <a:gd name="connsiteX7-2251" fmla="*/ 426951 w 3469585"/>
              <a:gd name="connsiteY7-2252" fmla="*/ 3839541 h 4179038"/>
              <a:gd name="connsiteX8-2253" fmla="*/ 686266 w 3469585"/>
              <a:gd name="connsiteY8-2254" fmla="*/ 4041763 h 4179038"/>
              <a:gd name="connsiteX9-2255" fmla="*/ 199969 w 3469585"/>
              <a:gd name="connsiteY9-2256" fmla="*/ 4174630 h 4179038"/>
              <a:gd name="connsiteX10-2257" fmla="*/ 0 w 3469585"/>
              <a:gd name="connsiteY10-2258" fmla="*/ 3521274 h 4179038"/>
              <a:gd name="connsiteX11-2259" fmla="*/ 276098 w 3469585"/>
              <a:gd name="connsiteY11-2260" fmla="*/ 3661847 h 4179038"/>
              <a:gd name="connsiteX12-2261" fmla="*/ 1137009 w 3469585"/>
              <a:gd name="connsiteY12-2262" fmla="*/ 1196159 h 4179038"/>
              <a:gd name="connsiteX0-2263" fmla="*/ 1472414 w 3469585"/>
              <a:gd name="connsiteY0-2264" fmla="*/ 803486 h 4179036"/>
              <a:gd name="connsiteX1-2265" fmla="*/ 3354739 w 3469585"/>
              <a:gd name="connsiteY1-2266" fmla="*/ 109382 h 4179036"/>
              <a:gd name="connsiteX2-2267" fmla="*/ 3363461 w 3469585"/>
              <a:gd name="connsiteY2-2268" fmla="*/ 0 h 4179036"/>
              <a:gd name="connsiteX3-2269" fmla="*/ 3469585 w 3469585"/>
              <a:gd name="connsiteY3-2270" fmla="*/ 155689 h 4179036"/>
              <a:gd name="connsiteX4-2271" fmla="*/ 3344561 w 3469585"/>
              <a:gd name="connsiteY4-2272" fmla="*/ 340377 h 4179036"/>
              <a:gd name="connsiteX5-2273" fmla="*/ 3338745 w 3469585"/>
              <a:gd name="connsiteY5-2274" fmla="*/ 208684 h 4179036"/>
              <a:gd name="connsiteX6-2275" fmla="*/ 1600060 w 3469585"/>
              <a:gd name="connsiteY6-2276" fmla="*/ 1820015 h 4179036"/>
              <a:gd name="connsiteX7-2277" fmla="*/ 426951 w 3469585"/>
              <a:gd name="connsiteY7-2278" fmla="*/ 3839541 h 4179036"/>
              <a:gd name="connsiteX8-2279" fmla="*/ 686266 w 3469585"/>
              <a:gd name="connsiteY8-2280" fmla="*/ 4041763 h 4179036"/>
              <a:gd name="connsiteX9-2281" fmla="*/ 199969 w 3469585"/>
              <a:gd name="connsiteY9-2282" fmla="*/ 4174630 h 4179036"/>
              <a:gd name="connsiteX10-2283" fmla="*/ 0 w 3469585"/>
              <a:gd name="connsiteY10-2284" fmla="*/ 3521274 h 4179036"/>
              <a:gd name="connsiteX11-2285" fmla="*/ 276098 w 3469585"/>
              <a:gd name="connsiteY11-2286" fmla="*/ 3661847 h 4179036"/>
              <a:gd name="connsiteX12-2287" fmla="*/ 1137009 w 3469585"/>
              <a:gd name="connsiteY12-2288" fmla="*/ 1196159 h 4179036"/>
              <a:gd name="connsiteX0-2289" fmla="*/ 1472414 w 3469585"/>
              <a:gd name="connsiteY0-2290" fmla="*/ 803486 h 4712705"/>
              <a:gd name="connsiteX1-2291" fmla="*/ 3354739 w 3469585"/>
              <a:gd name="connsiteY1-2292" fmla="*/ 109382 h 4712705"/>
              <a:gd name="connsiteX2-2293" fmla="*/ 3363461 w 3469585"/>
              <a:gd name="connsiteY2-2294" fmla="*/ 0 h 4712705"/>
              <a:gd name="connsiteX3-2295" fmla="*/ 3469585 w 3469585"/>
              <a:gd name="connsiteY3-2296" fmla="*/ 155689 h 4712705"/>
              <a:gd name="connsiteX4-2297" fmla="*/ 3344561 w 3469585"/>
              <a:gd name="connsiteY4-2298" fmla="*/ 340377 h 4712705"/>
              <a:gd name="connsiteX5-2299" fmla="*/ 3338745 w 3469585"/>
              <a:gd name="connsiteY5-2300" fmla="*/ 208684 h 4712705"/>
              <a:gd name="connsiteX6-2301" fmla="*/ 1600060 w 3469585"/>
              <a:gd name="connsiteY6-2302" fmla="*/ 1820015 h 4712705"/>
              <a:gd name="connsiteX7-2303" fmla="*/ 426951 w 3469585"/>
              <a:gd name="connsiteY7-2304" fmla="*/ 3839541 h 4712705"/>
              <a:gd name="connsiteX8-2305" fmla="*/ 686266 w 3469585"/>
              <a:gd name="connsiteY8-2306" fmla="*/ 4041763 h 4712705"/>
              <a:gd name="connsiteX9-2307" fmla="*/ 500928 w 3469585"/>
              <a:gd name="connsiteY9-2308" fmla="*/ 4712265 h 4712705"/>
              <a:gd name="connsiteX10-2309" fmla="*/ 0 w 3469585"/>
              <a:gd name="connsiteY10-2310" fmla="*/ 3521274 h 4712705"/>
              <a:gd name="connsiteX11-2311" fmla="*/ 276098 w 3469585"/>
              <a:gd name="connsiteY11-2312" fmla="*/ 3661847 h 4712705"/>
              <a:gd name="connsiteX12-2313" fmla="*/ 1137009 w 3469585"/>
              <a:gd name="connsiteY12-2314" fmla="*/ 1196159 h 4712705"/>
              <a:gd name="connsiteX0-2315" fmla="*/ 1472414 w 3469585"/>
              <a:gd name="connsiteY0-2316" fmla="*/ 803486 h 4712703"/>
              <a:gd name="connsiteX1-2317" fmla="*/ 3354739 w 3469585"/>
              <a:gd name="connsiteY1-2318" fmla="*/ 109382 h 4712703"/>
              <a:gd name="connsiteX2-2319" fmla="*/ 3363461 w 3469585"/>
              <a:gd name="connsiteY2-2320" fmla="*/ 0 h 4712703"/>
              <a:gd name="connsiteX3-2321" fmla="*/ 3469585 w 3469585"/>
              <a:gd name="connsiteY3-2322" fmla="*/ 155689 h 4712703"/>
              <a:gd name="connsiteX4-2323" fmla="*/ 3344561 w 3469585"/>
              <a:gd name="connsiteY4-2324" fmla="*/ 340377 h 4712703"/>
              <a:gd name="connsiteX5-2325" fmla="*/ 3338745 w 3469585"/>
              <a:gd name="connsiteY5-2326" fmla="*/ 208684 h 4712703"/>
              <a:gd name="connsiteX6-2327" fmla="*/ 1600060 w 3469585"/>
              <a:gd name="connsiteY6-2328" fmla="*/ 1820015 h 4712703"/>
              <a:gd name="connsiteX7-2329" fmla="*/ 426951 w 3469585"/>
              <a:gd name="connsiteY7-2330" fmla="*/ 3839541 h 4712703"/>
              <a:gd name="connsiteX8-2331" fmla="*/ 686266 w 3469585"/>
              <a:gd name="connsiteY8-2332" fmla="*/ 4041763 h 4712703"/>
              <a:gd name="connsiteX9-2333" fmla="*/ 500928 w 3469585"/>
              <a:gd name="connsiteY9-2334" fmla="*/ 4712264 h 4712703"/>
              <a:gd name="connsiteX10-2335" fmla="*/ 0 w 3469585"/>
              <a:gd name="connsiteY10-2336" fmla="*/ 3521274 h 4712703"/>
              <a:gd name="connsiteX11-2337" fmla="*/ 276098 w 3469585"/>
              <a:gd name="connsiteY11-2338" fmla="*/ 3661847 h 4712703"/>
              <a:gd name="connsiteX12-2339" fmla="*/ 1137009 w 3469585"/>
              <a:gd name="connsiteY12-2340" fmla="*/ 1196159 h 4712703"/>
              <a:gd name="connsiteX0-2341" fmla="*/ 1264503 w 3261674"/>
              <a:gd name="connsiteY0-2342" fmla="*/ 803486 h 4712705"/>
              <a:gd name="connsiteX1-2343" fmla="*/ 3146828 w 3261674"/>
              <a:gd name="connsiteY1-2344" fmla="*/ 109382 h 4712705"/>
              <a:gd name="connsiteX2-2345" fmla="*/ 3155550 w 3261674"/>
              <a:gd name="connsiteY2-2346" fmla="*/ 0 h 4712705"/>
              <a:gd name="connsiteX3-2347" fmla="*/ 3261674 w 3261674"/>
              <a:gd name="connsiteY3-2348" fmla="*/ 155689 h 4712705"/>
              <a:gd name="connsiteX4-2349" fmla="*/ 3136650 w 3261674"/>
              <a:gd name="connsiteY4-2350" fmla="*/ 340377 h 4712705"/>
              <a:gd name="connsiteX5-2351" fmla="*/ 3130834 w 3261674"/>
              <a:gd name="connsiteY5-2352" fmla="*/ 208684 h 4712705"/>
              <a:gd name="connsiteX6-2353" fmla="*/ 1392149 w 3261674"/>
              <a:gd name="connsiteY6-2354" fmla="*/ 1820015 h 4712705"/>
              <a:gd name="connsiteX7-2355" fmla="*/ 219040 w 3261674"/>
              <a:gd name="connsiteY7-2356" fmla="*/ 3839541 h 4712705"/>
              <a:gd name="connsiteX8-2357" fmla="*/ 478355 w 3261674"/>
              <a:gd name="connsiteY8-2358" fmla="*/ 4041763 h 4712705"/>
              <a:gd name="connsiteX9-2359" fmla="*/ 293017 w 3261674"/>
              <a:gd name="connsiteY9-2360" fmla="*/ 4712264 h 4712705"/>
              <a:gd name="connsiteX10-2361" fmla="*/ -1 w 3261674"/>
              <a:gd name="connsiteY10-2362" fmla="*/ 4237378 h 4712705"/>
              <a:gd name="connsiteX11-2363" fmla="*/ 68187 w 3261674"/>
              <a:gd name="connsiteY11-2364" fmla="*/ 3661847 h 4712705"/>
              <a:gd name="connsiteX12-2365" fmla="*/ 929098 w 3261674"/>
              <a:gd name="connsiteY12-2366" fmla="*/ 1196159 h 4712705"/>
              <a:gd name="connsiteX0-2367" fmla="*/ 1264504 w 3261675"/>
              <a:gd name="connsiteY0-2368" fmla="*/ 803486 h 4713036"/>
              <a:gd name="connsiteX1-2369" fmla="*/ 3146829 w 3261675"/>
              <a:gd name="connsiteY1-2370" fmla="*/ 109382 h 4713036"/>
              <a:gd name="connsiteX2-2371" fmla="*/ 3155551 w 3261675"/>
              <a:gd name="connsiteY2-2372" fmla="*/ 0 h 4713036"/>
              <a:gd name="connsiteX3-2373" fmla="*/ 3261675 w 3261675"/>
              <a:gd name="connsiteY3-2374" fmla="*/ 155689 h 4713036"/>
              <a:gd name="connsiteX4-2375" fmla="*/ 3136651 w 3261675"/>
              <a:gd name="connsiteY4-2376" fmla="*/ 340377 h 4713036"/>
              <a:gd name="connsiteX5-2377" fmla="*/ 3130835 w 3261675"/>
              <a:gd name="connsiteY5-2378" fmla="*/ 208684 h 4713036"/>
              <a:gd name="connsiteX6-2379" fmla="*/ 1392150 w 3261675"/>
              <a:gd name="connsiteY6-2380" fmla="*/ 1820015 h 4713036"/>
              <a:gd name="connsiteX7-2381" fmla="*/ 219041 w 3261675"/>
              <a:gd name="connsiteY7-2382" fmla="*/ 3839541 h 4713036"/>
              <a:gd name="connsiteX8-2383" fmla="*/ 568499 w 3261675"/>
              <a:gd name="connsiteY8-2384" fmla="*/ 4296082 h 4713036"/>
              <a:gd name="connsiteX9-2385" fmla="*/ 293018 w 3261675"/>
              <a:gd name="connsiteY9-2386" fmla="*/ 4712264 h 4713036"/>
              <a:gd name="connsiteX10-2387" fmla="*/ 0 w 3261675"/>
              <a:gd name="connsiteY10-2388" fmla="*/ 4237378 h 4713036"/>
              <a:gd name="connsiteX11-2389" fmla="*/ 68188 w 3261675"/>
              <a:gd name="connsiteY11-2390" fmla="*/ 3661847 h 4713036"/>
              <a:gd name="connsiteX12-2391" fmla="*/ 929099 w 3261675"/>
              <a:gd name="connsiteY12-2392" fmla="*/ 1196159 h 4713036"/>
              <a:gd name="connsiteX0-2393" fmla="*/ 1264504 w 3261675"/>
              <a:gd name="connsiteY0-2394" fmla="*/ 803486 h 4713036"/>
              <a:gd name="connsiteX1-2395" fmla="*/ 3146829 w 3261675"/>
              <a:gd name="connsiteY1-2396" fmla="*/ 109382 h 4713036"/>
              <a:gd name="connsiteX2-2397" fmla="*/ 3155551 w 3261675"/>
              <a:gd name="connsiteY2-2398" fmla="*/ 0 h 4713036"/>
              <a:gd name="connsiteX3-2399" fmla="*/ 3261675 w 3261675"/>
              <a:gd name="connsiteY3-2400" fmla="*/ 155689 h 4713036"/>
              <a:gd name="connsiteX4-2401" fmla="*/ 3136651 w 3261675"/>
              <a:gd name="connsiteY4-2402" fmla="*/ 340377 h 4713036"/>
              <a:gd name="connsiteX5-2403" fmla="*/ 3130835 w 3261675"/>
              <a:gd name="connsiteY5-2404" fmla="*/ 208684 h 4713036"/>
              <a:gd name="connsiteX6-2405" fmla="*/ 1392150 w 3261675"/>
              <a:gd name="connsiteY6-2406" fmla="*/ 1820015 h 4713036"/>
              <a:gd name="connsiteX7-2407" fmla="*/ 219041 w 3261675"/>
              <a:gd name="connsiteY7-2408" fmla="*/ 3839541 h 4713036"/>
              <a:gd name="connsiteX8-2409" fmla="*/ 568499 w 3261675"/>
              <a:gd name="connsiteY8-2410" fmla="*/ 4296082 h 4713036"/>
              <a:gd name="connsiteX9-2411" fmla="*/ 293018 w 3261675"/>
              <a:gd name="connsiteY9-2412" fmla="*/ 4712264 h 4713036"/>
              <a:gd name="connsiteX10-2413" fmla="*/ 0 w 3261675"/>
              <a:gd name="connsiteY10-2414" fmla="*/ 4237378 h 4713036"/>
              <a:gd name="connsiteX11-2415" fmla="*/ 68188 w 3261675"/>
              <a:gd name="connsiteY11-2416" fmla="*/ 3661847 h 4713036"/>
              <a:gd name="connsiteX12-2417" fmla="*/ 929099 w 3261675"/>
              <a:gd name="connsiteY12-2418" fmla="*/ 1196159 h 4713036"/>
              <a:gd name="connsiteX0-2419" fmla="*/ 1264504 w 3261675"/>
              <a:gd name="connsiteY0-2420" fmla="*/ 803486 h 4713036"/>
              <a:gd name="connsiteX1-2421" fmla="*/ 3146829 w 3261675"/>
              <a:gd name="connsiteY1-2422" fmla="*/ 109382 h 4713036"/>
              <a:gd name="connsiteX2-2423" fmla="*/ 3155551 w 3261675"/>
              <a:gd name="connsiteY2-2424" fmla="*/ 0 h 4713036"/>
              <a:gd name="connsiteX3-2425" fmla="*/ 3261675 w 3261675"/>
              <a:gd name="connsiteY3-2426" fmla="*/ 155689 h 4713036"/>
              <a:gd name="connsiteX4-2427" fmla="*/ 3136651 w 3261675"/>
              <a:gd name="connsiteY4-2428" fmla="*/ 340377 h 4713036"/>
              <a:gd name="connsiteX5-2429" fmla="*/ 3130835 w 3261675"/>
              <a:gd name="connsiteY5-2430" fmla="*/ 208684 h 4713036"/>
              <a:gd name="connsiteX6-2431" fmla="*/ 1392150 w 3261675"/>
              <a:gd name="connsiteY6-2432" fmla="*/ 1820015 h 4713036"/>
              <a:gd name="connsiteX7-2433" fmla="*/ 456027 w 3261675"/>
              <a:gd name="connsiteY7-2434" fmla="*/ 4158553 h 4713036"/>
              <a:gd name="connsiteX8-2435" fmla="*/ 568499 w 3261675"/>
              <a:gd name="connsiteY8-2436" fmla="*/ 4296082 h 4713036"/>
              <a:gd name="connsiteX9-2437" fmla="*/ 293018 w 3261675"/>
              <a:gd name="connsiteY9-2438" fmla="*/ 4712264 h 4713036"/>
              <a:gd name="connsiteX10-2439" fmla="*/ 0 w 3261675"/>
              <a:gd name="connsiteY10-2440" fmla="*/ 4237378 h 4713036"/>
              <a:gd name="connsiteX11-2441" fmla="*/ 68188 w 3261675"/>
              <a:gd name="connsiteY11-2442" fmla="*/ 3661847 h 4713036"/>
              <a:gd name="connsiteX12-2443" fmla="*/ 929099 w 3261675"/>
              <a:gd name="connsiteY12-2444" fmla="*/ 1196159 h 4713036"/>
              <a:gd name="connsiteX0-2445" fmla="*/ 1264504 w 3261675"/>
              <a:gd name="connsiteY0-2446" fmla="*/ 803486 h 4713036"/>
              <a:gd name="connsiteX1-2447" fmla="*/ 3146829 w 3261675"/>
              <a:gd name="connsiteY1-2448" fmla="*/ 109382 h 4713036"/>
              <a:gd name="connsiteX2-2449" fmla="*/ 3155551 w 3261675"/>
              <a:gd name="connsiteY2-2450" fmla="*/ 0 h 4713036"/>
              <a:gd name="connsiteX3-2451" fmla="*/ 3261675 w 3261675"/>
              <a:gd name="connsiteY3-2452" fmla="*/ 155689 h 4713036"/>
              <a:gd name="connsiteX4-2453" fmla="*/ 3136651 w 3261675"/>
              <a:gd name="connsiteY4-2454" fmla="*/ 340377 h 4713036"/>
              <a:gd name="connsiteX5-2455" fmla="*/ 3130835 w 3261675"/>
              <a:gd name="connsiteY5-2456" fmla="*/ 208684 h 4713036"/>
              <a:gd name="connsiteX6-2457" fmla="*/ 1392150 w 3261675"/>
              <a:gd name="connsiteY6-2458" fmla="*/ 1820015 h 4713036"/>
              <a:gd name="connsiteX7-2459" fmla="*/ 456027 w 3261675"/>
              <a:gd name="connsiteY7-2460" fmla="*/ 4158553 h 4713036"/>
              <a:gd name="connsiteX8-2461" fmla="*/ 568499 w 3261675"/>
              <a:gd name="connsiteY8-2462" fmla="*/ 4296082 h 4713036"/>
              <a:gd name="connsiteX9-2463" fmla="*/ 293018 w 3261675"/>
              <a:gd name="connsiteY9-2464" fmla="*/ 4712264 h 4713036"/>
              <a:gd name="connsiteX10-2465" fmla="*/ 0 w 3261675"/>
              <a:gd name="connsiteY10-2466" fmla="*/ 4237378 h 4713036"/>
              <a:gd name="connsiteX11-2467" fmla="*/ 342978 w 3261675"/>
              <a:gd name="connsiteY11-2468" fmla="*/ 4083477 h 4713036"/>
              <a:gd name="connsiteX12-2469" fmla="*/ 929099 w 3261675"/>
              <a:gd name="connsiteY12-2470" fmla="*/ 1196159 h 4713036"/>
              <a:gd name="connsiteX0-2471" fmla="*/ 1264504 w 3261675"/>
              <a:gd name="connsiteY0-2472" fmla="*/ 803486 h 4712264"/>
              <a:gd name="connsiteX1-2473" fmla="*/ 3146829 w 3261675"/>
              <a:gd name="connsiteY1-2474" fmla="*/ 109382 h 4712264"/>
              <a:gd name="connsiteX2-2475" fmla="*/ 3155551 w 3261675"/>
              <a:gd name="connsiteY2-2476" fmla="*/ 0 h 4712264"/>
              <a:gd name="connsiteX3-2477" fmla="*/ 3261675 w 3261675"/>
              <a:gd name="connsiteY3-2478" fmla="*/ 155689 h 4712264"/>
              <a:gd name="connsiteX4-2479" fmla="*/ 3136651 w 3261675"/>
              <a:gd name="connsiteY4-2480" fmla="*/ 340377 h 4712264"/>
              <a:gd name="connsiteX5-2481" fmla="*/ 3130835 w 3261675"/>
              <a:gd name="connsiteY5-2482" fmla="*/ 208684 h 4712264"/>
              <a:gd name="connsiteX6-2483" fmla="*/ 1392150 w 3261675"/>
              <a:gd name="connsiteY6-2484" fmla="*/ 1820015 h 4712264"/>
              <a:gd name="connsiteX7-2485" fmla="*/ 456027 w 3261675"/>
              <a:gd name="connsiteY7-2486" fmla="*/ 4158553 h 4712264"/>
              <a:gd name="connsiteX8-2487" fmla="*/ 568499 w 3261675"/>
              <a:gd name="connsiteY8-2488" fmla="*/ 4296082 h 4712264"/>
              <a:gd name="connsiteX9-2489" fmla="*/ 293018 w 3261675"/>
              <a:gd name="connsiteY9-2490" fmla="*/ 4712264 h 4712264"/>
              <a:gd name="connsiteX10-2491" fmla="*/ 0 w 3261675"/>
              <a:gd name="connsiteY10-2492" fmla="*/ 4237378 h 4712264"/>
              <a:gd name="connsiteX11-2493" fmla="*/ 342978 w 3261675"/>
              <a:gd name="connsiteY11-2494" fmla="*/ 4083477 h 4712264"/>
              <a:gd name="connsiteX12-2495" fmla="*/ 929099 w 3261675"/>
              <a:gd name="connsiteY12-2496" fmla="*/ 1196159 h 4712264"/>
              <a:gd name="connsiteX0-2497" fmla="*/ 1264504 w 3261675"/>
              <a:gd name="connsiteY0-2498" fmla="*/ 803486 h 4712264"/>
              <a:gd name="connsiteX1-2499" fmla="*/ 3146829 w 3261675"/>
              <a:gd name="connsiteY1-2500" fmla="*/ 109382 h 4712264"/>
              <a:gd name="connsiteX2-2501" fmla="*/ 3155551 w 3261675"/>
              <a:gd name="connsiteY2-2502" fmla="*/ 0 h 4712264"/>
              <a:gd name="connsiteX3-2503" fmla="*/ 3261675 w 3261675"/>
              <a:gd name="connsiteY3-2504" fmla="*/ 155689 h 4712264"/>
              <a:gd name="connsiteX4-2505" fmla="*/ 3136651 w 3261675"/>
              <a:gd name="connsiteY4-2506" fmla="*/ 340377 h 4712264"/>
              <a:gd name="connsiteX5-2507" fmla="*/ 3130835 w 3261675"/>
              <a:gd name="connsiteY5-2508" fmla="*/ 208684 h 4712264"/>
              <a:gd name="connsiteX6-2509" fmla="*/ 1392150 w 3261675"/>
              <a:gd name="connsiteY6-2510" fmla="*/ 1820015 h 4712264"/>
              <a:gd name="connsiteX7-2511" fmla="*/ 456027 w 3261675"/>
              <a:gd name="connsiteY7-2512" fmla="*/ 4158553 h 4712264"/>
              <a:gd name="connsiteX8-2513" fmla="*/ 568499 w 3261675"/>
              <a:gd name="connsiteY8-2514" fmla="*/ 4296082 h 4712264"/>
              <a:gd name="connsiteX9-2515" fmla="*/ 293018 w 3261675"/>
              <a:gd name="connsiteY9-2516" fmla="*/ 4712264 h 4712264"/>
              <a:gd name="connsiteX10-2517" fmla="*/ 0 w 3261675"/>
              <a:gd name="connsiteY10-2518" fmla="*/ 4237378 h 4712264"/>
              <a:gd name="connsiteX11-2519" fmla="*/ 342978 w 3261675"/>
              <a:gd name="connsiteY11-2520" fmla="*/ 4083477 h 4712264"/>
              <a:gd name="connsiteX12-2521" fmla="*/ 929099 w 3261675"/>
              <a:gd name="connsiteY12-2522" fmla="*/ 1196159 h 4712264"/>
              <a:gd name="connsiteX0-2523" fmla="*/ 1264504 w 3261675"/>
              <a:gd name="connsiteY0-2524" fmla="*/ 803486 h 4712264"/>
              <a:gd name="connsiteX1-2525" fmla="*/ 3146829 w 3261675"/>
              <a:gd name="connsiteY1-2526" fmla="*/ 109382 h 4712264"/>
              <a:gd name="connsiteX2-2527" fmla="*/ 3155551 w 3261675"/>
              <a:gd name="connsiteY2-2528" fmla="*/ 0 h 4712264"/>
              <a:gd name="connsiteX3-2529" fmla="*/ 3261675 w 3261675"/>
              <a:gd name="connsiteY3-2530" fmla="*/ 155689 h 4712264"/>
              <a:gd name="connsiteX4-2531" fmla="*/ 3136651 w 3261675"/>
              <a:gd name="connsiteY4-2532" fmla="*/ 340377 h 4712264"/>
              <a:gd name="connsiteX5-2533" fmla="*/ 3130835 w 3261675"/>
              <a:gd name="connsiteY5-2534" fmla="*/ 208684 h 4712264"/>
              <a:gd name="connsiteX6-2535" fmla="*/ 1392150 w 3261675"/>
              <a:gd name="connsiteY6-2536" fmla="*/ 1820015 h 4712264"/>
              <a:gd name="connsiteX7-2537" fmla="*/ 456027 w 3261675"/>
              <a:gd name="connsiteY7-2538" fmla="*/ 4158553 h 4712264"/>
              <a:gd name="connsiteX8-2539" fmla="*/ 568499 w 3261675"/>
              <a:gd name="connsiteY8-2540" fmla="*/ 4296082 h 4712264"/>
              <a:gd name="connsiteX9-2541" fmla="*/ 293018 w 3261675"/>
              <a:gd name="connsiteY9-2542" fmla="*/ 4712264 h 4712264"/>
              <a:gd name="connsiteX10-2543" fmla="*/ 0 w 3261675"/>
              <a:gd name="connsiteY10-2544" fmla="*/ 4237378 h 4712264"/>
              <a:gd name="connsiteX11-2545" fmla="*/ 342978 w 3261675"/>
              <a:gd name="connsiteY11-2546" fmla="*/ 4083477 h 4712264"/>
              <a:gd name="connsiteX12-2547" fmla="*/ 929099 w 3261675"/>
              <a:gd name="connsiteY12-2548" fmla="*/ 1196159 h 4712264"/>
              <a:gd name="connsiteX0-2549" fmla="*/ 1264504 w 3261675"/>
              <a:gd name="connsiteY0-2550" fmla="*/ 803486 h 4712264"/>
              <a:gd name="connsiteX1-2551" fmla="*/ 3146829 w 3261675"/>
              <a:gd name="connsiteY1-2552" fmla="*/ 109382 h 4712264"/>
              <a:gd name="connsiteX2-2553" fmla="*/ 3155551 w 3261675"/>
              <a:gd name="connsiteY2-2554" fmla="*/ 0 h 4712264"/>
              <a:gd name="connsiteX3-2555" fmla="*/ 3261675 w 3261675"/>
              <a:gd name="connsiteY3-2556" fmla="*/ 155689 h 4712264"/>
              <a:gd name="connsiteX4-2557" fmla="*/ 3136651 w 3261675"/>
              <a:gd name="connsiteY4-2558" fmla="*/ 340377 h 4712264"/>
              <a:gd name="connsiteX5-2559" fmla="*/ 3130835 w 3261675"/>
              <a:gd name="connsiteY5-2560" fmla="*/ 208684 h 4712264"/>
              <a:gd name="connsiteX6-2561" fmla="*/ 1392150 w 3261675"/>
              <a:gd name="connsiteY6-2562" fmla="*/ 1820015 h 4712264"/>
              <a:gd name="connsiteX7-2563" fmla="*/ 456027 w 3261675"/>
              <a:gd name="connsiteY7-2564" fmla="*/ 4158553 h 4712264"/>
              <a:gd name="connsiteX8-2565" fmla="*/ 568499 w 3261675"/>
              <a:gd name="connsiteY8-2566" fmla="*/ 4296082 h 4712264"/>
              <a:gd name="connsiteX9-2567" fmla="*/ 293018 w 3261675"/>
              <a:gd name="connsiteY9-2568" fmla="*/ 4712264 h 4712264"/>
              <a:gd name="connsiteX10-2569" fmla="*/ 0 w 3261675"/>
              <a:gd name="connsiteY10-2570" fmla="*/ 4237378 h 4712264"/>
              <a:gd name="connsiteX11-2571" fmla="*/ 342978 w 3261675"/>
              <a:gd name="connsiteY11-2572" fmla="*/ 4083477 h 4712264"/>
              <a:gd name="connsiteX12-2573" fmla="*/ 929099 w 3261675"/>
              <a:gd name="connsiteY12-2574" fmla="*/ 1196159 h 4712264"/>
              <a:gd name="connsiteX0-2575" fmla="*/ 1264504 w 3261675"/>
              <a:gd name="connsiteY0-2576" fmla="*/ 803486 h 4712264"/>
              <a:gd name="connsiteX1-2577" fmla="*/ 3146829 w 3261675"/>
              <a:gd name="connsiteY1-2578" fmla="*/ 109382 h 4712264"/>
              <a:gd name="connsiteX2-2579" fmla="*/ 3155551 w 3261675"/>
              <a:gd name="connsiteY2-2580" fmla="*/ 0 h 4712264"/>
              <a:gd name="connsiteX3-2581" fmla="*/ 3261675 w 3261675"/>
              <a:gd name="connsiteY3-2582" fmla="*/ 155689 h 4712264"/>
              <a:gd name="connsiteX4-2583" fmla="*/ 3136651 w 3261675"/>
              <a:gd name="connsiteY4-2584" fmla="*/ 340377 h 4712264"/>
              <a:gd name="connsiteX5-2585" fmla="*/ 3130835 w 3261675"/>
              <a:gd name="connsiteY5-2586" fmla="*/ 208684 h 4712264"/>
              <a:gd name="connsiteX6-2587" fmla="*/ 1392150 w 3261675"/>
              <a:gd name="connsiteY6-2588" fmla="*/ 1820015 h 4712264"/>
              <a:gd name="connsiteX7-2589" fmla="*/ 456027 w 3261675"/>
              <a:gd name="connsiteY7-2590" fmla="*/ 4158553 h 4712264"/>
              <a:gd name="connsiteX8-2591" fmla="*/ 568499 w 3261675"/>
              <a:gd name="connsiteY8-2592" fmla="*/ 4296082 h 4712264"/>
              <a:gd name="connsiteX9-2593" fmla="*/ 293018 w 3261675"/>
              <a:gd name="connsiteY9-2594" fmla="*/ 4712264 h 4712264"/>
              <a:gd name="connsiteX10-2595" fmla="*/ 0 w 3261675"/>
              <a:gd name="connsiteY10-2596" fmla="*/ 4237378 h 4712264"/>
              <a:gd name="connsiteX11-2597" fmla="*/ 342978 w 3261675"/>
              <a:gd name="connsiteY11-2598" fmla="*/ 4083477 h 4712264"/>
              <a:gd name="connsiteX12-2599" fmla="*/ 929099 w 3261675"/>
              <a:gd name="connsiteY12-2600" fmla="*/ 1196159 h 4712264"/>
              <a:gd name="connsiteX0-2601" fmla="*/ 1264504 w 3261675"/>
              <a:gd name="connsiteY0-2602" fmla="*/ 803486 h 4712264"/>
              <a:gd name="connsiteX1-2603" fmla="*/ 3146829 w 3261675"/>
              <a:gd name="connsiteY1-2604" fmla="*/ 109382 h 4712264"/>
              <a:gd name="connsiteX2-2605" fmla="*/ 3155551 w 3261675"/>
              <a:gd name="connsiteY2-2606" fmla="*/ 0 h 4712264"/>
              <a:gd name="connsiteX3-2607" fmla="*/ 3261675 w 3261675"/>
              <a:gd name="connsiteY3-2608" fmla="*/ 155689 h 4712264"/>
              <a:gd name="connsiteX4-2609" fmla="*/ 3136651 w 3261675"/>
              <a:gd name="connsiteY4-2610" fmla="*/ 340377 h 4712264"/>
              <a:gd name="connsiteX5-2611" fmla="*/ 3130835 w 3261675"/>
              <a:gd name="connsiteY5-2612" fmla="*/ 208684 h 4712264"/>
              <a:gd name="connsiteX6-2613" fmla="*/ 1392150 w 3261675"/>
              <a:gd name="connsiteY6-2614" fmla="*/ 1820015 h 4712264"/>
              <a:gd name="connsiteX7-2615" fmla="*/ 456027 w 3261675"/>
              <a:gd name="connsiteY7-2616" fmla="*/ 4158553 h 4712264"/>
              <a:gd name="connsiteX8-2617" fmla="*/ 568499 w 3261675"/>
              <a:gd name="connsiteY8-2618" fmla="*/ 4296082 h 4712264"/>
              <a:gd name="connsiteX9-2619" fmla="*/ 293018 w 3261675"/>
              <a:gd name="connsiteY9-2620" fmla="*/ 4712264 h 4712264"/>
              <a:gd name="connsiteX10-2621" fmla="*/ 0 w 3261675"/>
              <a:gd name="connsiteY10-2622" fmla="*/ 4237378 h 4712264"/>
              <a:gd name="connsiteX11-2623" fmla="*/ 342978 w 3261675"/>
              <a:gd name="connsiteY11-2624" fmla="*/ 4083477 h 4712264"/>
              <a:gd name="connsiteX12-2625" fmla="*/ 929099 w 3261675"/>
              <a:gd name="connsiteY12-2626" fmla="*/ 1196159 h 4712264"/>
              <a:gd name="connsiteX0-2627" fmla="*/ 1264504 w 3261675"/>
              <a:gd name="connsiteY0-2628" fmla="*/ 803486 h 4712264"/>
              <a:gd name="connsiteX1-2629" fmla="*/ 3146829 w 3261675"/>
              <a:gd name="connsiteY1-2630" fmla="*/ 109382 h 4712264"/>
              <a:gd name="connsiteX2-2631" fmla="*/ 3155551 w 3261675"/>
              <a:gd name="connsiteY2-2632" fmla="*/ 0 h 4712264"/>
              <a:gd name="connsiteX3-2633" fmla="*/ 3261675 w 3261675"/>
              <a:gd name="connsiteY3-2634" fmla="*/ 155689 h 4712264"/>
              <a:gd name="connsiteX4-2635" fmla="*/ 3136651 w 3261675"/>
              <a:gd name="connsiteY4-2636" fmla="*/ 340377 h 4712264"/>
              <a:gd name="connsiteX5-2637" fmla="*/ 3130835 w 3261675"/>
              <a:gd name="connsiteY5-2638" fmla="*/ 208684 h 4712264"/>
              <a:gd name="connsiteX6-2639" fmla="*/ 1392150 w 3261675"/>
              <a:gd name="connsiteY6-2640" fmla="*/ 1820015 h 4712264"/>
              <a:gd name="connsiteX7-2641" fmla="*/ 456027 w 3261675"/>
              <a:gd name="connsiteY7-2642" fmla="*/ 4158553 h 4712264"/>
              <a:gd name="connsiteX8-2643" fmla="*/ 568499 w 3261675"/>
              <a:gd name="connsiteY8-2644" fmla="*/ 4296082 h 4712264"/>
              <a:gd name="connsiteX9-2645" fmla="*/ 293018 w 3261675"/>
              <a:gd name="connsiteY9-2646" fmla="*/ 4712264 h 4712264"/>
              <a:gd name="connsiteX10-2647" fmla="*/ 0 w 3261675"/>
              <a:gd name="connsiteY10-2648" fmla="*/ 4237378 h 4712264"/>
              <a:gd name="connsiteX11-2649" fmla="*/ 342978 w 3261675"/>
              <a:gd name="connsiteY11-2650" fmla="*/ 4083477 h 4712264"/>
              <a:gd name="connsiteX12-2651" fmla="*/ 929099 w 3261675"/>
              <a:gd name="connsiteY12-2652" fmla="*/ 1196159 h 4712264"/>
              <a:gd name="connsiteX0-2653" fmla="*/ 1264504 w 3261675"/>
              <a:gd name="connsiteY0-2654" fmla="*/ 803486 h 4712264"/>
              <a:gd name="connsiteX1-2655" fmla="*/ 3146829 w 3261675"/>
              <a:gd name="connsiteY1-2656" fmla="*/ 109382 h 4712264"/>
              <a:gd name="connsiteX2-2657" fmla="*/ 3155551 w 3261675"/>
              <a:gd name="connsiteY2-2658" fmla="*/ 0 h 4712264"/>
              <a:gd name="connsiteX3-2659" fmla="*/ 3261675 w 3261675"/>
              <a:gd name="connsiteY3-2660" fmla="*/ 155689 h 4712264"/>
              <a:gd name="connsiteX4-2661" fmla="*/ 3136651 w 3261675"/>
              <a:gd name="connsiteY4-2662" fmla="*/ 340377 h 4712264"/>
              <a:gd name="connsiteX5-2663" fmla="*/ 3130835 w 3261675"/>
              <a:gd name="connsiteY5-2664" fmla="*/ 208684 h 4712264"/>
              <a:gd name="connsiteX6-2665" fmla="*/ 1392150 w 3261675"/>
              <a:gd name="connsiteY6-2666" fmla="*/ 1820015 h 4712264"/>
              <a:gd name="connsiteX7-2667" fmla="*/ 456027 w 3261675"/>
              <a:gd name="connsiteY7-2668" fmla="*/ 4158553 h 4712264"/>
              <a:gd name="connsiteX8-2669" fmla="*/ 568499 w 3261675"/>
              <a:gd name="connsiteY8-2670" fmla="*/ 4296082 h 4712264"/>
              <a:gd name="connsiteX9-2671" fmla="*/ 293018 w 3261675"/>
              <a:gd name="connsiteY9-2672" fmla="*/ 4712264 h 4712264"/>
              <a:gd name="connsiteX10-2673" fmla="*/ 0 w 3261675"/>
              <a:gd name="connsiteY10-2674" fmla="*/ 4237378 h 4712264"/>
              <a:gd name="connsiteX11-2675" fmla="*/ 342978 w 3261675"/>
              <a:gd name="connsiteY11-2676" fmla="*/ 4083477 h 4712264"/>
              <a:gd name="connsiteX12-2677" fmla="*/ 929099 w 3261675"/>
              <a:gd name="connsiteY12-2678" fmla="*/ 1196159 h 4712264"/>
              <a:gd name="connsiteX0-2679" fmla="*/ 1264504 w 3261675"/>
              <a:gd name="connsiteY0-2680" fmla="*/ 803486 h 4712264"/>
              <a:gd name="connsiteX1-2681" fmla="*/ 3146829 w 3261675"/>
              <a:gd name="connsiteY1-2682" fmla="*/ 109382 h 4712264"/>
              <a:gd name="connsiteX2-2683" fmla="*/ 3155551 w 3261675"/>
              <a:gd name="connsiteY2-2684" fmla="*/ 0 h 4712264"/>
              <a:gd name="connsiteX3-2685" fmla="*/ 3261675 w 3261675"/>
              <a:gd name="connsiteY3-2686" fmla="*/ 155689 h 4712264"/>
              <a:gd name="connsiteX4-2687" fmla="*/ 3136651 w 3261675"/>
              <a:gd name="connsiteY4-2688" fmla="*/ 340377 h 4712264"/>
              <a:gd name="connsiteX5-2689" fmla="*/ 3130835 w 3261675"/>
              <a:gd name="connsiteY5-2690" fmla="*/ 208684 h 4712264"/>
              <a:gd name="connsiteX6-2691" fmla="*/ 1392150 w 3261675"/>
              <a:gd name="connsiteY6-2692" fmla="*/ 1820015 h 4712264"/>
              <a:gd name="connsiteX7-2693" fmla="*/ 456027 w 3261675"/>
              <a:gd name="connsiteY7-2694" fmla="*/ 4158553 h 4712264"/>
              <a:gd name="connsiteX8-2695" fmla="*/ 568499 w 3261675"/>
              <a:gd name="connsiteY8-2696" fmla="*/ 4296082 h 4712264"/>
              <a:gd name="connsiteX9-2697" fmla="*/ 293018 w 3261675"/>
              <a:gd name="connsiteY9-2698" fmla="*/ 4712264 h 4712264"/>
              <a:gd name="connsiteX10-2699" fmla="*/ 0 w 3261675"/>
              <a:gd name="connsiteY10-2700" fmla="*/ 4237378 h 4712264"/>
              <a:gd name="connsiteX11-2701" fmla="*/ 342978 w 3261675"/>
              <a:gd name="connsiteY11-2702" fmla="*/ 4083477 h 4712264"/>
              <a:gd name="connsiteX12-2703" fmla="*/ 929099 w 3261675"/>
              <a:gd name="connsiteY12-2704" fmla="*/ 1196159 h 4712264"/>
              <a:gd name="connsiteX0-2705" fmla="*/ 1158368 w 3155539"/>
              <a:gd name="connsiteY0-2706" fmla="*/ 803486 h 4712264"/>
              <a:gd name="connsiteX1-2707" fmla="*/ 3040693 w 3155539"/>
              <a:gd name="connsiteY1-2708" fmla="*/ 109382 h 4712264"/>
              <a:gd name="connsiteX2-2709" fmla="*/ 3049415 w 3155539"/>
              <a:gd name="connsiteY2-2710" fmla="*/ 0 h 4712264"/>
              <a:gd name="connsiteX3-2711" fmla="*/ 3155539 w 3155539"/>
              <a:gd name="connsiteY3-2712" fmla="*/ 155689 h 4712264"/>
              <a:gd name="connsiteX4-2713" fmla="*/ 3030515 w 3155539"/>
              <a:gd name="connsiteY4-2714" fmla="*/ 340377 h 4712264"/>
              <a:gd name="connsiteX5-2715" fmla="*/ 3024699 w 3155539"/>
              <a:gd name="connsiteY5-2716" fmla="*/ 208684 h 4712264"/>
              <a:gd name="connsiteX6-2717" fmla="*/ 1286014 w 3155539"/>
              <a:gd name="connsiteY6-2718" fmla="*/ 1820015 h 4712264"/>
              <a:gd name="connsiteX7-2719" fmla="*/ 349891 w 3155539"/>
              <a:gd name="connsiteY7-2720" fmla="*/ 4158553 h 4712264"/>
              <a:gd name="connsiteX8-2721" fmla="*/ 462363 w 3155539"/>
              <a:gd name="connsiteY8-2722" fmla="*/ 4296082 h 4712264"/>
              <a:gd name="connsiteX9-2723" fmla="*/ 186882 w 3155539"/>
              <a:gd name="connsiteY9-2724" fmla="*/ 4712264 h 4712264"/>
              <a:gd name="connsiteX10-2725" fmla="*/ 0 w 3155539"/>
              <a:gd name="connsiteY10-2726" fmla="*/ 4404691 h 4712264"/>
              <a:gd name="connsiteX11-2727" fmla="*/ 236842 w 3155539"/>
              <a:gd name="connsiteY11-2728" fmla="*/ 4083477 h 4712264"/>
              <a:gd name="connsiteX12-2729" fmla="*/ 822963 w 3155539"/>
              <a:gd name="connsiteY12-2730" fmla="*/ 1196159 h 4712264"/>
              <a:gd name="connsiteX0-2731" fmla="*/ 1158368 w 3155539"/>
              <a:gd name="connsiteY0-2732" fmla="*/ 803486 h 4712264"/>
              <a:gd name="connsiteX1-2733" fmla="*/ 3040693 w 3155539"/>
              <a:gd name="connsiteY1-2734" fmla="*/ 109382 h 4712264"/>
              <a:gd name="connsiteX2-2735" fmla="*/ 3049415 w 3155539"/>
              <a:gd name="connsiteY2-2736" fmla="*/ 0 h 4712264"/>
              <a:gd name="connsiteX3-2737" fmla="*/ 3155539 w 3155539"/>
              <a:gd name="connsiteY3-2738" fmla="*/ 155689 h 4712264"/>
              <a:gd name="connsiteX4-2739" fmla="*/ 3030515 w 3155539"/>
              <a:gd name="connsiteY4-2740" fmla="*/ 340377 h 4712264"/>
              <a:gd name="connsiteX5-2741" fmla="*/ 3024699 w 3155539"/>
              <a:gd name="connsiteY5-2742" fmla="*/ 208684 h 4712264"/>
              <a:gd name="connsiteX6-2743" fmla="*/ 1286014 w 3155539"/>
              <a:gd name="connsiteY6-2744" fmla="*/ 1820015 h 4712264"/>
              <a:gd name="connsiteX7-2745" fmla="*/ 349891 w 3155539"/>
              <a:gd name="connsiteY7-2746" fmla="*/ 4158553 h 4712264"/>
              <a:gd name="connsiteX8-2747" fmla="*/ 462363 w 3155539"/>
              <a:gd name="connsiteY8-2748" fmla="*/ 4296082 h 4712264"/>
              <a:gd name="connsiteX9-2749" fmla="*/ 186882 w 3155539"/>
              <a:gd name="connsiteY9-2750" fmla="*/ 4712264 h 4712264"/>
              <a:gd name="connsiteX10-2751" fmla="*/ 0 w 3155539"/>
              <a:gd name="connsiteY10-2752" fmla="*/ 4404691 h 4712264"/>
              <a:gd name="connsiteX11-2753" fmla="*/ 236842 w 3155539"/>
              <a:gd name="connsiteY11-2754" fmla="*/ 4083477 h 4712264"/>
              <a:gd name="connsiteX12-2755" fmla="*/ 822963 w 3155539"/>
              <a:gd name="connsiteY12-2756" fmla="*/ 1196159 h 4712264"/>
              <a:gd name="connsiteX0-2757" fmla="*/ 1097305 w 3094476"/>
              <a:gd name="connsiteY0-2758" fmla="*/ 803486 h 4712264"/>
              <a:gd name="connsiteX1-2759" fmla="*/ 2979630 w 3094476"/>
              <a:gd name="connsiteY1-2760" fmla="*/ 109382 h 4712264"/>
              <a:gd name="connsiteX2-2761" fmla="*/ 2988352 w 3094476"/>
              <a:gd name="connsiteY2-2762" fmla="*/ 0 h 4712264"/>
              <a:gd name="connsiteX3-2763" fmla="*/ 3094476 w 3094476"/>
              <a:gd name="connsiteY3-2764" fmla="*/ 155689 h 4712264"/>
              <a:gd name="connsiteX4-2765" fmla="*/ 2969452 w 3094476"/>
              <a:gd name="connsiteY4-2766" fmla="*/ 340377 h 4712264"/>
              <a:gd name="connsiteX5-2767" fmla="*/ 2963636 w 3094476"/>
              <a:gd name="connsiteY5-2768" fmla="*/ 208684 h 4712264"/>
              <a:gd name="connsiteX6-2769" fmla="*/ 1224951 w 3094476"/>
              <a:gd name="connsiteY6-2770" fmla="*/ 1820015 h 4712264"/>
              <a:gd name="connsiteX7-2771" fmla="*/ 288828 w 3094476"/>
              <a:gd name="connsiteY7-2772" fmla="*/ 4158553 h 4712264"/>
              <a:gd name="connsiteX8-2773" fmla="*/ 401300 w 3094476"/>
              <a:gd name="connsiteY8-2774" fmla="*/ 4296082 h 4712264"/>
              <a:gd name="connsiteX9-2775" fmla="*/ 125819 w 3094476"/>
              <a:gd name="connsiteY9-2776" fmla="*/ 4712264 h 4712264"/>
              <a:gd name="connsiteX10-2777" fmla="*/ 0 w 3094476"/>
              <a:gd name="connsiteY10-2778" fmla="*/ 4502849 h 4712264"/>
              <a:gd name="connsiteX11-2779" fmla="*/ 175779 w 3094476"/>
              <a:gd name="connsiteY11-2780" fmla="*/ 4083477 h 4712264"/>
              <a:gd name="connsiteX12-2781" fmla="*/ 761900 w 3094476"/>
              <a:gd name="connsiteY12-2782" fmla="*/ 1196159 h 4712264"/>
              <a:gd name="connsiteX0-2783" fmla="*/ 1097305 w 3094476"/>
              <a:gd name="connsiteY0-2784" fmla="*/ 803486 h 4712264"/>
              <a:gd name="connsiteX1-2785" fmla="*/ 2979630 w 3094476"/>
              <a:gd name="connsiteY1-2786" fmla="*/ 109382 h 4712264"/>
              <a:gd name="connsiteX2-2787" fmla="*/ 2988352 w 3094476"/>
              <a:gd name="connsiteY2-2788" fmla="*/ 0 h 4712264"/>
              <a:gd name="connsiteX3-2789" fmla="*/ 3094476 w 3094476"/>
              <a:gd name="connsiteY3-2790" fmla="*/ 155689 h 4712264"/>
              <a:gd name="connsiteX4-2791" fmla="*/ 2969452 w 3094476"/>
              <a:gd name="connsiteY4-2792" fmla="*/ 340377 h 4712264"/>
              <a:gd name="connsiteX5-2793" fmla="*/ 2963636 w 3094476"/>
              <a:gd name="connsiteY5-2794" fmla="*/ 208684 h 4712264"/>
              <a:gd name="connsiteX6-2795" fmla="*/ 1224951 w 3094476"/>
              <a:gd name="connsiteY6-2796" fmla="*/ 1820015 h 4712264"/>
              <a:gd name="connsiteX7-2797" fmla="*/ 288828 w 3094476"/>
              <a:gd name="connsiteY7-2798" fmla="*/ 4158553 h 4712264"/>
              <a:gd name="connsiteX8-2799" fmla="*/ 401300 w 3094476"/>
              <a:gd name="connsiteY8-2800" fmla="*/ 4296082 h 4712264"/>
              <a:gd name="connsiteX9-2801" fmla="*/ 125819 w 3094476"/>
              <a:gd name="connsiteY9-2802" fmla="*/ 4712264 h 4712264"/>
              <a:gd name="connsiteX10-2803" fmla="*/ 0 w 3094476"/>
              <a:gd name="connsiteY10-2804" fmla="*/ 4502849 h 4712264"/>
              <a:gd name="connsiteX11-2805" fmla="*/ 175779 w 3094476"/>
              <a:gd name="connsiteY11-2806" fmla="*/ 4083477 h 4712264"/>
              <a:gd name="connsiteX12-2807" fmla="*/ 761900 w 3094476"/>
              <a:gd name="connsiteY12-2808" fmla="*/ 1196159 h 4712264"/>
              <a:gd name="connsiteX0-2809" fmla="*/ 1104575 w 3101746"/>
              <a:gd name="connsiteY0-2810" fmla="*/ 803486 h 4712264"/>
              <a:gd name="connsiteX1-2811" fmla="*/ 2986900 w 3101746"/>
              <a:gd name="connsiteY1-2812" fmla="*/ 109382 h 4712264"/>
              <a:gd name="connsiteX2-2813" fmla="*/ 2995622 w 3101746"/>
              <a:gd name="connsiteY2-2814" fmla="*/ 0 h 4712264"/>
              <a:gd name="connsiteX3-2815" fmla="*/ 3101746 w 3101746"/>
              <a:gd name="connsiteY3-2816" fmla="*/ 155689 h 4712264"/>
              <a:gd name="connsiteX4-2817" fmla="*/ 2976722 w 3101746"/>
              <a:gd name="connsiteY4-2818" fmla="*/ 340377 h 4712264"/>
              <a:gd name="connsiteX5-2819" fmla="*/ 2970906 w 3101746"/>
              <a:gd name="connsiteY5-2820" fmla="*/ 208684 h 4712264"/>
              <a:gd name="connsiteX6-2821" fmla="*/ 1232221 w 3101746"/>
              <a:gd name="connsiteY6-2822" fmla="*/ 1820015 h 4712264"/>
              <a:gd name="connsiteX7-2823" fmla="*/ 296098 w 3101746"/>
              <a:gd name="connsiteY7-2824" fmla="*/ 4158553 h 4712264"/>
              <a:gd name="connsiteX8-2825" fmla="*/ 408570 w 3101746"/>
              <a:gd name="connsiteY8-2826" fmla="*/ 4296082 h 4712264"/>
              <a:gd name="connsiteX9-2827" fmla="*/ 133089 w 3101746"/>
              <a:gd name="connsiteY9-2828" fmla="*/ 4712264 h 4712264"/>
              <a:gd name="connsiteX10-2829" fmla="*/ 0 w 3101746"/>
              <a:gd name="connsiteY10-2830" fmla="*/ 4491695 h 4712264"/>
              <a:gd name="connsiteX11-2831" fmla="*/ 183049 w 3101746"/>
              <a:gd name="connsiteY11-2832" fmla="*/ 4083477 h 4712264"/>
              <a:gd name="connsiteX12-2833" fmla="*/ 769170 w 3101746"/>
              <a:gd name="connsiteY12-2834" fmla="*/ 1196159 h 4712264"/>
              <a:gd name="connsiteX0-2835" fmla="*/ 1104575 w 3101746"/>
              <a:gd name="connsiteY0-2836" fmla="*/ 803486 h 4712264"/>
              <a:gd name="connsiteX1-2837" fmla="*/ 2986900 w 3101746"/>
              <a:gd name="connsiteY1-2838" fmla="*/ 109382 h 4712264"/>
              <a:gd name="connsiteX2-2839" fmla="*/ 2995622 w 3101746"/>
              <a:gd name="connsiteY2-2840" fmla="*/ 0 h 4712264"/>
              <a:gd name="connsiteX3-2841" fmla="*/ 3101746 w 3101746"/>
              <a:gd name="connsiteY3-2842" fmla="*/ 155689 h 4712264"/>
              <a:gd name="connsiteX4-2843" fmla="*/ 2976722 w 3101746"/>
              <a:gd name="connsiteY4-2844" fmla="*/ 340377 h 4712264"/>
              <a:gd name="connsiteX5-2845" fmla="*/ 2970906 w 3101746"/>
              <a:gd name="connsiteY5-2846" fmla="*/ 208684 h 4712264"/>
              <a:gd name="connsiteX6-2847" fmla="*/ 1232221 w 3101746"/>
              <a:gd name="connsiteY6-2848" fmla="*/ 1820015 h 4712264"/>
              <a:gd name="connsiteX7-2849" fmla="*/ 296098 w 3101746"/>
              <a:gd name="connsiteY7-2850" fmla="*/ 4158553 h 4712264"/>
              <a:gd name="connsiteX8-2851" fmla="*/ 408570 w 3101746"/>
              <a:gd name="connsiteY8-2852" fmla="*/ 4296082 h 4712264"/>
              <a:gd name="connsiteX9-2853" fmla="*/ 133089 w 3101746"/>
              <a:gd name="connsiteY9-2854" fmla="*/ 4712264 h 4712264"/>
              <a:gd name="connsiteX10-2855" fmla="*/ 0 w 3101746"/>
              <a:gd name="connsiteY10-2856" fmla="*/ 4491695 h 4712264"/>
              <a:gd name="connsiteX11-2857" fmla="*/ 183049 w 3101746"/>
              <a:gd name="connsiteY11-2858" fmla="*/ 4083477 h 4712264"/>
              <a:gd name="connsiteX12-2859" fmla="*/ 769170 w 3101746"/>
              <a:gd name="connsiteY12-2860" fmla="*/ 1196159 h 4712264"/>
              <a:gd name="connsiteX0-2861" fmla="*/ 1113298 w 3110469"/>
              <a:gd name="connsiteY0-2862" fmla="*/ 803486 h 4712264"/>
              <a:gd name="connsiteX1-2863" fmla="*/ 2995623 w 3110469"/>
              <a:gd name="connsiteY1-2864" fmla="*/ 109382 h 4712264"/>
              <a:gd name="connsiteX2-2865" fmla="*/ 3004345 w 3110469"/>
              <a:gd name="connsiteY2-2866" fmla="*/ 0 h 4712264"/>
              <a:gd name="connsiteX3-2867" fmla="*/ 3110469 w 3110469"/>
              <a:gd name="connsiteY3-2868" fmla="*/ 155689 h 4712264"/>
              <a:gd name="connsiteX4-2869" fmla="*/ 2985445 w 3110469"/>
              <a:gd name="connsiteY4-2870" fmla="*/ 340377 h 4712264"/>
              <a:gd name="connsiteX5-2871" fmla="*/ 2979629 w 3110469"/>
              <a:gd name="connsiteY5-2872" fmla="*/ 208684 h 4712264"/>
              <a:gd name="connsiteX6-2873" fmla="*/ 1240944 w 3110469"/>
              <a:gd name="connsiteY6-2874" fmla="*/ 1820015 h 4712264"/>
              <a:gd name="connsiteX7-2875" fmla="*/ 304821 w 3110469"/>
              <a:gd name="connsiteY7-2876" fmla="*/ 4158553 h 4712264"/>
              <a:gd name="connsiteX8-2877" fmla="*/ 417293 w 3110469"/>
              <a:gd name="connsiteY8-2878" fmla="*/ 4296082 h 4712264"/>
              <a:gd name="connsiteX9-2879" fmla="*/ 141812 w 3110469"/>
              <a:gd name="connsiteY9-2880" fmla="*/ 4712264 h 4712264"/>
              <a:gd name="connsiteX10-2881" fmla="*/ 0 w 3110469"/>
              <a:gd name="connsiteY10-2882" fmla="*/ 4487234 h 4712264"/>
              <a:gd name="connsiteX11-2883" fmla="*/ 191772 w 3110469"/>
              <a:gd name="connsiteY11-2884" fmla="*/ 4083477 h 4712264"/>
              <a:gd name="connsiteX12-2885" fmla="*/ 777893 w 3110469"/>
              <a:gd name="connsiteY12-2886" fmla="*/ 1196159 h 4712264"/>
              <a:gd name="connsiteX0-2887" fmla="*/ 1117660 w 3114831"/>
              <a:gd name="connsiteY0-2888" fmla="*/ 803486 h 4712264"/>
              <a:gd name="connsiteX1-2889" fmla="*/ 2999985 w 3114831"/>
              <a:gd name="connsiteY1-2890" fmla="*/ 109382 h 4712264"/>
              <a:gd name="connsiteX2-2891" fmla="*/ 3008707 w 3114831"/>
              <a:gd name="connsiteY2-2892" fmla="*/ 0 h 4712264"/>
              <a:gd name="connsiteX3-2893" fmla="*/ 3114831 w 3114831"/>
              <a:gd name="connsiteY3-2894" fmla="*/ 155689 h 4712264"/>
              <a:gd name="connsiteX4-2895" fmla="*/ 2989807 w 3114831"/>
              <a:gd name="connsiteY4-2896" fmla="*/ 340377 h 4712264"/>
              <a:gd name="connsiteX5-2897" fmla="*/ 2983991 w 3114831"/>
              <a:gd name="connsiteY5-2898" fmla="*/ 208684 h 4712264"/>
              <a:gd name="connsiteX6-2899" fmla="*/ 1245306 w 3114831"/>
              <a:gd name="connsiteY6-2900" fmla="*/ 1820015 h 4712264"/>
              <a:gd name="connsiteX7-2901" fmla="*/ 309183 w 3114831"/>
              <a:gd name="connsiteY7-2902" fmla="*/ 4158553 h 4712264"/>
              <a:gd name="connsiteX8-2903" fmla="*/ 421655 w 3114831"/>
              <a:gd name="connsiteY8-2904" fmla="*/ 4296082 h 4712264"/>
              <a:gd name="connsiteX9-2905" fmla="*/ 146174 w 3114831"/>
              <a:gd name="connsiteY9-2906" fmla="*/ 4712264 h 4712264"/>
              <a:gd name="connsiteX10-2907" fmla="*/ 0 w 3114831"/>
              <a:gd name="connsiteY10-2908" fmla="*/ 4493927 h 4712264"/>
              <a:gd name="connsiteX11-2909" fmla="*/ 196134 w 3114831"/>
              <a:gd name="connsiteY11-2910" fmla="*/ 4083477 h 4712264"/>
              <a:gd name="connsiteX12-2911" fmla="*/ 782255 w 3114831"/>
              <a:gd name="connsiteY12-2912" fmla="*/ 1196159 h 4712264"/>
              <a:gd name="connsiteX0-2913" fmla="*/ 1117660 w 3114831"/>
              <a:gd name="connsiteY0-2914" fmla="*/ 803486 h 4712264"/>
              <a:gd name="connsiteX1-2915" fmla="*/ 2999985 w 3114831"/>
              <a:gd name="connsiteY1-2916" fmla="*/ 109382 h 4712264"/>
              <a:gd name="connsiteX2-2917" fmla="*/ 3008707 w 3114831"/>
              <a:gd name="connsiteY2-2918" fmla="*/ 0 h 4712264"/>
              <a:gd name="connsiteX3-2919" fmla="*/ 3114831 w 3114831"/>
              <a:gd name="connsiteY3-2920" fmla="*/ 155689 h 4712264"/>
              <a:gd name="connsiteX4-2921" fmla="*/ 2989807 w 3114831"/>
              <a:gd name="connsiteY4-2922" fmla="*/ 340377 h 4712264"/>
              <a:gd name="connsiteX5-2923" fmla="*/ 2983991 w 3114831"/>
              <a:gd name="connsiteY5-2924" fmla="*/ 208684 h 4712264"/>
              <a:gd name="connsiteX6-2925" fmla="*/ 1245306 w 3114831"/>
              <a:gd name="connsiteY6-2926" fmla="*/ 1820015 h 4712264"/>
              <a:gd name="connsiteX7-2927" fmla="*/ 309183 w 3114831"/>
              <a:gd name="connsiteY7-2928" fmla="*/ 4158553 h 4712264"/>
              <a:gd name="connsiteX8-2929" fmla="*/ 296619 w 3114831"/>
              <a:gd name="connsiteY8-2930" fmla="*/ 4483474 h 4712264"/>
              <a:gd name="connsiteX9-2931" fmla="*/ 146174 w 3114831"/>
              <a:gd name="connsiteY9-2932" fmla="*/ 4712264 h 4712264"/>
              <a:gd name="connsiteX10-2933" fmla="*/ 0 w 3114831"/>
              <a:gd name="connsiteY10-2934" fmla="*/ 4493927 h 4712264"/>
              <a:gd name="connsiteX11-2935" fmla="*/ 196134 w 3114831"/>
              <a:gd name="connsiteY11-2936" fmla="*/ 4083477 h 4712264"/>
              <a:gd name="connsiteX12-2937" fmla="*/ 782255 w 3114831"/>
              <a:gd name="connsiteY12-2938" fmla="*/ 1196159 h 4712264"/>
              <a:gd name="connsiteX0-2939" fmla="*/ 1117660 w 3114831"/>
              <a:gd name="connsiteY0-2940" fmla="*/ 803486 h 4712264"/>
              <a:gd name="connsiteX1-2941" fmla="*/ 2999985 w 3114831"/>
              <a:gd name="connsiteY1-2942" fmla="*/ 109382 h 4712264"/>
              <a:gd name="connsiteX2-2943" fmla="*/ 3008707 w 3114831"/>
              <a:gd name="connsiteY2-2944" fmla="*/ 0 h 4712264"/>
              <a:gd name="connsiteX3-2945" fmla="*/ 3114831 w 3114831"/>
              <a:gd name="connsiteY3-2946" fmla="*/ 155689 h 4712264"/>
              <a:gd name="connsiteX4-2947" fmla="*/ 2989807 w 3114831"/>
              <a:gd name="connsiteY4-2948" fmla="*/ 340377 h 4712264"/>
              <a:gd name="connsiteX5-2949" fmla="*/ 2983991 w 3114831"/>
              <a:gd name="connsiteY5-2950" fmla="*/ 208684 h 4712264"/>
              <a:gd name="connsiteX6-2951" fmla="*/ 1245306 w 3114831"/>
              <a:gd name="connsiteY6-2952" fmla="*/ 1820015 h 4712264"/>
              <a:gd name="connsiteX7-2953" fmla="*/ 159430 w 3114831"/>
              <a:gd name="connsiteY7-2954" fmla="*/ 4459720 h 4712264"/>
              <a:gd name="connsiteX8-2955" fmla="*/ 296619 w 3114831"/>
              <a:gd name="connsiteY8-2956" fmla="*/ 4483474 h 4712264"/>
              <a:gd name="connsiteX9-2957" fmla="*/ 146174 w 3114831"/>
              <a:gd name="connsiteY9-2958" fmla="*/ 4712264 h 4712264"/>
              <a:gd name="connsiteX10-2959" fmla="*/ 0 w 3114831"/>
              <a:gd name="connsiteY10-2960" fmla="*/ 4493927 h 4712264"/>
              <a:gd name="connsiteX11-2961" fmla="*/ 196134 w 3114831"/>
              <a:gd name="connsiteY11-2962" fmla="*/ 4083477 h 4712264"/>
              <a:gd name="connsiteX12-2963" fmla="*/ 782255 w 3114831"/>
              <a:gd name="connsiteY12-2964" fmla="*/ 1196159 h 4712264"/>
              <a:gd name="connsiteX0-2965" fmla="*/ 1117660 w 3114831"/>
              <a:gd name="connsiteY0-2966" fmla="*/ 803486 h 4712264"/>
              <a:gd name="connsiteX1-2967" fmla="*/ 2999985 w 3114831"/>
              <a:gd name="connsiteY1-2968" fmla="*/ 109382 h 4712264"/>
              <a:gd name="connsiteX2-2969" fmla="*/ 3008707 w 3114831"/>
              <a:gd name="connsiteY2-2970" fmla="*/ 0 h 4712264"/>
              <a:gd name="connsiteX3-2971" fmla="*/ 3114831 w 3114831"/>
              <a:gd name="connsiteY3-2972" fmla="*/ 155689 h 4712264"/>
              <a:gd name="connsiteX4-2973" fmla="*/ 2989807 w 3114831"/>
              <a:gd name="connsiteY4-2974" fmla="*/ 340377 h 4712264"/>
              <a:gd name="connsiteX5-2975" fmla="*/ 2983991 w 3114831"/>
              <a:gd name="connsiteY5-2976" fmla="*/ 208684 h 4712264"/>
              <a:gd name="connsiteX6-2977" fmla="*/ 1245306 w 3114831"/>
              <a:gd name="connsiteY6-2978" fmla="*/ 1820015 h 4712264"/>
              <a:gd name="connsiteX7-2979" fmla="*/ 159430 w 3114831"/>
              <a:gd name="connsiteY7-2980" fmla="*/ 4459720 h 4712264"/>
              <a:gd name="connsiteX8-2981" fmla="*/ 296619 w 3114831"/>
              <a:gd name="connsiteY8-2982" fmla="*/ 4483474 h 4712264"/>
              <a:gd name="connsiteX9-2983" fmla="*/ 146174 w 3114831"/>
              <a:gd name="connsiteY9-2984" fmla="*/ 4712264 h 4712264"/>
              <a:gd name="connsiteX10-2985" fmla="*/ 0 w 3114831"/>
              <a:gd name="connsiteY10-2986" fmla="*/ 4493927 h 4712264"/>
              <a:gd name="connsiteX11-2987" fmla="*/ 196134 w 3114831"/>
              <a:gd name="connsiteY11-2988" fmla="*/ 4083477 h 4712264"/>
              <a:gd name="connsiteX12-2989" fmla="*/ 782255 w 3114831"/>
              <a:gd name="connsiteY12-2990" fmla="*/ 1196159 h 4712264"/>
              <a:gd name="connsiteX0-2991" fmla="*/ 1117660 w 3114831"/>
              <a:gd name="connsiteY0-2992" fmla="*/ 803486 h 4712264"/>
              <a:gd name="connsiteX1-2993" fmla="*/ 2999985 w 3114831"/>
              <a:gd name="connsiteY1-2994" fmla="*/ 109382 h 4712264"/>
              <a:gd name="connsiteX2-2995" fmla="*/ 3008707 w 3114831"/>
              <a:gd name="connsiteY2-2996" fmla="*/ 0 h 4712264"/>
              <a:gd name="connsiteX3-2997" fmla="*/ 3114831 w 3114831"/>
              <a:gd name="connsiteY3-2998" fmla="*/ 155689 h 4712264"/>
              <a:gd name="connsiteX4-2999" fmla="*/ 2989807 w 3114831"/>
              <a:gd name="connsiteY4-3000" fmla="*/ 340377 h 4712264"/>
              <a:gd name="connsiteX5-3001" fmla="*/ 2983991 w 3114831"/>
              <a:gd name="connsiteY5-3002" fmla="*/ 208684 h 4712264"/>
              <a:gd name="connsiteX6-3003" fmla="*/ 1245306 w 3114831"/>
              <a:gd name="connsiteY6-3004" fmla="*/ 1820015 h 4712264"/>
              <a:gd name="connsiteX7-3005" fmla="*/ 159430 w 3114831"/>
              <a:gd name="connsiteY7-3006" fmla="*/ 4459720 h 4712264"/>
              <a:gd name="connsiteX8-3007" fmla="*/ 296619 w 3114831"/>
              <a:gd name="connsiteY8-3008" fmla="*/ 4483474 h 4712264"/>
              <a:gd name="connsiteX9-3009" fmla="*/ 146174 w 3114831"/>
              <a:gd name="connsiteY9-3010" fmla="*/ 4712264 h 4712264"/>
              <a:gd name="connsiteX10-3011" fmla="*/ 0 w 3114831"/>
              <a:gd name="connsiteY10-3012" fmla="*/ 4493927 h 4712264"/>
              <a:gd name="connsiteX11-3013" fmla="*/ 196134 w 3114831"/>
              <a:gd name="connsiteY11-3014" fmla="*/ 4083477 h 4712264"/>
              <a:gd name="connsiteX12-3015" fmla="*/ 782255 w 3114831"/>
              <a:gd name="connsiteY12-3016" fmla="*/ 1196159 h 4712264"/>
              <a:gd name="connsiteX0-3017" fmla="*/ 1117660 w 3114831"/>
              <a:gd name="connsiteY0-3018" fmla="*/ 803486 h 4712264"/>
              <a:gd name="connsiteX1-3019" fmla="*/ 2999985 w 3114831"/>
              <a:gd name="connsiteY1-3020" fmla="*/ 109382 h 4712264"/>
              <a:gd name="connsiteX2-3021" fmla="*/ 3008707 w 3114831"/>
              <a:gd name="connsiteY2-3022" fmla="*/ 0 h 4712264"/>
              <a:gd name="connsiteX3-3023" fmla="*/ 3114831 w 3114831"/>
              <a:gd name="connsiteY3-3024" fmla="*/ 155689 h 4712264"/>
              <a:gd name="connsiteX4-3025" fmla="*/ 2989807 w 3114831"/>
              <a:gd name="connsiteY4-3026" fmla="*/ 340377 h 4712264"/>
              <a:gd name="connsiteX5-3027" fmla="*/ 2983991 w 3114831"/>
              <a:gd name="connsiteY5-3028" fmla="*/ 208684 h 4712264"/>
              <a:gd name="connsiteX6-3029" fmla="*/ 1245306 w 3114831"/>
              <a:gd name="connsiteY6-3030" fmla="*/ 1820015 h 4712264"/>
              <a:gd name="connsiteX7-3031" fmla="*/ 159430 w 3114831"/>
              <a:gd name="connsiteY7-3032" fmla="*/ 4459720 h 4712264"/>
              <a:gd name="connsiteX8-3033" fmla="*/ 296619 w 3114831"/>
              <a:gd name="connsiteY8-3034" fmla="*/ 4483474 h 4712264"/>
              <a:gd name="connsiteX9-3035" fmla="*/ 146174 w 3114831"/>
              <a:gd name="connsiteY9-3036" fmla="*/ 4712264 h 4712264"/>
              <a:gd name="connsiteX10-3037" fmla="*/ 0 w 3114831"/>
              <a:gd name="connsiteY10-3038" fmla="*/ 4493927 h 4712264"/>
              <a:gd name="connsiteX11-3039" fmla="*/ 196134 w 3114831"/>
              <a:gd name="connsiteY11-3040" fmla="*/ 4083477 h 4712264"/>
              <a:gd name="connsiteX12-3041" fmla="*/ 782255 w 3114831"/>
              <a:gd name="connsiteY12-3042" fmla="*/ 1196159 h 4712264"/>
              <a:gd name="connsiteX0-3043" fmla="*/ 1117660 w 3114831"/>
              <a:gd name="connsiteY0-3044" fmla="*/ 803486 h 4712264"/>
              <a:gd name="connsiteX1-3045" fmla="*/ 2999985 w 3114831"/>
              <a:gd name="connsiteY1-3046" fmla="*/ 109382 h 4712264"/>
              <a:gd name="connsiteX2-3047" fmla="*/ 3008707 w 3114831"/>
              <a:gd name="connsiteY2-3048" fmla="*/ 0 h 4712264"/>
              <a:gd name="connsiteX3-3049" fmla="*/ 3114831 w 3114831"/>
              <a:gd name="connsiteY3-3050" fmla="*/ 155689 h 4712264"/>
              <a:gd name="connsiteX4-3051" fmla="*/ 2989807 w 3114831"/>
              <a:gd name="connsiteY4-3052" fmla="*/ 340377 h 4712264"/>
              <a:gd name="connsiteX5-3053" fmla="*/ 2983991 w 3114831"/>
              <a:gd name="connsiteY5-3054" fmla="*/ 208684 h 4712264"/>
              <a:gd name="connsiteX6-3055" fmla="*/ 1245306 w 3114831"/>
              <a:gd name="connsiteY6-3056" fmla="*/ 1820015 h 4712264"/>
              <a:gd name="connsiteX7-3057" fmla="*/ 157976 w 3114831"/>
              <a:gd name="connsiteY7-3058" fmla="*/ 4497642 h 4712264"/>
              <a:gd name="connsiteX8-3059" fmla="*/ 296619 w 3114831"/>
              <a:gd name="connsiteY8-3060" fmla="*/ 4483474 h 4712264"/>
              <a:gd name="connsiteX9-3061" fmla="*/ 146174 w 3114831"/>
              <a:gd name="connsiteY9-3062" fmla="*/ 4712264 h 4712264"/>
              <a:gd name="connsiteX10-3063" fmla="*/ 0 w 3114831"/>
              <a:gd name="connsiteY10-3064" fmla="*/ 4493927 h 4712264"/>
              <a:gd name="connsiteX11-3065" fmla="*/ 196134 w 3114831"/>
              <a:gd name="connsiteY11-3066" fmla="*/ 4083477 h 4712264"/>
              <a:gd name="connsiteX12-3067" fmla="*/ 782255 w 3114831"/>
              <a:gd name="connsiteY12-3068" fmla="*/ 1196159 h 4712264"/>
              <a:gd name="connsiteX0-3069" fmla="*/ 1117660 w 3114831"/>
              <a:gd name="connsiteY0-3070" fmla="*/ 803486 h 4712264"/>
              <a:gd name="connsiteX1-3071" fmla="*/ 2999985 w 3114831"/>
              <a:gd name="connsiteY1-3072" fmla="*/ 109382 h 4712264"/>
              <a:gd name="connsiteX2-3073" fmla="*/ 3008707 w 3114831"/>
              <a:gd name="connsiteY2-3074" fmla="*/ 0 h 4712264"/>
              <a:gd name="connsiteX3-3075" fmla="*/ 3114831 w 3114831"/>
              <a:gd name="connsiteY3-3076" fmla="*/ 155689 h 4712264"/>
              <a:gd name="connsiteX4-3077" fmla="*/ 2989807 w 3114831"/>
              <a:gd name="connsiteY4-3078" fmla="*/ 340377 h 4712264"/>
              <a:gd name="connsiteX5-3079" fmla="*/ 2983991 w 3114831"/>
              <a:gd name="connsiteY5-3080" fmla="*/ 208684 h 4712264"/>
              <a:gd name="connsiteX6-3081" fmla="*/ 1245306 w 3114831"/>
              <a:gd name="connsiteY6-3082" fmla="*/ 1820015 h 4712264"/>
              <a:gd name="connsiteX7-3083" fmla="*/ 157976 w 3114831"/>
              <a:gd name="connsiteY7-3084" fmla="*/ 4497642 h 4712264"/>
              <a:gd name="connsiteX8-3085" fmla="*/ 296619 w 3114831"/>
              <a:gd name="connsiteY8-3086" fmla="*/ 4483474 h 4712264"/>
              <a:gd name="connsiteX9-3087" fmla="*/ 146174 w 3114831"/>
              <a:gd name="connsiteY9-3088" fmla="*/ 4712264 h 4712264"/>
              <a:gd name="connsiteX10-3089" fmla="*/ 0 w 3114831"/>
              <a:gd name="connsiteY10-3090" fmla="*/ 4493927 h 4712264"/>
              <a:gd name="connsiteX11-3091" fmla="*/ 107446 w 3114831"/>
              <a:gd name="connsiteY11-3092" fmla="*/ 4500647 h 4712264"/>
              <a:gd name="connsiteX12-3093" fmla="*/ 782255 w 3114831"/>
              <a:gd name="connsiteY12-3094" fmla="*/ 1196159 h 4712264"/>
              <a:gd name="connsiteX0-3095" fmla="*/ 1117660 w 3114831"/>
              <a:gd name="connsiteY0-3096" fmla="*/ 803486 h 4712264"/>
              <a:gd name="connsiteX1-3097" fmla="*/ 2999985 w 3114831"/>
              <a:gd name="connsiteY1-3098" fmla="*/ 109382 h 4712264"/>
              <a:gd name="connsiteX2-3099" fmla="*/ 3008707 w 3114831"/>
              <a:gd name="connsiteY2-3100" fmla="*/ 0 h 4712264"/>
              <a:gd name="connsiteX3-3101" fmla="*/ 3114831 w 3114831"/>
              <a:gd name="connsiteY3-3102" fmla="*/ 155689 h 4712264"/>
              <a:gd name="connsiteX4-3103" fmla="*/ 2989807 w 3114831"/>
              <a:gd name="connsiteY4-3104" fmla="*/ 340377 h 4712264"/>
              <a:gd name="connsiteX5-3105" fmla="*/ 2983991 w 3114831"/>
              <a:gd name="connsiteY5-3106" fmla="*/ 208684 h 4712264"/>
              <a:gd name="connsiteX6-3107" fmla="*/ 1245306 w 3114831"/>
              <a:gd name="connsiteY6-3108" fmla="*/ 1820015 h 4712264"/>
              <a:gd name="connsiteX7-3109" fmla="*/ 157976 w 3114831"/>
              <a:gd name="connsiteY7-3110" fmla="*/ 4497642 h 4712264"/>
              <a:gd name="connsiteX8-3111" fmla="*/ 296619 w 3114831"/>
              <a:gd name="connsiteY8-3112" fmla="*/ 4483474 h 4712264"/>
              <a:gd name="connsiteX9-3113" fmla="*/ 146174 w 3114831"/>
              <a:gd name="connsiteY9-3114" fmla="*/ 4712264 h 4712264"/>
              <a:gd name="connsiteX10-3115" fmla="*/ 0 w 3114831"/>
              <a:gd name="connsiteY10-3116" fmla="*/ 4493927 h 4712264"/>
              <a:gd name="connsiteX11-3117" fmla="*/ 178688 w 3114831"/>
              <a:gd name="connsiteY11-3118" fmla="*/ 4297641 h 4712264"/>
              <a:gd name="connsiteX12-3119" fmla="*/ 782255 w 3114831"/>
              <a:gd name="connsiteY12-3120" fmla="*/ 1196159 h 4712264"/>
              <a:gd name="connsiteX0-3121" fmla="*/ 1117660 w 3114831"/>
              <a:gd name="connsiteY0-3122" fmla="*/ 803486 h 4712264"/>
              <a:gd name="connsiteX1-3123" fmla="*/ 2999985 w 3114831"/>
              <a:gd name="connsiteY1-3124" fmla="*/ 109382 h 4712264"/>
              <a:gd name="connsiteX2-3125" fmla="*/ 3008707 w 3114831"/>
              <a:gd name="connsiteY2-3126" fmla="*/ 0 h 4712264"/>
              <a:gd name="connsiteX3-3127" fmla="*/ 3114831 w 3114831"/>
              <a:gd name="connsiteY3-3128" fmla="*/ 155689 h 4712264"/>
              <a:gd name="connsiteX4-3129" fmla="*/ 2989807 w 3114831"/>
              <a:gd name="connsiteY4-3130" fmla="*/ 340377 h 4712264"/>
              <a:gd name="connsiteX5-3131" fmla="*/ 2983991 w 3114831"/>
              <a:gd name="connsiteY5-3132" fmla="*/ 208684 h 4712264"/>
              <a:gd name="connsiteX6-3133" fmla="*/ 1245306 w 3114831"/>
              <a:gd name="connsiteY6-3134" fmla="*/ 1820015 h 4712264"/>
              <a:gd name="connsiteX7-3135" fmla="*/ 157976 w 3114831"/>
              <a:gd name="connsiteY7-3136" fmla="*/ 4497642 h 4712264"/>
              <a:gd name="connsiteX8-3137" fmla="*/ 296619 w 3114831"/>
              <a:gd name="connsiteY8-3138" fmla="*/ 4483474 h 4712264"/>
              <a:gd name="connsiteX9-3139" fmla="*/ 146174 w 3114831"/>
              <a:gd name="connsiteY9-3140" fmla="*/ 4712264 h 4712264"/>
              <a:gd name="connsiteX10-3141" fmla="*/ 0 w 3114831"/>
              <a:gd name="connsiteY10-3142" fmla="*/ 4493927 h 4712264"/>
              <a:gd name="connsiteX11-3143" fmla="*/ 108901 w 3114831"/>
              <a:gd name="connsiteY11-3144" fmla="*/ 4507342 h 4712264"/>
              <a:gd name="connsiteX12-3145" fmla="*/ 782255 w 3114831"/>
              <a:gd name="connsiteY12-3146" fmla="*/ 1196159 h 4712264"/>
              <a:gd name="connsiteX0-3147" fmla="*/ 1117660 w 3114831"/>
              <a:gd name="connsiteY0-3148" fmla="*/ 803486 h 4712264"/>
              <a:gd name="connsiteX1-3149" fmla="*/ 2999985 w 3114831"/>
              <a:gd name="connsiteY1-3150" fmla="*/ 109382 h 4712264"/>
              <a:gd name="connsiteX2-3151" fmla="*/ 3008707 w 3114831"/>
              <a:gd name="connsiteY2-3152" fmla="*/ 0 h 4712264"/>
              <a:gd name="connsiteX3-3153" fmla="*/ 3114831 w 3114831"/>
              <a:gd name="connsiteY3-3154" fmla="*/ 155689 h 4712264"/>
              <a:gd name="connsiteX4-3155" fmla="*/ 2989807 w 3114831"/>
              <a:gd name="connsiteY4-3156" fmla="*/ 340377 h 4712264"/>
              <a:gd name="connsiteX5-3157" fmla="*/ 2983991 w 3114831"/>
              <a:gd name="connsiteY5-3158" fmla="*/ 208684 h 4712264"/>
              <a:gd name="connsiteX6-3159" fmla="*/ 1245306 w 3114831"/>
              <a:gd name="connsiteY6-3160" fmla="*/ 1820015 h 4712264"/>
              <a:gd name="connsiteX7-3161" fmla="*/ 157976 w 3114831"/>
              <a:gd name="connsiteY7-3162" fmla="*/ 4497642 h 4712264"/>
              <a:gd name="connsiteX8-3163" fmla="*/ 296619 w 3114831"/>
              <a:gd name="connsiteY8-3164" fmla="*/ 4483474 h 4712264"/>
              <a:gd name="connsiteX9-3165" fmla="*/ 146174 w 3114831"/>
              <a:gd name="connsiteY9-3166" fmla="*/ 4712264 h 4712264"/>
              <a:gd name="connsiteX10-3167" fmla="*/ 0 w 3114831"/>
              <a:gd name="connsiteY10-3168" fmla="*/ 4493927 h 4712264"/>
              <a:gd name="connsiteX11-3169" fmla="*/ 108901 w 3114831"/>
              <a:gd name="connsiteY11-3170" fmla="*/ 4507342 h 4712264"/>
              <a:gd name="connsiteX12-3171" fmla="*/ 782255 w 3114831"/>
              <a:gd name="connsiteY12-3172" fmla="*/ 1196159 h 4712264"/>
              <a:gd name="connsiteX0-3173" fmla="*/ 1117660 w 3114831"/>
              <a:gd name="connsiteY0-3174" fmla="*/ 803486 h 4712264"/>
              <a:gd name="connsiteX1-3175" fmla="*/ 2999985 w 3114831"/>
              <a:gd name="connsiteY1-3176" fmla="*/ 109382 h 4712264"/>
              <a:gd name="connsiteX2-3177" fmla="*/ 3008707 w 3114831"/>
              <a:gd name="connsiteY2-3178" fmla="*/ 0 h 4712264"/>
              <a:gd name="connsiteX3-3179" fmla="*/ 3114831 w 3114831"/>
              <a:gd name="connsiteY3-3180" fmla="*/ 155689 h 4712264"/>
              <a:gd name="connsiteX4-3181" fmla="*/ 2989807 w 3114831"/>
              <a:gd name="connsiteY4-3182" fmla="*/ 340377 h 4712264"/>
              <a:gd name="connsiteX5-3183" fmla="*/ 2983991 w 3114831"/>
              <a:gd name="connsiteY5-3184" fmla="*/ 208684 h 4712264"/>
              <a:gd name="connsiteX6-3185" fmla="*/ 1245306 w 3114831"/>
              <a:gd name="connsiteY6-3186" fmla="*/ 1820015 h 4712264"/>
              <a:gd name="connsiteX7-3187" fmla="*/ 157976 w 3114831"/>
              <a:gd name="connsiteY7-3188" fmla="*/ 4497642 h 4712264"/>
              <a:gd name="connsiteX8-3189" fmla="*/ 296619 w 3114831"/>
              <a:gd name="connsiteY8-3190" fmla="*/ 4483474 h 4712264"/>
              <a:gd name="connsiteX9-3191" fmla="*/ 146174 w 3114831"/>
              <a:gd name="connsiteY9-3192" fmla="*/ 4712264 h 4712264"/>
              <a:gd name="connsiteX10-3193" fmla="*/ 0 w 3114831"/>
              <a:gd name="connsiteY10-3194" fmla="*/ 4493927 h 4712264"/>
              <a:gd name="connsiteX11-3195" fmla="*/ 108901 w 3114831"/>
              <a:gd name="connsiteY11-3196" fmla="*/ 4507342 h 4712264"/>
              <a:gd name="connsiteX12-3197" fmla="*/ 782255 w 3114831"/>
              <a:gd name="connsiteY12-3198" fmla="*/ 1196159 h 4712264"/>
              <a:gd name="connsiteX0-3199" fmla="*/ 1117660 w 3114831"/>
              <a:gd name="connsiteY0-3200" fmla="*/ 803486 h 4712264"/>
              <a:gd name="connsiteX1-3201" fmla="*/ 2999985 w 3114831"/>
              <a:gd name="connsiteY1-3202" fmla="*/ 109382 h 4712264"/>
              <a:gd name="connsiteX2-3203" fmla="*/ 3008707 w 3114831"/>
              <a:gd name="connsiteY2-3204" fmla="*/ 0 h 4712264"/>
              <a:gd name="connsiteX3-3205" fmla="*/ 3114831 w 3114831"/>
              <a:gd name="connsiteY3-3206" fmla="*/ 155689 h 4712264"/>
              <a:gd name="connsiteX4-3207" fmla="*/ 2989807 w 3114831"/>
              <a:gd name="connsiteY4-3208" fmla="*/ 340377 h 4712264"/>
              <a:gd name="connsiteX5-3209" fmla="*/ 2983991 w 3114831"/>
              <a:gd name="connsiteY5-3210" fmla="*/ 208684 h 4712264"/>
              <a:gd name="connsiteX6-3211" fmla="*/ 1245306 w 3114831"/>
              <a:gd name="connsiteY6-3212" fmla="*/ 1820015 h 4712264"/>
              <a:gd name="connsiteX7-3213" fmla="*/ 157976 w 3114831"/>
              <a:gd name="connsiteY7-3214" fmla="*/ 4497642 h 4712264"/>
              <a:gd name="connsiteX8-3215" fmla="*/ 296619 w 3114831"/>
              <a:gd name="connsiteY8-3216" fmla="*/ 4483474 h 4712264"/>
              <a:gd name="connsiteX9-3217" fmla="*/ 146174 w 3114831"/>
              <a:gd name="connsiteY9-3218" fmla="*/ 4712264 h 4712264"/>
              <a:gd name="connsiteX10-3219" fmla="*/ 0 w 3114831"/>
              <a:gd name="connsiteY10-3220" fmla="*/ 4493927 h 4712264"/>
              <a:gd name="connsiteX11-3221" fmla="*/ 108901 w 3114831"/>
              <a:gd name="connsiteY11-3222" fmla="*/ 4507342 h 4712264"/>
              <a:gd name="connsiteX12-3223" fmla="*/ 782255 w 3114831"/>
              <a:gd name="connsiteY12-3224" fmla="*/ 1196159 h 4712264"/>
              <a:gd name="connsiteX0-3225" fmla="*/ 1117660 w 3114831"/>
              <a:gd name="connsiteY0-3226" fmla="*/ 803486 h 4712264"/>
              <a:gd name="connsiteX1-3227" fmla="*/ 2999985 w 3114831"/>
              <a:gd name="connsiteY1-3228" fmla="*/ 109382 h 4712264"/>
              <a:gd name="connsiteX2-3229" fmla="*/ 3008707 w 3114831"/>
              <a:gd name="connsiteY2-3230" fmla="*/ 0 h 4712264"/>
              <a:gd name="connsiteX3-3231" fmla="*/ 3114831 w 3114831"/>
              <a:gd name="connsiteY3-3232" fmla="*/ 155689 h 4712264"/>
              <a:gd name="connsiteX4-3233" fmla="*/ 2989807 w 3114831"/>
              <a:gd name="connsiteY4-3234" fmla="*/ 340377 h 4712264"/>
              <a:gd name="connsiteX5-3235" fmla="*/ 2983991 w 3114831"/>
              <a:gd name="connsiteY5-3236" fmla="*/ 208684 h 4712264"/>
              <a:gd name="connsiteX6-3237" fmla="*/ 1245306 w 3114831"/>
              <a:gd name="connsiteY6-3238" fmla="*/ 1820015 h 4712264"/>
              <a:gd name="connsiteX7-3239" fmla="*/ 157976 w 3114831"/>
              <a:gd name="connsiteY7-3240" fmla="*/ 4497642 h 4712264"/>
              <a:gd name="connsiteX8-3241" fmla="*/ 296619 w 3114831"/>
              <a:gd name="connsiteY8-3242" fmla="*/ 4483474 h 4712264"/>
              <a:gd name="connsiteX9-3243" fmla="*/ 146174 w 3114831"/>
              <a:gd name="connsiteY9-3244" fmla="*/ 4712264 h 4712264"/>
              <a:gd name="connsiteX10-3245" fmla="*/ 0 w 3114831"/>
              <a:gd name="connsiteY10-3246" fmla="*/ 4493927 h 4712264"/>
              <a:gd name="connsiteX11-3247" fmla="*/ 108901 w 3114831"/>
              <a:gd name="connsiteY11-3248" fmla="*/ 4507342 h 4712264"/>
              <a:gd name="connsiteX12-3249" fmla="*/ 782255 w 3114831"/>
              <a:gd name="connsiteY12-3250" fmla="*/ 1196159 h 4712264"/>
              <a:gd name="connsiteX0-3251" fmla="*/ 1116206 w 3113377"/>
              <a:gd name="connsiteY0-3252" fmla="*/ 803486 h 4712264"/>
              <a:gd name="connsiteX1-3253" fmla="*/ 2998531 w 3113377"/>
              <a:gd name="connsiteY1-3254" fmla="*/ 109382 h 4712264"/>
              <a:gd name="connsiteX2-3255" fmla="*/ 3007253 w 3113377"/>
              <a:gd name="connsiteY2-3256" fmla="*/ 0 h 4712264"/>
              <a:gd name="connsiteX3-3257" fmla="*/ 3113377 w 3113377"/>
              <a:gd name="connsiteY3-3258" fmla="*/ 155689 h 4712264"/>
              <a:gd name="connsiteX4-3259" fmla="*/ 2988353 w 3113377"/>
              <a:gd name="connsiteY4-3260" fmla="*/ 340377 h 4712264"/>
              <a:gd name="connsiteX5-3261" fmla="*/ 2982537 w 3113377"/>
              <a:gd name="connsiteY5-3262" fmla="*/ 208684 h 4712264"/>
              <a:gd name="connsiteX6-3263" fmla="*/ 1243852 w 3113377"/>
              <a:gd name="connsiteY6-3264" fmla="*/ 1820015 h 4712264"/>
              <a:gd name="connsiteX7-3265" fmla="*/ 156522 w 3113377"/>
              <a:gd name="connsiteY7-3266" fmla="*/ 4497642 h 4712264"/>
              <a:gd name="connsiteX8-3267" fmla="*/ 295165 w 3113377"/>
              <a:gd name="connsiteY8-3268" fmla="*/ 4483474 h 4712264"/>
              <a:gd name="connsiteX9-3269" fmla="*/ 144720 w 3113377"/>
              <a:gd name="connsiteY9-3270" fmla="*/ 4712264 h 4712264"/>
              <a:gd name="connsiteX10-3271" fmla="*/ 0 w 3113377"/>
              <a:gd name="connsiteY10-3272" fmla="*/ 4473850 h 4712264"/>
              <a:gd name="connsiteX11-3273" fmla="*/ 107447 w 3113377"/>
              <a:gd name="connsiteY11-3274" fmla="*/ 4507342 h 4712264"/>
              <a:gd name="connsiteX12-3275" fmla="*/ 780801 w 3113377"/>
              <a:gd name="connsiteY12-3276" fmla="*/ 1196159 h 4712264"/>
              <a:gd name="connsiteX0-3277" fmla="*/ 1116205 w 3113376"/>
              <a:gd name="connsiteY0-3278" fmla="*/ 803486 h 4712264"/>
              <a:gd name="connsiteX1-3279" fmla="*/ 2998530 w 3113376"/>
              <a:gd name="connsiteY1-3280" fmla="*/ 109382 h 4712264"/>
              <a:gd name="connsiteX2-3281" fmla="*/ 3007252 w 3113376"/>
              <a:gd name="connsiteY2-3282" fmla="*/ 0 h 4712264"/>
              <a:gd name="connsiteX3-3283" fmla="*/ 3113376 w 3113376"/>
              <a:gd name="connsiteY3-3284" fmla="*/ 155689 h 4712264"/>
              <a:gd name="connsiteX4-3285" fmla="*/ 2988352 w 3113376"/>
              <a:gd name="connsiteY4-3286" fmla="*/ 340377 h 4712264"/>
              <a:gd name="connsiteX5-3287" fmla="*/ 2982536 w 3113376"/>
              <a:gd name="connsiteY5-3288" fmla="*/ 208684 h 4712264"/>
              <a:gd name="connsiteX6-3289" fmla="*/ 1243851 w 3113376"/>
              <a:gd name="connsiteY6-3290" fmla="*/ 1820015 h 4712264"/>
              <a:gd name="connsiteX7-3291" fmla="*/ 156521 w 3113376"/>
              <a:gd name="connsiteY7-3292" fmla="*/ 4497642 h 4712264"/>
              <a:gd name="connsiteX8-3293" fmla="*/ 295164 w 3113376"/>
              <a:gd name="connsiteY8-3294" fmla="*/ 4483474 h 4712264"/>
              <a:gd name="connsiteX9-3295" fmla="*/ 144719 w 3113376"/>
              <a:gd name="connsiteY9-3296" fmla="*/ 4712264 h 4712264"/>
              <a:gd name="connsiteX10-3297" fmla="*/ 0 w 3113376"/>
              <a:gd name="connsiteY10-3298" fmla="*/ 4473849 h 4712264"/>
              <a:gd name="connsiteX11-3299" fmla="*/ 107446 w 3113376"/>
              <a:gd name="connsiteY11-3300" fmla="*/ 4507342 h 4712264"/>
              <a:gd name="connsiteX12-3301" fmla="*/ 780800 w 3113376"/>
              <a:gd name="connsiteY12-3302" fmla="*/ 1196159 h 4712264"/>
              <a:gd name="connsiteX0-3303" fmla="*/ 1116205 w 3113376"/>
              <a:gd name="connsiteY0-3304" fmla="*/ 803486 h 4712264"/>
              <a:gd name="connsiteX1-3305" fmla="*/ 2998530 w 3113376"/>
              <a:gd name="connsiteY1-3306" fmla="*/ 109382 h 4712264"/>
              <a:gd name="connsiteX2-3307" fmla="*/ 3007252 w 3113376"/>
              <a:gd name="connsiteY2-3308" fmla="*/ 0 h 4712264"/>
              <a:gd name="connsiteX3-3309" fmla="*/ 3113376 w 3113376"/>
              <a:gd name="connsiteY3-3310" fmla="*/ 155689 h 4712264"/>
              <a:gd name="connsiteX4-3311" fmla="*/ 2988352 w 3113376"/>
              <a:gd name="connsiteY4-3312" fmla="*/ 340377 h 4712264"/>
              <a:gd name="connsiteX5-3313" fmla="*/ 2982536 w 3113376"/>
              <a:gd name="connsiteY5-3314" fmla="*/ 208684 h 4712264"/>
              <a:gd name="connsiteX6-3315" fmla="*/ 1243851 w 3113376"/>
              <a:gd name="connsiteY6-3316" fmla="*/ 1820015 h 4712264"/>
              <a:gd name="connsiteX7-3317" fmla="*/ 166699 w 3113376"/>
              <a:gd name="connsiteY7-3318" fmla="*/ 4517722 h 4712264"/>
              <a:gd name="connsiteX8-3319" fmla="*/ 295164 w 3113376"/>
              <a:gd name="connsiteY8-3320" fmla="*/ 4483474 h 4712264"/>
              <a:gd name="connsiteX9-3321" fmla="*/ 144719 w 3113376"/>
              <a:gd name="connsiteY9-3322" fmla="*/ 4712264 h 4712264"/>
              <a:gd name="connsiteX10-3323" fmla="*/ 0 w 3113376"/>
              <a:gd name="connsiteY10-3324" fmla="*/ 4473849 h 4712264"/>
              <a:gd name="connsiteX11-3325" fmla="*/ 107446 w 3113376"/>
              <a:gd name="connsiteY11-3326" fmla="*/ 4507342 h 4712264"/>
              <a:gd name="connsiteX12-3327" fmla="*/ 780800 w 3113376"/>
              <a:gd name="connsiteY12-3328" fmla="*/ 1196159 h 4712264"/>
              <a:gd name="connsiteX0-3329" fmla="*/ 1116205 w 3113376"/>
              <a:gd name="connsiteY0-3330" fmla="*/ 803486 h 4712264"/>
              <a:gd name="connsiteX1-3331" fmla="*/ 2998530 w 3113376"/>
              <a:gd name="connsiteY1-3332" fmla="*/ 109382 h 4712264"/>
              <a:gd name="connsiteX2-3333" fmla="*/ 3007252 w 3113376"/>
              <a:gd name="connsiteY2-3334" fmla="*/ 0 h 4712264"/>
              <a:gd name="connsiteX3-3335" fmla="*/ 3113376 w 3113376"/>
              <a:gd name="connsiteY3-3336" fmla="*/ 155689 h 4712264"/>
              <a:gd name="connsiteX4-3337" fmla="*/ 2988352 w 3113376"/>
              <a:gd name="connsiteY4-3338" fmla="*/ 340377 h 4712264"/>
              <a:gd name="connsiteX5-3339" fmla="*/ 2982536 w 3113376"/>
              <a:gd name="connsiteY5-3340" fmla="*/ 208684 h 4712264"/>
              <a:gd name="connsiteX6-3341" fmla="*/ 1243851 w 3113376"/>
              <a:gd name="connsiteY6-3342" fmla="*/ 1820015 h 4712264"/>
              <a:gd name="connsiteX7-3343" fmla="*/ 166699 w 3113376"/>
              <a:gd name="connsiteY7-3344" fmla="*/ 4517722 h 4712264"/>
              <a:gd name="connsiteX8-3345" fmla="*/ 295164 w 3113376"/>
              <a:gd name="connsiteY8-3346" fmla="*/ 4483474 h 4712264"/>
              <a:gd name="connsiteX9-3347" fmla="*/ 144719 w 3113376"/>
              <a:gd name="connsiteY9-3348" fmla="*/ 4712264 h 4712264"/>
              <a:gd name="connsiteX10-3349" fmla="*/ 0 w 3113376"/>
              <a:gd name="connsiteY10-3350" fmla="*/ 4473849 h 4712264"/>
              <a:gd name="connsiteX11-3351" fmla="*/ 126346 w 3113376"/>
              <a:gd name="connsiteY11-3352" fmla="*/ 4500649 h 4712264"/>
              <a:gd name="connsiteX12-3353" fmla="*/ 780800 w 3113376"/>
              <a:gd name="connsiteY12-3354" fmla="*/ 1196159 h 4712264"/>
              <a:gd name="connsiteX0-3355" fmla="*/ 1116205 w 3113376"/>
              <a:gd name="connsiteY0-3356" fmla="*/ 803486 h 4712264"/>
              <a:gd name="connsiteX1-3357" fmla="*/ 2998530 w 3113376"/>
              <a:gd name="connsiteY1-3358" fmla="*/ 109382 h 4712264"/>
              <a:gd name="connsiteX2-3359" fmla="*/ 3007252 w 3113376"/>
              <a:gd name="connsiteY2-3360" fmla="*/ 0 h 4712264"/>
              <a:gd name="connsiteX3-3361" fmla="*/ 3113376 w 3113376"/>
              <a:gd name="connsiteY3-3362" fmla="*/ 155689 h 4712264"/>
              <a:gd name="connsiteX4-3363" fmla="*/ 2988352 w 3113376"/>
              <a:gd name="connsiteY4-3364" fmla="*/ 340377 h 4712264"/>
              <a:gd name="connsiteX5-3365" fmla="*/ 2982536 w 3113376"/>
              <a:gd name="connsiteY5-3366" fmla="*/ 208684 h 4712264"/>
              <a:gd name="connsiteX6-3367" fmla="*/ 1243851 w 3113376"/>
              <a:gd name="connsiteY6-3368" fmla="*/ 1820015 h 4712264"/>
              <a:gd name="connsiteX7-3369" fmla="*/ 166699 w 3113376"/>
              <a:gd name="connsiteY7-3370" fmla="*/ 4517722 h 4712264"/>
              <a:gd name="connsiteX8-3371" fmla="*/ 277718 w 3113376"/>
              <a:gd name="connsiteY8-3372" fmla="*/ 4514707 h 4712264"/>
              <a:gd name="connsiteX9-3373" fmla="*/ 144719 w 3113376"/>
              <a:gd name="connsiteY9-3374" fmla="*/ 4712264 h 4712264"/>
              <a:gd name="connsiteX10-3375" fmla="*/ 0 w 3113376"/>
              <a:gd name="connsiteY10-3376" fmla="*/ 4473849 h 4712264"/>
              <a:gd name="connsiteX11-3377" fmla="*/ 126346 w 3113376"/>
              <a:gd name="connsiteY11-3378" fmla="*/ 4500649 h 4712264"/>
              <a:gd name="connsiteX12-3379" fmla="*/ 780800 w 3113376"/>
              <a:gd name="connsiteY12-3380" fmla="*/ 1196159 h 4712264"/>
              <a:gd name="connsiteX0-3381" fmla="*/ 1116205 w 3113376"/>
              <a:gd name="connsiteY0-3382" fmla="*/ 803486 h 4712264"/>
              <a:gd name="connsiteX1-3383" fmla="*/ 2998530 w 3113376"/>
              <a:gd name="connsiteY1-3384" fmla="*/ 109382 h 4712264"/>
              <a:gd name="connsiteX2-3385" fmla="*/ 3007252 w 3113376"/>
              <a:gd name="connsiteY2-3386" fmla="*/ 0 h 4712264"/>
              <a:gd name="connsiteX3-3387" fmla="*/ 3113376 w 3113376"/>
              <a:gd name="connsiteY3-3388" fmla="*/ 155689 h 4712264"/>
              <a:gd name="connsiteX4-3389" fmla="*/ 2988352 w 3113376"/>
              <a:gd name="connsiteY4-3390" fmla="*/ 340377 h 4712264"/>
              <a:gd name="connsiteX5-3391" fmla="*/ 2982536 w 3113376"/>
              <a:gd name="connsiteY5-3392" fmla="*/ 208684 h 4712264"/>
              <a:gd name="connsiteX6-3393" fmla="*/ 1243851 w 3113376"/>
              <a:gd name="connsiteY6-3394" fmla="*/ 1820015 h 4712264"/>
              <a:gd name="connsiteX7-3395" fmla="*/ 166699 w 3113376"/>
              <a:gd name="connsiteY7-3396" fmla="*/ 4517722 h 4712264"/>
              <a:gd name="connsiteX8-3397" fmla="*/ 277718 w 3113376"/>
              <a:gd name="connsiteY8-3398" fmla="*/ 4514707 h 4712264"/>
              <a:gd name="connsiteX9-3399" fmla="*/ 144719 w 3113376"/>
              <a:gd name="connsiteY9-3400" fmla="*/ 4712264 h 4712264"/>
              <a:gd name="connsiteX10-3401" fmla="*/ 0 w 3113376"/>
              <a:gd name="connsiteY10-3402" fmla="*/ 4473849 h 4712264"/>
              <a:gd name="connsiteX11-3403" fmla="*/ 126346 w 3113376"/>
              <a:gd name="connsiteY11-3404" fmla="*/ 4500649 h 4712264"/>
              <a:gd name="connsiteX12-3405" fmla="*/ 780800 w 3113376"/>
              <a:gd name="connsiteY12-3406" fmla="*/ 1196159 h 4712264"/>
              <a:gd name="connsiteX0-3407" fmla="*/ 1116205 w 3113376"/>
              <a:gd name="connsiteY0-3408" fmla="*/ 803486 h 4712264"/>
              <a:gd name="connsiteX1-3409" fmla="*/ 2998530 w 3113376"/>
              <a:gd name="connsiteY1-3410" fmla="*/ 109382 h 4712264"/>
              <a:gd name="connsiteX2-3411" fmla="*/ 3007252 w 3113376"/>
              <a:gd name="connsiteY2-3412" fmla="*/ 0 h 4712264"/>
              <a:gd name="connsiteX3-3413" fmla="*/ 3113376 w 3113376"/>
              <a:gd name="connsiteY3-3414" fmla="*/ 155689 h 4712264"/>
              <a:gd name="connsiteX4-3415" fmla="*/ 2988352 w 3113376"/>
              <a:gd name="connsiteY4-3416" fmla="*/ 340377 h 4712264"/>
              <a:gd name="connsiteX5-3417" fmla="*/ 2982536 w 3113376"/>
              <a:gd name="connsiteY5-3418" fmla="*/ 208684 h 4712264"/>
              <a:gd name="connsiteX6-3419" fmla="*/ 1243851 w 3113376"/>
              <a:gd name="connsiteY6-3420" fmla="*/ 1820015 h 4712264"/>
              <a:gd name="connsiteX7-3421" fmla="*/ 166699 w 3113376"/>
              <a:gd name="connsiteY7-3422" fmla="*/ 4517722 h 4712264"/>
              <a:gd name="connsiteX8-3423" fmla="*/ 279171 w 3113376"/>
              <a:gd name="connsiteY8-3424" fmla="*/ 4508014 h 4712264"/>
              <a:gd name="connsiteX9-3425" fmla="*/ 144719 w 3113376"/>
              <a:gd name="connsiteY9-3426" fmla="*/ 4712264 h 4712264"/>
              <a:gd name="connsiteX10-3427" fmla="*/ 0 w 3113376"/>
              <a:gd name="connsiteY10-3428" fmla="*/ 4473849 h 4712264"/>
              <a:gd name="connsiteX11-3429" fmla="*/ 126346 w 3113376"/>
              <a:gd name="connsiteY11-3430" fmla="*/ 4500649 h 4712264"/>
              <a:gd name="connsiteX12-3431" fmla="*/ 780800 w 3113376"/>
              <a:gd name="connsiteY12-3432" fmla="*/ 1196159 h 4712264"/>
              <a:gd name="connsiteX0-3433" fmla="*/ 1116205 w 3113376"/>
              <a:gd name="connsiteY0-3434" fmla="*/ 803486 h 4712264"/>
              <a:gd name="connsiteX1-3435" fmla="*/ 2998530 w 3113376"/>
              <a:gd name="connsiteY1-3436" fmla="*/ 109382 h 4712264"/>
              <a:gd name="connsiteX2-3437" fmla="*/ 3007252 w 3113376"/>
              <a:gd name="connsiteY2-3438" fmla="*/ 0 h 4712264"/>
              <a:gd name="connsiteX3-3439" fmla="*/ 3113376 w 3113376"/>
              <a:gd name="connsiteY3-3440" fmla="*/ 155689 h 4712264"/>
              <a:gd name="connsiteX4-3441" fmla="*/ 2988352 w 3113376"/>
              <a:gd name="connsiteY4-3442" fmla="*/ 340377 h 4712264"/>
              <a:gd name="connsiteX5-3443" fmla="*/ 2982536 w 3113376"/>
              <a:gd name="connsiteY5-3444" fmla="*/ 208684 h 4712264"/>
              <a:gd name="connsiteX6-3445" fmla="*/ 1243851 w 3113376"/>
              <a:gd name="connsiteY6-3446" fmla="*/ 1820015 h 4712264"/>
              <a:gd name="connsiteX7-3447" fmla="*/ 166699 w 3113376"/>
              <a:gd name="connsiteY7-3448" fmla="*/ 4517722 h 4712264"/>
              <a:gd name="connsiteX8-3449" fmla="*/ 279171 w 3113376"/>
              <a:gd name="connsiteY8-3450" fmla="*/ 4508014 h 4712264"/>
              <a:gd name="connsiteX9-3451" fmla="*/ 144719 w 3113376"/>
              <a:gd name="connsiteY9-3452" fmla="*/ 4712264 h 4712264"/>
              <a:gd name="connsiteX10-3453" fmla="*/ 0 w 3113376"/>
              <a:gd name="connsiteY10-3454" fmla="*/ 4473849 h 4712264"/>
              <a:gd name="connsiteX11-3455" fmla="*/ 126346 w 3113376"/>
              <a:gd name="connsiteY11-3456" fmla="*/ 4500649 h 4712264"/>
              <a:gd name="connsiteX12-3457" fmla="*/ 780800 w 3113376"/>
              <a:gd name="connsiteY12-3458" fmla="*/ 1196159 h 4712264"/>
              <a:gd name="connsiteX0-3459" fmla="*/ 1116205 w 3113376"/>
              <a:gd name="connsiteY0-3460" fmla="*/ 803486 h 4703341"/>
              <a:gd name="connsiteX1-3461" fmla="*/ 2998530 w 3113376"/>
              <a:gd name="connsiteY1-3462" fmla="*/ 109382 h 4703341"/>
              <a:gd name="connsiteX2-3463" fmla="*/ 3007252 w 3113376"/>
              <a:gd name="connsiteY2-3464" fmla="*/ 0 h 4703341"/>
              <a:gd name="connsiteX3-3465" fmla="*/ 3113376 w 3113376"/>
              <a:gd name="connsiteY3-3466" fmla="*/ 155689 h 4703341"/>
              <a:gd name="connsiteX4-3467" fmla="*/ 2988352 w 3113376"/>
              <a:gd name="connsiteY4-3468" fmla="*/ 340377 h 4703341"/>
              <a:gd name="connsiteX5-3469" fmla="*/ 2982536 w 3113376"/>
              <a:gd name="connsiteY5-3470" fmla="*/ 208684 h 4703341"/>
              <a:gd name="connsiteX6-3471" fmla="*/ 1243851 w 3113376"/>
              <a:gd name="connsiteY6-3472" fmla="*/ 1820015 h 4703341"/>
              <a:gd name="connsiteX7-3473" fmla="*/ 166699 w 3113376"/>
              <a:gd name="connsiteY7-3474" fmla="*/ 4517722 h 4703341"/>
              <a:gd name="connsiteX8-3475" fmla="*/ 279171 w 3113376"/>
              <a:gd name="connsiteY8-3476" fmla="*/ 4508014 h 4703341"/>
              <a:gd name="connsiteX9-3477" fmla="*/ 141811 w 3113376"/>
              <a:gd name="connsiteY9-3478" fmla="*/ 4703341 h 4703341"/>
              <a:gd name="connsiteX10-3479" fmla="*/ 0 w 3113376"/>
              <a:gd name="connsiteY10-3480" fmla="*/ 4473849 h 4703341"/>
              <a:gd name="connsiteX11-3481" fmla="*/ 126346 w 3113376"/>
              <a:gd name="connsiteY11-3482" fmla="*/ 4500649 h 4703341"/>
              <a:gd name="connsiteX12-3483" fmla="*/ 780800 w 3113376"/>
              <a:gd name="connsiteY12-3484" fmla="*/ 1196159 h 4703341"/>
              <a:gd name="connsiteX0-3485" fmla="*/ 1116205 w 3113376"/>
              <a:gd name="connsiteY0-3486" fmla="*/ 803486 h 4710033"/>
              <a:gd name="connsiteX1-3487" fmla="*/ 2998530 w 3113376"/>
              <a:gd name="connsiteY1-3488" fmla="*/ 109382 h 4710033"/>
              <a:gd name="connsiteX2-3489" fmla="*/ 3007252 w 3113376"/>
              <a:gd name="connsiteY2-3490" fmla="*/ 0 h 4710033"/>
              <a:gd name="connsiteX3-3491" fmla="*/ 3113376 w 3113376"/>
              <a:gd name="connsiteY3-3492" fmla="*/ 155689 h 4710033"/>
              <a:gd name="connsiteX4-3493" fmla="*/ 2988352 w 3113376"/>
              <a:gd name="connsiteY4-3494" fmla="*/ 340377 h 4710033"/>
              <a:gd name="connsiteX5-3495" fmla="*/ 2982536 w 3113376"/>
              <a:gd name="connsiteY5-3496" fmla="*/ 208684 h 4710033"/>
              <a:gd name="connsiteX6-3497" fmla="*/ 1243851 w 3113376"/>
              <a:gd name="connsiteY6-3498" fmla="*/ 1820015 h 4710033"/>
              <a:gd name="connsiteX7-3499" fmla="*/ 166699 w 3113376"/>
              <a:gd name="connsiteY7-3500" fmla="*/ 4517722 h 4710033"/>
              <a:gd name="connsiteX8-3501" fmla="*/ 279171 w 3113376"/>
              <a:gd name="connsiteY8-3502" fmla="*/ 4508014 h 4710033"/>
              <a:gd name="connsiteX9-3503" fmla="*/ 143265 w 3113376"/>
              <a:gd name="connsiteY9-3504" fmla="*/ 4710034 h 4710033"/>
              <a:gd name="connsiteX10-3505" fmla="*/ 0 w 3113376"/>
              <a:gd name="connsiteY10-3506" fmla="*/ 4473849 h 4710033"/>
              <a:gd name="connsiteX11-3507" fmla="*/ 126346 w 3113376"/>
              <a:gd name="connsiteY11-3508" fmla="*/ 4500649 h 4710033"/>
              <a:gd name="connsiteX12-3509" fmla="*/ 780800 w 3113376"/>
              <a:gd name="connsiteY12-3510" fmla="*/ 1196159 h 4710033"/>
              <a:gd name="connsiteX0-3511" fmla="*/ 1116205 w 3113376"/>
              <a:gd name="connsiteY0-3512" fmla="*/ 803486 h 4710035"/>
              <a:gd name="connsiteX1-3513" fmla="*/ 2998530 w 3113376"/>
              <a:gd name="connsiteY1-3514" fmla="*/ 109382 h 4710035"/>
              <a:gd name="connsiteX2-3515" fmla="*/ 3007252 w 3113376"/>
              <a:gd name="connsiteY2-3516" fmla="*/ 0 h 4710035"/>
              <a:gd name="connsiteX3-3517" fmla="*/ 3113376 w 3113376"/>
              <a:gd name="connsiteY3-3518" fmla="*/ 155689 h 4710035"/>
              <a:gd name="connsiteX4-3519" fmla="*/ 2988352 w 3113376"/>
              <a:gd name="connsiteY4-3520" fmla="*/ 340377 h 4710035"/>
              <a:gd name="connsiteX5-3521" fmla="*/ 2982536 w 3113376"/>
              <a:gd name="connsiteY5-3522" fmla="*/ 208684 h 4710035"/>
              <a:gd name="connsiteX6-3523" fmla="*/ 1243851 w 3113376"/>
              <a:gd name="connsiteY6-3524" fmla="*/ 1820015 h 4710035"/>
              <a:gd name="connsiteX7-3525" fmla="*/ 166699 w 3113376"/>
              <a:gd name="connsiteY7-3526" fmla="*/ 4517722 h 4710035"/>
              <a:gd name="connsiteX8-3527" fmla="*/ 279171 w 3113376"/>
              <a:gd name="connsiteY8-3528" fmla="*/ 4508014 h 4710035"/>
              <a:gd name="connsiteX9-3529" fmla="*/ 143265 w 3113376"/>
              <a:gd name="connsiteY9-3530" fmla="*/ 4710034 h 4710035"/>
              <a:gd name="connsiteX10-3531" fmla="*/ 0 w 3113376"/>
              <a:gd name="connsiteY10-3532" fmla="*/ 4473849 h 4710035"/>
              <a:gd name="connsiteX11-3533" fmla="*/ 126346 w 3113376"/>
              <a:gd name="connsiteY11-3534" fmla="*/ 4500649 h 4710035"/>
              <a:gd name="connsiteX12-3535" fmla="*/ 780800 w 3113376"/>
              <a:gd name="connsiteY12-3536" fmla="*/ 1196159 h 4710035"/>
              <a:gd name="connsiteX0-3537" fmla="*/ 1116205 w 3113376"/>
              <a:gd name="connsiteY0-3538" fmla="*/ 803486 h 4710033"/>
              <a:gd name="connsiteX1-3539" fmla="*/ 2998530 w 3113376"/>
              <a:gd name="connsiteY1-3540" fmla="*/ 109382 h 4710033"/>
              <a:gd name="connsiteX2-3541" fmla="*/ 3007252 w 3113376"/>
              <a:gd name="connsiteY2-3542" fmla="*/ 0 h 4710033"/>
              <a:gd name="connsiteX3-3543" fmla="*/ 3113376 w 3113376"/>
              <a:gd name="connsiteY3-3544" fmla="*/ 155689 h 4710033"/>
              <a:gd name="connsiteX4-3545" fmla="*/ 2988352 w 3113376"/>
              <a:gd name="connsiteY4-3546" fmla="*/ 340377 h 4710033"/>
              <a:gd name="connsiteX5-3547" fmla="*/ 2982536 w 3113376"/>
              <a:gd name="connsiteY5-3548" fmla="*/ 208684 h 4710033"/>
              <a:gd name="connsiteX6-3549" fmla="*/ 1243851 w 3113376"/>
              <a:gd name="connsiteY6-3550" fmla="*/ 1820015 h 4710033"/>
              <a:gd name="connsiteX7-3551" fmla="*/ 188509 w 3113376"/>
              <a:gd name="connsiteY7-3552" fmla="*/ 4506567 h 4710033"/>
              <a:gd name="connsiteX8-3553" fmla="*/ 279171 w 3113376"/>
              <a:gd name="connsiteY8-3554" fmla="*/ 4508014 h 4710033"/>
              <a:gd name="connsiteX9-3555" fmla="*/ 143265 w 3113376"/>
              <a:gd name="connsiteY9-3556" fmla="*/ 4710034 h 4710033"/>
              <a:gd name="connsiteX10-3557" fmla="*/ 0 w 3113376"/>
              <a:gd name="connsiteY10-3558" fmla="*/ 4473849 h 4710033"/>
              <a:gd name="connsiteX11-3559" fmla="*/ 126346 w 3113376"/>
              <a:gd name="connsiteY11-3560" fmla="*/ 4500649 h 4710033"/>
              <a:gd name="connsiteX12-3561" fmla="*/ 780800 w 3113376"/>
              <a:gd name="connsiteY12-3562" fmla="*/ 1196159 h 4710033"/>
              <a:gd name="connsiteX0-3563" fmla="*/ 1116205 w 3113376"/>
              <a:gd name="connsiteY0-3564" fmla="*/ 803486 h 4710035"/>
              <a:gd name="connsiteX1-3565" fmla="*/ 2998530 w 3113376"/>
              <a:gd name="connsiteY1-3566" fmla="*/ 109382 h 4710035"/>
              <a:gd name="connsiteX2-3567" fmla="*/ 3007252 w 3113376"/>
              <a:gd name="connsiteY2-3568" fmla="*/ 0 h 4710035"/>
              <a:gd name="connsiteX3-3569" fmla="*/ 3113376 w 3113376"/>
              <a:gd name="connsiteY3-3570" fmla="*/ 155689 h 4710035"/>
              <a:gd name="connsiteX4-3571" fmla="*/ 2988352 w 3113376"/>
              <a:gd name="connsiteY4-3572" fmla="*/ 340377 h 4710035"/>
              <a:gd name="connsiteX5-3573" fmla="*/ 2982536 w 3113376"/>
              <a:gd name="connsiteY5-3574" fmla="*/ 208684 h 4710035"/>
              <a:gd name="connsiteX6-3575" fmla="*/ 1243851 w 3113376"/>
              <a:gd name="connsiteY6-3576" fmla="*/ 1820015 h 4710035"/>
              <a:gd name="connsiteX7-3577" fmla="*/ 188509 w 3113376"/>
              <a:gd name="connsiteY7-3578" fmla="*/ 4506567 h 4710035"/>
              <a:gd name="connsiteX8-3579" fmla="*/ 279171 w 3113376"/>
              <a:gd name="connsiteY8-3580" fmla="*/ 4508014 h 4710035"/>
              <a:gd name="connsiteX9-3581" fmla="*/ 143265 w 3113376"/>
              <a:gd name="connsiteY9-3582" fmla="*/ 4710034 h 4710035"/>
              <a:gd name="connsiteX10-3583" fmla="*/ 0 w 3113376"/>
              <a:gd name="connsiteY10-3584" fmla="*/ 4473849 h 4710035"/>
              <a:gd name="connsiteX11-3585" fmla="*/ 126346 w 3113376"/>
              <a:gd name="connsiteY11-3586" fmla="*/ 4500649 h 4710035"/>
              <a:gd name="connsiteX12-3587" fmla="*/ 780800 w 3113376"/>
              <a:gd name="connsiteY12-3588" fmla="*/ 1196159 h 4710035"/>
              <a:gd name="connsiteX0-3589" fmla="*/ 1116205 w 3113376"/>
              <a:gd name="connsiteY0-3590" fmla="*/ 803486 h 4710033"/>
              <a:gd name="connsiteX1-3591" fmla="*/ 2998530 w 3113376"/>
              <a:gd name="connsiteY1-3592" fmla="*/ 109382 h 4710033"/>
              <a:gd name="connsiteX2-3593" fmla="*/ 3007252 w 3113376"/>
              <a:gd name="connsiteY2-3594" fmla="*/ 0 h 4710033"/>
              <a:gd name="connsiteX3-3595" fmla="*/ 3113376 w 3113376"/>
              <a:gd name="connsiteY3-3596" fmla="*/ 155689 h 4710033"/>
              <a:gd name="connsiteX4-3597" fmla="*/ 2988352 w 3113376"/>
              <a:gd name="connsiteY4-3598" fmla="*/ 340377 h 4710033"/>
              <a:gd name="connsiteX5-3599" fmla="*/ 2982536 w 3113376"/>
              <a:gd name="connsiteY5-3600" fmla="*/ 208684 h 4710033"/>
              <a:gd name="connsiteX6-3601" fmla="*/ 1243851 w 3113376"/>
              <a:gd name="connsiteY6-3602" fmla="*/ 1820015 h 4710033"/>
              <a:gd name="connsiteX7-3603" fmla="*/ 188509 w 3113376"/>
              <a:gd name="connsiteY7-3604" fmla="*/ 4506567 h 4710033"/>
              <a:gd name="connsiteX8-3605" fmla="*/ 279171 w 3113376"/>
              <a:gd name="connsiteY8-3606" fmla="*/ 4508014 h 4710033"/>
              <a:gd name="connsiteX9-3607" fmla="*/ 143265 w 3113376"/>
              <a:gd name="connsiteY9-3608" fmla="*/ 4710034 h 4710033"/>
              <a:gd name="connsiteX10-3609" fmla="*/ 0 w 3113376"/>
              <a:gd name="connsiteY10-3610" fmla="*/ 4473849 h 4710033"/>
              <a:gd name="connsiteX11-3611" fmla="*/ 126346 w 3113376"/>
              <a:gd name="connsiteY11-3612" fmla="*/ 4500649 h 4710033"/>
              <a:gd name="connsiteX12-3613" fmla="*/ 780800 w 3113376"/>
              <a:gd name="connsiteY12-3614" fmla="*/ 1196159 h 4710033"/>
              <a:gd name="connsiteX0-3615" fmla="*/ 1116205 w 3113376"/>
              <a:gd name="connsiteY0-3616" fmla="*/ 803486 h 4710035"/>
              <a:gd name="connsiteX1-3617" fmla="*/ 2998530 w 3113376"/>
              <a:gd name="connsiteY1-3618" fmla="*/ 109382 h 4710035"/>
              <a:gd name="connsiteX2-3619" fmla="*/ 3007252 w 3113376"/>
              <a:gd name="connsiteY2-3620" fmla="*/ 0 h 4710035"/>
              <a:gd name="connsiteX3-3621" fmla="*/ 3113376 w 3113376"/>
              <a:gd name="connsiteY3-3622" fmla="*/ 155689 h 4710035"/>
              <a:gd name="connsiteX4-3623" fmla="*/ 2988352 w 3113376"/>
              <a:gd name="connsiteY4-3624" fmla="*/ 340377 h 4710035"/>
              <a:gd name="connsiteX5-3625" fmla="*/ 2982536 w 3113376"/>
              <a:gd name="connsiteY5-3626" fmla="*/ 208684 h 4710035"/>
              <a:gd name="connsiteX6-3627" fmla="*/ 1243851 w 3113376"/>
              <a:gd name="connsiteY6-3628" fmla="*/ 1820015 h 4710035"/>
              <a:gd name="connsiteX7-3629" fmla="*/ 188509 w 3113376"/>
              <a:gd name="connsiteY7-3630" fmla="*/ 4506567 h 4710035"/>
              <a:gd name="connsiteX8-3631" fmla="*/ 279171 w 3113376"/>
              <a:gd name="connsiteY8-3632" fmla="*/ 4508014 h 4710035"/>
              <a:gd name="connsiteX9-3633" fmla="*/ 143265 w 3113376"/>
              <a:gd name="connsiteY9-3634" fmla="*/ 4710034 h 4710035"/>
              <a:gd name="connsiteX10-3635" fmla="*/ 0 w 3113376"/>
              <a:gd name="connsiteY10-3636" fmla="*/ 4473849 h 4710035"/>
              <a:gd name="connsiteX11-3637" fmla="*/ 126346 w 3113376"/>
              <a:gd name="connsiteY11-3638" fmla="*/ 4500649 h 4710035"/>
              <a:gd name="connsiteX12-3639" fmla="*/ 780800 w 3113376"/>
              <a:gd name="connsiteY12-3640" fmla="*/ 1196159 h 4710035"/>
              <a:gd name="connsiteX0-3641" fmla="*/ 1116205 w 3113376"/>
              <a:gd name="connsiteY0-3642" fmla="*/ 803486 h 4710033"/>
              <a:gd name="connsiteX1-3643" fmla="*/ 2998530 w 3113376"/>
              <a:gd name="connsiteY1-3644" fmla="*/ 109382 h 4710033"/>
              <a:gd name="connsiteX2-3645" fmla="*/ 3007252 w 3113376"/>
              <a:gd name="connsiteY2-3646" fmla="*/ 0 h 4710033"/>
              <a:gd name="connsiteX3-3647" fmla="*/ 3113376 w 3113376"/>
              <a:gd name="connsiteY3-3648" fmla="*/ 155689 h 4710033"/>
              <a:gd name="connsiteX4-3649" fmla="*/ 2988352 w 3113376"/>
              <a:gd name="connsiteY4-3650" fmla="*/ 340377 h 4710033"/>
              <a:gd name="connsiteX5-3651" fmla="*/ 2982536 w 3113376"/>
              <a:gd name="connsiteY5-3652" fmla="*/ 208684 h 4710033"/>
              <a:gd name="connsiteX6-3653" fmla="*/ 1243851 w 3113376"/>
              <a:gd name="connsiteY6-3654" fmla="*/ 1820015 h 4710033"/>
              <a:gd name="connsiteX7-3655" fmla="*/ 188509 w 3113376"/>
              <a:gd name="connsiteY7-3656" fmla="*/ 4506567 h 4710033"/>
              <a:gd name="connsiteX8-3657" fmla="*/ 279171 w 3113376"/>
              <a:gd name="connsiteY8-3658" fmla="*/ 4508014 h 4710033"/>
              <a:gd name="connsiteX9-3659" fmla="*/ 143265 w 3113376"/>
              <a:gd name="connsiteY9-3660" fmla="*/ 4710034 h 4710033"/>
              <a:gd name="connsiteX10-3661" fmla="*/ 0 w 3113376"/>
              <a:gd name="connsiteY10-3662" fmla="*/ 4473849 h 4710033"/>
              <a:gd name="connsiteX11-3663" fmla="*/ 126346 w 3113376"/>
              <a:gd name="connsiteY11-3664" fmla="*/ 4500649 h 4710033"/>
              <a:gd name="connsiteX12-3665" fmla="*/ 780800 w 3113376"/>
              <a:gd name="connsiteY12-3666" fmla="*/ 1196159 h 4710033"/>
              <a:gd name="connsiteX0-3667" fmla="*/ 1116205 w 3113376"/>
              <a:gd name="connsiteY0-3668" fmla="*/ 803486 h 4710035"/>
              <a:gd name="connsiteX1-3669" fmla="*/ 2998530 w 3113376"/>
              <a:gd name="connsiteY1-3670" fmla="*/ 109382 h 4710035"/>
              <a:gd name="connsiteX2-3671" fmla="*/ 3007252 w 3113376"/>
              <a:gd name="connsiteY2-3672" fmla="*/ 0 h 4710035"/>
              <a:gd name="connsiteX3-3673" fmla="*/ 3113376 w 3113376"/>
              <a:gd name="connsiteY3-3674" fmla="*/ 155689 h 4710035"/>
              <a:gd name="connsiteX4-3675" fmla="*/ 2988352 w 3113376"/>
              <a:gd name="connsiteY4-3676" fmla="*/ 340377 h 4710035"/>
              <a:gd name="connsiteX5-3677" fmla="*/ 2982536 w 3113376"/>
              <a:gd name="connsiteY5-3678" fmla="*/ 208684 h 4710035"/>
              <a:gd name="connsiteX6-3679" fmla="*/ 1243851 w 3113376"/>
              <a:gd name="connsiteY6-3680" fmla="*/ 1820015 h 4710035"/>
              <a:gd name="connsiteX7-3681" fmla="*/ 188509 w 3113376"/>
              <a:gd name="connsiteY7-3682" fmla="*/ 4506567 h 4710035"/>
              <a:gd name="connsiteX8-3683" fmla="*/ 279171 w 3113376"/>
              <a:gd name="connsiteY8-3684" fmla="*/ 4508014 h 4710035"/>
              <a:gd name="connsiteX9-3685" fmla="*/ 143265 w 3113376"/>
              <a:gd name="connsiteY9-3686" fmla="*/ 4710034 h 4710035"/>
              <a:gd name="connsiteX10-3687" fmla="*/ 0 w 3113376"/>
              <a:gd name="connsiteY10-3688" fmla="*/ 4473849 h 4710035"/>
              <a:gd name="connsiteX11-3689" fmla="*/ 126346 w 3113376"/>
              <a:gd name="connsiteY11-3690" fmla="*/ 4500649 h 4710035"/>
              <a:gd name="connsiteX12-3691" fmla="*/ 780800 w 3113376"/>
              <a:gd name="connsiteY12-3692" fmla="*/ 1196159 h 4710035"/>
              <a:gd name="connsiteX0-3693" fmla="*/ 1116205 w 3113376"/>
              <a:gd name="connsiteY0-3694" fmla="*/ 803486 h 4710033"/>
              <a:gd name="connsiteX1-3695" fmla="*/ 2998530 w 3113376"/>
              <a:gd name="connsiteY1-3696" fmla="*/ 109382 h 4710033"/>
              <a:gd name="connsiteX2-3697" fmla="*/ 3007252 w 3113376"/>
              <a:gd name="connsiteY2-3698" fmla="*/ 0 h 4710033"/>
              <a:gd name="connsiteX3-3699" fmla="*/ 3113376 w 3113376"/>
              <a:gd name="connsiteY3-3700" fmla="*/ 155689 h 4710033"/>
              <a:gd name="connsiteX4-3701" fmla="*/ 2988352 w 3113376"/>
              <a:gd name="connsiteY4-3702" fmla="*/ 340377 h 4710033"/>
              <a:gd name="connsiteX5-3703" fmla="*/ 2982536 w 3113376"/>
              <a:gd name="connsiteY5-3704" fmla="*/ 208684 h 4710033"/>
              <a:gd name="connsiteX6-3705" fmla="*/ 1243851 w 3113376"/>
              <a:gd name="connsiteY6-3706" fmla="*/ 1820015 h 4710033"/>
              <a:gd name="connsiteX7-3707" fmla="*/ 188509 w 3113376"/>
              <a:gd name="connsiteY7-3708" fmla="*/ 4506567 h 4710033"/>
              <a:gd name="connsiteX8-3709" fmla="*/ 279171 w 3113376"/>
              <a:gd name="connsiteY8-3710" fmla="*/ 4508014 h 4710033"/>
              <a:gd name="connsiteX9-3711" fmla="*/ 143265 w 3113376"/>
              <a:gd name="connsiteY9-3712" fmla="*/ 4710034 h 4710033"/>
              <a:gd name="connsiteX10-3713" fmla="*/ 0 w 3113376"/>
              <a:gd name="connsiteY10-3714" fmla="*/ 4473849 h 4710033"/>
              <a:gd name="connsiteX11-3715" fmla="*/ 126346 w 3113376"/>
              <a:gd name="connsiteY11-3716" fmla="*/ 4500649 h 4710033"/>
              <a:gd name="connsiteX12-3717" fmla="*/ 780800 w 3113376"/>
              <a:gd name="connsiteY12-3718" fmla="*/ 1196159 h 4710033"/>
              <a:gd name="connsiteX0-3719" fmla="*/ 1116205 w 3113376"/>
              <a:gd name="connsiteY0-3720" fmla="*/ 803486 h 4710035"/>
              <a:gd name="connsiteX1-3721" fmla="*/ 2998530 w 3113376"/>
              <a:gd name="connsiteY1-3722" fmla="*/ 109382 h 4710035"/>
              <a:gd name="connsiteX2-3723" fmla="*/ 3007252 w 3113376"/>
              <a:gd name="connsiteY2-3724" fmla="*/ 0 h 4710035"/>
              <a:gd name="connsiteX3-3725" fmla="*/ 3113376 w 3113376"/>
              <a:gd name="connsiteY3-3726" fmla="*/ 155689 h 4710035"/>
              <a:gd name="connsiteX4-3727" fmla="*/ 2988352 w 3113376"/>
              <a:gd name="connsiteY4-3728" fmla="*/ 340377 h 4710035"/>
              <a:gd name="connsiteX5-3729" fmla="*/ 2982536 w 3113376"/>
              <a:gd name="connsiteY5-3730" fmla="*/ 208684 h 4710035"/>
              <a:gd name="connsiteX6-3731" fmla="*/ 1243851 w 3113376"/>
              <a:gd name="connsiteY6-3732" fmla="*/ 1820015 h 4710035"/>
              <a:gd name="connsiteX7-3733" fmla="*/ 188509 w 3113376"/>
              <a:gd name="connsiteY7-3734" fmla="*/ 4506567 h 4710035"/>
              <a:gd name="connsiteX8-3735" fmla="*/ 279171 w 3113376"/>
              <a:gd name="connsiteY8-3736" fmla="*/ 4508014 h 4710035"/>
              <a:gd name="connsiteX9-3737" fmla="*/ 143265 w 3113376"/>
              <a:gd name="connsiteY9-3738" fmla="*/ 4710034 h 4710035"/>
              <a:gd name="connsiteX10-3739" fmla="*/ 0 w 3113376"/>
              <a:gd name="connsiteY10-3740" fmla="*/ 4473849 h 4710035"/>
              <a:gd name="connsiteX11-3741" fmla="*/ 126346 w 3113376"/>
              <a:gd name="connsiteY11-3742" fmla="*/ 4500649 h 4710035"/>
              <a:gd name="connsiteX12-3743" fmla="*/ 780800 w 3113376"/>
              <a:gd name="connsiteY12-3744" fmla="*/ 1196159 h 4710035"/>
              <a:gd name="connsiteX0-3745" fmla="*/ 1116205 w 3113376"/>
              <a:gd name="connsiteY0-3746" fmla="*/ 803486 h 4710033"/>
              <a:gd name="connsiteX1-3747" fmla="*/ 2998530 w 3113376"/>
              <a:gd name="connsiteY1-3748" fmla="*/ 109382 h 4710033"/>
              <a:gd name="connsiteX2-3749" fmla="*/ 3007252 w 3113376"/>
              <a:gd name="connsiteY2-3750" fmla="*/ 0 h 4710033"/>
              <a:gd name="connsiteX3-3751" fmla="*/ 3113376 w 3113376"/>
              <a:gd name="connsiteY3-3752" fmla="*/ 155689 h 4710033"/>
              <a:gd name="connsiteX4-3753" fmla="*/ 2988352 w 3113376"/>
              <a:gd name="connsiteY4-3754" fmla="*/ 340377 h 4710033"/>
              <a:gd name="connsiteX5-3755" fmla="*/ 2982536 w 3113376"/>
              <a:gd name="connsiteY5-3756" fmla="*/ 208684 h 4710033"/>
              <a:gd name="connsiteX6-3757" fmla="*/ 1243851 w 3113376"/>
              <a:gd name="connsiteY6-3758" fmla="*/ 1820015 h 4710033"/>
              <a:gd name="connsiteX7-3759" fmla="*/ 188509 w 3113376"/>
              <a:gd name="connsiteY7-3760" fmla="*/ 4506567 h 4710033"/>
              <a:gd name="connsiteX8-3761" fmla="*/ 279171 w 3113376"/>
              <a:gd name="connsiteY8-3762" fmla="*/ 4508014 h 4710033"/>
              <a:gd name="connsiteX9-3763" fmla="*/ 143265 w 3113376"/>
              <a:gd name="connsiteY9-3764" fmla="*/ 4710034 h 4710033"/>
              <a:gd name="connsiteX10-3765" fmla="*/ 0 w 3113376"/>
              <a:gd name="connsiteY10-3766" fmla="*/ 4473849 h 4710033"/>
              <a:gd name="connsiteX11-3767" fmla="*/ 126346 w 3113376"/>
              <a:gd name="connsiteY11-3768" fmla="*/ 4500649 h 4710033"/>
              <a:gd name="connsiteX12-3769" fmla="*/ 780800 w 3113376"/>
              <a:gd name="connsiteY12-3770" fmla="*/ 1196159 h 4710033"/>
              <a:gd name="connsiteX0-3771" fmla="*/ 1116205 w 3113376"/>
              <a:gd name="connsiteY0-3772" fmla="*/ 803486 h 4710035"/>
              <a:gd name="connsiteX1-3773" fmla="*/ 2998530 w 3113376"/>
              <a:gd name="connsiteY1-3774" fmla="*/ 109382 h 4710035"/>
              <a:gd name="connsiteX2-3775" fmla="*/ 3007252 w 3113376"/>
              <a:gd name="connsiteY2-3776" fmla="*/ 0 h 4710035"/>
              <a:gd name="connsiteX3-3777" fmla="*/ 3113376 w 3113376"/>
              <a:gd name="connsiteY3-3778" fmla="*/ 155689 h 4710035"/>
              <a:gd name="connsiteX4-3779" fmla="*/ 2988352 w 3113376"/>
              <a:gd name="connsiteY4-3780" fmla="*/ 340377 h 4710035"/>
              <a:gd name="connsiteX5-3781" fmla="*/ 2982536 w 3113376"/>
              <a:gd name="connsiteY5-3782" fmla="*/ 208684 h 4710035"/>
              <a:gd name="connsiteX6-3783" fmla="*/ 1243851 w 3113376"/>
              <a:gd name="connsiteY6-3784" fmla="*/ 1820015 h 4710035"/>
              <a:gd name="connsiteX7-3785" fmla="*/ 188509 w 3113376"/>
              <a:gd name="connsiteY7-3786" fmla="*/ 4506567 h 4710035"/>
              <a:gd name="connsiteX8-3787" fmla="*/ 279171 w 3113376"/>
              <a:gd name="connsiteY8-3788" fmla="*/ 4508014 h 4710035"/>
              <a:gd name="connsiteX9-3789" fmla="*/ 143265 w 3113376"/>
              <a:gd name="connsiteY9-3790" fmla="*/ 4710034 h 4710035"/>
              <a:gd name="connsiteX10-3791" fmla="*/ 0 w 3113376"/>
              <a:gd name="connsiteY10-3792" fmla="*/ 4473849 h 4710035"/>
              <a:gd name="connsiteX11-3793" fmla="*/ 126346 w 3113376"/>
              <a:gd name="connsiteY11-3794" fmla="*/ 4500649 h 4710035"/>
              <a:gd name="connsiteX12-3795" fmla="*/ 780800 w 3113376"/>
              <a:gd name="connsiteY12-3796" fmla="*/ 1196159 h 4710035"/>
              <a:gd name="connsiteX0-3797" fmla="*/ 1116205 w 3113376"/>
              <a:gd name="connsiteY0-3798" fmla="*/ 803486 h 4710033"/>
              <a:gd name="connsiteX1-3799" fmla="*/ 2998530 w 3113376"/>
              <a:gd name="connsiteY1-3800" fmla="*/ 109382 h 4710033"/>
              <a:gd name="connsiteX2-3801" fmla="*/ 3007252 w 3113376"/>
              <a:gd name="connsiteY2-3802" fmla="*/ 0 h 4710033"/>
              <a:gd name="connsiteX3-3803" fmla="*/ 3113376 w 3113376"/>
              <a:gd name="connsiteY3-3804" fmla="*/ 155689 h 4710033"/>
              <a:gd name="connsiteX4-3805" fmla="*/ 2988352 w 3113376"/>
              <a:gd name="connsiteY4-3806" fmla="*/ 340377 h 4710033"/>
              <a:gd name="connsiteX5-3807" fmla="*/ 2982536 w 3113376"/>
              <a:gd name="connsiteY5-3808" fmla="*/ 208684 h 4710033"/>
              <a:gd name="connsiteX6-3809" fmla="*/ 1243851 w 3113376"/>
              <a:gd name="connsiteY6-3810" fmla="*/ 1820015 h 4710033"/>
              <a:gd name="connsiteX7-3811" fmla="*/ 188509 w 3113376"/>
              <a:gd name="connsiteY7-3812" fmla="*/ 4506567 h 4710033"/>
              <a:gd name="connsiteX8-3813" fmla="*/ 279171 w 3113376"/>
              <a:gd name="connsiteY8-3814" fmla="*/ 4508014 h 4710033"/>
              <a:gd name="connsiteX9-3815" fmla="*/ 143265 w 3113376"/>
              <a:gd name="connsiteY9-3816" fmla="*/ 4710034 h 4710033"/>
              <a:gd name="connsiteX10-3817" fmla="*/ 0 w 3113376"/>
              <a:gd name="connsiteY10-3818" fmla="*/ 4473849 h 4710033"/>
              <a:gd name="connsiteX11-3819" fmla="*/ 126346 w 3113376"/>
              <a:gd name="connsiteY11-3820" fmla="*/ 4500649 h 4710033"/>
              <a:gd name="connsiteX12-3821" fmla="*/ 780800 w 3113376"/>
              <a:gd name="connsiteY12-3822" fmla="*/ 1196159 h 4710033"/>
              <a:gd name="connsiteX0-3823" fmla="*/ 1116205 w 3113376"/>
              <a:gd name="connsiteY0-3824" fmla="*/ 803486 h 4710035"/>
              <a:gd name="connsiteX1-3825" fmla="*/ 2998530 w 3113376"/>
              <a:gd name="connsiteY1-3826" fmla="*/ 109382 h 4710035"/>
              <a:gd name="connsiteX2-3827" fmla="*/ 3007252 w 3113376"/>
              <a:gd name="connsiteY2-3828" fmla="*/ 0 h 4710035"/>
              <a:gd name="connsiteX3-3829" fmla="*/ 3113376 w 3113376"/>
              <a:gd name="connsiteY3-3830" fmla="*/ 155689 h 4710035"/>
              <a:gd name="connsiteX4-3831" fmla="*/ 2988352 w 3113376"/>
              <a:gd name="connsiteY4-3832" fmla="*/ 340377 h 4710035"/>
              <a:gd name="connsiteX5-3833" fmla="*/ 2982536 w 3113376"/>
              <a:gd name="connsiteY5-3834" fmla="*/ 208684 h 4710035"/>
              <a:gd name="connsiteX6-3835" fmla="*/ 1243851 w 3113376"/>
              <a:gd name="connsiteY6-3836" fmla="*/ 1820015 h 4710035"/>
              <a:gd name="connsiteX7-3837" fmla="*/ 188509 w 3113376"/>
              <a:gd name="connsiteY7-3838" fmla="*/ 4506567 h 4710035"/>
              <a:gd name="connsiteX8-3839" fmla="*/ 279171 w 3113376"/>
              <a:gd name="connsiteY8-3840" fmla="*/ 4508014 h 4710035"/>
              <a:gd name="connsiteX9-3841" fmla="*/ 143265 w 3113376"/>
              <a:gd name="connsiteY9-3842" fmla="*/ 4710034 h 4710035"/>
              <a:gd name="connsiteX10-3843" fmla="*/ 0 w 3113376"/>
              <a:gd name="connsiteY10-3844" fmla="*/ 4473849 h 4710035"/>
              <a:gd name="connsiteX11-3845" fmla="*/ 126346 w 3113376"/>
              <a:gd name="connsiteY11-3846" fmla="*/ 4500649 h 4710035"/>
              <a:gd name="connsiteX12-3847" fmla="*/ 780800 w 3113376"/>
              <a:gd name="connsiteY12-3848" fmla="*/ 1196159 h 4710035"/>
              <a:gd name="connsiteX0-3849" fmla="*/ 1116205 w 3113376"/>
              <a:gd name="connsiteY0-3850" fmla="*/ 803486 h 4710033"/>
              <a:gd name="connsiteX1-3851" fmla="*/ 2998530 w 3113376"/>
              <a:gd name="connsiteY1-3852" fmla="*/ 109382 h 4710033"/>
              <a:gd name="connsiteX2-3853" fmla="*/ 3007252 w 3113376"/>
              <a:gd name="connsiteY2-3854" fmla="*/ 0 h 4710033"/>
              <a:gd name="connsiteX3-3855" fmla="*/ 3113376 w 3113376"/>
              <a:gd name="connsiteY3-3856" fmla="*/ 155689 h 4710033"/>
              <a:gd name="connsiteX4-3857" fmla="*/ 2988352 w 3113376"/>
              <a:gd name="connsiteY4-3858" fmla="*/ 340377 h 4710033"/>
              <a:gd name="connsiteX5-3859" fmla="*/ 2982536 w 3113376"/>
              <a:gd name="connsiteY5-3860" fmla="*/ 208684 h 4710033"/>
              <a:gd name="connsiteX6-3861" fmla="*/ 1243851 w 3113376"/>
              <a:gd name="connsiteY6-3862" fmla="*/ 1820015 h 4710033"/>
              <a:gd name="connsiteX7-3863" fmla="*/ 188509 w 3113376"/>
              <a:gd name="connsiteY7-3864" fmla="*/ 4506567 h 4710033"/>
              <a:gd name="connsiteX8-3865" fmla="*/ 279171 w 3113376"/>
              <a:gd name="connsiteY8-3866" fmla="*/ 4508014 h 4710033"/>
              <a:gd name="connsiteX9-3867" fmla="*/ 143265 w 3113376"/>
              <a:gd name="connsiteY9-3868" fmla="*/ 4710034 h 4710033"/>
              <a:gd name="connsiteX10-3869" fmla="*/ 0 w 3113376"/>
              <a:gd name="connsiteY10-3870" fmla="*/ 4473849 h 4710033"/>
              <a:gd name="connsiteX11-3871" fmla="*/ 126346 w 3113376"/>
              <a:gd name="connsiteY11-3872" fmla="*/ 4500649 h 4710033"/>
              <a:gd name="connsiteX12-3873" fmla="*/ 780800 w 3113376"/>
              <a:gd name="connsiteY12-3874" fmla="*/ 1196159 h 4710033"/>
              <a:gd name="connsiteX0-3875" fmla="*/ 817669 w 3113376"/>
              <a:gd name="connsiteY0-3876" fmla="*/ 821333 h 4710035"/>
              <a:gd name="connsiteX1-3877" fmla="*/ 2998530 w 3113376"/>
              <a:gd name="connsiteY1-3878" fmla="*/ 109382 h 4710035"/>
              <a:gd name="connsiteX2-3879" fmla="*/ 3007252 w 3113376"/>
              <a:gd name="connsiteY2-3880" fmla="*/ 0 h 4710035"/>
              <a:gd name="connsiteX3-3881" fmla="*/ 3113376 w 3113376"/>
              <a:gd name="connsiteY3-3882" fmla="*/ 155689 h 4710035"/>
              <a:gd name="connsiteX4-3883" fmla="*/ 2988352 w 3113376"/>
              <a:gd name="connsiteY4-3884" fmla="*/ 340377 h 4710035"/>
              <a:gd name="connsiteX5-3885" fmla="*/ 2982536 w 3113376"/>
              <a:gd name="connsiteY5-3886" fmla="*/ 208684 h 4710035"/>
              <a:gd name="connsiteX6-3887" fmla="*/ 1243851 w 3113376"/>
              <a:gd name="connsiteY6-3888" fmla="*/ 1820015 h 4710035"/>
              <a:gd name="connsiteX7-3889" fmla="*/ 188509 w 3113376"/>
              <a:gd name="connsiteY7-3890" fmla="*/ 4506567 h 4710035"/>
              <a:gd name="connsiteX8-3891" fmla="*/ 279171 w 3113376"/>
              <a:gd name="connsiteY8-3892" fmla="*/ 4508014 h 4710035"/>
              <a:gd name="connsiteX9-3893" fmla="*/ 143265 w 3113376"/>
              <a:gd name="connsiteY9-3894" fmla="*/ 4710034 h 4710035"/>
              <a:gd name="connsiteX10-3895" fmla="*/ 0 w 3113376"/>
              <a:gd name="connsiteY10-3896" fmla="*/ 4473849 h 4710035"/>
              <a:gd name="connsiteX11-3897" fmla="*/ 126346 w 3113376"/>
              <a:gd name="connsiteY11-3898" fmla="*/ 4500649 h 4710035"/>
              <a:gd name="connsiteX12-3899" fmla="*/ 780800 w 3113376"/>
              <a:gd name="connsiteY12-3900" fmla="*/ 1196159 h 4710035"/>
              <a:gd name="connsiteX0-3901" fmla="*/ 817669 w 3113376"/>
              <a:gd name="connsiteY0-3902" fmla="*/ 821333 h 4710033"/>
              <a:gd name="connsiteX1-3903" fmla="*/ 2998530 w 3113376"/>
              <a:gd name="connsiteY1-3904" fmla="*/ 109382 h 4710033"/>
              <a:gd name="connsiteX2-3905" fmla="*/ 3007252 w 3113376"/>
              <a:gd name="connsiteY2-3906" fmla="*/ 0 h 4710033"/>
              <a:gd name="connsiteX3-3907" fmla="*/ 3113376 w 3113376"/>
              <a:gd name="connsiteY3-3908" fmla="*/ 155689 h 4710033"/>
              <a:gd name="connsiteX4-3909" fmla="*/ 2988352 w 3113376"/>
              <a:gd name="connsiteY4-3910" fmla="*/ 340377 h 4710033"/>
              <a:gd name="connsiteX5-3911" fmla="*/ 2982536 w 3113376"/>
              <a:gd name="connsiteY5-3912" fmla="*/ 208684 h 4710033"/>
              <a:gd name="connsiteX6-3913" fmla="*/ 1243851 w 3113376"/>
              <a:gd name="connsiteY6-3914" fmla="*/ 1820015 h 4710033"/>
              <a:gd name="connsiteX7-3915" fmla="*/ 188509 w 3113376"/>
              <a:gd name="connsiteY7-3916" fmla="*/ 4506567 h 4710033"/>
              <a:gd name="connsiteX8-3917" fmla="*/ 279171 w 3113376"/>
              <a:gd name="connsiteY8-3918" fmla="*/ 4508014 h 4710033"/>
              <a:gd name="connsiteX9-3919" fmla="*/ 143265 w 3113376"/>
              <a:gd name="connsiteY9-3920" fmla="*/ 4710034 h 4710033"/>
              <a:gd name="connsiteX10-3921" fmla="*/ 0 w 3113376"/>
              <a:gd name="connsiteY10-3922" fmla="*/ 4473849 h 4710033"/>
              <a:gd name="connsiteX11-3923" fmla="*/ 126346 w 3113376"/>
              <a:gd name="connsiteY11-3924" fmla="*/ 4500649 h 4710033"/>
              <a:gd name="connsiteX12-3925" fmla="*/ 780800 w 3113376"/>
              <a:gd name="connsiteY12-3926" fmla="*/ 1196159 h 4710033"/>
              <a:gd name="connsiteX0-3927" fmla="*/ 817669 w 3113376"/>
              <a:gd name="connsiteY0-3928" fmla="*/ 821333 h 4710035"/>
              <a:gd name="connsiteX1-3929" fmla="*/ 2998530 w 3113376"/>
              <a:gd name="connsiteY1-3930" fmla="*/ 109382 h 4710035"/>
              <a:gd name="connsiteX2-3931" fmla="*/ 3007252 w 3113376"/>
              <a:gd name="connsiteY2-3932" fmla="*/ 0 h 4710035"/>
              <a:gd name="connsiteX3-3933" fmla="*/ 3113376 w 3113376"/>
              <a:gd name="connsiteY3-3934" fmla="*/ 155689 h 4710035"/>
              <a:gd name="connsiteX4-3935" fmla="*/ 2988352 w 3113376"/>
              <a:gd name="connsiteY4-3936" fmla="*/ 340377 h 4710035"/>
              <a:gd name="connsiteX5-3937" fmla="*/ 2982536 w 3113376"/>
              <a:gd name="connsiteY5-3938" fmla="*/ 208684 h 4710035"/>
              <a:gd name="connsiteX6-3939" fmla="*/ 1243851 w 3113376"/>
              <a:gd name="connsiteY6-3940" fmla="*/ 1820015 h 4710035"/>
              <a:gd name="connsiteX7-3941" fmla="*/ 188509 w 3113376"/>
              <a:gd name="connsiteY7-3942" fmla="*/ 4506567 h 4710035"/>
              <a:gd name="connsiteX8-3943" fmla="*/ 279171 w 3113376"/>
              <a:gd name="connsiteY8-3944" fmla="*/ 4508014 h 4710035"/>
              <a:gd name="connsiteX9-3945" fmla="*/ 143265 w 3113376"/>
              <a:gd name="connsiteY9-3946" fmla="*/ 4710034 h 4710035"/>
              <a:gd name="connsiteX10-3947" fmla="*/ 0 w 3113376"/>
              <a:gd name="connsiteY10-3948" fmla="*/ 4473849 h 4710035"/>
              <a:gd name="connsiteX11-3949" fmla="*/ 126346 w 3113376"/>
              <a:gd name="connsiteY11-3950" fmla="*/ 4500649 h 4710035"/>
              <a:gd name="connsiteX12-3951" fmla="*/ 637348 w 3113376"/>
              <a:gd name="connsiteY12-3952" fmla="*/ 1154516 h 4710035"/>
              <a:gd name="connsiteX0-3953" fmla="*/ 817669 w 3113376"/>
              <a:gd name="connsiteY0-3954" fmla="*/ 821333 h 4710033"/>
              <a:gd name="connsiteX1-3955" fmla="*/ 2998530 w 3113376"/>
              <a:gd name="connsiteY1-3956" fmla="*/ 109382 h 4710033"/>
              <a:gd name="connsiteX2-3957" fmla="*/ 3007252 w 3113376"/>
              <a:gd name="connsiteY2-3958" fmla="*/ 0 h 4710033"/>
              <a:gd name="connsiteX3-3959" fmla="*/ 3113376 w 3113376"/>
              <a:gd name="connsiteY3-3960" fmla="*/ 155689 h 4710033"/>
              <a:gd name="connsiteX4-3961" fmla="*/ 2988352 w 3113376"/>
              <a:gd name="connsiteY4-3962" fmla="*/ 340377 h 4710033"/>
              <a:gd name="connsiteX5-3963" fmla="*/ 2982536 w 3113376"/>
              <a:gd name="connsiteY5-3964" fmla="*/ 208684 h 4710033"/>
              <a:gd name="connsiteX6-3965" fmla="*/ 1243851 w 3113376"/>
              <a:gd name="connsiteY6-3966" fmla="*/ 1820015 h 4710033"/>
              <a:gd name="connsiteX7-3967" fmla="*/ 188509 w 3113376"/>
              <a:gd name="connsiteY7-3968" fmla="*/ 4506567 h 4710033"/>
              <a:gd name="connsiteX8-3969" fmla="*/ 279171 w 3113376"/>
              <a:gd name="connsiteY8-3970" fmla="*/ 4508014 h 4710033"/>
              <a:gd name="connsiteX9-3971" fmla="*/ 143265 w 3113376"/>
              <a:gd name="connsiteY9-3972" fmla="*/ 4710034 h 4710033"/>
              <a:gd name="connsiteX10-3973" fmla="*/ 0 w 3113376"/>
              <a:gd name="connsiteY10-3974" fmla="*/ 4473849 h 4710033"/>
              <a:gd name="connsiteX11-3975" fmla="*/ 126346 w 3113376"/>
              <a:gd name="connsiteY11-3976" fmla="*/ 4500649 h 4710033"/>
              <a:gd name="connsiteX12-3977" fmla="*/ 637348 w 3113376"/>
              <a:gd name="connsiteY12-3978" fmla="*/ 1154516 h 4710033"/>
              <a:gd name="connsiteX0-3979" fmla="*/ 817669 w 3113376"/>
              <a:gd name="connsiteY0-3980" fmla="*/ 821333 h 4710035"/>
              <a:gd name="connsiteX1-3981" fmla="*/ 2998530 w 3113376"/>
              <a:gd name="connsiteY1-3982" fmla="*/ 109382 h 4710035"/>
              <a:gd name="connsiteX2-3983" fmla="*/ 3007252 w 3113376"/>
              <a:gd name="connsiteY2-3984" fmla="*/ 0 h 4710035"/>
              <a:gd name="connsiteX3-3985" fmla="*/ 3113376 w 3113376"/>
              <a:gd name="connsiteY3-3986" fmla="*/ 155689 h 4710035"/>
              <a:gd name="connsiteX4-3987" fmla="*/ 2988352 w 3113376"/>
              <a:gd name="connsiteY4-3988" fmla="*/ 340377 h 4710035"/>
              <a:gd name="connsiteX5-3989" fmla="*/ 2982536 w 3113376"/>
              <a:gd name="connsiteY5-3990" fmla="*/ 208684 h 4710035"/>
              <a:gd name="connsiteX6-3991" fmla="*/ 1243851 w 3113376"/>
              <a:gd name="connsiteY6-3992" fmla="*/ 1820015 h 4710035"/>
              <a:gd name="connsiteX7-3993" fmla="*/ 188509 w 3113376"/>
              <a:gd name="connsiteY7-3994" fmla="*/ 4506567 h 4710035"/>
              <a:gd name="connsiteX8-3995" fmla="*/ 279171 w 3113376"/>
              <a:gd name="connsiteY8-3996" fmla="*/ 4508014 h 4710035"/>
              <a:gd name="connsiteX9-3997" fmla="*/ 143265 w 3113376"/>
              <a:gd name="connsiteY9-3998" fmla="*/ 4710034 h 4710035"/>
              <a:gd name="connsiteX10-3999" fmla="*/ 0 w 3113376"/>
              <a:gd name="connsiteY10-4000" fmla="*/ 4473849 h 4710035"/>
              <a:gd name="connsiteX11-4001" fmla="*/ 126346 w 3113376"/>
              <a:gd name="connsiteY11-4002" fmla="*/ 4500649 h 4710035"/>
              <a:gd name="connsiteX12-4003" fmla="*/ 586946 w 3113376"/>
              <a:gd name="connsiteY12-4004" fmla="*/ 1184260 h 4710035"/>
              <a:gd name="connsiteX0-4005" fmla="*/ 817669 w 3113376"/>
              <a:gd name="connsiteY0-4006" fmla="*/ 821333 h 4710033"/>
              <a:gd name="connsiteX1-4007" fmla="*/ 2998530 w 3113376"/>
              <a:gd name="connsiteY1-4008" fmla="*/ 109382 h 4710033"/>
              <a:gd name="connsiteX2-4009" fmla="*/ 3007252 w 3113376"/>
              <a:gd name="connsiteY2-4010" fmla="*/ 0 h 4710033"/>
              <a:gd name="connsiteX3-4011" fmla="*/ 3113376 w 3113376"/>
              <a:gd name="connsiteY3-4012" fmla="*/ 155689 h 4710033"/>
              <a:gd name="connsiteX4-4013" fmla="*/ 2988352 w 3113376"/>
              <a:gd name="connsiteY4-4014" fmla="*/ 340377 h 4710033"/>
              <a:gd name="connsiteX5-4015" fmla="*/ 2982536 w 3113376"/>
              <a:gd name="connsiteY5-4016" fmla="*/ 208684 h 4710033"/>
              <a:gd name="connsiteX6-4017" fmla="*/ 1243851 w 3113376"/>
              <a:gd name="connsiteY6-4018" fmla="*/ 1820015 h 4710033"/>
              <a:gd name="connsiteX7-4019" fmla="*/ 188509 w 3113376"/>
              <a:gd name="connsiteY7-4020" fmla="*/ 4506567 h 4710033"/>
              <a:gd name="connsiteX8-4021" fmla="*/ 279171 w 3113376"/>
              <a:gd name="connsiteY8-4022" fmla="*/ 4508014 h 4710033"/>
              <a:gd name="connsiteX9-4023" fmla="*/ 143265 w 3113376"/>
              <a:gd name="connsiteY9-4024" fmla="*/ 4710034 h 4710033"/>
              <a:gd name="connsiteX10-4025" fmla="*/ 0 w 3113376"/>
              <a:gd name="connsiteY10-4026" fmla="*/ 4473849 h 4710033"/>
              <a:gd name="connsiteX11-4027" fmla="*/ 126346 w 3113376"/>
              <a:gd name="connsiteY11-4028" fmla="*/ 4500649 h 4710033"/>
              <a:gd name="connsiteX12-4029" fmla="*/ 586946 w 3113376"/>
              <a:gd name="connsiteY12-4030" fmla="*/ 1184260 h 4710033"/>
              <a:gd name="connsiteX0-4031" fmla="*/ 837054 w 3113376"/>
              <a:gd name="connsiteY0-4032" fmla="*/ 874874 h 4710035"/>
              <a:gd name="connsiteX1-4033" fmla="*/ 2998530 w 3113376"/>
              <a:gd name="connsiteY1-4034" fmla="*/ 109382 h 4710035"/>
              <a:gd name="connsiteX2-4035" fmla="*/ 3007252 w 3113376"/>
              <a:gd name="connsiteY2-4036" fmla="*/ 0 h 4710035"/>
              <a:gd name="connsiteX3-4037" fmla="*/ 3113376 w 3113376"/>
              <a:gd name="connsiteY3-4038" fmla="*/ 155689 h 4710035"/>
              <a:gd name="connsiteX4-4039" fmla="*/ 2988352 w 3113376"/>
              <a:gd name="connsiteY4-4040" fmla="*/ 340377 h 4710035"/>
              <a:gd name="connsiteX5-4041" fmla="*/ 2982536 w 3113376"/>
              <a:gd name="connsiteY5-4042" fmla="*/ 208684 h 4710035"/>
              <a:gd name="connsiteX6-4043" fmla="*/ 1243851 w 3113376"/>
              <a:gd name="connsiteY6-4044" fmla="*/ 1820015 h 4710035"/>
              <a:gd name="connsiteX7-4045" fmla="*/ 188509 w 3113376"/>
              <a:gd name="connsiteY7-4046" fmla="*/ 4506567 h 4710035"/>
              <a:gd name="connsiteX8-4047" fmla="*/ 279171 w 3113376"/>
              <a:gd name="connsiteY8-4048" fmla="*/ 4508014 h 4710035"/>
              <a:gd name="connsiteX9-4049" fmla="*/ 143265 w 3113376"/>
              <a:gd name="connsiteY9-4050" fmla="*/ 4710034 h 4710035"/>
              <a:gd name="connsiteX10-4051" fmla="*/ 0 w 3113376"/>
              <a:gd name="connsiteY10-4052" fmla="*/ 4473849 h 4710035"/>
              <a:gd name="connsiteX11-4053" fmla="*/ 126346 w 3113376"/>
              <a:gd name="connsiteY11-4054" fmla="*/ 4500649 h 4710035"/>
              <a:gd name="connsiteX12-4055" fmla="*/ 586946 w 3113376"/>
              <a:gd name="connsiteY12-4056" fmla="*/ 1184260 h 4710035"/>
              <a:gd name="connsiteX0-4057" fmla="*/ 837054 w 3113376"/>
              <a:gd name="connsiteY0-4058" fmla="*/ 874874 h 4710033"/>
              <a:gd name="connsiteX1-4059" fmla="*/ 2998530 w 3113376"/>
              <a:gd name="connsiteY1-4060" fmla="*/ 109382 h 4710033"/>
              <a:gd name="connsiteX2-4061" fmla="*/ 3007252 w 3113376"/>
              <a:gd name="connsiteY2-4062" fmla="*/ 0 h 4710033"/>
              <a:gd name="connsiteX3-4063" fmla="*/ 3113376 w 3113376"/>
              <a:gd name="connsiteY3-4064" fmla="*/ 155689 h 4710033"/>
              <a:gd name="connsiteX4-4065" fmla="*/ 2988352 w 3113376"/>
              <a:gd name="connsiteY4-4066" fmla="*/ 340377 h 4710033"/>
              <a:gd name="connsiteX5-4067" fmla="*/ 2982536 w 3113376"/>
              <a:gd name="connsiteY5-4068" fmla="*/ 208684 h 4710033"/>
              <a:gd name="connsiteX6-4069" fmla="*/ 1243851 w 3113376"/>
              <a:gd name="connsiteY6-4070" fmla="*/ 1820015 h 4710033"/>
              <a:gd name="connsiteX7-4071" fmla="*/ 188509 w 3113376"/>
              <a:gd name="connsiteY7-4072" fmla="*/ 4506567 h 4710033"/>
              <a:gd name="connsiteX8-4073" fmla="*/ 279171 w 3113376"/>
              <a:gd name="connsiteY8-4074" fmla="*/ 4508014 h 4710033"/>
              <a:gd name="connsiteX9-4075" fmla="*/ 143265 w 3113376"/>
              <a:gd name="connsiteY9-4076" fmla="*/ 4710034 h 4710033"/>
              <a:gd name="connsiteX10-4077" fmla="*/ 0 w 3113376"/>
              <a:gd name="connsiteY10-4078" fmla="*/ 4473849 h 4710033"/>
              <a:gd name="connsiteX11-4079" fmla="*/ 126346 w 3113376"/>
              <a:gd name="connsiteY11-4080" fmla="*/ 4500649 h 4710033"/>
              <a:gd name="connsiteX12-4081" fmla="*/ 586946 w 3113376"/>
              <a:gd name="connsiteY12-4082" fmla="*/ 1184260 h 4710033"/>
              <a:gd name="connsiteX0-4083" fmla="*/ 837054 w 3113376"/>
              <a:gd name="connsiteY0-4084" fmla="*/ 874874 h 4710035"/>
              <a:gd name="connsiteX1-4085" fmla="*/ 2998530 w 3113376"/>
              <a:gd name="connsiteY1-4086" fmla="*/ 109382 h 4710035"/>
              <a:gd name="connsiteX2-4087" fmla="*/ 3007252 w 3113376"/>
              <a:gd name="connsiteY2-4088" fmla="*/ 0 h 4710035"/>
              <a:gd name="connsiteX3-4089" fmla="*/ 3113376 w 3113376"/>
              <a:gd name="connsiteY3-4090" fmla="*/ 155689 h 4710035"/>
              <a:gd name="connsiteX4-4091" fmla="*/ 2988352 w 3113376"/>
              <a:gd name="connsiteY4-4092" fmla="*/ 340377 h 4710035"/>
              <a:gd name="connsiteX5-4093" fmla="*/ 2982536 w 3113376"/>
              <a:gd name="connsiteY5-4094" fmla="*/ 208684 h 4710035"/>
              <a:gd name="connsiteX6-4095" fmla="*/ 1232220 w 3113376"/>
              <a:gd name="connsiteY6-4096" fmla="*/ 1837863 h 4710035"/>
              <a:gd name="connsiteX7-4097" fmla="*/ 188509 w 3113376"/>
              <a:gd name="connsiteY7-4098" fmla="*/ 4506567 h 4710035"/>
              <a:gd name="connsiteX8-4099" fmla="*/ 279171 w 3113376"/>
              <a:gd name="connsiteY8-4100" fmla="*/ 4508014 h 4710035"/>
              <a:gd name="connsiteX9-4101" fmla="*/ 143265 w 3113376"/>
              <a:gd name="connsiteY9-4102" fmla="*/ 4710034 h 4710035"/>
              <a:gd name="connsiteX10-4103" fmla="*/ 0 w 3113376"/>
              <a:gd name="connsiteY10-4104" fmla="*/ 4473849 h 4710035"/>
              <a:gd name="connsiteX11-4105" fmla="*/ 126346 w 3113376"/>
              <a:gd name="connsiteY11-4106" fmla="*/ 4500649 h 4710035"/>
              <a:gd name="connsiteX12-4107" fmla="*/ 586946 w 3113376"/>
              <a:gd name="connsiteY12-4108" fmla="*/ 1184260 h 4710035"/>
              <a:gd name="connsiteX0-4109" fmla="*/ 837054 w 3113376"/>
              <a:gd name="connsiteY0-4110" fmla="*/ 874874 h 4710033"/>
              <a:gd name="connsiteX1-4111" fmla="*/ 2998530 w 3113376"/>
              <a:gd name="connsiteY1-4112" fmla="*/ 109382 h 4710033"/>
              <a:gd name="connsiteX2-4113" fmla="*/ 3007252 w 3113376"/>
              <a:gd name="connsiteY2-4114" fmla="*/ 0 h 4710033"/>
              <a:gd name="connsiteX3-4115" fmla="*/ 3113376 w 3113376"/>
              <a:gd name="connsiteY3-4116" fmla="*/ 155689 h 4710033"/>
              <a:gd name="connsiteX4-4117" fmla="*/ 2988352 w 3113376"/>
              <a:gd name="connsiteY4-4118" fmla="*/ 340377 h 4710033"/>
              <a:gd name="connsiteX5-4119" fmla="*/ 2982536 w 3113376"/>
              <a:gd name="connsiteY5-4120" fmla="*/ 208684 h 4710033"/>
              <a:gd name="connsiteX6-4121" fmla="*/ 1232220 w 3113376"/>
              <a:gd name="connsiteY6-4122" fmla="*/ 1837863 h 4710033"/>
              <a:gd name="connsiteX7-4123" fmla="*/ 188509 w 3113376"/>
              <a:gd name="connsiteY7-4124" fmla="*/ 4506567 h 4710033"/>
              <a:gd name="connsiteX8-4125" fmla="*/ 279171 w 3113376"/>
              <a:gd name="connsiteY8-4126" fmla="*/ 4508014 h 4710033"/>
              <a:gd name="connsiteX9-4127" fmla="*/ 143265 w 3113376"/>
              <a:gd name="connsiteY9-4128" fmla="*/ 4710034 h 4710033"/>
              <a:gd name="connsiteX10-4129" fmla="*/ 0 w 3113376"/>
              <a:gd name="connsiteY10-4130" fmla="*/ 4473849 h 4710033"/>
              <a:gd name="connsiteX11-4131" fmla="*/ 126346 w 3113376"/>
              <a:gd name="connsiteY11-4132" fmla="*/ 4500649 h 4710033"/>
              <a:gd name="connsiteX12-4133" fmla="*/ 586946 w 3113376"/>
              <a:gd name="connsiteY12-4134" fmla="*/ 1184260 h 4710033"/>
              <a:gd name="connsiteX0-4135" fmla="*/ 798283 w 3113376"/>
              <a:gd name="connsiteY0-4136" fmla="*/ 815384 h 4710035"/>
              <a:gd name="connsiteX1-4137" fmla="*/ 2998530 w 3113376"/>
              <a:gd name="connsiteY1-4138" fmla="*/ 109382 h 4710035"/>
              <a:gd name="connsiteX2-4139" fmla="*/ 3007252 w 3113376"/>
              <a:gd name="connsiteY2-4140" fmla="*/ 0 h 4710035"/>
              <a:gd name="connsiteX3-4141" fmla="*/ 3113376 w 3113376"/>
              <a:gd name="connsiteY3-4142" fmla="*/ 155689 h 4710035"/>
              <a:gd name="connsiteX4-4143" fmla="*/ 2988352 w 3113376"/>
              <a:gd name="connsiteY4-4144" fmla="*/ 340377 h 4710035"/>
              <a:gd name="connsiteX5-4145" fmla="*/ 2982536 w 3113376"/>
              <a:gd name="connsiteY5-4146" fmla="*/ 208684 h 4710035"/>
              <a:gd name="connsiteX6-4147" fmla="*/ 1232220 w 3113376"/>
              <a:gd name="connsiteY6-4148" fmla="*/ 1837863 h 4710035"/>
              <a:gd name="connsiteX7-4149" fmla="*/ 188509 w 3113376"/>
              <a:gd name="connsiteY7-4150" fmla="*/ 4506567 h 4710035"/>
              <a:gd name="connsiteX8-4151" fmla="*/ 279171 w 3113376"/>
              <a:gd name="connsiteY8-4152" fmla="*/ 4508014 h 4710035"/>
              <a:gd name="connsiteX9-4153" fmla="*/ 143265 w 3113376"/>
              <a:gd name="connsiteY9-4154" fmla="*/ 4710034 h 4710035"/>
              <a:gd name="connsiteX10-4155" fmla="*/ 0 w 3113376"/>
              <a:gd name="connsiteY10-4156" fmla="*/ 4473849 h 4710035"/>
              <a:gd name="connsiteX11-4157" fmla="*/ 126346 w 3113376"/>
              <a:gd name="connsiteY11-4158" fmla="*/ 4500649 h 4710035"/>
              <a:gd name="connsiteX12-4159" fmla="*/ 586946 w 3113376"/>
              <a:gd name="connsiteY12-4160" fmla="*/ 1184260 h 4710035"/>
              <a:gd name="connsiteX0-4161" fmla="*/ 798283 w 3113376"/>
              <a:gd name="connsiteY0-4162" fmla="*/ 815384 h 4710033"/>
              <a:gd name="connsiteX1-4163" fmla="*/ 2998530 w 3113376"/>
              <a:gd name="connsiteY1-4164" fmla="*/ 109382 h 4710033"/>
              <a:gd name="connsiteX2-4165" fmla="*/ 3007252 w 3113376"/>
              <a:gd name="connsiteY2-4166" fmla="*/ 0 h 4710033"/>
              <a:gd name="connsiteX3-4167" fmla="*/ 3113376 w 3113376"/>
              <a:gd name="connsiteY3-4168" fmla="*/ 155689 h 4710033"/>
              <a:gd name="connsiteX4-4169" fmla="*/ 2988352 w 3113376"/>
              <a:gd name="connsiteY4-4170" fmla="*/ 340377 h 4710033"/>
              <a:gd name="connsiteX5-4171" fmla="*/ 2982536 w 3113376"/>
              <a:gd name="connsiteY5-4172" fmla="*/ 208684 h 4710033"/>
              <a:gd name="connsiteX6-4173" fmla="*/ 1232220 w 3113376"/>
              <a:gd name="connsiteY6-4174" fmla="*/ 1837863 h 4710033"/>
              <a:gd name="connsiteX7-4175" fmla="*/ 188509 w 3113376"/>
              <a:gd name="connsiteY7-4176" fmla="*/ 4506567 h 4710033"/>
              <a:gd name="connsiteX8-4177" fmla="*/ 279171 w 3113376"/>
              <a:gd name="connsiteY8-4178" fmla="*/ 4508014 h 4710033"/>
              <a:gd name="connsiteX9-4179" fmla="*/ 143265 w 3113376"/>
              <a:gd name="connsiteY9-4180" fmla="*/ 4710034 h 4710033"/>
              <a:gd name="connsiteX10-4181" fmla="*/ 0 w 3113376"/>
              <a:gd name="connsiteY10-4182" fmla="*/ 4473849 h 4710033"/>
              <a:gd name="connsiteX11-4183" fmla="*/ 126346 w 3113376"/>
              <a:gd name="connsiteY11-4184" fmla="*/ 4500649 h 4710033"/>
              <a:gd name="connsiteX12-4185" fmla="*/ 586946 w 3113376"/>
              <a:gd name="connsiteY12-4186" fmla="*/ 1184260 h 4710033"/>
              <a:gd name="connsiteX0-4187" fmla="*/ 798283 w 3113376"/>
              <a:gd name="connsiteY0-4188" fmla="*/ 815384 h 4710035"/>
              <a:gd name="connsiteX1-4189" fmla="*/ 2998530 w 3113376"/>
              <a:gd name="connsiteY1-4190" fmla="*/ 109382 h 4710035"/>
              <a:gd name="connsiteX2-4191" fmla="*/ 3007252 w 3113376"/>
              <a:gd name="connsiteY2-4192" fmla="*/ 0 h 4710035"/>
              <a:gd name="connsiteX3-4193" fmla="*/ 3113376 w 3113376"/>
              <a:gd name="connsiteY3-4194" fmla="*/ 155689 h 4710035"/>
              <a:gd name="connsiteX4-4195" fmla="*/ 2988352 w 3113376"/>
              <a:gd name="connsiteY4-4196" fmla="*/ 340377 h 4710035"/>
              <a:gd name="connsiteX5-4197" fmla="*/ 2982536 w 3113376"/>
              <a:gd name="connsiteY5-4198" fmla="*/ 208684 h 4710035"/>
              <a:gd name="connsiteX6-4199" fmla="*/ 1261299 w 3113376"/>
              <a:gd name="connsiteY6-4200" fmla="*/ 1855709 h 4710035"/>
              <a:gd name="connsiteX7-4201" fmla="*/ 188509 w 3113376"/>
              <a:gd name="connsiteY7-4202" fmla="*/ 4506567 h 4710035"/>
              <a:gd name="connsiteX8-4203" fmla="*/ 279171 w 3113376"/>
              <a:gd name="connsiteY8-4204" fmla="*/ 4508014 h 4710035"/>
              <a:gd name="connsiteX9-4205" fmla="*/ 143265 w 3113376"/>
              <a:gd name="connsiteY9-4206" fmla="*/ 4710034 h 4710035"/>
              <a:gd name="connsiteX10-4207" fmla="*/ 0 w 3113376"/>
              <a:gd name="connsiteY10-4208" fmla="*/ 4473849 h 4710035"/>
              <a:gd name="connsiteX11-4209" fmla="*/ 126346 w 3113376"/>
              <a:gd name="connsiteY11-4210" fmla="*/ 4500649 h 4710035"/>
              <a:gd name="connsiteX12-4211" fmla="*/ 586946 w 3113376"/>
              <a:gd name="connsiteY12-4212" fmla="*/ 1184260 h 4710035"/>
              <a:gd name="connsiteX0-4213" fmla="*/ 798283 w 3113376"/>
              <a:gd name="connsiteY0-4214" fmla="*/ 815384 h 4710033"/>
              <a:gd name="connsiteX1-4215" fmla="*/ 2998530 w 3113376"/>
              <a:gd name="connsiteY1-4216" fmla="*/ 109382 h 4710033"/>
              <a:gd name="connsiteX2-4217" fmla="*/ 3007252 w 3113376"/>
              <a:gd name="connsiteY2-4218" fmla="*/ 0 h 4710033"/>
              <a:gd name="connsiteX3-4219" fmla="*/ 3113376 w 3113376"/>
              <a:gd name="connsiteY3-4220" fmla="*/ 155689 h 4710033"/>
              <a:gd name="connsiteX4-4221" fmla="*/ 2988352 w 3113376"/>
              <a:gd name="connsiteY4-4222" fmla="*/ 340377 h 4710033"/>
              <a:gd name="connsiteX5-4223" fmla="*/ 2982536 w 3113376"/>
              <a:gd name="connsiteY5-4224" fmla="*/ 208684 h 4710033"/>
              <a:gd name="connsiteX6-4225" fmla="*/ 1270022 w 3113376"/>
              <a:gd name="connsiteY6-4226" fmla="*/ 1851247 h 4710033"/>
              <a:gd name="connsiteX7-4227" fmla="*/ 188509 w 3113376"/>
              <a:gd name="connsiteY7-4228" fmla="*/ 4506567 h 4710033"/>
              <a:gd name="connsiteX8-4229" fmla="*/ 279171 w 3113376"/>
              <a:gd name="connsiteY8-4230" fmla="*/ 4508014 h 4710033"/>
              <a:gd name="connsiteX9-4231" fmla="*/ 143265 w 3113376"/>
              <a:gd name="connsiteY9-4232" fmla="*/ 4710034 h 4710033"/>
              <a:gd name="connsiteX10-4233" fmla="*/ 0 w 3113376"/>
              <a:gd name="connsiteY10-4234" fmla="*/ 4473849 h 4710033"/>
              <a:gd name="connsiteX11-4235" fmla="*/ 126346 w 3113376"/>
              <a:gd name="connsiteY11-4236" fmla="*/ 4500649 h 4710033"/>
              <a:gd name="connsiteX12-4237" fmla="*/ 586946 w 3113376"/>
              <a:gd name="connsiteY12-4238" fmla="*/ 1184260 h 4710033"/>
              <a:gd name="connsiteX0-4239" fmla="*/ 798283 w 3130822"/>
              <a:gd name="connsiteY0-4240" fmla="*/ 815384 h 4710035"/>
              <a:gd name="connsiteX1-4241" fmla="*/ 2998530 w 3130822"/>
              <a:gd name="connsiteY1-4242" fmla="*/ 109382 h 4710035"/>
              <a:gd name="connsiteX2-4243" fmla="*/ 3007252 w 3130822"/>
              <a:gd name="connsiteY2-4244" fmla="*/ 0 h 4710035"/>
              <a:gd name="connsiteX3-4245" fmla="*/ 3130822 w 3130822"/>
              <a:gd name="connsiteY3-4246" fmla="*/ 137842 h 4710035"/>
              <a:gd name="connsiteX4-4247" fmla="*/ 2988352 w 3130822"/>
              <a:gd name="connsiteY4-4248" fmla="*/ 340377 h 4710035"/>
              <a:gd name="connsiteX5-4249" fmla="*/ 2982536 w 3130822"/>
              <a:gd name="connsiteY5-4250" fmla="*/ 208684 h 4710035"/>
              <a:gd name="connsiteX6-4251" fmla="*/ 1270022 w 3130822"/>
              <a:gd name="connsiteY6-4252" fmla="*/ 1851247 h 4710035"/>
              <a:gd name="connsiteX7-4253" fmla="*/ 188509 w 3130822"/>
              <a:gd name="connsiteY7-4254" fmla="*/ 4506567 h 4710035"/>
              <a:gd name="connsiteX8-4255" fmla="*/ 279171 w 3130822"/>
              <a:gd name="connsiteY8-4256" fmla="*/ 4508014 h 4710035"/>
              <a:gd name="connsiteX9-4257" fmla="*/ 143265 w 3130822"/>
              <a:gd name="connsiteY9-4258" fmla="*/ 4710034 h 4710035"/>
              <a:gd name="connsiteX10-4259" fmla="*/ 0 w 3130822"/>
              <a:gd name="connsiteY10-4260" fmla="*/ 4473849 h 4710035"/>
              <a:gd name="connsiteX11-4261" fmla="*/ 126346 w 3130822"/>
              <a:gd name="connsiteY11-4262" fmla="*/ 4500649 h 4710035"/>
              <a:gd name="connsiteX12-4263" fmla="*/ 586946 w 3130822"/>
              <a:gd name="connsiteY12-4264" fmla="*/ 1184260 h 4710035"/>
              <a:gd name="connsiteX0-4265" fmla="*/ 798283 w 3130822"/>
              <a:gd name="connsiteY0-4266" fmla="*/ 815384 h 4723948"/>
              <a:gd name="connsiteX1-4267" fmla="*/ 2998530 w 3130822"/>
              <a:gd name="connsiteY1-4268" fmla="*/ 109382 h 4723948"/>
              <a:gd name="connsiteX2-4269" fmla="*/ 3007252 w 3130822"/>
              <a:gd name="connsiteY2-4270" fmla="*/ 0 h 4723948"/>
              <a:gd name="connsiteX3-4271" fmla="*/ 3130822 w 3130822"/>
              <a:gd name="connsiteY3-4272" fmla="*/ 137842 h 4723948"/>
              <a:gd name="connsiteX4-4273" fmla="*/ 2988352 w 3130822"/>
              <a:gd name="connsiteY4-4274" fmla="*/ 340377 h 4723948"/>
              <a:gd name="connsiteX5-4275" fmla="*/ 2982536 w 3130822"/>
              <a:gd name="connsiteY5-4276" fmla="*/ 208684 h 4723948"/>
              <a:gd name="connsiteX6-4277" fmla="*/ 1270022 w 3130822"/>
              <a:gd name="connsiteY6-4278" fmla="*/ 1851247 h 4723948"/>
              <a:gd name="connsiteX7-4279" fmla="*/ 188509 w 3130822"/>
              <a:gd name="connsiteY7-4280" fmla="*/ 4506567 h 4723948"/>
              <a:gd name="connsiteX8-4281" fmla="*/ 279171 w 3130822"/>
              <a:gd name="connsiteY8-4282" fmla="*/ 4508014 h 4723948"/>
              <a:gd name="connsiteX9-4283" fmla="*/ 128152 w 3130822"/>
              <a:gd name="connsiteY9-4284" fmla="*/ 4723948 h 4723948"/>
              <a:gd name="connsiteX10-4285" fmla="*/ 0 w 3130822"/>
              <a:gd name="connsiteY10-4286" fmla="*/ 4473849 h 4723948"/>
              <a:gd name="connsiteX11-4287" fmla="*/ 126346 w 3130822"/>
              <a:gd name="connsiteY11-4288" fmla="*/ 4500649 h 4723948"/>
              <a:gd name="connsiteX12-4289" fmla="*/ 586946 w 3130822"/>
              <a:gd name="connsiteY12-4290" fmla="*/ 1184260 h 4723948"/>
              <a:gd name="connsiteX0-4291" fmla="*/ 798283 w 3130822"/>
              <a:gd name="connsiteY0-4292" fmla="*/ 815384 h 4723948"/>
              <a:gd name="connsiteX1-4293" fmla="*/ 2998530 w 3130822"/>
              <a:gd name="connsiteY1-4294" fmla="*/ 109382 h 4723948"/>
              <a:gd name="connsiteX2-4295" fmla="*/ 3007252 w 3130822"/>
              <a:gd name="connsiteY2-4296" fmla="*/ 0 h 4723948"/>
              <a:gd name="connsiteX3-4297" fmla="*/ 3130822 w 3130822"/>
              <a:gd name="connsiteY3-4298" fmla="*/ 137842 h 4723948"/>
              <a:gd name="connsiteX4-4299" fmla="*/ 2988352 w 3130822"/>
              <a:gd name="connsiteY4-4300" fmla="*/ 340377 h 4723948"/>
              <a:gd name="connsiteX5-4301" fmla="*/ 2982536 w 3130822"/>
              <a:gd name="connsiteY5-4302" fmla="*/ 208684 h 4723948"/>
              <a:gd name="connsiteX6-4303" fmla="*/ 1270022 w 3130822"/>
              <a:gd name="connsiteY6-4304" fmla="*/ 1851247 h 4723948"/>
              <a:gd name="connsiteX7-4305" fmla="*/ 188509 w 3130822"/>
              <a:gd name="connsiteY7-4306" fmla="*/ 4506567 h 4723948"/>
              <a:gd name="connsiteX8-4307" fmla="*/ 279171 w 3130822"/>
              <a:gd name="connsiteY8-4308" fmla="*/ 4508014 h 4723948"/>
              <a:gd name="connsiteX9-4309" fmla="*/ 128152 w 3130822"/>
              <a:gd name="connsiteY9-4310" fmla="*/ 4723948 h 4723948"/>
              <a:gd name="connsiteX10-4311" fmla="*/ 0 w 3130822"/>
              <a:gd name="connsiteY10-4312" fmla="*/ 4473849 h 4723948"/>
              <a:gd name="connsiteX11-4313" fmla="*/ 126346 w 3130822"/>
              <a:gd name="connsiteY11-4314" fmla="*/ 4500649 h 4723948"/>
              <a:gd name="connsiteX12-4315" fmla="*/ 586946 w 3130822"/>
              <a:gd name="connsiteY12-4316" fmla="*/ 1184260 h 4723948"/>
              <a:gd name="connsiteX0-4317" fmla="*/ 798283 w 3130822"/>
              <a:gd name="connsiteY0-4318" fmla="*/ 815384 h 4719310"/>
              <a:gd name="connsiteX1-4319" fmla="*/ 2998530 w 3130822"/>
              <a:gd name="connsiteY1-4320" fmla="*/ 109382 h 4719310"/>
              <a:gd name="connsiteX2-4321" fmla="*/ 3007252 w 3130822"/>
              <a:gd name="connsiteY2-4322" fmla="*/ 0 h 4719310"/>
              <a:gd name="connsiteX3-4323" fmla="*/ 3130822 w 3130822"/>
              <a:gd name="connsiteY3-4324" fmla="*/ 137842 h 4719310"/>
              <a:gd name="connsiteX4-4325" fmla="*/ 2988352 w 3130822"/>
              <a:gd name="connsiteY4-4326" fmla="*/ 340377 h 4719310"/>
              <a:gd name="connsiteX5-4327" fmla="*/ 2982536 w 3130822"/>
              <a:gd name="connsiteY5-4328" fmla="*/ 208684 h 4719310"/>
              <a:gd name="connsiteX6-4329" fmla="*/ 1270022 w 3130822"/>
              <a:gd name="connsiteY6-4330" fmla="*/ 1851247 h 4719310"/>
              <a:gd name="connsiteX7-4331" fmla="*/ 188509 w 3130822"/>
              <a:gd name="connsiteY7-4332" fmla="*/ 4506567 h 4719310"/>
              <a:gd name="connsiteX8-4333" fmla="*/ 279171 w 3130822"/>
              <a:gd name="connsiteY8-4334" fmla="*/ 4508014 h 4719310"/>
              <a:gd name="connsiteX9-4335" fmla="*/ 134197 w 3130822"/>
              <a:gd name="connsiteY9-4336" fmla="*/ 4719310 h 4719310"/>
              <a:gd name="connsiteX10-4337" fmla="*/ 0 w 3130822"/>
              <a:gd name="connsiteY10-4338" fmla="*/ 4473849 h 4719310"/>
              <a:gd name="connsiteX11-4339" fmla="*/ 126346 w 3130822"/>
              <a:gd name="connsiteY11-4340" fmla="*/ 4500649 h 4719310"/>
              <a:gd name="connsiteX12-4341" fmla="*/ 586946 w 3130822"/>
              <a:gd name="connsiteY12-4342" fmla="*/ 1184260 h 4719310"/>
              <a:gd name="connsiteX0-4343" fmla="*/ 798283 w 3130822"/>
              <a:gd name="connsiteY0-4344" fmla="*/ 815384 h 4730904"/>
              <a:gd name="connsiteX1-4345" fmla="*/ 2998530 w 3130822"/>
              <a:gd name="connsiteY1-4346" fmla="*/ 109382 h 4730904"/>
              <a:gd name="connsiteX2-4347" fmla="*/ 3007252 w 3130822"/>
              <a:gd name="connsiteY2-4348" fmla="*/ 0 h 4730904"/>
              <a:gd name="connsiteX3-4349" fmla="*/ 3130822 w 3130822"/>
              <a:gd name="connsiteY3-4350" fmla="*/ 137842 h 4730904"/>
              <a:gd name="connsiteX4-4351" fmla="*/ 2988352 w 3130822"/>
              <a:gd name="connsiteY4-4352" fmla="*/ 340377 h 4730904"/>
              <a:gd name="connsiteX5-4353" fmla="*/ 2982536 w 3130822"/>
              <a:gd name="connsiteY5-4354" fmla="*/ 208684 h 4730904"/>
              <a:gd name="connsiteX6-4355" fmla="*/ 1270022 w 3130822"/>
              <a:gd name="connsiteY6-4356" fmla="*/ 1851247 h 4730904"/>
              <a:gd name="connsiteX7-4357" fmla="*/ 188509 w 3130822"/>
              <a:gd name="connsiteY7-4358" fmla="*/ 4506567 h 4730904"/>
              <a:gd name="connsiteX8-4359" fmla="*/ 279171 w 3130822"/>
              <a:gd name="connsiteY8-4360" fmla="*/ 4508014 h 4730904"/>
              <a:gd name="connsiteX9-4361" fmla="*/ 132686 w 3130822"/>
              <a:gd name="connsiteY9-4362" fmla="*/ 4730904 h 4730904"/>
              <a:gd name="connsiteX10-4363" fmla="*/ 0 w 3130822"/>
              <a:gd name="connsiteY10-4364" fmla="*/ 4473849 h 4730904"/>
              <a:gd name="connsiteX11-4365" fmla="*/ 126346 w 3130822"/>
              <a:gd name="connsiteY11-4366" fmla="*/ 4500649 h 4730904"/>
              <a:gd name="connsiteX12-4367" fmla="*/ 586946 w 3130822"/>
              <a:gd name="connsiteY12-4368" fmla="*/ 1184260 h 4730904"/>
              <a:gd name="connsiteX0-4369" fmla="*/ 784682 w 3117221"/>
              <a:gd name="connsiteY0-4370" fmla="*/ 815384 h 4730904"/>
              <a:gd name="connsiteX1-4371" fmla="*/ 2984929 w 3117221"/>
              <a:gd name="connsiteY1-4372" fmla="*/ 109382 h 4730904"/>
              <a:gd name="connsiteX2-4373" fmla="*/ 2993651 w 3117221"/>
              <a:gd name="connsiteY2-4374" fmla="*/ 0 h 4730904"/>
              <a:gd name="connsiteX3-4375" fmla="*/ 3117221 w 3117221"/>
              <a:gd name="connsiteY3-4376" fmla="*/ 137842 h 4730904"/>
              <a:gd name="connsiteX4-4377" fmla="*/ 2974751 w 3117221"/>
              <a:gd name="connsiteY4-4378" fmla="*/ 340377 h 4730904"/>
              <a:gd name="connsiteX5-4379" fmla="*/ 2968935 w 3117221"/>
              <a:gd name="connsiteY5-4380" fmla="*/ 208684 h 4730904"/>
              <a:gd name="connsiteX6-4381" fmla="*/ 1256421 w 3117221"/>
              <a:gd name="connsiteY6-4382" fmla="*/ 1851247 h 4730904"/>
              <a:gd name="connsiteX7-4383" fmla="*/ 174908 w 3117221"/>
              <a:gd name="connsiteY7-4384" fmla="*/ 4506567 h 4730904"/>
              <a:gd name="connsiteX8-4385" fmla="*/ 265570 w 3117221"/>
              <a:gd name="connsiteY8-4386" fmla="*/ 4508014 h 4730904"/>
              <a:gd name="connsiteX9-4387" fmla="*/ 119085 w 3117221"/>
              <a:gd name="connsiteY9-4388" fmla="*/ 4730904 h 4730904"/>
              <a:gd name="connsiteX10-4389" fmla="*/ 0 w 3117221"/>
              <a:gd name="connsiteY10-4390" fmla="*/ 4476168 h 4730904"/>
              <a:gd name="connsiteX11-4391" fmla="*/ 112745 w 3117221"/>
              <a:gd name="connsiteY11-4392" fmla="*/ 4500649 h 4730904"/>
              <a:gd name="connsiteX12-4393" fmla="*/ 573345 w 3117221"/>
              <a:gd name="connsiteY12-4394" fmla="*/ 1184260 h 4730904"/>
              <a:gd name="connsiteX0-4395" fmla="*/ 784682 w 3117221"/>
              <a:gd name="connsiteY0-4396" fmla="*/ 815384 h 4730904"/>
              <a:gd name="connsiteX1-4397" fmla="*/ 2984929 w 3117221"/>
              <a:gd name="connsiteY1-4398" fmla="*/ 109382 h 4730904"/>
              <a:gd name="connsiteX2-4399" fmla="*/ 2993651 w 3117221"/>
              <a:gd name="connsiteY2-4400" fmla="*/ 0 h 4730904"/>
              <a:gd name="connsiteX3-4401" fmla="*/ 3117221 w 3117221"/>
              <a:gd name="connsiteY3-4402" fmla="*/ 137842 h 4730904"/>
              <a:gd name="connsiteX4-4403" fmla="*/ 2974751 w 3117221"/>
              <a:gd name="connsiteY4-4404" fmla="*/ 340377 h 4730904"/>
              <a:gd name="connsiteX5-4405" fmla="*/ 2968935 w 3117221"/>
              <a:gd name="connsiteY5-4406" fmla="*/ 208684 h 4730904"/>
              <a:gd name="connsiteX6-4407" fmla="*/ 1256421 w 3117221"/>
              <a:gd name="connsiteY6-4408" fmla="*/ 1851247 h 4730904"/>
              <a:gd name="connsiteX7-4409" fmla="*/ 174908 w 3117221"/>
              <a:gd name="connsiteY7-4410" fmla="*/ 4506567 h 4730904"/>
              <a:gd name="connsiteX8-4411" fmla="*/ 265570 w 3117221"/>
              <a:gd name="connsiteY8-4412" fmla="*/ 4508014 h 4730904"/>
              <a:gd name="connsiteX9-4413" fmla="*/ 119085 w 3117221"/>
              <a:gd name="connsiteY9-4414" fmla="*/ 4730904 h 4730904"/>
              <a:gd name="connsiteX10-4415" fmla="*/ 0 w 3117221"/>
              <a:gd name="connsiteY10-4416" fmla="*/ 4476168 h 4730904"/>
              <a:gd name="connsiteX11-4417" fmla="*/ 112745 w 3117221"/>
              <a:gd name="connsiteY11-4418" fmla="*/ 4500649 h 4730904"/>
              <a:gd name="connsiteX12-4419" fmla="*/ 573345 w 3117221"/>
              <a:gd name="connsiteY12-4420" fmla="*/ 1184260 h 4730904"/>
              <a:gd name="connsiteX0-4421" fmla="*/ 784682 w 3117221"/>
              <a:gd name="connsiteY0-4422" fmla="*/ 815384 h 4730904"/>
              <a:gd name="connsiteX1-4423" fmla="*/ 2984929 w 3117221"/>
              <a:gd name="connsiteY1-4424" fmla="*/ 109382 h 4730904"/>
              <a:gd name="connsiteX2-4425" fmla="*/ 2993651 w 3117221"/>
              <a:gd name="connsiteY2-4426" fmla="*/ 0 h 4730904"/>
              <a:gd name="connsiteX3-4427" fmla="*/ 3117221 w 3117221"/>
              <a:gd name="connsiteY3-4428" fmla="*/ 137842 h 4730904"/>
              <a:gd name="connsiteX4-4429" fmla="*/ 2974751 w 3117221"/>
              <a:gd name="connsiteY4-4430" fmla="*/ 340377 h 4730904"/>
              <a:gd name="connsiteX5-4431" fmla="*/ 2968935 w 3117221"/>
              <a:gd name="connsiteY5-4432" fmla="*/ 208684 h 4730904"/>
              <a:gd name="connsiteX6-4433" fmla="*/ 1256421 w 3117221"/>
              <a:gd name="connsiteY6-4434" fmla="*/ 1851247 h 4730904"/>
              <a:gd name="connsiteX7-4435" fmla="*/ 174908 w 3117221"/>
              <a:gd name="connsiteY7-4436" fmla="*/ 4506567 h 4730904"/>
              <a:gd name="connsiteX8-4437" fmla="*/ 265570 w 3117221"/>
              <a:gd name="connsiteY8-4438" fmla="*/ 4508014 h 4730904"/>
              <a:gd name="connsiteX9-4439" fmla="*/ 119085 w 3117221"/>
              <a:gd name="connsiteY9-4440" fmla="*/ 4730904 h 4730904"/>
              <a:gd name="connsiteX10-4441" fmla="*/ 0 w 3117221"/>
              <a:gd name="connsiteY10-4442" fmla="*/ 4476168 h 4730904"/>
              <a:gd name="connsiteX11-4443" fmla="*/ 112745 w 3117221"/>
              <a:gd name="connsiteY11-4444" fmla="*/ 4500649 h 4730904"/>
              <a:gd name="connsiteX12-4445" fmla="*/ 573345 w 3117221"/>
              <a:gd name="connsiteY12-4446" fmla="*/ 1184260 h 4730904"/>
              <a:gd name="connsiteX0-4447" fmla="*/ 784682 w 3117221"/>
              <a:gd name="connsiteY0-4448" fmla="*/ 815384 h 4730904"/>
              <a:gd name="connsiteX1-4449" fmla="*/ 2984929 w 3117221"/>
              <a:gd name="connsiteY1-4450" fmla="*/ 109382 h 4730904"/>
              <a:gd name="connsiteX2-4451" fmla="*/ 2993651 w 3117221"/>
              <a:gd name="connsiteY2-4452" fmla="*/ 0 h 4730904"/>
              <a:gd name="connsiteX3-4453" fmla="*/ 3117221 w 3117221"/>
              <a:gd name="connsiteY3-4454" fmla="*/ 137842 h 4730904"/>
              <a:gd name="connsiteX4-4455" fmla="*/ 2974751 w 3117221"/>
              <a:gd name="connsiteY4-4456" fmla="*/ 340377 h 4730904"/>
              <a:gd name="connsiteX5-4457" fmla="*/ 2968935 w 3117221"/>
              <a:gd name="connsiteY5-4458" fmla="*/ 208684 h 4730904"/>
              <a:gd name="connsiteX6-4459" fmla="*/ 1256421 w 3117221"/>
              <a:gd name="connsiteY6-4460" fmla="*/ 1851247 h 4730904"/>
              <a:gd name="connsiteX7-4461" fmla="*/ 174908 w 3117221"/>
              <a:gd name="connsiteY7-4462" fmla="*/ 4506567 h 4730904"/>
              <a:gd name="connsiteX8-4463" fmla="*/ 265570 w 3117221"/>
              <a:gd name="connsiteY8-4464" fmla="*/ 4508014 h 4730904"/>
              <a:gd name="connsiteX9-4465" fmla="*/ 119085 w 3117221"/>
              <a:gd name="connsiteY9-4466" fmla="*/ 4730904 h 4730904"/>
              <a:gd name="connsiteX10-4467" fmla="*/ 0 w 3117221"/>
              <a:gd name="connsiteY10-4468" fmla="*/ 4476168 h 4730904"/>
              <a:gd name="connsiteX11-4469" fmla="*/ 112745 w 3117221"/>
              <a:gd name="connsiteY11-4470" fmla="*/ 4500649 h 4730904"/>
              <a:gd name="connsiteX12-4471" fmla="*/ 573345 w 3117221"/>
              <a:gd name="connsiteY12-4472" fmla="*/ 1184260 h 4730904"/>
              <a:gd name="connsiteX0-4473" fmla="*/ 784682 w 3117221"/>
              <a:gd name="connsiteY0-4474" fmla="*/ 815384 h 4730904"/>
              <a:gd name="connsiteX1-4475" fmla="*/ 2984929 w 3117221"/>
              <a:gd name="connsiteY1-4476" fmla="*/ 109382 h 4730904"/>
              <a:gd name="connsiteX2-4477" fmla="*/ 2993651 w 3117221"/>
              <a:gd name="connsiteY2-4478" fmla="*/ 0 h 4730904"/>
              <a:gd name="connsiteX3-4479" fmla="*/ 3117221 w 3117221"/>
              <a:gd name="connsiteY3-4480" fmla="*/ 137842 h 4730904"/>
              <a:gd name="connsiteX4-4481" fmla="*/ 2974751 w 3117221"/>
              <a:gd name="connsiteY4-4482" fmla="*/ 340377 h 4730904"/>
              <a:gd name="connsiteX5-4483" fmla="*/ 2968935 w 3117221"/>
              <a:gd name="connsiteY5-4484" fmla="*/ 208684 h 4730904"/>
              <a:gd name="connsiteX6-4485" fmla="*/ 1256421 w 3117221"/>
              <a:gd name="connsiteY6-4486" fmla="*/ 1851247 h 4730904"/>
              <a:gd name="connsiteX7-4487" fmla="*/ 174908 w 3117221"/>
              <a:gd name="connsiteY7-4488" fmla="*/ 4506567 h 4730904"/>
              <a:gd name="connsiteX8-4489" fmla="*/ 265570 w 3117221"/>
              <a:gd name="connsiteY8-4490" fmla="*/ 4508014 h 4730904"/>
              <a:gd name="connsiteX9-4491" fmla="*/ 119085 w 3117221"/>
              <a:gd name="connsiteY9-4492" fmla="*/ 4730904 h 4730904"/>
              <a:gd name="connsiteX10-4493" fmla="*/ 0 w 3117221"/>
              <a:gd name="connsiteY10-4494" fmla="*/ 4476168 h 4730904"/>
              <a:gd name="connsiteX11-4495" fmla="*/ 112745 w 3117221"/>
              <a:gd name="connsiteY11-4496" fmla="*/ 4500649 h 4730904"/>
              <a:gd name="connsiteX12-4497" fmla="*/ 573345 w 3117221"/>
              <a:gd name="connsiteY12-4498" fmla="*/ 1184260 h 4730904"/>
              <a:gd name="connsiteX0-4499" fmla="*/ 784682 w 3117221"/>
              <a:gd name="connsiteY0-4500" fmla="*/ 815384 h 4730904"/>
              <a:gd name="connsiteX1-4501" fmla="*/ 2984929 w 3117221"/>
              <a:gd name="connsiteY1-4502" fmla="*/ 109382 h 4730904"/>
              <a:gd name="connsiteX2-4503" fmla="*/ 2993651 w 3117221"/>
              <a:gd name="connsiteY2-4504" fmla="*/ 0 h 4730904"/>
              <a:gd name="connsiteX3-4505" fmla="*/ 3117221 w 3117221"/>
              <a:gd name="connsiteY3-4506" fmla="*/ 137842 h 4730904"/>
              <a:gd name="connsiteX4-4507" fmla="*/ 2974751 w 3117221"/>
              <a:gd name="connsiteY4-4508" fmla="*/ 340377 h 4730904"/>
              <a:gd name="connsiteX5-4509" fmla="*/ 2968935 w 3117221"/>
              <a:gd name="connsiteY5-4510" fmla="*/ 208684 h 4730904"/>
              <a:gd name="connsiteX6-4511" fmla="*/ 1256421 w 3117221"/>
              <a:gd name="connsiteY6-4512" fmla="*/ 1851247 h 4730904"/>
              <a:gd name="connsiteX7-4513" fmla="*/ 174908 w 3117221"/>
              <a:gd name="connsiteY7-4514" fmla="*/ 4506567 h 4730904"/>
              <a:gd name="connsiteX8-4515" fmla="*/ 265570 w 3117221"/>
              <a:gd name="connsiteY8-4516" fmla="*/ 4508014 h 4730904"/>
              <a:gd name="connsiteX9-4517" fmla="*/ 119085 w 3117221"/>
              <a:gd name="connsiteY9-4518" fmla="*/ 4730904 h 4730904"/>
              <a:gd name="connsiteX10-4519" fmla="*/ 0 w 3117221"/>
              <a:gd name="connsiteY10-4520" fmla="*/ 4476168 h 4730904"/>
              <a:gd name="connsiteX11-4521" fmla="*/ 112745 w 3117221"/>
              <a:gd name="connsiteY11-4522" fmla="*/ 4500649 h 4730904"/>
              <a:gd name="connsiteX12-4523" fmla="*/ 573345 w 3117221"/>
              <a:gd name="connsiteY12-4524" fmla="*/ 1184260 h 4730904"/>
              <a:gd name="connsiteX0-4525" fmla="*/ 784682 w 3117221"/>
              <a:gd name="connsiteY0-4526" fmla="*/ 815384 h 4730904"/>
              <a:gd name="connsiteX1-4527" fmla="*/ 2984929 w 3117221"/>
              <a:gd name="connsiteY1-4528" fmla="*/ 109382 h 4730904"/>
              <a:gd name="connsiteX2-4529" fmla="*/ 2993651 w 3117221"/>
              <a:gd name="connsiteY2-4530" fmla="*/ 0 h 4730904"/>
              <a:gd name="connsiteX3-4531" fmla="*/ 3117221 w 3117221"/>
              <a:gd name="connsiteY3-4532" fmla="*/ 137842 h 4730904"/>
              <a:gd name="connsiteX4-4533" fmla="*/ 2974751 w 3117221"/>
              <a:gd name="connsiteY4-4534" fmla="*/ 340377 h 4730904"/>
              <a:gd name="connsiteX5-4535" fmla="*/ 2968935 w 3117221"/>
              <a:gd name="connsiteY5-4536" fmla="*/ 208684 h 4730904"/>
              <a:gd name="connsiteX6-4537" fmla="*/ 1256421 w 3117221"/>
              <a:gd name="connsiteY6-4538" fmla="*/ 1851247 h 4730904"/>
              <a:gd name="connsiteX7-4539" fmla="*/ 174908 w 3117221"/>
              <a:gd name="connsiteY7-4540" fmla="*/ 4506567 h 4730904"/>
              <a:gd name="connsiteX8-4541" fmla="*/ 265570 w 3117221"/>
              <a:gd name="connsiteY8-4542" fmla="*/ 4508014 h 4730904"/>
              <a:gd name="connsiteX9-4543" fmla="*/ 119085 w 3117221"/>
              <a:gd name="connsiteY9-4544" fmla="*/ 4730904 h 4730904"/>
              <a:gd name="connsiteX10-4545" fmla="*/ 0 w 3117221"/>
              <a:gd name="connsiteY10-4546" fmla="*/ 4476168 h 4730904"/>
              <a:gd name="connsiteX11-4547" fmla="*/ 112745 w 3117221"/>
              <a:gd name="connsiteY11-4548" fmla="*/ 4500649 h 4730904"/>
              <a:gd name="connsiteX12-4549" fmla="*/ 573345 w 3117221"/>
              <a:gd name="connsiteY12-4550" fmla="*/ 1184260 h 4730904"/>
              <a:gd name="connsiteX0-4551" fmla="*/ 784682 w 3117221"/>
              <a:gd name="connsiteY0-4552" fmla="*/ 815384 h 4730904"/>
              <a:gd name="connsiteX1-4553" fmla="*/ 2984929 w 3117221"/>
              <a:gd name="connsiteY1-4554" fmla="*/ 109382 h 4730904"/>
              <a:gd name="connsiteX2-4555" fmla="*/ 2993651 w 3117221"/>
              <a:gd name="connsiteY2-4556" fmla="*/ 0 h 4730904"/>
              <a:gd name="connsiteX3-4557" fmla="*/ 3117221 w 3117221"/>
              <a:gd name="connsiteY3-4558" fmla="*/ 137842 h 4730904"/>
              <a:gd name="connsiteX4-4559" fmla="*/ 2974751 w 3117221"/>
              <a:gd name="connsiteY4-4560" fmla="*/ 340377 h 4730904"/>
              <a:gd name="connsiteX5-4561" fmla="*/ 2968935 w 3117221"/>
              <a:gd name="connsiteY5-4562" fmla="*/ 208684 h 4730904"/>
              <a:gd name="connsiteX6-4563" fmla="*/ 1256421 w 3117221"/>
              <a:gd name="connsiteY6-4564" fmla="*/ 1851247 h 4730904"/>
              <a:gd name="connsiteX7-4565" fmla="*/ 174908 w 3117221"/>
              <a:gd name="connsiteY7-4566" fmla="*/ 4506567 h 4730904"/>
              <a:gd name="connsiteX8-4567" fmla="*/ 270103 w 3117221"/>
              <a:gd name="connsiteY8-4568" fmla="*/ 4514969 h 4730904"/>
              <a:gd name="connsiteX9-4569" fmla="*/ 119085 w 3117221"/>
              <a:gd name="connsiteY9-4570" fmla="*/ 4730904 h 4730904"/>
              <a:gd name="connsiteX10-4571" fmla="*/ 0 w 3117221"/>
              <a:gd name="connsiteY10-4572" fmla="*/ 4476168 h 4730904"/>
              <a:gd name="connsiteX11-4573" fmla="*/ 112745 w 3117221"/>
              <a:gd name="connsiteY11-4574" fmla="*/ 4500649 h 4730904"/>
              <a:gd name="connsiteX12-4575" fmla="*/ 573345 w 3117221"/>
              <a:gd name="connsiteY12-4576" fmla="*/ 1184260 h 4730904"/>
              <a:gd name="connsiteX0-4577" fmla="*/ 784682 w 3117221"/>
              <a:gd name="connsiteY0-4578" fmla="*/ 815384 h 4730904"/>
              <a:gd name="connsiteX1-4579" fmla="*/ 2984929 w 3117221"/>
              <a:gd name="connsiteY1-4580" fmla="*/ 109382 h 4730904"/>
              <a:gd name="connsiteX2-4581" fmla="*/ 2993651 w 3117221"/>
              <a:gd name="connsiteY2-4582" fmla="*/ 0 h 4730904"/>
              <a:gd name="connsiteX3-4583" fmla="*/ 3117221 w 3117221"/>
              <a:gd name="connsiteY3-4584" fmla="*/ 137842 h 4730904"/>
              <a:gd name="connsiteX4-4585" fmla="*/ 2974751 w 3117221"/>
              <a:gd name="connsiteY4-4586" fmla="*/ 340377 h 4730904"/>
              <a:gd name="connsiteX5-4587" fmla="*/ 2968935 w 3117221"/>
              <a:gd name="connsiteY5-4588" fmla="*/ 208684 h 4730904"/>
              <a:gd name="connsiteX6-4589" fmla="*/ 1256421 w 3117221"/>
              <a:gd name="connsiteY6-4590" fmla="*/ 1851247 h 4730904"/>
              <a:gd name="connsiteX7-4591" fmla="*/ 174908 w 3117221"/>
              <a:gd name="connsiteY7-4592" fmla="*/ 4506567 h 4730904"/>
              <a:gd name="connsiteX8-4593" fmla="*/ 270103 w 3117221"/>
              <a:gd name="connsiteY8-4594" fmla="*/ 4514969 h 4730904"/>
              <a:gd name="connsiteX9-4595" fmla="*/ 119085 w 3117221"/>
              <a:gd name="connsiteY9-4596" fmla="*/ 4730904 h 4730904"/>
              <a:gd name="connsiteX10-4597" fmla="*/ 0 w 3117221"/>
              <a:gd name="connsiteY10-4598" fmla="*/ 4476168 h 4730904"/>
              <a:gd name="connsiteX11-4599" fmla="*/ 112745 w 3117221"/>
              <a:gd name="connsiteY11-4600" fmla="*/ 4500649 h 4730904"/>
              <a:gd name="connsiteX12-4601" fmla="*/ 573345 w 3117221"/>
              <a:gd name="connsiteY12-4602" fmla="*/ 1184260 h 4730904"/>
              <a:gd name="connsiteX0-4603" fmla="*/ 784682 w 3117221"/>
              <a:gd name="connsiteY0-4604" fmla="*/ 815384 h 4730904"/>
              <a:gd name="connsiteX1-4605" fmla="*/ 2984929 w 3117221"/>
              <a:gd name="connsiteY1-4606" fmla="*/ 109382 h 4730904"/>
              <a:gd name="connsiteX2-4607" fmla="*/ 2993651 w 3117221"/>
              <a:gd name="connsiteY2-4608" fmla="*/ 0 h 4730904"/>
              <a:gd name="connsiteX3-4609" fmla="*/ 3117221 w 3117221"/>
              <a:gd name="connsiteY3-4610" fmla="*/ 137842 h 4730904"/>
              <a:gd name="connsiteX4-4611" fmla="*/ 2974751 w 3117221"/>
              <a:gd name="connsiteY4-4612" fmla="*/ 340377 h 4730904"/>
              <a:gd name="connsiteX5-4613" fmla="*/ 2968935 w 3117221"/>
              <a:gd name="connsiteY5-4614" fmla="*/ 208684 h 4730904"/>
              <a:gd name="connsiteX6-4615" fmla="*/ 1256421 w 3117221"/>
              <a:gd name="connsiteY6-4616" fmla="*/ 1851247 h 4730904"/>
              <a:gd name="connsiteX7-4617" fmla="*/ 174908 w 3117221"/>
              <a:gd name="connsiteY7-4618" fmla="*/ 4506567 h 4730904"/>
              <a:gd name="connsiteX8-4619" fmla="*/ 270103 w 3117221"/>
              <a:gd name="connsiteY8-4620" fmla="*/ 4514969 h 4730904"/>
              <a:gd name="connsiteX9-4621" fmla="*/ 119085 w 3117221"/>
              <a:gd name="connsiteY9-4622" fmla="*/ 4730904 h 4730904"/>
              <a:gd name="connsiteX10-4623" fmla="*/ 0 w 3117221"/>
              <a:gd name="connsiteY10-4624" fmla="*/ 4476168 h 4730904"/>
              <a:gd name="connsiteX11-4625" fmla="*/ 112745 w 3117221"/>
              <a:gd name="connsiteY11-4626" fmla="*/ 4500649 h 4730904"/>
              <a:gd name="connsiteX12-4627" fmla="*/ 573345 w 3117221"/>
              <a:gd name="connsiteY12-4628" fmla="*/ 1184260 h 4730904"/>
              <a:gd name="connsiteX0-4629" fmla="*/ 784682 w 3117221"/>
              <a:gd name="connsiteY0-4630" fmla="*/ 815384 h 4742500"/>
              <a:gd name="connsiteX1-4631" fmla="*/ 2984929 w 3117221"/>
              <a:gd name="connsiteY1-4632" fmla="*/ 109382 h 4742500"/>
              <a:gd name="connsiteX2-4633" fmla="*/ 2993651 w 3117221"/>
              <a:gd name="connsiteY2-4634" fmla="*/ 0 h 4742500"/>
              <a:gd name="connsiteX3-4635" fmla="*/ 3117221 w 3117221"/>
              <a:gd name="connsiteY3-4636" fmla="*/ 137842 h 4742500"/>
              <a:gd name="connsiteX4-4637" fmla="*/ 2974751 w 3117221"/>
              <a:gd name="connsiteY4-4638" fmla="*/ 340377 h 4742500"/>
              <a:gd name="connsiteX5-4639" fmla="*/ 2968935 w 3117221"/>
              <a:gd name="connsiteY5-4640" fmla="*/ 208684 h 4742500"/>
              <a:gd name="connsiteX6-4641" fmla="*/ 1256421 w 3117221"/>
              <a:gd name="connsiteY6-4642" fmla="*/ 1851247 h 4742500"/>
              <a:gd name="connsiteX7-4643" fmla="*/ 174908 w 3117221"/>
              <a:gd name="connsiteY7-4644" fmla="*/ 4506567 h 4742500"/>
              <a:gd name="connsiteX8-4645" fmla="*/ 270103 w 3117221"/>
              <a:gd name="connsiteY8-4646" fmla="*/ 4514969 h 4742500"/>
              <a:gd name="connsiteX9-4647" fmla="*/ 117574 w 3117221"/>
              <a:gd name="connsiteY9-4648" fmla="*/ 4742500 h 4742500"/>
              <a:gd name="connsiteX10-4649" fmla="*/ 0 w 3117221"/>
              <a:gd name="connsiteY10-4650" fmla="*/ 4476168 h 4742500"/>
              <a:gd name="connsiteX11-4651" fmla="*/ 112745 w 3117221"/>
              <a:gd name="connsiteY11-4652" fmla="*/ 4500649 h 4742500"/>
              <a:gd name="connsiteX12-4653" fmla="*/ 573345 w 3117221"/>
              <a:gd name="connsiteY12-4654" fmla="*/ 1184260 h 4742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45" y="connsiteY8-146"/>
              </a:cxn>
              <a:cxn ang="0">
                <a:pos x="connsiteX9-183" y="connsiteY9-184"/>
              </a:cxn>
              <a:cxn ang="0">
                <a:pos x="connsiteX10-225" y="connsiteY10-226"/>
              </a:cxn>
              <a:cxn ang="0">
                <a:pos x="connsiteX11-513" y="connsiteY11-514"/>
              </a:cxn>
              <a:cxn ang="0">
                <a:pos x="connsiteX12-683" y="connsiteY12-684"/>
              </a:cxn>
            </a:cxnLst>
            <a:rect l="l" t="t" r="r" b="b"/>
            <a:pathLst>
              <a:path w="3117221" h="4742500">
                <a:moveTo>
                  <a:pt x="784682" y="815384"/>
                </a:moveTo>
                <a:cubicBezTo>
                  <a:pt x="1659075" y="931828"/>
                  <a:pt x="2410879" y="321466"/>
                  <a:pt x="2984929" y="109382"/>
                </a:cubicBezTo>
                <a:lnTo>
                  <a:pt x="2993651" y="0"/>
                </a:lnTo>
                <a:lnTo>
                  <a:pt x="3117221" y="137842"/>
                </a:lnTo>
                <a:lnTo>
                  <a:pt x="2974751" y="340377"/>
                </a:lnTo>
                <a:lnTo>
                  <a:pt x="2968935" y="208684"/>
                </a:lnTo>
                <a:cubicBezTo>
                  <a:pt x="2663323" y="436452"/>
                  <a:pt x="1722092" y="1134933"/>
                  <a:pt x="1256421" y="1851247"/>
                </a:cubicBezTo>
                <a:cubicBezTo>
                  <a:pt x="790750" y="2567561"/>
                  <a:pt x="323493" y="4163641"/>
                  <a:pt x="174908" y="4506567"/>
                </a:cubicBezTo>
                <a:cubicBezTo>
                  <a:pt x="227140" y="4507326"/>
                  <a:pt x="213148" y="4510063"/>
                  <a:pt x="270103" y="4514969"/>
                </a:cubicBezTo>
                <a:cubicBezTo>
                  <a:pt x="214599" y="4595666"/>
                  <a:pt x="209338" y="4620815"/>
                  <a:pt x="117574" y="4742500"/>
                </a:cubicBezTo>
                <a:cubicBezTo>
                  <a:pt x="46510" y="4593339"/>
                  <a:pt x="56649" y="4603454"/>
                  <a:pt x="0" y="4476168"/>
                </a:cubicBezTo>
                <a:cubicBezTo>
                  <a:pt x="64139" y="4485243"/>
                  <a:pt x="51489" y="4488124"/>
                  <a:pt x="112745" y="4500649"/>
                </a:cubicBezTo>
                <a:cubicBezTo>
                  <a:pt x="229124" y="3978704"/>
                  <a:pt x="745291" y="1841867"/>
                  <a:pt x="573345" y="1184260"/>
                </a:cubicBezTo>
              </a:path>
            </a:pathLst>
          </a:custGeom>
          <a:gradFill flip="none" rotWithShape="0">
            <a:gsLst>
              <a:gs pos="15000">
                <a:schemeClr val="accent1">
                  <a:lumMod val="5000"/>
                  <a:lumOff val="95000"/>
                  <a:alpha val="0"/>
                </a:schemeClr>
              </a:gs>
              <a:gs pos="81000">
                <a:srgbClr val="FFCC6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TWT</a:t>
            </a:r>
            <a:endParaRPr lang="en-US" altLang="zh-CN" dirty="0">
              <a:sym typeface="Huawei Sans" panose="020C0503030203020204" pitchFamily="34" charset="0"/>
            </a:endParaRPr>
          </a:p>
        </p:txBody>
      </p:sp>
      <p:sp>
        <p:nvSpPr>
          <p:cNvPr id="3" name="矩形 2"/>
          <p:cNvSpPr/>
          <p:nvPr/>
        </p:nvSpPr>
        <p:spPr>
          <a:xfrm>
            <a:off x="766762" y="1288962"/>
            <a:ext cx="10693401" cy="338554"/>
          </a:xfrm>
          <a:prstGeom prst="rect">
            <a:avLst/>
          </a:prstGeom>
          <a:solidFill>
            <a:schemeClr val="accent1">
              <a:lumMod val="20000"/>
              <a:lumOff val="80000"/>
            </a:schemeClr>
          </a:solidFill>
          <a:ln w="9525">
            <a:solidFill>
              <a:srgbClr val="0094DB"/>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fontAlgn="ct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 durée de vie de la batterie des STA est principalement affectée par les </a:t>
            </a:r>
            <a:r>
              <a:rPr 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applications à forte consommation d'énergie.</a:t>
            </a:r>
            <a:endPar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75"/>
          <p:cNvSpPr/>
          <p:nvPr/>
        </p:nvSpPr>
        <p:spPr>
          <a:xfrm>
            <a:off x="781054" y="1746406"/>
            <a:ext cx="3898694"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Pourquoi TWT ?</a:t>
            </a:r>
            <a:endParaRPr lang="en-US" altLang="zh-CN" sz="1600"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圆角矩形 75"/>
          <p:cNvSpPr/>
          <p:nvPr/>
        </p:nvSpPr>
        <p:spPr>
          <a:xfrm>
            <a:off x="781054" y="2192699"/>
            <a:ext cx="3898694" cy="3979501"/>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圆角矩形 75"/>
          <p:cNvSpPr/>
          <p:nvPr/>
        </p:nvSpPr>
        <p:spPr>
          <a:xfrm>
            <a:off x="4951557" y="1746406"/>
            <a:ext cx="6508606" cy="395245"/>
          </a:xfrm>
          <a:prstGeom prst="roundRect">
            <a:avLst>
              <a:gd name="adj" fmla="val 10604"/>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fontAlgn="ctr"/>
            <a:r>
              <a:rPr lang="en-US" sz="1600"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Mise en œuvre du TWT</a:t>
            </a:r>
            <a:endPar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75"/>
          <p:cNvSpPr/>
          <p:nvPr/>
        </p:nvSpPr>
        <p:spPr>
          <a:xfrm>
            <a:off x="4951557" y="2192699"/>
            <a:ext cx="6508606" cy="3979501"/>
          </a:xfrm>
          <a:prstGeom prst="roundRect">
            <a:avLst>
              <a:gd name="adj" fmla="val 120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880" indent="-182880" fontAlgn="ctr">
              <a:lnSpc>
                <a:spcPts val="2200"/>
              </a:lnSpc>
              <a:buFont typeface="+mj-lt"/>
              <a:buAutoNum type="arabicPeriod"/>
            </a:pP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6" name="组合 362"/>
          <p:cNvGrpSpPr/>
          <p:nvPr/>
        </p:nvGrpSpPr>
        <p:grpSpPr bwMode="auto">
          <a:xfrm>
            <a:off x="966416" y="2378565"/>
            <a:ext cx="444948" cy="444946"/>
            <a:chOff x="373063" y="2114551"/>
            <a:chExt cx="1114425" cy="1116013"/>
          </a:xfrm>
        </p:grpSpPr>
        <p:sp>
          <p:nvSpPr>
            <p:cNvPr id="17"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8" name="组合 341"/>
            <p:cNvGrpSpPr/>
            <p:nvPr/>
          </p:nvGrpSpPr>
          <p:grpSpPr bwMode="auto">
            <a:xfrm>
              <a:off x="649288" y="2289176"/>
              <a:ext cx="561975" cy="769938"/>
              <a:chOff x="649288" y="2289176"/>
              <a:chExt cx="561975" cy="769938"/>
            </a:xfrm>
          </p:grpSpPr>
          <p:sp>
            <p:nvSpPr>
              <p:cNvPr id="19"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sp>
        <p:nvSpPr>
          <p:cNvPr id="137" name="TextBox 179"/>
          <p:cNvSpPr txBox="1"/>
          <p:nvPr/>
        </p:nvSpPr>
        <p:spPr>
          <a:xfrm>
            <a:off x="1493218" y="2942605"/>
            <a:ext cx="2569515" cy="271395"/>
          </a:xfrm>
          <a:prstGeom prst="roundRect">
            <a:avLst>
              <a:gd name="adj" fmla="val 49545"/>
            </a:avLst>
          </a:prstGeom>
          <a:solidFill>
            <a:srgbClr val="C000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Sans TWT : chaque STA est éveillé.</a:t>
            </a: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38" name="组合 362"/>
          <p:cNvGrpSpPr/>
          <p:nvPr/>
        </p:nvGrpSpPr>
        <p:grpSpPr bwMode="auto">
          <a:xfrm>
            <a:off x="3770139" y="2378565"/>
            <a:ext cx="444948" cy="444946"/>
            <a:chOff x="373063" y="2114551"/>
            <a:chExt cx="1114425" cy="1116013"/>
          </a:xfrm>
        </p:grpSpPr>
        <p:sp>
          <p:nvSpPr>
            <p:cNvPr id="139"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40" name="组合 341"/>
            <p:cNvGrpSpPr/>
            <p:nvPr/>
          </p:nvGrpSpPr>
          <p:grpSpPr bwMode="auto">
            <a:xfrm>
              <a:off x="649288" y="2289176"/>
              <a:ext cx="561975" cy="769938"/>
              <a:chOff x="649288" y="2289176"/>
              <a:chExt cx="561975" cy="769938"/>
            </a:xfrm>
          </p:grpSpPr>
          <p:sp>
            <p:nvSpPr>
              <p:cNvPr id="141"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2"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3"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4"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5"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6"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50" name="组合 362"/>
          <p:cNvGrpSpPr/>
          <p:nvPr/>
        </p:nvGrpSpPr>
        <p:grpSpPr bwMode="auto">
          <a:xfrm>
            <a:off x="966416" y="3274487"/>
            <a:ext cx="444948" cy="444946"/>
            <a:chOff x="373063" y="2114551"/>
            <a:chExt cx="1114425" cy="1116013"/>
          </a:xfrm>
        </p:grpSpPr>
        <p:sp>
          <p:nvSpPr>
            <p:cNvPr id="151"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52" name="组合 341"/>
            <p:cNvGrpSpPr/>
            <p:nvPr/>
          </p:nvGrpSpPr>
          <p:grpSpPr bwMode="auto">
            <a:xfrm>
              <a:off x="649288" y="2289176"/>
              <a:ext cx="561975" cy="769938"/>
              <a:chOff x="649288" y="2289176"/>
              <a:chExt cx="561975" cy="769938"/>
            </a:xfrm>
          </p:grpSpPr>
          <p:sp>
            <p:nvSpPr>
              <p:cNvPr id="153"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4"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5"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6"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7"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62" name="组合 362"/>
          <p:cNvGrpSpPr/>
          <p:nvPr/>
        </p:nvGrpSpPr>
        <p:grpSpPr bwMode="auto">
          <a:xfrm>
            <a:off x="3770139" y="3274487"/>
            <a:ext cx="444948" cy="444946"/>
            <a:chOff x="373063" y="2114551"/>
            <a:chExt cx="1114425" cy="1116013"/>
          </a:xfrm>
        </p:grpSpPr>
        <p:sp>
          <p:nvSpPr>
            <p:cNvPr id="163"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64" name="组合 341"/>
            <p:cNvGrpSpPr/>
            <p:nvPr/>
          </p:nvGrpSpPr>
          <p:grpSpPr bwMode="auto">
            <a:xfrm>
              <a:off x="649288" y="2289176"/>
              <a:ext cx="561975" cy="769938"/>
              <a:chOff x="649288" y="2289176"/>
              <a:chExt cx="561975" cy="769938"/>
            </a:xfrm>
          </p:grpSpPr>
          <p:sp>
            <p:nvSpPr>
              <p:cNvPr id="165"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7"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9"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0"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74" name="组合 362"/>
          <p:cNvGrpSpPr/>
          <p:nvPr/>
        </p:nvGrpSpPr>
        <p:grpSpPr bwMode="auto">
          <a:xfrm>
            <a:off x="966416" y="4656716"/>
            <a:ext cx="444948" cy="444946"/>
            <a:chOff x="373063" y="2114551"/>
            <a:chExt cx="1114425" cy="1116013"/>
          </a:xfrm>
        </p:grpSpPr>
        <p:sp>
          <p:nvSpPr>
            <p:cNvPr id="175"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76" name="组合 341"/>
            <p:cNvGrpSpPr/>
            <p:nvPr/>
          </p:nvGrpSpPr>
          <p:grpSpPr bwMode="auto">
            <a:xfrm>
              <a:off x="649288" y="2289176"/>
              <a:ext cx="561975" cy="769938"/>
              <a:chOff x="649288" y="2289176"/>
              <a:chExt cx="561975" cy="769938"/>
            </a:xfrm>
          </p:grpSpPr>
          <p:sp>
            <p:nvSpPr>
              <p:cNvPr id="177"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8"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9"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0"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1"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2"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83" name="组合 182"/>
          <p:cNvGrpSpPr/>
          <p:nvPr/>
        </p:nvGrpSpPr>
        <p:grpSpPr>
          <a:xfrm rot="21157316">
            <a:off x="1208839" y="4343342"/>
            <a:ext cx="346276" cy="346276"/>
            <a:chOff x="3125216" y="3525103"/>
            <a:chExt cx="657346" cy="657346"/>
          </a:xfrm>
        </p:grpSpPr>
        <p:sp>
          <p:nvSpPr>
            <p:cNvPr id="184" name="椭圆 183"/>
            <p:cNvSpPr/>
            <p:nvPr/>
          </p:nvSpPr>
          <p:spPr>
            <a:xfrm>
              <a:off x="3125216" y="3525103"/>
              <a:ext cx="657346" cy="65734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85" name="组合 184"/>
            <p:cNvGrpSpPr/>
            <p:nvPr/>
          </p:nvGrpSpPr>
          <p:grpSpPr>
            <a:xfrm>
              <a:off x="3175094" y="3711331"/>
              <a:ext cx="530383" cy="304410"/>
              <a:chOff x="3173234" y="3694797"/>
              <a:chExt cx="587997" cy="337477"/>
            </a:xfrm>
          </p:grpSpPr>
          <p:sp>
            <p:nvSpPr>
              <p:cNvPr id="186" name="梯形 185"/>
              <p:cNvSpPr/>
              <p:nvPr/>
            </p:nvSpPr>
            <p:spPr>
              <a:xfrm rot="16200000">
                <a:off x="3262881" y="3704145"/>
                <a:ext cx="289053" cy="29926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7" name="弦形 186"/>
              <p:cNvSpPr/>
              <p:nvPr/>
            </p:nvSpPr>
            <p:spPr>
              <a:xfrm>
                <a:off x="3173234" y="3784428"/>
                <a:ext cx="133461" cy="138695"/>
              </a:xfrm>
              <a:prstGeom prst="chord">
                <a:avLst>
                  <a:gd name="adj1" fmla="val 5850724"/>
                  <a:gd name="adj2" fmla="val 15798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8" name="圆角矩形 187"/>
              <p:cNvSpPr/>
              <p:nvPr/>
            </p:nvSpPr>
            <p:spPr>
              <a:xfrm>
                <a:off x="3315402" y="3920094"/>
                <a:ext cx="69873" cy="112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9" name="梯形 188"/>
              <p:cNvSpPr/>
              <p:nvPr/>
            </p:nvSpPr>
            <p:spPr>
              <a:xfrm rot="15142699">
                <a:off x="3689108" y="3691740"/>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0" name="梯形 189"/>
              <p:cNvSpPr/>
              <p:nvPr/>
            </p:nvSpPr>
            <p:spPr>
              <a:xfrm rot="16200000">
                <a:off x="3689108" y="3808065"/>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1" name="梯形 190"/>
              <p:cNvSpPr/>
              <p:nvPr/>
            </p:nvSpPr>
            <p:spPr>
              <a:xfrm rot="17886113">
                <a:off x="3689109" y="3911002"/>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2" name="流程图: 延期 191"/>
              <p:cNvSpPr/>
              <p:nvPr/>
            </p:nvSpPr>
            <p:spPr>
              <a:xfrm>
                <a:off x="3600512" y="3694797"/>
                <a:ext cx="45719" cy="317959"/>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93" name="组合 192"/>
          <p:cNvGrpSpPr/>
          <p:nvPr/>
        </p:nvGrpSpPr>
        <p:grpSpPr>
          <a:xfrm>
            <a:off x="1378219" y="4574401"/>
            <a:ext cx="400911" cy="353820"/>
            <a:chOff x="2125797" y="2299236"/>
            <a:chExt cx="400911" cy="353820"/>
          </a:xfrm>
        </p:grpSpPr>
        <p:sp>
          <p:nvSpPr>
            <p:cNvPr id="194" name="文本框 193"/>
            <p:cNvSpPr txBox="1"/>
            <p:nvPr/>
          </p:nvSpPr>
          <p:spPr>
            <a:xfrm>
              <a:off x="2266700" y="2299236"/>
              <a:ext cx="260008" cy="246221"/>
            </a:xfrm>
            <a:prstGeom prst="rect">
              <a:avLst/>
            </a:prstGeom>
            <a:noFill/>
          </p:spPr>
          <p:txBody>
            <a:bodyPr wrap="none" rtlCol="0">
              <a:spAutoFit/>
            </a:bodyPr>
            <a:lstStyle/>
            <a:p>
              <a:pPr fontAlgn="ctr"/>
              <a:r>
                <a:rPr lang="en-US" sz="10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0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5" name="文本框 194"/>
            <p:cNvSpPr txBox="1"/>
            <p:nvPr/>
          </p:nvSpPr>
          <p:spPr>
            <a:xfrm>
              <a:off x="2125797" y="2376057"/>
              <a:ext cx="274434" cy="276999"/>
            </a:xfrm>
            <a:prstGeom prst="rect">
              <a:avLst/>
            </a:prstGeom>
            <a:noFill/>
          </p:spPr>
          <p:txBody>
            <a:bodyPr wrap="none" rtlCol="0">
              <a:spAutoFit/>
            </a:bodyPr>
            <a:lstStyle/>
            <a:p>
              <a:pPr fontAlgn="ctr"/>
              <a:r>
                <a:rPr lang="en-US" sz="12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2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200" name="TextBox 179"/>
          <p:cNvSpPr txBox="1"/>
          <p:nvPr/>
        </p:nvSpPr>
        <p:spPr>
          <a:xfrm>
            <a:off x="1493149" y="5051479"/>
            <a:ext cx="2506052" cy="337941"/>
          </a:xfrm>
          <a:prstGeom prst="roundRect">
            <a:avLst>
              <a:gd name="adj" fmla="val 49545"/>
            </a:avLst>
          </a:prstGeom>
          <a:solidFill>
            <a:srgbClr val="C000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TWT : service de réveil indépendant</a:t>
            </a:r>
            <a:endParaRPr lang="en-US"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01" name="组合 362"/>
          <p:cNvGrpSpPr/>
          <p:nvPr/>
        </p:nvGrpSpPr>
        <p:grpSpPr bwMode="auto">
          <a:xfrm>
            <a:off x="3770139" y="4656716"/>
            <a:ext cx="444948" cy="444946"/>
            <a:chOff x="373063" y="2114551"/>
            <a:chExt cx="1114425" cy="1116013"/>
          </a:xfrm>
        </p:grpSpPr>
        <p:sp>
          <p:nvSpPr>
            <p:cNvPr id="202"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03" name="组合 341"/>
            <p:cNvGrpSpPr/>
            <p:nvPr/>
          </p:nvGrpSpPr>
          <p:grpSpPr bwMode="auto">
            <a:xfrm>
              <a:off x="649288" y="2289176"/>
              <a:ext cx="561975" cy="769938"/>
              <a:chOff x="649288" y="2289176"/>
              <a:chExt cx="561975" cy="769938"/>
            </a:xfrm>
          </p:grpSpPr>
          <p:sp>
            <p:nvSpPr>
              <p:cNvPr id="204"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5"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6"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7"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8"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9"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10" name="组合 209"/>
          <p:cNvGrpSpPr/>
          <p:nvPr/>
        </p:nvGrpSpPr>
        <p:grpSpPr>
          <a:xfrm>
            <a:off x="4181942" y="4574401"/>
            <a:ext cx="400911" cy="353820"/>
            <a:chOff x="2125797" y="2299236"/>
            <a:chExt cx="400911" cy="353820"/>
          </a:xfrm>
        </p:grpSpPr>
        <p:sp>
          <p:nvSpPr>
            <p:cNvPr id="211" name="文本框 210"/>
            <p:cNvSpPr txBox="1"/>
            <p:nvPr/>
          </p:nvSpPr>
          <p:spPr>
            <a:xfrm>
              <a:off x="2266700" y="2299236"/>
              <a:ext cx="260008" cy="246221"/>
            </a:xfrm>
            <a:prstGeom prst="rect">
              <a:avLst/>
            </a:prstGeom>
            <a:noFill/>
          </p:spPr>
          <p:txBody>
            <a:bodyPr wrap="none" rtlCol="0">
              <a:spAutoFit/>
            </a:bodyPr>
            <a:lstStyle/>
            <a:p>
              <a:pPr fontAlgn="ctr"/>
              <a:r>
                <a:rPr lang="en-US" sz="10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0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2" name="文本框 211"/>
            <p:cNvSpPr txBox="1"/>
            <p:nvPr/>
          </p:nvSpPr>
          <p:spPr>
            <a:xfrm>
              <a:off x="2125797" y="2376057"/>
              <a:ext cx="274434" cy="276999"/>
            </a:xfrm>
            <a:prstGeom prst="rect">
              <a:avLst/>
            </a:prstGeom>
            <a:noFill/>
          </p:spPr>
          <p:txBody>
            <a:bodyPr wrap="none" rtlCol="0">
              <a:spAutoFit/>
            </a:bodyPr>
            <a:lstStyle/>
            <a:p>
              <a:pPr fontAlgn="ctr"/>
              <a:r>
                <a:rPr lang="en-US" sz="12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2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13" name="组合 362"/>
          <p:cNvGrpSpPr/>
          <p:nvPr/>
        </p:nvGrpSpPr>
        <p:grpSpPr bwMode="auto">
          <a:xfrm>
            <a:off x="966416" y="5552638"/>
            <a:ext cx="444948" cy="444946"/>
            <a:chOff x="373063" y="2114551"/>
            <a:chExt cx="1114425" cy="1116013"/>
          </a:xfrm>
        </p:grpSpPr>
        <p:sp>
          <p:nvSpPr>
            <p:cNvPr id="214"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15" name="组合 341"/>
            <p:cNvGrpSpPr/>
            <p:nvPr/>
          </p:nvGrpSpPr>
          <p:grpSpPr bwMode="auto">
            <a:xfrm>
              <a:off x="649288" y="2289176"/>
              <a:ext cx="561975" cy="769938"/>
              <a:chOff x="649288" y="2289176"/>
              <a:chExt cx="561975" cy="769938"/>
            </a:xfrm>
          </p:grpSpPr>
          <p:sp>
            <p:nvSpPr>
              <p:cNvPr id="216"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7"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8"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9"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0"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1"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22" name="组合 221"/>
          <p:cNvGrpSpPr/>
          <p:nvPr/>
        </p:nvGrpSpPr>
        <p:grpSpPr>
          <a:xfrm>
            <a:off x="1378219" y="5470323"/>
            <a:ext cx="400911" cy="353820"/>
            <a:chOff x="2125797" y="2299236"/>
            <a:chExt cx="400911" cy="353820"/>
          </a:xfrm>
        </p:grpSpPr>
        <p:sp>
          <p:nvSpPr>
            <p:cNvPr id="223" name="文本框 222"/>
            <p:cNvSpPr txBox="1"/>
            <p:nvPr/>
          </p:nvSpPr>
          <p:spPr>
            <a:xfrm>
              <a:off x="2266700" y="2299236"/>
              <a:ext cx="260008" cy="246221"/>
            </a:xfrm>
            <a:prstGeom prst="rect">
              <a:avLst/>
            </a:prstGeom>
            <a:noFill/>
          </p:spPr>
          <p:txBody>
            <a:bodyPr wrap="none" rtlCol="0">
              <a:spAutoFit/>
            </a:bodyPr>
            <a:lstStyle/>
            <a:p>
              <a:pPr fontAlgn="ctr"/>
              <a:r>
                <a:rPr lang="en-US" sz="10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0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4" name="文本框 223"/>
            <p:cNvSpPr txBox="1"/>
            <p:nvPr/>
          </p:nvSpPr>
          <p:spPr>
            <a:xfrm>
              <a:off x="2125797" y="2376057"/>
              <a:ext cx="274434" cy="276999"/>
            </a:xfrm>
            <a:prstGeom prst="rect">
              <a:avLst/>
            </a:prstGeom>
            <a:noFill/>
          </p:spPr>
          <p:txBody>
            <a:bodyPr wrap="none" rtlCol="0">
              <a:spAutoFit/>
            </a:bodyPr>
            <a:lstStyle/>
            <a:p>
              <a:pPr fontAlgn="ctr"/>
              <a:r>
                <a:rPr lang="en-US" sz="12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2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25" name="组合 362"/>
          <p:cNvGrpSpPr/>
          <p:nvPr/>
        </p:nvGrpSpPr>
        <p:grpSpPr bwMode="auto">
          <a:xfrm>
            <a:off x="3770139" y="5552638"/>
            <a:ext cx="444948" cy="444946"/>
            <a:chOff x="373063" y="2114551"/>
            <a:chExt cx="1114425" cy="1116013"/>
          </a:xfrm>
        </p:grpSpPr>
        <p:sp>
          <p:nvSpPr>
            <p:cNvPr id="226" name="Freeform 84"/>
            <p:cNvSpPr/>
            <p:nvPr/>
          </p:nvSpPr>
          <p:spPr bwMode="auto">
            <a:xfrm>
              <a:off x="373063" y="2114551"/>
              <a:ext cx="1114425" cy="1116013"/>
            </a:xfrm>
            <a:custGeom>
              <a:avLst/>
              <a:gdLst>
                <a:gd name="T0" fmla="*/ 2147483647 w 2659"/>
                <a:gd name="T1" fmla="*/ 2147483647 h 2658"/>
                <a:gd name="T2" fmla="*/ 2147483647 w 2659"/>
                <a:gd name="T3" fmla="*/ 2147483647 h 2658"/>
                <a:gd name="T4" fmla="*/ 2147483647 w 2659"/>
                <a:gd name="T5" fmla="*/ 2147483647 h 2658"/>
                <a:gd name="T6" fmla="*/ 0 w 2659"/>
                <a:gd name="T7" fmla="*/ 2147483647 h 2658"/>
                <a:gd name="T8" fmla="*/ 2147483647 w 2659"/>
                <a:gd name="T9" fmla="*/ 0 h 2658"/>
                <a:gd name="T10" fmla="*/ 2147483647 w 2659"/>
                <a:gd name="T11" fmla="*/ 2147483647 h 2658"/>
                <a:gd name="T12" fmla="*/ 0 60000 65536"/>
                <a:gd name="T13" fmla="*/ 0 60000 65536"/>
                <a:gd name="T14" fmla="*/ 0 60000 65536"/>
                <a:gd name="T15" fmla="*/ 0 60000 65536"/>
                <a:gd name="T16" fmla="*/ 0 60000 65536"/>
                <a:gd name="T17" fmla="*/ 0 60000 65536"/>
                <a:gd name="T18" fmla="*/ 0 w 2659"/>
                <a:gd name="T19" fmla="*/ 0 h 2658"/>
                <a:gd name="T20" fmla="*/ 2659 w 2659"/>
                <a:gd name="T21" fmla="*/ 2658 h 2658"/>
              </a:gdLst>
              <a:ahLst/>
              <a:cxnLst>
                <a:cxn ang="T12">
                  <a:pos x="T0" y="T1"/>
                </a:cxn>
                <a:cxn ang="T13">
                  <a:pos x="T2" y="T3"/>
                </a:cxn>
                <a:cxn ang="T14">
                  <a:pos x="T4" y="T5"/>
                </a:cxn>
                <a:cxn ang="T15">
                  <a:pos x="T6" y="T7"/>
                </a:cxn>
                <a:cxn ang="T16">
                  <a:pos x="T8" y="T9"/>
                </a:cxn>
                <a:cxn ang="T17">
                  <a:pos x="T10" y="T11"/>
                </a:cxn>
              </a:cxnLst>
              <a:rect l="T18" t="T19" r="T20" b="T21"/>
              <a:pathLst>
                <a:path w="2659" h="2658">
                  <a:moveTo>
                    <a:pt x="2659" y="1329"/>
                  </a:moveTo>
                  <a:lnTo>
                    <a:pt x="2659" y="1329"/>
                  </a:lnTo>
                  <a:cubicBezTo>
                    <a:pt x="2659" y="2063"/>
                    <a:pt x="2064" y="2658"/>
                    <a:pt x="1329" y="2658"/>
                  </a:cubicBezTo>
                  <a:cubicBezTo>
                    <a:pt x="595" y="2658"/>
                    <a:pt x="0" y="2063"/>
                    <a:pt x="0" y="1329"/>
                  </a:cubicBezTo>
                  <a:cubicBezTo>
                    <a:pt x="0" y="595"/>
                    <a:pt x="595" y="0"/>
                    <a:pt x="1329" y="0"/>
                  </a:cubicBezTo>
                  <a:cubicBezTo>
                    <a:pt x="2064" y="0"/>
                    <a:pt x="2659" y="595"/>
                    <a:pt x="2659" y="1329"/>
                  </a:cubicBezTo>
                  <a:close/>
                </a:path>
              </a:pathLst>
            </a:custGeom>
            <a:solidFill>
              <a:srgbClr val="1D69AD"/>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27" name="组合 341"/>
            <p:cNvGrpSpPr/>
            <p:nvPr/>
          </p:nvGrpSpPr>
          <p:grpSpPr bwMode="auto">
            <a:xfrm>
              <a:off x="649288" y="2289176"/>
              <a:ext cx="561975" cy="769938"/>
              <a:chOff x="649288" y="2289176"/>
              <a:chExt cx="561975" cy="769938"/>
            </a:xfrm>
          </p:grpSpPr>
          <p:sp>
            <p:nvSpPr>
              <p:cNvPr id="228" name="Freeform 85"/>
              <p:cNvSpPr>
                <a:spLocks noEditPoints="1"/>
              </p:cNvSpPr>
              <p:nvPr/>
            </p:nvSpPr>
            <p:spPr bwMode="auto">
              <a:xfrm>
                <a:off x="768350" y="2289176"/>
                <a:ext cx="323850" cy="327025"/>
              </a:xfrm>
              <a:custGeom>
                <a:avLst/>
                <a:gdLst>
                  <a:gd name="T0" fmla="*/ 2147483647 w 775"/>
                  <a:gd name="T1" fmla="*/ 2147483647 h 776"/>
                  <a:gd name="T2" fmla="*/ 2147483647 w 775"/>
                  <a:gd name="T3" fmla="*/ 2147483647 h 776"/>
                  <a:gd name="T4" fmla="*/ 2147483647 w 775"/>
                  <a:gd name="T5" fmla="*/ 2147483647 h 776"/>
                  <a:gd name="T6" fmla="*/ 2147483647 w 775"/>
                  <a:gd name="T7" fmla="*/ 2147483647 h 776"/>
                  <a:gd name="T8" fmla="*/ 2147483647 w 775"/>
                  <a:gd name="T9" fmla="*/ 2147483647 h 776"/>
                  <a:gd name="T10" fmla="*/ 2147483647 w 775"/>
                  <a:gd name="T11" fmla="*/ 2147483647 h 776"/>
                  <a:gd name="T12" fmla="*/ 2147483647 w 775"/>
                  <a:gd name="T13" fmla="*/ 2147483647 h 776"/>
                  <a:gd name="T14" fmla="*/ 2147483647 w 775"/>
                  <a:gd name="T15" fmla="*/ 2147483647 h 776"/>
                  <a:gd name="T16" fmla="*/ 0 w 775"/>
                  <a:gd name="T17" fmla="*/ 2147483647 h 776"/>
                  <a:gd name="T18" fmla="*/ 2147483647 w 775"/>
                  <a:gd name="T19" fmla="*/ 0 h 776"/>
                  <a:gd name="T20" fmla="*/ 2147483647 w 775"/>
                  <a:gd name="T21" fmla="*/ 2147483647 h 776"/>
                  <a:gd name="T22" fmla="*/ 2147483647 w 775"/>
                  <a:gd name="T23" fmla="*/ 2147483647 h 7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5"/>
                  <a:gd name="T37" fmla="*/ 0 h 776"/>
                  <a:gd name="T38" fmla="*/ 775 w 775"/>
                  <a:gd name="T39" fmla="*/ 776 h 7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5" h="776">
                    <a:moveTo>
                      <a:pt x="387" y="67"/>
                    </a:moveTo>
                    <a:lnTo>
                      <a:pt x="387" y="67"/>
                    </a:lnTo>
                    <a:cubicBezTo>
                      <a:pt x="210" y="67"/>
                      <a:pt x="66" y="211"/>
                      <a:pt x="66" y="388"/>
                    </a:cubicBezTo>
                    <a:cubicBezTo>
                      <a:pt x="66" y="565"/>
                      <a:pt x="210" y="709"/>
                      <a:pt x="387" y="709"/>
                    </a:cubicBezTo>
                    <a:cubicBezTo>
                      <a:pt x="565" y="709"/>
                      <a:pt x="709" y="565"/>
                      <a:pt x="709" y="388"/>
                    </a:cubicBezTo>
                    <a:cubicBezTo>
                      <a:pt x="709" y="211"/>
                      <a:pt x="565" y="67"/>
                      <a:pt x="387" y="67"/>
                    </a:cubicBezTo>
                    <a:close/>
                    <a:moveTo>
                      <a:pt x="387" y="776"/>
                    </a:moveTo>
                    <a:lnTo>
                      <a:pt x="387" y="776"/>
                    </a:lnTo>
                    <a:cubicBezTo>
                      <a:pt x="174" y="776"/>
                      <a:pt x="0" y="602"/>
                      <a:pt x="0" y="388"/>
                    </a:cubicBezTo>
                    <a:cubicBezTo>
                      <a:pt x="0" y="174"/>
                      <a:pt x="174" y="0"/>
                      <a:pt x="387" y="0"/>
                    </a:cubicBezTo>
                    <a:cubicBezTo>
                      <a:pt x="601" y="0"/>
                      <a:pt x="775" y="174"/>
                      <a:pt x="775" y="388"/>
                    </a:cubicBezTo>
                    <a:cubicBezTo>
                      <a:pt x="775" y="602"/>
                      <a:pt x="601" y="776"/>
                      <a:pt x="387" y="77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9" name="Freeform 86"/>
              <p:cNvSpPr/>
              <p:nvPr/>
            </p:nvSpPr>
            <p:spPr bwMode="auto">
              <a:xfrm>
                <a:off x="649288" y="2652713"/>
                <a:ext cx="561975" cy="390525"/>
              </a:xfrm>
              <a:custGeom>
                <a:avLst/>
                <a:gdLst>
                  <a:gd name="T0" fmla="*/ 2147483647 w 1337"/>
                  <a:gd name="T1" fmla="*/ 2147483647 h 932"/>
                  <a:gd name="T2" fmla="*/ 2147483647 w 1337"/>
                  <a:gd name="T3" fmla="*/ 2147483647 h 932"/>
                  <a:gd name="T4" fmla="*/ 2147483647 w 1337"/>
                  <a:gd name="T5" fmla="*/ 2147483647 h 932"/>
                  <a:gd name="T6" fmla="*/ 2147483647 w 1337"/>
                  <a:gd name="T7" fmla="*/ 2147483647 h 932"/>
                  <a:gd name="T8" fmla="*/ 2147483647 w 1337"/>
                  <a:gd name="T9" fmla="*/ 2147483647 h 932"/>
                  <a:gd name="T10" fmla="*/ 2147483647 w 1337"/>
                  <a:gd name="T11" fmla="*/ 2147483647 h 932"/>
                  <a:gd name="T12" fmla="*/ 2147483647 w 1337"/>
                  <a:gd name="T13" fmla="*/ 2147483647 h 932"/>
                  <a:gd name="T14" fmla="*/ 2147483647 w 1337"/>
                  <a:gd name="T15" fmla="*/ 2147483647 h 932"/>
                  <a:gd name="T16" fmla="*/ 2147483647 w 1337"/>
                  <a:gd name="T17" fmla="*/ 2147483647 h 932"/>
                  <a:gd name="T18" fmla="*/ 2147483647 w 1337"/>
                  <a:gd name="T19" fmla="*/ 2147483647 h 932"/>
                  <a:gd name="T20" fmla="*/ 2147483647 w 1337"/>
                  <a:gd name="T21" fmla="*/ 2147483647 h 932"/>
                  <a:gd name="T22" fmla="*/ 2147483647 w 1337"/>
                  <a:gd name="T23" fmla="*/ 2147483647 h 932"/>
                  <a:gd name="T24" fmla="*/ 2147483647 w 1337"/>
                  <a:gd name="T25" fmla="*/ 2147483647 h 932"/>
                  <a:gd name="T26" fmla="*/ 2147483647 w 1337"/>
                  <a:gd name="T27" fmla="*/ 2147483647 h 932"/>
                  <a:gd name="T28" fmla="*/ 2147483647 w 1337"/>
                  <a:gd name="T29" fmla="*/ 2147483647 h 932"/>
                  <a:gd name="T30" fmla="*/ 0 w 1337"/>
                  <a:gd name="T31" fmla="*/ 2147483647 h 932"/>
                  <a:gd name="T32" fmla="*/ 0 w 1337"/>
                  <a:gd name="T33" fmla="*/ 2147483647 h 932"/>
                  <a:gd name="T34" fmla="*/ 2147483647 w 1337"/>
                  <a:gd name="T35" fmla="*/ 2147483647 h 932"/>
                  <a:gd name="T36" fmla="*/ 2147483647 w 1337"/>
                  <a:gd name="T37" fmla="*/ 2147483647 h 932"/>
                  <a:gd name="T38" fmla="*/ 2147483647 w 1337"/>
                  <a:gd name="T39" fmla="*/ 2147483647 h 932"/>
                  <a:gd name="T40" fmla="*/ 2147483647 w 1337"/>
                  <a:gd name="T41" fmla="*/ 2147483647 h 932"/>
                  <a:gd name="T42" fmla="*/ 2147483647 w 1337"/>
                  <a:gd name="T43" fmla="*/ 2147483647 h 932"/>
                  <a:gd name="T44" fmla="*/ 2147483647 w 1337"/>
                  <a:gd name="T45" fmla="*/ 2147483647 h 932"/>
                  <a:gd name="T46" fmla="*/ 2147483647 w 1337"/>
                  <a:gd name="T47" fmla="*/ 2147483647 h 932"/>
                  <a:gd name="T48" fmla="*/ 2147483647 w 1337"/>
                  <a:gd name="T49" fmla="*/ 2147483647 h 9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932"/>
                  <a:gd name="T77" fmla="*/ 1337 w 1337"/>
                  <a:gd name="T78" fmla="*/ 932 h 9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932">
                    <a:moveTo>
                      <a:pt x="1304" y="932"/>
                    </a:moveTo>
                    <a:lnTo>
                      <a:pt x="1304" y="932"/>
                    </a:lnTo>
                    <a:lnTo>
                      <a:pt x="1080" y="932"/>
                    </a:lnTo>
                    <a:lnTo>
                      <a:pt x="1080" y="866"/>
                    </a:lnTo>
                    <a:lnTo>
                      <a:pt x="1270" y="866"/>
                    </a:lnTo>
                    <a:lnTo>
                      <a:pt x="1270" y="429"/>
                    </a:lnTo>
                    <a:cubicBezTo>
                      <a:pt x="1270" y="255"/>
                      <a:pt x="1151" y="108"/>
                      <a:pt x="983" y="71"/>
                    </a:cubicBezTo>
                    <a:lnTo>
                      <a:pt x="694" y="412"/>
                    </a:lnTo>
                    <a:cubicBezTo>
                      <a:pt x="681" y="427"/>
                      <a:pt x="656" y="427"/>
                      <a:pt x="643" y="412"/>
                    </a:cubicBezTo>
                    <a:lnTo>
                      <a:pt x="353" y="71"/>
                    </a:lnTo>
                    <a:cubicBezTo>
                      <a:pt x="186" y="108"/>
                      <a:pt x="67" y="255"/>
                      <a:pt x="67" y="429"/>
                    </a:cubicBezTo>
                    <a:lnTo>
                      <a:pt x="67" y="866"/>
                    </a:lnTo>
                    <a:lnTo>
                      <a:pt x="896" y="866"/>
                    </a:lnTo>
                    <a:lnTo>
                      <a:pt x="896" y="932"/>
                    </a:lnTo>
                    <a:lnTo>
                      <a:pt x="33" y="932"/>
                    </a:lnTo>
                    <a:cubicBezTo>
                      <a:pt x="15" y="932"/>
                      <a:pt x="0" y="917"/>
                      <a:pt x="0" y="899"/>
                    </a:cubicBezTo>
                    <a:lnTo>
                      <a:pt x="0" y="429"/>
                    </a:lnTo>
                    <a:cubicBezTo>
                      <a:pt x="0" y="217"/>
                      <a:pt x="152" y="37"/>
                      <a:pt x="361" y="2"/>
                    </a:cubicBezTo>
                    <a:cubicBezTo>
                      <a:pt x="372" y="0"/>
                      <a:pt x="384" y="4"/>
                      <a:pt x="392" y="13"/>
                    </a:cubicBezTo>
                    <a:lnTo>
                      <a:pt x="668" y="339"/>
                    </a:lnTo>
                    <a:lnTo>
                      <a:pt x="945" y="13"/>
                    </a:lnTo>
                    <a:cubicBezTo>
                      <a:pt x="953" y="4"/>
                      <a:pt x="965" y="0"/>
                      <a:pt x="976" y="2"/>
                    </a:cubicBezTo>
                    <a:cubicBezTo>
                      <a:pt x="1185" y="37"/>
                      <a:pt x="1337" y="216"/>
                      <a:pt x="1337" y="429"/>
                    </a:cubicBezTo>
                    <a:lnTo>
                      <a:pt x="1337" y="899"/>
                    </a:lnTo>
                    <a:cubicBezTo>
                      <a:pt x="1337" y="917"/>
                      <a:pt x="1322" y="932"/>
                      <a:pt x="1304" y="93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0" name="Freeform 87"/>
              <p:cNvSpPr/>
              <p:nvPr/>
            </p:nvSpPr>
            <p:spPr bwMode="auto">
              <a:xfrm>
                <a:off x="879475" y="2667001"/>
                <a:ext cx="101600" cy="149225"/>
              </a:xfrm>
              <a:custGeom>
                <a:avLst/>
                <a:gdLst>
                  <a:gd name="T0" fmla="*/ 2147483647 w 239"/>
                  <a:gd name="T1" fmla="*/ 2147483647 h 357"/>
                  <a:gd name="T2" fmla="*/ 2147483647 w 239"/>
                  <a:gd name="T3" fmla="*/ 2147483647 h 357"/>
                  <a:gd name="T4" fmla="*/ 2147483647 w 239"/>
                  <a:gd name="T5" fmla="*/ 2147483647 h 357"/>
                  <a:gd name="T6" fmla="*/ 2147483647 w 239"/>
                  <a:gd name="T7" fmla="*/ 0 h 357"/>
                  <a:gd name="T8" fmla="*/ 0 w 239"/>
                  <a:gd name="T9" fmla="*/ 0 h 357"/>
                  <a:gd name="T10" fmla="*/ 2147483647 w 239"/>
                  <a:gd name="T11" fmla="*/ 2147483647 h 357"/>
                  <a:gd name="T12" fmla="*/ 2147483647 w 239"/>
                  <a:gd name="T13" fmla="*/ 2147483647 h 357"/>
                  <a:gd name="T14" fmla="*/ 2147483647 w 239"/>
                  <a:gd name="T15" fmla="*/ 2147483647 h 357"/>
                  <a:gd name="T16" fmla="*/ 2147483647 w 239"/>
                  <a:gd name="T17" fmla="*/ 2147483647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
                  <a:gd name="T28" fmla="*/ 0 h 357"/>
                  <a:gd name="T29" fmla="*/ 239 w 239"/>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 h="357">
                    <a:moveTo>
                      <a:pt x="210" y="260"/>
                    </a:moveTo>
                    <a:lnTo>
                      <a:pt x="210" y="260"/>
                    </a:lnTo>
                    <a:lnTo>
                      <a:pt x="135" y="112"/>
                    </a:lnTo>
                    <a:lnTo>
                      <a:pt x="239" y="0"/>
                    </a:lnTo>
                    <a:lnTo>
                      <a:pt x="0" y="0"/>
                    </a:lnTo>
                    <a:lnTo>
                      <a:pt x="104" y="112"/>
                    </a:lnTo>
                    <a:lnTo>
                      <a:pt x="29" y="260"/>
                    </a:lnTo>
                    <a:lnTo>
                      <a:pt x="119" y="357"/>
                    </a:lnTo>
                    <a:lnTo>
                      <a:pt x="210" y="260"/>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1" name="Freeform 88"/>
              <p:cNvSpPr/>
              <p:nvPr/>
            </p:nvSpPr>
            <p:spPr bwMode="auto">
              <a:xfrm>
                <a:off x="803275" y="2652713"/>
                <a:ext cx="254000" cy="28575"/>
              </a:xfrm>
              <a:custGeom>
                <a:avLst/>
                <a:gdLst>
                  <a:gd name="T0" fmla="*/ 2147483647 w 605"/>
                  <a:gd name="T1" fmla="*/ 2147483647 h 67"/>
                  <a:gd name="T2" fmla="*/ 2147483647 w 605"/>
                  <a:gd name="T3" fmla="*/ 2147483647 h 67"/>
                  <a:gd name="T4" fmla="*/ 0 w 605"/>
                  <a:gd name="T5" fmla="*/ 2147483647 h 67"/>
                  <a:gd name="T6" fmla="*/ 0 w 605"/>
                  <a:gd name="T7" fmla="*/ 0 h 67"/>
                  <a:gd name="T8" fmla="*/ 2147483647 w 605"/>
                  <a:gd name="T9" fmla="*/ 0 h 67"/>
                  <a:gd name="T10" fmla="*/ 2147483647 w 605"/>
                  <a:gd name="T11" fmla="*/ 2147483647 h 67"/>
                  <a:gd name="T12" fmla="*/ 0 60000 65536"/>
                  <a:gd name="T13" fmla="*/ 0 60000 65536"/>
                  <a:gd name="T14" fmla="*/ 0 60000 65536"/>
                  <a:gd name="T15" fmla="*/ 0 60000 65536"/>
                  <a:gd name="T16" fmla="*/ 0 60000 65536"/>
                  <a:gd name="T17" fmla="*/ 0 60000 65536"/>
                  <a:gd name="T18" fmla="*/ 0 w 605"/>
                  <a:gd name="T19" fmla="*/ 0 h 67"/>
                  <a:gd name="T20" fmla="*/ 605 w 605"/>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605" h="67">
                    <a:moveTo>
                      <a:pt x="605" y="67"/>
                    </a:moveTo>
                    <a:lnTo>
                      <a:pt x="605" y="67"/>
                    </a:lnTo>
                    <a:lnTo>
                      <a:pt x="0" y="67"/>
                    </a:lnTo>
                    <a:lnTo>
                      <a:pt x="0" y="0"/>
                    </a:lnTo>
                    <a:lnTo>
                      <a:pt x="605" y="0"/>
                    </a:lnTo>
                    <a:lnTo>
                      <a:pt x="605" y="67"/>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2" name="Freeform 89"/>
              <p:cNvSpPr/>
              <p:nvPr/>
            </p:nvSpPr>
            <p:spPr bwMode="auto">
              <a:xfrm>
                <a:off x="990600" y="3000376"/>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3" name="Freeform 90"/>
              <p:cNvSpPr/>
              <p:nvPr/>
            </p:nvSpPr>
            <p:spPr bwMode="auto">
              <a:xfrm>
                <a:off x="1081088" y="3000376"/>
                <a:ext cx="57150"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7" y="0"/>
                      <a:pt x="139" y="31"/>
                      <a:pt x="139" y="69"/>
                    </a:cubicBezTo>
                    <a:cubicBezTo>
                      <a:pt x="139"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algn="ctr" fontAlgn="ctr"/>
                <a:endParaRPr lang="en-US" altLang="zh-CN"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34" name="组合 233"/>
          <p:cNvGrpSpPr/>
          <p:nvPr/>
        </p:nvGrpSpPr>
        <p:grpSpPr>
          <a:xfrm>
            <a:off x="4181942" y="5470323"/>
            <a:ext cx="400911" cy="353820"/>
            <a:chOff x="2125797" y="2299236"/>
            <a:chExt cx="400911" cy="353820"/>
          </a:xfrm>
        </p:grpSpPr>
        <p:sp>
          <p:nvSpPr>
            <p:cNvPr id="235" name="文本框 234"/>
            <p:cNvSpPr txBox="1"/>
            <p:nvPr/>
          </p:nvSpPr>
          <p:spPr>
            <a:xfrm>
              <a:off x="2266700" y="2299236"/>
              <a:ext cx="260008" cy="246221"/>
            </a:xfrm>
            <a:prstGeom prst="rect">
              <a:avLst/>
            </a:prstGeom>
            <a:noFill/>
          </p:spPr>
          <p:txBody>
            <a:bodyPr wrap="none" rtlCol="0">
              <a:spAutoFit/>
            </a:bodyPr>
            <a:lstStyle/>
            <a:p>
              <a:pPr fontAlgn="ctr"/>
              <a:r>
                <a:rPr lang="en-US" sz="10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0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6" name="文本框 235"/>
            <p:cNvSpPr txBox="1"/>
            <p:nvPr/>
          </p:nvSpPr>
          <p:spPr>
            <a:xfrm>
              <a:off x="2125797" y="2376057"/>
              <a:ext cx="274434" cy="276999"/>
            </a:xfrm>
            <a:prstGeom prst="rect">
              <a:avLst/>
            </a:prstGeom>
            <a:noFill/>
          </p:spPr>
          <p:txBody>
            <a:bodyPr wrap="none" rtlCol="0">
              <a:spAutoFit/>
            </a:bodyPr>
            <a:lstStyle/>
            <a:p>
              <a:pPr fontAlgn="ctr"/>
              <a:r>
                <a:rPr lang="en-US" sz="1200" b="1" dirty="0" smtClean="0">
                  <a:solidFill>
                    <a:srgbClr val="1D69AD"/>
                  </a:solidFill>
                  <a:latin typeface="Huawei Sans" panose="020C0503030203020204" pitchFamily="34" charset="0"/>
                  <a:ea typeface="方正兰亭黑简体" panose="02000000000000000000" pitchFamily="2" charset="-122"/>
                  <a:sym typeface="Huawei Sans" panose="020C0503030203020204" pitchFamily="34" charset="0"/>
                </a:rPr>
                <a:t>Z</a:t>
              </a:r>
              <a:endParaRPr lang="en-US" altLang="zh-CN" sz="1200" b="1" dirty="0">
                <a:solidFill>
                  <a:srgbClr val="1D69A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237" name="组合 236"/>
          <p:cNvGrpSpPr/>
          <p:nvPr/>
        </p:nvGrpSpPr>
        <p:grpSpPr>
          <a:xfrm rot="21157316">
            <a:off x="4004157" y="4343342"/>
            <a:ext cx="346276" cy="346276"/>
            <a:chOff x="3125216" y="3525103"/>
            <a:chExt cx="657346" cy="657346"/>
          </a:xfrm>
        </p:grpSpPr>
        <p:sp>
          <p:nvSpPr>
            <p:cNvPr id="238" name="椭圆 237"/>
            <p:cNvSpPr/>
            <p:nvPr/>
          </p:nvSpPr>
          <p:spPr>
            <a:xfrm>
              <a:off x="3125216" y="3525103"/>
              <a:ext cx="657346" cy="65734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39" name="组合 238"/>
            <p:cNvGrpSpPr/>
            <p:nvPr/>
          </p:nvGrpSpPr>
          <p:grpSpPr>
            <a:xfrm>
              <a:off x="3175094" y="3711331"/>
              <a:ext cx="530383" cy="304410"/>
              <a:chOff x="3173234" y="3694797"/>
              <a:chExt cx="587997" cy="337477"/>
            </a:xfrm>
          </p:grpSpPr>
          <p:sp>
            <p:nvSpPr>
              <p:cNvPr id="240" name="梯形 239"/>
              <p:cNvSpPr/>
              <p:nvPr/>
            </p:nvSpPr>
            <p:spPr>
              <a:xfrm rot="16200000">
                <a:off x="3262881" y="3704145"/>
                <a:ext cx="289053" cy="29926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1" name="弦形 240"/>
              <p:cNvSpPr/>
              <p:nvPr/>
            </p:nvSpPr>
            <p:spPr>
              <a:xfrm>
                <a:off x="3173234" y="3784428"/>
                <a:ext cx="133461" cy="138695"/>
              </a:xfrm>
              <a:prstGeom prst="chord">
                <a:avLst>
                  <a:gd name="adj1" fmla="val 5850724"/>
                  <a:gd name="adj2" fmla="val 15798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2" name="圆角矩形 241"/>
              <p:cNvSpPr/>
              <p:nvPr/>
            </p:nvSpPr>
            <p:spPr>
              <a:xfrm>
                <a:off x="3315402" y="3920094"/>
                <a:ext cx="69873" cy="112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3" name="梯形 242"/>
              <p:cNvSpPr/>
              <p:nvPr/>
            </p:nvSpPr>
            <p:spPr>
              <a:xfrm rot="15142699">
                <a:off x="3689108" y="3691740"/>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4" name="梯形 243"/>
              <p:cNvSpPr/>
              <p:nvPr/>
            </p:nvSpPr>
            <p:spPr>
              <a:xfrm rot="16200000">
                <a:off x="3689108" y="3808065"/>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5" name="梯形 244"/>
              <p:cNvSpPr/>
              <p:nvPr/>
            </p:nvSpPr>
            <p:spPr>
              <a:xfrm rot="17886113">
                <a:off x="3689109" y="3911002"/>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6" name="流程图: 延期 245"/>
              <p:cNvSpPr/>
              <p:nvPr/>
            </p:nvSpPr>
            <p:spPr>
              <a:xfrm>
                <a:off x="3600512" y="3694797"/>
                <a:ext cx="45719" cy="317959"/>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47" name="组合 246"/>
          <p:cNvGrpSpPr/>
          <p:nvPr/>
        </p:nvGrpSpPr>
        <p:grpSpPr>
          <a:xfrm rot="21157316">
            <a:off x="1208840" y="5232379"/>
            <a:ext cx="346276" cy="346276"/>
            <a:chOff x="3125216" y="3525103"/>
            <a:chExt cx="657346" cy="657346"/>
          </a:xfrm>
        </p:grpSpPr>
        <p:sp>
          <p:nvSpPr>
            <p:cNvPr id="248" name="椭圆 247"/>
            <p:cNvSpPr/>
            <p:nvPr/>
          </p:nvSpPr>
          <p:spPr>
            <a:xfrm>
              <a:off x="3125216" y="3525103"/>
              <a:ext cx="657346" cy="65734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49" name="组合 248"/>
            <p:cNvGrpSpPr/>
            <p:nvPr/>
          </p:nvGrpSpPr>
          <p:grpSpPr>
            <a:xfrm>
              <a:off x="3175094" y="3711331"/>
              <a:ext cx="530383" cy="304410"/>
              <a:chOff x="3173234" y="3694797"/>
              <a:chExt cx="587997" cy="337477"/>
            </a:xfrm>
          </p:grpSpPr>
          <p:sp>
            <p:nvSpPr>
              <p:cNvPr id="250" name="梯形 249"/>
              <p:cNvSpPr/>
              <p:nvPr/>
            </p:nvSpPr>
            <p:spPr>
              <a:xfrm rot="16200000">
                <a:off x="3262881" y="3704145"/>
                <a:ext cx="289053" cy="29926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1" name="弦形 250"/>
              <p:cNvSpPr/>
              <p:nvPr/>
            </p:nvSpPr>
            <p:spPr>
              <a:xfrm>
                <a:off x="3173234" y="3784428"/>
                <a:ext cx="133461" cy="138695"/>
              </a:xfrm>
              <a:prstGeom prst="chord">
                <a:avLst>
                  <a:gd name="adj1" fmla="val 5850724"/>
                  <a:gd name="adj2" fmla="val 15798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2" name="圆角矩形 251"/>
              <p:cNvSpPr/>
              <p:nvPr/>
            </p:nvSpPr>
            <p:spPr>
              <a:xfrm>
                <a:off x="3315402" y="3920094"/>
                <a:ext cx="69873" cy="112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3" name="梯形 252"/>
              <p:cNvSpPr/>
              <p:nvPr/>
            </p:nvSpPr>
            <p:spPr>
              <a:xfrm rot="15142699">
                <a:off x="3689108" y="3691740"/>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4" name="梯形 253"/>
              <p:cNvSpPr/>
              <p:nvPr/>
            </p:nvSpPr>
            <p:spPr>
              <a:xfrm rot="16200000">
                <a:off x="3689108" y="3808065"/>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5" name="梯形 254"/>
              <p:cNvSpPr/>
              <p:nvPr/>
            </p:nvSpPr>
            <p:spPr>
              <a:xfrm rot="17886113">
                <a:off x="3689109" y="3911002"/>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6" name="流程图: 延期 255"/>
              <p:cNvSpPr/>
              <p:nvPr/>
            </p:nvSpPr>
            <p:spPr>
              <a:xfrm>
                <a:off x="3600512" y="3694797"/>
                <a:ext cx="45719" cy="317959"/>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57" name="组合 256"/>
          <p:cNvGrpSpPr/>
          <p:nvPr/>
        </p:nvGrpSpPr>
        <p:grpSpPr>
          <a:xfrm rot="21157316">
            <a:off x="4004158" y="5232379"/>
            <a:ext cx="346276" cy="346276"/>
            <a:chOff x="3125216" y="3525103"/>
            <a:chExt cx="657346" cy="657346"/>
          </a:xfrm>
        </p:grpSpPr>
        <p:sp>
          <p:nvSpPr>
            <p:cNvPr id="258" name="椭圆 257"/>
            <p:cNvSpPr/>
            <p:nvPr/>
          </p:nvSpPr>
          <p:spPr>
            <a:xfrm>
              <a:off x="3125216" y="3525103"/>
              <a:ext cx="657346" cy="65734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59" name="组合 258"/>
            <p:cNvGrpSpPr/>
            <p:nvPr/>
          </p:nvGrpSpPr>
          <p:grpSpPr>
            <a:xfrm>
              <a:off x="3175094" y="3711331"/>
              <a:ext cx="530383" cy="304410"/>
              <a:chOff x="3173234" y="3694797"/>
              <a:chExt cx="587997" cy="337477"/>
            </a:xfrm>
          </p:grpSpPr>
          <p:sp>
            <p:nvSpPr>
              <p:cNvPr id="260" name="梯形 259"/>
              <p:cNvSpPr/>
              <p:nvPr/>
            </p:nvSpPr>
            <p:spPr>
              <a:xfrm rot="16200000">
                <a:off x="3262881" y="3704145"/>
                <a:ext cx="289053" cy="29926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1" name="弦形 260"/>
              <p:cNvSpPr/>
              <p:nvPr/>
            </p:nvSpPr>
            <p:spPr>
              <a:xfrm>
                <a:off x="3173234" y="3784428"/>
                <a:ext cx="133461" cy="138695"/>
              </a:xfrm>
              <a:prstGeom prst="chord">
                <a:avLst>
                  <a:gd name="adj1" fmla="val 5850724"/>
                  <a:gd name="adj2" fmla="val 15798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2" name="圆角矩形 261"/>
              <p:cNvSpPr/>
              <p:nvPr/>
            </p:nvSpPr>
            <p:spPr>
              <a:xfrm>
                <a:off x="3315402" y="3920094"/>
                <a:ext cx="69873" cy="112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3" name="梯形 262"/>
              <p:cNvSpPr/>
              <p:nvPr/>
            </p:nvSpPr>
            <p:spPr>
              <a:xfrm rot="15142699">
                <a:off x="3689108" y="3691740"/>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4" name="梯形 263"/>
              <p:cNvSpPr/>
              <p:nvPr/>
            </p:nvSpPr>
            <p:spPr>
              <a:xfrm rot="16200000">
                <a:off x="3689108" y="3808065"/>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5" name="梯形 264"/>
              <p:cNvSpPr/>
              <p:nvPr/>
            </p:nvSpPr>
            <p:spPr>
              <a:xfrm rot="17886113">
                <a:off x="3689109" y="3911002"/>
                <a:ext cx="52822" cy="9142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6" name="流程图: 延期 265"/>
              <p:cNvSpPr/>
              <p:nvPr/>
            </p:nvSpPr>
            <p:spPr>
              <a:xfrm>
                <a:off x="3600512" y="3694797"/>
                <a:ext cx="45719" cy="317959"/>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cxnSp>
        <p:nvCxnSpPr>
          <p:cNvPr id="268" name="直接连接符 267"/>
          <p:cNvCxnSpPr>
            <a:stCxn id="13" idx="1"/>
            <a:endCxn id="13" idx="3"/>
          </p:cNvCxnSpPr>
          <p:nvPr/>
        </p:nvCxnSpPr>
        <p:spPr>
          <a:xfrm>
            <a:off x="781054" y="4182450"/>
            <a:ext cx="3898694" cy="0"/>
          </a:xfrm>
          <a:prstGeom prst="lin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86" name="组合 285"/>
          <p:cNvGrpSpPr/>
          <p:nvPr/>
        </p:nvGrpSpPr>
        <p:grpSpPr>
          <a:xfrm>
            <a:off x="5778489" y="2432432"/>
            <a:ext cx="4871528" cy="1329457"/>
            <a:chOff x="5813991" y="2432431"/>
            <a:chExt cx="4871528" cy="1329457"/>
          </a:xfrm>
        </p:grpSpPr>
        <p:pic>
          <p:nvPicPr>
            <p:cNvPr id="270" name="图片 157" descr="故障链路.png"/>
            <p:cNvPicPr>
              <a:picLocks noChangeAspect="1"/>
            </p:cNvPicPr>
            <p:nvPr/>
          </p:nvPicPr>
          <p:blipFill>
            <a:blip r:embed="rId1" cstate="print"/>
            <a:stretch>
              <a:fillRect/>
            </a:stretch>
          </p:blipFill>
          <p:spPr>
            <a:xfrm>
              <a:off x="5813991" y="2432431"/>
              <a:ext cx="446281" cy="332783"/>
            </a:xfrm>
            <a:prstGeom prst="rect">
              <a:avLst/>
            </a:prstGeom>
          </p:spPr>
        </p:pic>
        <p:pic>
          <p:nvPicPr>
            <p:cNvPr id="271" name="图片 157" descr="故障链路.png"/>
            <p:cNvPicPr>
              <a:picLocks noChangeAspect="1"/>
            </p:cNvPicPr>
            <p:nvPr/>
          </p:nvPicPr>
          <p:blipFill>
            <a:blip r:embed="rId1" cstate="print"/>
            <a:stretch>
              <a:fillRect/>
            </a:stretch>
          </p:blipFill>
          <p:spPr>
            <a:xfrm>
              <a:off x="10239238" y="2432431"/>
              <a:ext cx="446281" cy="332783"/>
            </a:xfrm>
            <a:prstGeom prst="rect">
              <a:avLst/>
            </a:prstGeom>
          </p:spPr>
        </p:pic>
        <p:pic>
          <p:nvPicPr>
            <p:cNvPr id="285" name="图片 105" descr="AP.png"/>
            <p:cNvPicPr>
              <a:picLocks noChangeAspect="1"/>
            </p:cNvPicPr>
            <p:nvPr/>
          </p:nvPicPr>
          <p:blipFill>
            <a:blip r:embed="rId2" cstate="print"/>
            <a:stretch>
              <a:fillRect/>
            </a:stretch>
          </p:blipFill>
          <p:spPr>
            <a:xfrm>
              <a:off x="8026615" y="3396748"/>
              <a:ext cx="446281" cy="365140"/>
            </a:xfrm>
            <a:prstGeom prst="rect">
              <a:avLst/>
            </a:prstGeom>
          </p:spPr>
        </p:pic>
      </p:grpSp>
      <p:sp>
        <p:nvSpPr>
          <p:cNvPr id="287" name="文本框 286"/>
          <p:cNvSpPr txBox="1"/>
          <p:nvPr/>
        </p:nvSpPr>
        <p:spPr>
          <a:xfrm>
            <a:off x="5508563" y="2504399"/>
            <a:ext cx="556563" cy="276999"/>
          </a:xfrm>
          <a:prstGeom prst="rect">
            <a:avLst/>
          </a:prstGeom>
          <a:noFill/>
        </p:spPr>
        <p:txBody>
          <a:bodyPr wrap="none" rtlCol="0">
            <a:spAutoFit/>
          </a:bodyPr>
          <a:lstStyle/>
          <a:p>
            <a:pP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2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8" name="文本框 287"/>
          <p:cNvSpPr txBox="1"/>
          <p:nvPr/>
        </p:nvSpPr>
        <p:spPr>
          <a:xfrm>
            <a:off x="10573923" y="2504399"/>
            <a:ext cx="556563" cy="276999"/>
          </a:xfrm>
          <a:prstGeom prst="rect">
            <a:avLst/>
          </a:prstGeom>
          <a:noFill/>
        </p:spPr>
        <p:txBody>
          <a:bodyPr wrap="none" rtlCol="0">
            <a:spAutoFit/>
          </a:bodyPr>
          <a:lstStyle/>
          <a:p>
            <a:pP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2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0" name="矩形 289"/>
          <p:cNvSpPr/>
          <p:nvPr/>
        </p:nvSpPr>
        <p:spPr>
          <a:xfrm>
            <a:off x="6654020" y="2900426"/>
            <a:ext cx="2868573" cy="523220"/>
          </a:xfrm>
          <a:prstGeom prst="rect">
            <a:avLst/>
          </a:prstGeom>
        </p:spPr>
        <p:txBody>
          <a:bodyPr wrap="square">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Négocier l'heure de réveil Wi-Fi des STA.</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1" name="文本框 290"/>
          <p:cNvSpPr txBox="1"/>
          <p:nvPr/>
        </p:nvSpPr>
        <p:spPr>
          <a:xfrm>
            <a:off x="5153154" y="4060338"/>
            <a:ext cx="415498" cy="307777"/>
          </a:xfrm>
          <a:prstGeom prst="rect">
            <a:avLst/>
          </a:prstGeom>
          <a:noFill/>
        </p:spPr>
        <p:txBody>
          <a:bodyPr wrap="none" rtlCol="0">
            <a:spAutoFit/>
          </a:bodyPr>
          <a:lstStyle/>
          <a:p>
            <a:pPr algn="r" fontAlgn="ctr"/>
            <a:r>
              <a:rPr lang="en-US" sz="14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a:t>
            </a:r>
            <a:endParaRPr lang="en-US" altLang="zh-CN" sz="14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2" name="文本框 291"/>
          <p:cNvSpPr txBox="1"/>
          <p:nvPr/>
        </p:nvSpPr>
        <p:spPr>
          <a:xfrm>
            <a:off x="5051363" y="4864784"/>
            <a:ext cx="619080" cy="307777"/>
          </a:xfrm>
          <a:prstGeom prst="rect">
            <a:avLst/>
          </a:prstGeom>
          <a:noFill/>
        </p:spPr>
        <p:txBody>
          <a:bodyPr wrap="none" rtlCol="0">
            <a:spAutoFit/>
          </a:bodyPr>
          <a:lstStyle/>
          <a:p>
            <a:pPr algn="r" fontAlgn="ctr"/>
            <a:r>
              <a:rPr lang="en-US" sz="14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STA1</a:t>
            </a:r>
            <a:endParaRPr lang="en-US" altLang="zh-CN" sz="14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3" name="文本框 292"/>
          <p:cNvSpPr txBox="1"/>
          <p:nvPr/>
        </p:nvSpPr>
        <p:spPr>
          <a:xfrm>
            <a:off x="5051363" y="5669229"/>
            <a:ext cx="619080" cy="307777"/>
          </a:xfrm>
          <a:prstGeom prst="rect">
            <a:avLst/>
          </a:prstGeom>
          <a:noFill/>
        </p:spPr>
        <p:txBody>
          <a:bodyPr wrap="none" rtlCol="0">
            <a:spAutoFit/>
          </a:bodyPr>
          <a:lstStyle/>
          <a:p>
            <a:pPr algn="r" fontAlgn="ctr"/>
            <a:r>
              <a:rPr lang="en-US" sz="14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STA2</a:t>
            </a:r>
            <a:endParaRPr lang="en-US" altLang="zh-CN" sz="14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94" name="直接箭头连接符 293"/>
          <p:cNvCxnSpPr/>
          <p:nvPr/>
        </p:nvCxnSpPr>
        <p:spPr>
          <a:xfrm>
            <a:off x="5452449" y="4364100"/>
            <a:ext cx="528003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接箭头连接符 294"/>
          <p:cNvCxnSpPr/>
          <p:nvPr/>
        </p:nvCxnSpPr>
        <p:spPr>
          <a:xfrm>
            <a:off x="5452449" y="5147625"/>
            <a:ext cx="528003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接箭头连接符 295"/>
          <p:cNvCxnSpPr/>
          <p:nvPr/>
        </p:nvCxnSpPr>
        <p:spPr>
          <a:xfrm>
            <a:off x="5452449" y="5931150"/>
            <a:ext cx="528003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179"/>
          <p:cNvSpPr txBox="1"/>
          <p:nvPr/>
        </p:nvSpPr>
        <p:spPr>
          <a:xfrm>
            <a:off x="5596542" y="4096470"/>
            <a:ext cx="573778" cy="267630"/>
          </a:xfrm>
          <a:prstGeom prst="roundRect">
            <a:avLst>
              <a:gd name="adj" fmla="val 0"/>
            </a:avLst>
          </a:prstGeom>
          <a:solidFill>
            <a:srgbClr val="FF99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Balise</a:t>
            </a:r>
            <a:endParaRPr lang="en-US"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8" name="文本框 297"/>
          <p:cNvSpPr txBox="1"/>
          <p:nvPr/>
        </p:nvSpPr>
        <p:spPr>
          <a:xfrm>
            <a:off x="10670489" y="4136538"/>
            <a:ext cx="588624" cy="307777"/>
          </a:xfrm>
          <a:prstGeom prst="rect">
            <a:avLst/>
          </a:prstGeom>
          <a:noFill/>
        </p:spPr>
        <p:txBody>
          <a:bodyPr wrap="none" rtlCol="0">
            <a:spAutoFit/>
          </a:bodyPr>
          <a:lstStyle/>
          <a:p>
            <a:pPr algn="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9" name="文本框 298"/>
          <p:cNvSpPr txBox="1"/>
          <p:nvPr/>
        </p:nvSpPr>
        <p:spPr>
          <a:xfrm>
            <a:off x="10670489" y="4903801"/>
            <a:ext cx="588624" cy="307777"/>
          </a:xfrm>
          <a:prstGeom prst="rect">
            <a:avLst/>
          </a:prstGeom>
          <a:noFill/>
        </p:spPr>
        <p:txBody>
          <a:bodyPr wrap="none" rtlCol="0">
            <a:spAutoFit/>
          </a:bodyPr>
          <a:lstStyle/>
          <a:p>
            <a:pPr algn="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0" name="文本框 299"/>
          <p:cNvSpPr txBox="1"/>
          <p:nvPr/>
        </p:nvSpPr>
        <p:spPr>
          <a:xfrm>
            <a:off x="10670489" y="5713158"/>
            <a:ext cx="588624" cy="307777"/>
          </a:xfrm>
          <a:prstGeom prst="rect">
            <a:avLst/>
          </a:prstGeom>
          <a:noFill/>
        </p:spPr>
        <p:txBody>
          <a:bodyPr wrap="none" rtlCol="0">
            <a:spAutoFit/>
          </a:bodyPr>
          <a:lstStyle/>
          <a:p>
            <a:pPr algn="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L'heure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1" name="TextBox 179"/>
          <p:cNvSpPr txBox="1"/>
          <p:nvPr/>
        </p:nvSpPr>
        <p:spPr>
          <a:xfrm>
            <a:off x="7536714" y="4096470"/>
            <a:ext cx="573778" cy="267630"/>
          </a:xfrm>
          <a:prstGeom prst="roundRect">
            <a:avLst>
              <a:gd name="adj" fmla="val 0"/>
            </a:avLst>
          </a:prstGeom>
          <a:solidFill>
            <a:srgbClr val="FF99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Déclencheur</a:t>
            </a:r>
            <a:endParaRPr lang="en-US"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2" name="TextBox 179"/>
          <p:cNvSpPr txBox="1"/>
          <p:nvPr/>
        </p:nvSpPr>
        <p:spPr>
          <a:xfrm>
            <a:off x="8851816" y="4096470"/>
            <a:ext cx="573778" cy="267630"/>
          </a:xfrm>
          <a:prstGeom prst="roundRect">
            <a:avLst>
              <a:gd name="adj" fmla="val 0"/>
            </a:avLst>
          </a:prstGeom>
          <a:solidFill>
            <a:srgbClr val="FF9900"/>
          </a:solidFill>
          <a:ln>
            <a:noFill/>
          </a:ln>
        </p:spPr>
        <p:txBody>
          <a:bodyPr wrap="none" lIns="0" tIns="0" rIns="0" bIns="0" anchor="ctr" anchorCtr="0">
            <a:noAutofit/>
          </a:bodyPr>
          <a:lstStyle>
            <a:defPPr>
              <a:defRPr lang="en-US"/>
            </a:defPPr>
            <a:lvl1pPr algn="ctr" defTabSz="914400">
              <a:defRPr sz="1200">
                <a:solidFill>
                  <a:schemeClr val="bg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Déclencheur</a:t>
            </a:r>
            <a:endParaRPr lang="en-US"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5" name="组合 304"/>
          <p:cNvGrpSpPr/>
          <p:nvPr/>
        </p:nvGrpSpPr>
        <p:grpSpPr>
          <a:xfrm>
            <a:off x="5596542" y="5007419"/>
            <a:ext cx="5123747" cy="2627"/>
            <a:chOff x="1087206" y="4828921"/>
            <a:chExt cx="5123747" cy="2627"/>
          </a:xfrm>
        </p:grpSpPr>
        <p:cxnSp>
          <p:nvCxnSpPr>
            <p:cNvPr id="308" name="直接连接符 307"/>
            <p:cNvCxnSpPr>
              <a:endCxn id="303" idx="1"/>
            </p:cNvCxnSpPr>
            <p:nvPr/>
          </p:nvCxnSpPr>
          <p:spPr>
            <a:xfrm>
              <a:off x="1087206" y="4828921"/>
              <a:ext cx="2491765" cy="2627"/>
            </a:xfrm>
            <a:prstGeom prst="line">
              <a:avLst/>
            </a:prstGeom>
            <a:ln w="19050">
              <a:solidFill>
                <a:srgbClr val="C0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4529987" y="4828921"/>
              <a:ext cx="1680966" cy="0"/>
            </a:xfrm>
            <a:prstGeom prst="line">
              <a:avLst/>
            </a:prstGeom>
            <a:ln w="19050">
              <a:solidFill>
                <a:srgbClr val="C0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10" name="文本框 309"/>
          <p:cNvSpPr txBox="1"/>
          <p:nvPr/>
        </p:nvSpPr>
        <p:spPr>
          <a:xfrm>
            <a:off x="6472016" y="4726750"/>
            <a:ext cx="575800" cy="276999"/>
          </a:xfrm>
          <a:prstGeom prst="rect">
            <a:avLst/>
          </a:prstGeom>
          <a:noFill/>
        </p:spPr>
        <p:txBody>
          <a:bodyPr wrap="none" rtlCol="0">
            <a:spAutoFit/>
          </a:bodyPr>
          <a:lstStyle/>
          <a:p>
            <a:pPr algn="ctr" fontAlgn="ctr"/>
            <a:r>
              <a:rPr lang="en-US" sz="12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Sommeil</a:t>
            </a:r>
            <a:endParaRPr 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14" name="直接连接符 313"/>
          <p:cNvCxnSpPr/>
          <p:nvPr/>
        </p:nvCxnSpPr>
        <p:spPr>
          <a:xfrm>
            <a:off x="8088307" y="4400711"/>
            <a:ext cx="0" cy="527510"/>
          </a:xfrm>
          <a:prstGeom prst="line">
            <a:avLst/>
          </a:prstGeom>
          <a:ln w="19050">
            <a:solidFill>
              <a:srgbClr val="FF9900"/>
            </a:solidFill>
            <a:prstDash val="sysDot"/>
          </a:ln>
        </p:spPr>
        <p:style>
          <a:lnRef idx="1">
            <a:schemeClr val="accent1"/>
          </a:lnRef>
          <a:fillRef idx="0">
            <a:schemeClr val="accent1"/>
          </a:fillRef>
          <a:effectRef idx="0">
            <a:schemeClr val="accent1"/>
          </a:effectRef>
          <a:fontRef idx="minor">
            <a:schemeClr val="tx1"/>
          </a:fontRef>
        </p:style>
      </p:cxnSp>
      <p:sp>
        <p:nvSpPr>
          <p:cNvPr id="318" name="文本框 317"/>
          <p:cNvSpPr txBox="1"/>
          <p:nvPr/>
        </p:nvSpPr>
        <p:spPr>
          <a:xfrm>
            <a:off x="9560718" y="4726750"/>
            <a:ext cx="575799" cy="276999"/>
          </a:xfrm>
          <a:prstGeom prst="rect">
            <a:avLst/>
          </a:prstGeom>
          <a:noFill/>
        </p:spPr>
        <p:txBody>
          <a:bodyPr wrap="none" rtlCol="0">
            <a:spAutoFit/>
          </a:bodyPr>
          <a:lstStyle/>
          <a:p>
            <a:pPr algn="ctr" fontAlgn="ctr"/>
            <a:r>
              <a:rPr lang="en-US" sz="12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Sommeil</a:t>
            </a:r>
            <a:endParaRPr 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0" name="直接连接符 319"/>
          <p:cNvCxnSpPr/>
          <p:nvPr/>
        </p:nvCxnSpPr>
        <p:spPr>
          <a:xfrm>
            <a:off x="9425594" y="4400711"/>
            <a:ext cx="0" cy="1284932"/>
          </a:xfrm>
          <a:prstGeom prst="line">
            <a:avLst/>
          </a:prstGeom>
          <a:ln w="19050">
            <a:solidFill>
              <a:srgbClr val="FF9900"/>
            </a:solidFill>
            <a:prstDash val="sysDot"/>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9949847" y="5778592"/>
            <a:ext cx="770442" cy="0"/>
          </a:xfrm>
          <a:prstGeom prst="line">
            <a:avLst/>
          </a:prstGeom>
          <a:ln w="19050">
            <a:solidFill>
              <a:srgbClr val="C0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25" name="文本框 324"/>
          <p:cNvSpPr txBox="1"/>
          <p:nvPr/>
        </p:nvSpPr>
        <p:spPr>
          <a:xfrm>
            <a:off x="10054556" y="5473662"/>
            <a:ext cx="575799" cy="276999"/>
          </a:xfrm>
          <a:prstGeom prst="rect">
            <a:avLst/>
          </a:prstGeom>
          <a:noFill/>
        </p:spPr>
        <p:txBody>
          <a:bodyPr wrap="none" rtlCol="0">
            <a:spAutoFit/>
          </a:bodyPr>
          <a:lstStyle/>
          <a:p>
            <a:pPr algn="ctr" fontAlgn="ctr"/>
            <a:r>
              <a:rPr lang="en-US" sz="12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Sommeil</a:t>
            </a:r>
            <a:endParaRPr 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9" name="直接连接符 328"/>
          <p:cNvCxnSpPr/>
          <p:nvPr/>
        </p:nvCxnSpPr>
        <p:spPr>
          <a:xfrm>
            <a:off x="5602772" y="5777654"/>
            <a:ext cx="3822822" cy="0"/>
          </a:xfrm>
          <a:prstGeom prst="line">
            <a:avLst/>
          </a:prstGeom>
          <a:ln w="19050">
            <a:solidFill>
              <a:srgbClr val="C0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31" name="文本框 330"/>
          <p:cNvSpPr txBox="1"/>
          <p:nvPr/>
        </p:nvSpPr>
        <p:spPr>
          <a:xfrm>
            <a:off x="7176992" y="5509863"/>
            <a:ext cx="575799" cy="276999"/>
          </a:xfrm>
          <a:prstGeom prst="rect">
            <a:avLst/>
          </a:prstGeom>
          <a:noFill/>
        </p:spPr>
        <p:txBody>
          <a:bodyPr wrap="none" rtlCol="0">
            <a:spAutoFit/>
          </a:bodyPr>
          <a:lstStyle/>
          <a:p>
            <a:pPr algn="ctr" fontAlgn="ctr"/>
            <a:r>
              <a:rPr lang="en-US" sz="12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Sommeil</a:t>
            </a:r>
            <a:endParaRPr 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3" name="任意多边形 332"/>
          <p:cNvSpPr/>
          <p:nvPr/>
        </p:nvSpPr>
        <p:spPr>
          <a:xfrm>
            <a:off x="6183631" y="3878190"/>
            <a:ext cx="2658718" cy="281266"/>
          </a:xfrm>
          <a:custGeom>
            <a:avLst/>
            <a:gdLst>
              <a:gd name="connsiteX0" fmla="*/ 0 w 1304925"/>
              <a:gd name="connsiteY0" fmla="*/ 118081 h 241906"/>
              <a:gd name="connsiteX1" fmla="*/ 914400 w 1304925"/>
              <a:gd name="connsiteY1" fmla="*/ 3781 h 241906"/>
              <a:gd name="connsiteX2" fmla="*/ 1304925 w 1304925"/>
              <a:gd name="connsiteY2" fmla="*/ 241906 h 241906"/>
              <a:gd name="connsiteX0-1" fmla="*/ 0 w 1325245"/>
              <a:gd name="connsiteY0-2" fmla="*/ 292518 h 292518"/>
              <a:gd name="connsiteX1-3" fmla="*/ 934720 w 1325245"/>
              <a:gd name="connsiteY1-4" fmla="*/ 418 h 292518"/>
              <a:gd name="connsiteX2-5" fmla="*/ 1325245 w 1325245"/>
              <a:gd name="connsiteY2-6" fmla="*/ 238543 h 292518"/>
              <a:gd name="connsiteX0-7" fmla="*/ 0 w 1325245"/>
              <a:gd name="connsiteY0-8" fmla="*/ 292518 h 292518"/>
              <a:gd name="connsiteX1-9" fmla="*/ 934720 w 1325245"/>
              <a:gd name="connsiteY1-10" fmla="*/ 418 h 292518"/>
              <a:gd name="connsiteX2-11" fmla="*/ 1325245 w 1325245"/>
              <a:gd name="connsiteY2-12" fmla="*/ 238543 h 292518"/>
              <a:gd name="connsiteX0-13" fmla="*/ 0 w 1325245"/>
              <a:gd name="connsiteY0-14" fmla="*/ 292518 h 292518"/>
              <a:gd name="connsiteX1-15" fmla="*/ 934720 w 1325245"/>
              <a:gd name="connsiteY1-16" fmla="*/ 418 h 292518"/>
              <a:gd name="connsiteX2-17" fmla="*/ 1325245 w 1325245"/>
              <a:gd name="connsiteY2-18" fmla="*/ 238543 h 292518"/>
              <a:gd name="connsiteX0-19" fmla="*/ 0 w 1325245"/>
              <a:gd name="connsiteY0-20" fmla="*/ 292518 h 292518"/>
              <a:gd name="connsiteX1-21" fmla="*/ 934720 w 1325245"/>
              <a:gd name="connsiteY1-22" fmla="*/ 418 h 292518"/>
              <a:gd name="connsiteX2-23" fmla="*/ 1325245 w 1325245"/>
              <a:gd name="connsiteY2-24" fmla="*/ 238543 h 292518"/>
              <a:gd name="connsiteX0-25" fmla="*/ 0 w 1353185"/>
              <a:gd name="connsiteY0-26" fmla="*/ 292541 h 352866"/>
              <a:gd name="connsiteX1-27" fmla="*/ 934720 w 1353185"/>
              <a:gd name="connsiteY1-28" fmla="*/ 441 h 352866"/>
              <a:gd name="connsiteX2-29" fmla="*/ 1353185 w 1353185"/>
              <a:gd name="connsiteY2-30" fmla="*/ 352866 h 352866"/>
              <a:gd name="connsiteX0-31" fmla="*/ 0 w 1353185"/>
              <a:gd name="connsiteY0-32" fmla="*/ 0 h 60325"/>
              <a:gd name="connsiteX1-33" fmla="*/ 1353185 w 1353185"/>
              <a:gd name="connsiteY1-34" fmla="*/ 60325 h 60325"/>
              <a:gd name="connsiteX0-35" fmla="*/ 0 w 1340485"/>
              <a:gd name="connsiteY0-36" fmla="*/ 5715 h 5715"/>
              <a:gd name="connsiteX1-37" fmla="*/ 1340485 w 1340485"/>
              <a:gd name="connsiteY1-38" fmla="*/ 0 h 5715"/>
              <a:gd name="connsiteX0-39" fmla="*/ 0 w 10000"/>
              <a:gd name="connsiteY0-40" fmla="*/ 192366 h 192366"/>
              <a:gd name="connsiteX1-41" fmla="*/ 10000 w 10000"/>
              <a:gd name="connsiteY1-42" fmla="*/ 182366 h 192366"/>
              <a:gd name="connsiteX0-43" fmla="*/ 0 w 10000"/>
              <a:gd name="connsiteY0-44" fmla="*/ 303668 h 303668"/>
              <a:gd name="connsiteX1-45" fmla="*/ 10000 w 10000"/>
              <a:gd name="connsiteY1-46" fmla="*/ 293668 h 303668"/>
              <a:gd name="connsiteX0-47" fmla="*/ 0 w 14263"/>
              <a:gd name="connsiteY0-48" fmla="*/ 517285 h 517285"/>
              <a:gd name="connsiteX1-49" fmla="*/ 14263 w 14263"/>
              <a:gd name="connsiteY1-50" fmla="*/ 182840 h 517285"/>
              <a:gd name="connsiteX0-51" fmla="*/ 0 w 19834"/>
              <a:gd name="connsiteY0-52" fmla="*/ 310753 h 310753"/>
              <a:gd name="connsiteX1-53" fmla="*/ 19834 w 19834"/>
              <a:gd name="connsiteY1-54" fmla="*/ 287420 h 310753"/>
              <a:gd name="connsiteX0-55" fmla="*/ 0 w 19834"/>
              <a:gd name="connsiteY0-56" fmla="*/ 469282 h 469282"/>
              <a:gd name="connsiteX1-57" fmla="*/ 19834 w 19834"/>
              <a:gd name="connsiteY1-58" fmla="*/ 445949 h 469282"/>
              <a:gd name="connsiteX0-59" fmla="*/ 0 w 19834"/>
              <a:gd name="connsiteY0-60" fmla="*/ 492155 h 492155"/>
              <a:gd name="connsiteX1-61" fmla="*/ 19834 w 19834"/>
              <a:gd name="connsiteY1-62" fmla="*/ 468822 h 492155"/>
            </a:gdLst>
            <a:ahLst/>
            <a:cxnLst>
              <a:cxn ang="0">
                <a:pos x="connsiteX0-1" y="connsiteY0-2"/>
              </a:cxn>
              <a:cxn ang="0">
                <a:pos x="connsiteX1-3" y="connsiteY1-4"/>
              </a:cxn>
            </a:cxnLst>
            <a:rect l="l" t="t" r="r" b="b"/>
            <a:pathLst>
              <a:path w="19834" h="492155">
                <a:moveTo>
                  <a:pt x="0" y="492155"/>
                </a:moveTo>
                <a:cubicBezTo>
                  <a:pt x="2670" y="111043"/>
                  <a:pt x="9206" y="-381179"/>
                  <a:pt x="19834" y="468822"/>
                </a:cubicBezTo>
              </a:path>
            </a:pathLst>
          </a:custGeom>
          <a:noFill/>
          <a:ln w="19050">
            <a:solidFill>
              <a:srgbClr val="FF990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4" name="文本框 333"/>
          <p:cNvSpPr txBox="1"/>
          <p:nvPr/>
        </p:nvSpPr>
        <p:spPr>
          <a:xfrm>
            <a:off x="6520506" y="4045542"/>
            <a:ext cx="506870" cy="276999"/>
          </a:xfrm>
          <a:prstGeom prst="rect">
            <a:avLst/>
          </a:prstGeom>
          <a:noFill/>
        </p:spPr>
        <p:txBody>
          <a:bodyPr wrap="none" rtlCol="0">
            <a:spAutoFit/>
          </a:bodyPr>
          <a:lstStyle/>
          <a:p>
            <a:pPr algn="ctr" fontAlgn="ctr"/>
            <a:r>
              <a:rPr lang="en-US" sz="1200"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TW1</a:t>
            </a:r>
            <a:endParaRPr lang="en-US" altLang="zh-CN" sz="1200"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5" name="文本框 334"/>
          <p:cNvSpPr txBox="1"/>
          <p:nvPr/>
        </p:nvSpPr>
        <p:spPr>
          <a:xfrm>
            <a:off x="7101445" y="3620195"/>
            <a:ext cx="506870" cy="276999"/>
          </a:xfrm>
          <a:prstGeom prst="rect">
            <a:avLst/>
          </a:prstGeom>
          <a:noFill/>
        </p:spPr>
        <p:txBody>
          <a:bodyPr wrap="none" rtlCol="0">
            <a:spAutoFit/>
          </a:bodyPr>
          <a:lstStyle/>
          <a:p>
            <a:pPr algn="ctr" fontAlgn="ctr"/>
            <a:r>
              <a:rPr lang="en-US" sz="1200" dirty="0" smtClean="0">
                <a:solidFill>
                  <a:srgbClr val="FF9900"/>
                </a:solidFill>
                <a:latin typeface="Huawei Sans" panose="020C0503030203020204" pitchFamily="34" charset="0"/>
                <a:ea typeface="方正兰亭黑简体" panose="02000000000000000000" pitchFamily="2" charset="-122"/>
                <a:sym typeface="Huawei Sans" panose="020C0503030203020204" pitchFamily="34" charset="0"/>
              </a:rPr>
              <a:t>TW2</a:t>
            </a:r>
            <a:endParaRPr lang="en-US" altLang="zh-CN" sz="1200" dirty="0">
              <a:solidFill>
                <a:srgbClr val="FF99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360680" indent="-360680"/>
            <a:r>
              <a:rPr lang="en-US" dirty="0" smtClean="0">
                <a:solidFill>
                  <a:schemeClr val="tx1">
                    <a:lumMod val="50000"/>
                    <a:lumOff val="50000"/>
                  </a:schemeClr>
                </a:solidFill>
                <a:sym typeface="Huawei Sans" panose="020C0503030203020204" pitchFamily="34" charset="0"/>
              </a:rPr>
              <a:t>Concepts de base de la communication sans fil</a:t>
            </a:r>
            <a:endParaRPr lang="en-US" altLang="zh-CN" dirty="0" smtClean="0">
              <a:solidFill>
                <a:schemeClr val="tx1">
                  <a:lumMod val="50000"/>
                  <a:lumOff val="50000"/>
                </a:schemeClr>
              </a:solidFill>
              <a:sym typeface="Huawei Sans" panose="020C0503030203020204" pitchFamily="34" charset="0"/>
            </a:endParaRPr>
          </a:p>
          <a:p>
            <a:pPr marL="360680" indent="-360680"/>
            <a:r>
              <a:rPr lang="en-US" smtClean="0">
                <a:solidFill>
                  <a:schemeClr val="tx1">
                    <a:lumMod val="50000"/>
                    <a:lumOff val="50000"/>
                  </a:schemeClr>
                </a:solidFill>
                <a:sym typeface="Huawei Sans" panose="020C0503030203020204" pitchFamily="34" charset="0"/>
              </a:rPr>
              <a:t>Principales technologies WLAN</a:t>
            </a:r>
            <a:endParaRPr lang="en-US" smtClean="0">
              <a:solidFill>
                <a:schemeClr val="tx1">
                  <a:lumMod val="50000"/>
                  <a:lumOff val="50000"/>
                </a:schemeClr>
              </a:solidFill>
              <a:sym typeface="Huawei Sans" panose="020C0503030203020204" pitchFamily="34" charset="0"/>
            </a:endParaRPr>
          </a:p>
          <a:p>
            <a:pPr marL="360680" indent="-360680"/>
            <a:r>
              <a:rPr lang="en-US" altLang="zh-CN" b="1">
                <a:sym typeface="Huawei Sans" panose="020C0503030203020204" pitchFamily="34" charset="0"/>
              </a:rPr>
              <a:t>Introduction aux normes 802.11</a:t>
            </a:r>
            <a:endParaRPr lang="en-US" altLang="zh-CN" b="1">
              <a:cs typeface="+mn-ea"/>
              <a:sym typeface="Huawei Sans" panose="020C0503030203020204" pitchFamily="34" charset="0"/>
            </a:endParaRPr>
          </a:p>
          <a:p>
            <a:pPr marL="360680" indent="-360680"/>
            <a:endParaRPr lang="en-US" altLang="zh-CN" dirty="0">
              <a:solidFill>
                <a:schemeClr val="tx1">
                  <a:lumMod val="50000"/>
                  <a:lumOff val="50000"/>
                </a:schemeClr>
              </a:solidFill>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Famille IEEE 802.11</a:t>
            </a:r>
            <a:endParaRPr lang="en-US" dirty="0">
              <a:sym typeface="Huawei Sans" panose="020C0503030203020204" pitchFamily="34" charset="0"/>
            </a:endParaRPr>
          </a:p>
        </p:txBody>
      </p:sp>
      <p:sp>
        <p:nvSpPr>
          <p:cNvPr id="43" name="íṡlïḑê"/>
          <p:cNvSpPr/>
          <p:nvPr/>
        </p:nvSpPr>
        <p:spPr>
          <a:xfrm>
            <a:off x="1501979" y="1835076"/>
            <a:ext cx="10503134" cy="1708276"/>
          </a:xfrm>
          <a:prstGeom prst="rect">
            <a:avLst/>
          </a:prstGeom>
          <a:gradFill flip="none" rotWithShape="1">
            <a:gsLst>
              <a:gs pos="0">
                <a:schemeClr val="bg1">
                  <a:lumMod val="95000"/>
                </a:schemeClr>
              </a:gs>
              <a:gs pos="100000">
                <a:schemeClr val="bg1">
                  <a:lumMod val="95000"/>
                  <a:alpha val="1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îşḻiḍê"/>
          <p:cNvSpPr/>
          <p:nvPr/>
        </p:nvSpPr>
        <p:spPr>
          <a:xfrm>
            <a:off x="451621" y="2237276"/>
            <a:ext cx="1512365" cy="1392278"/>
          </a:xfrm>
          <a:prstGeom prst="ellipse">
            <a:avLst/>
          </a:prstGeom>
          <a:solidFill>
            <a:srgbClr val="00B0F0"/>
          </a:solid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fontAlgn="ctr"/>
            <a:r>
              <a:rPr lang="en-US" altLang="en-US" dirty="0" smtClean="0">
                <a:latin typeface="Huawei Sans" panose="020C0503030203020204" pitchFamily="34" charset="0"/>
                <a:ea typeface="方正兰亭黑简体" panose="02000000000000000000" pitchFamily="2" charset="-122"/>
                <a:sym typeface="Huawei Sans" panose="020C0503030203020204" pitchFamily="34" charset="0"/>
              </a:rPr>
              <a:t>Couche PHY</a:t>
            </a: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6" name="直接连接符 45"/>
          <p:cNvCxnSpPr/>
          <p:nvPr/>
        </p:nvCxnSpPr>
        <p:spPr>
          <a:xfrm flipV="1">
            <a:off x="2141341" y="2442325"/>
            <a:ext cx="9612000" cy="0"/>
          </a:xfrm>
          <a:prstGeom prst="line">
            <a:avLst/>
          </a:prstGeom>
          <a:ln w="19050"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47" name="iśḻiḋè"/>
          <p:cNvSpPr txBox="1"/>
          <p:nvPr/>
        </p:nvSpPr>
        <p:spPr bwMode="auto">
          <a:xfrm>
            <a:off x="2329249"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îSľidè"/>
          <p:cNvSpPr txBox="1"/>
          <p:nvPr/>
        </p:nvSpPr>
        <p:spPr bwMode="auto">
          <a:xfrm>
            <a:off x="3719628"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802.11b</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ïŝḷíḓê"/>
          <p:cNvSpPr txBox="1"/>
          <p:nvPr/>
        </p:nvSpPr>
        <p:spPr bwMode="auto">
          <a:xfrm>
            <a:off x="5110007"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802.11g</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ísḷíḑe"/>
          <p:cNvSpPr/>
          <p:nvPr/>
        </p:nvSpPr>
        <p:spPr bwMode="auto">
          <a:xfrm>
            <a:off x="1963986"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½ Mbps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ïśļîḍè"/>
          <p:cNvSpPr/>
          <p:nvPr/>
        </p:nvSpPr>
        <p:spPr bwMode="auto">
          <a:xfrm>
            <a:off x="3354365"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 Mbps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îsľiḓe"/>
          <p:cNvSpPr/>
          <p:nvPr/>
        </p:nvSpPr>
        <p:spPr bwMode="auto">
          <a:xfrm>
            <a:off x="4740185"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54 Mbps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iṣḷíḑè"/>
          <p:cNvSpPr/>
          <p:nvPr/>
        </p:nvSpPr>
        <p:spPr>
          <a:xfrm>
            <a:off x="1224281" y="4336383"/>
            <a:ext cx="10516097" cy="1708276"/>
          </a:xfrm>
          <a:prstGeom prst="rect">
            <a:avLst/>
          </a:prstGeom>
          <a:gradFill flip="none" rotWithShape="1">
            <a:gsLst>
              <a:gs pos="0">
                <a:schemeClr val="bg1">
                  <a:lumMod val="95000"/>
                </a:schemeClr>
              </a:gs>
              <a:gs pos="100000">
                <a:schemeClr val="bg1">
                  <a:lumMod val="95000"/>
                  <a:alpha val="1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íṣḻîdè"/>
          <p:cNvSpPr/>
          <p:nvPr/>
        </p:nvSpPr>
        <p:spPr>
          <a:xfrm>
            <a:off x="451161" y="4250259"/>
            <a:ext cx="1513367" cy="1393200"/>
          </a:xfrm>
          <a:prstGeom prst="ellipse">
            <a:avLst/>
          </a:prstGeom>
          <a:solidFill>
            <a:srgbClr val="EC7061"/>
          </a:solid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fontAlgn="ctr"/>
            <a:r>
              <a:rPr lang="en-US"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Couche MAC</a:t>
            </a: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连接符 33"/>
          <p:cNvCxnSpPr>
            <a:stCxn id="41" idx="6"/>
          </p:cNvCxnSpPr>
          <p:nvPr/>
        </p:nvCxnSpPr>
        <p:spPr>
          <a:xfrm>
            <a:off x="2127850" y="4606383"/>
            <a:ext cx="9612000" cy="0"/>
          </a:xfrm>
          <a:prstGeom prst="line">
            <a:avLst/>
          </a:prstGeom>
          <a:ln w="19050"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594886" y="2187074"/>
            <a:ext cx="525930" cy="525928"/>
            <a:chOff x="1615411" y="2187074"/>
            <a:chExt cx="525930" cy="525928"/>
          </a:xfrm>
        </p:grpSpPr>
        <p:sp>
          <p:nvSpPr>
            <p:cNvPr id="45" name="ïşḻïďê"/>
            <p:cNvSpPr/>
            <p:nvPr/>
          </p:nvSpPr>
          <p:spPr bwMode="auto">
            <a:xfrm>
              <a:off x="1615411" y="2187074"/>
              <a:ext cx="525930" cy="525928"/>
            </a:xfrm>
            <a:prstGeom prst="ellipse">
              <a:avLst/>
            </a:prstGeom>
            <a:solidFill>
              <a:schemeClr val="accent1"/>
            </a:solidFill>
            <a:ln w="19050">
              <a:solidFill>
                <a:schemeClr val="bg1"/>
              </a:solidFill>
              <a:round/>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board_342244"/>
            <p:cNvSpPr>
              <a:spLocks noChangeAspect="1"/>
            </p:cNvSpPr>
            <p:nvPr/>
          </p:nvSpPr>
          <p:spPr bwMode="auto">
            <a:xfrm>
              <a:off x="1766898" y="2339760"/>
              <a:ext cx="222956" cy="220556"/>
            </a:xfrm>
            <a:custGeom>
              <a:avLst/>
              <a:gdLst>
                <a:gd name="connsiteX0" fmla="*/ 181719 w 609685"/>
                <a:gd name="connsiteY0" fmla="*/ 240396 h 603123"/>
                <a:gd name="connsiteX1" fmla="*/ 181719 w 609685"/>
                <a:gd name="connsiteY1" fmla="*/ 249493 h 603123"/>
                <a:gd name="connsiteX2" fmla="*/ 260955 w 609685"/>
                <a:gd name="connsiteY2" fmla="*/ 249493 h 603123"/>
                <a:gd name="connsiteX3" fmla="*/ 260955 w 609685"/>
                <a:gd name="connsiteY3" fmla="*/ 240396 h 603123"/>
                <a:gd name="connsiteX4" fmla="*/ 181719 w 609685"/>
                <a:gd name="connsiteY4" fmla="*/ 210927 h 603123"/>
                <a:gd name="connsiteX5" fmla="*/ 181719 w 609685"/>
                <a:gd name="connsiteY5" fmla="*/ 219929 h 603123"/>
                <a:gd name="connsiteX6" fmla="*/ 260955 w 609685"/>
                <a:gd name="connsiteY6" fmla="*/ 219929 h 603123"/>
                <a:gd name="connsiteX7" fmla="*/ 260955 w 609685"/>
                <a:gd name="connsiteY7" fmla="*/ 210927 h 603123"/>
                <a:gd name="connsiteX8" fmla="*/ 138257 w 609685"/>
                <a:gd name="connsiteY8" fmla="*/ 205628 h 603123"/>
                <a:gd name="connsiteX9" fmla="*/ 157054 w 609685"/>
                <a:gd name="connsiteY9" fmla="*/ 227221 h 603123"/>
                <a:gd name="connsiteX10" fmla="*/ 117562 w 609685"/>
                <a:gd name="connsiteY10" fmla="*/ 227221 h 603123"/>
                <a:gd name="connsiteX11" fmla="*/ 138257 w 609685"/>
                <a:gd name="connsiteY11" fmla="*/ 205628 h 603123"/>
                <a:gd name="connsiteX12" fmla="*/ 440871 w 609685"/>
                <a:gd name="connsiteY12" fmla="*/ 196335 h 603123"/>
                <a:gd name="connsiteX13" fmla="*/ 401016 w 609685"/>
                <a:gd name="connsiteY13" fmla="*/ 234995 h 603123"/>
                <a:gd name="connsiteX14" fmla="*/ 438024 w 609685"/>
                <a:gd name="connsiteY14" fmla="*/ 272234 h 603123"/>
                <a:gd name="connsiteX15" fmla="*/ 459280 w 609685"/>
                <a:gd name="connsiteY15" fmla="*/ 267970 h 603123"/>
                <a:gd name="connsiteX16" fmla="*/ 457003 w 609685"/>
                <a:gd name="connsiteY16" fmla="*/ 258021 h 603123"/>
                <a:gd name="connsiteX17" fmla="*/ 440491 w 609685"/>
                <a:gd name="connsiteY17" fmla="*/ 261622 h 603123"/>
                <a:gd name="connsiteX18" fmla="*/ 414681 w 609685"/>
                <a:gd name="connsiteY18" fmla="*/ 234427 h 603123"/>
                <a:gd name="connsiteX19" fmla="*/ 440871 w 609685"/>
                <a:gd name="connsiteY19" fmla="*/ 206853 h 603123"/>
                <a:gd name="connsiteX20" fmla="*/ 456528 w 609685"/>
                <a:gd name="connsiteY20" fmla="*/ 210359 h 603123"/>
                <a:gd name="connsiteX21" fmla="*/ 459660 w 609685"/>
                <a:gd name="connsiteY21" fmla="*/ 200125 h 603123"/>
                <a:gd name="connsiteX22" fmla="*/ 440871 w 609685"/>
                <a:gd name="connsiteY22" fmla="*/ 196335 h 603123"/>
                <a:gd name="connsiteX23" fmla="*/ 313905 w 609685"/>
                <a:gd name="connsiteY23" fmla="*/ 196145 h 603123"/>
                <a:gd name="connsiteX24" fmla="*/ 290561 w 609685"/>
                <a:gd name="connsiteY24" fmla="*/ 209601 h 603123"/>
                <a:gd name="connsiteX25" fmla="*/ 290182 w 609685"/>
                <a:gd name="connsiteY25" fmla="*/ 209601 h 603123"/>
                <a:gd name="connsiteX26" fmla="*/ 289517 w 609685"/>
                <a:gd name="connsiteY26" fmla="*/ 197851 h 603123"/>
                <a:gd name="connsiteX27" fmla="*/ 277751 w 609685"/>
                <a:gd name="connsiteY27" fmla="*/ 197851 h 603123"/>
                <a:gd name="connsiteX28" fmla="*/ 278320 w 609685"/>
                <a:gd name="connsiteY28" fmla="*/ 217560 h 603123"/>
                <a:gd name="connsiteX29" fmla="*/ 278320 w 609685"/>
                <a:gd name="connsiteY29" fmla="*/ 270718 h 603123"/>
                <a:gd name="connsiteX30" fmla="*/ 291510 w 609685"/>
                <a:gd name="connsiteY30" fmla="*/ 270718 h 603123"/>
                <a:gd name="connsiteX31" fmla="*/ 291510 w 609685"/>
                <a:gd name="connsiteY31" fmla="*/ 226752 h 603123"/>
                <a:gd name="connsiteX32" fmla="*/ 292649 w 609685"/>
                <a:gd name="connsiteY32" fmla="*/ 220308 h 603123"/>
                <a:gd name="connsiteX33" fmla="*/ 309350 w 609685"/>
                <a:gd name="connsiteY33" fmla="*/ 207042 h 603123"/>
                <a:gd name="connsiteX34" fmla="*/ 324817 w 609685"/>
                <a:gd name="connsiteY34" fmla="*/ 227036 h 603123"/>
                <a:gd name="connsiteX35" fmla="*/ 324817 w 609685"/>
                <a:gd name="connsiteY35" fmla="*/ 270718 h 603123"/>
                <a:gd name="connsiteX36" fmla="*/ 338007 w 609685"/>
                <a:gd name="connsiteY36" fmla="*/ 270718 h 603123"/>
                <a:gd name="connsiteX37" fmla="*/ 338007 w 609685"/>
                <a:gd name="connsiteY37" fmla="*/ 225709 h 603123"/>
                <a:gd name="connsiteX38" fmla="*/ 339051 w 609685"/>
                <a:gd name="connsiteY38" fmla="*/ 219076 h 603123"/>
                <a:gd name="connsiteX39" fmla="*/ 355088 w 609685"/>
                <a:gd name="connsiteY39" fmla="*/ 207042 h 603123"/>
                <a:gd name="connsiteX40" fmla="*/ 371220 w 609685"/>
                <a:gd name="connsiteY40" fmla="*/ 229405 h 603123"/>
                <a:gd name="connsiteX41" fmla="*/ 371220 w 609685"/>
                <a:gd name="connsiteY41" fmla="*/ 270718 h 603123"/>
                <a:gd name="connsiteX42" fmla="*/ 384410 w 609685"/>
                <a:gd name="connsiteY42" fmla="*/ 270718 h 603123"/>
                <a:gd name="connsiteX43" fmla="*/ 384410 w 609685"/>
                <a:gd name="connsiteY43" fmla="*/ 227794 h 603123"/>
                <a:gd name="connsiteX44" fmla="*/ 359928 w 609685"/>
                <a:gd name="connsiteY44" fmla="*/ 196145 h 603123"/>
                <a:gd name="connsiteX45" fmla="*/ 343511 w 609685"/>
                <a:gd name="connsiteY45" fmla="*/ 201262 h 603123"/>
                <a:gd name="connsiteX46" fmla="*/ 335256 w 609685"/>
                <a:gd name="connsiteY46" fmla="*/ 210738 h 603123"/>
                <a:gd name="connsiteX47" fmla="*/ 334971 w 609685"/>
                <a:gd name="connsiteY47" fmla="*/ 210738 h 603123"/>
                <a:gd name="connsiteX48" fmla="*/ 313905 w 609685"/>
                <a:gd name="connsiteY48" fmla="*/ 196145 h 603123"/>
                <a:gd name="connsiteX49" fmla="*/ 139397 w 609685"/>
                <a:gd name="connsiteY49" fmla="*/ 196145 h 603123"/>
                <a:gd name="connsiteX50" fmla="*/ 104572 w 609685"/>
                <a:gd name="connsiteY50" fmla="*/ 235469 h 603123"/>
                <a:gd name="connsiteX51" fmla="*/ 141010 w 609685"/>
                <a:gd name="connsiteY51" fmla="*/ 272234 h 603123"/>
                <a:gd name="connsiteX52" fmla="*/ 165777 w 609685"/>
                <a:gd name="connsiteY52" fmla="*/ 267686 h 603123"/>
                <a:gd name="connsiteX53" fmla="*/ 163500 w 609685"/>
                <a:gd name="connsiteY53" fmla="*/ 258211 h 603123"/>
                <a:gd name="connsiteX54" fmla="*/ 142908 w 609685"/>
                <a:gd name="connsiteY54" fmla="*/ 262001 h 603123"/>
                <a:gd name="connsiteX55" fmla="*/ 117382 w 609685"/>
                <a:gd name="connsiteY55" fmla="*/ 236701 h 603123"/>
                <a:gd name="connsiteX56" fmla="*/ 169573 w 609685"/>
                <a:gd name="connsiteY56" fmla="*/ 236701 h 603123"/>
                <a:gd name="connsiteX57" fmla="*/ 170048 w 609685"/>
                <a:gd name="connsiteY57" fmla="*/ 230542 h 603123"/>
                <a:gd name="connsiteX58" fmla="*/ 139397 w 609685"/>
                <a:gd name="connsiteY58" fmla="*/ 196145 h 603123"/>
                <a:gd name="connsiteX59" fmla="*/ 485850 w 609685"/>
                <a:gd name="connsiteY59" fmla="*/ 162602 h 603123"/>
                <a:gd name="connsiteX60" fmla="*/ 469434 w 609685"/>
                <a:gd name="connsiteY60" fmla="*/ 168382 h 603123"/>
                <a:gd name="connsiteX61" fmla="*/ 471901 w 609685"/>
                <a:gd name="connsiteY61" fmla="*/ 173783 h 603123"/>
                <a:gd name="connsiteX62" fmla="*/ 484237 w 609685"/>
                <a:gd name="connsiteY62" fmla="*/ 168950 h 603123"/>
                <a:gd name="connsiteX63" fmla="*/ 495814 w 609685"/>
                <a:gd name="connsiteY63" fmla="*/ 180131 h 603123"/>
                <a:gd name="connsiteX64" fmla="*/ 474178 w 609685"/>
                <a:gd name="connsiteY64" fmla="*/ 209885 h 603123"/>
                <a:gd name="connsiteX65" fmla="*/ 468010 w 609685"/>
                <a:gd name="connsiteY65" fmla="*/ 215855 h 603123"/>
                <a:gd name="connsiteX66" fmla="*/ 468010 w 609685"/>
                <a:gd name="connsiteY66" fmla="*/ 220498 h 603123"/>
                <a:gd name="connsiteX67" fmla="*/ 505113 w 609685"/>
                <a:gd name="connsiteY67" fmla="*/ 220498 h 603123"/>
                <a:gd name="connsiteX68" fmla="*/ 505113 w 609685"/>
                <a:gd name="connsiteY68" fmla="*/ 214149 h 603123"/>
                <a:gd name="connsiteX69" fmla="*/ 479018 w 609685"/>
                <a:gd name="connsiteY69" fmla="*/ 214149 h 603123"/>
                <a:gd name="connsiteX70" fmla="*/ 479018 w 609685"/>
                <a:gd name="connsiteY70" fmla="*/ 213959 h 603123"/>
                <a:gd name="connsiteX71" fmla="*/ 483668 w 609685"/>
                <a:gd name="connsiteY71" fmla="*/ 209790 h 603123"/>
                <a:gd name="connsiteX72" fmla="*/ 503690 w 609685"/>
                <a:gd name="connsiteY72" fmla="*/ 179184 h 603123"/>
                <a:gd name="connsiteX73" fmla="*/ 485850 w 609685"/>
                <a:gd name="connsiteY73" fmla="*/ 162602 h 603123"/>
                <a:gd name="connsiteX74" fmla="*/ 9489 w 609685"/>
                <a:gd name="connsiteY74" fmla="*/ 0 h 603123"/>
                <a:gd name="connsiteX75" fmla="*/ 600196 w 609685"/>
                <a:gd name="connsiteY75" fmla="*/ 0 h 603123"/>
                <a:gd name="connsiteX76" fmla="*/ 609685 w 609685"/>
                <a:gd name="connsiteY76" fmla="*/ 9570 h 603123"/>
                <a:gd name="connsiteX77" fmla="*/ 609685 w 609685"/>
                <a:gd name="connsiteY77" fmla="*/ 57138 h 603123"/>
                <a:gd name="connsiteX78" fmla="*/ 600196 w 609685"/>
                <a:gd name="connsiteY78" fmla="*/ 66708 h 603123"/>
                <a:gd name="connsiteX79" fmla="*/ 566319 w 609685"/>
                <a:gd name="connsiteY79" fmla="*/ 66708 h 603123"/>
                <a:gd name="connsiteX80" fmla="*/ 566319 w 609685"/>
                <a:gd name="connsiteY80" fmla="*/ 368128 h 603123"/>
                <a:gd name="connsiteX81" fmla="*/ 600196 w 609685"/>
                <a:gd name="connsiteY81" fmla="*/ 368128 h 603123"/>
                <a:gd name="connsiteX82" fmla="*/ 609685 w 609685"/>
                <a:gd name="connsiteY82" fmla="*/ 377698 h 603123"/>
                <a:gd name="connsiteX83" fmla="*/ 609685 w 609685"/>
                <a:gd name="connsiteY83" fmla="*/ 425266 h 603123"/>
                <a:gd name="connsiteX84" fmla="*/ 600196 w 609685"/>
                <a:gd name="connsiteY84" fmla="*/ 434741 h 603123"/>
                <a:gd name="connsiteX85" fmla="*/ 314379 w 609685"/>
                <a:gd name="connsiteY85" fmla="*/ 434741 h 603123"/>
                <a:gd name="connsiteX86" fmla="*/ 314379 w 609685"/>
                <a:gd name="connsiteY86" fmla="*/ 490932 h 603123"/>
                <a:gd name="connsiteX87" fmla="*/ 422652 w 609685"/>
                <a:gd name="connsiteY87" fmla="*/ 589004 h 603123"/>
                <a:gd name="connsiteX88" fmla="*/ 409841 w 609685"/>
                <a:gd name="connsiteY88" fmla="*/ 603123 h 603123"/>
                <a:gd name="connsiteX89" fmla="*/ 314379 w 609685"/>
                <a:gd name="connsiteY89" fmla="*/ 516611 h 603123"/>
                <a:gd name="connsiteX90" fmla="*/ 314379 w 609685"/>
                <a:gd name="connsiteY90" fmla="*/ 599333 h 603123"/>
                <a:gd name="connsiteX91" fmla="*/ 295306 w 609685"/>
                <a:gd name="connsiteY91" fmla="*/ 599333 h 603123"/>
                <a:gd name="connsiteX92" fmla="*/ 295306 w 609685"/>
                <a:gd name="connsiteY92" fmla="*/ 516611 h 603123"/>
                <a:gd name="connsiteX93" fmla="*/ 199749 w 609685"/>
                <a:gd name="connsiteY93" fmla="*/ 603123 h 603123"/>
                <a:gd name="connsiteX94" fmla="*/ 187033 w 609685"/>
                <a:gd name="connsiteY94" fmla="*/ 589004 h 603123"/>
                <a:gd name="connsiteX95" fmla="*/ 295306 w 609685"/>
                <a:gd name="connsiteY95" fmla="*/ 490837 h 603123"/>
                <a:gd name="connsiteX96" fmla="*/ 295306 w 609685"/>
                <a:gd name="connsiteY96" fmla="*/ 434741 h 603123"/>
                <a:gd name="connsiteX97" fmla="*/ 9489 w 609685"/>
                <a:gd name="connsiteY97" fmla="*/ 434741 h 603123"/>
                <a:gd name="connsiteX98" fmla="*/ 0 w 609685"/>
                <a:gd name="connsiteY98" fmla="*/ 425266 h 603123"/>
                <a:gd name="connsiteX99" fmla="*/ 0 w 609685"/>
                <a:gd name="connsiteY99" fmla="*/ 377698 h 603123"/>
                <a:gd name="connsiteX100" fmla="*/ 9489 w 609685"/>
                <a:gd name="connsiteY100" fmla="*/ 368128 h 603123"/>
                <a:gd name="connsiteX101" fmla="*/ 43271 w 609685"/>
                <a:gd name="connsiteY101" fmla="*/ 368128 h 603123"/>
                <a:gd name="connsiteX102" fmla="*/ 43271 w 609685"/>
                <a:gd name="connsiteY102" fmla="*/ 66708 h 603123"/>
                <a:gd name="connsiteX103" fmla="*/ 9489 w 609685"/>
                <a:gd name="connsiteY103" fmla="*/ 66708 h 603123"/>
                <a:gd name="connsiteX104" fmla="*/ 0 w 609685"/>
                <a:gd name="connsiteY104" fmla="*/ 57138 h 603123"/>
                <a:gd name="connsiteX105" fmla="*/ 0 w 609685"/>
                <a:gd name="connsiteY105" fmla="*/ 9570 h 603123"/>
                <a:gd name="connsiteX106" fmla="*/ 9489 w 609685"/>
                <a:gd name="connsiteY106" fmla="*/ 0 h 60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9685" h="603123">
                  <a:moveTo>
                    <a:pt x="181719" y="240396"/>
                  </a:moveTo>
                  <a:lnTo>
                    <a:pt x="181719" y="249493"/>
                  </a:lnTo>
                  <a:lnTo>
                    <a:pt x="260955" y="249493"/>
                  </a:lnTo>
                  <a:lnTo>
                    <a:pt x="260955" y="240396"/>
                  </a:lnTo>
                  <a:close/>
                  <a:moveTo>
                    <a:pt x="181719" y="210927"/>
                  </a:moveTo>
                  <a:lnTo>
                    <a:pt x="181719" y="219929"/>
                  </a:lnTo>
                  <a:lnTo>
                    <a:pt x="260955" y="219929"/>
                  </a:lnTo>
                  <a:lnTo>
                    <a:pt x="260955" y="210927"/>
                  </a:lnTo>
                  <a:close/>
                  <a:moveTo>
                    <a:pt x="138257" y="205628"/>
                  </a:moveTo>
                  <a:cubicBezTo>
                    <a:pt x="153447" y="205628"/>
                    <a:pt x="157149" y="218792"/>
                    <a:pt x="157054" y="227221"/>
                  </a:cubicBezTo>
                  <a:lnTo>
                    <a:pt x="117562" y="227221"/>
                  </a:lnTo>
                  <a:cubicBezTo>
                    <a:pt x="118606" y="218035"/>
                    <a:pt x="124587" y="205628"/>
                    <a:pt x="138257" y="205628"/>
                  </a:cubicBezTo>
                  <a:close/>
                  <a:moveTo>
                    <a:pt x="440871" y="196335"/>
                  </a:moveTo>
                  <a:cubicBezTo>
                    <a:pt x="416673" y="196335"/>
                    <a:pt x="401016" y="212633"/>
                    <a:pt x="401016" y="234995"/>
                  </a:cubicBezTo>
                  <a:cubicBezTo>
                    <a:pt x="401016" y="257263"/>
                    <a:pt x="415535" y="272234"/>
                    <a:pt x="438024" y="272234"/>
                  </a:cubicBezTo>
                  <a:cubicBezTo>
                    <a:pt x="447988" y="272234"/>
                    <a:pt x="455769" y="269771"/>
                    <a:pt x="459280" y="267970"/>
                  </a:cubicBezTo>
                  <a:lnTo>
                    <a:pt x="457003" y="258021"/>
                  </a:lnTo>
                  <a:cubicBezTo>
                    <a:pt x="453207" y="259727"/>
                    <a:pt x="448083" y="261622"/>
                    <a:pt x="440491" y="261622"/>
                  </a:cubicBezTo>
                  <a:cubicBezTo>
                    <a:pt x="425688" y="261622"/>
                    <a:pt x="414681" y="251293"/>
                    <a:pt x="414681" y="234427"/>
                  </a:cubicBezTo>
                  <a:cubicBezTo>
                    <a:pt x="414681" y="219266"/>
                    <a:pt x="423885" y="206853"/>
                    <a:pt x="440871" y="206853"/>
                  </a:cubicBezTo>
                  <a:cubicBezTo>
                    <a:pt x="448273" y="206853"/>
                    <a:pt x="453302" y="208558"/>
                    <a:pt x="456528" y="210359"/>
                  </a:cubicBezTo>
                  <a:lnTo>
                    <a:pt x="459660" y="200125"/>
                  </a:lnTo>
                  <a:cubicBezTo>
                    <a:pt x="455959" y="198325"/>
                    <a:pt x="448842" y="196335"/>
                    <a:pt x="440871" y="196335"/>
                  </a:cubicBezTo>
                  <a:close/>
                  <a:moveTo>
                    <a:pt x="313905" y="196145"/>
                  </a:moveTo>
                  <a:cubicBezTo>
                    <a:pt x="301664" y="196145"/>
                    <a:pt x="294736" y="202683"/>
                    <a:pt x="290561" y="209601"/>
                  </a:cubicBezTo>
                  <a:lnTo>
                    <a:pt x="290182" y="209601"/>
                  </a:lnTo>
                  <a:lnTo>
                    <a:pt x="289517" y="197851"/>
                  </a:lnTo>
                  <a:lnTo>
                    <a:pt x="277751" y="197851"/>
                  </a:lnTo>
                  <a:cubicBezTo>
                    <a:pt x="278130" y="203821"/>
                    <a:pt x="278320" y="210074"/>
                    <a:pt x="278320" y="217560"/>
                  </a:cubicBezTo>
                  <a:lnTo>
                    <a:pt x="278320" y="270718"/>
                  </a:lnTo>
                  <a:lnTo>
                    <a:pt x="291510" y="270718"/>
                  </a:lnTo>
                  <a:lnTo>
                    <a:pt x="291510" y="226752"/>
                  </a:lnTo>
                  <a:cubicBezTo>
                    <a:pt x="291510" y="224477"/>
                    <a:pt x="291795" y="222203"/>
                    <a:pt x="292649" y="220308"/>
                  </a:cubicBezTo>
                  <a:cubicBezTo>
                    <a:pt x="294736" y="213675"/>
                    <a:pt x="300904" y="207042"/>
                    <a:pt x="309350" y="207042"/>
                  </a:cubicBezTo>
                  <a:cubicBezTo>
                    <a:pt x="319598" y="207042"/>
                    <a:pt x="324817" y="215476"/>
                    <a:pt x="324817" y="227036"/>
                  </a:cubicBezTo>
                  <a:lnTo>
                    <a:pt x="324817" y="270718"/>
                  </a:lnTo>
                  <a:lnTo>
                    <a:pt x="338007" y="270718"/>
                  </a:lnTo>
                  <a:lnTo>
                    <a:pt x="338007" y="225709"/>
                  </a:lnTo>
                  <a:cubicBezTo>
                    <a:pt x="338007" y="223246"/>
                    <a:pt x="338482" y="220877"/>
                    <a:pt x="339051" y="219076"/>
                  </a:cubicBezTo>
                  <a:cubicBezTo>
                    <a:pt x="341424" y="212633"/>
                    <a:pt x="347402" y="207042"/>
                    <a:pt x="355088" y="207042"/>
                  </a:cubicBezTo>
                  <a:cubicBezTo>
                    <a:pt x="365906" y="207042"/>
                    <a:pt x="371220" y="215476"/>
                    <a:pt x="371220" y="229405"/>
                  </a:cubicBezTo>
                  <a:lnTo>
                    <a:pt x="371220" y="270718"/>
                  </a:lnTo>
                  <a:lnTo>
                    <a:pt x="384410" y="270718"/>
                  </a:lnTo>
                  <a:lnTo>
                    <a:pt x="384410" y="227794"/>
                  </a:lnTo>
                  <a:cubicBezTo>
                    <a:pt x="384410" y="202494"/>
                    <a:pt x="369796" y="196145"/>
                    <a:pt x="359928" y="196145"/>
                  </a:cubicBezTo>
                  <a:cubicBezTo>
                    <a:pt x="352906" y="196145"/>
                    <a:pt x="347971" y="197946"/>
                    <a:pt x="343511" y="201262"/>
                  </a:cubicBezTo>
                  <a:cubicBezTo>
                    <a:pt x="340475" y="203536"/>
                    <a:pt x="337533" y="206758"/>
                    <a:pt x="335256" y="210738"/>
                  </a:cubicBezTo>
                  <a:lnTo>
                    <a:pt x="334971" y="210738"/>
                  </a:lnTo>
                  <a:cubicBezTo>
                    <a:pt x="331745" y="202210"/>
                    <a:pt x="324058" y="196145"/>
                    <a:pt x="313905" y="196145"/>
                  </a:cubicBezTo>
                  <a:close/>
                  <a:moveTo>
                    <a:pt x="139397" y="196145"/>
                  </a:moveTo>
                  <a:cubicBezTo>
                    <a:pt x="117762" y="196145"/>
                    <a:pt x="104572" y="213486"/>
                    <a:pt x="104572" y="235469"/>
                  </a:cubicBezTo>
                  <a:cubicBezTo>
                    <a:pt x="104572" y="257453"/>
                    <a:pt x="118141" y="272234"/>
                    <a:pt x="141010" y="272234"/>
                  </a:cubicBezTo>
                  <a:cubicBezTo>
                    <a:pt x="152872" y="272234"/>
                    <a:pt x="161033" y="269771"/>
                    <a:pt x="165777" y="267686"/>
                  </a:cubicBezTo>
                  <a:lnTo>
                    <a:pt x="163500" y="258211"/>
                  </a:lnTo>
                  <a:cubicBezTo>
                    <a:pt x="158376" y="260295"/>
                    <a:pt x="152587" y="262001"/>
                    <a:pt x="142908" y="262001"/>
                  </a:cubicBezTo>
                  <a:cubicBezTo>
                    <a:pt x="129339" y="262001"/>
                    <a:pt x="117762" y="254610"/>
                    <a:pt x="117382" y="236701"/>
                  </a:cubicBezTo>
                  <a:lnTo>
                    <a:pt x="169573" y="236701"/>
                  </a:lnTo>
                  <a:cubicBezTo>
                    <a:pt x="169763" y="235280"/>
                    <a:pt x="170048" y="233195"/>
                    <a:pt x="170048" y="230542"/>
                  </a:cubicBezTo>
                  <a:cubicBezTo>
                    <a:pt x="170048" y="217086"/>
                    <a:pt x="163595" y="196145"/>
                    <a:pt x="139397" y="196145"/>
                  </a:cubicBezTo>
                  <a:close/>
                  <a:moveTo>
                    <a:pt x="485850" y="162602"/>
                  </a:moveTo>
                  <a:cubicBezTo>
                    <a:pt x="479208" y="162602"/>
                    <a:pt x="473419" y="165065"/>
                    <a:pt x="469434" y="168382"/>
                  </a:cubicBezTo>
                  <a:lnTo>
                    <a:pt x="471901" y="173783"/>
                  </a:lnTo>
                  <a:cubicBezTo>
                    <a:pt x="474653" y="171603"/>
                    <a:pt x="479018" y="168950"/>
                    <a:pt x="484237" y="168950"/>
                  </a:cubicBezTo>
                  <a:cubicBezTo>
                    <a:pt x="492967" y="168950"/>
                    <a:pt x="495814" y="174351"/>
                    <a:pt x="495814" y="180131"/>
                  </a:cubicBezTo>
                  <a:cubicBezTo>
                    <a:pt x="495719" y="188660"/>
                    <a:pt x="488982" y="196051"/>
                    <a:pt x="474178" y="209885"/>
                  </a:cubicBezTo>
                  <a:lnTo>
                    <a:pt x="468010" y="215855"/>
                  </a:lnTo>
                  <a:lnTo>
                    <a:pt x="468010" y="220498"/>
                  </a:lnTo>
                  <a:lnTo>
                    <a:pt x="505113" y="220498"/>
                  </a:lnTo>
                  <a:lnTo>
                    <a:pt x="505113" y="214149"/>
                  </a:lnTo>
                  <a:lnTo>
                    <a:pt x="479018" y="214149"/>
                  </a:lnTo>
                  <a:lnTo>
                    <a:pt x="479018" y="213959"/>
                  </a:lnTo>
                  <a:lnTo>
                    <a:pt x="483668" y="209790"/>
                  </a:lnTo>
                  <a:cubicBezTo>
                    <a:pt x="495909" y="198135"/>
                    <a:pt x="503690" y="189702"/>
                    <a:pt x="503690" y="179184"/>
                  </a:cubicBezTo>
                  <a:cubicBezTo>
                    <a:pt x="503690" y="171035"/>
                    <a:pt x="498376" y="162602"/>
                    <a:pt x="485850" y="162602"/>
                  </a:cubicBezTo>
                  <a:close/>
                  <a:moveTo>
                    <a:pt x="9489" y="0"/>
                  </a:moveTo>
                  <a:lnTo>
                    <a:pt x="600196" y="0"/>
                  </a:lnTo>
                  <a:cubicBezTo>
                    <a:pt x="605415" y="0"/>
                    <a:pt x="609685" y="4169"/>
                    <a:pt x="609685" y="9570"/>
                  </a:cubicBezTo>
                  <a:lnTo>
                    <a:pt x="609685" y="57138"/>
                  </a:lnTo>
                  <a:cubicBezTo>
                    <a:pt x="609685" y="62444"/>
                    <a:pt x="605415" y="66708"/>
                    <a:pt x="600196" y="66708"/>
                  </a:cubicBezTo>
                  <a:lnTo>
                    <a:pt x="566319" y="66708"/>
                  </a:lnTo>
                  <a:lnTo>
                    <a:pt x="566319" y="368128"/>
                  </a:lnTo>
                  <a:lnTo>
                    <a:pt x="600196" y="368128"/>
                  </a:lnTo>
                  <a:cubicBezTo>
                    <a:pt x="605415" y="368128"/>
                    <a:pt x="609685" y="372297"/>
                    <a:pt x="609685" y="377698"/>
                  </a:cubicBezTo>
                  <a:lnTo>
                    <a:pt x="609685" y="425266"/>
                  </a:lnTo>
                  <a:cubicBezTo>
                    <a:pt x="609685" y="430572"/>
                    <a:pt x="605415" y="434741"/>
                    <a:pt x="600196" y="434741"/>
                  </a:cubicBezTo>
                  <a:lnTo>
                    <a:pt x="314379" y="434741"/>
                  </a:lnTo>
                  <a:lnTo>
                    <a:pt x="314379" y="490932"/>
                  </a:lnTo>
                  <a:lnTo>
                    <a:pt x="422652" y="589004"/>
                  </a:lnTo>
                  <a:lnTo>
                    <a:pt x="409841" y="603123"/>
                  </a:lnTo>
                  <a:lnTo>
                    <a:pt x="314379" y="516611"/>
                  </a:lnTo>
                  <a:lnTo>
                    <a:pt x="314379" y="599333"/>
                  </a:lnTo>
                  <a:lnTo>
                    <a:pt x="295306" y="599333"/>
                  </a:lnTo>
                  <a:lnTo>
                    <a:pt x="295306" y="516611"/>
                  </a:lnTo>
                  <a:lnTo>
                    <a:pt x="199749" y="603123"/>
                  </a:lnTo>
                  <a:lnTo>
                    <a:pt x="187033" y="589004"/>
                  </a:lnTo>
                  <a:lnTo>
                    <a:pt x="295306" y="490837"/>
                  </a:lnTo>
                  <a:lnTo>
                    <a:pt x="295306" y="434741"/>
                  </a:lnTo>
                  <a:lnTo>
                    <a:pt x="9489" y="434741"/>
                  </a:lnTo>
                  <a:cubicBezTo>
                    <a:pt x="4175" y="434741"/>
                    <a:pt x="0" y="430572"/>
                    <a:pt x="0" y="425266"/>
                  </a:cubicBezTo>
                  <a:lnTo>
                    <a:pt x="0" y="377698"/>
                  </a:lnTo>
                  <a:cubicBezTo>
                    <a:pt x="0" y="372297"/>
                    <a:pt x="4175" y="368128"/>
                    <a:pt x="9489" y="368128"/>
                  </a:cubicBezTo>
                  <a:lnTo>
                    <a:pt x="43271" y="368128"/>
                  </a:lnTo>
                  <a:lnTo>
                    <a:pt x="43271" y="66708"/>
                  </a:lnTo>
                  <a:lnTo>
                    <a:pt x="9489" y="66708"/>
                  </a:lnTo>
                  <a:cubicBezTo>
                    <a:pt x="4175" y="66708"/>
                    <a:pt x="0" y="62444"/>
                    <a:pt x="0" y="57138"/>
                  </a:cubicBezTo>
                  <a:lnTo>
                    <a:pt x="0" y="9570"/>
                  </a:lnTo>
                  <a:cubicBezTo>
                    <a:pt x="0" y="4169"/>
                    <a:pt x="4175" y="0"/>
                    <a:pt x="9489" y="0"/>
                  </a:cubicBezTo>
                  <a:close/>
                </a:path>
              </a:pathLst>
            </a:custGeom>
            <a:solidFill>
              <a:schemeClr val="bg1"/>
            </a:solidFill>
            <a:ln>
              <a:noFill/>
            </a:ln>
          </p:spPr>
          <p:txBody>
            <a:bodyPr/>
            <a:lstStyle/>
            <a:p>
              <a:pPr fontAlgn="ct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7" name="组合 66"/>
          <p:cNvGrpSpPr/>
          <p:nvPr/>
        </p:nvGrpSpPr>
        <p:grpSpPr>
          <a:xfrm>
            <a:off x="1587851" y="4336383"/>
            <a:ext cx="540000" cy="540000"/>
            <a:chOff x="1988840" y="4503052"/>
            <a:chExt cx="540000" cy="540000"/>
          </a:xfrm>
        </p:grpSpPr>
        <p:sp>
          <p:nvSpPr>
            <p:cNvPr id="41" name="išḻïḓê"/>
            <p:cNvSpPr/>
            <p:nvPr/>
          </p:nvSpPr>
          <p:spPr bwMode="auto">
            <a:xfrm>
              <a:off x="1988840" y="4503052"/>
              <a:ext cx="540000" cy="540000"/>
            </a:xfrm>
            <a:prstGeom prst="ellipse">
              <a:avLst/>
            </a:prstGeom>
            <a:solidFill>
              <a:srgbClr val="EC7061"/>
            </a:solidFill>
            <a:ln w="19050">
              <a:solidFill>
                <a:schemeClr val="bg1"/>
              </a:solidFill>
              <a:round/>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iconfont-10459-4814669"/>
            <p:cNvSpPr>
              <a:spLocks noChangeAspect="1"/>
            </p:cNvSpPr>
            <p:nvPr/>
          </p:nvSpPr>
          <p:spPr bwMode="auto">
            <a:xfrm>
              <a:off x="2136079" y="4665052"/>
              <a:ext cx="245523" cy="216000"/>
            </a:xfrm>
            <a:custGeom>
              <a:avLst/>
              <a:gdLst>
                <a:gd name="T0" fmla="*/ 8903 w 14551"/>
                <a:gd name="T1" fmla="*/ 8301 h 12803"/>
                <a:gd name="T2" fmla="*/ 10780 w 14551"/>
                <a:gd name="T3" fmla="*/ 8301 h 12803"/>
                <a:gd name="T4" fmla="*/ 9842 w 14551"/>
                <a:gd name="T5" fmla="*/ 10148 h 12803"/>
                <a:gd name="T6" fmla="*/ 9842 w 14551"/>
                <a:gd name="T7" fmla="*/ 6455 h 12803"/>
                <a:gd name="T8" fmla="*/ 9842 w 14551"/>
                <a:gd name="T9" fmla="*/ 10148 h 12803"/>
                <a:gd name="T10" fmla="*/ 10989 w 14551"/>
                <a:gd name="T11" fmla="*/ 11432 h 12803"/>
                <a:gd name="T12" fmla="*/ 11884 w 14551"/>
                <a:gd name="T13" fmla="*/ 10938 h 12803"/>
                <a:gd name="T14" fmla="*/ 13111 w 14551"/>
                <a:gd name="T15" fmla="*/ 8971 h 12803"/>
                <a:gd name="T16" fmla="*/ 13111 w 14551"/>
                <a:gd name="T17" fmla="*/ 7680 h 12803"/>
                <a:gd name="T18" fmla="*/ 11884 w 14551"/>
                <a:gd name="T19" fmla="*/ 5713 h 12803"/>
                <a:gd name="T20" fmla="*/ 11001 w 14551"/>
                <a:gd name="T21" fmla="*/ 5225 h 12803"/>
                <a:gd name="T22" fmla="*/ 10642 w 14551"/>
                <a:gd name="T23" fmla="*/ 5507 h 12803"/>
                <a:gd name="T24" fmla="*/ 9113 w 14551"/>
                <a:gd name="T25" fmla="*/ 5501 h 12803"/>
                <a:gd name="T26" fmla="*/ 8752 w 14551"/>
                <a:gd name="T27" fmla="*/ 5214 h 12803"/>
                <a:gd name="T28" fmla="*/ 7838 w 14551"/>
                <a:gd name="T29" fmla="*/ 5714 h 12803"/>
                <a:gd name="T30" fmla="*/ 6611 w 14551"/>
                <a:gd name="T31" fmla="*/ 7680 h 12803"/>
                <a:gd name="T32" fmla="*/ 6612 w 14551"/>
                <a:gd name="T33" fmla="*/ 8972 h 12803"/>
                <a:gd name="T34" fmla="*/ 7838 w 14551"/>
                <a:gd name="T35" fmla="*/ 10939 h 12803"/>
                <a:gd name="T36" fmla="*/ 8702 w 14551"/>
                <a:gd name="T37" fmla="*/ 11421 h 12803"/>
                <a:gd name="T38" fmla="*/ 9061 w 14551"/>
                <a:gd name="T39" fmla="*/ 11124 h 12803"/>
                <a:gd name="T40" fmla="*/ 10628 w 14551"/>
                <a:gd name="T41" fmla="*/ 11130 h 12803"/>
                <a:gd name="T42" fmla="*/ 11243 w 14551"/>
                <a:gd name="T43" fmla="*/ 12780 h 12803"/>
                <a:gd name="T44" fmla="*/ 9802 w 14551"/>
                <a:gd name="T45" fmla="*/ 12009 h 12803"/>
                <a:gd name="T46" fmla="*/ 8371 w 14551"/>
                <a:gd name="T47" fmla="*/ 12765 h 12803"/>
                <a:gd name="T48" fmla="*/ 8131 w 14551"/>
                <a:gd name="T49" fmla="*/ 12714 h 12803"/>
                <a:gd name="T50" fmla="*/ 6961 w 14551"/>
                <a:gd name="T51" fmla="*/ 12057 h 12803"/>
                <a:gd name="T52" fmla="*/ 6881 w 14551"/>
                <a:gd name="T53" fmla="*/ 10916 h 12803"/>
                <a:gd name="T54" fmla="*/ 5604 w 14551"/>
                <a:gd name="T55" fmla="*/ 9688 h 12803"/>
                <a:gd name="T56" fmla="*/ 5103 w 14551"/>
                <a:gd name="T57" fmla="*/ 8323 h 12803"/>
                <a:gd name="T58" fmla="*/ 5612 w 14551"/>
                <a:gd name="T59" fmla="*/ 6958 h 12803"/>
                <a:gd name="T60" fmla="*/ 6881 w 14551"/>
                <a:gd name="T61" fmla="*/ 5729 h 12803"/>
                <a:gd name="T62" fmla="*/ 6963 w 14551"/>
                <a:gd name="T63" fmla="*/ 4588 h 12803"/>
                <a:gd name="T64" fmla="*/ 8197 w 14551"/>
                <a:gd name="T65" fmla="*/ 3908 h 12803"/>
                <a:gd name="T66" fmla="*/ 8434 w 14551"/>
                <a:gd name="T67" fmla="*/ 3859 h 12803"/>
                <a:gd name="T68" fmla="*/ 9851 w 14551"/>
                <a:gd name="T69" fmla="*/ 4587 h 12803"/>
                <a:gd name="T70" fmla="*/ 11259 w 14551"/>
                <a:gd name="T71" fmla="*/ 3873 h 12803"/>
                <a:gd name="T72" fmla="*/ 11499 w 14551"/>
                <a:gd name="T73" fmla="*/ 3924 h 12803"/>
                <a:gd name="T74" fmla="*/ 12692 w 14551"/>
                <a:gd name="T75" fmla="*/ 4588 h 12803"/>
                <a:gd name="T76" fmla="*/ 12772 w 14551"/>
                <a:gd name="T77" fmla="*/ 5729 h 12803"/>
                <a:gd name="T78" fmla="*/ 14042 w 14551"/>
                <a:gd name="T79" fmla="*/ 6958 h 12803"/>
                <a:gd name="T80" fmla="*/ 14551 w 14551"/>
                <a:gd name="T81" fmla="*/ 8323 h 12803"/>
                <a:gd name="T82" fmla="*/ 14042 w 14551"/>
                <a:gd name="T83" fmla="*/ 9687 h 12803"/>
                <a:gd name="T84" fmla="*/ 12772 w 14551"/>
                <a:gd name="T85" fmla="*/ 10916 h 12803"/>
                <a:gd name="T86" fmla="*/ 12692 w 14551"/>
                <a:gd name="T87" fmla="*/ 12057 h 12803"/>
                <a:gd name="T88" fmla="*/ 11478 w 14551"/>
                <a:gd name="T89" fmla="*/ 12730 h 12803"/>
                <a:gd name="T90" fmla="*/ 11243 w 14551"/>
                <a:gd name="T91" fmla="*/ 12780 h 12803"/>
                <a:gd name="T92" fmla="*/ 13410 w 14551"/>
                <a:gd name="T93" fmla="*/ 4573 h 12803"/>
                <a:gd name="T94" fmla="*/ 12800 w 14551"/>
                <a:gd name="T95" fmla="*/ 1526 h 12803"/>
                <a:gd name="T96" fmla="*/ 1523 w 14551"/>
                <a:gd name="T97" fmla="*/ 1220 h 12803"/>
                <a:gd name="T98" fmla="*/ 1219 w 14551"/>
                <a:gd name="T99" fmla="*/ 8838 h 12803"/>
                <a:gd name="T100" fmla="*/ 4267 w 14551"/>
                <a:gd name="T101" fmla="*/ 9144 h 12803"/>
                <a:gd name="T102" fmla="*/ 4267 w 14551"/>
                <a:gd name="T103" fmla="*/ 10363 h 12803"/>
                <a:gd name="T104" fmla="*/ 0 w 14551"/>
                <a:gd name="T105" fmla="*/ 9753 h 12803"/>
                <a:gd name="T106" fmla="*/ 611 w 14551"/>
                <a:gd name="T107" fmla="*/ 1 h 12803"/>
                <a:gd name="T108" fmla="*/ 14019 w 14551"/>
                <a:gd name="T109" fmla="*/ 611 h 12803"/>
                <a:gd name="T110" fmla="*/ 2743 w 14551"/>
                <a:gd name="T111" fmla="*/ 12191 h 12803"/>
                <a:gd name="T112" fmla="*/ 5788 w 14551"/>
                <a:gd name="T113" fmla="*/ 11582 h 12803"/>
                <a:gd name="T114" fmla="*/ 5788 w 14551"/>
                <a:gd name="T115" fmla="*/ 12801 h 12803"/>
                <a:gd name="T116" fmla="*/ 2743 w 14551"/>
                <a:gd name="T117" fmla="*/ 12191 h 1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51" h="12803">
                  <a:moveTo>
                    <a:pt x="9842" y="7363"/>
                  </a:moveTo>
                  <a:cubicBezTo>
                    <a:pt x="9324" y="7363"/>
                    <a:pt x="8904" y="7783"/>
                    <a:pt x="8903" y="8301"/>
                  </a:cubicBezTo>
                  <a:cubicBezTo>
                    <a:pt x="8904" y="8820"/>
                    <a:pt x="9324" y="9240"/>
                    <a:pt x="9842" y="9240"/>
                  </a:cubicBezTo>
                  <a:cubicBezTo>
                    <a:pt x="10360" y="9239"/>
                    <a:pt x="10780" y="8820"/>
                    <a:pt x="10780" y="8301"/>
                  </a:cubicBezTo>
                  <a:cubicBezTo>
                    <a:pt x="10780" y="7783"/>
                    <a:pt x="10360" y="7364"/>
                    <a:pt x="9842" y="7363"/>
                  </a:cubicBezTo>
                  <a:close/>
                  <a:moveTo>
                    <a:pt x="9842" y="10148"/>
                  </a:moveTo>
                  <a:cubicBezTo>
                    <a:pt x="8822" y="10147"/>
                    <a:pt x="7996" y="9321"/>
                    <a:pt x="7995" y="8301"/>
                  </a:cubicBezTo>
                  <a:cubicBezTo>
                    <a:pt x="7995" y="7283"/>
                    <a:pt x="8823" y="6455"/>
                    <a:pt x="9842" y="6455"/>
                  </a:cubicBezTo>
                  <a:cubicBezTo>
                    <a:pt x="10860" y="6455"/>
                    <a:pt x="11689" y="7283"/>
                    <a:pt x="11689" y="8301"/>
                  </a:cubicBezTo>
                  <a:cubicBezTo>
                    <a:pt x="11689" y="9320"/>
                    <a:pt x="10860" y="10148"/>
                    <a:pt x="9842" y="10148"/>
                  </a:cubicBezTo>
                  <a:close/>
                  <a:moveTo>
                    <a:pt x="10960" y="11425"/>
                  </a:moveTo>
                  <a:cubicBezTo>
                    <a:pt x="10964" y="11428"/>
                    <a:pt x="10976" y="11432"/>
                    <a:pt x="10989" y="11432"/>
                  </a:cubicBezTo>
                  <a:lnTo>
                    <a:pt x="10990" y="11432"/>
                  </a:lnTo>
                  <a:lnTo>
                    <a:pt x="11884" y="10938"/>
                  </a:lnTo>
                  <a:cubicBezTo>
                    <a:pt x="11863" y="10888"/>
                    <a:pt x="11764" y="10645"/>
                    <a:pt x="11764" y="10392"/>
                  </a:cubicBezTo>
                  <a:cubicBezTo>
                    <a:pt x="11764" y="9636"/>
                    <a:pt x="12356" y="9012"/>
                    <a:pt x="13111" y="8971"/>
                  </a:cubicBezTo>
                  <a:cubicBezTo>
                    <a:pt x="13121" y="8912"/>
                    <a:pt x="13180" y="8577"/>
                    <a:pt x="13180" y="8326"/>
                  </a:cubicBezTo>
                  <a:cubicBezTo>
                    <a:pt x="13180" y="8074"/>
                    <a:pt x="13121" y="7740"/>
                    <a:pt x="13111" y="7680"/>
                  </a:cubicBezTo>
                  <a:cubicBezTo>
                    <a:pt x="12356" y="7640"/>
                    <a:pt x="11765" y="7016"/>
                    <a:pt x="11764" y="6261"/>
                  </a:cubicBezTo>
                  <a:cubicBezTo>
                    <a:pt x="11764" y="6006"/>
                    <a:pt x="11863" y="5763"/>
                    <a:pt x="11884" y="5713"/>
                  </a:cubicBezTo>
                  <a:lnTo>
                    <a:pt x="11005" y="5225"/>
                  </a:lnTo>
                  <a:lnTo>
                    <a:pt x="11001" y="5225"/>
                  </a:lnTo>
                  <a:cubicBezTo>
                    <a:pt x="10989" y="5225"/>
                    <a:pt x="10978" y="5228"/>
                    <a:pt x="10967" y="5234"/>
                  </a:cubicBezTo>
                  <a:cubicBezTo>
                    <a:pt x="10867" y="5334"/>
                    <a:pt x="10758" y="5425"/>
                    <a:pt x="10642" y="5507"/>
                  </a:cubicBezTo>
                  <a:cubicBezTo>
                    <a:pt x="10371" y="5697"/>
                    <a:pt x="10115" y="5794"/>
                    <a:pt x="9880" y="5794"/>
                  </a:cubicBezTo>
                  <a:cubicBezTo>
                    <a:pt x="9644" y="5794"/>
                    <a:pt x="9385" y="5695"/>
                    <a:pt x="9113" y="5501"/>
                  </a:cubicBezTo>
                  <a:cubicBezTo>
                    <a:pt x="8996" y="5418"/>
                    <a:pt x="8887" y="5325"/>
                    <a:pt x="8786" y="5222"/>
                  </a:cubicBezTo>
                  <a:cubicBezTo>
                    <a:pt x="8776" y="5217"/>
                    <a:pt x="8764" y="5214"/>
                    <a:pt x="8752" y="5214"/>
                  </a:cubicBezTo>
                  <a:lnTo>
                    <a:pt x="8749" y="5214"/>
                  </a:lnTo>
                  <a:lnTo>
                    <a:pt x="7838" y="5714"/>
                  </a:lnTo>
                  <a:cubicBezTo>
                    <a:pt x="7860" y="5765"/>
                    <a:pt x="7958" y="6008"/>
                    <a:pt x="7958" y="6261"/>
                  </a:cubicBezTo>
                  <a:cubicBezTo>
                    <a:pt x="7957" y="7017"/>
                    <a:pt x="7366" y="7640"/>
                    <a:pt x="6611" y="7680"/>
                  </a:cubicBezTo>
                  <a:cubicBezTo>
                    <a:pt x="6601" y="7740"/>
                    <a:pt x="6542" y="8074"/>
                    <a:pt x="6542" y="8326"/>
                  </a:cubicBezTo>
                  <a:cubicBezTo>
                    <a:pt x="6542" y="8577"/>
                    <a:pt x="6601" y="8912"/>
                    <a:pt x="6612" y="8972"/>
                  </a:cubicBezTo>
                  <a:cubicBezTo>
                    <a:pt x="7366" y="9012"/>
                    <a:pt x="7958" y="9636"/>
                    <a:pt x="7959" y="10392"/>
                  </a:cubicBezTo>
                  <a:cubicBezTo>
                    <a:pt x="7959" y="10646"/>
                    <a:pt x="7859" y="10890"/>
                    <a:pt x="7838" y="10939"/>
                  </a:cubicBezTo>
                  <a:lnTo>
                    <a:pt x="8700" y="11421"/>
                  </a:lnTo>
                  <a:lnTo>
                    <a:pt x="8702" y="11421"/>
                  </a:lnTo>
                  <a:cubicBezTo>
                    <a:pt x="8714" y="11421"/>
                    <a:pt x="8726" y="11416"/>
                    <a:pt x="8731" y="11413"/>
                  </a:cubicBezTo>
                  <a:cubicBezTo>
                    <a:pt x="8832" y="11307"/>
                    <a:pt x="8943" y="11211"/>
                    <a:pt x="9061" y="11124"/>
                  </a:cubicBezTo>
                  <a:cubicBezTo>
                    <a:pt x="9337" y="10922"/>
                    <a:pt x="9599" y="10819"/>
                    <a:pt x="9841" y="10819"/>
                  </a:cubicBezTo>
                  <a:cubicBezTo>
                    <a:pt x="10085" y="10819"/>
                    <a:pt x="10350" y="10923"/>
                    <a:pt x="10628" y="11130"/>
                  </a:cubicBezTo>
                  <a:cubicBezTo>
                    <a:pt x="10814" y="11268"/>
                    <a:pt x="10944" y="11407"/>
                    <a:pt x="10960" y="11425"/>
                  </a:cubicBezTo>
                  <a:moveTo>
                    <a:pt x="11243" y="12780"/>
                  </a:moveTo>
                  <a:cubicBezTo>
                    <a:pt x="11071" y="12779"/>
                    <a:pt x="10904" y="12708"/>
                    <a:pt x="10796" y="12589"/>
                  </a:cubicBezTo>
                  <a:cubicBezTo>
                    <a:pt x="10649" y="12428"/>
                    <a:pt x="10184" y="12009"/>
                    <a:pt x="9802" y="12009"/>
                  </a:cubicBezTo>
                  <a:cubicBezTo>
                    <a:pt x="9424" y="12009"/>
                    <a:pt x="8951" y="12431"/>
                    <a:pt x="8815" y="12578"/>
                  </a:cubicBezTo>
                  <a:cubicBezTo>
                    <a:pt x="8707" y="12696"/>
                    <a:pt x="8541" y="12765"/>
                    <a:pt x="8371" y="12765"/>
                  </a:cubicBezTo>
                  <a:cubicBezTo>
                    <a:pt x="8290" y="12765"/>
                    <a:pt x="8213" y="12750"/>
                    <a:pt x="8144" y="12719"/>
                  </a:cubicBezTo>
                  <a:lnTo>
                    <a:pt x="8131" y="12714"/>
                  </a:lnTo>
                  <a:lnTo>
                    <a:pt x="6973" y="12066"/>
                  </a:lnTo>
                  <a:lnTo>
                    <a:pt x="6961" y="12057"/>
                  </a:lnTo>
                  <a:cubicBezTo>
                    <a:pt x="6749" y="11905"/>
                    <a:pt x="6671" y="11626"/>
                    <a:pt x="6775" y="11386"/>
                  </a:cubicBezTo>
                  <a:cubicBezTo>
                    <a:pt x="6775" y="11384"/>
                    <a:pt x="6881" y="11139"/>
                    <a:pt x="6881" y="10916"/>
                  </a:cubicBezTo>
                  <a:cubicBezTo>
                    <a:pt x="6880" y="10238"/>
                    <a:pt x="6331" y="9688"/>
                    <a:pt x="5653" y="9688"/>
                  </a:cubicBezTo>
                  <a:lnTo>
                    <a:pt x="5604" y="9688"/>
                  </a:lnTo>
                  <a:cubicBezTo>
                    <a:pt x="5410" y="9688"/>
                    <a:pt x="5252" y="9515"/>
                    <a:pt x="5202" y="9249"/>
                  </a:cubicBezTo>
                  <a:cubicBezTo>
                    <a:pt x="5198" y="9227"/>
                    <a:pt x="5103" y="8721"/>
                    <a:pt x="5103" y="8323"/>
                  </a:cubicBezTo>
                  <a:cubicBezTo>
                    <a:pt x="5103" y="7924"/>
                    <a:pt x="5197" y="7419"/>
                    <a:pt x="5202" y="7397"/>
                  </a:cubicBezTo>
                  <a:cubicBezTo>
                    <a:pt x="5253" y="7127"/>
                    <a:pt x="5414" y="6954"/>
                    <a:pt x="5612" y="6958"/>
                  </a:cubicBezTo>
                  <a:lnTo>
                    <a:pt x="5653" y="6958"/>
                  </a:lnTo>
                  <a:cubicBezTo>
                    <a:pt x="6331" y="6957"/>
                    <a:pt x="6881" y="6408"/>
                    <a:pt x="6881" y="5729"/>
                  </a:cubicBezTo>
                  <a:cubicBezTo>
                    <a:pt x="6881" y="5506"/>
                    <a:pt x="6775" y="5262"/>
                    <a:pt x="6774" y="5259"/>
                  </a:cubicBezTo>
                  <a:cubicBezTo>
                    <a:pt x="6671" y="5019"/>
                    <a:pt x="6750" y="4740"/>
                    <a:pt x="6963" y="4588"/>
                  </a:cubicBezTo>
                  <a:lnTo>
                    <a:pt x="6974" y="4580"/>
                  </a:lnTo>
                  <a:lnTo>
                    <a:pt x="8197" y="3908"/>
                  </a:lnTo>
                  <a:lnTo>
                    <a:pt x="8210" y="3903"/>
                  </a:lnTo>
                  <a:cubicBezTo>
                    <a:pt x="8279" y="3873"/>
                    <a:pt x="8354" y="3859"/>
                    <a:pt x="8434" y="3859"/>
                  </a:cubicBezTo>
                  <a:cubicBezTo>
                    <a:pt x="8604" y="3859"/>
                    <a:pt x="8770" y="3927"/>
                    <a:pt x="8879" y="4042"/>
                  </a:cubicBezTo>
                  <a:cubicBezTo>
                    <a:pt x="9024" y="4193"/>
                    <a:pt x="9481" y="4587"/>
                    <a:pt x="9851" y="4587"/>
                  </a:cubicBezTo>
                  <a:cubicBezTo>
                    <a:pt x="10218" y="4587"/>
                    <a:pt x="10673" y="4201"/>
                    <a:pt x="10817" y="4052"/>
                  </a:cubicBezTo>
                  <a:cubicBezTo>
                    <a:pt x="10925" y="3939"/>
                    <a:pt x="11090" y="3873"/>
                    <a:pt x="11259" y="3873"/>
                  </a:cubicBezTo>
                  <a:cubicBezTo>
                    <a:pt x="11340" y="3873"/>
                    <a:pt x="11417" y="3888"/>
                    <a:pt x="11487" y="3918"/>
                  </a:cubicBezTo>
                  <a:lnTo>
                    <a:pt x="11499" y="3924"/>
                  </a:lnTo>
                  <a:lnTo>
                    <a:pt x="12680" y="4580"/>
                  </a:lnTo>
                  <a:lnTo>
                    <a:pt x="12692" y="4588"/>
                  </a:lnTo>
                  <a:cubicBezTo>
                    <a:pt x="12903" y="4735"/>
                    <a:pt x="12984" y="5024"/>
                    <a:pt x="12879" y="5260"/>
                  </a:cubicBezTo>
                  <a:cubicBezTo>
                    <a:pt x="12878" y="5262"/>
                    <a:pt x="12772" y="5506"/>
                    <a:pt x="12772" y="5729"/>
                  </a:cubicBezTo>
                  <a:cubicBezTo>
                    <a:pt x="12773" y="6407"/>
                    <a:pt x="13322" y="6957"/>
                    <a:pt x="14000" y="6958"/>
                  </a:cubicBezTo>
                  <a:lnTo>
                    <a:pt x="14042" y="6958"/>
                  </a:lnTo>
                  <a:cubicBezTo>
                    <a:pt x="14239" y="6954"/>
                    <a:pt x="14401" y="7127"/>
                    <a:pt x="14452" y="7397"/>
                  </a:cubicBezTo>
                  <a:cubicBezTo>
                    <a:pt x="14456" y="7418"/>
                    <a:pt x="14551" y="7924"/>
                    <a:pt x="14551" y="8323"/>
                  </a:cubicBezTo>
                  <a:cubicBezTo>
                    <a:pt x="14551" y="8721"/>
                    <a:pt x="14456" y="9228"/>
                    <a:pt x="14451" y="9249"/>
                  </a:cubicBezTo>
                  <a:cubicBezTo>
                    <a:pt x="14401" y="9518"/>
                    <a:pt x="14239" y="9692"/>
                    <a:pt x="14042" y="9687"/>
                  </a:cubicBezTo>
                  <a:lnTo>
                    <a:pt x="14000" y="9687"/>
                  </a:lnTo>
                  <a:cubicBezTo>
                    <a:pt x="13322" y="9688"/>
                    <a:pt x="12773" y="10238"/>
                    <a:pt x="12772" y="10916"/>
                  </a:cubicBezTo>
                  <a:cubicBezTo>
                    <a:pt x="12772" y="11139"/>
                    <a:pt x="12878" y="11384"/>
                    <a:pt x="12879" y="11386"/>
                  </a:cubicBezTo>
                  <a:cubicBezTo>
                    <a:pt x="12982" y="11626"/>
                    <a:pt x="12904" y="11906"/>
                    <a:pt x="12692" y="12057"/>
                  </a:cubicBezTo>
                  <a:lnTo>
                    <a:pt x="12680" y="12066"/>
                  </a:lnTo>
                  <a:lnTo>
                    <a:pt x="11478" y="12730"/>
                  </a:lnTo>
                  <a:lnTo>
                    <a:pt x="11466" y="12735"/>
                  </a:lnTo>
                  <a:cubicBezTo>
                    <a:pt x="11396" y="12765"/>
                    <a:pt x="11320" y="12780"/>
                    <a:pt x="11243" y="12780"/>
                  </a:cubicBezTo>
                  <a:close/>
                  <a:moveTo>
                    <a:pt x="14019" y="3963"/>
                  </a:moveTo>
                  <a:cubicBezTo>
                    <a:pt x="14019" y="4300"/>
                    <a:pt x="13746" y="4573"/>
                    <a:pt x="13410" y="4573"/>
                  </a:cubicBezTo>
                  <a:cubicBezTo>
                    <a:pt x="13073" y="4573"/>
                    <a:pt x="12800" y="4300"/>
                    <a:pt x="12800" y="3963"/>
                  </a:cubicBezTo>
                  <a:lnTo>
                    <a:pt x="12800" y="1526"/>
                  </a:lnTo>
                  <a:cubicBezTo>
                    <a:pt x="12800" y="1357"/>
                    <a:pt x="12664" y="1220"/>
                    <a:pt x="12496" y="1220"/>
                  </a:cubicBezTo>
                  <a:lnTo>
                    <a:pt x="1523" y="1220"/>
                  </a:lnTo>
                  <a:cubicBezTo>
                    <a:pt x="1357" y="1220"/>
                    <a:pt x="1219" y="1357"/>
                    <a:pt x="1219" y="1526"/>
                  </a:cubicBezTo>
                  <a:lnTo>
                    <a:pt x="1219" y="8838"/>
                  </a:lnTo>
                  <a:cubicBezTo>
                    <a:pt x="1219" y="9006"/>
                    <a:pt x="1355" y="9144"/>
                    <a:pt x="1523" y="9144"/>
                  </a:cubicBezTo>
                  <a:lnTo>
                    <a:pt x="4267" y="9144"/>
                  </a:lnTo>
                  <a:cubicBezTo>
                    <a:pt x="4603" y="9144"/>
                    <a:pt x="4876" y="9417"/>
                    <a:pt x="4876" y="9753"/>
                  </a:cubicBezTo>
                  <a:cubicBezTo>
                    <a:pt x="4876" y="10090"/>
                    <a:pt x="4603" y="10363"/>
                    <a:pt x="4267" y="10363"/>
                  </a:cubicBezTo>
                  <a:lnTo>
                    <a:pt x="611" y="10363"/>
                  </a:lnTo>
                  <a:cubicBezTo>
                    <a:pt x="274" y="10364"/>
                    <a:pt x="0" y="10091"/>
                    <a:pt x="0" y="9753"/>
                  </a:cubicBezTo>
                  <a:lnTo>
                    <a:pt x="0" y="611"/>
                  </a:lnTo>
                  <a:cubicBezTo>
                    <a:pt x="0" y="274"/>
                    <a:pt x="274" y="1"/>
                    <a:pt x="611" y="1"/>
                  </a:cubicBezTo>
                  <a:lnTo>
                    <a:pt x="13408" y="1"/>
                  </a:lnTo>
                  <a:cubicBezTo>
                    <a:pt x="13745" y="0"/>
                    <a:pt x="14019" y="273"/>
                    <a:pt x="14019" y="611"/>
                  </a:cubicBezTo>
                  <a:lnTo>
                    <a:pt x="14019" y="3963"/>
                  </a:lnTo>
                  <a:close/>
                  <a:moveTo>
                    <a:pt x="2743" y="12191"/>
                  </a:moveTo>
                  <a:cubicBezTo>
                    <a:pt x="2743" y="11855"/>
                    <a:pt x="3018" y="11582"/>
                    <a:pt x="3355" y="11582"/>
                  </a:cubicBezTo>
                  <a:lnTo>
                    <a:pt x="5788" y="11582"/>
                  </a:lnTo>
                  <a:cubicBezTo>
                    <a:pt x="6124" y="11582"/>
                    <a:pt x="6397" y="11855"/>
                    <a:pt x="6397" y="12191"/>
                  </a:cubicBezTo>
                  <a:cubicBezTo>
                    <a:pt x="6397" y="12528"/>
                    <a:pt x="6124" y="12801"/>
                    <a:pt x="5788" y="12801"/>
                  </a:cubicBezTo>
                  <a:lnTo>
                    <a:pt x="3355" y="12801"/>
                  </a:lnTo>
                  <a:cubicBezTo>
                    <a:pt x="3018" y="12803"/>
                    <a:pt x="2743" y="12529"/>
                    <a:pt x="2743" y="12191"/>
                  </a:cubicBezTo>
                  <a:close/>
                </a:path>
              </a:pathLst>
            </a:custGeom>
            <a:solidFill>
              <a:schemeClr val="bg1"/>
            </a:solidFill>
            <a:ln>
              <a:noFill/>
            </a:ln>
          </p:spPr>
          <p:txBody>
            <a:bodyPr/>
            <a:lstStyle/>
            <a:p>
              <a:pPr fontAlgn="ctr"/>
              <a:endParaRPr lang="en-US"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7" name="ïŝḷíḓê"/>
          <p:cNvSpPr txBox="1"/>
          <p:nvPr/>
        </p:nvSpPr>
        <p:spPr bwMode="auto">
          <a:xfrm>
            <a:off x="6500386"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802.11a</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îsľiḓe"/>
          <p:cNvSpPr/>
          <p:nvPr/>
        </p:nvSpPr>
        <p:spPr bwMode="auto">
          <a:xfrm>
            <a:off x="6135123"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54 Mbps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ïŝḷíḓê"/>
          <p:cNvSpPr txBox="1"/>
          <p:nvPr/>
        </p:nvSpPr>
        <p:spPr bwMode="auto">
          <a:xfrm>
            <a:off x="7890765"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802.11n</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îsľiḓe"/>
          <p:cNvSpPr/>
          <p:nvPr/>
        </p:nvSpPr>
        <p:spPr bwMode="auto">
          <a:xfrm>
            <a:off x="7520419"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600 Mbps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ïŝḷíḓê"/>
          <p:cNvSpPr txBox="1"/>
          <p:nvPr/>
        </p:nvSpPr>
        <p:spPr bwMode="auto">
          <a:xfrm>
            <a:off x="9281144"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802.11ac</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ïŝḷíḓê"/>
          <p:cNvSpPr txBox="1"/>
          <p:nvPr/>
        </p:nvSpPr>
        <p:spPr bwMode="auto">
          <a:xfrm>
            <a:off x="10671525" y="2317633"/>
            <a:ext cx="968327" cy="236974"/>
          </a:xfrm>
          <a:prstGeom prst="roundRect">
            <a:avLst>
              <a:gd name="adj" fmla="val 50000"/>
            </a:avLst>
          </a:prstGeom>
          <a:solidFill>
            <a:schemeClr val="accent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1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lang="en-US" sz="11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îsľiḓe"/>
          <p:cNvSpPr/>
          <p:nvPr/>
        </p:nvSpPr>
        <p:spPr bwMode="auto">
          <a:xfrm>
            <a:off x="8911322"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6,9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îsľiḓe"/>
          <p:cNvSpPr/>
          <p:nvPr/>
        </p:nvSpPr>
        <p:spPr bwMode="auto">
          <a:xfrm>
            <a:off x="10306262" y="2845142"/>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9,6 </a:t>
            </a: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iśḻiḋè"/>
          <p:cNvSpPr txBox="1"/>
          <p:nvPr/>
        </p:nvSpPr>
        <p:spPr bwMode="auto">
          <a:xfrm>
            <a:off x="2337140" y="4461636"/>
            <a:ext cx="968327" cy="236974"/>
          </a:xfrm>
          <a:prstGeom prst="roundRect">
            <a:avLst>
              <a:gd name="adj" fmla="val 50000"/>
            </a:avLst>
          </a:prstGeom>
          <a:solidFill>
            <a:srgbClr val="EC706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802.11e</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îSľidè"/>
          <p:cNvSpPr txBox="1"/>
          <p:nvPr/>
        </p:nvSpPr>
        <p:spPr bwMode="auto">
          <a:xfrm>
            <a:off x="4420736" y="4461636"/>
            <a:ext cx="968327" cy="236974"/>
          </a:xfrm>
          <a:prstGeom prst="roundRect">
            <a:avLst>
              <a:gd name="adj" fmla="val 50000"/>
            </a:avLst>
          </a:prstGeom>
          <a:solidFill>
            <a:srgbClr val="EC706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802.11h</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ïŝḷíḓê"/>
          <p:cNvSpPr txBox="1"/>
          <p:nvPr/>
        </p:nvSpPr>
        <p:spPr bwMode="auto">
          <a:xfrm>
            <a:off x="6504332" y="4461636"/>
            <a:ext cx="968327" cy="236974"/>
          </a:xfrm>
          <a:prstGeom prst="roundRect">
            <a:avLst>
              <a:gd name="adj" fmla="val 50000"/>
            </a:avLst>
          </a:prstGeom>
          <a:solidFill>
            <a:srgbClr val="EC706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802.11i</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ísḷíḑe"/>
          <p:cNvSpPr/>
          <p:nvPr/>
        </p:nvSpPr>
        <p:spPr bwMode="auto">
          <a:xfrm>
            <a:off x="1971877" y="4808170"/>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Qualité de service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ïśļîḍè"/>
          <p:cNvSpPr/>
          <p:nvPr/>
        </p:nvSpPr>
        <p:spPr bwMode="auto">
          <a:xfrm>
            <a:off x="4064750" y="4808170"/>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Sélection dynamique de la fréquence (DFS)</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Contrôle de la puissance d'émission (TPC)</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îsľiḓe"/>
          <p:cNvSpPr/>
          <p:nvPr/>
        </p:nvSpPr>
        <p:spPr bwMode="auto">
          <a:xfrm>
            <a:off x="6157623" y="4808170"/>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Sécurité sans fil</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ïŝḷíḓê"/>
          <p:cNvSpPr txBox="1"/>
          <p:nvPr/>
        </p:nvSpPr>
        <p:spPr bwMode="auto">
          <a:xfrm>
            <a:off x="8587928" y="4461636"/>
            <a:ext cx="968327" cy="236974"/>
          </a:xfrm>
          <a:prstGeom prst="roundRect">
            <a:avLst>
              <a:gd name="adj" fmla="val 50000"/>
            </a:avLst>
          </a:prstGeom>
          <a:solidFill>
            <a:srgbClr val="EC706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802.11r</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îsľiḓe"/>
          <p:cNvSpPr/>
          <p:nvPr/>
        </p:nvSpPr>
        <p:spPr bwMode="auto">
          <a:xfrm>
            <a:off x="8250496" y="4808170"/>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Itinérance sans faille</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ïŝḷíḓê"/>
          <p:cNvSpPr txBox="1"/>
          <p:nvPr/>
        </p:nvSpPr>
        <p:spPr bwMode="auto">
          <a:xfrm>
            <a:off x="10671525" y="4498383"/>
            <a:ext cx="968327" cy="236974"/>
          </a:xfrm>
          <a:prstGeom prst="roundRect">
            <a:avLst>
              <a:gd name="adj" fmla="val 50000"/>
            </a:avLst>
          </a:prstGeom>
          <a:solidFill>
            <a:srgbClr val="EC7061"/>
          </a:solidFill>
          <a:ln w="9525">
            <a:noFill/>
            <a:miter lim="800000"/>
          </a:ln>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spcBef>
                <a:spcPct val="0"/>
              </a:spcBef>
            </a:pP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802.11s</a:t>
            </a:r>
            <a:endParaRPr lang="en-US"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îsľiḓe"/>
          <p:cNvSpPr/>
          <p:nvPr/>
        </p:nvSpPr>
        <p:spPr bwMode="auto">
          <a:xfrm>
            <a:off x="10343368" y="4808170"/>
            <a:ext cx="1698851" cy="8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fontAlgn="ctr">
              <a:lnSpc>
                <a:spcPct val="150000"/>
              </a:lnSpc>
              <a:spcBef>
                <a:spcPct val="0"/>
              </a:spcBef>
            </a:pP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Maille</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Normes IEEE 802.11 et générations Wi-Fi</a:t>
            </a:r>
            <a:endParaRPr lang="en-US" dirty="0">
              <a:sym typeface="Huawei Sans" panose="020C0503030203020204" pitchFamily="34" charset="0"/>
            </a:endParaRPr>
          </a:p>
        </p:txBody>
      </p:sp>
      <p:graphicFrame>
        <p:nvGraphicFramePr>
          <p:cNvPr id="10" name="Group 128"/>
          <p:cNvGraphicFramePr>
            <a:graphicFrameLocks noGrp="1"/>
          </p:cNvGraphicFramePr>
          <p:nvPr/>
        </p:nvGraphicFramePr>
        <p:xfrm>
          <a:off x="455613" y="955778"/>
          <a:ext cx="11293476" cy="4987821"/>
        </p:xfrm>
        <a:graphic>
          <a:graphicData uri="http://schemas.openxmlformats.org/drawingml/2006/table">
            <a:tbl>
              <a:tblPr/>
              <a:tblGrid>
                <a:gridCol w="801819"/>
                <a:gridCol w="1384500"/>
                <a:gridCol w="1093606"/>
                <a:gridCol w="1353163"/>
                <a:gridCol w="1546459"/>
                <a:gridCol w="1056810"/>
                <a:gridCol w="1236016"/>
                <a:gridCol w="1367254"/>
                <a:gridCol w="1453849"/>
              </a:tblGrid>
              <a:tr h="880061">
                <a:tc gridSpan="2">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Standard</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horzOverflow="overflow">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Sorti en</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Bande de fréquence</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fontAlgn="ctr">
                        <a:lnSpc>
                          <a:spcPct val="100000"/>
                        </a:lnSpc>
                        <a:spcBef>
                          <a:spcPts val="0"/>
                        </a:spcBef>
                        <a:spcAft>
                          <a:spcPts val="0"/>
                        </a:spcAft>
                      </a:pPr>
                      <a:r>
                        <a:rPr 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Technologies </a:t>
                      </a:r>
                      <a:r>
                        <a:rPr lang="en-US"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PHY</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fontAlgn="ctr">
                        <a:lnSpc>
                          <a:spcPct val="100000"/>
                        </a:lnSpc>
                        <a:spcBef>
                          <a:spcPts val="0"/>
                        </a:spcBef>
                        <a:spcAft>
                          <a:spcPts val="0"/>
                        </a:spcAft>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Schéma de modulation</a:t>
                      </a:r>
                      <a:endParaRPr 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fontAlgn="ctr">
                        <a:lnSpc>
                          <a:spcPct val="100000"/>
                        </a:lnSpc>
                        <a:spcBef>
                          <a:spcPts val="0"/>
                        </a:spcBef>
                        <a:spcAft>
                          <a:spcPts val="0"/>
                        </a:spcAft>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Nombre de flux spatiaux</a:t>
                      </a:r>
                      <a:endParaRPr 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fontAlgn="ctr">
                        <a:lnSpc>
                          <a:spcPct val="100000"/>
                        </a:lnSpc>
                        <a:spcBef>
                          <a:spcPts val="0"/>
                        </a:spcBef>
                        <a:spcAft>
                          <a:spcPts val="0"/>
                        </a:spcAft>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Largeur de bande du canal (MHz)</a:t>
                      </a:r>
                      <a:endParaRPr lang="en-US" altLang="zh-CN" sz="14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 théorique</a:t>
                      </a:r>
                      <a:endPar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6894">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1997</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IR, FHSS, DSSS</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894">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802.11b</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1999</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DSSS/CCK</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11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894">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802.11a</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1999</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54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894">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802.11g</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2003</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64-QAM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54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434">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802.11n</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2009</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 5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200" dirty="0" smtClean="0">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DSSS/CCK</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64-QAM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altLang="zh-CN" sz="12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4</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 </a:t>
                      </a:r>
                      <a:r>
                        <a:rPr lang="en-US" sz="1200" baseline="0" dirty="0" smtClean="0">
                          <a:latin typeface="Huawei Sans" panose="020C0503030203020204" pitchFamily="34" charset="0"/>
                          <a:ea typeface="方正兰亭黑简体" panose="02000000000000000000" pitchFamily="2" charset="-122"/>
                          <a:sym typeface="Huawei Sans" panose="020C0503030203020204" pitchFamily="34" charset="0"/>
                        </a:rPr>
                        <a:t>40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 : 450 Mbps</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 : 600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161">
                <a:tc rowSpan="2">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5</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802.11ac Wave 1</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2013 </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200" dirty="0" smtClean="0">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SU-MIMO</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64-QAM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4+4</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20, 40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3,74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Gbps</a:t>
                      </a:r>
                      <a:endParaRPr lang="en-US" altLang="zh-CN" sz="1200" b="0" i="0" u="none" strike="noStrike" kern="1200" baseline="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161">
                <a:tc vMerge="1">
                  <a:tcPr anchor="ctr" horzOverflow="overflow">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tcPr>
                </a:tc>
                <a:tc>
                  <a:txBody>
                    <a:bodyPr/>
                    <a:lstStyle/>
                    <a:p>
                      <a:pPr marL="0" marR="0" lvl="0" indent="0" algn="ctr" defTabSz="784225" rtl="0" eaLnBrk="0" fontAlgn="ctr" latinLnBrk="0" hangingPunct="0">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802.11ac Wave 2</a:t>
                      </a:r>
                      <a:endParaRPr kumimoji="0" 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2015</a:t>
                      </a:r>
                      <a:endParaRPr kumimoji="0" lang="en-US" altLang="zh-CN" sz="120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t>
                      </a:r>
                      <a:endParaRPr lang="en-US" altLang="zh-CN" sz="1200" dirty="0" smtClean="0">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DL MU-MIMO</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256-QAM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 40, 80, 160, 80+80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6,9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Gbps</a:t>
                      </a:r>
                      <a:endParaRPr lang="en-US" altLang="zh-CN" sz="1200" b="0" i="0" u="none" strike="noStrike" kern="1200" baseline="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7428">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Wi-Fi 6</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kumimoji="0" lang="en-US" sz="120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2019</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OFDMA</a:t>
                      </a:r>
                      <a:endParaRPr lang="en-US" altLang="zh-CN" sz="1200" dirty="0" smtClean="0">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DL MU-MIMO</a:t>
                      </a:r>
                      <a:endParaRPr lang="en-US" altLang="zh-CN" sz="1200" dirty="0" smtClean="0">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UL MU-MIMO</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1024-QAM</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4+8</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20, 40, 80, 160, 80+80</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2,4 GHz :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1,15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Gbps</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ctr" defTabSz="784225" rtl="0" eaLnBrk="1" fontAlgn="ctr" latinLnBrk="0" hangingPunct="1">
                        <a:lnSpc>
                          <a:spcPct val="100000"/>
                        </a:lnSpc>
                        <a:spcBef>
                          <a:spcPts val="0"/>
                        </a:spcBef>
                        <a:spcAft>
                          <a:spcPts val="0"/>
                        </a:spcAft>
                        <a:buClr>
                          <a:srgbClr val="808080"/>
                        </a:buClr>
                        <a:buSzPct val="60000"/>
                        <a:buFont typeface="Wingdings" panose="05000000000000000000" pitchFamily="2" charset="2"/>
                        <a:buNone/>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5 GHz :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9,6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Gbps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802.11a/b/g</a:t>
            </a:r>
            <a:endParaRPr lang="en-US" altLang="zh-CN"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sz="1600" dirty="0" smtClean="0">
                <a:sym typeface="Huawei Sans" panose="020C0503030203020204" pitchFamily="34" charset="0"/>
              </a:rPr>
              <a:t>802.11a (5 GHz)</a:t>
            </a:r>
            <a:endParaRPr lang="en-US" sz="1600" dirty="0" smtClean="0">
              <a:sym typeface="Huawei Sans" panose="020C0503030203020204" pitchFamily="34" charset="0"/>
            </a:endParaRPr>
          </a:p>
          <a:p>
            <a:pPr lvl="1"/>
            <a:r>
              <a:rPr lang="en-US" sz="1400" dirty="0" smtClean="0">
                <a:sym typeface="Huawei Sans" panose="020C0503030203020204" pitchFamily="34" charset="0"/>
              </a:rPr>
              <a:t>OFDM</a:t>
            </a:r>
            <a:endParaRPr lang="en-US" altLang="zh-CN" sz="1400" dirty="0" smtClean="0">
              <a:sym typeface="Huawei Sans" panose="020C0503030203020204" pitchFamily="34" charset="0"/>
            </a:endParaRPr>
          </a:p>
          <a:p>
            <a:pPr lvl="1"/>
            <a:r>
              <a:rPr lang="en-US" sz="1400" dirty="0" smtClean="0">
                <a:sym typeface="Huawei Sans" panose="020C0503030203020204" pitchFamily="34" charset="0"/>
              </a:rPr>
              <a:t>Débits de données : 6, 9, 12, 18, 24, 36, 48, 54, en Mbps</a:t>
            </a:r>
            <a:endParaRPr lang="en-US" sz="1400" dirty="0" smtClean="0">
              <a:sym typeface="Huawei Sans" panose="020C0503030203020204" pitchFamily="34" charset="0"/>
            </a:endParaRPr>
          </a:p>
          <a:p>
            <a:pPr lvl="1"/>
            <a:r>
              <a:rPr lang="en-US" sz="1400" dirty="0" smtClean="0">
                <a:sym typeface="Huawei Sans" panose="020C0503030203020204" pitchFamily="34" charset="0"/>
              </a:rPr>
              <a:t>Fonctionne sur la bande de fréquences 5 GHz sans licence ; 23 canaux non chevauchants sont disponibles</a:t>
            </a:r>
            <a:endParaRPr lang="en-US" altLang="zh-CN" sz="1400" dirty="0" smtClean="0">
              <a:sym typeface="Huawei Sans" panose="020C0503030203020204" pitchFamily="34" charset="0"/>
            </a:endParaRPr>
          </a:p>
          <a:p>
            <a:r>
              <a:rPr lang="en-US" sz="1600" dirty="0" smtClean="0">
                <a:sym typeface="Huawei Sans" panose="020C0503030203020204" pitchFamily="34" charset="0"/>
              </a:rPr>
              <a:t>802.11b (2.4 GHz)</a:t>
            </a:r>
            <a:endParaRPr lang="en-US" sz="1600" dirty="0" smtClean="0">
              <a:sym typeface="Huawei Sans" panose="020C0503030203020204" pitchFamily="34" charset="0"/>
            </a:endParaRPr>
          </a:p>
          <a:p>
            <a:pPr lvl="1"/>
            <a:r>
              <a:rPr lang="en-US" sz="1400" dirty="0" smtClean="0">
                <a:sym typeface="Huawei Sans" panose="020C0503030203020204" pitchFamily="34" charset="0"/>
              </a:rPr>
              <a:t>Spectre étalé à séquence directe (DSSS)</a:t>
            </a:r>
            <a:endParaRPr lang="en-US" altLang="zh-CN" sz="1400" dirty="0" smtClean="0">
              <a:sym typeface="Huawei Sans" panose="020C0503030203020204" pitchFamily="34" charset="0"/>
            </a:endParaRPr>
          </a:p>
          <a:p>
            <a:pPr lvl="1"/>
            <a:r>
              <a:rPr lang="en-US" sz="1400" dirty="0" smtClean="0">
                <a:sym typeface="Huawei Sans" panose="020C0503030203020204" pitchFamily="34" charset="0"/>
              </a:rPr>
              <a:t>Débits de données : 1, 2, 5,5, 11, en Mbps</a:t>
            </a:r>
            <a:endParaRPr lang="en-US" altLang="zh-CN" sz="1400" dirty="0" smtClean="0">
              <a:sym typeface="Huawei Sans" panose="020C0503030203020204" pitchFamily="34" charset="0"/>
            </a:endParaRPr>
          </a:p>
          <a:p>
            <a:pPr lvl="1"/>
            <a:r>
              <a:rPr lang="en-US" sz="1400" dirty="0" smtClean="0">
                <a:sym typeface="Huawei Sans" panose="020C0503030203020204" pitchFamily="34" charset="0"/>
              </a:rPr>
              <a:t>Largeur de bande du canal : 22 MHz</a:t>
            </a:r>
            <a:endParaRPr lang="en-US" sz="1400" dirty="0" smtClean="0">
              <a:sym typeface="Huawei Sans" panose="020C0503030203020204" pitchFamily="34" charset="0"/>
            </a:endParaRPr>
          </a:p>
          <a:p>
            <a:r>
              <a:rPr lang="en-US" sz="1600" dirty="0" smtClean="0">
                <a:sym typeface="Huawei Sans" panose="020C0503030203020204" pitchFamily="34" charset="0"/>
              </a:rPr>
              <a:t>802.11g (2.4 GHz)</a:t>
            </a:r>
            <a:endParaRPr lang="en-US" sz="1600" dirty="0" smtClean="0">
              <a:sym typeface="Huawei Sans" panose="020C0503030203020204" pitchFamily="34" charset="0"/>
            </a:endParaRPr>
          </a:p>
          <a:p>
            <a:pPr lvl="1"/>
            <a:r>
              <a:rPr lang="en-US" sz="1400" dirty="0" smtClean="0">
                <a:sym typeface="Huawei Sans" panose="020C0503030203020204" pitchFamily="34" charset="0"/>
              </a:rPr>
              <a:t>OFDM</a:t>
            </a:r>
            <a:endParaRPr lang="en-US" sz="1400" dirty="0" smtClean="0">
              <a:sym typeface="Huawei Sans" panose="020C0503030203020204" pitchFamily="34" charset="0"/>
            </a:endParaRPr>
          </a:p>
          <a:p>
            <a:pPr lvl="1"/>
            <a:r>
              <a:rPr lang="en-US" sz="1400" dirty="0" smtClean="0">
                <a:sym typeface="Huawei Sans" panose="020C0503030203020204" pitchFamily="34" charset="0"/>
              </a:rPr>
              <a:t>Débits de données : 6, 9, 12, 18, 24, 36, 48, 54, en Mbps, et débits en 802.11b</a:t>
            </a:r>
            <a:endParaRPr lang="en-US" altLang="zh-CN" sz="1400" dirty="0" smtClean="0">
              <a:sym typeface="Huawei Sans" panose="020C0503030203020204" pitchFamily="34" charset="0"/>
            </a:endParaRPr>
          </a:p>
          <a:p>
            <a:pPr lvl="1"/>
            <a:r>
              <a:rPr lang="en-US" sz="1400" dirty="0" smtClean="0">
                <a:sym typeface="Huawei Sans" panose="020C0503030203020204" pitchFamily="34" charset="0"/>
              </a:rPr>
              <a:t>Compatible avec les STA 802.11b</a:t>
            </a:r>
            <a:endParaRPr lang="en-US" altLang="zh-CN" sz="1400" dirty="0" smtClean="0">
              <a:sym typeface="Huawei Sans" panose="020C0503030203020204" pitchFamily="34" charset="0"/>
            </a:endParaRPr>
          </a:p>
          <a:p>
            <a:pPr lvl="1"/>
            <a:endParaRPr lang="en-US" altLang="zh-CN" sz="1400"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802.11n</a:t>
            </a:r>
            <a:endParaRPr lang="en-US" altLang="zh-CN" dirty="0">
              <a:sym typeface="Huawei Sans" panose="020C0503030203020204" pitchFamily="34" charset="0"/>
            </a:endParaRPr>
          </a:p>
        </p:txBody>
      </p:sp>
      <p:pic>
        <p:nvPicPr>
          <p:cNvPr id="3" name="图片 2" descr="D:\00.工作计划\V2R1C01封闭写作资料\WLAN AP新产品图片-PNG\WLAN AP新产品图片\AP7110DN rightside_perspective.png"/>
          <p:cNvPicPr/>
          <p:nvPr/>
        </p:nvPicPr>
        <p:blipFill>
          <a:blip r:embed="rId1" cstate="print"/>
          <a:srcRect/>
          <a:stretch>
            <a:fillRect/>
          </a:stretch>
        </p:blipFill>
        <p:spPr bwMode="auto">
          <a:xfrm>
            <a:off x="718978" y="2565531"/>
            <a:ext cx="2112348" cy="1310471"/>
          </a:xfrm>
          <a:prstGeom prst="rect">
            <a:avLst/>
          </a:prstGeom>
          <a:noFill/>
          <a:ln w="9525">
            <a:noFill/>
            <a:miter lim="800000"/>
            <a:headEnd/>
            <a:tailEnd/>
          </a:ln>
        </p:spPr>
      </p:pic>
      <p:sp>
        <p:nvSpPr>
          <p:cNvPr id="4" name="TextBox 5"/>
          <p:cNvSpPr txBox="1"/>
          <p:nvPr/>
        </p:nvSpPr>
        <p:spPr>
          <a:xfrm>
            <a:off x="641175" y="4019396"/>
            <a:ext cx="2416349" cy="461665"/>
          </a:xfrm>
          <a:prstGeom prst="rect">
            <a:avLst/>
          </a:prstGeom>
          <a:noFill/>
        </p:spPr>
        <p:txBody>
          <a:bodyPr wrap="square" rtlCol="0">
            <a:spAutoFit/>
          </a:bodyPr>
          <a:lstStyle/>
          <a:p>
            <a:pPr algn="ct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 compatible Huawei 802.11n</a:t>
            </a:r>
            <a:endPar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(avec antennes externes)</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5"/>
          <p:cNvSpPr/>
          <p:nvPr/>
        </p:nvSpPr>
        <p:spPr>
          <a:xfrm>
            <a:off x="7414249" y="5679264"/>
            <a:ext cx="2633070" cy="512832"/>
          </a:xfrm>
          <a:prstGeom prst="roundRect">
            <a:avLst>
              <a:gd name="adj" fmla="val 4270"/>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Couche MAC efficace</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4319772" y="5002685"/>
            <a:ext cx="147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IG courte</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75"/>
          <p:cNvSpPr/>
          <p:nvPr/>
        </p:nvSpPr>
        <p:spPr>
          <a:xfrm>
            <a:off x="4319773" y="4216490"/>
            <a:ext cx="1476000" cy="742904"/>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Amélioration de l'OFDM :</a:t>
            </a:r>
            <a:endParaRPr lang="en-US" altLang="zh-CN" sz="12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Correction d'erreur directe (FEC)</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75"/>
          <p:cNvSpPr/>
          <p:nvPr/>
        </p:nvSpPr>
        <p:spPr>
          <a:xfrm>
            <a:off x="5874531" y="5002685"/>
            <a:ext cx="147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MIMO</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75"/>
          <p:cNvSpPr/>
          <p:nvPr/>
        </p:nvSpPr>
        <p:spPr>
          <a:xfrm>
            <a:off x="5884219" y="4216490"/>
            <a:ext cx="1476000" cy="742904"/>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40 MHz</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collage des canaux</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75"/>
          <p:cNvSpPr/>
          <p:nvPr/>
        </p:nvSpPr>
        <p:spPr>
          <a:xfrm>
            <a:off x="7414248" y="5002685"/>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Agrégation de trames</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75"/>
          <p:cNvSpPr/>
          <p:nvPr/>
        </p:nvSpPr>
        <p:spPr>
          <a:xfrm>
            <a:off x="8751319" y="5002685"/>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Accusé de réception de bloc (</a:t>
            </a: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BA)</a:t>
            </a:r>
            <a:endParaRPr lang="en-US" altLang="zh-CN" sz="12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75"/>
          <p:cNvSpPr/>
          <p:nvPr/>
        </p:nvSpPr>
        <p:spPr>
          <a:xfrm>
            <a:off x="4319772" y="5679263"/>
            <a:ext cx="3033516" cy="513447"/>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 </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amélioré</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3336607" y="880412"/>
            <a:ext cx="8123556" cy="1384995"/>
          </a:xfrm>
          <a:prstGeom prst="rect">
            <a:avLst/>
          </a:prstGeom>
          <a:noFill/>
        </p:spPr>
        <p:txBody>
          <a:bodyPr wrap="square">
            <a:spAutoFit/>
          </a:bodyPr>
          <a:lstStyle/>
          <a:p>
            <a:pPr fontAlgn="ctr">
              <a:lnSpc>
                <a:spcPct val="150000"/>
              </a:lnSpc>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Le groupe de travail IEEE 802.11 a créé en 2002 un groupe de recherche sur le haut débit (HT) pour la norme de nouvelle génération, et a officiellement publié la norme IEEE 802.11n basée sur le </a:t>
            </a:r>
            <a:r>
              <a:rPr lang="en-US" sz="14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MIMO-OFDM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en 2009. La norme 802.1n améliore le débit du réseau par rapport aux deux normes précédentes - 802.11a et 802.11g - grâce à une augmentation significative du débit maximal.</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8" name="表格 17"/>
          <p:cNvGraphicFramePr>
            <a:graphicFrameLocks noGrp="1"/>
          </p:cNvGraphicFramePr>
          <p:nvPr/>
        </p:nvGraphicFramePr>
        <p:xfrm>
          <a:off x="3457575" y="2352514"/>
          <a:ext cx="7225584" cy="764640"/>
        </p:xfrm>
        <a:graphic>
          <a:graphicData uri="http://schemas.openxmlformats.org/drawingml/2006/table">
            <a:tbl>
              <a:tblPr/>
              <a:tblGrid>
                <a:gridCol w="1815185"/>
                <a:gridCol w="2175790"/>
                <a:gridCol w="3234609"/>
              </a:tblGrid>
              <a:tr h="210921">
                <a:tc>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Bande de fréquence</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Normes 802.11 et débits théoriques maximums</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horzOverflow="overflow">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solidFill>
                      <a:srgbClr val="00B0F0"/>
                    </a:solidFill>
                  </a:tcPr>
                </a:tc>
              </a:tr>
              <a:tr h="210921">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fontAlgn="ctr">
                        <a:lnSpc>
                          <a:spcPct val="100000"/>
                        </a:lnSpc>
                        <a:spcBef>
                          <a:spcPts val="0"/>
                        </a:spcBef>
                        <a:spcAft>
                          <a:spcPts val="0"/>
                        </a:spcAft>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802.11g : 54 Mbps</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802.11n : </a:t>
                      </a:r>
                      <a:r>
                        <a:rPr 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450 Mbps</a:t>
                      </a:r>
                      <a:endParaRPr 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921">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802.11a : 54 Mbps</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802.11n : </a:t>
                      </a:r>
                      <a:r>
                        <a:rPr 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600 Mbps</a:t>
                      </a:r>
                      <a:endParaRPr kumimoji="0" lang="en-US" altLang="zh-CN" sz="1200" b="1" i="0" u="none" strike="noStrike" cap="none" normalizeH="0" baseline="0" dirty="0">
                        <a:ln>
                          <a:noFill/>
                        </a:ln>
                        <a:solidFill>
                          <a:srgbClr val="C7000B"/>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19" name="文本框 18"/>
          <p:cNvSpPr txBox="1"/>
          <p:nvPr/>
        </p:nvSpPr>
        <p:spPr>
          <a:xfrm>
            <a:off x="3336607" y="3126083"/>
            <a:ext cx="8123556" cy="1061829"/>
          </a:xfrm>
          <a:prstGeom prst="rect">
            <a:avLst/>
          </a:prstGeom>
          <a:noFill/>
        </p:spPr>
        <p:txBody>
          <a:bodyPr wrap="square">
            <a:spAutoFit/>
          </a:bodyPr>
          <a:lstStyle/>
          <a:p>
            <a:pPr fontAlgn="ctr">
              <a:lnSpc>
                <a:spcPct val="150000"/>
              </a:lnSpc>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 norme 802.11n introduit de nombreuses nouvelles technologies qui apportent une expérience utilisateur inédite, favorisent considérablement le développement de l'industrie du WLAN et popularisent le Wi-Fi. Jusqu'à présent, un grand nombre de STA 802.11n sont encore utilisés sur le réseau réel.</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5"/>
          <p:cNvSpPr txBox="1"/>
          <p:nvPr/>
        </p:nvSpPr>
        <p:spPr>
          <a:xfrm>
            <a:off x="2737677" y="5002685"/>
            <a:ext cx="1582095" cy="584775"/>
          </a:xfrm>
          <a:prstGeom prst="rect">
            <a:avLst/>
          </a:prstGeom>
          <a:noFill/>
        </p:spPr>
        <p:txBody>
          <a:bodyPr wrap="square" rtlCol="0">
            <a:spAutoFit/>
          </a:bodyPr>
          <a:lstStyle/>
          <a:p>
            <a:pPr algn="ctr" fontAlgn="ctr"/>
            <a:r>
              <a:rPr 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Nouvelles technologies</a:t>
            </a:r>
            <a:endPar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Technologies clés 802.11n</a:t>
            </a:r>
            <a:endParaRPr lang="en-US" dirty="0">
              <a:sym typeface="Huawei Sans" panose="020C0503030203020204" pitchFamily="34" charset="0"/>
            </a:endParaRPr>
          </a:p>
        </p:txBody>
      </p:sp>
      <p:sp>
        <p:nvSpPr>
          <p:cNvPr id="4" name="圆角矩形 3"/>
          <p:cNvSpPr/>
          <p:nvPr/>
        </p:nvSpPr>
        <p:spPr>
          <a:xfrm>
            <a:off x="846623" y="1248324"/>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Plus de flux spatiaux</a:t>
            </a:r>
            <a:endPar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4"/>
          <p:cNvSpPr/>
          <p:nvPr/>
        </p:nvSpPr>
        <p:spPr>
          <a:xfrm>
            <a:off x="846623" y="2114734"/>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Canal élargi</a:t>
            </a:r>
            <a:endPar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a:xfrm>
            <a:off x="846623" y="2981144"/>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IG plus court</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箭头连接符 6"/>
          <p:cNvCxnSpPr>
            <a:stCxn id="5" idx="0"/>
            <a:endCxn id="4" idx="2"/>
          </p:cNvCxnSpPr>
          <p:nvPr/>
        </p:nvCxnSpPr>
        <p:spPr bwMode="auto">
          <a:xfrm flipV="1">
            <a:off x="2014424" y="1771103"/>
            <a:ext cx="0" cy="343631"/>
          </a:xfrm>
          <a:prstGeom prst="straightConnector1">
            <a:avLst/>
          </a:prstGeom>
          <a:noFill/>
          <a:ln w="19050" cap="flat" cmpd="sng" algn="ctr">
            <a:solidFill>
              <a:srgbClr val="C0000B"/>
            </a:solidFill>
            <a:prstDash val="solid"/>
            <a:round/>
            <a:headEnd type="none" w="med" len="med"/>
            <a:tailEnd type="triangle"/>
          </a:ln>
          <a:effectLst/>
        </p:spPr>
      </p:cxnSp>
      <p:cxnSp>
        <p:nvCxnSpPr>
          <p:cNvPr id="8" name="直接箭头连接符 7"/>
          <p:cNvCxnSpPr>
            <a:stCxn id="6" idx="0"/>
            <a:endCxn id="5" idx="2"/>
          </p:cNvCxnSpPr>
          <p:nvPr/>
        </p:nvCxnSpPr>
        <p:spPr bwMode="auto">
          <a:xfrm flipV="1">
            <a:off x="2014424" y="2637513"/>
            <a:ext cx="0" cy="343631"/>
          </a:xfrm>
          <a:prstGeom prst="straightConnector1">
            <a:avLst/>
          </a:prstGeom>
          <a:noFill/>
          <a:ln w="19050" cap="flat" cmpd="sng" algn="ctr">
            <a:solidFill>
              <a:srgbClr val="C0000B"/>
            </a:solidFill>
            <a:prstDash val="solid"/>
            <a:round/>
            <a:headEnd type="none" w="med" len="med"/>
            <a:tailEnd type="triangle"/>
          </a:ln>
          <a:effectLst/>
        </p:spPr>
      </p:cxnSp>
      <p:sp>
        <p:nvSpPr>
          <p:cNvPr id="9" name="圆角矩形 8"/>
          <p:cNvSpPr/>
          <p:nvPr/>
        </p:nvSpPr>
        <p:spPr>
          <a:xfrm>
            <a:off x="846623" y="3847554"/>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Taux de </a:t>
            </a: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codage </a:t>
            </a: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plus élevé</a:t>
            </a:r>
            <a:endPar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箭头连接符 9"/>
          <p:cNvCxnSpPr>
            <a:stCxn id="9" idx="0"/>
            <a:endCxn id="6" idx="2"/>
          </p:cNvCxnSpPr>
          <p:nvPr/>
        </p:nvCxnSpPr>
        <p:spPr bwMode="auto">
          <a:xfrm flipV="1">
            <a:off x="2014424" y="3503923"/>
            <a:ext cx="0" cy="343631"/>
          </a:xfrm>
          <a:prstGeom prst="straightConnector1">
            <a:avLst/>
          </a:prstGeom>
          <a:noFill/>
          <a:ln w="19050" cap="flat" cmpd="sng" algn="ctr">
            <a:solidFill>
              <a:srgbClr val="C0000B"/>
            </a:solidFill>
            <a:prstDash val="solid"/>
            <a:round/>
            <a:headEnd type="none" w="med" len="med"/>
            <a:tailEnd type="triangle"/>
          </a:ln>
          <a:effectLst/>
        </p:spPr>
      </p:cxnSp>
      <p:sp>
        <p:nvSpPr>
          <p:cNvPr id="11" name="圆角矩形 10"/>
          <p:cNvSpPr/>
          <p:nvPr/>
        </p:nvSpPr>
        <p:spPr>
          <a:xfrm>
            <a:off x="846623" y="4713964"/>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Plus de sous-porteuses</a:t>
            </a:r>
            <a:endPar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a:stCxn id="11" idx="0"/>
            <a:endCxn id="9" idx="2"/>
          </p:cNvCxnSpPr>
          <p:nvPr/>
        </p:nvCxnSpPr>
        <p:spPr bwMode="auto">
          <a:xfrm flipV="1">
            <a:off x="2014424" y="4370333"/>
            <a:ext cx="0" cy="343631"/>
          </a:xfrm>
          <a:prstGeom prst="straightConnector1">
            <a:avLst/>
          </a:prstGeom>
          <a:noFill/>
          <a:ln w="19050" cap="flat" cmpd="sng" algn="ctr">
            <a:solidFill>
              <a:srgbClr val="C0000B"/>
            </a:solidFill>
            <a:prstDash val="solid"/>
            <a:round/>
            <a:headEnd type="none" w="med" len="med"/>
            <a:tailEnd type="triangle"/>
          </a:ln>
          <a:effectLst/>
        </p:spPr>
      </p:cxnSp>
      <p:sp>
        <p:nvSpPr>
          <p:cNvPr id="13" name="圆角矩形 12"/>
          <p:cNvSpPr/>
          <p:nvPr/>
        </p:nvSpPr>
        <p:spPr>
          <a:xfrm>
            <a:off x="846623" y="5580376"/>
            <a:ext cx="2335601" cy="522779"/>
          </a:xfrm>
          <a:prstGeom prst="roundRect">
            <a:avLst>
              <a:gd name="adj" fmla="val 4298"/>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802.11g</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p:cNvCxnSpPr>
            <a:stCxn id="13" idx="0"/>
            <a:endCxn id="11" idx="2"/>
          </p:cNvCxnSpPr>
          <p:nvPr/>
        </p:nvCxnSpPr>
        <p:spPr bwMode="auto">
          <a:xfrm flipV="1">
            <a:off x="2014424" y="5236743"/>
            <a:ext cx="0" cy="343633"/>
          </a:xfrm>
          <a:prstGeom prst="straightConnector1">
            <a:avLst/>
          </a:prstGeom>
          <a:noFill/>
          <a:ln w="19050" cap="flat" cmpd="sng" algn="ctr">
            <a:solidFill>
              <a:srgbClr val="C0000B"/>
            </a:solidFill>
            <a:prstDash val="solid"/>
            <a:round/>
            <a:headEnd type="none" w="med" len="med"/>
            <a:tailEnd type="triangle"/>
          </a:ln>
          <a:effectLst/>
        </p:spPr>
      </p:cxnSp>
      <p:sp>
        <p:nvSpPr>
          <p:cNvPr id="17" name="圆角矩形 16"/>
          <p:cNvSpPr/>
          <p:nvPr/>
        </p:nvSpPr>
        <p:spPr>
          <a:xfrm>
            <a:off x="9075222" y="1248324"/>
            <a:ext cx="2195313"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300/450/600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9075222" y="2114734"/>
            <a:ext cx="2195314"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150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a:xfrm>
            <a:off x="9075222" y="2981144"/>
            <a:ext cx="2195314"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72,2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9075222" y="3847554"/>
            <a:ext cx="2195314"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65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9075222" y="4713964"/>
            <a:ext cx="2195314"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58,5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9075222" y="5580376"/>
            <a:ext cx="2195314" cy="522779"/>
          </a:xfrm>
          <a:prstGeom prst="roundRect">
            <a:avLst>
              <a:gd name="adj" fmla="val 2303"/>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54 Mbps</a:t>
            </a:r>
            <a:endParaRPr lang="en-US" altLang="zh-CN"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箭头连接符 23"/>
          <p:cNvCxnSpPr>
            <a:stCxn id="4" idx="3"/>
            <a:endCxn id="17" idx="1"/>
          </p:cNvCxnSpPr>
          <p:nvPr/>
        </p:nvCxnSpPr>
        <p:spPr>
          <a:xfrm>
            <a:off x="3182224" y="1509714"/>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 idx="3"/>
            <a:endCxn id="18" idx="1"/>
          </p:cNvCxnSpPr>
          <p:nvPr/>
        </p:nvCxnSpPr>
        <p:spPr>
          <a:xfrm>
            <a:off x="3182224" y="2376124"/>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3"/>
            <a:endCxn id="19" idx="1"/>
          </p:cNvCxnSpPr>
          <p:nvPr/>
        </p:nvCxnSpPr>
        <p:spPr>
          <a:xfrm>
            <a:off x="3182224" y="3242534"/>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3"/>
            <a:endCxn id="20" idx="1"/>
          </p:cNvCxnSpPr>
          <p:nvPr/>
        </p:nvCxnSpPr>
        <p:spPr>
          <a:xfrm>
            <a:off x="3182224" y="4108944"/>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3"/>
            <a:endCxn id="21" idx="1"/>
          </p:cNvCxnSpPr>
          <p:nvPr/>
        </p:nvCxnSpPr>
        <p:spPr>
          <a:xfrm>
            <a:off x="3182224" y="4975354"/>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3"/>
            <a:endCxn id="22" idx="1"/>
          </p:cNvCxnSpPr>
          <p:nvPr/>
        </p:nvCxnSpPr>
        <p:spPr>
          <a:xfrm>
            <a:off x="3182224" y="5841766"/>
            <a:ext cx="5892998" cy="0"/>
          </a:xfrm>
          <a:prstGeom prst="straightConnector1">
            <a:avLst/>
          </a:prstGeom>
          <a:ln w="19050">
            <a:solidFill>
              <a:schemeClr val="bg1">
                <a:lumMod val="65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817773" y="4634987"/>
            <a:ext cx="4564070" cy="307777"/>
          </a:xfrm>
          <a:prstGeom prst="rect">
            <a:avLst/>
          </a:prstGeom>
          <a:noFill/>
        </p:spPr>
        <p:txBody>
          <a:bodyPr wrap="none" rtlCol="0" anchor="ctr">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Nombre de sous-porteuses </a:t>
            </a: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dans un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canal de 20 MHz : 48 -&gt; 52</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5068005" y="3764840"/>
            <a:ext cx="2063385" cy="307777"/>
          </a:xfrm>
          <a:prstGeom prst="rect">
            <a:avLst/>
          </a:prstGeom>
          <a:noFill/>
        </p:spPr>
        <p:txBody>
          <a:bodyPr wrap="none" rtlCol="0" anchor="ctr">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Taux de codage : 3/4 -&gt; 5/6</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5237923" y="2899800"/>
            <a:ext cx="1723549" cy="307777"/>
          </a:xfrm>
          <a:prstGeom prst="rect">
            <a:avLst/>
          </a:prstGeom>
          <a:noFill/>
        </p:spPr>
        <p:txBody>
          <a:bodyPr wrap="none" rtlCol="0" anchor="ctr">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GI : 0,8</a:t>
            </a:r>
            <a:r>
              <a:rPr lang="en-US" sz="14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μs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-&gt; 0,4</a:t>
            </a:r>
            <a:r>
              <a:rPr lang="en-US" sz="14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μs</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4291520" y="1796749"/>
            <a:ext cx="3674404" cy="523220"/>
          </a:xfrm>
          <a:prstGeom prst="rect">
            <a:avLst/>
          </a:prstGeom>
          <a:noFill/>
        </p:spPr>
        <p:txBody>
          <a:bodyPr wrap="none" rtlCol="0" anchor="ctr">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Largeur de bande : 20 MHz -&gt; 40 MHz </a:t>
            </a:r>
            <a:endPar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Nombre de sous-porteuses : 52 -&gt; 108</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4517877" y="1162712"/>
            <a:ext cx="3294492" cy="307777"/>
          </a:xfrm>
          <a:prstGeom prst="rect">
            <a:avLst/>
          </a:prstGeom>
          <a:noFill/>
        </p:spPr>
        <p:txBody>
          <a:bodyPr wrap="none" rtlCol="0" anchor="ctr">
            <a:spAutoFit/>
          </a:bodyPr>
          <a:lstStyle/>
          <a:p>
            <a:pPr algn="ct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Nombre de flux spatiaux : 1 -&gt; 2/3/4</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箭头连接符 62"/>
          <p:cNvCxnSpPr>
            <a:stCxn id="18" idx="0"/>
            <a:endCxn id="17" idx="2"/>
          </p:cNvCxnSpPr>
          <p:nvPr/>
        </p:nvCxnSpPr>
        <p:spPr bwMode="auto">
          <a:xfrm flipV="1">
            <a:off x="10172879" y="1771103"/>
            <a:ext cx="0" cy="343631"/>
          </a:xfrm>
          <a:prstGeom prst="straightConnector1">
            <a:avLst/>
          </a:prstGeom>
          <a:noFill/>
          <a:ln w="19050" cap="flat" cmpd="sng" algn="ctr">
            <a:solidFill>
              <a:srgbClr val="C0000B"/>
            </a:solidFill>
            <a:prstDash val="solid"/>
            <a:round/>
            <a:headEnd type="none" w="med" len="med"/>
            <a:tailEnd type="triangle"/>
          </a:ln>
          <a:effectLst/>
        </p:spPr>
      </p:cxnSp>
      <p:cxnSp>
        <p:nvCxnSpPr>
          <p:cNvPr id="65" name="直接箭头连接符 64"/>
          <p:cNvCxnSpPr>
            <a:stCxn id="19" idx="0"/>
            <a:endCxn id="18" idx="2"/>
          </p:cNvCxnSpPr>
          <p:nvPr/>
        </p:nvCxnSpPr>
        <p:spPr bwMode="auto">
          <a:xfrm flipV="1">
            <a:off x="10172879" y="2637513"/>
            <a:ext cx="0" cy="343631"/>
          </a:xfrm>
          <a:prstGeom prst="straightConnector1">
            <a:avLst/>
          </a:prstGeom>
          <a:noFill/>
          <a:ln w="19050" cap="flat" cmpd="sng" algn="ctr">
            <a:solidFill>
              <a:srgbClr val="C0000B"/>
            </a:solidFill>
            <a:prstDash val="solid"/>
            <a:round/>
            <a:headEnd type="none" w="med" len="med"/>
            <a:tailEnd type="triangle"/>
          </a:ln>
          <a:effectLst/>
        </p:spPr>
      </p:cxnSp>
      <p:cxnSp>
        <p:nvCxnSpPr>
          <p:cNvPr id="68" name="直接箭头连接符 67"/>
          <p:cNvCxnSpPr>
            <a:stCxn id="20" idx="0"/>
            <a:endCxn id="19" idx="2"/>
          </p:cNvCxnSpPr>
          <p:nvPr/>
        </p:nvCxnSpPr>
        <p:spPr bwMode="auto">
          <a:xfrm flipV="1">
            <a:off x="10172879" y="3503923"/>
            <a:ext cx="0" cy="343631"/>
          </a:xfrm>
          <a:prstGeom prst="straightConnector1">
            <a:avLst/>
          </a:prstGeom>
          <a:noFill/>
          <a:ln w="19050" cap="flat" cmpd="sng" algn="ctr">
            <a:solidFill>
              <a:srgbClr val="C0000B"/>
            </a:solidFill>
            <a:prstDash val="solid"/>
            <a:round/>
            <a:headEnd type="none" w="med" len="med"/>
            <a:tailEnd type="triangle"/>
          </a:ln>
          <a:effectLst/>
        </p:spPr>
      </p:cxnSp>
      <p:cxnSp>
        <p:nvCxnSpPr>
          <p:cNvPr id="71" name="直接箭头连接符 70"/>
          <p:cNvCxnSpPr>
            <a:stCxn id="21" idx="0"/>
            <a:endCxn id="20" idx="2"/>
          </p:cNvCxnSpPr>
          <p:nvPr/>
        </p:nvCxnSpPr>
        <p:spPr bwMode="auto">
          <a:xfrm flipV="1">
            <a:off x="10172879" y="4370333"/>
            <a:ext cx="0" cy="343631"/>
          </a:xfrm>
          <a:prstGeom prst="straightConnector1">
            <a:avLst/>
          </a:prstGeom>
          <a:noFill/>
          <a:ln w="19050" cap="flat" cmpd="sng" algn="ctr">
            <a:solidFill>
              <a:srgbClr val="C0000B"/>
            </a:solidFill>
            <a:prstDash val="solid"/>
            <a:round/>
            <a:headEnd type="none" w="med" len="med"/>
            <a:tailEnd type="triangle"/>
          </a:ln>
          <a:effectLst/>
        </p:spPr>
      </p:cxnSp>
      <p:cxnSp>
        <p:nvCxnSpPr>
          <p:cNvPr id="74" name="直接箭头连接符 73"/>
          <p:cNvCxnSpPr>
            <a:stCxn id="22" idx="0"/>
            <a:endCxn id="21" idx="2"/>
          </p:cNvCxnSpPr>
          <p:nvPr/>
        </p:nvCxnSpPr>
        <p:spPr bwMode="auto">
          <a:xfrm flipV="1">
            <a:off x="10172879" y="5236743"/>
            <a:ext cx="0" cy="343633"/>
          </a:xfrm>
          <a:prstGeom prst="straightConnector1">
            <a:avLst/>
          </a:prstGeom>
          <a:noFill/>
          <a:ln w="19050" cap="flat" cmpd="sng" algn="ctr">
            <a:solidFill>
              <a:srgbClr val="C0000B"/>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802.11ac</a:t>
            </a:r>
            <a:endParaRPr lang="en-US" altLang="zh-CN" dirty="0">
              <a:sym typeface="Huawei Sans" panose="020C0503030203020204" pitchFamily="34" charset="0"/>
            </a:endParaRPr>
          </a:p>
        </p:txBody>
      </p:sp>
      <p:sp>
        <p:nvSpPr>
          <p:cNvPr id="4" name="TextBox 5"/>
          <p:cNvSpPr txBox="1"/>
          <p:nvPr/>
        </p:nvSpPr>
        <p:spPr>
          <a:xfrm>
            <a:off x="1011925" y="4297997"/>
            <a:ext cx="1925051" cy="461665"/>
          </a:xfrm>
          <a:prstGeom prst="rect">
            <a:avLst/>
          </a:prstGeom>
          <a:noFill/>
        </p:spPr>
        <p:txBody>
          <a:bodyPr wrap="square" rtlCol="0">
            <a:spAutoFit/>
          </a:bodyPr>
          <a:lstStyle/>
          <a:p>
            <a:pPr algn="ctr" fontAlgn="ctr"/>
            <a:r>
              <a:rPr lang="en-US"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 compatible Huawei 802.11ac</a:t>
            </a:r>
            <a:endPar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3543299" y="965450"/>
            <a:ext cx="8202613" cy="1061829"/>
          </a:xfrm>
          <a:prstGeom prst="rect">
            <a:avLst/>
          </a:prstGeom>
        </p:spPr>
        <p:txBody>
          <a:bodyPr wrap="square">
            <a:spAutoFit/>
          </a:bodyPr>
          <a:lstStyle/>
          <a:p>
            <a:pPr fontAlgn="ctr">
              <a:lnSpc>
                <a:spcPct val="150000"/>
              </a:lnSpc>
              <a:spcAft>
                <a:spcPts val="600"/>
              </a:spcAft>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Le groupe de travail IEEE 802.11 a officiellement publié la norme 802.11ac en 2014, également connue sous le nom de norme Very High Throughput (VHT). Cette norme signifie que le débit de données des réseaux locaux sans fil atteint le niveau du gigabit. Il est à noter que la norme 802.11ac </a:t>
            </a:r>
            <a:r>
              <a:rPr lang="en-US" sz="14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ne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prend en charge </a:t>
            </a:r>
            <a:r>
              <a:rPr lang="en-US" sz="14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que la bande de fréquence de 5 GHz</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785" y="3109997"/>
            <a:ext cx="2237332" cy="118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nvGraphicFramePr>
        <p:xfrm>
          <a:off x="3626427" y="2158595"/>
          <a:ext cx="7184449" cy="980640"/>
        </p:xfrm>
        <a:graphic>
          <a:graphicData uri="http://schemas.openxmlformats.org/drawingml/2006/table">
            <a:tbl>
              <a:tblPr/>
              <a:tblGrid>
                <a:gridCol w="1804851"/>
                <a:gridCol w="1979172"/>
                <a:gridCol w="3400426"/>
              </a:tblGrid>
              <a:tr h="301404">
                <a:tc>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Bande de fréquence</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Normes 802.11 et débits théoriques maximums</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horzOverflow="overflow">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solidFill>
                      <a:srgbClr val="00B0F0"/>
                    </a:solidFill>
                  </a:tcPr>
                </a:tc>
              </a:tr>
              <a:tr h="311086">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802.11n : 450 Mbps</a:t>
                      </a:r>
                      <a:endParaRPr 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 Non pris en charge</a:t>
                      </a:r>
                      <a:endParaRPr kumimoji="0" lang="en-US" altLang="zh-CN" sz="1200" b="1"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72000" marB="72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802.11n : 600 Mbps</a:t>
                      </a:r>
                      <a:endPar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Wave 2 : </a:t>
                      </a:r>
                      <a:r>
                        <a:rPr 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6,9 </a:t>
                      </a:r>
                      <a:r>
                        <a:rPr lang="en-US" sz="1200" b="1" dirty="0" err="1"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Gbps</a:t>
                      </a:r>
                      <a:endParaRPr kumimoji="0" lang="en-US" altLang="zh-CN" sz="1200" b="1" i="0" u="none" strike="noStrike" cap="none" normalizeH="0" baseline="0" dirty="0">
                        <a:ln>
                          <a:noFill/>
                        </a:ln>
                        <a:solidFill>
                          <a:srgbClr val="C7000B"/>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3543299" y="3109997"/>
            <a:ext cx="8202613" cy="1708160"/>
          </a:xfrm>
          <a:prstGeom prst="rect">
            <a:avLst/>
          </a:prstGeom>
          <a:noFill/>
        </p:spPr>
        <p:txBody>
          <a:bodyPr wrap="square">
            <a:spAutoFit/>
          </a:bodyPr>
          <a:lstStyle/>
          <a:p>
            <a:pPr fontAlgn="ctr">
              <a:lnSpc>
                <a:spcPct val="150000"/>
              </a:lnSpc>
            </a:pP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Un débit élevé a toujours été l'objectif des normes Wi-Fi. Pour atteindre une plus grande largeur de bande, la norme 802.11ac a fait de nouvelles percées basées sur les technologies d'origine. Par rapport à la norme 802.11n, la norme 802.11ac augmente le nombre maximal de flux spatiaux pris en charge, qui passe de quatre à huit, et augmente la largeur de bande du canal, qui passe de 40 MHz à 160 </a:t>
            </a:r>
            <a:r>
              <a:rPr lang="en-US" sz="14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MHz.</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En outre, la norme 802.11ac introduit la technologie MU-MIMO pour prendre en charge la transmission multi-utilisateurs simultanée sur la liaison descendante.</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7397591" y="5678232"/>
            <a:ext cx="2683310" cy="513447"/>
          </a:xfrm>
          <a:prstGeom prst="roundRect">
            <a:avLst>
              <a:gd name="adj" fmla="val 4270"/>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Couche MAC efficace</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75"/>
          <p:cNvSpPr/>
          <p:nvPr/>
        </p:nvSpPr>
        <p:spPr>
          <a:xfrm>
            <a:off x="6010279" y="4951414"/>
            <a:ext cx="129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DL MU-MIMO</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75"/>
          <p:cNvSpPr/>
          <p:nvPr/>
        </p:nvSpPr>
        <p:spPr>
          <a:xfrm>
            <a:off x="4622968" y="4951414"/>
            <a:ext cx="129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160 MHz</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Collage des canaux</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75"/>
          <p:cNvSpPr/>
          <p:nvPr/>
        </p:nvSpPr>
        <p:spPr>
          <a:xfrm>
            <a:off x="7397590" y="4951414"/>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A-MPDU</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75"/>
          <p:cNvSpPr/>
          <p:nvPr/>
        </p:nvSpPr>
        <p:spPr>
          <a:xfrm>
            <a:off x="8784901" y="4951414"/>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RTS/CTS</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75"/>
          <p:cNvSpPr/>
          <p:nvPr/>
        </p:nvSpPr>
        <p:spPr>
          <a:xfrm>
            <a:off x="4622969" y="5678232"/>
            <a:ext cx="2683310" cy="513447"/>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 amélioré</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5"/>
          <p:cNvSpPr txBox="1"/>
          <p:nvPr/>
        </p:nvSpPr>
        <p:spPr>
          <a:xfrm>
            <a:off x="3093117" y="5108091"/>
            <a:ext cx="1484195" cy="584775"/>
          </a:xfrm>
          <a:prstGeom prst="rect">
            <a:avLst/>
          </a:prstGeom>
          <a:noFill/>
        </p:spPr>
        <p:txBody>
          <a:bodyPr wrap="square" rtlCol="0">
            <a:spAutoFit/>
          </a:bodyPr>
          <a:lstStyle/>
          <a:p>
            <a:pPr algn="ctr" fontAlgn="ctr"/>
            <a:r>
              <a:rPr 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Nouvelles technologies</a:t>
            </a:r>
            <a:endPar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dirty="0" smtClean="0">
                <a:sym typeface="Huawei Sans" panose="020C0503030203020204" pitchFamily="34" charset="0"/>
              </a:rPr>
              <a:t>802.11ax</a:t>
            </a:r>
            <a:endParaRPr lang="en-US" altLang="zh-CN" dirty="0">
              <a:cs typeface="+mn-ea"/>
              <a:sym typeface="Huawei Sans" panose="020C0503030203020204" pitchFamily="34" charset="0"/>
            </a:endParaRPr>
          </a:p>
        </p:txBody>
      </p:sp>
      <p:sp>
        <p:nvSpPr>
          <p:cNvPr id="4" name="TextBox 5"/>
          <p:cNvSpPr txBox="1"/>
          <p:nvPr/>
        </p:nvSpPr>
        <p:spPr>
          <a:xfrm>
            <a:off x="1043926" y="4134495"/>
            <a:ext cx="1925051" cy="523220"/>
          </a:xfrm>
          <a:prstGeom prst="rect">
            <a:avLst/>
          </a:prstGeom>
          <a:noFill/>
        </p:spPr>
        <p:txBody>
          <a:bodyPr wrap="square" rtlCol="0">
            <a:spAutoFit/>
          </a:bodyPr>
          <a:lstStyle/>
          <a:p>
            <a:pPr algn="ctr" fontAlgn="ctr"/>
            <a:r>
              <a:rPr lang="en-US" sz="14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AP compatible Huawei 802.11ax</a:t>
            </a:r>
            <a:endParaRPr lang="en-US" altLang="zh-CN" sz="1400" b="1"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矩形 4"/>
          <p:cNvSpPr/>
          <p:nvPr/>
        </p:nvSpPr>
        <p:spPr>
          <a:xfrm>
            <a:off x="3233649" y="792859"/>
            <a:ext cx="8707119" cy="3511218"/>
          </a:xfrm>
          <a:prstGeom prst="rect">
            <a:avLst/>
          </a:prstGeom>
        </p:spPr>
        <p:txBody>
          <a:bodyPr wrap="square">
            <a:spAutoFit/>
          </a:bodyPr>
          <a:lstStyle/>
          <a:p>
            <a:pPr fontAlgn="ctr">
              <a:lnSpc>
                <a:spcPct val="150000"/>
              </a:lnSpc>
              <a:spcAft>
                <a:spcPts val="600"/>
              </a:spcAft>
            </a:pP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 norme IEEE 802.11ax, commercialisée sous le nom de Wi-Fi 6 par </a:t>
            </a:r>
            <a:r>
              <a:rPr lang="en-US" altLang="zh-CN"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Wi-Fi Alliance</a:t>
            </a:r>
            <a:r>
              <a:rPr lang="en-US" sz="13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est également connue sous le nom de norme HEW (High-Efficiency Wireless). La norme </a:t>
            </a:r>
            <a:r>
              <a:rPr lang="en-US" sz="13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802.11ax prend en charge les bandes de fréquences de 2,4 GHz et de 5 GHz,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 est rétrocompatible avec la norme 802.11a/b/g/n/ac.</a:t>
            </a:r>
            <a:endParaRPr lang="en-US" altLang="zh-CN" sz="13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lnSpc>
                <a:spcPct val="150000"/>
              </a:lnSpc>
              <a:spcAft>
                <a:spcPts val="600"/>
              </a:spcAft>
            </a:pPr>
            <a:endParaRPr lang="en-US" altLang="zh-CN" sz="13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lnSpc>
                <a:spcPct val="150000"/>
              </a:lnSpc>
              <a:spcAft>
                <a:spcPts val="600"/>
              </a:spcAft>
            </a:pPr>
            <a:endParaRPr lang="en-US" altLang="zh-CN" sz="13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lnSpc>
                <a:spcPct val="150000"/>
              </a:lnSpc>
              <a:spcBef>
                <a:spcPts val="1100"/>
              </a:spcBef>
              <a:spcAft>
                <a:spcPts val="600"/>
              </a:spcAft>
            </a:pP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Pour obtenir une plus grande largeur de bande, la norme 802.11ax adopte la plupart des technologies de la norme 802.11ac et redéfinit la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technologie de l'</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accès multiple par répartition en fréquence orthogonale (OFDMA).</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Elle prend en charge un espacement plus étroit entre les sous-porteuses et utilise le schéma de modulation et de codage (MCS) 1024-QAM. En outre, la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norme 802.11ax introduit la technologie MU-MIMO UL, qui permet au débit théorique des points d'accès Wi-Fi 6 de dépasser 10 </a:t>
            </a:r>
            <a:r>
              <a:rPr lang="en-US" sz="13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Gbps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 améliore le débit et la qualité de service (</a:t>
            </a:r>
            <a:r>
              <a:rPr lang="en-US" sz="1300" dirty="0" err="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QoS) </a:t>
            </a:r>
            <a:r>
              <a:rPr lang="en-US" sz="13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dans les scénarios à haute densité.</a:t>
            </a:r>
            <a:endParaRPr lang="en-US" altLang="zh-CN" sz="1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13649" t="14028" r="9061" b="27201"/>
          <a:stretch>
            <a:fillRect/>
          </a:stretch>
        </p:blipFill>
        <p:spPr>
          <a:xfrm>
            <a:off x="906821" y="2760803"/>
            <a:ext cx="2199263" cy="1336394"/>
          </a:xfrm>
          <a:prstGeom prst="rect">
            <a:avLst/>
          </a:prstGeom>
        </p:spPr>
      </p:pic>
      <p:graphicFrame>
        <p:nvGraphicFramePr>
          <p:cNvPr id="7" name="表格 6"/>
          <p:cNvGraphicFramePr>
            <a:graphicFrameLocks noGrp="1"/>
          </p:cNvGraphicFramePr>
          <p:nvPr/>
        </p:nvGraphicFramePr>
        <p:xfrm>
          <a:off x="3489444" y="1803077"/>
          <a:ext cx="6826570" cy="867370"/>
        </p:xfrm>
        <a:graphic>
          <a:graphicData uri="http://schemas.openxmlformats.org/drawingml/2006/table">
            <a:tbl>
              <a:tblPr/>
              <a:tblGrid>
                <a:gridCol w="1714946"/>
                <a:gridCol w="2340130"/>
                <a:gridCol w="2771494"/>
              </a:tblGrid>
              <a:tr h="301404">
                <a:tc>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Bande de fréquence</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ctr" fontAlgn="ctr">
                        <a:lnSpc>
                          <a:spcPct val="100000"/>
                        </a:lnSpc>
                        <a:spcBef>
                          <a:spcPts val="0"/>
                        </a:spcBef>
                        <a:spcAft>
                          <a:spcPts val="0"/>
                        </a:spcAft>
                      </a:pPr>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Normes 802.11 et débits théoriques maximums</a:t>
                      </a:r>
                      <a:endParaRPr lang="en-US" altLang="zh-CN" sz="1200" b="1"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horzOverflow="overflow">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solidFill>
                      <a:srgbClr val="00B0F0"/>
                    </a:solidFill>
                  </a:tcPr>
                </a:tc>
              </a:tr>
              <a:tr h="311086">
                <a:tc>
                  <a:txBody>
                    <a:bodyPr/>
                    <a:lstStyle/>
                    <a:p>
                      <a:pPr marL="0" algn="ctr" fontAlgn="ctr">
                        <a:lnSpc>
                          <a:spcPct val="100000"/>
                        </a:lnSpc>
                        <a:spcBef>
                          <a:spcPts val="0"/>
                        </a:spcBef>
                        <a:spcAft>
                          <a:spcPts val="0"/>
                        </a:spcAft>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802.11n : 450 Mbps</a:t>
                      </a:r>
                      <a:endParaRPr 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 : </a:t>
                      </a:r>
                      <a:r>
                        <a:rPr 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1,15 </a:t>
                      </a:r>
                      <a:r>
                        <a:rPr lang="en-US" sz="1200" b="1" dirty="0" err="1"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Gbps</a:t>
                      </a:r>
                      <a:endParaRPr kumimoji="0" lang="en-US" altLang="zh-CN" sz="1200" b="1" i="0" u="none" strike="noStrike" cap="none" normalizeH="0" baseline="0" dirty="0">
                        <a:ln>
                          <a:noFill/>
                        </a:ln>
                        <a:solidFill>
                          <a:srgbClr val="C7000B"/>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GHz</a:t>
                      </a:r>
                      <a:endParaRPr lang="en-US" altLang="zh-CN" sz="12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Wave 2 : 6,9 </a:t>
                      </a:r>
                      <a:r>
                        <a:rPr lang="en-US" sz="1200" b="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Gbps</a:t>
                      </a:r>
                      <a:endParaRPr 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30000"/>
                        </a:spcBef>
                        <a:spcAft>
                          <a:spcPct val="0"/>
                        </a:spcAft>
                        <a:buClr>
                          <a:srgbClr val="808080"/>
                        </a:buClr>
                        <a:buSzPct val="60000"/>
                        <a:buFont typeface="Wingdings" panose="05000000000000000000" pitchFamily="2" charset="2"/>
                        <a:buNone/>
                        <a:defRPr/>
                      </a:pPr>
                      <a:r>
                        <a:rPr 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 : </a:t>
                      </a:r>
                      <a:r>
                        <a:rPr 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9,6 </a:t>
                      </a:r>
                      <a:r>
                        <a:rPr lang="en-US" sz="1200" b="1" dirty="0" err="1"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Gbps</a:t>
                      </a:r>
                      <a:endParaRPr kumimoji="0" lang="en-US" altLang="zh-CN" sz="1200" b="1" i="0" u="none" strike="noStrike" cap="none" normalizeH="0" baseline="0" dirty="0">
                        <a:ln>
                          <a:noFill/>
                        </a:ln>
                        <a:solidFill>
                          <a:srgbClr val="C7000B"/>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8" name="圆角矩形 75"/>
          <p:cNvSpPr/>
          <p:nvPr/>
        </p:nvSpPr>
        <p:spPr>
          <a:xfrm>
            <a:off x="7388816" y="5687921"/>
            <a:ext cx="2637655" cy="513447"/>
          </a:xfrm>
          <a:prstGeom prst="roundRect">
            <a:avLst>
              <a:gd name="adj" fmla="val 4270"/>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Couche MAC efficace</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6037842" y="4259918"/>
            <a:ext cx="129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8x8</a:t>
            </a:r>
            <a:endPar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DL/UL MU-MIMO</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75"/>
          <p:cNvSpPr/>
          <p:nvPr/>
        </p:nvSpPr>
        <p:spPr>
          <a:xfrm>
            <a:off x="4675982" y="4259918"/>
            <a:ext cx="129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DL/UL OFDMA</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75"/>
          <p:cNvSpPr/>
          <p:nvPr/>
        </p:nvSpPr>
        <p:spPr>
          <a:xfrm>
            <a:off x="6037842" y="4977475"/>
            <a:ext cx="3988629" cy="648000"/>
          </a:xfrm>
          <a:prstGeom prst="roundRect">
            <a:avLst>
              <a:gd name="adj" fmla="val 4425"/>
            </a:avLst>
          </a:prstGeom>
          <a:solidFill>
            <a:srgbClr val="C0000B"/>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Coloration de l'ensemble de services de base (BSS)</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75"/>
          <p:cNvSpPr/>
          <p:nvPr/>
        </p:nvSpPr>
        <p:spPr>
          <a:xfrm>
            <a:off x="8739790" y="4259918"/>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Deux vecteurs d'attribution de réseau (NAV)</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75"/>
          <p:cNvSpPr/>
          <p:nvPr/>
        </p:nvSpPr>
        <p:spPr>
          <a:xfrm>
            <a:off x="4675982" y="5704293"/>
            <a:ext cx="2657859" cy="513447"/>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PHY </a:t>
            </a: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amélioré</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5"/>
          <p:cNvSpPr txBox="1"/>
          <p:nvPr/>
        </p:nvSpPr>
        <p:spPr>
          <a:xfrm>
            <a:off x="3180080" y="4857377"/>
            <a:ext cx="1495902" cy="584775"/>
          </a:xfrm>
          <a:prstGeom prst="rect">
            <a:avLst/>
          </a:prstGeom>
          <a:noFill/>
        </p:spPr>
        <p:txBody>
          <a:bodyPr wrap="square" rtlCol="0">
            <a:spAutoFit/>
          </a:bodyPr>
          <a:lstStyle/>
          <a:p>
            <a:pPr algn="ctr" fontAlgn="ctr"/>
            <a:r>
              <a:rPr 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Nouvelles technologies</a:t>
            </a:r>
            <a:endPar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75"/>
          <p:cNvSpPr/>
          <p:nvPr/>
        </p:nvSpPr>
        <p:spPr>
          <a:xfrm>
            <a:off x="4686868" y="4977475"/>
            <a:ext cx="1296000" cy="6480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1024-QAM</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75"/>
          <p:cNvSpPr/>
          <p:nvPr/>
        </p:nvSpPr>
        <p:spPr>
          <a:xfrm>
            <a:off x="7388816" y="4259918"/>
            <a:ext cx="1296000" cy="648000"/>
          </a:xfrm>
          <a:prstGeom prst="roundRect">
            <a:avLst>
              <a:gd name="adj" fmla="val 4425"/>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fontAlgn="ctr"/>
            <a:r>
              <a:rPr lang="en-US" sz="120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Temps de réveil cible (TWT)</a:t>
            </a:r>
            <a:endParaRPr lang="en-US" altLang="zh-CN" sz="12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Fréquence radio et longueur d'onde</a:t>
            </a:r>
            <a:endParaRPr lang="en-US" dirty="0">
              <a:sym typeface="Huawei Sans" panose="020C0503030203020204" pitchFamily="34" charset="0"/>
            </a:endParaRPr>
          </a:p>
        </p:txBody>
      </p:sp>
      <p:sp>
        <p:nvSpPr>
          <p:cNvPr id="4" name="矩形 3"/>
          <p:cNvSpPr/>
          <p:nvPr/>
        </p:nvSpPr>
        <p:spPr>
          <a:xfrm>
            <a:off x="766763" y="1599106"/>
            <a:ext cx="10693400" cy="1973773"/>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182880" indent="-182880" fontAlgn="ctr">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文本框 4"/>
          <p:cNvSpPr txBox="1"/>
          <p:nvPr/>
        </p:nvSpPr>
        <p:spPr>
          <a:xfrm>
            <a:off x="5067300" y="1429299"/>
            <a:ext cx="2057400" cy="339615"/>
          </a:xfrm>
          <a:prstGeom prst="roundRect">
            <a:avLst/>
          </a:prstGeom>
          <a:solidFill>
            <a:srgbClr val="00B0F0"/>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defPPr>
              <a:defRPr lang="en-US"/>
            </a:defPPr>
            <a:lvl1pPr algn="ctr">
              <a:defRPr sz="1600">
                <a:solidFill>
                  <a:srgbClr val="0070C0"/>
                </a:solidFill>
              </a:defRPr>
            </a:lvl1pPr>
          </a:lstStyle>
          <a:p>
            <a:pPr fontAlgn="ctr"/>
            <a:r>
              <a:rPr lang="en-US"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Fréquence</a:t>
            </a:r>
            <a:endParaRPr 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766763" y="4088306"/>
            <a:ext cx="10693400" cy="208389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182880" indent="-182880" fontAlgn="ctr">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文本框 8"/>
          <p:cNvSpPr txBox="1"/>
          <p:nvPr/>
        </p:nvSpPr>
        <p:spPr>
          <a:xfrm>
            <a:off x="5067300" y="3918499"/>
            <a:ext cx="2057400" cy="339615"/>
          </a:xfrm>
          <a:prstGeom prst="roundRect">
            <a:avLst/>
          </a:prstGeom>
          <a:solidFill>
            <a:srgbClr val="00B0F0"/>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defPPr>
              <a:defRPr lang="en-US"/>
            </a:defPPr>
            <a:lvl1pPr algn="ctr">
              <a:defRPr sz="1600">
                <a:solidFill>
                  <a:srgbClr val="0070C0"/>
                </a:solidFill>
              </a:defRPr>
            </a:lvl1pPr>
          </a:lstStyle>
          <a:p>
            <a:pPr fontAlgn="ctr"/>
            <a:r>
              <a:rPr lang="en-US"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Longueur d'onde</a:t>
            </a:r>
            <a:endParaRPr 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1255252" y="3139938"/>
            <a:ext cx="9664567" cy="307777"/>
          </a:xfrm>
          <a:prstGeom prst="rect">
            <a:avLst/>
          </a:prstGeom>
        </p:spPr>
        <p:txBody>
          <a:bodyPr wrap="square" lIns="36000" tIns="36000" rIns="36000" bIns="36000" anchor="ctr" anchorCtr="0">
            <a:noAutofit/>
          </a:bodyPr>
          <a:lstStyle/>
          <a:p>
            <a:pPr algn="ct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fréquence indique le nombre de fois qu'une onde change périodiquement dans une unité de temps (par exemple, 1s).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863601" y="5648891"/>
            <a:ext cx="10426699" cy="307777"/>
          </a:xfrm>
          <a:prstGeom prst="rect">
            <a:avLst/>
          </a:prstGeom>
        </p:spPr>
        <p:txBody>
          <a:bodyPr wrap="square" lIns="36000" tIns="36000" rIns="36000" bIns="36000" anchor="ctr" anchorCtr="0">
            <a:noAutofit/>
          </a:bodyPr>
          <a:lstStyle/>
          <a:p>
            <a:pPr algn="ctr" font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La longueur d'onde est la période spatiale d'une onde périodique - la distance sur laquelle la forme de l'onde se répète. C'est la distance entre deux points consécutifs correspondant à la même phase de l'onde, tels que deux crêtes ou deux creux adjacents.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Rectangle 10"/>
          <p:cNvSpPr>
            <a:spLocks noChangeArrowheads="1"/>
          </p:cNvSpPr>
          <p:nvPr/>
        </p:nvSpPr>
        <p:spPr bwMode="auto">
          <a:xfrm>
            <a:off x="7571505" y="4511885"/>
            <a:ext cx="3382822" cy="779906"/>
          </a:xfrm>
          <a:prstGeom prst="rect">
            <a:avLst/>
          </a:prstGeom>
          <a:solidFill>
            <a:schemeClr val="bg1"/>
          </a:solidFill>
          <a:ln w="9525">
            <a:noFill/>
            <a:miter lim="800000"/>
          </a:ln>
          <a:effectLst/>
        </p:spPr>
        <p:txBody>
          <a:bodyPr wrap="square" lIns="36000" tIns="36000" rIns="36000" bIns="36000" anchor="ctr" anchorCtr="0">
            <a:noAutofit/>
          </a:bodyPr>
          <a:lstStyle/>
          <a:p>
            <a:pPr marL="268605" indent="-268605" fontAlgn="ctr">
              <a:buFont typeface="Arial" panose="02080604020202020204" pitchFamily="34" charset="0"/>
              <a:buChar char="•"/>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Longueur d'onde (λ) = Vitesse de la lumière/Fréquence = C/f</a:t>
            </a:r>
            <a:endParaRPr 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68605" indent="-268605" fontAlgn="ctr">
              <a:buFont typeface="Arial" panose="02080604020202020204" pitchFamily="34" charset="0"/>
              <a:buChar char="•"/>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Une fréquence plus élevée indique une longueur d'onde plus courte.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 name="组合 22"/>
          <p:cNvGrpSpPr/>
          <p:nvPr/>
        </p:nvGrpSpPr>
        <p:grpSpPr>
          <a:xfrm>
            <a:off x="2766221" y="4408075"/>
            <a:ext cx="4062924" cy="992534"/>
            <a:chOff x="1366913" y="4732626"/>
            <a:chExt cx="4062924" cy="992534"/>
          </a:xfrm>
        </p:grpSpPr>
        <p:sp>
          <p:nvSpPr>
            <p:cNvPr id="24" name="Freeform 18"/>
            <p:cNvSpPr/>
            <p:nvPr/>
          </p:nvSpPr>
          <p:spPr bwMode="auto">
            <a:xfrm>
              <a:off x="1524000" y="4972685"/>
              <a:ext cx="3714750" cy="752475"/>
            </a:xfrm>
            <a:custGeom>
              <a:avLst/>
              <a:gdLst/>
              <a:ahLst/>
              <a:cxnLst>
                <a:cxn ang="0">
                  <a:pos x="0" y="284"/>
                </a:cxn>
                <a:cxn ang="0">
                  <a:pos x="444" y="31"/>
                </a:cxn>
                <a:cxn ang="0">
                  <a:pos x="1096" y="474"/>
                </a:cxn>
                <a:cxn ang="0">
                  <a:pos x="1697" y="31"/>
                </a:cxn>
                <a:cxn ang="0">
                  <a:pos x="2340" y="456"/>
                </a:cxn>
              </a:cxnLst>
              <a:rect l="0" t="0" r="r" b="b"/>
              <a:pathLst>
                <a:path w="2340" h="474">
                  <a:moveTo>
                    <a:pt x="0" y="284"/>
                  </a:moveTo>
                  <a:cubicBezTo>
                    <a:pt x="75" y="242"/>
                    <a:pt x="261" y="0"/>
                    <a:pt x="444" y="31"/>
                  </a:cubicBezTo>
                  <a:cubicBezTo>
                    <a:pt x="626" y="62"/>
                    <a:pt x="887" y="474"/>
                    <a:pt x="1096" y="474"/>
                  </a:cubicBezTo>
                  <a:cubicBezTo>
                    <a:pt x="1305" y="474"/>
                    <a:pt x="1491" y="34"/>
                    <a:pt x="1697" y="31"/>
                  </a:cubicBezTo>
                  <a:cubicBezTo>
                    <a:pt x="1902" y="28"/>
                    <a:pt x="2088" y="432"/>
                    <a:pt x="2340" y="456"/>
                  </a:cubicBezTo>
                </a:path>
              </a:pathLst>
            </a:custGeom>
            <a:ln>
              <a:solidFill>
                <a:srgbClr val="00B0F0"/>
              </a:solidFill>
              <a:headEnd type="none" w="med" len="med"/>
              <a:tailEnd type="none" w="med" len="med"/>
            </a:ln>
            <a:effectLst/>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Line 19"/>
            <p:cNvSpPr>
              <a:spLocks noChangeShapeType="1"/>
            </p:cNvSpPr>
            <p:nvPr/>
          </p:nvSpPr>
          <p:spPr bwMode="auto">
            <a:xfrm flipH="1">
              <a:off x="2178050" y="4769485"/>
              <a:ext cx="274" cy="221615"/>
            </a:xfrm>
            <a:prstGeom prst="line">
              <a:avLst/>
            </a:prstGeom>
            <a:noFill/>
            <a:ln w="9525">
              <a:solidFill>
                <a:srgbClr val="00B0F0"/>
              </a:solidFill>
              <a:round/>
            </a:ln>
            <a:effectLst/>
          </p:spPr>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Line 21"/>
            <p:cNvSpPr>
              <a:spLocks noChangeShapeType="1"/>
            </p:cNvSpPr>
            <p:nvPr/>
          </p:nvSpPr>
          <p:spPr bwMode="auto">
            <a:xfrm flipH="1" flipV="1">
              <a:off x="2171973" y="4867910"/>
              <a:ext cx="2066815" cy="380"/>
            </a:xfrm>
            <a:prstGeom prst="line">
              <a:avLst/>
            </a:prstGeom>
            <a:noFill/>
            <a:ln w="19050">
              <a:solidFill>
                <a:srgbClr val="00B0F0"/>
              </a:solidFill>
              <a:round/>
              <a:headEnd type="triangle" w="med" len="med"/>
              <a:tailEnd type="triangle" w="med" len="med"/>
            </a:ln>
            <a:effectLst/>
          </p:spPr>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Rectangle 10"/>
            <p:cNvSpPr>
              <a:spLocks noChangeArrowheads="1"/>
            </p:cNvSpPr>
            <p:nvPr/>
          </p:nvSpPr>
          <p:spPr bwMode="auto">
            <a:xfrm>
              <a:off x="2660036" y="4732626"/>
              <a:ext cx="1170176" cy="220644"/>
            </a:xfrm>
            <a:prstGeom prst="rect">
              <a:avLst/>
            </a:prstGeom>
            <a:solidFill>
              <a:srgbClr val="C7000B"/>
            </a:solidFill>
            <a:ln>
              <a:noFill/>
            </a:ln>
          </p:spPr>
          <p:txBody>
            <a:bodyPr wrap="square" lIns="36000" tIns="36000" rIns="36000" bIns="36000" anchor="ctr" anchorCtr="0">
              <a:noAutofit/>
            </a:bodyP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Longueur d'onde (λ)</a:t>
              </a:r>
              <a:endParaRPr lang="en-US" altLang="zh-CN" sz="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Line 19"/>
            <p:cNvSpPr>
              <a:spLocks noChangeShapeType="1"/>
            </p:cNvSpPr>
            <p:nvPr/>
          </p:nvSpPr>
          <p:spPr bwMode="auto">
            <a:xfrm flipH="1">
              <a:off x="4241800" y="4769485"/>
              <a:ext cx="274" cy="221615"/>
            </a:xfrm>
            <a:prstGeom prst="line">
              <a:avLst/>
            </a:prstGeom>
            <a:noFill/>
            <a:ln w="9525">
              <a:solidFill>
                <a:srgbClr val="00B0F0"/>
              </a:solidFill>
              <a:round/>
            </a:ln>
            <a:effectLst/>
          </p:spPr>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Line 21"/>
            <p:cNvSpPr>
              <a:spLocks noChangeShapeType="1"/>
            </p:cNvSpPr>
            <p:nvPr/>
          </p:nvSpPr>
          <p:spPr bwMode="auto">
            <a:xfrm flipH="1" flipV="1">
              <a:off x="1366913" y="5354424"/>
              <a:ext cx="4062924" cy="1"/>
            </a:xfrm>
            <a:prstGeom prst="line">
              <a:avLst/>
            </a:prstGeom>
            <a:ln w="12700">
              <a:solidFill>
                <a:srgbClr val="00B0F0"/>
              </a:solidFill>
              <a:headEnd type="triangle" w="med" len="med"/>
              <a:tailEnd type="none" w="med" len="med"/>
            </a:ln>
            <a:effectLst/>
          </p:spPr>
          <p:style>
            <a:lnRef idx="2">
              <a:schemeClr val="dk1"/>
            </a:lnRef>
            <a:fillRef idx="0">
              <a:schemeClr val="dk1"/>
            </a:fillRef>
            <a:effectRef idx="1">
              <a:schemeClr val="dk1"/>
            </a:effectRef>
            <a:fontRef idx="minor">
              <a:schemeClr val="tx1"/>
            </a:fontRef>
          </p:style>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35" name="Rectangle 10"/>
          <p:cNvSpPr>
            <a:spLocks noChangeArrowheads="1"/>
          </p:cNvSpPr>
          <p:nvPr/>
        </p:nvSpPr>
        <p:spPr bwMode="auto">
          <a:xfrm>
            <a:off x="7124701" y="2672133"/>
            <a:ext cx="1204244" cy="396000"/>
          </a:xfrm>
          <a:prstGeom prst="rect">
            <a:avLst/>
          </a:prstGeom>
          <a:solidFill>
            <a:srgbClr val="C7000B"/>
          </a:solidFill>
          <a:ln>
            <a:noFill/>
          </a:ln>
        </p:spPr>
        <p:txBody>
          <a:bodyPr wrap="square" lIns="36000" tIns="36000" rIns="36000" bIns="36000" anchor="ctr" anchorCtr="0">
            <a:noAutofit/>
          </a:bodyP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Basse fréquence</a:t>
            </a:r>
            <a:endPar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ectangle 10"/>
          <p:cNvSpPr>
            <a:spLocks noChangeArrowheads="1"/>
          </p:cNvSpPr>
          <p:nvPr/>
        </p:nvSpPr>
        <p:spPr bwMode="auto">
          <a:xfrm>
            <a:off x="3694254" y="2672133"/>
            <a:ext cx="1292064" cy="396000"/>
          </a:xfrm>
          <a:prstGeom prst="rect">
            <a:avLst/>
          </a:prstGeom>
          <a:solidFill>
            <a:srgbClr val="C7000B"/>
          </a:solidFill>
          <a:ln>
            <a:noFill/>
          </a:ln>
        </p:spPr>
        <p:txBody>
          <a:bodyPr wrap="square" lIns="36000" tIns="36000" rIns="36000" bIns="36000" anchor="ctr" anchorCtr="0">
            <a:noAutofit/>
          </a:bodyP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Haute fréquence</a:t>
            </a:r>
            <a:endPar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Freeform 7"/>
          <p:cNvSpPr/>
          <p:nvPr/>
        </p:nvSpPr>
        <p:spPr bwMode="auto">
          <a:xfrm>
            <a:off x="6478414" y="2036581"/>
            <a:ext cx="2438400" cy="515938"/>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a:effectLst/>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2" name="Group 10"/>
          <p:cNvGrpSpPr/>
          <p:nvPr/>
        </p:nvGrpSpPr>
        <p:grpSpPr bwMode="auto">
          <a:xfrm>
            <a:off x="3275186" y="2036581"/>
            <a:ext cx="2216150" cy="515938"/>
            <a:chOff x="3260" y="2112"/>
            <a:chExt cx="1396" cy="325"/>
          </a:xfrm>
          <a:effectLst/>
        </p:grpSpPr>
        <p:sp>
          <p:nvSpPr>
            <p:cNvPr id="43" name="Freeform 11"/>
            <p:cNvSpPr/>
            <p:nvPr/>
          </p:nvSpPr>
          <p:spPr bwMode="auto">
            <a:xfrm>
              <a:off x="3605"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Freeform 12"/>
            <p:cNvSpPr/>
            <p:nvPr/>
          </p:nvSpPr>
          <p:spPr bwMode="auto">
            <a:xfrm>
              <a:off x="4296"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Freeform 13"/>
            <p:cNvSpPr/>
            <p:nvPr/>
          </p:nvSpPr>
          <p:spPr bwMode="auto">
            <a:xfrm>
              <a:off x="3950"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Freeform 14"/>
            <p:cNvSpPr/>
            <p:nvPr/>
          </p:nvSpPr>
          <p:spPr bwMode="auto">
            <a:xfrm>
              <a:off x="3260"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square" lIns="36000" tIns="36000" rIns="36000" bIns="36000" anchor="ctr" anchorCtr="0">
              <a:noAutofit/>
            </a:bodyP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60.xml><?xml version="1.0" encoding="utf-8"?>
<p:sld xmlns:mc="http://schemas.openxmlformats.org/markup-compatibility/2006"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肘形连接符 48"/>
          <p:cNvCxnSpPr/>
          <p:nvPr/>
        </p:nvCxnSpPr>
        <p:spPr bwMode="auto">
          <a:xfrm>
            <a:off x="8425233" y="2005029"/>
            <a:ext cx="291103" cy="319828"/>
          </a:xfrm>
          <a:prstGeom prst="bentConnector3">
            <a:avLst>
              <a:gd name="adj1" fmla="val 45381"/>
            </a:avLst>
          </a:prstGeom>
          <a:noFill/>
          <a:ln w="9525" cap="flat" cmpd="sng" algn="ctr">
            <a:solidFill>
              <a:srgbClr val="00B0F0"/>
            </a:solidFill>
            <a:prstDash val="solid"/>
            <a:round/>
            <a:headEnd type="oval" w="med" len="med"/>
            <a:tailEnd type="oval" w="med" len="med"/>
          </a:ln>
          <a:effectLst/>
        </p:spPr>
      </p:cxnSp>
      <p:sp>
        <p:nvSpPr>
          <p:cNvPr id="3" name="标题 2"/>
          <p:cNvSpPr>
            <a:spLocks noGrp="1"/>
          </p:cNvSpPr>
          <p:nvPr>
            <p:ph type="title"/>
          </p:nvPr>
        </p:nvSpPr>
        <p:spPr/>
        <p:txBody>
          <a:bodyPr/>
          <a:lstStyle/>
          <a:p>
            <a:pPr fontAlgn="ctr"/>
            <a:r>
              <a:rPr lang="en-US" dirty="0" smtClean="0">
                <a:sym typeface="Huawei Sans" panose="020C0503030203020204" pitchFamily="34" charset="0"/>
              </a:rPr>
              <a:t>Débit de données théorique du Wi-Fi 6 : 10,75 </a:t>
            </a:r>
            <a:r>
              <a:rPr lang="en-US" dirty="0" err="1" smtClean="0">
                <a:sym typeface="Huawei Sans" panose="020C0503030203020204" pitchFamily="34" charset="0"/>
              </a:rPr>
              <a:t>Gbps</a:t>
            </a:r>
            <a:endParaRPr lang="en-US" altLang="zh-CN" dirty="0">
              <a:sym typeface="Huawei Sans" panose="020C0503030203020204" pitchFamily="34" charset="0"/>
            </a:endParaRPr>
          </a:p>
        </p:txBody>
      </p:sp>
      <p:sp>
        <p:nvSpPr>
          <p:cNvPr id="47" name="文本框 23"/>
          <p:cNvSpPr txBox="1"/>
          <p:nvPr/>
        </p:nvSpPr>
        <p:spPr>
          <a:xfrm>
            <a:off x="8300127" y="3246128"/>
            <a:ext cx="3160036" cy="254706"/>
          </a:xfrm>
          <a:prstGeom prst="rect">
            <a:avLst/>
          </a:prstGeom>
          <a:solidFill>
            <a:schemeClr val="bg1"/>
          </a:solidFill>
        </p:spPr>
        <p:txBody>
          <a:bodyPr wrap="square" rtlCol="0" anchor="ctr" anchorCtr="0">
            <a:noAutofit/>
          </a:bodyPr>
          <a:lstStyle>
            <a:defPPr>
              <a:defRPr lang="en-US"/>
            </a:defPPr>
            <a:lvl1pPr algn="ctr" defTabSz="913765" fontAlgn="base">
              <a:spcBef>
                <a:spcPct val="0"/>
              </a:spcBef>
              <a:spcAft>
                <a:spcPct val="0"/>
              </a:spcAft>
              <a:defRPr sz="1200" b="1">
                <a:solidFill>
                  <a:srgbClr val="FFFFFF"/>
                </a:solidFill>
                <a:latin typeface="Arial"/>
                <a:ea typeface="+mj-ea"/>
              </a:defRPr>
            </a:lvl1pPr>
          </a:lstStyle>
          <a:p>
            <a:pPr fontAlgn="ct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Nombre de sous-porteuses valides</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表格 47"/>
          <p:cNvGraphicFramePr>
            <a:graphicFrameLocks noGrp="1"/>
          </p:cNvGraphicFramePr>
          <p:nvPr/>
        </p:nvGraphicFramePr>
        <p:xfrm>
          <a:off x="8325180" y="3533953"/>
          <a:ext cx="3160036" cy="2224903"/>
        </p:xfrm>
        <a:graphic>
          <a:graphicData uri="http://schemas.openxmlformats.org/drawingml/2006/table">
            <a:tbl>
              <a:tblPr firstRow="1" bandRow="1"/>
              <a:tblGrid>
                <a:gridCol w="786926"/>
                <a:gridCol w="733048"/>
                <a:gridCol w="844598"/>
                <a:gridCol w="795464"/>
              </a:tblGrid>
              <a:tr h="441783">
                <a:tc gridSpan="2">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algn="ctr" fontAlgn="ct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15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et antérieures</a:t>
                      </a:r>
                      <a:endParaRPr lang="en-US" sz="115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15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lang="en-US" sz="115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8211">
                <a:tc gridSpan="2">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FFT</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64 points</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256 points</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81315">
                <a:tc gridSpan="2">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Espacement des sous-porteuses</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312,5 kHz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78,125 kHz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8211">
                <a:tc rowSpan="4">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Nombre de sous-porteuses valides</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 MHz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52</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234</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8211">
                <a:tc vMerge="1">
                  <a:tcPr anchor="ct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40 MHz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108</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468</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8211">
                <a:tc vMerge="1">
                  <a:tcPr anchor="ct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 MHz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234</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980</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8211">
                <a:tc vMerge="1">
                  <a:tcPr marL="91416" marR="91416"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tint val="40000"/>
                      </a:srgbClr>
                    </a:solidFill>
                  </a:tcPr>
                </a:tc>
                <a:tc>
                  <a:txBody>
                    <a:body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160 MHz</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468</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15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1960</a:t>
                      </a:r>
                      <a:endParaRPr lang="en-US" sz="115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cxnSp>
        <p:nvCxnSpPr>
          <p:cNvPr id="49" name="肘形连接符 48"/>
          <p:cNvCxnSpPr/>
          <p:nvPr/>
        </p:nvCxnSpPr>
        <p:spPr bwMode="auto">
          <a:xfrm flipV="1">
            <a:off x="8433956" y="2324857"/>
            <a:ext cx="282380" cy="256573"/>
          </a:xfrm>
          <a:prstGeom prst="bentConnector3">
            <a:avLst>
              <a:gd name="adj1" fmla="val 43254"/>
            </a:avLst>
          </a:prstGeom>
          <a:noFill/>
          <a:ln w="9525" cap="flat" cmpd="sng" algn="ctr">
            <a:solidFill>
              <a:srgbClr val="00B0F0"/>
            </a:solidFill>
            <a:prstDash val="solid"/>
            <a:round/>
            <a:headEnd type="oval" w="med" len="med"/>
            <a:tailEnd type="oval" w="med" len="med"/>
          </a:ln>
          <a:effectLst/>
        </p:spPr>
      </p:cxnSp>
      <p:sp>
        <p:nvSpPr>
          <p:cNvPr id="51" name="文本框 32"/>
          <p:cNvSpPr txBox="1"/>
          <p:nvPr/>
        </p:nvSpPr>
        <p:spPr>
          <a:xfrm>
            <a:off x="4811460" y="3420127"/>
            <a:ext cx="3342251" cy="276891"/>
          </a:xfrm>
          <a:prstGeom prst="rect">
            <a:avLst/>
          </a:prstGeom>
          <a:solidFill>
            <a:schemeClr val="bg1"/>
          </a:solidFill>
        </p:spPr>
        <p:txBody>
          <a:bodyPr wrap="square" rtlCol="0" anchor="ctr" anchorCtr="0">
            <a:noAutofit/>
          </a:bodyPr>
          <a:lstStyle>
            <a:defPPr>
              <a:defRPr lang="en-US"/>
            </a:defPPr>
            <a:lvl1pPr algn="ctr" defTabSz="913765" fontAlgn="base">
              <a:spcBef>
                <a:spcPct val="0"/>
              </a:spcBef>
              <a:spcAft>
                <a:spcPct val="0"/>
              </a:spcAft>
              <a:defRPr sz="1200" b="1">
                <a:solidFill>
                  <a:srgbClr val="FFFFFF"/>
                </a:solidFill>
                <a:latin typeface="Arial"/>
                <a:ea typeface="+mj-ea"/>
              </a:defRPr>
            </a:lvl1pPr>
          </a:lstStyle>
          <a:p>
            <a:pPr fontAlgn="ct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MCS et taux de codage</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2" name="表格 51"/>
          <p:cNvGraphicFramePr>
            <a:graphicFrameLocks noGrp="1"/>
          </p:cNvGraphicFramePr>
          <p:nvPr/>
        </p:nvGraphicFramePr>
        <p:xfrm>
          <a:off x="4821850" y="3716392"/>
          <a:ext cx="3331549" cy="2188660"/>
        </p:xfrm>
        <a:graphic>
          <a:graphicData uri="http://schemas.openxmlformats.org/drawingml/2006/table">
            <a:tbl>
              <a:tblPr firstRow="1" bandRow="1"/>
              <a:tblGrid>
                <a:gridCol w="719783"/>
                <a:gridCol w="953576"/>
                <a:gridCol w="965348"/>
                <a:gridCol w="692842"/>
              </a:tblGrid>
              <a:tr h="254780">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a:t>
                      </a:r>
                      <a:endParaRPr lang="en-US" sz="12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35986" marB="3598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MCS</a:t>
                      </a:r>
                      <a:endParaRPr lang="en-US" sz="12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Nombre de sous-porteuses</a:t>
                      </a:r>
                      <a:endParaRPr lang="en-US" sz="12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Taux de codage</a:t>
                      </a:r>
                      <a:endParaRPr lang="en-US" sz="12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9546">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VMCS8</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256-QAM</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3/4</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9546">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VMCS9</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256-QAM</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5/6</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9546">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VMCS10</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1024-QAM</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3/4</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9546">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defRPr/>
                      </a:pP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VMCS11</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1024-QAM</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5/6</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35986" marB="3598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5" name="文本框 52"/>
          <p:cNvSpPr txBox="1"/>
          <p:nvPr/>
        </p:nvSpPr>
        <p:spPr>
          <a:xfrm>
            <a:off x="778704" y="2881208"/>
            <a:ext cx="3791824" cy="239667"/>
          </a:xfrm>
          <a:prstGeom prst="rect">
            <a:avLst/>
          </a:prstGeom>
          <a:solidFill>
            <a:schemeClr val="bg1"/>
          </a:solidFill>
        </p:spPr>
        <p:txBody>
          <a:bodyPr wrap="square" rtlCol="0" anchor="ctr" anchorCtr="0">
            <a:noAutofit/>
          </a:bodyPr>
          <a:lstStyle/>
          <a:p>
            <a:pPr algn="ctr" defTabSz="913765" fontAlgn="ctr">
              <a:spcBef>
                <a:spcPct val="0"/>
              </a:spcBef>
              <a:spcAft>
                <a:spcPct val="0"/>
              </a:spcAft>
            </a:pP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Symbole et IG</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6" name="表格 55"/>
          <p:cNvGraphicFramePr>
            <a:graphicFrameLocks noGrp="1"/>
          </p:cNvGraphicFramePr>
          <p:nvPr/>
        </p:nvGraphicFramePr>
        <p:xfrm>
          <a:off x="773395" y="3120876"/>
          <a:ext cx="3795043" cy="2742912"/>
        </p:xfrm>
        <a:graphic>
          <a:graphicData uri="http://schemas.openxmlformats.org/drawingml/2006/table">
            <a:tbl>
              <a:tblPr firstRow="1" bandRow="1"/>
              <a:tblGrid>
                <a:gridCol w="1424229"/>
                <a:gridCol w="1277401"/>
                <a:gridCol w="1093413"/>
              </a:tblGrid>
              <a:tr h="274213">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algn="ctr" fontAlgn="ct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802.11ac et antérieures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188085" rtl="0" eaLnBrk="1" latinLnBrk="0" hangingPunct="1">
                        <a:defRPr sz="2340" b="1" kern="1200">
                          <a:solidFill>
                            <a:schemeClr val="lt1"/>
                          </a:solidFill>
                          <a:latin typeface="Arial"/>
                        </a:defRPr>
                      </a:lvl1pPr>
                      <a:lvl2pPr marL="593725" algn="l" defTabSz="1188085" rtl="0" eaLnBrk="1" latinLnBrk="0" hangingPunct="1">
                        <a:defRPr sz="2340" b="1" kern="1200">
                          <a:solidFill>
                            <a:schemeClr val="lt1"/>
                          </a:solidFill>
                          <a:latin typeface="Arial"/>
                        </a:defRPr>
                      </a:lvl2pPr>
                      <a:lvl3pPr marL="1188085" algn="l" defTabSz="1188085" rtl="0" eaLnBrk="1" latinLnBrk="0" hangingPunct="1">
                        <a:defRPr sz="2340" b="1" kern="1200">
                          <a:solidFill>
                            <a:schemeClr val="lt1"/>
                          </a:solidFill>
                          <a:latin typeface="Arial"/>
                        </a:defRPr>
                      </a:lvl3pPr>
                      <a:lvl4pPr marL="1781810" algn="l" defTabSz="1188085" rtl="0" eaLnBrk="1" latinLnBrk="0" hangingPunct="1">
                        <a:defRPr sz="2340" b="1" kern="1200">
                          <a:solidFill>
                            <a:schemeClr val="lt1"/>
                          </a:solidFill>
                          <a:latin typeface="Arial"/>
                        </a:defRPr>
                      </a:lvl4pPr>
                      <a:lvl5pPr marL="2375535" algn="l" defTabSz="1188085" rtl="0" eaLnBrk="1" latinLnBrk="0" hangingPunct="1">
                        <a:defRPr sz="2340" b="1" kern="1200">
                          <a:solidFill>
                            <a:schemeClr val="lt1"/>
                          </a:solidFill>
                          <a:latin typeface="Arial"/>
                        </a:defRPr>
                      </a:lvl5pPr>
                      <a:lvl6pPr marL="2969260" algn="l" defTabSz="1188085" rtl="0" eaLnBrk="1" latinLnBrk="0" hangingPunct="1">
                        <a:defRPr sz="2340" b="1" kern="1200">
                          <a:solidFill>
                            <a:schemeClr val="lt1"/>
                          </a:solidFill>
                          <a:latin typeface="Arial"/>
                        </a:defRPr>
                      </a:lvl6pPr>
                      <a:lvl7pPr marL="3563620" algn="l" defTabSz="1188085" rtl="0" eaLnBrk="1" latinLnBrk="0" hangingPunct="1">
                        <a:defRPr sz="2340" b="1" kern="1200">
                          <a:solidFill>
                            <a:schemeClr val="lt1"/>
                          </a:solidFill>
                          <a:latin typeface="Arial"/>
                        </a:defRPr>
                      </a:lvl7pPr>
                      <a:lvl8pPr marL="4157345" algn="l" defTabSz="1188085" rtl="0" eaLnBrk="1" latinLnBrk="0" hangingPunct="1">
                        <a:defRPr sz="2340" b="1" kern="1200">
                          <a:solidFill>
                            <a:schemeClr val="lt1"/>
                          </a:solidFill>
                          <a:latin typeface="Arial"/>
                        </a:defRPr>
                      </a:lvl8pPr>
                      <a:lvl9pPr marL="4751070" algn="l" defTabSz="1188085" rtl="0" eaLnBrk="1" latinLnBrk="0" hangingPunct="1">
                        <a:defRPr sz="2340" b="1" kern="1200">
                          <a:solidFill>
                            <a:schemeClr val="lt1"/>
                          </a:solidFill>
                          <a:latin typeface="Arial"/>
                        </a:defRPr>
                      </a:lvl9pPr>
                    </a:lstStyle>
                    <a:p>
                      <a:pPr marL="0" algn="ctr" defTabSz="1188085" rtl="0" eaLnBrk="1" fontAlgn="ctr" latinLnBrk="0" hangingPunct="1"/>
                      <a:r>
                        <a:rPr 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lang="en-US" sz="12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Transformée de Fourier rapide (FFT)</a:t>
                      </a:r>
                      <a:endParaRPr lang="en-US" sz="120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64 points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256 points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Espacement des sous-porteuses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312,5 kHz</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78,125 kHz</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Durée du symbole</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3.2 nous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12,8 utilisateurs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 courte</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0,4 utilisateur</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0,8 utilisateur</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0,8 utilisateur</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 x GI</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1,6 utilisateur</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213">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 x GI</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8085" rtl="0" eaLnBrk="1" latinLnBrk="0" hangingPunct="1">
                        <a:defRPr sz="2340" kern="1200">
                          <a:solidFill>
                            <a:schemeClr val="dk1"/>
                          </a:solidFill>
                          <a:latin typeface="Arial"/>
                        </a:defRPr>
                      </a:lvl1pPr>
                      <a:lvl2pPr marL="593725" algn="l" defTabSz="1188085" rtl="0" eaLnBrk="1" latinLnBrk="0" hangingPunct="1">
                        <a:defRPr sz="2340" kern="1200">
                          <a:solidFill>
                            <a:schemeClr val="dk1"/>
                          </a:solidFill>
                          <a:latin typeface="Arial"/>
                        </a:defRPr>
                      </a:lvl2pPr>
                      <a:lvl3pPr marL="1188085" algn="l" defTabSz="1188085" rtl="0" eaLnBrk="1" latinLnBrk="0" hangingPunct="1">
                        <a:defRPr sz="2340" kern="1200">
                          <a:solidFill>
                            <a:schemeClr val="dk1"/>
                          </a:solidFill>
                          <a:latin typeface="Arial"/>
                        </a:defRPr>
                      </a:lvl3pPr>
                      <a:lvl4pPr marL="1781810" algn="l" defTabSz="1188085" rtl="0" eaLnBrk="1" latinLnBrk="0" hangingPunct="1">
                        <a:defRPr sz="2340" kern="1200">
                          <a:solidFill>
                            <a:schemeClr val="dk1"/>
                          </a:solidFill>
                          <a:latin typeface="Arial"/>
                        </a:defRPr>
                      </a:lvl4pPr>
                      <a:lvl5pPr marL="2375535" algn="l" defTabSz="1188085" rtl="0" eaLnBrk="1" latinLnBrk="0" hangingPunct="1">
                        <a:defRPr sz="2340" kern="1200">
                          <a:solidFill>
                            <a:schemeClr val="dk1"/>
                          </a:solidFill>
                          <a:latin typeface="Arial"/>
                        </a:defRPr>
                      </a:lvl5pPr>
                      <a:lvl6pPr marL="2969260" algn="l" defTabSz="1188085" rtl="0" eaLnBrk="1" latinLnBrk="0" hangingPunct="1">
                        <a:defRPr sz="2340" kern="1200">
                          <a:solidFill>
                            <a:schemeClr val="dk1"/>
                          </a:solidFill>
                          <a:latin typeface="Arial"/>
                        </a:defRPr>
                      </a:lvl6pPr>
                      <a:lvl7pPr marL="3563620" algn="l" defTabSz="1188085" rtl="0" eaLnBrk="1" latinLnBrk="0" hangingPunct="1">
                        <a:defRPr sz="2340" kern="1200">
                          <a:solidFill>
                            <a:schemeClr val="dk1"/>
                          </a:solidFill>
                          <a:latin typeface="Arial"/>
                        </a:defRPr>
                      </a:lvl7pPr>
                      <a:lvl8pPr marL="4157345" algn="l" defTabSz="1188085" rtl="0" eaLnBrk="1" latinLnBrk="0" hangingPunct="1">
                        <a:defRPr sz="2340" kern="1200">
                          <a:solidFill>
                            <a:schemeClr val="dk1"/>
                          </a:solidFill>
                          <a:latin typeface="Arial"/>
                        </a:defRPr>
                      </a:lvl8pPr>
                      <a:lvl9pPr marL="4751070" algn="l" defTabSz="1188085" rtl="0" eaLnBrk="1" latinLnBrk="0" hangingPunct="1">
                        <a:defRPr sz="2340" kern="1200">
                          <a:solidFill>
                            <a:schemeClr val="dk1"/>
                          </a:solidFill>
                          <a:latin typeface="Arial"/>
                        </a:defRPr>
                      </a:lvl9pPr>
                    </a:lstStyle>
                    <a:p>
                      <a:pPr algn="ctr" fontAlgn="ct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3.2 nous</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380" marR="91380" marT="45702" marB="457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8" name="矩形 17"/>
          <p:cNvSpPr/>
          <p:nvPr/>
        </p:nvSpPr>
        <p:spPr>
          <a:xfrm>
            <a:off x="9606412" y="5801962"/>
            <a:ext cx="2039205" cy="390205"/>
          </a:xfrm>
          <a:prstGeom prst="rect">
            <a:avLst/>
          </a:prstGeom>
          <a:solidFill>
            <a:srgbClr val="FFFFCC"/>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Jusqu'à 40 MHz à 2,4 GHz</a:t>
            </a:r>
            <a:endPar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Jusqu'à 160 MHz à 5 GHz</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4" name="组合 16"/>
          <p:cNvGrpSpPr/>
          <p:nvPr/>
        </p:nvGrpSpPr>
        <p:grpSpPr>
          <a:xfrm>
            <a:off x="8716333" y="1535857"/>
            <a:ext cx="2743832" cy="1646036"/>
            <a:chOff x="8257824" y="942239"/>
            <a:chExt cx="2260241" cy="2019923"/>
          </a:xfrm>
        </p:grpSpPr>
        <p:sp>
          <p:nvSpPr>
            <p:cNvPr id="45" name="文本框 19"/>
            <p:cNvSpPr txBox="1"/>
            <p:nvPr/>
          </p:nvSpPr>
          <p:spPr>
            <a:xfrm>
              <a:off x="8257827" y="942239"/>
              <a:ext cx="2260238" cy="321033"/>
            </a:xfrm>
            <a:prstGeom prst="rect">
              <a:avLst/>
            </a:prstGeom>
            <a:solidFill>
              <a:schemeClr val="bg1"/>
            </a:solidFill>
            <a:ln>
              <a:solidFill>
                <a:srgbClr val="00B0F0"/>
              </a:solidFill>
            </a:ln>
          </p:spPr>
          <p:txBody>
            <a:bodyPr wrap="square" lIns="36000" rIns="36000" rtlCol="0">
              <a:spAutoFit/>
            </a:bodyPr>
            <a:lstStyle/>
            <a:p>
              <a:pPr algn="ctr" defTabSz="913765" fontAlgn="ctr">
                <a:spcBef>
                  <a:spcPct val="0"/>
                </a:spcBef>
                <a:spcAft>
                  <a:spcPct val="0"/>
                </a:spcAft>
                <a:defRPr/>
              </a:pPr>
              <a:r>
                <a:rPr lang="en-US" sz="1100" b="1" dirty="0" smtClean="0">
                  <a:latin typeface="Huawei Sans" panose="020C0503030203020204" pitchFamily="34" charset="0"/>
                  <a:ea typeface="方正兰亭黑简体" panose="02000000000000000000" pitchFamily="2" charset="-122"/>
                  <a:sym typeface="Huawei Sans" panose="020C0503030203020204" pitchFamily="34" charset="0"/>
                </a:rPr>
                <a:t>Taux d'établissement de la liaison sur l'interface aérienne</a:t>
              </a:r>
              <a:endParaRPr lang="en-US" sz="1100" b="1"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20"/>
            <p:cNvSpPr txBox="1"/>
            <p:nvPr/>
          </p:nvSpPr>
          <p:spPr>
            <a:xfrm>
              <a:off x="8257824" y="1338112"/>
              <a:ext cx="2260238" cy="1624050"/>
            </a:xfrm>
            <a:prstGeom prst="rect">
              <a:avLst/>
            </a:prstGeom>
            <a:noFill/>
            <a:ln>
              <a:solidFill>
                <a:srgbClr val="00B0F0"/>
              </a:solidFill>
            </a:ln>
          </p:spPr>
          <p:txBody>
            <a:bodyPr wrap="square" rtlCol="0">
              <a:spAutoFit/>
            </a:bodyPr>
            <a:lstStyle/>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802.11ax</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8x8 MIMO </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GI</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1024-QAM</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Taux de codage des canaux : 5/6</a:t>
              </a:r>
              <a:endParaRPr lang="en-US" altLang="zh-CN" sz="10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160 MHz, 1960 sous-porteuses valides (5 GHz)</a:t>
              </a:r>
              <a:endParaRPr lang="en-US" altLang="zh-CN" sz="10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defTabSz="913765" fontAlgn="ctr">
                <a:spcBef>
                  <a:spcPct val="0"/>
                </a:spcBef>
                <a:spcAft>
                  <a:spcPct val="0"/>
                </a:spcAft>
                <a:buFont typeface="+mj-lt"/>
                <a:buAutoNum type="arabicPeriod"/>
                <a:defRPr/>
              </a:pPr>
              <a:r>
                <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40 MHz, 468 sous-porteuses valides (2,4 GHz)</a:t>
              </a:r>
              <a:endParaRPr lang="en-US" altLang="zh-CN" sz="10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2" name="矩形 71"/>
          <p:cNvSpPr/>
          <p:nvPr/>
        </p:nvSpPr>
        <p:spPr>
          <a:xfrm>
            <a:off x="797980" y="5878524"/>
            <a:ext cx="3794960" cy="313643"/>
          </a:xfrm>
          <a:prstGeom prst="rect">
            <a:avLst/>
          </a:prstGeom>
          <a:solidFill>
            <a:srgbClr val="FFFFCC"/>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fontAlgn="ctr"/>
            <a:r>
              <a:rPr 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Pourquoi la norme 802.11ax ne peut-elle pas utiliser la technologie IG courte ?</a:t>
            </a:r>
            <a:endPar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mc:AlternateContent xmlns:mc="http://schemas.openxmlformats.org/markup-compatibility/2006">
        <mc:Choice xmlns:a14="http://schemas.microsoft.com/office/drawing/2010/main" Requires="a14">
          <p:sp>
            <p:nvSpPr>
              <p:cNvPr id="21" name="文本框 20"/>
              <p:cNvSpPr txBox="1"/>
              <p:nvPr/>
            </p:nvSpPr>
            <p:spPr>
              <a:xfrm>
                <a:off x="1784519" y="1088073"/>
                <a:ext cx="8090512" cy="549253"/>
              </a:xfrm>
              <a:prstGeom prst="rect">
                <a:avLst/>
              </a:prstGeom>
              <a:noFill/>
            </p:spPr>
            <p:txBody>
              <a:bodyPr wrap="square" rtlCol="0">
                <a:spAutoFit/>
              </a:bodyPr>
              <a:lstStyle/>
              <a:p>
                <a:pPr fontAlgn="ctr"/>
                <a14:m>
                  <m:oMathPara xmlns:m="http://schemas.openxmlformats.org/officeDocument/2006/math">
                    <m:oMathParaPr>
                      <m:jc m:val="centerGroup"/>
                    </m:oMathParaPr>
                    <m:oMath xmlns:m="http://schemas.openxmlformats.org/officeDocument/2006/math">
                      <m:f>
                        <m:fPr>
                          <m:ctrlPr>
                            <a:rPr xmlns:a="http://schemas.openxmlformats.org/drawingml/2006/main" lang="en-US" altLang="zh-CN" sz="1400" i="1" smtClean="0">
                              <a:solidFill>
                                <a:prstClr val="black"/>
                              </a:solidFill>
                              <a:ea typeface="+mj-ea"/>
                              <a:sym typeface="Huawei Sans" panose="020C0503030203020204" pitchFamily="34" charset="0"/>
                            </a:rPr>
                          </m:ctrlPr>
                        </m:fPr>
                        <m:num>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Number</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of</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spatial</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streams</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x</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Number</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of</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code</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bits</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per</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subcarrier</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x</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Coding</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rate</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x</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Number</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of</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valid</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smtClean="0">
                              <a:solidFill>
                                <a:prstClr val="black"/>
                              </a:solidFill>
                              <a:latin typeface="DejaVu Math TeX Gyre" panose="02000503000000000000" charset="0"/>
                              <a:ea typeface="方正兰亭黑简体" panose="02000000000000000000" pitchFamily="2" charset="-122"/>
                              <a:sym typeface="Huawei Sans" panose="020C0503030203020204" pitchFamily="34" charset="0"/>
                            </a:rPr>
                            <m:t>subcarriers</m:t>
                          </m:r>
                        </m:num>
                        <m:den>
                          <m:r>
                            <a:rPr xmlns:a="http://schemas.openxmlformats.org/drawingml/2006/main" lang="zh-CN" altLang="en-US" sz="1400" i="1" smtClean="0">
                              <a:solidFill>
                                <a:prstClr val="black"/>
                              </a:solidFill>
                              <a:latin typeface="DejaVu Math TeX Gyre" panose="02000503000000000000" charset="0"/>
                              <a:ea typeface="+mj-ea"/>
                              <a:sym typeface="Huawei Sans" panose="020C0503030203020204" pitchFamily="34" charset="0"/>
                            </a:rPr>
                            <m:t>𝑆</m:t>
                          </m:r>
                          <m:r>
                            <m:rPr>
                              <m:sty m:val="p"/>
                            </m:rPr>
                            <a:rPr xmlns:a="http://schemas.openxmlformats.org/drawingml/2006/main" lang="en-US" altLang="zh-CN" sz="1400" i="1">
                              <a:solidFill>
                                <a:prstClr val="black"/>
                              </a:solidFill>
                              <a:latin typeface="DejaVu Math TeX Gyre" panose="02000503000000000000" charset="0"/>
                              <a:ea typeface="+mj-ea"/>
                              <a:sym typeface="Huawei Sans" panose="020C0503030203020204" pitchFamily="34" charset="0"/>
                            </a:rPr>
                            <m:t>y</m:t>
                          </m:r>
                          <m:r>
                            <a:rPr xmlns:a="http://schemas.openxmlformats.org/drawingml/2006/main" lang="zh-CN" altLang="en-US" sz="1400" i="1" smtClean="0">
                              <a:solidFill>
                                <a:prstClr val="black"/>
                              </a:solidFill>
                              <a:latin typeface="DejaVu Math TeX Gyre" panose="02000503000000000000" charset="0"/>
                              <a:ea typeface="+mj-ea"/>
                              <a:sym typeface="Huawei Sans" panose="020C0503030203020204" pitchFamily="34" charset="0"/>
                            </a:rPr>
                            <m:t>𝑚𝑏𝑜𝑙</m:t>
                          </m:r>
                          <m:r>
                            <a:rPr xmlns:a="http://schemas.openxmlformats.org/drawingml/2006/main" lang="zh-CN" altLang="en-US" sz="1400" i="1" smtClean="0">
                              <a:solidFill>
                                <a:prstClr val="black"/>
                              </a:solidFill>
                              <a:latin typeface="DejaVu Math TeX Gyre" panose="02000503000000000000" charset="0"/>
                              <a:ea typeface="+mj-ea"/>
                              <a:sym typeface="Huawei Sans" panose="020C0503030203020204" pitchFamily="34" charset="0"/>
                            </a:rPr>
                            <m:t> + </m:t>
                          </m:r>
                          <m:r>
                            <a:rPr xmlns:a="http://schemas.openxmlformats.org/drawingml/2006/main" lang="zh-CN" altLang="en-US" sz="1400" i="1" smtClean="0">
                              <a:solidFill>
                                <a:prstClr val="black"/>
                              </a:solidFill>
                              <a:latin typeface="DejaVu Math TeX Gyre" panose="02000503000000000000" charset="0"/>
                              <a:ea typeface="+mj-ea"/>
                              <a:sym typeface="Huawei Sans" panose="020C0503030203020204" pitchFamily="34" charset="0"/>
                            </a:rPr>
                            <m:t>𝐺𝐼</m:t>
                          </m:r>
                        </m:den>
                      </m:f>
                    </m:oMath>
                  </m:oMathPara>
                </a14:m>
                <a:endParaRPr lang="en-US" altLang="zh-CN" sz="1400" dirty="0">
                  <a:solidFill>
                    <a:prstClr val="black"/>
                  </a:solidFill>
                  <a:ea typeface="方正兰亭黑简体" panose="02000000000000000000" pitchFamily="2" charset="-122"/>
                  <a:sym typeface="Huawei Sans" panose="020C0503030203020204" pitchFamily="3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1784519" y="1088073"/>
                <a:ext cx="8090512" cy="549253"/>
              </a:xfrm>
              <a:prstGeom prst="rect">
                <a:avLst/>
              </a:prstGeom>
              <a:blipFill rotWithShape="1">
                <a:blip r:embed="rId1"/>
                <a:stretch>
                  <a:fillRect l="-2" t="-58" r="-23011" b="5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618952" y="1166525"/>
                <a:ext cx="1314784" cy="307777"/>
              </a:xfrm>
              <a:prstGeom prst="rect">
                <a:avLst/>
              </a:prstGeom>
            </p:spPr>
            <p:txBody>
              <a:bodyPr wrap="none">
                <a:spAutoFit/>
              </a:bodyPr>
              <a:lstStyle/>
              <a:p>
                <a:pPr fontAlgn="ctr"/>
                <a14:m>
                  <m:oMathPara xmlns:m="http://schemas.openxmlformats.org/officeDocument/2006/math">
                    <m:oMathParaPr>
                      <m:jc m:val="centerGroup"/>
                    </m:oMathParaPr>
                    <m:oMath xmlns:m="http://schemas.openxmlformats.org/officeDocument/2006/math">
                      <m:r>
                        <m:rPr>
                          <m:nor/>
                        </m:rPr>
                        <a:rPr xmlns:a="http://schemas.openxmlformats.org/drawingml/2006/main"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m:t>Device</m:t>
                      </m:r>
                      <m:r>
                        <m:rPr>
                          <m:nor/>
                        </m:rPr>
                        <a:rPr xmlns:a="http://schemas.openxmlformats.org/drawingml/2006/main"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m:t> </m:t>
                      </m:r>
                      <m:r>
                        <m:rPr>
                          <m:nor/>
                        </m:rPr>
                        <a:rPr xmlns:a="http://schemas.openxmlformats.org/drawingml/2006/main"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m:t>rate</m:t>
                      </m:r>
                      <m:r>
                        <m:rPr>
                          <m:nor/>
                        </m:rPr>
                        <a:rPr xmlns:a="http://schemas.openxmlformats.org/drawingml/2006/main"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m:t> =</m:t>
                      </m:r>
                    </m:oMath>
                  </m:oMathPara>
                </a14:m>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p:sp>
            <p:nvSpPr>
              <p:cNvPr id="4" name="矩形 3"/>
              <p:cNvSpPr>
                <a:spLocks noRot="1" noChangeAspect="1" noMove="1" noResize="1" noEditPoints="1" noAdjustHandles="1" noChangeArrowheads="1" noChangeShapeType="1" noTextEdit="1"/>
              </p:cNvSpPr>
              <p:nvPr/>
            </p:nvSpPr>
            <p:spPr>
              <a:xfrm>
                <a:off x="618952" y="1166525"/>
                <a:ext cx="1314784" cy="307777"/>
              </a:xfrm>
              <a:prstGeom prst="rect">
                <a:avLst/>
              </a:prstGeom>
              <a:blipFill rotWithShape="1">
                <a:blip r:embed="rId2"/>
                <a:stretch>
                  <a:fillRect l="-35" t="-10" r="12" b="15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771396" y="1797060"/>
                <a:ext cx="7466996" cy="417550"/>
              </a:xfrm>
              <a:prstGeom prst="rect">
                <a:avLst/>
              </a:prstGeom>
              <a:solidFill>
                <a:srgbClr val="FFFFCC"/>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200">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xmlns:a14="http://schemas.microsoft.com/office/drawing/2010/main" xmlns:mc="http://schemas.openxmlformats.org/markup-compatibility/2006">
                <a:r>
                  <a:rPr lang="en-US" altLang="zh-CN"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Débit à 2,4 GHz </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14:m xmlns:a14="http://schemas.microsoft.com/office/drawing/2010/main"/>
                <a:r>
                  <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1147</a:t>
                </a:r>
                <a14:m xmlns:a14="http://schemas.microsoft.com/office/drawing/2010/main"/>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1147 </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Mbps</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p:sp>
            <p:nvSpPr>
              <p:cNvPr id="23" name="文本框 22"/>
              <p:cNvSpPr txBox="1">
                <a:spLocks noRot="1" noChangeAspect="1" noMove="1" noResize="1" noEditPoints="1" noAdjustHandles="1" noChangeArrowheads="1" noChangeShapeType="1" noTextEdit="1"/>
              </p:cNvSpPr>
              <p:nvPr/>
            </p:nvSpPr>
            <p:spPr>
              <a:xfrm>
                <a:off x="771396" y="1797060"/>
                <a:ext cx="7466996" cy="417550"/>
              </a:xfrm>
              <a:prstGeom prst="rect">
                <a:avLst/>
              </a:prstGeom>
              <a:blipFill rotWithShape="1">
                <a:blip r:embed="rId3"/>
                <a:stretch>
                  <a:fillRect l="-92" t="-1523" r="-78" b="-1433"/>
                </a:stretch>
              </a:blip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780119" y="2373461"/>
                <a:ext cx="7466996" cy="417550"/>
              </a:xfrm>
              <a:prstGeom prst="rect">
                <a:avLst/>
              </a:prstGeom>
              <a:solidFill>
                <a:srgbClr val="FFFFCC"/>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200">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xmlns:a14="http://schemas.microsoft.com/office/drawing/2010/main" xmlns:mc="http://schemas.openxmlformats.org/markup-compatibility/2006">
                <a:r>
                  <a:rPr lang="en-US" altLang="zh-CN"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Débit à 5 GHz </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14:m xmlns:a14="http://schemas.microsoft.com/office/drawing/2010/main"/>
                <a:r>
                  <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9607</a:t>
                </a:r>
                <a14:m xmlns:a14="http://schemas.microsoft.com/office/drawing/2010/main"/>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Mbps</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p:sp>
            <p:nvSpPr>
              <p:cNvPr id="25" name="文本框 24"/>
              <p:cNvSpPr txBox="1">
                <a:spLocks noRot="1" noChangeAspect="1" noMove="1" noResize="1" noEditPoints="1" noAdjustHandles="1" noChangeArrowheads="1" noChangeShapeType="1" noTextEdit="1"/>
              </p:cNvSpPr>
              <p:nvPr/>
            </p:nvSpPr>
            <p:spPr>
              <a:xfrm>
                <a:off x="780119" y="2373461"/>
                <a:ext cx="7466996" cy="417550"/>
              </a:xfrm>
              <a:prstGeom prst="rect">
                <a:avLst/>
              </a:prstGeom>
              <a:blipFill rotWithShape="1">
                <a:blip r:embed="rId4"/>
                <a:stretch>
                  <a:fillRect l="-90" t="-1632" r="-80" b="-1476"/>
                </a:stretch>
              </a:blip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ym typeface="Huawei Sans" panose="020C0503030203020204" pitchFamily="34" charset="0"/>
              </a:rPr>
              <a:t>Quelles sont les technologies utilisées au niveau </a:t>
            </a:r>
            <a:r>
              <a:rPr lang="en-US" altLang="en-US" smtClean="0">
                <a:sym typeface="Huawei Sans" panose="020C0503030203020204" pitchFamily="34" charset="0"/>
              </a:rPr>
              <a:t>de la couche PHY de la </a:t>
            </a:r>
            <a:r>
              <a:rPr lang="en-US" smtClean="0">
                <a:sym typeface="Huawei Sans" panose="020C0503030203020204" pitchFamily="34" charset="0"/>
              </a:rPr>
              <a:t>norme 802.11 </a:t>
            </a:r>
            <a:r>
              <a:rPr lang="en-US" smtClean="0">
                <a:sym typeface="Huawei Sans" panose="020C0503030203020204" pitchFamily="34" charset="0"/>
              </a:rPr>
              <a:t>?</a:t>
            </a:r>
            <a:endParaRPr lang="en-US" altLang="zh-CN" smtClean="0">
              <a:sym typeface="Huawei Sans" panose="020C0503030203020204" pitchFamily="34" charset="0"/>
            </a:endParaRPr>
          </a:p>
          <a:p>
            <a:r>
              <a:rPr lang="en-US" smtClean="0">
                <a:sym typeface="Huawei Sans" panose="020C0503030203020204" pitchFamily="34" charset="0"/>
              </a:rPr>
              <a:t>Qu'est-ce que la technologie MIMO ?</a:t>
            </a:r>
            <a:endParaRPr lang="en-US" altLang="zh-CN"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smtClean="0">
                <a:sym typeface="Huawei Sans" panose="020C0503030203020204" pitchFamily="34" charset="0"/>
              </a:rPr>
              <a:t>Ce cours se concentre sur les bases et les technologies du WLAN, présente les normes 802.11 et </a:t>
            </a:r>
            <a:r>
              <a:rPr lang="en-US" altLang="zh-CN" smtClean="0">
                <a:sym typeface="Huawei Sans" panose="020C0503030203020204" pitchFamily="34" charset="0"/>
              </a:rPr>
              <a:t>détaille les </a:t>
            </a:r>
            <a:r>
              <a:rPr lang="en-US" smtClean="0">
                <a:sym typeface="Huawei Sans" panose="020C0503030203020204" pitchFamily="34" charset="0"/>
              </a:rPr>
              <a:t>technologies des couches </a:t>
            </a:r>
            <a:r>
              <a:rPr lang="en-US" altLang="en-US" smtClean="0">
                <a:sym typeface="Huawei Sans" panose="020C0503030203020204" pitchFamily="34" charset="0"/>
              </a:rPr>
              <a:t>PHY </a:t>
            </a:r>
            <a:r>
              <a:rPr lang="en-US" smtClean="0">
                <a:sym typeface="Huawei Sans" panose="020C0503030203020204" pitchFamily="34" charset="0"/>
              </a:rPr>
              <a:t>et MAC de la norme </a:t>
            </a:r>
            <a:r>
              <a:rPr lang="en-US" smtClean="0">
                <a:sym typeface="Huawei Sans" panose="020C0503030203020204" pitchFamily="34" charset="0"/>
              </a:rPr>
              <a:t>802.11.</a:t>
            </a:r>
            <a:endParaRPr lang="en-US" altLang="zh-CN" smtClean="0">
              <a:sym typeface="Huawei Sans" panose="020C0503030203020204" pitchFamily="34" charset="0"/>
            </a:endParaRPr>
          </a:p>
          <a:p>
            <a:r>
              <a:rPr lang="en-US" smtClean="0">
                <a:sym typeface="Huawei Sans" panose="020C0503030203020204" pitchFamily="34" charset="0"/>
              </a:rPr>
              <a:t>À l'issue de ce cours, vous aurez une compréhension de base du WLAN, en particulier des avantages du Wi-Fi 6.</a:t>
            </a:r>
            <a:endParaRPr 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lgn="l"/>
            <a:r>
              <a:rPr lang="en-US" sz="1800" dirty="0" smtClean="0">
                <a:sym typeface="Huawei Sans" panose="020C0503030203020204" pitchFamily="34" charset="0"/>
              </a:rPr>
              <a:t>What Is 802.11ax (Wi-Fi 6): </a:t>
            </a:r>
            <a:r>
              <a:rPr lang="en-US" sz="1800" dirty="0" smtClean="0">
                <a:sym typeface="Huawei Sans" panose="020C0503030203020204" pitchFamily="34" charset="0"/>
                <a:hlinkClick r:id="rId1"/>
              </a:rPr>
              <a:t>https:</a:t>
            </a:r>
            <a:r>
              <a:rPr lang="en-US" sz="1800" dirty="0" smtClean="0">
                <a:sym typeface="Huawei Sans" panose="020C0503030203020204" pitchFamily="34" charset="0"/>
              </a:rPr>
              <a:t>//support.huawei.com/enterprise/en/doc/EDOC1100102755/d5da9bbc?idPath=24030814|21782164|21782201|22318528#EN-US_TOPIC_0189760680 </a:t>
            </a:r>
            <a:endParaRPr lang="en-US" altLang="zh-CN" sz="1800" dirty="0" smtClean="0">
              <a:sym typeface="Huawei Sans" panose="020C0503030203020204" pitchFamily="34" charset="0"/>
            </a:endParaRPr>
          </a:p>
          <a:p>
            <a:pPr algn="l"/>
            <a:r>
              <a:rPr lang="en-US" sz="1800" dirty="0" smtClean="0">
                <a:sym typeface="Huawei Sans" panose="020C0503030203020204" pitchFamily="34" charset="0"/>
              </a:rPr>
              <a:t>Livre blanc sur la technologie Huawei Wi-Fi 6 (802.11ax) </a:t>
            </a:r>
            <a:r>
              <a:rPr lang="en-US" sz="1800" dirty="0" smtClean="0">
                <a:sym typeface="Huawei Sans" panose="020C0503030203020204" pitchFamily="34" charset="0"/>
                <a:hlinkClick r:id="rId2"/>
              </a:rPr>
              <a:t>: </a:t>
            </a:r>
            <a:r>
              <a:rPr lang="en-US" sz="1800" dirty="0" smtClean="0">
                <a:sym typeface="Huawei Sans" panose="020C0503030203020204" pitchFamily="34" charset="0"/>
              </a:rPr>
              <a:t>https://e.huawei.com/en/material/networking/wlan/f3ae84efd98d440eb457b4caf405b509 </a:t>
            </a:r>
            <a:endParaRPr lang="en-US" altLang="zh-CN" sz="1800"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5.xml><?xml version="1.0" encoding="utf-8"?>
<p:sld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文本占位符 14"/>
          <p:cNvSpPr>
            <a:spLocks noGrp="1"/>
          </p:cNvSpPr>
          <p:nvPr>
            <p:ph type="body" sz="quarter" idx="17"/>
          </p:nvPr>
        </p:nvSpPr>
        <p:spPr/>
        <p:txBody>
          <a:bodyPr/>
          <a:lstStyle/>
          <a:p>
            <a:r>
              <a:rPr lang="en-US" smtClean="0">
                <a:sym typeface="Huawei Sans" panose="020C0503030203020204" pitchFamily="34" charset="0"/>
              </a:rPr>
              <a:t>H12-311</a:t>
            </a:r>
            <a:endParaRPr lang="en-US" altLang="zh-CN" dirty="0">
              <a:sym typeface="Huawei Sans" panose="020C0503030203020204" pitchFamily="34" charset="0"/>
            </a:endParaRPr>
          </a:p>
        </p:txBody>
      </p:sp>
      <p:sp>
        <p:nvSpPr>
          <p:cNvPr id="46" name="文本占位符 45"/>
          <p:cNvSpPr>
            <a:spLocks noGrp="1"/>
          </p:cNvSpPr>
          <p:nvPr>
            <p:ph type="body" sz="quarter" idx="18"/>
          </p:nvPr>
        </p:nvSpPr>
        <p:spPr/>
        <p:txBody>
          <a:bodyPr/>
          <a:lstStyle/>
          <a:p>
            <a:r>
              <a:rPr lang="en-US" altLang="zh-CN" smtClean="0">
                <a:sym typeface="Huawei Sans" panose="020C0503030203020204" pitchFamily="34" charset="0"/>
              </a:rPr>
              <a:t>WLAN</a:t>
            </a:r>
            <a:endParaRPr lang="en-US" altLang="zh-CN" dirty="0">
              <a:sym typeface="Huawei Sans" panose="020C0503030203020204" pitchFamily="34" charset="0"/>
            </a:endParaRPr>
          </a:p>
        </p:txBody>
      </p:sp>
      <p:sp>
        <p:nvSpPr>
          <p:cNvPr id="47" name="文本占位符 46"/>
          <p:cNvSpPr>
            <a:spLocks noGrp="1"/>
          </p:cNvSpPr>
          <p:nvPr>
            <p:ph type="body" sz="quarter" idx="19"/>
          </p:nvPr>
        </p:nvSpPr>
        <p:spPr/>
        <p:txBody>
          <a:bodyPr/>
          <a:lstStyle/>
          <a:p>
            <a:r>
              <a:rPr lang="en-US" altLang="zh-CN" dirty="0" smtClean="0">
                <a:sym typeface="Huawei Sans" panose="020C0503030203020204" pitchFamily="34" charset="0"/>
              </a:rPr>
              <a:t>V200R19C10</a:t>
            </a:r>
            <a:endParaRPr lang="en-US" altLang="zh-CN" dirty="0">
              <a:sym typeface="Huawei Sans" panose="020C0503030203020204" pitchFamily="34" charset="0"/>
            </a:endParaRPr>
          </a:p>
        </p:txBody>
      </p:sp>
      <p:sp>
        <p:nvSpPr>
          <p:cNvPr id="32" name="文本占位符 31"/>
          <p:cNvSpPr>
            <a:spLocks noGrp="1"/>
          </p:cNvSpPr>
          <p:nvPr>
            <p:ph type="body" sz="quarter" idx="20"/>
          </p:nvPr>
        </p:nvSpPr>
        <p:spPr/>
        <p:txBody>
          <a:bodyPr/>
          <a:lstStyle/>
          <a:p>
            <a:r>
              <a:rPr lang="en-US" altLang="zh-CN" smtClean="0"/>
              <a:t>3.0</a:t>
            </a:r>
            <a:endParaRPr lang="zh-CN" altLang="en-US" dirty="0"/>
          </a:p>
        </p:txBody>
      </p:sp>
      <p:sp>
        <p:nvSpPr>
          <p:cNvPr id="74" name="文本占位符 73"/>
          <p:cNvSpPr>
            <a:spLocks noGrp="1"/>
          </p:cNvSpPr>
          <p:nvPr>
            <p:ph type="body" sz="quarter" idx="13"/>
          </p:nvPr>
        </p:nvSpPr>
        <p:spPr/>
        <p:txBody>
          <a:bodyPr/>
          <a:lstStyle/>
          <a:p>
            <a:r>
              <a:rPr lang="en-US" smtClean="0">
                <a:sym typeface="Huawei Sans" panose="020C0503030203020204" pitchFamily="34" charset="0"/>
              </a:rPr>
              <a:t>Yao Xianbin WX288536</a:t>
            </a:r>
            <a:endParaRPr lang="en-US" altLang="zh-CN" dirty="0">
              <a:sym typeface="Huawei Sans" panose="020C0503030203020204" pitchFamily="34" charset="0"/>
            </a:endParaRPr>
          </a:p>
        </p:txBody>
      </p:sp>
      <p:sp>
        <p:nvSpPr>
          <p:cNvPr id="4" name="文本占位符 3"/>
          <p:cNvSpPr>
            <a:spLocks noGrp="1"/>
          </p:cNvSpPr>
          <p:nvPr>
            <p:ph type="body" sz="quarter" idx="14"/>
          </p:nvPr>
        </p:nvSpPr>
        <p:spPr/>
        <p:txBody>
          <a:bodyPr/>
          <a:lstStyle/>
          <a:p>
            <a:r>
              <a:rPr lang="en-US" smtClean="0">
                <a:sym typeface="Huawei Sans" panose="020C0503030203020204" pitchFamily="34" charset="0"/>
              </a:rPr>
              <a:t>2020-06-28</a:t>
            </a:r>
            <a:endParaRPr lang="en-US" dirty="0">
              <a:sym typeface="Huawei Sans" panose="020C0503030203020204" pitchFamily="34" charset="0"/>
            </a:endParaRPr>
          </a:p>
        </p:txBody>
      </p:sp>
      <p:sp>
        <p:nvSpPr>
          <p:cNvPr id="79" name="文本占位符 78"/>
          <p:cNvSpPr>
            <a:spLocks noGrp="1"/>
          </p:cNvSpPr>
          <p:nvPr>
            <p:ph type="body" sz="quarter" idx="15"/>
          </p:nvPr>
        </p:nvSpPr>
        <p:spPr/>
        <p:txBody>
          <a:bodyPr/>
          <a:lstStyle/>
          <a:p>
            <a:r>
              <a:rPr lang="en-US" smtClean="0">
                <a:sym typeface="Huawei Sans" panose="020C0503030203020204" pitchFamily="34" charset="0"/>
              </a:rPr>
              <a:t>Nouvelle équipe WLAN</a:t>
            </a:r>
            <a:endParaRPr lang="en-US" dirty="0">
              <a:sym typeface="Huawei Sans" panose="020C0503030203020204" pitchFamily="34" charset="0"/>
            </a:endParaRPr>
          </a:p>
        </p:txBody>
      </p:sp>
      <p:sp>
        <p:nvSpPr>
          <p:cNvPr id="80" name="文本占位符 79"/>
          <p:cNvSpPr>
            <a:spLocks noGrp="1"/>
          </p:cNvSpPr>
          <p:nvPr>
            <p:ph type="body" sz="quarter" idx="16"/>
          </p:nvPr>
        </p:nvSpPr>
        <p:spPr/>
        <p:txBody>
          <a:bodyPr/>
          <a:lstStyle/>
          <a:p>
            <a:r>
              <a:rPr lang="en-US" altLang="zh-CN" smtClean="0">
                <a:sym typeface="Huawei Sans" panose="020C0503030203020204" pitchFamily="34" charset="0"/>
              </a:rPr>
              <a:t>Nouveau</a:t>
            </a:r>
            <a:endParaRPr lang="en-US" altLang="zh-CN" dirty="0">
              <a:sym typeface="Huawei Sans" panose="020C05030302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Abonnez-vous à DeepL Pro pour éditer ce document.</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Visitez </a:t>
            </a:r>
            <a:r>
              <a:rPr lang="de-DE" noProof="1">
                <a:solidFill>
                  <a:srgbClr val="006494"/>
                </a:solidFill>
                <a:latin typeface="Helvetica" pitchFamily="2" charset="0"/>
                <a:hlinkClick r:id="R6d90aba844c34b29"/>
              </a:rPr>
              <a:t>www.DeepL.com/pro</a:t>
            </a:r>
            <a:r>
              <a:rPr lang="de-DE" noProof="1">
                <a:solidFill>
                  <a:srgbClr val="0F2B46"/>
                </a:solidFill>
                <a:latin typeface="Helvetica" pitchFamily="2" charset="0"/>
              </a:rPr>
              <a:t> pour en savoir plus.</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17308c4d49ae4b6f"/>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直接箭头连接符 71"/>
          <p:cNvCxnSpPr>
            <a:stCxn id="20" idx="3"/>
          </p:cNvCxnSpPr>
          <p:nvPr/>
        </p:nvCxnSpPr>
        <p:spPr>
          <a:xfrm>
            <a:off x="8469324" y="2258842"/>
            <a:ext cx="1291896" cy="1157543"/>
          </a:xfrm>
          <a:prstGeom prst="straightConnector1">
            <a:avLst/>
          </a:prstGeom>
          <a:ln>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smtClean="0">
                <a:sym typeface="Huawei Sans" panose="020C0503030203020204" pitchFamily="34" charset="0"/>
              </a:rPr>
              <a:t>Fréquence et bande de fréquence</a:t>
            </a:r>
            <a:endParaRPr lang="en-US" dirty="0">
              <a:sym typeface="Huawei Sans" panose="020C0503030203020204" pitchFamily="34" charset="0"/>
            </a:endParaRPr>
          </a:p>
        </p:txBody>
      </p:sp>
      <p:sp>
        <p:nvSpPr>
          <p:cNvPr id="14" name="Freeform 7"/>
          <p:cNvSpPr/>
          <p:nvPr/>
        </p:nvSpPr>
        <p:spPr bwMode="auto">
          <a:xfrm>
            <a:off x="6478414" y="1442612"/>
            <a:ext cx="2438400" cy="515938"/>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a:effectLst/>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5" name="Group 10"/>
          <p:cNvGrpSpPr/>
          <p:nvPr/>
        </p:nvGrpSpPr>
        <p:grpSpPr bwMode="auto">
          <a:xfrm>
            <a:off x="3275186" y="1442612"/>
            <a:ext cx="2216150" cy="515938"/>
            <a:chOff x="3260" y="2112"/>
            <a:chExt cx="1396" cy="325"/>
          </a:xfrm>
          <a:effectLst/>
        </p:grpSpPr>
        <p:sp>
          <p:nvSpPr>
            <p:cNvPr id="16" name="Freeform 11"/>
            <p:cNvSpPr/>
            <p:nvPr/>
          </p:nvSpPr>
          <p:spPr bwMode="auto">
            <a:xfrm>
              <a:off x="3605"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Freeform 12"/>
            <p:cNvSpPr/>
            <p:nvPr/>
          </p:nvSpPr>
          <p:spPr bwMode="auto">
            <a:xfrm>
              <a:off x="4296"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Freeform 13"/>
            <p:cNvSpPr/>
            <p:nvPr/>
          </p:nvSpPr>
          <p:spPr bwMode="auto">
            <a:xfrm>
              <a:off x="3950" y="2112"/>
              <a:ext cx="361"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Freeform 14"/>
            <p:cNvSpPr/>
            <p:nvPr/>
          </p:nvSpPr>
          <p:spPr bwMode="auto">
            <a:xfrm>
              <a:off x="3260" y="2112"/>
              <a:ext cx="360" cy="325"/>
            </a:xfrm>
            <a:custGeom>
              <a:avLst/>
              <a:gdLst/>
              <a:ahLst/>
              <a:cxnLst>
                <a:cxn ang="0">
                  <a:pos x="0" y="192"/>
                </a:cxn>
                <a:cxn ang="0">
                  <a:pos x="153" y="21"/>
                </a:cxn>
                <a:cxn ang="0">
                  <a:pos x="378" y="321"/>
                </a:cxn>
                <a:cxn ang="0">
                  <a:pos x="585" y="21"/>
                </a:cxn>
                <a:cxn ang="0">
                  <a:pos x="807" y="309"/>
                </a:cxn>
                <a:cxn ang="0">
                  <a:pos x="960" y="120"/>
                </a:cxn>
              </a:cxnLst>
              <a:rect l="0" t="0" r="r" b="b"/>
              <a:pathLst>
                <a:path w="960" h="325">
                  <a:moveTo>
                    <a:pt x="0" y="192"/>
                  </a:moveTo>
                  <a:cubicBezTo>
                    <a:pt x="26" y="164"/>
                    <a:pt x="90" y="0"/>
                    <a:pt x="153" y="21"/>
                  </a:cubicBezTo>
                  <a:cubicBezTo>
                    <a:pt x="216" y="42"/>
                    <a:pt x="306" y="321"/>
                    <a:pt x="378" y="321"/>
                  </a:cubicBezTo>
                  <a:cubicBezTo>
                    <a:pt x="450" y="321"/>
                    <a:pt x="514" y="23"/>
                    <a:pt x="585" y="21"/>
                  </a:cubicBezTo>
                  <a:cubicBezTo>
                    <a:pt x="656" y="19"/>
                    <a:pt x="745" y="293"/>
                    <a:pt x="807" y="309"/>
                  </a:cubicBezTo>
                  <a:cubicBezTo>
                    <a:pt x="869" y="325"/>
                    <a:pt x="928" y="159"/>
                    <a:pt x="960" y="120"/>
                  </a:cubicBezTo>
                </a:path>
              </a:pathLst>
            </a:custGeom>
            <a:ln>
              <a:solidFill>
                <a:srgbClr val="00B0F0"/>
              </a:solidFill>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fontAlgn="ctr"/>
              <a:endParaRPr lang="en-US" altLang="zh-CN" b="1" dirty="0">
                <a:ln w="12700">
                  <a:solidFill>
                    <a:schemeClr val="tx2">
                      <a:satMod val="155000"/>
                    </a:schemeClr>
                  </a:solidFill>
                  <a:prstDash val="solid"/>
                </a:ln>
                <a:effectLst>
                  <a:outerShdw blurRad="41275" dist="20320" dir="1800000" algn="tl" rotWithShape="0">
                    <a:srgbClr val="000000">
                      <a:alpha val="4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20" name="Rectangle 10"/>
          <p:cNvSpPr>
            <a:spLocks noChangeArrowheads="1"/>
          </p:cNvSpPr>
          <p:nvPr/>
        </p:nvSpPr>
        <p:spPr bwMode="auto">
          <a:xfrm>
            <a:off x="6925905" y="2115109"/>
            <a:ext cx="1543419" cy="287465"/>
          </a:xfrm>
          <a:prstGeom prst="rect">
            <a:avLst/>
          </a:prstGeom>
          <a:solidFill>
            <a:srgbClr val="C7000B"/>
          </a:solidFill>
          <a:ln>
            <a:noFill/>
          </a:ln>
        </p:spPr>
        <p:txBody>
          <a:bodyPr wrap="square" lIns="36000" tIns="36000" rIns="36000" bIns="36000" anchor="ctr" anchorCtr="0">
            <a:noAutofit/>
          </a:bodyP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Exemple : 3000 Hz</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ectangle 10"/>
          <p:cNvSpPr>
            <a:spLocks noChangeArrowheads="1"/>
          </p:cNvSpPr>
          <p:nvPr/>
        </p:nvSpPr>
        <p:spPr bwMode="auto">
          <a:xfrm>
            <a:off x="3611552" y="2115109"/>
            <a:ext cx="1543419" cy="287465"/>
          </a:xfrm>
          <a:prstGeom prst="rect">
            <a:avLst/>
          </a:prstGeom>
          <a:solidFill>
            <a:srgbClr val="C7000B"/>
          </a:solidFill>
          <a:ln>
            <a:noFill/>
          </a:ln>
        </p:spPr>
        <p:txBody>
          <a:bodyPr wrap="square" lIns="36000" tIns="36000" rIns="36000" bIns="36000" anchor="ctr" anchorCtr="0">
            <a:noAutofit/>
          </a:bodyP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Exemple : 10</a:t>
            </a:r>
            <a:r>
              <a:rPr lang="en-US" sz="1200" baseline="300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13 </a:t>
            </a:r>
            <a:r>
              <a:rPr lang="en-US"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Hz</a:t>
            </a:r>
            <a:endParaRPr lang="en-US" altLang="zh-CN"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77" name="直接箭头连接符 76"/>
          <p:cNvCxnSpPr/>
          <p:nvPr/>
        </p:nvCxnSpPr>
        <p:spPr>
          <a:xfrm>
            <a:off x="4682896" y="2402574"/>
            <a:ext cx="1131617" cy="1013811"/>
          </a:xfrm>
          <a:prstGeom prst="straightConnector1">
            <a:avLst/>
          </a:prstGeom>
          <a:ln>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31838" y="4610463"/>
            <a:ext cx="10728325" cy="1569660"/>
          </a:xfrm>
          <a:prstGeom prst="rect">
            <a:avLst/>
          </a:prstGeom>
        </p:spPr>
        <p:txBody>
          <a:bodyPr wrap="square">
            <a:spAutoFit/>
          </a:bodyPr>
          <a:lstStyle/>
          <a:p>
            <a:pPr marL="266700" indent="-266700" fontAlgn="ctr">
              <a:lnSpc>
                <a:spcPct val="150000"/>
              </a:lnSpc>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La distribution des fréquences constitue le spectre. La figure ci-dessus montre le spectre des ondes électromagnétiques, qui est classé par ordre décroissant de fréquence de gauche à droite.</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ct val="150000"/>
              </a:lnSpc>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La gamme de fréquences d'une onde radio est appelée bande de fréquences.</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66700" indent="-266700" fontAlgn="ctr">
              <a:lnSpc>
                <a:spcPct val="150000"/>
              </a:lnSpc>
              <a:buFont typeface="Arial" panose="02080604020202020204" pitchFamily="34" charset="0"/>
              <a:buChar char="•"/>
            </a:pP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Les WLAN utilisent des ondes radio.</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 name="文本框 84"/>
          <p:cNvSpPr txBox="1"/>
          <p:nvPr/>
        </p:nvSpPr>
        <p:spPr>
          <a:xfrm>
            <a:off x="9602595" y="4193773"/>
            <a:ext cx="1476686" cy="307777"/>
          </a:xfrm>
          <a:prstGeom prst="rect">
            <a:avLst/>
          </a:prstGeom>
          <a:noFill/>
        </p:spPr>
        <p:txBody>
          <a:bodyPr wrap="none" rtlCol="0">
            <a:spAutoFit/>
          </a:bodyPr>
          <a:lstStyle/>
          <a:p>
            <a:pPr fontAlgn="ctr"/>
            <a:r>
              <a:rPr lang="en-US" sz="14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Bande de fréquence</a:t>
            </a:r>
            <a:endParaRPr lang="en-US" sz="14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0" name="Rectangle 10"/>
          <p:cNvSpPr>
            <a:spLocks noChangeArrowheads="1"/>
          </p:cNvSpPr>
          <p:nvPr/>
        </p:nvSpPr>
        <p:spPr bwMode="auto">
          <a:xfrm>
            <a:off x="766762" y="3413210"/>
            <a:ext cx="2095981" cy="560189"/>
          </a:xfrm>
          <a:prstGeom prst="rect">
            <a:avLst/>
          </a:prstGeom>
          <a:solidFill>
            <a:srgbClr val="F4FBFE"/>
          </a:solidFill>
          <a:ln w="19050">
            <a:solidFill>
              <a:srgbClr val="99DFF9"/>
            </a:solidFill>
          </a:ln>
        </p:spPr>
        <p:txBody>
          <a:bodyPr wrap="none"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gamma</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1" name="Rectangle 10"/>
          <p:cNvSpPr>
            <a:spLocks noChangeArrowheads="1"/>
          </p:cNvSpPr>
          <p:nvPr/>
        </p:nvSpPr>
        <p:spPr bwMode="auto">
          <a:xfrm>
            <a:off x="2862745" y="3413210"/>
            <a:ext cx="1194905" cy="560189"/>
          </a:xfrm>
          <a:prstGeom prst="rect">
            <a:avLst/>
          </a:prstGeom>
          <a:solidFill>
            <a:srgbClr val="F4FBFE"/>
          </a:solidFill>
          <a:ln w="19050">
            <a:solidFill>
              <a:srgbClr val="99DFF9"/>
            </a:solidFill>
          </a:ln>
        </p:spPr>
        <p:txBody>
          <a:bodyPr wrap="none"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Rayons X</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2" name="Rectangle 10"/>
          <p:cNvSpPr>
            <a:spLocks noChangeArrowheads="1"/>
          </p:cNvSpPr>
          <p:nvPr/>
        </p:nvSpPr>
        <p:spPr bwMode="auto">
          <a:xfrm>
            <a:off x="4057650" y="3413210"/>
            <a:ext cx="625246" cy="560189"/>
          </a:xfrm>
          <a:prstGeom prst="rect">
            <a:avLst/>
          </a:prstGeom>
          <a:solidFill>
            <a:srgbClr val="F4FBFE"/>
          </a:solidFill>
          <a:ln w="19050">
            <a:solidFill>
              <a:srgbClr val="99DFF9"/>
            </a:solidFill>
          </a:ln>
        </p:spPr>
        <p:txBody>
          <a:bodyPr wrap="square" lIns="0" tIns="0" rIns="0" bIns="0"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ultraviolet</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3" name="Rectangle 10"/>
          <p:cNvSpPr>
            <a:spLocks noChangeArrowheads="1"/>
          </p:cNvSpPr>
          <p:nvPr/>
        </p:nvSpPr>
        <p:spPr bwMode="auto">
          <a:xfrm>
            <a:off x="4682895" y="3413210"/>
            <a:ext cx="472075" cy="560189"/>
          </a:xfrm>
          <a:prstGeom prst="rect">
            <a:avLst/>
          </a:prstGeom>
          <a:solidFill>
            <a:srgbClr val="F4FBFE"/>
          </a:solidFill>
          <a:ln w="19050">
            <a:solidFill>
              <a:srgbClr val="99DFF9"/>
            </a:solidFill>
          </a:ln>
        </p:spPr>
        <p:txBody>
          <a:bodyPr wrap="square" lIns="0" tIns="0" rIns="0" bIns="0"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Lumière visible</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Rectangle 10"/>
          <p:cNvSpPr>
            <a:spLocks noChangeArrowheads="1"/>
          </p:cNvSpPr>
          <p:nvPr/>
        </p:nvSpPr>
        <p:spPr bwMode="auto">
          <a:xfrm>
            <a:off x="5154971" y="3413210"/>
            <a:ext cx="1348885" cy="560189"/>
          </a:xfrm>
          <a:prstGeom prst="rect">
            <a:avLst/>
          </a:prstGeom>
          <a:solidFill>
            <a:srgbClr val="F4FBFE"/>
          </a:solidFill>
          <a:ln w="19050">
            <a:solidFill>
              <a:srgbClr val="99DFF9"/>
            </a:solidFill>
          </a:ln>
        </p:spPr>
        <p:txBody>
          <a:bodyPr wrap="square" lIns="0" tIns="0" rIns="0" bIns="0"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infrarouge</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5" name="Rectangle 10"/>
          <p:cNvSpPr>
            <a:spLocks noChangeArrowheads="1"/>
          </p:cNvSpPr>
          <p:nvPr/>
        </p:nvSpPr>
        <p:spPr bwMode="auto">
          <a:xfrm>
            <a:off x="6503047" y="3413210"/>
            <a:ext cx="1041743" cy="560189"/>
          </a:xfrm>
          <a:prstGeom prst="rect">
            <a:avLst/>
          </a:prstGeom>
          <a:solidFill>
            <a:srgbClr val="F4FBFE"/>
          </a:solidFill>
          <a:ln w="19050">
            <a:solidFill>
              <a:srgbClr val="99DFF9"/>
            </a:solidFill>
          </a:ln>
        </p:spPr>
        <p:txBody>
          <a:bodyPr wrap="square" lIns="0" tIns="0" rIns="0" bIns="0"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Micro-ondes</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6" name="Rectangle 10"/>
          <p:cNvSpPr>
            <a:spLocks noChangeArrowheads="1"/>
          </p:cNvSpPr>
          <p:nvPr/>
        </p:nvSpPr>
        <p:spPr bwMode="auto">
          <a:xfrm>
            <a:off x="7535032" y="3413210"/>
            <a:ext cx="3925132" cy="560189"/>
          </a:xfrm>
          <a:prstGeom prst="rect">
            <a:avLst/>
          </a:prstGeom>
          <a:solidFill>
            <a:srgbClr val="F4FBFE"/>
          </a:solidFill>
          <a:ln w="19050">
            <a:solidFill>
              <a:srgbClr val="99DFF9"/>
            </a:solidFill>
          </a:ln>
        </p:spPr>
        <p:txBody>
          <a:bodyPr wrap="square" lIns="0" tIns="0" rIns="0" bIns="0" anchor="ctr"/>
          <a:lstStyle/>
          <a:p>
            <a:pPr algn="ctr" fontAlgn="ctr"/>
            <a:r>
              <a:rPr lang="en-US" sz="1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Ondes radio</a:t>
            </a:r>
            <a:endParaRPr lang="en-US" altLang="zh-CN" sz="1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7" name="文本框 46"/>
          <p:cNvSpPr txBox="1"/>
          <p:nvPr/>
        </p:nvSpPr>
        <p:spPr>
          <a:xfrm>
            <a:off x="11273254" y="3085002"/>
            <a:ext cx="373820"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Hz</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8" name="文本框 47"/>
          <p:cNvSpPr txBox="1"/>
          <p:nvPr/>
        </p:nvSpPr>
        <p:spPr>
          <a:xfrm>
            <a:off x="10643951" y="3085002"/>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9" name="文本框 48"/>
          <p:cNvSpPr txBox="1"/>
          <p:nvPr/>
        </p:nvSpPr>
        <p:spPr>
          <a:xfrm>
            <a:off x="9866721" y="3085002"/>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0" name="文本框 49"/>
          <p:cNvSpPr txBox="1"/>
          <p:nvPr/>
        </p:nvSpPr>
        <p:spPr>
          <a:xfrm>
            <a:off x="9089491" y="3085002"/>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1" name="文本框 50"/>
          <p:cNvSpPr txBox="1"/>
          <p:nvPr/>
        </p:nvSpPr>
        <p:spPr>
          <a:xfrm>
            <a:off x="8312261" y="3085002"/>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3" name="文本框 72"/>
          <p:cNvSpPr txBox="1"/>
          <p:nvPr/>
        </p:nvSpPr>
        <p:spPr>
          <a:xfrm>
            <a:off x="7535031" y="3085002"/>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8</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4" name="文本框 73"/>
          <p:cNvSpPr txBox="1"/>
          <p:nvPr/>
        </p:nvSpPr>
        <p:spPr>
          <a:xfrm>
            <a:off x="6700093"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5" name="文本框 74"/>
          <p:cNvSpPr txBox="1"/>
          <p:nvPr/>
        </p:nvSpPr>
        <p:spPr>
          <a:xfrm>
            <a:off x="5865155"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6" name="文本框 75"/>
          <p:cNvSpPr txBox="1"/>
          <p:nvPr/>
        </p:nvSpPr>
        <p:spPr>
          <a:xfrm>
            <a:off x="5030217"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8" name="文本框 77"/>
          <p:cNvSpPr txBox="1"/>
          <p:nvPr/>
        </p:nvSpPr>
        <p:spPr>
          <a:xfrm>
            <a:off x="4195279"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16</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0" name="文本框 79"/>
          <p:cNvSpPr txBox="1"/>
          <p:nvPr/>
        </p:nvSpPr>
        <p:spPr>
          <a:xfrm>
            <a:off x="3360341"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18</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1" name="文本框 80"/>
          <p:cNvSpPr txBox="1"/>
          <p:nvPr/>
        </p:nvSpPr>
        <p:spPr>
          <a:xfrm>
            <a:off x="2525403"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6" name="文本框 85"/>
          <p:cNvSpPr txBox="1"/>
          <p:nvPr/>
        </p:nvSpPr>
        <p:spPr>
          <a:xfrm>
            <a:off x="1690465"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7" name="文本框 86"/>
          <p:cNvSpPr txBox="1"/>
          <p:nvPr/>
        </p:nvSpPr>
        <p:spPr>
          <a:xfrm>
            <a:off x="855527" y="3085002"/>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88" name="直接连接符 87"/>
          <p:cNvCxnSpPr/>
          <p:nvPr/>
        </p:nvCxnSpPr>
        <p:spPr>
          <a:xfrm>
            <a:off x="9368454" y="4049545"/>
            <a:ext cx="0" cy="219337"/>
          </a:xfrm>
          <a:prstGeom prst="line">
            <a:avLst/>
          </a:prstGeom>
          <a:ln>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1195984" y="4049545"/>
            <a:ext cx="0" cy="219337"/>
          </a:xfrm>
          <a:prstGeom prst="line">
            <a:avLst/>
          </a:prstGeom>
          <a:ln>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9368454" y="4158553"/>
            <a:ext cx="1827530" cy="0"/>
          </a:xfrm>
          <a:prstGeom prst="line">
            <a:avLst/>
          </a:prstGeom>
          <a:ln>
            <a:solidFill>
              <a:srgbClr val="C7000B"/>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sym typeface="Huawei Sans" panose="020C0503030203020204" pitchFamily="34" charset="0"/>
              </a:rPr>
              <a:t>Spectre des ondes électromagnétiques et ondes radio</a:t>
            </a:r>
            <a:endParaRPr lang="en-US" dirty="0">
              <a:sym typeface="Huawei Sans" panose="020C0503030203020204" pitchFamily="34" charset="0"/>
            </a:endParaRPr>
          </a:p>
        </p:txBody>
      </p:sp>
      <p:sp>
        <p:nvSpPr>
          <p:cNvPr id="9" name="矩形 8"/>
          <p:cNvSpPr/>
          <p:nvPr/>
        </p:nvSpPr>
        <p:spPr>
          <a:xfrm>
            <a:off x="738188" y="3617585"/>
            <a:ext cx="10721975" cy="2580194"/>
          </a:xfrm>
          <a:prstGeom prst="rect">
            <a:avLst/>
          </a:prstGeom>
        </p:spPr>
        <p:txBody>
          <a:bodyPr wrap="square">
            <a:spAutoFit/>
          </a:bodyPr>
          <a:lstStyle/>
          <a:p>
            <a:pPr marL="266700" indent="-266700" fontAlgn="ctr">
              <a:lnSpc>
                <a:spcPts val="22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Les ondes électromagnétiques à haute fréquence transmettent plus de puissance et offrent une capacité de rayonnement direct plus importante, mais elles s'atténuent également plus rapidement pendant la transmission et permettent donc une distance de transmission plus courte.</a:t>
            </a:r>
            <a:endPar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66700" indent="-266700" fontAlgn="ctr">
              <a:lnSpc>
                <a:spcPts val="22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Une onde radio est générée par le courant alternatif d'un circuit d'oscillation et peut être transmise et reçue par une antenne. Une onde radio est également appelée radio, onde électrique ou onde de radiofréquence (RF).</a:t>
            </a:r>
            <a:endPar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66700" indent="-266700" fontAlgn="ctr">
              <a:lnSpc>
                <a:spcPts val="22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Une onde radio est une onde électromagnétique dont la fréquence est comprise entre 3 Hz et environ 300 GHz. Elle est également appelée onde RF ou fréquence radio. La technologie radio convertit des signaux sonores ou d'autres signaux et les transmet en utilisant des ondes électromagnétiques radio.</a:t>
            </a:r>
            <a:endPar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66700" indent="-266700" fontAlgn="ctr">
              <a:lnSpc>
                <a:spcPts val="2200"/>
              </a:lnSpc>
              <a:spcAft>
                <a:spcPts val="600"/>
              </a:spcAft>
              <a:buFont typeface="Arial" panose="02080604020202020204" pitchFamily="34" charset="0"/>
              <a:buChar char="•"/>
            </a:pP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 technologie WLAN transmet des informations dans l'espace en utilisant des ondes radio sur les bandes de fréquences de 2,4 GHz (2,4-2,4835 GHz) et de 5 GHz (5,15-5,35 GHz, 5,725-5,85 GHz).</a:t>
            </a:r>
            <a:endPar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Rectangle 10"/>
          <p:cNvSpPr>
            <a:spLocks noChangeArrowheads="1"/>
          </p:cNvSpPr>
          <p:nvPr/>
        </p:nvSpPr>
        <p:spPr bwMode="auto">
          <a:xfrm>
            <a:off x="766762" y="1561552"/>
            <a:ext cx="2095981"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gamma</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Rectangle 10"/>
          <p:cNvSpPr>
            <a:spLocks noChangeArrowheads="1"/>
          </p:cNvSpPr>
          <p:nvPr/>
        </p:nvSpPr>
        <p:spPr bwMode="auto">
          <a:xfrm>
            <a:off x="2860966" y="1561552"/>
            <a:ext cx="887611"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Rayons X</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Rectangle 10"/>
          <p:cNvSpPr>
            <a:spLocks noChangeArrowheads="1"/>
          </p:cNvSpPr>
          <p:nvPr/>
        </p:nvSpPr>
        <p:spPr bwMode="auto">
          <a:xfrm>
            <a:off x="3721405" y="1561552"/>
            <a:ext cx="932690"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ultraviolet</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Rectangle 10"/>
          <p:cNvSpPr>
            <a:spLocks noChangeArrowheads="1"/>
          </p:cNvSpPr>
          <p:nvPr/>
        </p:nvSpPr>
        <p:spPr bwMode="auto">
          <a:xfrm>
            <a:off x="4652318" y="1561552"/>
            <a:ext cx="731831"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Lumière visible</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Rectangle 10"/>
          <p:cNvSpPr>
            <a:spLocks noChangeArrowheads="1"/>
          </p:cNvSpPr>
          <p:nvPr/>
        </p:nvSpPr>
        <p:spPr bwMode="auto">
          <a:xfrm>
            <a:off x="5384149" y="1561552"/>
            <a:ext cx="1123248"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Rayon infrarouge</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6" name="Rectangle 10"/>
          <p:cNvSpPr>
            <a:spLocks noChangeArrowheads="1"/>
          </p:cNvSpPr>
          <p:nvPr/>
        </p:nvSpPr>
        <p:spPr bwMode="auto">
          <a:xfrm>
            <a:off x="6505620" y="1561552"/>
            <a:ext cx="1041743" cy="560189"/>
          </a:xfrm>
          <a:prstGeom prst="rect">
            <a:avLst/>
          </a:prstGeom>
          <a:solidFill>
            <a:schemeClr val="bg1"/>
          </a:solidFill>
          <a:ln w="19050">
            <a:solidFill>
              <a:srgbClr val="BDE7F6"/>
            </a:solidFill>
          </a:ln>
        </p:spPr>
        <p:txBody>
          <a:bodyPr wrap="square" lIns="0" tIns="0" rIns="0" bIns="0" anchor="ctr"/>
          <a:lstStyle/>
          <a:p>
            <a:pPr algn="ctr" defTabSz="914400" fontAlgn="ctr"/>
            <a:r>
              <a:rPr lang="en-US" sz="12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Micro-ondes</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文本框 17"/>
          <p:cNvSpPr txBox="1"/>
          <p:nvPr/>
        </p:nvSpPr>
        <p:spPr>
          <a:xfrm>
            <a:off x="11273253" y="1233186"/>
            <a:ext cx="373820"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Hz</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文本框 18"/>
          <p:cNvSpPr txBox="1"/>
          <p:nvPr/>
        </p:nvSpPr>
        <p:spPr>
          <a:xfrm>
            <a:off x="10643951" y="1233186"/>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文本框 19"/>
          <p:cNvSpPr txBox="1"/>
          <p:nvPr/>
        </p:nvSpPr>
        <p:spPr>
          <a:xfrm>
            <a:off x="9866721" y="1233186"/>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文本框 20"/>
          <p:cNvSpPr txBox="1"/>
          <p:nvPr/>
        </p:nvSpPr>
        <p:spPr>
          <a:xfrm>
            <a:off x="9089491" y="1233186"/>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文本框 21"/>
          <p:cNvSpPr txBox="1"/>
          <p:nvPr/>
        </p:nvSpPr>
        <p:spPr>
          <a:xfrm>
            <a:off x="8312261" y="1233186"/>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文本框 22"/>
          <p:cNvSpPr txBox="1"/>
          <p:nvPr/>
        </p:nvSpPr>
        <p:spPr>
          <a:xfrm>
            <a:off x="7535031" y="1233186"/>
            <a:ext cx="415498"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8</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文本框 23"/>
          <p:cNvSpPr txBox="1"/>
          <p:nvPr/>
        </p:nvSpPr>
        <p:spPr>
          <a:xfrm>
            <a:off x="6700093"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文本框 24"/>
          <p:cNvSpPr txBox="1"/>
          <p:nvPr/>
        </p:nvSpPr>
        <p:spPr>
          <a:xfrm>
            <a:off x="5865155"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 name="文本框 25"/>
          <p:cNvSpPr txBox="1"/>
          <p:nvPr/>
        </p:nvSpPr>
        <p:spPr>
          <a:xfrm>
            <a:off x="5150797"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文本框 26"/>
          <p:cNvSpPr txBox="1"/>
          <p:nvPr/>
        </p:nvSpPr>
        <p:spPr>
          <a:xfrm>
            <a:off x="4195279"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16</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文本框 27"/>
          <p:cNvSpPr txBox="1"/>
          <p:nvPr/>
        </p:nvSpPr>
        <p:spPr>
          <a:xfrm>
            <a:off x="3490971"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18</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文本框 28"/>
          <p:cNvSpPr txBox="1"/>
          <p:nvPr/>
        </p:nvSpPr>
        <p:spPr>
          <a:xfrm>
            <a:off x="2525403"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0" name="文本框 29"/>
          <p:cNvSpPr txBox="1"/>
          <p:nvPr/>
        </p:nvSpPr>
        <p:spPr>
          <a:xfrm>
            <a:off x="1690465"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22</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文本框 30"/>
          <p:cNvSpPr txBox="1"/>
          <p:nvPr/>
        </p:nvSpPr>
        <p:spPr>
          <a:xfrm>
            <a:off x="855527" y="1233186"/>
            <a:ext cx="473206" cy="276999"/>
          </a:xfrm>
          <a:prstGeom prst="rect">
            <a:avLst/>
          </a:prstGeom>
          <a:noFill/>
        </p:spPr>
        <p:txBody>
          <a:bodyPr wrap="none" rtlCol="0">
            <a:spAutoFit/>
          </a:bodyPr>
          <a:lstStyle/>
          <a:p>
            <a:pPr fontAlgn="ct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r>
              <a:rPr lang="en-US" sz="1200" baseline="300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24</a:t>
            </a:r>
            <a:endParaRPr lang="en-US" altLang="zh-CN" sz="1200" baseline="30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5" name="任意多边形 44"/>
          <p:cNvSpPr/>
          <p:nvPr/>
        </p:nvSpPr>
        <p:spPr>
          <a:xfrm>
            <a:off x="3721405" y="2269562"/>
            <a:ext cx="7823201" cy="821266"/>
          </a:xfrm>
          <a:custGeom>
            <a:avLst/>
            <a:gdLst>
              <a:gd name="connsiteX0" fmla="*/ 406400 w 1219200"/>
              <a:gd name="connsiteY0" fmla="*/ 42333 h 618066"/>
              <a:gd name="connsiteX1" fmla="*/ 0 w 1219200"/>
              <a:gd name="connsiteY1" fmla="*/ 618066 h 618066"/>
              <a:gd name="connsiteX2" fmla="*/ 1219200 w 1219200"/>
              <a:gd name="connsiteY2" fmla="*/ 618066 h 618066"/>
              <a:gd name="connsiteX3" fmla="*/ 812800 w 1219200"/>
              <a:gd name="connsiteY3" fmla="*/ 0 h 618066"/>
              <a:gd name="connsiteX0-1" fmla="*/ 425450 w 1219200"/>
              <a:gd name="connsiteY0-2" fmla="*/ 15663 h 618066"/>
              <a:gd name="connsiteX1-3" fmla="*/ 0 w 1219200"/>
              <a:gd name="connsiteY1-4" fmla="*/ 618066 h 618066"/>
              <a:gd name="connsiteX2-5" fmla="*/ 1219200 w 1219200"/>
              <a:gd name="connsiteY2-6" fmla="*/ 618066 h 618066"/>
              <a:gd name="connsiteX3-7" fmla="*/ 812800 w 1219200"/>
              <a:gd name="connsiteY3-8" fmla="*/ 0 h 618066"/>
              <a:gd name="connsiteX0-9" fmla="*/ 433070 w 1219200"/>
              <a:gd name="connsiteY0-10" fmla="*/ 423 h 618066"/>
              <a:gd name="connsiteX1-11" fmla="*/ 0 w 1219200"/>
              <a:gd name="connsiteY1-12" fmla="*/ 618066 h 618066"/>
              <a:gd name="connsiteX2-13" fmla="*/ 1219200 w 1219200"/>
              <a:gd name="connsiteY2-14" fmla="*/ 618066 h 618066"/>
              <a:gd name="connsiteX3-15" fmla="*/ 812800 w 1219200"/>
              <a:gd name="connsiteY3-16" fmla="*/ 0 h 618066"/>
              <a:gd name="connsiteX0-17" fmla="*/ 433070 w 1219200"/>
              <a:gd name="connsiteY0-18" fmla="*/ 423 h 618066"/>
              <a:gd name="connsiteX1-19" fmla="*/ 0 w 1219200"/>
              <a:gd name="connsiteY1-20" fmla="*/ 618066 h 618066"/>
              <a:gd name="connsiteX2-21" fmla="*/ 1219200 w 1219200"/>
              <a:gd name="connsiteY2-22" fmla="*/ 618066 h 618066"/>
              <a:gd name="connsiteX3-23" fmla="*/ 812800 w 1219200"/>
              <a:gd name="connsiteY3-24" fmla="*/ 0 h 618066"/>
              <a:gd name="connsiteX0-25" fmla="*/ 433070 w 4645891"/>
              <a:gd name="connsiteY0-26" fmla="*/ 249805 h 867448"/>
              <a:gd name="connsiteX1-27" fmla="*/ 0 w 4645891"/>
              <a:gd name="connsiteY1-28" fmla="*/ 867448 h 867448"/>
              <a:gd name="connsiteX2-29" fmla="*/ 1219200 w 4645891"/>
              <a:gd name="connsiteY2-30" fmla="*/ 867448 h 867448"/>
              <a:gd name="connsiteX3-31" fmla="*/ 4645891 w 4645891"/>
              <a:gd name="connsiteY3-32" fmla="*/ 0 h 867448"/>
              <a:gd name="connsiteX0-33" fmla="*/ 433070 w 4655128"/>
              <a:gd name="connsiteY0-34" fmla="*/ 249805 h 867448"/>
              <a:gd name="connsiteX1-35" fmla="*/ 0 w 4655128"/>
              <a:gd name="connsiteY1-36" fmla="*/ 867448 h 867448"/>
              <a:gd name="connsiteX2-37" fmla="*/ 4655128 w 4655128"/>
              <a:gd name="connsiteY2-38" fmla="*/ 821266 h 867448"/>
              <a:gd name="connsiteX3-39" fmla="*/ 4645891 w 4655128"/>
              <a:gd name="connsiteY3-40" fmla="*/ 0 h 867448"/>
              <a:gd name="connsiteX0-41" fmla="*/ 627033 w 4655128"/>
              <a:gd name="connsiteY0-42" fmla="*/ 423 h 867448"/>
              <a:gd name="connsiteX1-43" fmla="*/ 0 w 4655128"/>
              <a:gd name="connsiteY1-44" fmla="*/ 867448 h 867448"/>
              <a:gd name="connsiteX2-45" fmla="*/ 4655128 w 4655128"/>
              <a:gd name="connsiteY2-46" fmla="*/ 821266 h 867448"/>
              <a:gd name="connsiteX3-47" fmla="*/ 4645891 w 4655128"/>
              <a:gd name="connsiteY3-48" fmla="*/ 0 h 867448"/>
              <a:gd name="connsiteX0-49" fmla="*/ 3795106 w 7823201"/>
              <a:gd name="connsiteY0-50" fmla="*/ 423 h 821266"/>
              <a:gd name="connsiteX1-51" fmla="*/ 0 w 7823201"/>
              <a:gd name="connsiteY1-52" fmla="*/ 756612 h 821266"/>
              <a:gd name="connsiteX2-53" fmla="*/ 7823201 w 7823201"/>
              <a:gd name="connsiteY2-54" fmla="*/ 821266 h 821266"/>
              <a:gd name="connsiteX3-55" fmla="*/ 7813964 w 7823201"/>
              <a:gd name="connsiteY3-56" fmla="*/ 0 h 821266"/>
            </a:gdLst>
            <a:ahLst/>
            <a:cxnLst>
              <a:cxn ang="0">
                <a:pos x="connsiteX0-1" y="connsiteY0-2"/>
              </a:cxn>
              <a:cxn ang="0">
                <a:pos x="connsiteX1-3" y="connsiteY1-4"/>
              </a:cxn>
              <a:cxn ang="0">
                <a:pos x="connsiteX2-5" y="connsiteY2-6"/>
              </a:cxn>
              <a:cxn ang="0">
                <a:pos x="connsiteX3-7" y="connsiteY3-8"/>
              </a:cxn>
            </a:cxnLst>
            <a:rect l="l" t="t" r="r" b="b"/>
            <a:pathLst>
              <a:path w="7823201" h="821266">
                <a:moveTo>
                  <a:pt x="3795106" y="423"/>
                </a:moveTo>
                <a:lnTo>
                  <a:pt x="0" y="756612"/>
                </a:lnTo>
                <a:lnTo>
                  <a:pt x="7823201" y="821266"/>
                </a:lnTo>
                <a:lnTo>
                  <a:pt x="7813964" y="0"/>
                </a:lnTo>
              </a:path>
            </a:pathLst>
          </a:custGeom>
          <a:gradFill flip="none" rotWithShape="1">
            <a:gsLst>
              <a:gs pos="15000">
                <a:schemeClr val="accent1">
                  <a:lumMod val="5000"/>
                  <a:lumOff val="95000"/>
                  <a:alpha val="0"/>
                </a:schemeClr>
              </a:gs>
              <a:gs pos="81000">
                <a:srgbClr val="F4FB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nvGrpSpPr>
          <p:cNvPr id="54" name="组合 53"/>
          <p:cNvGrpSpPr/>
          <p:nvPr/>
        </p:nvGrpSpPr>
        <p:grpSpPr>
          <a:xfrm>
            <a:off x="1070877" y="2299639"/>
            <a:ext cx="1791866" cy="439091"/>
            <a:chOff x="3767983" y="2902640"/>
            <a:chExt cx="1275553" cy="439091"/>
          </a:xfrm>
          <a:solidFill>
            <a:srgbClr val="C7000B"/>
          </a:solidFill>
        </p:grpSpPr>
        <p:sp>
          <p:nvSpPr>
            <p:cNvPr id="50" name="等腰三角形 49"/>
            <p:cNvSpPr/>
            <p:nvPr/>
          </p:nvSpPr>
          <p:spPr>
            <a:xfrm rot="10800000">
              <a:off x="4655801" y="3096716"/>
              <a:ext cx="265444" cy="24501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1" name="Rectangle 10"/>
            <p:cNvSpPr>
              <a:spLocks noChangeArrowheads="1"/>
            </p:cNvSpPr>
            <p:nvPr/>
          </p:nvSpPr>
          <p:spPr bwMode="auto">
            <a:xfrm>
              <a:off x="3767983" y="2902640"/>
              <a:ext cx="1275553" cy="287465"/>
            </a:xfrm>
            <a:prstGeom prst="rect">
              <a:avLst/>
            </a:prstGeom>
            <a:grpFill/>
            <a:ln>
              <a:noFill/>
            </a:ln>
          </p:spPr>
          <p:txBody>
            <a:bodyPr wrap="none" lIns="36000" tIns="36000" rIns="36000" bIns="36000" anchor="ct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Bande de fréquence 5 GHz</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55" name="组合 54"/>
          <p:cNvGrpSpPr/>
          <p:nvPr/>
        </p:nvGrpSpPr>
        <p:grpSpPr>
          <a:xfrm>
            <a:off x="3118448" y="2299640"/>
            <a:ext cx="2016376" cy="439091"/>
            <a:chOff x="3771829" y="2902640"/>
            <a:chExt cx="1435673" cy="439091"/>
          </a:xfrm>
          <a:solidFill>
            <a:srgbClr val="C7000B"/>
          </a:solidFill>
        </p:grpSpPr>
        <p:sp>
          <p:nvSpPr>
            <p:cNvPr id="56" name="等腰三角形 55"/>
            <p:cNvSpPr/>
            <p:nvPr/>
          </p:nvSpPr>
          <p:spPr>
            <a:xfrm rot="10800000">
              <a:off x="3891558" y="3096716"/>
              <a:ext cx="265444" cy="245015"/>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7" name="Rectangle 10"/>
            <p:cNvSpPr>
              <a:spLocks noChangeArrowheads="1"/>
            </p:cNvSpPr>
            <p:nvPr/>
          </p:nvSpPr>
          <p:spPr bwMode="auto">
            <a:xfrm>
              <a:off x="3771829" y="2902640"/>
              <a:ext cx="1435673" cy="287465"/>
            </a:xfrm>
            <a:prstGeom prst="rect">
              <a:avLst/>
            </a:prstGeom>
            <a:grpFill/>
            <a:ln>
              <a:noFill/>
            </a:ln>
          </p:spPr>
          <p:txBody>
            <a:bodyPr wrap="none" lIns="36000" tIns="36000" rIns="36000" bIns="36000" anchor="ctr"/>
            <a:lstStyle/>
            <a:p>
              <a:pPr algn="ctr" fontAlgn="ctr"/>
              <a:r>
                <a:rPr lang="en-US" sz="1200" dirty="0" smtClea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Bande de fréquence 2,4 GHz</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2" name="组合 1"/>
          <p:cNvGrpSpPr/>
          <p:nvPr/>
        </p:nvGrpSpPr>
        <p:grpSpPr>
          <a:xfrm>
            <a:off x="766762" y="2800632"/>
            <a:ext cx="10777844" cy="727626"/>
            <a:chOff x="3748577" y="2952258"/>
            <a:chExt cx="7769940" cy="576000"/>
          </a:xfrm>
        </p:grpSpPr>
        <p:sp>
          <p:nvSpPr>
            <p:cNvPr id="63" name="Rectangle 10"/>
            <p:cNvSpPr>
              <a:spLocks noChangeArrowheads="1"/>
            </p:cNvSpPr>
            <p:nvPr/>
          </p:nvSpPr>
          <p:spPr bwMode="auto">
            <a:xfrm>
              <a:off x="3748577"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Très haute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(EHF)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4" name="Rectangle 10"/>
            <p:cNvSpPr>
              <a:spLocks noChangeArrowheads="1"/>
            </p:cNvSpPr>
            <p:nvPr/>
          </p:nvSpPr>
          <p:spPr bwMode="auto">
            <a:xfrm>
              <a:off x="4454863"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Très haute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(SHF)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5" name="Rectangle 10"/>
            <p:cNvSpPr>
              <a:spLocks noChangeArrowheads="1"/>
            </p:cNvSpPr>
            <p:nvPr/>
          </p:nvSpPr>
          <p:spPr bwMode="auto">
            <a:xfrm>
              <a:off x="5161149"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Ultra haute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(UHF)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6" name="Rectangle 10"/>
            <p:cNvSpPr>
              <a:spLocks noChangeArrowheads="1"/>
            </p:cNvSpPr>
            <p:nvPr/>
          </p:nvSpPr>
          <p:spPr bwMode="auto">
            <a:xfrm>
              <a:off x="5867435"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Très haute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(VHF)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7" name="Rectangle 10"/>
            <p:cNvSpPr>
              <a:spLocks noChangeArrowheads="1"/>
            </p:cNvSpPr>
            <p:nvPr/>
          </p:nvSpPr>
          <p:spPr bwMode="auto">
            <a:xfrm>
              <a:off x="6573721"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Haute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8" name="Rectangle 10"/>
            <p:cNvSpPr>
              <a:spLocks noChangeArrowheads="1"/>
            </p:cNvSpPr>
            <p:nvPr/>
          </p:nvSpPr>
          <p:spPr bwMode="auto">
            <a:xfrm>
              <a:off x="7280008"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Fréquence moyenne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9" name="Rectangle 10"/>
            <p:cNvSpPr>
              <a:spLocks noChangeArrowheads="1"/>
            </p:cNvSpPr>
            <p:nvPr/>
          </p:nvSpPr>
          <p:spPr bwMode="auto">
            <a:xfrm>
              <a:off x="7986295"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Basse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0" name="Rectangle 10"/>
            <p:cNvSpPr>
              <a:spLocks noChangeArrowheads="1"/>
            </p:cNvSpPr>
            <p:nvPr/>
          </p:nvSpPr>
          <p:spPr bwMode="auto">
            <a:xfrm>
              <a:off x="8692582"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Très basse fréquence (VLF)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1" name="Rectangle 10"/>
            <p:cNvSpPr>
              <a:spLocks noChangeArrowheads="1"/>
            </p:cNvSpPr>
            <p:nvPr/>
          </p:nvSpPr>
          <p:spPr bwMode="auto">
            <a:xfrm>
              <a:off x="9398869"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Ultra basse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(ULF)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2" name="Rectangle 10"/>
            <p:cNvSpPr>
              <a:spLocks noChangeArrowheads="1"/>
            </p:cNvSpPr>
            <p:nvPr/>
          </p:nvSpPr>
          <p:spPr bwMode="auto">
            <a:xfrm>
              <a:off x="10105156"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Très basse fréquence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(SLF)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3" name="Rectangle 10"/>
            <p:cNvSpPr>
              <a:spLocks noChangeArrowheads="1"/>
            </p:cNvSpPr>
            <p:nvPr/>
          </p:nvSpPr>
          <p:spPr bwMode="auto">
            <a:xfrm>
              <a:off x="10811442" y="2952258"/>
              <a:ext cx="707075" cy="576000"/>
            </a:xfrm>
            <a:prstGeom prst="rect">
              <a:avLst/>
            </a:prstGeom>
            <a:solidFill>
              <a:srgbClr val="F4FBFE"/>
            </a:solidFill>
            <a:ln w="19050">
              <a:solidFill>
                <a:srgbClr val="99DFF9"/>
              </a:solidFill>
            </a:ln>
          </p:spPr>
          <p:txBody>
            <a:bodyPr wrap="square" lIns="0" tIns="0" rIns="0" bIns="0" anchor="ctr"/>
            <a:lstStyle/>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Fréquence extrêmement basse</a:t>
              </a:r>
              <a:endParaRPr lang="en-US" altLang="zh-CN"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20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(ELF)</a:t>
              </a:r>
              <a:endParaRPr lang="en-US" altLang="zh-CN" sz="12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
        <p:nvSpPr>
          <p:cNvPr id="76" name="Rectangle 10"/>
          <p:cNvSpPr>
            <a:spLocks noChangeArrowheads="1"/>
          </p:cNvSpPr>
          <p:nvPr/>
        </p:nvSpPr>
        <p:spPr bwMode="auto">
          <a:xfrm>
            <a:off x="7545586" y="1561552"/>
            <a:ext cx="3914577" cy="560189"/>
          </a:xfrm>
          <a:prstGeom prst="rect">
            <a:avLst/>
          </a:prstGeom>
          <a:solidFill>
            <a:srgbClr val="BAE6F6">
              <a:lumMod val="20000"/>
              <a:lumOff val="80000"/>
            </a:srgbClr>
          </a:solidFill>
          <a:ln w="19050">
            <a:solidFill>
              <a:srgbClr val="BDE7F6"/>
            </a:solidFill>
          </a:ln>
        </p:spPr>
        <p:txBody>
          <a:bodyPr wrap="square" lIns="0" tIns="0" rIns="0" bIns="0" anchor="ctr"/>
          <a:lstStyle/>
          <a:p>
            <a:pPr marL="0" marR="0" lvl="0" indent="0" algn="ctr" defTabSz="914400" eaLnBrk="1" fontAlgn="ctr" latinLnBrk="0" hangingPunct="1">
              <a:lnSpc>
                <a:spcPct val="100000"/>
              </a:lnSpc>
              <a:spcBef>
                <a:spcPts val="0"/>
              </a:spcBef>
              <a:spcAft>
                <a:spcPts val="0"/>
              </a:spcAft>
              <a:buClrTx/>
              <a:buSzTx/>
              <a:buFontTx/>
              <a:buNone/>
              <a:defRPr/>
            </a:pPr>
            <a:r>
              <a:rPr lang="en-US" sz="1200" b="0" dirty="0" smtClean="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Ondes radio</a:t>
            </a:r>
            <a:endParaRPr kumimoji="0" lang="en-US" altLang="zh-CN" sz="1200" b="0" i="0" u="none" strike="noStrike" kern="0" cap="none" spc="0" normalizeH="0" baseline="0" noProof="0" dirty="0" smtClean="0">
              <a:ln>
                <a:noFill/>
              </a:ln>
              <a:solidFill>
                <a:srgbClr val="00B0F0"/>
              </a:solidFill>
              <a:effectLst/>
              <a:uLnTx/>
              <a:uFillTx/>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Phase des ondes radio</a:t>
            </a:r>
            <a:endParaRPr lang="en-US" dirty="0">
              <a:sym typeface="Huawei Sans" panose="020C0503030203020204" pitchFamily="34" charset="0"/>
            </a:endParaRPr>
          </a:p>
        </p:txBody>
      </p:sp>
      <p:sp>
        <p:nvSpPr>
          <p:cNvPr id="3" name="内容占位符 2"/>
          <p:cNvSpPr>
            <a:spLocks noGrp="1"/>
          </p:cNvSpPr>
          <p:nvPr>
            <p:ph type="body" sz="quarter" idx="10"/>
          </p:nvPr>
        </p:nvSpPr>
        <p:spPr/>
        <p:txBody>
          <a:bodyPr/>
          <a:lstStyle/>
          <a:p>
            <a:r>
              <a:rPr lang="en-US" sz="1600" dirty="0" smtClean="0">
                <a:sym typeface="Huawei Sans" panose="020C0503030203020204" pitchFamily="34" charset="0"/>
              </a:rPr>
              <a:t>La phase radio est la distance entre le point d'origine d'une onde donnée et son premier passage à zéro. La phase est exprimée en degrés ou en radians.</a:t>
            </a:r>
            <a:endParaRPr lang="en-US" altLang="zh-CN" sz="1600" dirty="0" smtClean="0">
              <a:sym typeface="Huawei Sans" panose="020C0503030203020204" pitchFamily="34" charset="0"/>
            </a:endParaRPr>
          </a:p>
          <a:p>
            <a:r>
              <a:rPr lang="en-US" sz="1600" dirty="0" smtClean="0">
                <a:sym typeface="Huawei Sans" panose="020C0503030203020204" pitchFamily="34" charset="0"/>
              </a:rPr>
              <a:t>Chaque cycle d'une vague s'étend sur 360 degrés.</a:t>
            </a:r>
            <a:endParaRPr lang="en-US" sz="1600" dirty="0" smtClean="0">
              <a:sym typeface="Huawei Sans" panose="020C0503030203020204" pitchFamily="34" charset="0"/>
            </a:endParaRPr>
          </a:p>
          <a:p>
            <a:pPr lvl="1"/>
            <a:r>
              <a:rPr lang="en-US" altLang="zh-CN" sz="1400" dirty="0" smtClean="0">
                <a:sym typeface="Huawei Sans" panose="020C0503030203020204" pitchFamily="34" charset="0"/>
              </a:rPr>
              <a:t>2π = </a:t>
            </a:r>
            <a:r>
              <a:rPr lang="en-US" sz="1400" dirty="0" smtClean="0">
                <a:sym typeface="Huawei Sans" panose="020C0503030203020204" pitchFamily="34" charset="0"/>
              </a:rPr>
              <a:t>360° </a:t>
            </a:r>
            <a:endParaRPr lang="en-US" sz="1400" dirty="0" smtClean="0">
              <a:sym typeface="Huawei Sans" panose="020C0503030203020204" pitchFamily="34" charset="0"/>
            </a:endParaRPr>
          </a:p>
          <a:p>
            <a:pPr lvl="1"/>
            <a:r>
              <a:rPr lang="en-US" sz="1400" dirty="0" smtClean="0">
                <a:sym typeface="Huawei Sans" panose="020C0503030203020204" pitchFamily="34" charset="0"/>
              </a:rPr>
              <a:t>57,3° = 1 radian</a:t>
            </a:r>
            <a:endParaRPr lang="en-US" altLang="zh-CN" sz="1400" dirty="0">
              <a:sym typeface="Huawei Sans" panose="020C0503030203020204" pitchFamily="34" charset="0"/>
            </a:endParaRPr>
          </a:p>
        </p:txBody>
      </p:sp>
      <p:cxnSp>
        <p:nvCxnSpPr>
          <p:cNvPr id="6" name="直接连接符 5"/>
          <p:cNvCxnSpPr/>
          <p:nvPr/>
        </p:nvCxnSpPr>
        <p:spPr bwMode="auto">
          <a:xfrm>
            <a:off x="3923778" y="4317770"/>
            <a:ext cx="46785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任意多边形 14"/>
          <p:cNvSpPr/>
          <p:nvPr/>
        </p:nvSpPr>
        <p:spPr bwMode="auto">
          <a:xfrm>
            <a:off x="4479783" y="3233039"/>
            <a:ext cx="1654425" cy="2232212"/>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椭圆 15"/>
          <p:cNvSpPr/>
          <p:nvPr/>
        </p:nvSpPr>
        <p:spPr bwMode="auto">
          <a:xfrm>
            <a:off x="5713816" y="5438359"/>
            <a:ext cx="72000" cy="72000"/>
          </a:xfrm>
          <a:prstGeom prst="ellipse">
            <a:avLst/>
          </a:prstGeom>
          <a:solidFill>
            <a:srgbClr val="EC706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任意多边形 17"/>
          <p:cNvSpPr/>
          <p:nvPr/>
        </p:nvSpPr>
        <p:spPr bwMode="auto">
          <a:xfrm>
            <a:off x="6130177" y="3233039"/>
            <a:ext cx="1654425" cy="2232212"/>
          </a:xfrm>
          <a:custGeom>
            <a:avLst/>
            <a:gdLst>
              <a:gd name="connsiteX0" fmla="*/ 0 w 2178423"/>
              <a:gd name="connsiteY0" fmla="*/ 134471 h 277906"/>
              <a:gd name="connsiteX1" fmla="*/ 555812 w 2178423"/>
              <a:gd name="connsiteY1" fmla="*/ 0 h 277906"/>
              <a:gd name="connsiteX2" fmla="*/ 1093694 w 2178423"/>
              <a:gd name="connsiteY2" fmla="*/ 134471 h 277906"/>
              <a:gd name="connsiteX3" fmla="*/ 1676400 w 2178423"/>
              <a:gd name="connsiteY3" fmla="*/ 277906 h 277906"/>
              <a:gd name="connsiteX4" fmla="*/ 2178423 w 2178423"/>
              <a:gd name="connsiteY4" fmla="*/ 134471 h 27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423" h="277906">
                <a:moveTo>
                  <a:pt x="0" y="134471"/>
                </a:moveTo>
                <a:cubicBezTo>
                  <a:pt x="186765" y="67235"/>
                  <a:pt x="373530" y="0"/>
                  <a:pt x="555812" y="0"/>
                </a:cubicBezTo>
                <a:cubicBezTo>
                  <a:pt x="738094" y="0"/>
                  <a:pt x="1093694" y="134471"/>
                  <a:pt x="1093694" y="134471"/>
                </a:cubicBezTo>
                <a:cubicBezTo>
                  <a:pt x="1280459" y="180789"/>
                  <a:pt x="1495612" y="277906"/>
                  <a:pt x="1676400" y="277906"/>
                </a:cubicBezTo>
                <a:cubicBezTo>
                  <a:pt x="1857188" y="277906"/>
                  <a:pt x="2017805" y="206188"/>
                  <a:pt x="2178423" y="134471"/>
                </a:cubicBezTo>
              </a:path>
            </a:pathLst>
          </a:custGeom>
          <a:solidFill>
            <a:schemeClr val="accent1">
              <a:alpha val="0"/>
            </a:schemeClr>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19"/>
          <p:cNvSpPr txBox="1"/>
          <p:nvPr/>
        </p:nvSpPr>
        <p:spPr>
          <a:xfrm>
            <a:off x="4423825" y="4299848"/>
            <a:ext cx="1247607"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0°</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椭圆 22"/>
          <p:cNvSpPr/>
          <p:nvPr/>
        </p:nvSpPr>
        <p:spPr bwMode="auto">
          <a:xfrm>
            <a:off x="4845919" y="3215112"/>
            <a:ext cx="72000" cy="72000"/>
          </a:xfrm>
          <a:prstGeom prst="ellipse">
            <a:avLst/>
          </a:prstGeom>
          <a:solidFill>
            <a:srgbClr val="EC706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椭圆 23"/>
          <p:cNvSpPr/>
          <p:nvPr/>
        </p:nvSpPr>
        <p:spPr bwMode="auto">
          <a:xfrm>
            <a:off x="6500349" y="3224077"/>
            <a:ext cx="72000" cy="72000"/>
          </a:xfrm>
          <a:prstGeom prst="ellipse">
            <a:avLst/>
          </a:prstGeom>
          <a:solidFill>
            <a:srgbClr val="EC706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ctr">
              <a:spcBef>
                <a:spcPct val="0"/>
              </a:spcBef>
              <a:spcAft>
                <a:spcPct val="0"/>
              </a:spcAft>
            </a:pPr>
            <a:endParaRPr lang="en-US" altLang="zh-CN"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24"/>
          <p:cNvSpPr txBox="1"/>
          <p:nvPr/>
        </p:nvSpPr>
        <p:spPr>
          <a:xfrm>
            <a:off x="4547583" y="2934966"/>
            <a:ext cx="1030639"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90°</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 name="直接连接符 21"/>
          <p:cNvCxnSpPr/>
          <p:nvPr/>
        </p:nvCxnSpPr>
        <p:spPr bwMode="auto">
          <a:xfrm>
            <a:off x="4479093" y="2793770"/>
            <a:ext cx="0" cy="311971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TextBox 18"/>
          <p:cNvSpPr txBox="1"/>
          <p:nvPr/>
        </p:nvSpPr>
        <p:spPr>
          <a:xfrm>
            <a:off x="5212078" y="4004013"/>
            <a:ext cx="1247607"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180°</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20"/>
          <p:cNvSpPr txBox="1"/>
          <p:nvPr/>
        </p:nvSpPr>
        <p:spPr>
          <a:xfrm>
            <a:off x="5507183" y="5492153"/>
            <a:ext cx="1247607"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270°</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25"/>
          <p:cNvSpPr txBox="1"/>
          <p:nvPr/>
        </p:nvSpPr>
        <p:spPr>
          <a:xfrm>
            <a:off x="6052856" y="4317776"/>
            <a:ext cx="1247607" cy="307777"/>
          </a:xfrm>
          <a:prstGeom prst="rect">
            <a:avLst/>
          </a:prstGeom>
          <a:noFill/>
          <a:ln>
            <a:noFill/>
          </a:ln>
        </p:spPr>
        <p:txBody>
          <a:bodyPr wrap="square" rtlCol="0">
            <a:spAutoFit/>
          </a:bodyPr>
          <a:lstStyle/>
          <a:p>
            <a:pPr fontAlgn="ct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360°</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392375;"/>
  <p:tag name="ISLIDE.ICON" val="#7915;#373440;"/>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ap:Properties xmlns:vt="http://schemas.openxmlformats.org/officeDocument/2006/docPropsVTypes" xmlns:ap="http://schemas.openxmlformats.org/officeDocument/2006/extended-properties">
  <ap:TotalTime>0</ap:TotalTime>
  <ap:Words>40569</ap:Words>
  <ap:Application>WPS Presentation</ap:Application>
  <ap:PresentationFormat>宽屏</ap:PresentationFormat>
  <ap:Paragraphs>2446</ap:Paragraphs>
  <ap:Slides>65</ap:Slides>
  <ap:Notes>75</ap:Notes>
  <ap:HiddenSlides>11</ap:HiddenSlides>
  <ap:MMClips>0</ap:MMClips>
  <ap:ScaleCrop>false</ap:ScaleCrop>
  <ap:HeadingPairs>
    <vt:vector baseType="variant" size="6">
      <vt:variant>
        <vt:lpstr>已用的字体</vt:lpstr>
      </vt:variant>
      <vt:variant>
        <vt:i4>16</vt:i4>
      </vt:variant>
      <vt:variant>
        <vt:lpstr>主题</vt:lpstr>
      </vt:variant>
      <vt:variant>
        <vt:i4>4</vt:i4>
      </vt:variant>
      <vt:variant>
        <vt:lpstr>幻灯片标题</vt:lpstr>
      </vt:variant>
      <vt:variant>
        <vt:i4>65</vt:i4>
      </vt:variant>
    </vt:vector>
  </ap:HeadingPairs>
  <ap:TitlesOfParts>
    <vt:vector baseType="lpstr" size="85">
      <vt:lpstr>Arial</vt:lpstr>
      <vt:lpstr>SimSun</vt:lpstr>
      <vt:lpstr>Wingdings</vt:lpstr>
      <vt:lpstr>Nimbus Roman No9 L</vt:lpstr>
      <vt:lpstr>Microsoft YaHei</vt:lpstr>
      <vt:lpstr>Huawei Sans</vt:lpstr>
      <vt:lpstr>方正兰亭黑简体</vt:lpstr>
      <vt:lpstr>FreeSans</vt:lpstr>
      <vt:lpstr>Droid Sans Fallback</vt:lpstr>
      <vt:lpstr>OpenSymbol</vt:lpstr>
      <vt:lpstr>Microsoft YaHei</vt:lpstr>
      <vt:lpstr>Arial Unicode MS</vt:lpstr>
      <vt:lpstr>Arial</vt:lpstr>
      <vt:lpstr>DejaVu Math TeX Gyre</vt:lpstr>
      <vt:lpstr>Cambria Math</vt:lpstr>
      <vt:lpstr>Abyssinica SIL</vt:lpstr>
      <vt:lpstr>1_标题页模板</vt:lpstr>
      <vt:lpstr>2_自功能页模板</vt:lpstr>
      <vt:lpstr>3_内容页模板</vt:lpstr>
      <vt:lpstr>4_感谢页模板</vt:lpstr>
      <vt:lpstr>Enterprise WLAN Basics</vt:lpstr>
      <vt:lpstr>PowerPoint 演示文稿</vt:lpstr>
      <vt:lpstr>PowerPoint 演示文稿</vt:lpstr>
      <vt:lpstr>PowerPoint 演示文稿</vt:lpstr>
      <vt:lpstr>Radio Wave</vt:lpstr>
      <vt:lpstr>Radio Frequency and Wavelength</vt:lpstr>
      <vt:lpstr>Frequency and Frequency Band</vt:lpstr>
      <vt:lpstr>Electromagnetic Wave Spectrum and Radio Wave</vt:lpstr>
      <vt:lpstr>Phase of Radio Waves</vt:lpstr>
      <vt:lpstr>Impact of Phase on Signals</vt:lpstr>
      <vt:lpstr>Wireless Communication System</vt:lpstr>
      <vt:lpstr>Code</vt:lpstr>
      <vt:lpstr>Modulation and Demodulation</vt:lpstr>
      <vt:lpstr>Carrier</vt:lpstr>
      <vt:lpstr>Channel</vt:lpstr>
      <vt:lpstr>Vividly Understanding Channels</vt:lpstr>
      <vt:lpstr>2.4 GHz and 5 GHz Channels</vt:lpstr>
      <vt:lpstr>Radio, Frequency Band, Antenna</vt:lpstr>
      <vt:lpstr>Spatial Stream</vt:lpstr>
      <vt:lpstr>Single-Radio, Dual-Radio, and Three-Radio APs</vt:lpstr>
      <vt:lpstr>Interference</vt:lpstr>
      <vt:lpstr>Interference and Channel Utilization</vt:lpstr>
      <vt:lpstr>Theoretical Rate and Implementation Rate</vt:lpstr>
      <vt:lpstr>PowerPoint 演示文稿</vt:lpstr>
      <vt:lpstr>IEEE 802 and Equivalent TCP/IP Model</vt:lpstr>
      <vt:lpstr>Overview of Key WLAN Technologies</vt:lpstr>
      <vt:lpstr>802.11 PHY Technologies</vt:lpstr>
      <vt:lpstr>Subcarrier</vt:lpstr>
      <vt:lpstr>OFDM </vt:lpstr>
      <vt:lpstr>OFDM 5 GHz Channel Example</vt:lpstr>
      <vt:lpstr>OFDM Sub-Channel Modulation Technology</vt:lpstr>
      <vt:lpstr>OFDMA (1/3)</vt:lpstr>
      <vt:lpstr>OFDMA (2/3)</vt:lpstr>
      <vt:lpstr>OFDMA (3/3)</vt:lpstr>
      <vt:lpstr>802.11 MAC Layer</vt:lpstr>
      <vt:lpstr>What Is CSMA/CA?</vt:lpstr>
      <vt:lpstr>RTS/CTS</vt:lpstr>
      <vt:lpstr>IFS</vt:lpstr>
      <vt:lpstr>Key Technologies of CSMA/CA</vt:lpstr>
      <vt:lpstr>Random Backoff Mechanism of 802.11</vt:lpstr>
      <vt:lpstr>RTS/CTS: Hidden Node</vt:lpstr>
      <vt:lpstr>RTS/CTS: Exposed Node</vt:lpstr>
      <vt:lpstr>Channel Bonding</vt:lpstr>
      <vt:lpstr>2.4 GHz Channel Bonding</vt:lpstr>
      <vt:lpstr>5 GHz Channel Bonding</vt:lpstr>
      <vt:lpstr>SISO, MISO, SIMO, and MIMO</vt:lpstr>
      <vt:lpstr>MU-MIMO</vt:lpstr>
      <vt:lpstr>MIMO: Beamforming</vt:lpstr>
      <vt:lpstr>OBSS</vt:lpstr>
      <vt:lpstr>802.11ax BSS Coloring</vt:lpstr>
      <vt:lpstr>TWT</vt:lpstr>
      <vt:lpstr>PowerPoint 演示文稿</vt:lpstr>
      <vt:lpstr>IEEE 802.11 Family</vt:lpstr>
      <vt:lpstr>IEEE 802.11 Standards and Wi-Fi Generations</vt:lpstr>
      <vt:lpstr>802.11a/b/g</vt:lpstr>
      <vt:lpstr>802.11n</vt:lpstr>
      <vt:lpstr>802.11n Key Technologies</vt:lpstr>
      <vt:lpstr>802.11ac</vt:lpstr>
      <vt:lpstr>802.11ax</vt:lpstr>
      <vt:lpstr>Theoretical Data Rate of Wi-Fi 6: 10.75 Gbps</vt:lpstr>
      <vt:lpstr>PowerPoint 演示文稿</vt:lpstr>
      <vt:lpstr>PowerPoint 演示文稿</vt:lpstr>
      <vt:lpstr>PowerPoint 演示文稿</vt:lpstr>
      <vt:lpstr>PowerPoint 演示文稿</vt:lpstr>
      <vt:lpstr>PowerPoint 演示文稿</vt:lpstr>
    </vt:vector>
  </ap:TitlesOfParts>
  <ap:Company>Huawei Technologies Co.,Ltd.</ap:Company>
  <ap:LinksUpToDate>false</ap:LinksUpToDate>
  <ap:SharedDoc>false</ap:SharedDoc>
  <ap:HyperlinksChanged>false</ap:HyperlinksChanged>
  <ap:AppVersion>14.0000</ap:AppVersion>
</ap:Properties>
</file>

<file path=docProps/core.xml><?xml version="1.0" encoding="utf-8"?>
<coreProperties xmlns:dc="http://purl.org/dc/elements/1.1/" xmlns:dcterms="http://purl.org/dc/terms/" xmlns:xsi="http://www.w3.org/2001/XMLSchema-instance" xmlns="http://schemas.openxmlformats.org/package/2006/metadata/core-properties">
  <dc:title>PowerPoint 演示文稿</dc:title>
  <dc:creator>fanyan (A)</dc:creator>
  <lastModifiedBy>domga</lastModifiedBy>
  <revision>137</revision>
  <dcterms:created xsi:type="dcterms:W3CDTF">2023-03-30T20:43:45.0000000Z</dcterms:created>
  <dcterms:modified xsi:type="dcterms:W3CDTF">2023-03-30T20:43:45.0000000Z</dcterms:modified>
  <keywords>, docId:C9CB8256B78B6B7FD104FEEA07F934BD</keywords>
</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(3)KYDpVsU29kzy6kc8tCAwsJTfmJkhknHinGNDuPiNdmH6qABs4esQpdQjr/gsOgC0/zENMoDU
0Kv3pYJKV8bgm8VdBoXQ4JeOm1iRO96IYjsshyDNxtR/SghKQY+t/TPxO7uEvqzTMDeZaHoW
aoNYbrDc8tZQUxRv5JUKFK8u7+XjeqsbcNxUJ0hfQnW8JlAnspRlEW2waOO7cg9b7eC6tEw+
klkSf1p9oQ0aTpuxYO</vt:lpwstr>
  </property>
  <property fmtid="{D5CDD505-2E9C-101B-9397-08002B2CF9AE}" pid="3" name="_2015_ms_pID_7253431">
    <vt:lpwstr>3vNw2fPSSGM8VsFpIGjz7nF7jiP8hXE62ALifEfUOfpzTQtHSrFKmN
rwY8eRwtTv8iQ/lq3+blqcRqmnRbNEk4KoyJtuFXAA2cReBW4PEN+yBgRf7SaK7WPhSbB1Np
DwFcIFw/baDSLXF0/aoFVkESa6q7VWjDyDruGojFHwVTs0fN0RI68nPGMIktQefSbqiYV83A
ZqTU7z9b35iv97fXB/OWXgVx5T9F21eEtTkw</vt:lpwstr>
  </property>
  <property fmtid="{D5CDD505-2E9C-101B-9397-08002B2CF9AE}" pid="4" name="_2015_ms_pID_7253432">
    <vt:lpwstr>aA==</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1605745509</vt:lpwstr>
  </property>
  <property fmtid="{D5CDD505-2E9C-101B-9397-08002B2CF9AE}" pid="10" name="ICV">
    <vt:lpwstr/>
  </property>
  <property fmtid="{D5CDD505-2E9C-101B-9397-08002B2CF9AE}" pid="11" name="KSOProductBuildVer">
    <vt:lpwstr>1033-11.1.0.11664</vt:lpwstr>
  </property>
</Properties>
</file>