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o Wang" initials="SW" lastIdx="1" clrIdx="0">
    <p:extLst>
      <p:ext uri="{19B8F6BF-5375-455C-9EA6-DF929625EA0E}">
        <p15:presenceInfo xmlns:p15="http://schemas.microsoft.com/office/powerpoint/2012/main" userId="Shuo Wa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1"/>
    <p:restoredTop sz="85850"/>
  </p:normalViewPr>
  <p:slideViewPr>
    <p:cSldViewPr snapToGrid="0" snapToObjects="1">
      <p:cViewPr varScale="1">
        <p:scale>
          <a:sx n="98" d="100"/>
          <a:sy n="98" d="100"/>
        </p:scale>
        <p:origin x="960" y="78"/>
      </p:cViewPr>
      <p:guideLst/>
    </p:cSldViewPr>
  </p:slideViewPr>
  <p:notesTextViewPr>
    <p:cViewPr>
      <p:scale>
        <a:sx n="1" d="1"/>
        <a:sy n="1" d="1"/>
      </p:scale>
      <p:origin x="0" y="0"/>
    </p:cViewPr>
  </p:notesTextViewPr>
  <p:notesViewPr>
    <p:cSldViewPr snapToGrid="0" snapToObjects="1">
      <p:cViewPr varScale="1">
        <p:scale>
          <a:sx n="117" d="100"/>
          <a:sy n="117" d="100"/>
        </p:scale>
        <p:origin x="4736"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05T17:07:57.507" idx="1">
    <p:pos x="10" y="10"/>
    <p:text/>
    <p:extLst>
      <p:ext uri="{C676402C-5697-4E1C-873F-D02D1690AC5C}">
        <p15:threadingInfo xmlns:p15="http://schemas.microsoft.com/office/powerpoint/2012/main" timeZoneBias="15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C97739-F388-F641-8550-61FEC7DD3B5B}" type="datetimeFigureOut">
              <a:rPr lang="en-US" smtClean="0"/>
              <a:t>5/10/2021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09F67-3A81-E346-846B-5390139EFF48}" type="slidenum">
              <a:rPr lang="en-US" smtClean="0"/>
              <a:t>‹#›</a:t>
            </a:fld>
            <a:endParaRPr lang="en-US"/>
          </a:p>
        </p:txBody>
      </p:sp>
    </p:spTree>
    <p:extLst>
      <p:ext uri="{BB962C8B-B14F-4D97-AF65-F5344CB8AC3E}">
        <p14:creationId xmlns:p14="http://schemas.microsoft.com/office/powerpoint/2010/main" val="3511578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 The week four is the same thing. First is what I have done. Second is my plan. And then the problems. </a:t>
            </a:r>
          </a:p>
        </p:txBody>
      </p:sp>
      <p:sp>
        <p:nvSpPr>
          <p:cNvPr id="4" name="Slide Number Placeholder 3"/>
          <p:cNvSpPr>
            <a:spLocks noGrp="1"/>
          </p:cNvSpPr>
          <p:nvPr>
            <p:ph type="sldNum" sz="quarter" idx="5"/>
          </p:nvPr>
        </p:nvSpPr>
        <p:spPr/>
        <p:txBody>
          <a:bodyPr/>
          <a:lstStyle/>
          <a:p>
            <a:fld id="{19509F67-3A81-E346-846B-5390139EFF48}" type="slidenum">
              <a:rPr lang="en-US" smtClean="0"/>
              <a:t>1</a:t>
            </a:fld>
            <a:endParaRPr lang="en-US"/>
          </a:p>
        </p:txBody>
      </p:sp>
    </p:spTree>
    <p:extLst>
      <p:ext uri="{BB962C8B-B14F-4D97-AF65-F5344CB8AC3E}">
        <p14:creationId xmlns:p14="http://schemas.microsoft.com/office/powerpoint/2010/main" val="3124596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509F67-3A81-E346-846B-5390139EFF48}" type="slidenum">
              <a:rPr lang="en-US" smtClean="0"/>
              <a:t>2</a:t>
            </a:fld>
            <a:endParaRPr lang="en-US"/>
          </a:p>
        </p:txBody>
      </p:sp>
    </p:spTree>
    <p:extLst>
      <p:ext uri="{BB962C8B-B14F-4D97-AF65-F5344CB8AC3E}">
        <p14:creationId xmlns:p14="http://schemas.microsoft.com/office/powerpoint/2010/main" val="608681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509F67-3A81-E346-846B-5390139EFF48}" type="slidenum">
              <a:rPr lang="en-US" smtClean="0"/>
              <a:t>3</a:t>
            </a:fld>
            <a:endParaRPr lang="en-US"/>
          </a:p>
        </p:txBody>
      </p:sp>
    </p:spTree>
    <p:extLst>
      <p:ext uri="{BB962C8B-B14F-4D97-AF65-F5344CB8AC3E}">
        <p14:creationId xmlns:p14="http://schemas.microsoft.com/office/powerpoint/2010/main" val="3861154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509F67-3A81-E346-846B-5390139EFF48}" type="slidenum">
              <a:rPr lang="en-US" smtClean="0"/>
              <a:t>4</a:t>
            </a:fld>
            <a:endParaRPr lang="en-US"/>
          </a:p>
        </p:txBody>
      </p:sp>
    </p:spTree>
    <p:extLst>
      <p:ext uri="{BB962C8B-B14F-4D97-AF65-F5344CB8AC3E}">
        <p14:creationId xmlns:p14="http://schemas.microsoft.com/office/powerpoint/2010/main" val="2148645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5/10/2021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5/10/2021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73CC2-8C92-E940-BF9E-81EC834B85E3}"/>
              </a:ext>
            </a:extLst>
          </p:cNvPr>
          <p:cNvSpPr>
            <a:spLocks noGrp="1"/>
          </p:cNvSpPr>
          <p:nvPr>
            <p:ph type="ctrTitle"/>
          </p:nvPr>
        </p:nvSpPr>
        <p:spPr/>
        <p:txBody>
          <a:bodyPr/>
          <a:lstStyle/>
          <a:p>
            <a:r>
              <a:rPr lang="en-US" altLang="zh-CN" dirty="0"/>
              <a:t>Model establish introduction</a:t>
            </a:r>
            <a:endParaRPr lang="en-US" dirty="0"/>
          </a:p>
        </p:txBody>
      </p:sp>
      <p:sp>
        <p:nvSpPr>
          <p:cNvPr id="3" name="Subtitle 2">
            <a:extLst>
              <a:ext uri="{FF2B5EF4-FFF2-40B4-BE49-F238E27FC236}">
                <a16:creationId xmlns:a16="http://schemas.microsoft.com/office/drawing/2014/main" id="{B42E04FA-F85C-D545-9DA2-41DDBA00D66C}"/>
              </a:ext>
            </a:extLst>
          </p:cNvPr>
          <p:cNvSpPr>
            <a:spLocks noGrp="1"/>
          </p:cNvSpPr>
          <p:nvPr>
            <p:ph type="subTitle" idx="1"/>
          </p:nvPr>
        </p:nvSpPr>
        <p:spPr>
          <a:xfrm>
            <a:off x="2417780" y="3531204"/>
            <a:ext cx="8637072" cy="1849688"/>
          </a:xfrm>
        </p:spPr>
        <p:txBody>
          <a:bodyPr/>
          <a:lstStyle/>
          <a:p>
            <a:r>
              <a:rPr lang="en-US" altLang="zh-CN" dirty="0"/>
              <a:t>1.</a:t>
            </a:r>
            <a:r>
              <a:rPr lang="zh-CN" altLang="en-US" dirty="0"/>
              <a:t> </a:t>
            </a:r>
            <a:r>
              <a:rPr lang="en-US" altLang="zh-CN" dirty="0"/>
              <a:t>Idea</a:t>
            </a:r>
            <a:endParaRPr lang="en-CA" altLang="zh-CN" dirty="0"/>
          </a:p>
          <a:p>
            <a:r>
              <a:rPr lang="en-US" altLang="zh-CN" dirty="0"/>
              <a:t>2.</a:t>
            </a:r>
            <a:r>
              <a:rPr lang="zh-CN" altLang="en-US" dirty="0"/>
              <a:t> </a:t>
            </a:r>
            <a:r>
              <a:rPr lang="en-CA" altLang="zh-CN" dirty="0"/>
              <a:t>Data process</a:t>
            </a:r>
            <a:endParaRPr lang="en-US" altLang="zh-CN" dirty="0"/>
          </a:p>
          <a:p>
            <a:r>
              <a:rPr lang="en-US" altLang="zh-CN" dirty="0"/>
              <a:t>3. Parameter tunning</a:t>
            </a:r>
          </a:p>
        </p:txBody>
      </p:sp>
    </p:spTree>
    <p:extLst>
      <p:ext uri="{BB962C8B-B14F-4D97-AF65-F5344CB8AC3E}">
        <p14:creationId xmlns:p14="http://schemas.microsoft.com/office/powerpoint/2010/main" val="706160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8073C-2456-7143-BEA6-893DE2462D6D}"/>
              </a:ext>
            </a:extLst>
          </p:cNvPr>
          <p:cNvSpPr>
            <a:spLocks noGrp="1"/>
          </p:cNvSpPr>
          <p:nvPr>
            <p:ph type="title"/>
          </p:nvPr>
        </p:nvSpPr>
        <p:spPr/>
        <p:txBody>
          <a:bodyPr/>
          <a:lstStyle/>
          <a:p>
            <a:r>
              <a:rPr lang="en-US" altLang="zh-CN" dirty="0"/>
              <a:t>idea</a:t>
            </a:r>
            <a:endParaRPr lang="en-US" dirty="0"/>
          </a:p>
        </p:txBody>
      </p:sp>
      <p:sp>
        <p:nvSpPr>
          <p:cNvPr id="3" name="Content Placeholder 2">
            <a:extLst>
              <a:ext uri="{FF2B5EF4-FFF2-40B4-BE49-F238E27FC236}">
                <a16:creationId xmlns:a16="http://schemas.microsoft.com/office/drawing/2014/main" id="{1AAA52D3-4BDF-1A40-B3D4-959E10733E7E}"/>
              </a:ext>
            </a:extLst>
          </p:cNvPr>
          <p:cNvSpPr>
            <a:spLocks noGrp="1"/>
          </p:cNvSpPr>
          <p:nvPr>
            <p:ph idx="1"/>
          </p:nvPr>
        </p:nvSpPr>
        <p:spPr/>
        <p:txBody>
          <a:bodyPr/>
          <a:lstStyle/>
          <a:p>
            <a:pPr marL="342900" lvl="0" indent="-342900">
              <a:lnSpc>
                <a:spcPct val="150000"/>
              </a:lnSpc>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等线" panose="02010600030101010101" pitchFamily="2" charset="-122"/>
                <a:cs typeface="Times New Roman" panose="02020603050405020304" pitchFamily="18" charset="0"/>
              </a:rPr>
              <a:t>The basic idea of solving the problem is to predict the market data of the following month through the time series model and then further use the machine learning model to predict the interest rate of bonds according to the market data. However, upon further analysis, the indirect data obtained through the two models, while more reliable in economic theory, may produce unpredictable errors that reduce the accuracy of the forecast results. Therefore, we finally decided to take the past market information and bond interest rate directly as the training data from the actual situation, split the training data using the sliding sampling method, and predict the results by the LightGBM model.</a:t>
            </a:r>
          </a:p>
        </p:txBody>
      </p:sp>
    </p:spTree>
    <p:extLst>
      <p:ext uri="{BB962C8B-B14F-4D97-AF65-F5344CB8AC3E}">
        <p14:creationId xmlns:p14="http://schemas.microsoft.com/office/powerpoint/2010/main" val="1813390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17465-7F30-E04C-BC64-1C03673F5022}"/>
              </a:ext>
            </a:extLst>
          </p:cNvPr>
          <p:cNvSpPr>
            <a:spLocks noGrp="1"/>
          </p:cNvSpPr>
          <p:nvPr>
            <p:ph type="title"/>
          </p:nvPr>
        </p:nvSpPr>
        <p:spPr/>
        <p:txBody>
          <a:bodyPr/>
          <a:lstStyle/>
          <a:p>
            <a:r>
              <a:rPr lang="en-CA" altLang="zh-CN" dirty="0"/>
              <a:t>Data process</a:t>
            </a:r>
            <a:endParaRPr lang="en-US" dirty="0"/>
          </a:p>
        </p:txBody>
      </p:sp>
      <p:sp>
        <p:nvSpPr>
          <p:cNvPr id="3" name="Content Placeholder 2">
            <a:extLst>
              <a:ext uri="{FF2B5EF4-FFF2-40B4-BE49-F238E27FC236}">
                <a16:creationId xmlns:a16="http://schemas.microsoft.com/office/drawing/2014/main" id="{7F101E04-02A7-1E43-86E6-7A2E73C9FC21}"/>
              </a:ext>
            </a:extLst>
          </p:cNvPr>
          <p:cNvSpPr>
            <a:spLocks noGrp="1"/>
          </p:cNvSpPr>
          <p:nvPr>
            <p:ph idx="1"/>
          </p:nvPr>
        </p:nvSpPr>
        <p:spPr/>
        <p:txBody>
          <a:bodyPr/>
          <a:lstStyle/>
          <a:p>
            <a:pPr>
              <a:lnSpc>
                <a:spcPct val="150000"/>
              </a:lnSpc>
            </a:pPr>
            <a:r>
              <a:rPr lang="en-US" sz="1800" dirty="0">
                <a:latin typeface="Calibri" panose="020F0502020204030204" pitchFamily="34" charset="0"/>
                <a:ea typeface="等线" panose="02010600030101010101" pitchFamily="2" charset="-122"/>
                <a:cs typeface="Times New Roman" panose="02020603050405020304" pitchFamily="18" charset="0"/>
              </a:rPr>
              <a:t>1. Group all market information into one DataFrame.</a:t>
            </a:r>
          </a:p>
          <a:p>
            <a:pPr>
              <a:lnSpc>
                <a:spcPct val="150000"/>
              </a:lnSpc>
            </a:pPr>
            <a:r>
              <a:rPr lang="en-US" sz="1800" dirty="0">
                <a:latin typeface="Calibri" panose="020F0502020204030204" pitchFamily="34" charset="0"/>
                <a:ea typeface="等线" panose="02010600030101010101" pitchFamily="2" charset="-122"/>
                <a:cs typeface="Times New Roman" panose="02020603050405020304" pitchFamily="18" charset="0"/>
              </a:rPr>
              <a:t>2. Fills the NA value with the previous day's value.</a:t>
            </a:r>
          </a:p>
          <a:p>
            <a:pPr>
              <a:lnSpc>
                <a:spcPct val="150000"/>
              </a:lnSpc>
            </a:pPr>
            <a:r>
              <a:rPr lang="en-US" sz="1800" dirty="0">
                <a:latin typeface="Calibri" panose="020F0502020204030204" pitchFamily="34" charset="0"/>
                <a:ea typeface="等线" panose="02010600030101010101" pitchFamily="2" charset="-122"/>
                <a:cs typeface="Times New Roman" panose="02020603050405020304" pitchFamily="18" charset="0"/>
              </a:rPr>
              <a:t>3. Separate the data by sliding sampling.</a:t>
            </a:r>
          </a:p>
          <a:p>
            <a:pPr>
              <a:lnSpc>
                <a:spcPct val="150000"/>
              </a:lnSpc>
            </a:pPr>
            <a:r>
              <a:rPr lang="en-US" sz="1800" dirty="0">
                <a:latin typeface="Calibri" panose="020F0502020204030204" pitchFamily="34" charset="0"/>
                <a:ea typeface="等线" panose="02010600030101010101" pitchFamily="2" charset="-122"/>
                <a:cs typeface="Times New Roman" panose="02020603050405020304" pitchFamily="18" charset="0"/>
              </a:rPr>
              <a:t>4. Other several data cleaning. </a:t>
            </a:r>
          </a:p>
        </p:txBody>
      </p:sp>
    </p:spTree>
    <p:extLst>
      <p:ext uri="{BB962C8B-B14F-4D97-AF65-F5344CB8AC3E}">
        <p14:creationId xmlns:p14="http://schemas.microsoft.com/office/powerpoint/2010/main" val="1219742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554F5-9508-814A-8B09-90A9A97BD1C4}"/>
              </a:ext>
            </a:extLst>
          </p:cNvPr>
          <p:cNvSpPr>
            <a:spLocks noGrp="1"/>
          </p:cNvSpPr>
          <p:nvPr>
            <p:ph type="title"/>
          </p:nvPr>
        </p:nvSpPr>
        <p:spPr/>
        <p:txBody>
          <a:bodyPr/>
          <a:lstStyle/>
          <a:p>
            <a:r>
              <a:rPr lang="en-US" altLang="zh-CN" dirty="0"/>
              <a:t>Parameter turning</a:t>
            </a:r>
            <a:endParaRPr lang="en-US" dirty="0"/>
          </a:p>
        </p:txBody>
      </p:sp>
      <p:sp>
        <p:nvSpPr>
          <p:cNvPr id="3" name="Content Placeholder 2">
            <a:extLst>
              <a:ext uri="{FF2B5EF4-FFF2-40B4-BE49-F238E27FC236}">
                <a16:creationId xmlns:a16="http://schemas.microsoft.com/office/drawing/2014/main" id="{23023C53-7DB3-AB4D-8566-EC1B70F2633B}"/>
              </a:ext>
            </a:extLst>
          </p:cNvPr>
          <p:cNvSpPr>
            <a:spLocks noGrp="1"/>
          </p:cNvSpPr>
          <p:nvPr>
            <p:ph idx="1"/>
          </p:nvPr>
        </p:nvSpPr>
        <p:spPr/>
        <p:txBody>
          <a:bodyPr/>
          <a:lstStyle/>
          <a:p>
            <a:pPr marL="0" indent="0">
              <a:lnSpc>
                <a:spcPct val="150000"/>
              </a:lnSpc>
              <a:buNone/>
            </a:pPr>
            <a:r>
              <a:rPr lang="en-US" sz="1800" dirty="0">
                <a:latin typeface="Calibri" panose="020F0502020204030204" pitchFamily="34" charset="0"/>
                <a:ea typeface="等线" panose="02010600030101010101" pitchFamily="2" charset="-122"/>
                <a:cs typeface="Times New Roman" panose="02020603050405020304" pitchFamily="18" charset="0"/>
              </a:rPr>
              <a:t>The interest rate data of March was used as the testing label, and a dozen parameters in the LightGBM model were adjusted by using gridSearchCV in Scikit-Learn.</a:t>
            </a:r>
          </a:p>
          <a:p>
            <a:pPr marL="0" indent="0">
              <a:buNone/>
            </a:pPr>
            <a:endParaRPr lang="en-US" dirty="0"/>
          </a:p>
        </p:txBody>
      </p:sp>
    </p:spTree>
    <p:extLst>
      <p:ext uri="{BB962C8B-B14F-4D97-AF65-F5344CB8AC3E}">
        <p14:creationId xmlns:p14="http://schemas.microsoft.com/office/powerpoint/2010/main" val="221883571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763</TotalTime>
  <Words>238</Words>
  <Application>Microsoft Office PowerPoint</Application>
  <PresentationFormat>Widescreen</PresentationFormat>
  <Paragraphs>18</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Gill Sans MT</vt:lpstr>
      <vt:lpstr>Gallery</vt:lpstr>
      <vt:lpstr>Model establish introduction</vt:lpstr>
      <vt:lpstr>idea</vt:lpstr>
      <vt:lpstr>Data process</vt:lpstr>
      <vt:lpstr>Parameter turning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meeting</dc:title>
  <dc:creator>Shuo Wang</dc:creator>
  <cp:lastModifiedBy>Shuo</cp:lastModifiedBy>
  <cp:revision>65</cp:revision>
  <dcterms:created xsi:type="dcterms:W3CDTF">2020-05-05T23:34:39Z</dcterms:created>
  <dcterms:modified xsi:type="dcterms:W3CDTF">2021-05-10T23:42:20Z</dcterms:modified>
</cp:coreProperties>
</file>