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8" d="100"/>
          <a:sy n="48" d="100"/>
        </p:scale>
        <p:origin x="67" y="8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AD2FD1-6F54-4D2F-B80E-B3300309C619}"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2EB21-7094-4744-8DB9-A5746042DDB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987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D2FD1-6F54-4D2F-B80E-B3300309C619}"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2EB21-7094-4744-8DB9-A5746042DDB0}" type="slidenum">
              <a:rPr lang="en-US" smtClean="0"/>
              <a:t>‹#›</a:t>
            </a:fld>
            <a:endParaRPr lang="en-US"/>
          </a:p>
        </p:txBody>
      </p:sp>
    </p:spTree>
    <p:extLst>
      <p:ext uri="{BB962C8B-B14F-4D97-AF65-F5344CB8AC3E}">
        <p14:creationId xmlns:p14="http://schemas.microsoft.com/office/powerpoint/2010/main" val="2811340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D2FD1-6F54-4D2F-B80E-B3300309C619}"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2EB21-7094-4744-8DB9-A5746042DDB0}" type="slidenum">
              <a:rPr lang="en-US" smtClean="0"/>
              <a:t>‹#›</a:t>
            </a:fld>
            <a:endParaRPr lang="en-US"/>
          </a:p>
        </p:txBody>
      </p:sp>
    </p:spTree>
    <p:extLst>
      <p:ext uri="{BB962C8B-B14F-4D97-AF65-F5344CB8AC3E}">
        <p14:creationId xmlns:p14="http://schemas.microsoft.com/office/powerpoint/2010/main" val="1889664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D2FD1-6F54-4D2F-B80E-B3300309C619}"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2EB21-7094-4744-8DB9-A5746042DDB0}" type="slidenum">
              <a:rPr lang="en-US" smtClean="0"/>
              <a:t>‹#›</a:t>
            </a:fld>
            <a:endParaRPr lang="en-US"/>
          </a:p>
        </p:txBody>
      </p:sp>
    </p:spTree>
    <p:extLst>
      <p:ext uri="{BB962C8B-B14F-4D97-AF65-F5344CB8AC3E}">
        <p14:creationId xmlns:p14="http://schemas.microsoft.com/office/powerpoint/2010/main" val="1691512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AD2FD1-6F54-4D2F-B80E-B3300309C619}"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2EB21-7094-4744-8DB9-A5746042DDB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313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AD2FD1-6F54-4D2F-B80E-B3300309C619}" type="datetimeFigureOut">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2EB21-7094-4744-8DB9-A5746042DDB0}" type="slidenum">
              <a:rPr lang="en-US" smtClean="0"/>
              <a:t>‹#›</a:t>
            </a:fld>
            <a:endParaRPr lang="en-US"/>
          </a:p>
        </p:txBody>
      </p:sp>
    </p:spTree>
    <p:extLst>
      <p:ext uri="{BB962C8B-B14F-4D97-AF65-F5344CB8AC3E}">
        <p14:creationId xmlns:p14="http://schemas.microsoft.com/office/powerpoint/2010/main" val="3879331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AD2FD1-6F54-4D2F-B80E-B3300309C619}" type="datetimeFigureOut">
              <a:rPr lang="en-US" smtClean="0"/>
              <a:t>7/25/2019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82EB21-7094-4744-8DB9-A5746042DDB0}" type="slidenum">
              <a:rPr lang="en-US" smtClean="0"/>
              <a:t>‹#›</a:t>
            </a:fld>
            <a:endParaRPr lang="en-US"/>
          </a:p>
        </p:txBody>
      </p:sp>
    </p:spTree>
    <p:extLst>
      <p:ext uri="{BB962C8B-B14F-4D97-AF65-F5344CB8AC3E}">
        <p14:creationId xmlns:p14="http://schemas.microsoft.com/office/powerpoint/2010/main" val="3329616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AD2FD1-6F54-4D2F-B80E-B3300309C619}" type="datetimeFigureOut">
              <a:rPr lang="en-US" smtClean="0"/>
              <a:t>7/25/2019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82EB21-7094-4744-8DB9-A5746042DDB0}" type="slidenum">
              <a:rPr lang="en-US" smtClean="0"/>
              <a:t>‹#›</a:t>
            </a:fld>
            <a:endParaRPr lang="en-US"/>
          </a:p>
        </p:txBody>
      </p:sp>
    </p:spTree>
    <p:extLst>
      <p:ext uri="{BB962C8B-B14F-4D97-AF65-F5344CB8AC3E}">
        <p14:creationId xmlns:p14="http://schemas.microsoft.com/office/powerpoint/2010/main" val="4107842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6AD2FD1-6F54-4D2F-B80E-B3300309C619}" type="datetimeFigureOut">
              <a:rPr lang="en-US" smtClean="0"/>
              <a:t>7/25/2019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682EB21-7094-4744-8DB9-A5746042DDB0}" type="slidenum">
              <a:rPr lang="en-US" smtClean="0"/>
              <a:t>‹#›</a:t>
            </a:fld>
            <a:endParaRPr lang="en-US"/>
          </a:p>
        </p:txBody>
      </p:sp>
    </p:spTree>
    <p:extLst>
      <p:ext uri="{BB962C8B-B14F-4D97-AF65-F5344CB8AC3E}">
        <p14:creationId xmlns:p14="http://schemas.microsoft.com/office/powerpoint/2010/main" val="3378510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6AD2FD1-6F54-4D2F-B80E-B3300309C619}" type="datetimeFigureOut">
              <a:rPr lang="en-US" smtClean="0"/>
              <a:t>7/25/2019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82EB21-7094-4744-8DB9-A5746042DDB0}" type="slidenum">
              <a:rPr lang="en-US" smtClean="0"/>
              <a:t>‹#›</a:t>
            </a:fld>
            <a:endParaRPr lang="en-US"/>
          </a:p>
        </p:txBody>
      </p:sp>
    </p:spTree>
    <p:extLst>
      <p:ext uri="{BB962C8B-B14F-4D97-AF65-F5344CB8AC3E}">
        <p14:creationId xmlns:p14="http://schemas.microsoft.com/office/powerpoint/2010/main" val="2212442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AD2FD1-6F54-4D2F-B80E-B3300309C619}" type="datetimeFigureOut">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2EB21-7094-4744-8DB9-A5746042DDB0}" type="slidenum">
              <a:rPr lang="en-US" smtClean="0"/>
              <a:t>‹#›</a:t>
            </a:fld>
            <a:endParaRPr lang="en-US"/>
          </a:p>
        </p:txBody>
      </p:sp>
    </p:spTree>
    <p:extLst>
      <p:ext uri="{BB962C8B-B14F-4D97-AF65-F5344CB8AC3E}">
        <p14:creationId xmlns:p14="http://schemas.microsoft.com/office/powerpoint/2010/main" val="1866459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6AD2FD1-6F54-4D2F-B80E-B3300309C619}" type="datetimeFigureOut">
              <a:rPr lang="en-US" smtClean="0"/>
              <a:t>7/25/2019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682EB21-7094-4744-8DB9-A5746042DDB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00001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codecademy.com/articles/how-to-use-jupyter-notebooks-py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aconda.com/distribu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ocs.continuum.io/anaconda/install/mac-os/" TargetMode="External"/><Relationship Id="rId2" Type="http://schemas.openxmlformats.org/officeDocument/2006/relationships/hyperlink" Target="http://docs.continuum.io/anaconda/install/windows/" TargetMode="External"/><Relationship Id="rId1" Type="http://schemas.openxmlformats.org/officeDocument/2006/relationships/slideLayout" Target="../slideLayouts/slideLayout2.xml"/><Relationship Id="rId4" Type="http://schemas.openxmlformats.org/officeDocument/2006/relationships/hyperlink" Target="http://docs.continuum.io/anaconda/install/linu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wcarpentry.github.io/shell-novice/reference/" TargetMode="External"/><Relationship Id="rId2" Type="http://schemas.openxmlformats.org/officeDocument/2006/relationships/hyperlink" Target="http://swcarpentry.github.io/shell-novic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624D8-5DD0-4816-B6DB-4FDADC3664C9}"/>
              </a:ext>
            </a:extLst>
          </p:cNvPr>
          <p:cNvSpPr>
            <a:spLocks noGrp="1"/>
          </p:cNvSpPr>
          <p:nvPr>
            <p:ph type="ctrTitle"/>
          </p:nvPr>
        </p:nvSpPr>
        <p:spPr/>
        <p:txBody>
          <a:bodyPr/>
          <a:lstStyle/>
          <a:p>
            <a:r>
              <a:rPr lang="en-US" dirty="0"/>
              <a:t>Lab 1.0</a:t>
            </a:r>
          </a:p>
        </p:txBody>
      </p:sp>
      <p:sp>
        <p:nvSpPr>
          <p:cNvPr id="3" name="Subtitle 2">
            <a:extLst>
              <a:ext uri="{FF2B5EF4-FFF2-40B4-BE49-F238E27FC236}">
                <a16:creationId xmlns:a16="http://schemas.microsoft.com/office/drawing/2014/main" id="{6D101162-C859-4E4D-9F2A-375C68555A50}"/>
              </a:ext>
            </a:extLst>
          </p:cNvPr>
          <p:cNvSpPr>
            <a:spLocks noGrp="1"/>
          </p:cNvSpPr>
          <p:nvPr>
            <p:ph type="subTitle" idx="1"/>
          </p:nvPr>
        </p:nvSpPr>
        <p:spPr/>
        <p:txBody>
          <a:bodyPr/>
          <a:lstStyle/>
          <a:p>
            <a:r>
              <a:rPr lang="en-US" dirty="0"/>
              <a:t>Setting Up Python</a:t>
            </a:r>
          </a:p>
        </p:txBody>
      </p:sp>
    </p:spTree>
    <p:extLst>
      <p:ext uri="{BB962C8B-B14F-4D97-AF65-F5344CB8AC3E}">
        <p14:creationId xmlns:p14="http://schemas.microsoft.com/office/powerpoint/2010/main" val="2021266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3E80-A519-44D6-B049-D7FD78FD68FB}"/>
              </a:ext>
            </a:extLst>
          </p:cNvPr>
          <p:cNvSpPr>
            <a:spLocks noGrp="1"/>
          </p:cNvSpPr>
          <p:nvPr>
            <p:ph type="title"/>
          </p:nvPr>
        </p:nvSpPr>
        <p:spPr/>
        <p:txBody>
          <a:bodyPr/>
          <a:lstStyle/>
          <a:p>
            <a:r>
              <a:rPr lang="en-US" dirty="0"/>
              <a:t>II. Getting Started with </a:t>
            </a:r>
            <a:r>
              <a:rPr lang="en-US" dirty="0" err="1"/>
              <a:t>Jupyter</a:t>
            </a:r>
            <a:r>
              <a:rPr lang="en-US" dirty="0"/>
              <a:t> Notebooks</a:t>
            </a:r>
          </a:p>
        </p:txBody>
      </p:sp>
      <p:sp>
        <p:nvSpPr>
          <p:cNvPr id="3" name="Content Placeholder 2">
            <a:extLst>
              <a:ext uri="{FF2B5EF4-FFF2-40B4-BE49-F238E27FC236}">
                <a16:creationId xmlns:a16="http://schemas.microsoft.com/office/drawing/2014/main" id="{75B8E849-47A4-4C75-8163-F6F180876306}"/>
              </a:ext>
            </a:extLst>
          </p:cNvPr>
          <p:cNvSpPr>
            <a:spLocks noGrp="1"/>
          </p:cNvSpPr>
          <p:nvPr>
            <p:ph idx="1"/>
          </p:nvPr>
        </p:nvSpPr>
        <p:spPr/>
        <p:txBody>
          <a:bodyPr>
            <a:normAutofit/>
          </a:bodyPr>
          <a:lstStyle/>
          <a:p>
            <a:pPr marL="0" indent="0">
              <a:buNone/>
            </a:pPr>
            <a:r>
              <a:rPr lang="en-US" dirty="0"/>
              <a:t>1. Accessing </a:t>
            </a:r>
            <a:r>
              <a:rPr lang="en-US" dirty="0" err="1"/>
              <a:t>Jupyter</a:t>
            </a:r>
            <a:r>
              <a:rPr lang="en-US" dirty="0"/>
              <a:t> Notebooks</a:t>
            </a:r>
          </a:p>
          <a:p>
            <a:pPr lvl="1"/>
            <a:r>
              <a:rPr lang="en-US" dirty="0"/>
              <a:t>You have now created a </a:t>
            </a:r>
            <a:r>
              <a:rPr lang="en-US" dirty="0" err="1"/>
              <a:t>Jupyter</a:t>
            </a:r>
            <a:r>
              <a:rPr lang="en-US" dirty="0"/>
              <a:t> Notebook which you can run Python code in. The next labs will provide you with some basics of Python coding. See the "Resources to Learn Python Programming" for more, including tutorials, glossaries, and documentation.</a:t>
            </a:r>
          </a:p>
          <a:p>
            <a:pPr lvl="1"/>
            <a:r>
              <a:rPr lang="en-US" dirty="0"/>
              <a:t>To close the </a:t>
            </a:r>
            <a:r>
              <a:rPr lang="en-US" dirty="0" err="1"/>
              <a:t>Jupyter</a:t>
            </a:r>
            <a:r>
              <a:rPr lang="en-US" dirty="0"/>
              <a:t> Notebook and the interface, save your notebook and return to the interface. Select your notebook and click "Shutdown. Then, click "Quit" in the upper right hand corner of the interface page. </a:t>
            </a:r>
            <a:r>
              <a:rPr lang="en-US"/>
              <a:t>You can now also close the Anaconda Prompt or terminal.</a:t>
            </a:r>
            <a:endParaRPr lang="en-US" dirty="0"/>
          </a:p>
        </p:txBody>
      </p:sp>
      <p:pic>
        <p:nvPicPr>
          <p:cNvPr id="4" name="Picture 3">
            <a:extLst>
              <a:ext uri="{FF2B5EF4-FFF2-40B4-BE49-F238E27FC236}">
                <a16:creationId xmlns:a16="http://schemas.microsoft.com/office/drawing/2014/main" id="{F4178808-0301-4688-8FBC-4A8E2CD1A0C0}"/>
              </a:ext>
            </a:extLst>
          </p:cNvPr>
          <p:cNvPicPr>
            <a:picLocks noChangeAspect="1"/>
          </p:cNvPicPr>
          <p:nvPr/>
        </p:nvPicPr>
        <p:blipFill>
          <a:blip r:embed="rId2"/>
          <a:stretch>
            <a:fillRect/>
          </a:stretch>
        </p:blipFill>
        <p:spPr>
          <a:xfrm>
            <a:off x="1033111" y="3857414"/>
            <a:ext cx="10186737" cy="2299552"/>
          </a:xfrm>
          <a:prstGeom prst="rect">
            <a:avLst/>
          </a:prstGeom>
        </p:spPr>
      </p:pic>
    </p:spTree>
    <p:extLst>
      <p:ext uri="{BB962C8B-B14F-4D97-AF65-F5344CB8AC3E}">
        <p14:creationId xmlns:p14="http://schemas.microsoft.com/office/powerpoint/2010/main" val="2947976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3E80-A519-44D6-B049-D7FD78FD68FB}"/>
              </a:ext>
            </a:extLst>
          </p:cNvPr>
          <p:cNvSpPr>
            <a:spLocks noGrp="1"/>
          </p:cNvSpPr>
          <p:nvPr>
            <p:ph type="title"/>
          </p:nvPr>
        </p:nvSpPr>
        <p:spPr/>
        <p:txBody>
          <a:bodyPr/>
          <a:lstStyle/>
          <a:p>
            <a:r>
              <a:rPr lang="en-US" dirty="0"/>
              <a:t>II. Getting Started with </a:t>
            </a:r>
            <a:r>
              <a:rPr lang="en-US" dirty="0" err="1"/>
              <a:t>Jupyter</a:t>
            </a:r>
            <a:r>
              <a:rPr lang="en-US" dirty="0"/>
              <a:t> Notebooks</a:t>
            </a:r>
          </a:p>
        </p:txBody>
      </p:sp>
      <p:sp>
        <p:nvSpPr>
          <p:cNvPr id="3" name="Content Placeholder 2">
            <a:extLst>
              <a:ext uri="{FF2B5EF4-FFF2-40B4-BE49-F238E27FC236}">
                <a16:creationId xmlns:a16="http://schemas.microsoft.com/office/drawing/2014/main" id="{75B8E849-47A4-4C75-8163-F6F180876306}"/>
              </a:ext>
            </a:extLst>
          </p:cNvPr>
          <p:cNvSpPr>
            <a:spLocks noGrp="1"/>
          </p:cNvSpPr>
          <p:nvPr>
            <p:ph idx="1"/>
          </p:nvPr>
        </p:nvSpPr>
        <p:spPr/>
        <p:txBody>
          <a:bodyPr>
            <a:normAutofit/>
          </a:bodyPr>
          <a:lstStyle/>
          <a:p>
            <a:pPr marL="0" indent="0">
              <a:buNone/>
            </a:pPr>
            <a:r>
              <a:rPr lang="en-US" dirty="0"/>
              <a:t>2. Running </a:t>
            </a:r>
            <a:r>
              <a:rPr lang="en-US" dirty="0" err="1"/>
              <a:t>Jupyter</a:t>
            </a:r>
            <a:r>
              <a:rPr lang="en-US" dirty="0"/>
              <a:t> Notebooks</a:t>
            </a:r>
          </a:p>
          <a:p>
            <a:pPr lvl="1"/>
            <a:r>
              <a:rPr lang="en-US" dirty="0"/>
              <a:t>More on running </a:t>
            </a:r>
            <a:r>
              <a:rPr lang="en-US" dirty="0" err="1"/>
              <a:t>Jupyter</a:t>
            </a:r>
            <a:r>
              <a:rPr lang="en-US" dirty="0"/>
              <a:t> Notebooks will be covered in future labs. If you would like an overview of how </a:t>
            </a:r>
            <a:r>
              <a:rPr lang="en-US" dirty="0" err="1"/>
              <a:t>Jupyter</a:t>
            </a:r>
            <a:r>
              <a:rPr lang="en-US" dirty="0"/>
              <a:t> Notebooks run/work, this article provides some information: </a:t>
            </a:r>
            <a:r>
              <a:rPr lang="en-US" dirty="0">
                <a:hlinkClick r:id="rId2"/>
              </a:rPr>
              <a:t>https://www.codecademy.com/articles/how-to-use-jupyter-notebooks-py3</a:t>
            </a:r>
            <a:endParaRPr lang="en-US" dirty="0"/>
          </a:p>
        </p:txBody>
      </p:sp>
    </p:spTree>
    <p:extLst>
      <p:ext uri="{BB962C8B-B14F-4D97-AF65-F5344CB8AC3E}">
        <p14:creationId xmlns:p14="http://schemas.microsoft.com/office/powerpoint/2010/main" val="1845356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21023-70FA-49C3-9DCE-5333B355A782}"/>
              </a:ext>
            </a:extLst>
          </p:cNvPr>
          <p:cNvSpPr>
            <a:spLocks noGrp="1"/>
          </p:cNvSpPr>
          <p:nvPr>
            <p:ph type="title"/>
          </p:nvPr>
        </p:nvSpPr>
        <p:spPr/>
        <p:txBody>
          <a:bodyPr/>
          <a:lstStyle/>
          <a:p>
            <a:br>
              <a:rPr lang="en-US" dirty="0"/>
            </a:br>
            <a:r>
              <a:rPr lang="en-US" dirty="0"/>
              <a:t>I. Setting Up Anaconda</a:t>
            </a:r>
          </a:p>
        </p:txBody>
      </p:sp>
      <p:sp>
        <p:nvSpPr>
          <p:cNvPr id="3" name="Content Placeholder 2">
            <a:extLst>
              <a:ext uri="{FF2B5EF4-FFF2-40B4-BE49-F238E27FC236}">
                <a16:creationId xmlns:a16="http://schemas.microsoft.com/office/drawing/2014/main" id="{907D5EEF-7F97-437E-88A8-732198AD7399}"/>
              </a:ext>
            </a:extLst>
          </p:cNvPr>
          <p:cNvSpPr>
            <a:spLocks noGrp="1"/>
          </p:cNvSpPr>
          <p:nvPr>
            <p:ph idx="1"/>
          </p:nvPr>
        </p:nvSpPr>
        <p:spPr/>
        <p:txBody>
          <a:bodyPr/>
          <a:lstStyle/>
          <a:p>
            <a:r>
              <a:rPr lang="en-US" dirty="0"/>
              <a:t>Anaconda is a Python distribution. It provides the Python language, packages, and package management. Overall, Anaconda makes Python easier to use. When you install Anaconda, you will also install Python.</a:t>
            </a:r>
          </a:p>
          <a:p>
            <a:r>
              <a:rPr lang="en-US" dirty="0"/>
              <a:t>This section of the lab provides step-by-step instructions for getting started with Anaconda. </a:t>
            </a:r>
          </a:p>
        </p:txBody>
      </p:sp>
    </p:spTree>
    <p:extLst>
      <p:ext uri="{BB962C8B-B14F-4D97-AF65-F5344CB8AC3E}">
        <p14:creationId xmlns:p14="http://schemas.microsoft.com/office/powerpoint/2010/main" val="1844411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21023-70FA-49C3-9DCE-5333B355A782}"/>
              </a:ext>
            </a:extLst>
          </p:cNvPr>
          <p:cNvSpPr>
            <a:spLocks noGrp="1"/>
          </p:cNvSpPr>
          <p:nvPr>
            <p:ph type="title"/>
          </p:nvPr>
        </p:nvSpPr>
        <p:spPr/>
        <p:txBody>
          <a:bodyPr/>
          <a:lstStyle/>
          <a:p>
            <a:br>
              <a:rPr lang="en-US" dirty="0"/>
            </a:br>
            <a:r>
              <a:rPr lang="en-US" dirty="0"/>
              <a:t>I. Setting Up Anaconda</a:t>
            </a:r>
          </a:p>
        </p:txBody>
      </p:sp>
      <p:sp>
        <p:nvSpPr>
          <p:cNvPr id="3" name="Content Placeholder 2">
            <a:extLst>
              <a:ext uri="{FF2B5EF4-FFF2-40B4-BE49-F238E27FC236}">
                <a16:creationId xmlns:a16="http://schemas.microsoft.com/office/drawing/2014/main" id="{907D5EEF-7F97-437E-88A8-732198AD7399}"/>
              </a:ext>
            </a:extLst>
          </p:cNvPr>
          <p:cNvSpPr>
            <a:spLocks noGrp="1"/>
          </p:cNvSpPr>
          <p:nvPr>
            <p:ph idx="1"/>
          </p:nvPr>
        </p:nvSpPr>
        <p:spPr/>
        <p:txBody>
          <a:bodyPr/>
          <a:lstStyle/>
          <a:p>
            <a:pPr marL="0" indent="0">
              <a:buNone/>
            </a:pPr>
            <a:r>
              <a:rPr lang="en-US" dirty="0"/>
              <a:t>1. Downloading Anaconda</a:t>
            </a:r>
          </a:p>
          <a:p>
            <a:pPr lvl="1"/>
            <a:r>
              <a:rPr lang="en-US" dirty="0"/>
              <a:t>Open </a:t>
            </a:r>
            <a:r>
              <a:rPr lang="en-US" dirty="0">
                <a:hlinkClick r:id="rId2"/>
              </a:rPr>
              <a:t>https://www.anaconda.com/distribution</a:t>
            </a:r>
            <a:r>
              <a:rPr lang="en-US" dirty="0"/>
              <a:t> .</a:t>
            </a:r>
          </a:p>
          <a:p>
            <a:pPr lvl="1"/>
            <a:r>
              <a:rPr lang="en-US" dirty="0"/>
              <a:t>In the middle of the page, choose your operating system (Windows, Mac, Linux - boxed in blue below). Make sure that the correct operating system is selected before downloading Anaconda. </a:t>
            </a:r>
          </a:p>
          <a:p>
            <a:pPr lvl="1"/>
            <a:r>
              <a:rPr lang="en-US" dirty="0"/>
              <a:t>Click the "Download" button for the Python 3.7 version (boxed in red).</a:t>
            </a:r>
          </a:p>
          <a:p>
            <a:pPr marL="971550" lvl="1" indent="-514350">
              <a:buFont typeface="+mj-lt"/>
              <a:buAutoNum type="romanLcPeriod"/>
            </a:pPr>
            <a:endParaRPr lang="en-US" dirty="0"/>
          </a:p>
        </p:txBody>
      </p:sp>
      <p:pic>
        <p:nvPicPr>
          <p:cNvPr id="1028" name="Picture 4" descr="https://moorec52.github.io/water-data-analysis.github.io/labs/lab1.0/ana_download.png">
            <a:extLst>
              <a:ext uri="{FF2B5EF4-FFF2-40B4-BE49-F238E27FC236}">
                <a16:creationId xmlns:a16="http://schemas.microsoft.com/office/drawing/2014/main" id="{09465655-C5B5-4412-B8EC-FD5A67B2ED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2269" y="3604335"/>
            <a:ext cx="7847462" cy="2618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68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21023-70FA-49C3-9DCE-5333B355A782}"/>
              </a:ext>
            </a:extLst>
          </p:cNvPr>
          <p:cNvSpPr>
            <a:spLocks noGrp="1"/>
          </p:cNvSpPr>
          <p:nvPr>
            <p:ph type="title"/>
          </p:nvPr>
        </p:nvSpPr>
        <p:spPr/>
        <p:txBody>
          <a:bodyPr/>
          <a:lstStyle/>
          <a:p>
            <a:br>
              <a:rPr lang="en-US" dirty="0"/>
            </a:br>
            <a:r>
              <a:rPr lang="en-US" dirty="0"/>
              <a:t>I. Setting Up Anaconda</a:t>
            </a:r>
          </a:p>
        </p:txBody>
      </p:sp>
      <p:sp>
        <p:nvSpPr>
          <p:cNvPr id="3" name="Content Placeholder 2">
            <a:extLst>
              <a:ext uri="{FF2B5EF4-FFF2-40B4-BE49-F238E27FC236}">
                <a16:creationId xmlns:a16="http://schemas.microsoft.com/office/drawing/2014/main" id="{907D5EEF-7F97-437E-88A8-732198AD7399}"/>
              </a:ext>
            </a:extLst>
          </p:cNvPr>
          <p:cNvSpPr>
            <a:spLocks noGrp="1"/>
          </p:cNvSpPr>
          <p:nvPr>
            <p:ph idx="1"/>
          </p:nvPr>
        </p:nvSpPr>
        <p:spPr/>
        <p:txBody>
          <a:bodyPr>
            <a:normAutofit/>
          </a:bodyPr>
          <a:lstStyle/>
          <a:p>
            <a:pPr marL="0" indent="0">
              <a:buNone/>
            </a:pPr>
            <a:r>
              <a:rPr lang="en-US" dirty="0"/>
              <a:t>2. Installing Anaconda</a:t>
            </a:r>
          </a:p>
          <a:p>
            <a:pPr lvl="1"/>
            <a:r>
              <a:rPr lang="en-US" dirty="0"/>
              <a:t>Click the link from the list below for your operating system (Windows, Mac, or Linux). This will take you to the documentation for installing Anaconda. You have already completed Step 1 in this documentation by downloading Anaconda. Follow the rest of the directions carefully. You do not need to complete the optional steps, but be sure to complete step 15 to ensure that Anaconda was installed correctly.</a:t>
            </a:r>
          </a:p>
          <a:p>
            <a:pPr lvl="2"/>
            <a:r>
              <a:rPr lang="en-US" dirty="0"/>
              <a:t>Windows: </a:t>
            </a:r>
            <a:r>
              <a:rPr lang="en-US" dirty="0">
                <a:hlinkClick r:id="rId2"/>
              </a:rPr>
              <a:t>http://docs.continuum.io/anaconda/install/windows/</a:t>
            </a:r>
            <a:endParaRPr lang="en-US" dirty="0"/>
          </a:p>
          <a:p>
            <a:pPr lvl="2"/>
            <a:r>
              <a:rPr lang="en-US" dirty="0"/>
              <a:t>Mac: </a:t>
            </a:r>
            <a:r>
              <a:rPr lang="en-US" dirty="0">
                <a:hlinkClick r:id="rId3"/>
              </a:rPr>
              <a:t>http://docs.continuum.io/anaconda/install/mac-os/</a:t>
            </a:r>
            <a:endParaRPr lang="en-US" dirty="0"/>
          </a:p>
          <a:p>
            <a:pPr lvl="2"/>
            <a:r>
              <a:rPr lang="en-US" dirty="0"/>
              <a:t>Linux: </a:t>
            </a:r>
            <a:r>
              <a:rPr lang="en-US" dirty="0">
                <a:hlinkClick r:id="rId4"/>
              </a:rPr>
              <a:t>http://docs.continuum.io/anaconda/install/linux/</a:t>
            </a:r>
            <a:r>
              <a:rPr lang="en-US" dirty="0"/>
              <a:t> </a:t>
            </a:r>
          </a:p>
        </p:txBody>
      </p:sp>
    </p:spTree>
    <p:extLst>
      <p:ext uri="{BB962C8B-B14F-4D97-AF65-F5344CB8AC3E}">
        <p14:creationId xmlns:p14="http://schemas.microsoft.com/office/powerpoint/2010/main" val="3366957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3E80-A519-44D6-B049-D7FD78FD68FB}"/>
              </a:ext>
            </a:extLst>
          </p:cNvPr>
          <p:cNvSpPr>
            <a:spLocks noGrp="1"/>
          </p:cNvSpPr>
          <p:nvPr>
            <p:ph type="title"/>
          </p:nvPr>
        </p:nvSpPr>
        <p:spPr/>
        <p:txBody>
          <a:bodyPr/>
          <a:lstStyle/>
          <a:p>
            <a:r>
              <a:rPr lang="en-US" dirty="0"/>
              <a:t>II. Getting Started with </a:t>
            </a:r>
            <a:r>
              <a:rPr lang="en-US" dirty="0" err="1"/>
              <a:t>Jupyter</a:t>
            </a:r>
            <a:r>
              <a:rPr lang="en-US" dirty="0"/>
              <a:t> Notebooks</a:t>
            </a:r>
          </a:p>
        </p:txBody>
      </p:sp>
      <p:sp>
        <p:nvSpPr>
          <p:cNvPr id="3" name="Content Placeholder 2">
            <a:extLst>
              <a:ext uri="{FF2B5EF4-FFF2-40B4-BE49-F238E27FC236}">
                <a16:creationId xmlns:a16="http://schemas.microsoft.com/office/drawing/2014/main" id="{75B8E849-47A4-4C75-8163-F6F180876306}"/>
              </a:ext>
            </a:extLst>
          </p:cNvPr>
          <p:cNvSpPr>
            <a:spLocks noGrp="1"/>
          </p:cNvSpPr>
          <p:nvPr>
            <p:ph idx="1"/>
          </p:nvPr>
        </p:nvSpPr>
        <p:spPr/>
        <p:txBody>
          <a:bodyPr/>
          <a:lstStyle/>
          <a:p>
            <a:r>
              <a:rPr lang="en-US" dirty="0" err="1"/>
              <a:t>Jupyter</a:t>
            </a:r>
            <a:r>
              <a:rPr lang="en-US" dirty="0"/>
              <a:t> Notebooks are a way to write and run Python code. By installing Anaconda, you have access to </a:t>
            </a:r>
            <a:r>
              <a:rPr lang="en-US" dirty="0" err="1"/>
              <a:t>Jupyter</a:t>
            </a:r>
            <a:r>
              <a:rPr lang="en-US" dirty="0"/>
              <a:t> Notebooks. They allow you to break up code into "cells" and run these cells individually.</a:t>
            </a:r>
          </a:p>
          <a:p>
            <a:r>
              <a:rPr lang="en-US" dirty="0"/>
              <a:t>This section of the lab will help you get started with accessing, creating, and running </a:t>
            </a:r>
            <a:r>
              <a:rPr lang="en-US" dirty="0" err="1"/>
              <a:t>Jupyter</a:t>
            </a:r>
            <a:r>
              <a:rPr lang="en-US" dirty="0"/>
              <a:t> Notebooks.</a:t>
            </a:r>
          </a:p>
        </p:txBody>
      </p:sp>
    </p:spTree>
    <p:extLst>
      <p:ext uri="{BB962C8B-B14F-4D97-AF65-F5344CB8AC3E}">
        <p14:creationId xmlns:p14="http://schemas.microsoft.com/office/powerpoint/2010/main" val="2596940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3E80-A519-44D6-B049-D7FD78FD68FB}"/>
              </a:ext>
            </a:extLst>
          </p:cNvPr>
          <p:cNvSpPr>
            <a:spLocks noGrp="1"/>
          </p:cNvSpPr>
          <p:nvPr>
            <p:ph type="title"/>
          </p:nvPr>
        </p:nvSpPr>
        <p:spPr/>
        <p:txBody>
          <a:bodyPr/>
          <a:lstStyle/>
          <a:p>
            <a:r>
              <a:rPr lang="en-US" dirty="0"/>
              <a:t>II. Getting Started with </a:t>
            </a:r>
            <a:r>
              <a:rPr lang="en-US" dirty="0" err="1"/>
              <a:t>Jupyter</a:t>
            </a:r>
            <a:r>
              <a:rPr lang="en-US" dirty="0"/>
              <a:t> Notebooks</a:t>
            </a:r>
          </a:p>
        </p:txBody>
      </p:sp>
      <p:sp>
        <p:nvSpPr>
          <p:cNvPr id="3" name="Content Placeholder 2">
            <a:extLst>
              <a:ext uri="{FF2B5EF4-FFF2-40B4-BE49-F238E27FC236}">
                <a16:creationId xmlns:a16="http://schemas.microsoft.com/office/drawing/2014/main" id="{75B8E849-47A4-4C75-8163-F6F180876306}"/>
              </a:ext>
            </a:extLst>
          </p:cNvPr>
          <p:cNvSpPr>
            <a:spLocks noGrp="1"/>
          </p:cNvSpPr>
          <p:nvPr>
            <p:ph idx="1"/>
          </p:nvPr>
        </p:nvSpPr>
        <p:spPr/>
        <p:txBody>
          <a:bodyPr/>
          <a:lstStyle/>
          <a:p>
            <a:pPr marL="0" indent="0">
              <a:buNone/>
            </a:pPr>
            <a:r>
              <a:rPr lang="en-US" dirty="0"/>
              <a:t>1. Accessing </a:t>
            </a:r>
            <a:r>
              <a:rPr lang="en-US" dirty="0" err="1"/>
              <a:t>Jupyter</a:t>
            </a:r>
            <a:r>
              <a:rPr lang="en-US" dirty="0"/>
              <a:t> Notebooks</a:t>
            </a:r>
          </a:p>
          <a:p>
            <a:pPr lvl="1"/>
            <a:r>
              <a:rPr lang="en-US" dirty="0"/>
              <a:t>Unix Shell</a:t>
            </a:r>
          </a:p>
          <a:p>
            <a:pPr lvl="2"/>
            <a:r>
              <a:rPr lang="en-US" dirty="0"/>
              <a:t>We will use basic Unix Shell commands to open </a:t>
            </a:r>
            <a:r>
              <a:rPr lang="en-US" dirty="0" err="1"/>
              <a:t>Jupyter</a:t>
            </a:r>
            <a:r>
              <a:rPr lang="en-US" dirty="0"/>
              <a:t> Notebooks. If you are new to the Unix Shell, see this tutorial for learning about the Unix Shell: </a:t>
            </a:r>
            <a:r>
              <a:rPr lang="en-US" dirty="0">
                <a:hlinkClick r:id="rId2"/>
              </a:rPr>
              <a:t>http://swcarpentry.github.io/shell-novice/</a:t>
            </a:r>
            <a:r>
              <a:rPr lang="en-US" dirty="0"/>
              <a:t> .</a:t>
            </a:r>
          </a:p>
          <a:p>
            <a:pPr lvl="2"/>
            <a:r>
              <a:rPr lang="en-US" dirty="0"/>
              <a:t>For a summary of the key points of the Unix Shell, see </a:t>
            </a:r>
            <a:r>
              <a:rPr lang="en-US" dirty="0">
                <a:hlinkClick r:id="rId3"/>
              </a:rPr>
              <a:t>https://swcarpentry.github.io/shell-novice/reference/</a:t>
            </a:r>
            <a:r>
              <a:rPr lang="en-US" dirty="0"/>
              <a:t> .</a:t>
            </a:r>
          </a:p>
          <a:p>
            <a:pPr lvl="2"/>
            <a:r>
              <a:rPr lang="en-US" dirty="0"/>
              <a:t>To navigate around the Unix Shell, these are the commands that you will need:</a:t>
            </a:r>
          </a:p>
          <a:p>
            <a:pPr lvl="3"/>
            <a:r>
              <a:rPr lang="en-US" i="1" dirty="0"/>
              <a:t>cd path </a:t>
            </a:r>
            <a:r>
              <a:rPr lang="en-US" dirty="0"/>
              <a:t>changes your directory</a:t>
            </a:r>
          </a:p>
          <a:p>
            <a:pPr lvl="3"/>
            <a:r>
              <a:rPr lang="en-US" i="1" dirty="0"/>
              <a:t>ls path </a:t>
            </a:r>
            <a:r>
              <a:rPr lang="en-US" dirty="0"/>
              <a:t>lists your directory</a:t>
            </a:r>
          </a:p>
          <a:p>
            <a:pPr lvl="3"/>
            <a:r>
              <a:rPr lang="en-US" i="1" dirty="0"/>
              <a:t>cd ... </a:t>
            </a:r>
            <a:r>
              <a:rPr lang="en-US" dirty="0"/>
              <a:t>moves back a directory</a:t>
            </a:r>
          </a:p>
          <a:p>
            <a:pPr lvl="3"/>
            <a:r>
              <a:rPr lang="en-US" i="1" dirty="0"/>
              <a:t>pip install</a:t>
            </a:r>
            <a:r>
              <a:rPr lang="en-US" dirty="0"/>
              <a:t> in Anaconda prompt, installs a package</a:t>
            </a:r>
          </a:p>
          <a:p>
            <a:pPr lvl="3"/>
            <a:r>
              <a:rPr lang="en-US" i="1" dirty="0"/>
              <a:t>pip list</a:t>
            </a:r>
            <a:r>
              <a:rPr lang="en-US" dirty="0"/>
              <a:t> in Anaconda prompt, lists all installed packages</a:t>
            </a:r>
            <a:endParaRPr lang="en-US" i="1" dirty="0"/>
          </a:p>
          <a:p>
            <a:pPr lvl="3"/>
            <a:r>
              <a:rPr lang="en-US" dirty="0"/>
              <a:t>For a complete list or further explanation: </a:t>
            </a:r>
            <a:r>
              <a:rPr lang="en-US" dirty="0">
                <a:hlinkClick r:id="rId3"/>
              </a:rPr>
              <a:t>https://swcarpentry.github.io/shell-novice/reference/</a:t>
            </a:r>
            <a:r>
              <a:rPr lang="en-US" dirty="0"/>
              <a:t> .</a:t>
            </a:r>
          </a:p>
        </p:txBody>
      </p:sp>
    </p:spTree>
    <p:extLst>
      <p:ext uri="{BB962C8B-B14F-4D97-AF65-F5344CB8AC3E}">
        <p14:creationId xmlns:p14="http://schemas.microsoft.com/office/powerpoint/2010/main" val="1430596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3E80-A519-44D6-B049-D7FD78FD68FB}"/>
              </a:ext>
            </a:extLst>
          </p:cNvPr>
          <p:cNvSpPr>
            <a:spLocks noGrp="1"/>
          </p:cNvSpPr>
          <p:nvPr>
            <p:ph type="title"/>
          </p:nvPr>
        </p:nvSpPr>
        <p:spPr/>
        <p:txBody>
          <a:bodyPr/>
          <a:lstStyle/>
          <a:p>
            <a:r>
              <a:rPr lang="en-US" dirty="0"/>
              <a:t>II. Getting Started with </a:t>
            </a:r>
            <a:r>
              <a:rPr lang="en-US" dirty="0" err="1"/>
              <a:t>Jupyter</a:t>
            </a:r>
            <a:r>
              <a:rPr lang="en-US" dirty="0"/>
              <a:t> Notebooks</a:t>
            </a:r>
          </a:p>
        </p:txBody>
      </p:sp>
      <p:sp>
        <p:nvSpPr>
          <p:cNvPr id="3" name="Content Placeholder 2">
            <a:extLst>
              <a:ext uri="{FF2B5EF4-FFF2-40B4-BE49-F238E27FC236}">
                <a16:creationId xmlns:a16="http://schemas.microsoft.com/office/drawing/2014/main" id="{75B8E849-47A4-4C75-8163-F6F180876306}"/>
              </a:ext>
            </a:extLst>
          </p:cNvPr>
          <p:cNvSpPr>
            <a:spLocks noGrp="1"/>
          </p:cNvSpPr>
          <p:nvPr>
            <p:ph idx="1"/>
          </p:nvPr>
        </p:nvSpPr>
        <p:spPr/>
        <p:txBody>
          <a:bodyPr>
            <a:normAutofit/>
          </a:bodyPr>
          <a:lstStyle/>
          <a:p>
            <a:pPr marL="0" indent="0">
              <a:buNone/>
            </a:pPr>
            <a:r>
              <a:rPr lang="en-US" dirty="0"/>
              <a:t>1. Accessing </a:t>
            </a:r>
            <a:r>
              <a:rPr lang="en-US" dirty="0" err="1"/>
              <a:t>Jupyter</a:t>
            </a:r>
            <a:r>
              <a:rPr lang="en-US" dirty="0"/>
              <a:t> Notebooks</a:t>
            </a:r>
          </a:p>
          <a:p>
            <a:pPr lvl="1"/>
            <a:r>
              <a:rPr lang="en-US" dirty="0"/>
              <a:t>Creating/Opening </a:t>
            </a:r>
            <a:r>
              <a:rPr lang="en-US" dirty="0" err="1"/>
              <a:t>Jupyter</a:t>
            </a:r>
            <a:r>
              <a:rPr lang="en-US" dirty="0"/>
              <a:t> Notebooks</a:t>
            </a:r>
          </a:p>
          <a:p>
            <a:pPr lvl="2"/>
            <a:r>
              <a:rPr lang="en-US" dirty="0"/>
              <a:t>Create a folder that you will store all files for this class. For ease of access, I recommend creating the folder under "Windows (C:)" then "Users" then "</a:t>
            </a:r>
            <a:r>
              <a:rPr lang="en-US" i="1" dirty="0"/>
              <a:t>Your Username</a:t>
            </a:r>
            <a:r>
              <a:rPr lang="en-US" dirty="0"/>
              <a:t>". Do not include spaces in the name of your folder. I named my folder “data-analysis”.</a:t>
            </a:r>
          </a:p>
          <a:p>
            <a:pPr lvl="2"/>
            <a:r>
              <a:rPr lang="en-US" dirty="0"/>
              <a:t>Search "terminal" or "anaconda prompt" in your computer's search bar to find the Command Prompt or Anaconda Prompt. Open one of these programs (Anaconda Prompt recommended).</a:t>
            </a:r>
          </a:p>
          <a:p>
            <a:pPr lvl="2"/>
            <a:r>
              <a:rPr lang="en-US" dirty="0"/>
              <a:t>Navigate to the folder that you created in step one using the commands provided above in the "Unix Shell" section.</a:t>
            </a:r>
          </a:p>
        </p:txBody>
      </p:sp>
    </p:spTree>
    <p:extLst>
      <p:ext uri="{BB962C8B-B14F-4D97-AF65-F5344CB8AC3E}">
        <p14:creationId xmlns:p14="http://schemas.microsoft.com/office/powerpoint/2010/main" val="1689555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3E80-A519-44D6-B049-D7FD78FD68FB}"/>
              </a:ext>
            </a:extLst>
          </p:cNvPr>
          <p:cNvSpPr>
            <a:spLocks noGrp="1"/>
          </p:cNvSpPr>
          <p:nvPr>
            <p:ph type="title"/>
          </p:nvPr>
        </p:nvSpPr>
        <p:spPr/>
        <p:txBody>
          <a:bodyPr/>
          <a:lstStyle/>
          <a:p>
            <a:r>
              <a:rPr lang="en-US" dirty="0"/>
              <a:t>II. Getting Started with </a:t>
            </a:r>
            <a:r>
              <a:rPr lang="en-US" dirty="0" err="1"/>
              <a:t>Jupyter</a:t>
            </a:r>
            <a:r>
              <a:rPr lang="en-US" dirty="0"/>
              <a:t> Notebooks</a:t>
            </a:r>
          </a:p>
        </p:txBody>
      </p:sp>
      <p:sp>
        <p:nvSpPr>
          <p:cNvPr id="3" name="Content Placeholder 2">
            <a:extLst>
              <a:ext uri="{FF2B5EF4-FFF2-40B4-BE49-F238E27FC236}">
                <a16:creationId xmlns:a16="http://schemas.microsoft.com/office/drawing/2014/main" id="{75B8E849-47A4-4C75-8163-F6F180876306}"/>
              </a:ext>
            </a:extLst>
          </p:cNvPr>
          <p:cNvSpPr>
            <a:spLocks noGrp="1"/>
          </p:cNvSpPr>
          <p:nvPr>
            <p:ph idx="1"/>
          </p:nvPr>
        </p:nvSpPr>
        <p:spPr/>
        <p:txBody>
          <a:bodyPr>
            <a:normAutofit/>
          </a:bodyPr>
          <a:lstStyle/>
          <a:p>
            <a:pPr marL="0" indent="0">
              <a:buNone/>
            </a:pPr>
            <a:r>
              <a:rPr lang="en-US" dirty="0"/>
              <a:t>1. Accessing </a:t>
            </a:r>
            <a:r>
              <a:rPr lang="en-US" dirty="0" err="1"/>
              <a:t>Jupyter</a:t>
            </a:r>
            <a:r>
              <a:rPr lang="en-US" dirty="0"/>
              <a:t> Notebooks</a:t>
            </a:r>
          </a:p>
          <a:p>
            <a:pPr lvl="1"/>
            <a:r>
              <a:rPr lang="en-US" dirty="0"/>
              <a:t>Your command prompt should look something like this:</a:t>
            </a:r>
          </a:p>
        </p:txBody>
      </p:sp>
      <p:pic>
        <p:nvPicPr>
          <p:cNvPr id="2052" name="Picture 4" descr="https://moorec52.github.io/water-data-analysis.github.io/labs/lab1.0/jupyter_nav.JPG">
            <a:extLst>
              <a:ext uri="{FF2B5EF4-FFF2-40B4-BE49-F238E27FC236}">
                <a16:creationId xmlns:a16="http://schemas.microsoft.com/office/drawing/2014/main" id="{B087E4FD-76C9-4455-9971-09D115A96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0653" y="2703000"/>
            <a:ext cx="6550693" cy="3796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966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3E80-A519-44D6-B049-D7FD78FD68FB}"/>
              </a:ext>
            </a:extLst>
          </p:cNvPr>
          <p:cNvSpPr>
            <a:spLocks noGrp="1"/>
          </p:cNvSpPr>
          <p:nvPr>
            <p:ph type="title"/>
          </p:nvPr>
        </p:nvSpPr>
        <p:spPr/>
        <p:txBody>
          <a:bodyPr/>
          <a:lstStyle/>
          <a:p>
            <a:r>
              <a:rPr lang="en-US" dirty="0"/>
              <a:t>II. Getting Started with </a:t>
            </a:r>
            <a:r>
              <a:rPr lang="en-US" dirty="0" err="1"/>
              <a:t>Jupyter</a:t>
            </a:r>
            <a:r>
              <a:rPr lang="en-US" dirty="0"/>
              <a:t> Notebooks</a:t>
            </a:r>
          </a:p>
        </p:txBody>
      </p:sp>
      <p:sp>
        <p:nvSpPr>
          <p:cNvPr id="3" name="Content Placeholder 2">
            <a:extLst>
              <a:ext uri="{FF2B5EF4-FFF2-40B4-BE49-F238E27FC236}">
                <a16:creationId xmlns:a16="http://schemas.microsoft.com/office/drawing/2014/main" id="{75B8E849-47A4-4C75-8163-F6F180876306}"/>
              </a:ext>
            </a:extLst>
          </p:cNvPr>
          <p:cNvSpPr>
            <a:spLocks noGrp="1"/>
          </p:cNvSpPr>
          <p:nvPr>
            <p:ph idx="1"/>
          </p:nvPr>
        </p:nvSpPr>
        <p:spPr/>
        <p:txBody>
          <a:bodyPr>
            <a:normAutofit/>
          </a:bodyPr>
          <a:lstStyle/>
          <a:p>
            <a:pPr marL="0" indent="0">
              <a:buNone/>
            </a:pPr>
            <a:r>
              <a:rPr lang="en-US" dirty="0"/>
              <a:t>1. Accessing </a:t>
            </a:r>
            <a:r>
              <a:rPr lang="en-US" dirty="0" err="1"/>
              <a:t>Jupyter</a:t>
            </a:r>
            <a:r>
              <a:rPr lang="en-US" dirty="0"/>
              <a:t> Notebooks</a:t>
            </a:r>
          </a:p>
          <a:p>
            <a:pPr lvl="1"/>
            <a:r>
              <a:rPr lang="en-US" dirty="0"/>
              <a:t>A tab with the </a:t>
            </a:r>
            <a:r>
              <a:rPr lang="en-US" dirty="0" err="1"/>
              <a:t>Jupyter</a:t>
            </a:r>
            <a:r>
              <a:rPr lang="en-US" dirty="0"/>
              <a:t> interface will open in your browser.</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Create a new </a:t>
            </a:r>
            <a:r>
              <a:rPr lang="en-US" dirty="0" err="1"/>
              <a:t>Jupyter</a:t>
            </a:r>
            <a:r>
              <a:rPr lang="en-US" dirty="0"/>
              <a:t> Notebook by selecting "New" in the upper right hand corner and then "Python 3".</a:t>
            </a:r>
          </a:p>
        </p:txBody>
      </p:sp>
      <p:pic>
        <p:nvPicPr>
          <p:cNvPr id="4098" name="Picture 2" descr="https://moorec52.github.io/water-data-analysis.github.io/labs/lab1.0/jupyter_interface.JPG">
            <a:extLst>
              <a:ext uri="{FF2B5EF4-FFF2-40B4-BE49-F238E27FC236}">
                <a16:creationId xmlns:a16="http://schemas.microsoft.com/office/drawing/2014/main" id="{36EC9CB3-BDF3-468A-8DFD-93112A668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0042" y="2634080"/>
            <a:ext cx="9111916" cy="158984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moorec52.github.io/water-data-analysis.github.io/labs/lab1.0/jupyter_new.JPG">
            <a:extLst>
              <a:ext uri="{FF2B5EF4-FFF2-40B4-BE49-F238E27FC236}">
                <a16:creationId xmlns:a16="http://schemas.microsoft.com/office/drawing/2014/main" id="{3868FAE6-C15D-49FB-8151-D4EC7D4541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0379" y="5032375"/>
            <a:ext cx="7331242" cy="1793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94082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33</TotalTime>
  <Words>808</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Calibri Light</vt:lpstr>
      <vt:lpstr>Retrospect</vt:lpstr>
      <vt:lpstr>Lab 1.0</vt:lpstr>
      <vt:lpstr> I. Setting Up Anaconda</vt:lpstr>
      <vt:lpstr> I. Setting Up Anaconda</vt:lpstr>
      <vt:lpstr> I. Setting Up Anaconda</vt:lpstr>
      <vt:lpstr>II. Getting Started with Jupyter Notebooks</vt:lpstr>
      <vt:lpstr>II. Getting Started with Jupyter Notebooks</vt:lpstr>
      <vt:lpstr>II. Getting Started with Jupyter Notebooks</vt:lpstr>
      <vt:lpstr>II. Getting Started with Jupyter Notebooks</vt:lpstr>
      <vt:lpstr>II. Getting Started with Jupyter Notebooks</vt:lpstr>
      <vt:lpstr>II. Getting Started with Jupyter Notebooks</vt:lpstr>
      <vt:lpstr>II. Getting Started with Jupyter Notebooks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1.0</dc:title>
  <dc:creator>Calista R. Moore</dc:creator>
  <cp:lastModifiedBy>Calista R. Moore</cp:lastModifiedBy>
  <cp:revision>7</cp:revision>
  <dcterms:created xsi:type="dcterms:W3CDTF">2019-07-22T18:30:14Z</dcterms:created>
  <dcterms:modified xsi:type="dcterms:W3CDTF">2019-07-25T16:02:58Z</dcterms:modified>
</cp:coreProperties>
</file>