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3"/>
  </p:notesMasterIdLst>
  <p:sldIdLst>
    <p:sldId id="256" r:id="rId2"/>
    <p:sldId id="257" r:id="rId3"/>
    <p:sldId id="284" r:id="rId4"/>
    <p:sldId id="258" r:id="rId5"/>
    <p:sldId id="260" r:id="rId6"/>
    <p:sldId id="259" r:id="rId7"/>
    <p:sldId id="261" r:id="rId8"/>
    <p:sldId id="262" r:id="rId9"/>
    <p:sldId id="275" r:id="rId10"/>
    <p:sldId id="263" r:id="rId11"/>
    <p:sldId id="264" r:id="rId12"/>
    <p:sldId id="265" r:id="rId13"/>
    <p:sldId id="266" r:id="rId14"/>
    <p:sldId id="267" r:id="rId15"/>
    <p:sldId id="286" r:id="rId16"/>
    <p:sldId id="287" r:id="rId17"/>
    <p:sldId id="288" r:id="rId18"/>
    <p:sldId id="269" r:id="rId19"/>
    <p:sldId id="270" r:id="rId20"/>
    <p:sldId id="271" r:id="rId21"/>
    <p:sldId id="272" r:id="rId22"/>
    <p:sldId id="273" r:id="rId23"/>
    <p:sldId id="274" r:id="rId24"/>
    <p:sldId id="282" r:id="rId25"/>
    <p:sldId id="276" r:id="rId26"/>
    <p:sldId id="277" r:id="rId27"/>
    <p:sldId id="278" r:id="rId28"/>
    <p:sldId id="279" r:id="rId29"/>
    <p:sldId id="280" r:id="rId30"/>
    <p:sldId id="281" r:id="rId31"/>
    <p:sldId id="28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4CBF6-2F52-ED42-A0BD-C9781F129927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0DFCD-A813-4E44-8AE6-AAB70444A3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7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Upper Merced </a:t>
            </a:r>
            <a:r>
              <a:rPr lang="en-US" dirty="0" err="1" smtClean="0"/>
              <a:t>Hydroclimate</a:t>
            </a:r>
            <a:r>
              <a:rPr lang="en-US" dirty="0" smtClean="0"/>
              <a:t> Network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Gage/Snow Sensor Locks Combo: 264(0)</a:t>
            </a:r>
          </a:p>
          <a:p>
            <a:r>
              <a:rPr lang="en-US" dirty="0" smtClean="0"/>
              <a:t>Created August, 2014-HF</a:t>
            </a:r>
          </a:p>
          <a:p>
            <a:r>
              <a:rPr lang="en-US" dirty="0" smtClean="0"/>
              <a:t>Updated August 10, 2014- </a:t>
            </a:r>
            <a:r>
              <a:rPr lang="en-US" dirty="0" smtClean="0"/>
              <a:t>HF</a:t>
            </a:r>
          </a:p>
          <a:p>
            <a:r>
              <a:rPr lang="en-US" dirty="0" smtClean="0"/>
              <a:t>Updated March 21, 2017- </a:t>
            </a:r>
            <a:r>
              <a:rPr lang="en-US" dirty="0" err="1" smtClean="0"/>
              <a:t>B.Mocsny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62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89296" y="1862166"/>
            <a:ext cx="31975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Meteorology Sensors: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u="sng" dirty="0" smtClean="0">
                <a:latin typeface="Arial"/>
                <a:cs typeface="Arial"/>
              </a:rPr>
              <a:t>Hobo Temp/RH</a:t>
            </a:r>
          </a:p>
          <a:p>
            <a:r>
              <a:rPr lang="en-US" u="sng" dirty="0" smtClean="0">
                <a:latin typeface="Arial"/>
                <a:cs typeface="Arial"/>
              </a:rPr>
              <a:t>Tidbit Temp</a:t>
            </a:r>
          </a:p>
          <a:p>
            <a:endParaRPr lang="en-US" u="sng" dirty="0">
              <a:latin typeface="Arial"/>
              <a:cs typeface="Arial"/>
            </a:endParaRPr>
          </a:p>
          <a:p>
            <a:endParaRPr lang="en-US" u="sng" dirty="0" smtClean="0">
              <a:latin typeface="Arial"/>
              <a:cs typeface="Arial"/>
            </a:endParaRPr>
          </a:p>
          <a:p>
            <a:r>
              <a:rPr lang="en-US" u="sng" dirty="0" err="1" smtClean="0">
                <a:latin typeface="Arial"/>
                <a:cs typeface="Arial"/>
              </a:rPr>
              <a:t>Barologger</a:t>
            </a:r>
            <a:r>
              <a:rPr lang="en-US" u="sng" dirty="0" smtClean="0">
                <a:latin typeface="Arial"/>
                <a:cs typeface="Arial"/>
              </a:rPr>
              <a:t> Enclosure/Sensor</a:t>
            </a:r>
          </a:p>
          <a:p>
            <a:endParaRPr lang="en-US" u="sng" dirty="0">
              <a:latin typeface="Arial"/>
              <a:cs typeface="Arial"/>
            </a:endParaRPr>
          </a:p>
          <a:p>
            <a:endParaRPr lang="en-US" u="sng" dirty="0" smtClean="0">
              <a:latin typeface="Arial"/>
              <a:cs typeface="Arial"/>
            </a:endParaRPr>
          </a:p>
        </p:txBody>
      </p:sp>
      <p:pic>
        <p:nvPicPr>
          <p:cNvPr id="4" name="Picture 3" descr="IMG_4089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9"/>
          <a:stretch/>
        </p:blipFill>
        <p:spPr>
          <a:xfrm>
            <a:off x="218487" y="0"/>
            <a:ext cx="2726904" cy="6858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280452" y="1862166"/>
            <a:ext cx="3208846" cy="732200"/>
          </a:xfrm>
          <a:prstGeom prst="straightConnector1">
            <a:avLst/>
          </a:prstGeom>
          <a:ln w="38100" cmpd="sng">
            <a:solidFill>
              <a:srgbClr val="31B6F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543061" y="3727693"/>
            <a:ext cx="3932581" cy="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543061" y="1979910"/>
            <a:ext cx="0" cy="174778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543061" y="4820058"/>
            <a:ext cx="2225831" cy="178874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24464" y="338328"/>
            <a:ext cx="4762336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Merced River </a:t>
            </a:r>
            <a:br>
              <a:rPr lang="en-US" dirty="0" smtClean="0"/>
            </a:br>
            <a:r>
              <a:rPr lang="en-US" dirty="0" smtClean="0"/>
              <a:t>ABV HSC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68892" y="4450726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Stream Gage, 30 ft. SW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3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4097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1" r="22345"/>
          <a:stretch/>
        </p:blipFill>
        <p:spPr>
          <a:xfrm>
            <a:off x="95588" y="1158229"/>
            <a:ext cx="4670148" cy="51389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93052" y="1520768"/>
            <a:ext cx="4132467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Snow/Met Sensors:</a:t>
            </a:r>
          </a:p>
          <a:p>
            <a:r>
              <a:rPr lang="en-US" u="sng" dirty="0" smtClean="0">
                <a:latin typeface="Arial"/>
                <a:cs typeface="Arial"/>
              </a:rPr>
              <a:t>Judd Snow Depth</a:t>
            </a:r>
          </a:p>
          <a:p>
            <a:r>
              <a:rPr lang="en-US" dirty="0" smtClean="0">
                <a:latin typeface="Arial"/>
                <a:cs typeface="Arial"/>
              </a:rPr>
              <a:t>-cable length= 15 ft.</a:t>
            </a:r>
          </a:p>
          <a:p>
            <a:r>
              <a:rPr lang="en-US" dirty="0" smtClean="0">
                <a:latin typeface="Arial"/>
                <a:cs typeface="Arial"/>
              </a:rPr>
              <a:t>-sensor height: 248 inches(8/14/14)</a:t>
            </a:r>
          </a:p>
          <a:p>
            <a:r>
              <a:rPr lang="en-US" dirty="0" smtClean="0">
                <a:latin typeface="Arial"/>
                <a:cs typeface="Arial"/>
              </a:rPr>
              <a:t>-serial #: NA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u="sng" dirty="0" smtClean="0">
                <a:latin typeface="Arial"/>
                <a:cs typeface="Arial"/>
              </a:rPr>
              <a:t>CS215-L Temperature &amp; Relative Humidity</a:t>
            </a:r>
          </a:p>
          <a:p>
            <a:r>
              <a:rPr lang="en-US" dirty="0" smtClean="0">
                <a:latin typeface="Arial"/>
                <a:cs typeface="Arial"/>
              </a:rPr>
              <a:t>-cable length= 30 ft. </a:t>
            </a:r>
          </a:p>
          <a:p>
            <a:r>
              <a:rPr lang="en-US" dirty="0" smtClean="0">
                <a:latin typeface="Arial"/>
                <a:cs typeface="Arial"/>
              </a:rPr>
              <a:t>-serial #: E10466</a:t>
            </a:r>
          </a:p>
          <a:p>
            <a:r>
              <a:rPr lang="en-US" dirty="0" smtClean="0">
                <a:latin typeface="Arial"/>
                <a:cs typeface="Arial"/>
              </a:rPr>
              <a:t>-sensor height: 15 ft.</a:t>
            </a:r>
          </a:p>
          <a:p>
            <a:endParaRPr lang="en-US" u="sng" dirty="0" smtClean="0">
              <a:latin typeface="Arial"/>
              <a:cs typeface="Arial"/>
            </a:endParaRPr>
          </a:p>
          <a:p>
            <a:r>
              <a:rPr lang="en-US" u="sng" dirty="0" smtClean="0">
                <a:latin typeface="Arial"/>
                <a:cs typeface="Arial"/>
              </a:rPr>
              <a:t>Out of service sensors to be removed September 2014:</a:t>
            </a:r>
          </a:p>
          <a:p>
            <a:r>
              <a:rPr lang="en-US" dirty="0" smtClean="0">
                <a:latin typeface="Arial"/>
                <a:cs typeface="Arial"/>
              </a:rPr>
              <a:t>-sonic anemometer </a:t>
            </a:r>
          </a:p>
          <a:p>
            <a:r>
              <a:rPr lang="en-US" dirty="0" smtClean="0">
                <a:latin typeface="Arial"/>
                <a:cs typeface="Arial"/>
              </a:rPr>
              <a:t>-solar radiation</a:t>
            </a:r>
          </a:p>
          <a:p>
            <a:r>
              <a:rPr lang="en-US" dirty="0" smtClean="0">
                <a:latin typeface="Arial"/>
                <a:cs typeface="Arial"/>
              </a:rPr>
              <a:t>-</a:t>
            </a:r>
            <a:r>
              <a:rPr lang="en-US" dirty="0" err="1" smtClean="0">
                <a:latin typeface="Arial"/>
                <a:cs typeface="Arial"/>
              </a:rPr>
              <a:t>Viasala</a:t>
            </a:r>
            <a:r>
              <a:rPr lang="en-US" dirty="0" smtClean="0">
                <a:latin typeface="Arial"/>
                <a:cs typeface="Arial"/>
              </a:rPr>
              <a:t> Temp/RH</a:t>
            </a:r>
          </a:p>
          <a:p>
            <a:endParaRPr lang="en-US" u="sng" dirty="0" smtClean="0">
              <a:latin typeface="Arial"/>
              <a:cs typeface="Arial"/>
            </a:endParaRPr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 flipV="1">
            <a:off x="2567217" y="5311623"/>
            <a:ext cx="2444316" cy="131411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24463" y="338328"/>
            <a:ext cx="4762336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Merced River </a:t>
            </a:r>
            <a:br>
              <a:rPr lang="en-US" dirty="0" smtClean="0"/>
            </a:br>
            <a:r>
              <a:rPr lang="en-US" dirty="0" smtClean="0"/>
              <a:t>ABV HSC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11533" y="6441067"/>
            <a:ext cx="2752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Stream Gage, 300 ft.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3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4097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1" r="22345"/>
          <a:stretch/>
        </p:blipFill>
        <p:spPr>
          <a:xfrm>
            <a:off x="95588" y="1158229"/>
            <a:ext cx="4670148" cy="51389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11533" y="1623449"/>
            <a:ext cx="4132467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Arial"/>
                <a:cs typeface="Arial"/>
              </a:rPr>
              <a:t>Snow Sensor Enclosure;</a:t>
            </a:r>
          </a:p>
          <a:p>
            <a:r>
              <a:rPr lang="en-US" dirty="0" smtClean="0">
                <a:latin typeface="Arial"/>
                <a:cs typeface="Arial"/>
              </a:rPr>
              <a:t>-CR1000 </a:t>
            </a:r>
            <a:r>
              <a:rPr lang="en-US" dirty="0" err="1" smtClean="0">
                <a:latin typeface="Arial"/>
                <a:cs typeface="Arial"/>
              </a:rPr>
              <a:t>Datalogger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-RF400 Radio</a:t>
            </a:r>
          </a:p>
          <a:p>
            <a:r>
              <a:rPr lang="en-US" dirty="0" smtClean="0">
                <a:latin typeface="Arial"/>
                <a:cs typeface="Arial"/>
              </a:rPr>
              <a:t>-CSI TX312 HDR GOES Transmitter</a:t>
            </a:r>
          </a:p>
          <a:p>
            <a:r>
              <a:rPr lang="en-US" dirty="0" smtClean="0">
                <a:latin typeface="Arial"/>
                <a:cs typeface="Arial"/>
              </a:rPr>
              <a:t>-CSI Omnidirectional White-Wand Local Antennae</a:t>
            </a:r>
          </a:p>
          <a:p>
            <a:r>
              <a:rPr lang="en-US" dirty="0" smtClean="0">
                <a:latin typeface="Arial"/>
                <a:cs typeface="Arial"/>
              </a:rPr>
              <a:t>-GOES YAGI Directional Antennae(Azimuth=191°) </a:t>
            </a:r>
            <a:endParaRPr lang="en-US" dirty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u="sng" dirty="0" smtClean="0">
                <a:latin typeface="Arial"/>
                <a:cs typeface="Arial"/>
              </a:rPr>
              <a:t>Power System: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/>
                <a:cs typeface="Arial"/>
              </a:rPr>
              <a:t>40 Watt BP solar panel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/>
                <a:cs typeface="Arial"/>
              </a:rPr>
              <a:t>ProStar-15 solar controller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/>
                <a:cs typeface="Arial"/>
              </a:rPr>
              <a:t>CS P100 controller(to power GOES Transmitter)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/>
                <a:cs typeface="Arial"/>
              </a:rPr>
              <a:t>80 AH Battery</a:t>
            </a:r>
          </a:p>
          <a:p>
            <a:endParaRPr lang="en-US" u="sng" dirty="0" smtClean="0">
              <a:latin typeface="Arial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24463" y="338328"/>
            <a:ext cx="4762336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Merced River </a:t>
            </a:r>
            <a:br>
              <a:rPr lang="en-US" dirty="0" smtClean="0"/>
            </a:br>
            <a:r>
              <a:rPr lang="en-US" dirty="0" smtClean="0"/>
              <a:t>ABV HSC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6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4097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1" r="22345"/>
          <a:stretch/>
        </p:blipFill>
        <p:spPr>
          <a:xfrm>
            <a:off x="95588" y="1158229"/>
            <a:ext cx="4670148" cy="51389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65737" y="1623449"/>
            <a:ext cx="4378264" cy="6463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CSI TX312 HDR GOES Transmitter</a:t>
            </a:r>
          </a:p>
          <a:p>
            <a:r>
              <a:rPr lang="en-US" dirty="0" smtClean="0">
                <a:latin typeface="Arial"/>
                <a:cs typeface="Arial"/>
              </a:rPr>
              <a:t>Sat Configuration: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/>
                <a:cs typeface="Arial"/>
              </a:rPr>
              <a:t>GOES ID: c2b033ca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/>
                <a:cs typeface="Arial"/>
              </a:rPr>
              <a:t>Timed Channel: 62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/>
                <a:cs typeface="Arial"/>
              </a:rPr>
              <a:t>Timed Bit Rate: 300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/>
                <a:cs typeface="Arial"/>
              </a:rPr>
              <a:t>Timed Interval: 00:01:00:00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/>
                <a:cs typeface="Arial"/>
              </a:rPr>
              <a:t>First Timed Transmission: 00:12:30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/>
                <a:cs typeface="Arial"/>
              </a:rPr>
              <a:t>Timed </a:t>
            </a:r>
            <a:r>
              <a:rPr lang="en-US" dirty="0" err="1" smtClean="0">
                <a:latin typeface="Arial"/>
                <a:cs typeface="Arial"/>
              </a:rPr>
              <a:t>Tx</a:t>
            </a:r>
            <a:r>
              <a:rPr lang="en-US" dirty="0" smtClean="0">
                <a:latin typeface="Arial"/>
                <a:cs typeface="Arial"/>
              </a:rPr>
              <a:t> Window: 10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/>
                <a:cs typeface="Arial"/>
              </a:rPr>
              <a:t>Timed Data Format: A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/>
                <a:cs typeface="Arial"/>
              </a:rPr>
              <a:t>Random Channel: 0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/>
                <a:cs typeface="Arial"/>
              </a:rPr>
              <a:t>Random Bit Rate: 100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/>
                <a:cs typeface="Arial"/>
              </a:rPr>
              <a:t>Random Randomizing Interval: 20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/>
                <a:cs typeface="Arial"/>
              </a:rPr>
              <a:t>Random Randomizing Percentage: 50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/>
                <a:cs typeface="Arial"/>
              </a:rPr>
              <a:t>Random Repeat Count: 5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/>
                <a:cs typeface="Arial"/>
              </a:rPr>
              <a:t>Random Data Format: A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/>
                <a:cs typeface="Arial"/>
              </a:rPr>
              <a:t>Random </a:t>
            </a:r>
            <a:r>
              <a:rPr lang="en-US" dirty="0" err="1" smtClean="0">
                <a:latin typeface="Arial"/>
                <a:cs typeface="Arial"/>
              </a:rPr>
              <a:t>Msg</a:t>
            </a:r>
            <a:r>
              <a:rPr lang="en-US" dirty="0" smtClean="0">
                <a:latin typeface="Arial"/>
                <a:cs typeface="Arial"/>
              </a:rPr>
              <a:t> Counter: N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/>
                <a:cs typeface="Arial"/>
              </a:rPr>
              <a:t>GPS Position Fix Interval: 00:00:00</a:t>
            </a:r>
            <a:endParaRPr lang="en-US" dirty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endParaRPr lang="en-US" u="sng" dirty="0">
              <a:latin typeface="Arial"/>
              <a:cs typeface="Arial"/>
            </a:endParaRPr>
          </a:p>
          <a:p>
            <a:endParaRPr lang="en-US" u="sng" dirty="0" smtClean="0">
              <a:latin typeface="Arial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24463" y="338328"/>
            <a:ext cx="4762336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Merced River </a:t>
            </a:r>
            <a:br>
              <a:rPr lang="en-US" dirty="0" smtClean="0"/>
            </a:br>
            <a:r>
              <a:rPr lang="en-US" dirty="0" smtClean="0"/>
              <a:t>ABV HSC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7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4832604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Merced River BLW Lyell </a:t>
            </a:r>
            <a:r>
              <a:rPr lang="en-US" dirty="0" err="1" smtClean="0"/>
              <a:t>Fk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055" y="1892468"/>
            <a:ext cx="51037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Datum:</a:t>
            </a:r>
          </a:p>
          <a:p>
            <a:r>
              <a:rPr lang="en-US" dirty="0" smtClean="0">
                <a:latin typeface="Arial"/>
                <a:cs typeface="Arial"/>
              </a:rPr>
              <a:t>Tape down to water surface from bridge v-notch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Solinst</a:t>
            </a:r>
            <a:r>
              <a:rPr lang="en-US" dirty="0">
                <a:latin typeface="Arial"/>
                <a:cs typeface="Arial"/>
              </a:rPr>
              <a:t>:</a:t>
            </a:r>
          </a:p>
          <a:p>
            <a:r>
              <a:rPr lang="en-US" dirty="0" smtClean="0">
                <a:latin typeface="Arial"/>
                <a:cs typeface="Arial"/>
              </a:rPr>
              <a:t>-</a:t>
            </a:r>
            <a:r>
              <a:rPr lang="en-US" dirty="0" err="1" smtClean="0">
                <a:latin typeface="Arial"/>
                <a:cs typeface="Arial"/>
              </a:rPr>
              <a:t>Solinst</a:t>
            </a:r>
            <a:r>
              <a:rPr lang="en-US" dirty="0" smtClean="0">
                <a:latin typeface="Arial"/>
                <a:cs typeface="Arial"/>
              </a:rPr>
              <a:t> Black Sealed PT inside </a:t>
            </a:r>
            <a:r>
              <a:rPr lang="en-US" dirty="0">
                <a:latin typeface="Arial"/>
                <a:cs typeface="Arial"/>
              </a:rPr>
              <a:t>pancake PT mount.</a:t>
            </a:r>
          </a:p>
          <a:p>
            <a:r>
              <a:rPr lang="en-US" dirty="0">
                <a:latin typeface="Arial"/>
                <a:cs typeface="Arial"/>
              </a:rPr>
              <a:t>(fixed inside w/zip ties 8/14/2014)</a:t>
            </a: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pic>
        <p:nvPicPr>
          <p:cNvPr id="4" name="Picture 3" descr="IMG_4124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804" y="0"/>
            <a:ext cx="3854196" cy="6858000"/>
          </a:xfrm>
          <a:prstGeom prst="rect">
            <a:avLst/>
          </a:prstGeom>
        </p:spPr>
      </p:pic>
      <p:pic>
        <p:nvPicPr>
          <p:cNvPr id="7" name="Picture 6" descr="IMG_412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9598"/>
            <a:ext cx="5246267" cy="294840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492628" y="3440948"/>
            <a:ext cx="2840324" cy="1583928"/>
          </a:xfrm>
          <a:prstGeom prst="straightConnector1">
            <a:avLst/>
          </a:prstGeom>
          <a:ln w="38100" cmpd="sng">
            <a:solidFill>
              <a:srgbClr val="31B6F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147054" y="2130103"/>
            <a:ext cx="5393885" cy="12289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40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4832604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Merced River BLW Lyell </a:t>
            </a:r>
            <a:r>
              <a:rPr lang="en-US" dirty="0" err="1" smtClean="0"/>
              <a:t>Fk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89804" y="418744"/>
            <a:ext cx="38541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Locating the Meteorology Sensor: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HOBO Temp/RH</a:t>
            </a:r>
          </a:p>
          <a:p>
            <a:r>
              <a:rPr lang="en-US" dirty="0" smtClean="0">
                <a:latin typeface="Arial"/>
                <a:cs typeface="Arial"/>
              </a:rPr>
              <a:t>HOBO Tidbit Temp</a:t>
            </a:r>
          </a:p>
          <a:p>
            <a:endParaRPr lang="en-US" dirty="0" smtClean="0">
              <a:latin typeface="Arial"/>
              <a:cs typeface="Arial"/>
            </a:endParaRPr>
          </a:p>
        </p:txBody>
      </p:sp>
      <p:pic>
        <p:nvPicPr>
          <p:cNvPr id="2050" name="Picture 2" descr="U:\EP Resources\00. PSLE\WATER\AquariusData\MercedR.BLWLyellFk\Photos\MercedBlwLyellForkofMerced_LocatingTidBitHoboTree_DistanceDownstream_20160917_BMocsny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7690"/>
            <a:ext cx="4455207" cy="334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5366759"/>
            <a:ext cx="3837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Walk ~150m downstream from bridge</a:t>
            </a:r>
          </a:p>
          <a:p>
            <a:r>
              <a:rPr lang="en-US" dirty="0" smtClean="0"/>
              <a:t>On RL.</a:t>
            </a:r>
            <a:endParaRPr lang="en-US" dirty="0"/>
          </a:p>
        </p:txBody>
      </p:sp>
      <p:pic>
        <p:nvPicPr>
          <p:cNvPr id="2051" name="Picture 3" descr="U:\EP Resources\00. PSLE\WATER\AquariusData\MercedR.BLWLyellFk\Photos\MercedBlwLyellForkofMerced_LocatingTibBitHoboTree_LookingIntoForestFromRiver_20160917_BMocsny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790" y="1497690"/>
            <a:ext cx="4396681" cy="329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67751" y="5228259"/>
            <a:ext cx="4076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 into the forest for a large tree and </a:t>
            </a:r>
          </a:p>
          <a:p>
            <a:r>
              <a:rPr lang="en-US" dirty="0" err="1" smtClean="0"/>
              <a:t>Rootwad</a:t>
            </a:r>
            <a:r>
              <a:rPr lang="en-US" dirty="0" smtClean="0"/>
              <a:t> down.  Walk this direction.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460621" y="3168393"/>
            <a:ext cx="521293" cy="20598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21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4832604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Merced River BLW Lyell </a:t>
            </a:r>
            <a:r>
              <a:rPr lang="en-US" dirty="0" err="1" smtClean="0"/>
              <a:t>Fk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82198" y="369007"/>
            <a:ext cx="41618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Locating the Meteorology Sensor: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HOBO Temp/RH</a:t>
            </a:r>
          </a:p>
          <a:p>
            <a:r>
              <a:rPr lang="en-US" dirty="0">
                <a:latin typeface="Arial"/>
                <a:cs typeface="Arial"/>
              </a:rPr>
              <a:t>HOBO Tidbit Temp</a:t>
            </a:r>
          </a:p>
        </p:txBody>
      </p:sp>
      <p:pic>
        <p:nvPicPr>
          <p:cNvPr id="3074" name="Picture 2" descr="U:\EP Resources\00. PSLE\WATER\AquariusData\MercedR.BLWLyellFk\Photos\MercedBlwLyellForkofMerced_GiantRootwadTreeNearTidBitHoboTree_20160917_BMocsny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1" y="1994510"/>
            <a:ext cx="4245547" cy="318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U:\EP Resources\00. PSLE\WATER\AquariusData\MercedR.BLWLyellFk\Photos\MercedBlwLyellForkofMerced_FromTidBitHoboTree_LookingTowardsGiantRootwad_20160917_BMocsny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554" y="1994509"/>
            <a:ext cx="4240498" cy="318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4108" y="5671038"/>
            <a:ext cx="326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fallen tree with giant 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ootwad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44562" y="5532538"/>
            <a:ext cx="3798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picture is taken standing at the tree with the sensors on it looking towards the </a:t>
            </a:r>
            <a:r>
              <a:rPr lang="en-US" dirty="0" err="1" smtClean="0"/>
              <a:t>rootwad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4832604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Merced River BLW Lyell </a:t>
            </a:r>
            <a:r>
              <a:rPr lang="en-US" dirty="0" err="1" smtClean="0"/>
              <a:t>Fk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82198" y="369007"/>
            <a:ext cx="41618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Locating the Meteorology Sensor: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HOBO Temp/RH</a:t>
            </a:r>
          </a:p>
          <a:p>
            <a:r>
              <a:rPr lang="en-US" dirty="0">
                <a:latin typeface="Arial"/>
                <a:cs typeface="Arial"/>
              </a:rPr>
              <a:t>HOBO Tidbit Temp</a:t>
            </a:r>
          </a:p>
        </p:txBody>
      </p:sp>
      <p:pic>
        <p:nvPicPr>
          <p:cNvPr id="4098" name="Picture 2" descr="U:\EP Resources\00. PSLE\WATER\AquariusData\MercedR.BLWLyellFk\Photos\MercedBlwLyellForkofMerced_LookingTowardsTrailFromTidBitHoboTree_20160917_BMocsny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55" y="1667969"/>
            <a:ext cx="6120084" cy="459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96456" y="3016665"/>
            <a:ext cx="146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Towards Trail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96456" y="5195843"/>
            <a:ext cx="19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Towards </a:t>
            </a:r>
            <a:r>
              <a:rPr lang="en-US" dirty="0" err="1" smtClean="0"/>
              <a:t>Rootwad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67044" y="3315768"/>
            <a:ext cx="3367042" cy="7947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57200" y="5443671"/>
            <a:ext cx="6276886" cy="188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623133" y="1663339"/>
            <a:ext cx="68366" cy="13533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9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Merced Peak </a:t>
            </a:r>
            <a:r>
              <a:rPr lang="en-US" dirty="0" err="1" smtClean="0"/>
              <a:t>Fk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780" y="1865173"/>
            <a:ext cx="526624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Stream Gage Enclosure:</a:t>
            </a:r>
          </a:p>
          <a:p>
            <a:r>
              <a:rPr lang="en-US" dirty="0" smtClean="0">
                <a:latin typeface="Arial"/>
                <a:cs typeface="Arial"/>
              </a:rPr>
              <a:t>-CR800 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dirty="0" smtClean="0">
                <a:latin typeface="Arial"/>
                <a:cs typeface="Arial"/>
              </a:rPr>
              <a:t>ata logger (PB address=222)</a:t>
            </a:r>
          </a:p>
          <a:p>
            <a:r>
              <a:rPr lang="en-US" dirty="0" smtClean="0">
                <a:latin typeface="Arial"/>
                <a:cs typeface="Arial"/>
              </a:rPr>
              <a:t>-CS547A Conductivity Interface</a:t>
            </a:r>
          </a:p>
          <a:p>
            <a:r>
              <a:rPr lang="en-US" dirty="0" smtClean="0">
                <a:latin typeface="Arial"/>
                <a:cs typeface="Arial"/>
              </a:rPr>
              <a:t>-data cable connection to enclosure via 1 ½ inch</a:t>
            </a:r>
          </a:p>
          <a:p>
            <a:r>
              <a:rPr lang="en-US" dirty="0" smtClean="0">
                <a:latin typeface="Arial"/>
                <a:cs typeface="Arial"/>
              </a:rPr>
              <a:t>coupler reduced to ¾ inch conduit coupler, ¾ inch</a:t>
            </a:r>
          </a:p>
          <a:p>
            <a:r>
              <a:rPr lang="en-US" dirty="0" smtClean="0">
                <a:latin typeface="Arial"/>
                <a:cs typeface="Arial"/>
              </a:rPr>
              <a:t>conduit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Power System:</a:t>
            </a:r>
          </a:p>
          <a:p>
            <a:r>
              <a:rPr lang="en-US" dirty="0" smtClean="0">
                <a:latin typeface="Arial"/>
                <a:cs typeface="Arial"/>
              </a:rPr>
              <a:t>-20 Watt </a:t>
            </a:r>
            <a:r>
              <a:rPr lang="en-US" dirty="0" err="1" smtClean="0">
                <a:latin typeface="Arial"/>
                <a:cs typeface="Arial"/>
              </a:rPr>
              <a:t>Solarex</a:t>
            </a:r>
            <a:r>
              <a:rPr lang="en-US" dirty="0" smtClean="0">
                <a:latin typeface="Arial"/>
                <a:cs typeface="Arial"/>
              </a:rPr>
              <a:t> solar panel</a:t>
            </a:r>
          </a:p>
          <a:p>
            <a:r>
              <a:rPr lang="en-US" dirty="0">
                <a:latin typeface="Arial"/>
                <a:cs typeface="Arial"/>
              </a:rPr>
              <a:t>-</a:t>
            </a:r>
            <a:r>
              <a:rPr lang="en-US" dirty="0" smtClean="0">
                <a:latin typeface="Arial"/>
                <a:cs typeface="Arial"/>
              </a:rPr>
              <a:t>PS1000 </a:t>
            </a:r>
            <a:r>
              <a:rPr lang="en-US" dirty="0">
                <a:latin typeface="Arial"/>
                <a:cs typeface="Arial"/>
              </a:rPr>
              <a:t>Solar Controller w/</a:t>
            </a:r>
            <a:r>
              <a:rPr lang="en-US" dirty="0" smtClean="0">
                <a:latin typeface="Arial"/>
                <a:cs typeface="Arial"/>
              </a:rPr>
              <a:t>7AH Battery</a:t>
            </a:r>
          </a:p>
          <a:p>
            <a:r>
              <a:rPr lang="en-US" dirty="0" smtClean="0">
                <a:latin typeface="Arial"/>
                <a:cs typeface="Arial"/>
              </a:rPr>
              <a:t>-Power cable from solar panel to solar</a:t>
            </a:r>
          </a:p>
          <a:p>
            <a:r>
              <a:rPr lang="en-US" dirty="0" smtClean="0">
                <a:latin typeface="Arial"/>
                <a:cs typeface="Arial"/>
              </a:rPr>
              <a:t> controller = 50 ft.</a:t>
            </a:r>
          </a:p>
          <a:p>
            <a:r>
              <a:rPr lang="en-US" dirty="0" smtClean="0">
                <a:latin typeface="Arial"/>
                <a:cs typeface="Arial"/>
              </a:rPr>
              <a:t>-power cable connection to enclosure = ½ inch</a:t>
            </a:r>
          </a:p>
          <a:p>
            <a:r>
              <a:rPr lang="en-US" dirty="0">
                <a:latin typeface="Arial"/>
                <a:cs typeface="Arial"/>
              </a:rPr>
              <a:t>c</a:t>
            </a:r>
            <a:r>
              <a:rPr lang="en-US" dirty="0" smtClean="0">
                <a:latin typeface="Arial"/>
                <a:cs typeface="Arial"/>
              </a:rPr>
              <a:t>onduit coupler, ½ inch conduit.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Picture 3" descr="IMG_4900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00"/>
          <a:stretch/>
        </p:blipFill>
        <p:spPr>
          <a:xfrm>
            <a:off x="5289804" y="1516582"/>
            <a:ext cx="3854196" cy="5266944"/>
          </a:xfrm>
          <a:prstGeom prst="rect">
            <a:avLst/>
          </a:prstGeom>
        </p:spPr>
      </p:pic>
      <p:pic>
        <p:nvPicPr>
          <p:cNvPr id="7" name="Picture 6" descr="IMG_4905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5" b="8997"/>
          <a:stretch/>
        </p:blipFill>
        <p:spPr>
          <a:xfrm>
            <a:off x="6926255" y="1510143"/>
            <a:ext cx="2217745" cy="258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8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4832604" cy="1252728"/>
          </a:xfrm>
        </p:spPr>
        <p:txBody>
          <a:bodyPr/>
          <a:lstStyle/>
          <a:p>
            <a:r>
              <a:rPr lang="en-US" dirty="0" smtClean="0"/>
              <a:t>Merced Peak </a:t>
            </a:r>
            <a:r>
              <a:rPr lang="en-US" dirty="0" err="1" smtClean="0"/>
              <a:t>Fk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780" y="1865173"/>
            <a:ext cx="517202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Sensors: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“Piton PT Mount !”</a:t>
            </a:r>
            <a:r>
              <a:rPr lang="en-US" dirty="0">
                <a:latin typeface="Arial"/>
                <a:cs typeface="Arial"/>
              </a:rPr>
              <a:t>(CS450 </a:t>
            </a:r>
            <a:r>
              <a:rPr lang="en-US" dirty="0" smtClean="0">
                <a:latin typeface="Arial"/>
                <a:cs typeface="Arial"/>
              </a:rPr>
              <a:t>PT) 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Installed Aug</a:t>
            </a:r>
            <a:r>
              <a:rPr lang="en-US" dirty="0" smtClean="0">
                <a:latin typeface="Arial"/>
                <a:cs typeface="Arial"/>
              </a:rPr>
              <a:t>.6, 2014</a:t>
            </a:r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lang="en-US" dirty="0" smtClean="0">
                <a:latin typeface="Arial"/>
                <a:cs typeface="Arial"/>
              </a:rPr>
              <a:t>S450-L </a:t>
            </a:r>
            <a:r>
              <a:rPr lang="en-US" dirty="0">
                <a:latin typeface="Arial"/>
                <a:cs typeface="Arial"/>
              </a:rPr>
              <a:t>Pressure Transducer/Stage Recorder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-Cable Length: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50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ft.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-Serial #: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70010415 Cal Date: 20101022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CS547 Conductivity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Sensor(to be installed Sept. 2014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-Cable Length: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50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ft.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-Calibration K: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1.410 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-Serial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#:6659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Offset to Match Gage Height on 8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/6/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2014: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+7.85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ft.</a:t>
            </a:r>
          </a:p>
        </p:txBody>
      </p:sp>
      <p:pic>
        <p:nvPicPr>
          <p:cNvPr id="2" name="Picture 1" descr="IMG_4893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804" y="0"/>
            <a:ext cx="3854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6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0053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Merced Lake Ranger Station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 smtClean="0"/>
              <a:t>Cabin Lock requires CG 10 key</a:t>
            </a:r>
            <a:endParaRPr lang="en-US" dirty="0"/>
          </a:p>
        </p:txBody>
      </p:sp>
      <p:pic>
        <p:nvPicPr>
          <p:cNvPr id="4" name="Picture 3" descr="P8070405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6"/>
          <a:stretch/>
        </p:blipFill>
        <p:spPr>
          <a:xfrm>
            <a:off x="5081788" y="1522781"/>
            <a:ext cx="3844469" cy="47381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843364"/>
            <a:ext cx="41037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Gear Cache updated on </a:t>
            </a:r>
            <a:r>
              <a:rPr lang="en-US" dirty="0" smtClean="0">
                <a:solidFill>
                  <a:srgbClr val="FF0000"/>
                </a:solidFill>
              </a:rPr>
              <a:t>9/2015 N. </a:t>
            </a:r>
            <a:r>
              <a:rPr lang="en-US" dirty="0" err="1" smtClean="0">
                <a:solidFill>
                  <a:srgbClr val="FF0000"/>
                </a:solidFill>
              </a:rPr>
              <a:t>Ernster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List on Aquarius- site visit date 20150914 or 20150915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2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4832604" cy="1252728"/>
          </a:xfrm>
        </p:spPr>
        <p:txBody>
          <a:bodyPr/>
          <a:lstStyle/>
          <a:p>
            <a:r>
              <a:rPr lang="en-US" dirty="0" smtClean="0"/>
              <a:t>Merced Peak </a:t>
            </a:r>
            <a:r>
              <a:rPr lang="en-US" dirty="0" err="1" smtClean="0"/>
              <a:t>Fk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780" y="1865173"/>
            <a:ext cx="51720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Sensors: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“Simple </a:t>
            </a:r>
            <a:r>
              <a:rPr lang="en-US" dirty="0" err="1" smtClean="0">
                <a:latin typeface="Arial"/>
                <a:cs typeface="Arial"/>
              </a:rPr>
              <a:t>Solinst</a:t>
            </a:r>
            <a:r>
              <a:rPr lang="en-US" dirty="0" smtClean="0">
                <a:latin typeface="Arial"/>
                <a:cs typeface="Arial"/>
              </a:rPr>
              <a:t> Stake Mount”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Installed Aug</a:t>
            </a:r>
            <a:r>
              <a:rPr lang="en-US" dirty="0" smtClean="0">
                <a:latin typeface="Arial"/>
                <a:cs typeface="Arial"/>
              </a:rPr>
              <a:t>.6, 2014</a:t>
            </a:r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rial"/>
                <a:cs typeface="Arial"/>
              </a:rPr>
              <a:t>Solinst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 Black Sealed Pressure Transducer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Stainless steel set screw fixes through top eyelet on </a:t>
            </a:r>
            <a:r>
              <a:rPr lang="en-US" dirty="0" err="1" smtClean="0">
                <a:solidFill>
                  <a:srgbClr val="000000"/>
                </a:solidFill>
                <a:latin typeface="Arial"/>
                <a:cs typeface="Arial"/>
              </a:rPr>
              <a:t>Solinst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4" name="Picture 3" descr="IMG_4895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97"/>
          <a:stretch/>
        </p:blipFill>
        <p:spPr>
          <a:xfrm>
            <a:off x="5289804" y="1100517"/>
            <a:ext cx="3854196" cy="499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5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4896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8" b="16651"/>
          <a:stretch/>
        </p:blipFill>
        <p:spPr>
          <a:xfrm>
            <a:off x="2635490" y="44449"/>
            <a:ext cx="6508510" cy="36414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780" y="2883828"/>
            <a:ext cx="51720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Datum: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u="sng" dirty="0">
                <a:latin typeface="Arial"/>
                <a:cs typeface="Arial"/>
              </a:rPr>
              <a:t>Tape Down Bolt</a:t>
            </a:r>
          </a:p>
          <a:p>
            <a:r>
              <a:rPr lang="en-US" dirty="0">
                <a:latin typeface="Arial"/>
                <a:cs typeface="Arial"/>
              </a:rPr>
              <a:t>(Installed August </a:t>
            </a:r>
            <a:r>
              <a:rPr lang="en-US" dirty="0" smtClean="0">
                <a:latin typeface="Arial"/>
                <a:cs typeface="Arial"/>
              </a:rPr>
              <a:t>6, </a:t>
            </a:r>
            <a:r>
              <a:rPr lang="en-US" dirty="0">
                <a:latin typeface="Arial"/>
                <a:cs typeface="Arial"/>
              </a:rPr>
              <a:t>2014)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Measure from center of “X” inscribed</a:t>
            </a:r>
          </a:p>
          <a:p>
            <a:r>
              <a:rPr lang="en-US" dirty="0">
                <a:latin typeface="Arial"/>
                <a:cs typeface="Arial"/>
              </a:rPr>
              <a:t>on face of bolt.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Gage Height = </a:t>
            </a:r>
            <a:r>
              <a:rPr lang="en-US" u="sng" dirty="0">
                <a:solidFill>
                  <a:srgbClr val="FF0000"/>
                </a:solidFill>
                <a:latin typeface="Arial"/>
                <a:cs typeface="Arial"/>
              </a:rPr>
              <a:t>10ft.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  – / +  Tape Down</a:t>
            </a: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38328"/>
            <a:ext cx="263549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Merced Peak </a:t>
            </a:r>
            <a:r>
              <a:rPr lang="en-US" dirty="0" err="1" smtClean="0"/>
              <a:t>Fk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952723" y="1706819"/>
            <a:ext cx="2963222" cy="185702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387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7780" y="2883828"/>
            <a:ext cx="51720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Datum: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u="sng" dirty="0">
                <a:latin typeface="Arial"/>
                <a:cs typeface="Arial"/>
              </a:rPr>
              <a:t>Tape Down Bolt</a:t>
            </a:r>
          </a:p>
          <a:p>
            <a:r>
              <a:rPr lang="en-US" dirty="0">
                <a:latin typeface="Arial"/>
                <a:cs typeface="Arial"/>
              </a:rPr>
              <a:t>(Installed August </a:t>
            </a:r>
            <a:r>
              <a:rPr lang="en-US" dirty="0" smtClean="0">
                <a:latin typeface="Arial"/>
                <a:cs typeface="Arial"/>
              </a:rPr>
              <a:t>6, </a:t>
            </a:r>
            <a:r>
              <a:rPr lang="en-US" dirty="0">
                <a:latin typeface="Arial"/>
                <a:cs typeface="Arial"/>
              </a:rPr>
              <a:t>2014)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Measure from center of “X” inscribed</a:t>
            </a:r>
          </a:p>
          <a:p>
            <a:r>
              <a:rPr lang="en-US" dirty="0">
                <a:latin typeface="Arial"/>
                <a:cs typeface="Arial"/>
              </a:rPr>
              <a:t>on face of bolt.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Gage Height = </a:t>
            </a:r>
            <a:r>
              <a:rPr lang="en-US" u="sng" dirty="0">
                <a:solidFill>
                  <a:srgbClr val="FF0000"/>
                </a:solidFill>
                <a:latin typeface="Arial"/>
                <a:cs typeface="Arial"/>
              </a:rPr>
              <a:t>10ft.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  – / +  Tape Down</a:t>
            </a: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215437"/>
            <a:ext cx="8957945" cy="5125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Merced Peak </a:t>
            </a:r>
            <a:r>
              <a:rPr lang="en-US" dirty="0" err="1" smtClean="0"/>
              <a:t>Fk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952723" y="1706819"/>
            <a:ext cx="2963222" cy="185702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MG_4898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550"/>
            <a:ext cx="9144000" cy="51389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9662" y="4028094"/>
            <a:ext cx="3195365" cy="203132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“</a:t>
            </a:r>
            <a:r>
              <a:rPr lang="en-US" dirty="0">
                <a:latin typeface="Arial"/>
                <a:cs typeface="Arial"/>
              </a:rPr>
              <a:t>Piton PT Mount !</a:t>
            </a:r>
            <a:r>
              <a:rPr lang="en-US" dirty="0" smtClean="0">
                <a:latin typeface="Arial"/>
                <a:cs typeface="Arial"/>
              </a:rPr>
              <a:t>”</a:t>
            </a:r>
          </a:p>
          <a:p>
            <a:endParaRPr lang="en-US" dirty="0" smtClean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“Simple </a:t>
            </a:r>
            <a:r>
              <a:rPr lang="en-US" dirty="0" err="1" smtClean="0">
                <a:latin typeface="Arial"/>
                <a:cs typeface="Arial"/>
              </a:rPr>
              <a:t>Solinst</a:t>
            </a:r>
            <a:r>
              <a:rPr lang="en-US" dirty="0" smtClean="0">
                <a:latin typeface="Arial"/>
                <a:cs typeface="Arial"/>
              </a:rPr>
              <a:t> Stake Mount”</a:t>
            </a:r>
          </a:p>
          <a:p>
            <a:endParaRPr lang="en-US" dirty="0" smtClean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Tape Down Bolt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33817" y="2430511"/>
            <a:ext cx="1761548" cy="1597583"/>
          </a:xfrm>
          <a:prstGeom prst="straightConnector1">
            <a:avLst/>
          </a:prstGeom>
          <a:ln w="38100" cmpd="sng">
            <a:solidFill>
              <a:srgbClr val="31B6F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482128" y="2280311"/>
            <a:ext cx="1570372" cy="2621674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98520" y="5885113"/>
            <a:ext cx="5434851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490506" y="5557404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98520" y="1282867"/>
            <a:ext cx="955878" cy="369332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195365" y="1652199"/>
            <a:ext cx="1133398" cy="30040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910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215437"/>
            <a:ext cx="5289805" cy="5125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Merced Peak </a:t>
            </a:r>
            <a:r>
              <a:rPr lang="en-US" dirty="0" err="1" smtClean="0"/>
              <a:t>Fk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" name="Picture 1" descr="IMG_484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804" y="0"/>
            <a:ext cx="3854196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" y="2239347"/>
            <a:ext cx="528980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u="sng" dirty="0" smtClean="0"/>
              <a:t>Control</a:t>
            </a:r>
          </a:p>
          <a:p>
            <a:pPr algn="r"/>
            <a:r>
              <a:rPr lang="en-US" dirty="0" smtClean="0"/>
              <a:t>(Pre-</a:t>
            </a:r>
            <a:r>
              <a:rPr lang="en-US" dirty="0">
                <a:latin typeface="Arial"/>
                <a:cs typeface="Arial"/>
              </a:rPr>
              <a:t>“Piton PT Mount !</a:t>
            </a:r>
            <a:r>
              <a:rPr lang="en-US" dirty="0" smtClean="0">
                <a:latin typeface="Arial"/>
                <a:cs typeface="Arial"/>
              </a:rPr>
              <a:t>” installation)</a:t>
            </a:r>
          </a:p>
          <a:p>
            <a:pPr algn="r"/>
            <a:endParaRPr lang="en-US" dirty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Point of Zero Flow(PZO) / Gage Height(GHZO) = Gage Height - Depth of Water over Control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Gage Height of Zero Flow = 9.19 - .61 = 8.58 on August 6, 2014</a:t>
            </a:r>
            <a:endParaRPr lang="en-US" dirty="0">
              <a:solidFill>
                <a:srgbClr val="FF0000"/>
              </a:solidFill>
              <a:latin typeface="Arial"/>
              <a:cs typeface="Arial"/>
            </a:endParaRPr>
          </a:p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89804" y="2608020"/>
            <a:ext cx="2316256" cy="2389547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214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2141" y="256402"/>
            <a:ext cx="8739459" cy="5125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Merced Peak </a:t>
            </a:r>
            <a:r>
              <a:rPr lang="en-US" dirty="0" err="1" smtClean="0"/>
              <a:t>Fk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IMG_4904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0" t="17719" r="9949"/>
          <a:stretch/>
        </p:blipFill>
        <p:spPr>
          <a:xfrm>
            <a:off x="1742771" y="2629610"/>
            <a:ext cx="7401229" cy="42283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02506" y="2629610"/>
            <a:ext cx="2686743" cy="1631216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Meteorology Sensors:</a:t>
            </a:r>
          </a:p>
          <a:p>
            <a:endParaRPr lang="en-US" sz="2000" dirty="0">
              <a:latin typeface="Arial"/>
              <a:cs typeface="Arial"/>
            </a:endParaRPr>
          </a:p>
          <a:p>
            <a:r>
              <a:rPr lang="en-US" sz="2000" u="sng" dirty="0">
                <a:latin typeface="Arial"/>
                <a:cs typeface="Arial"/>
              </a:rPr>
              <a:t>Hobo Temp/RH</a:t>
            </a:r>
          </a:p>
          <a:p>
            <a:r>
              <a:rPr lang="en-US" sz="2000" u="sng" dirty="0">
                <a:latin typeface="Arial"/>
                <a:cs typeface="Arial"/>
              </a:rPr>
              <a:t>Tidbit Temp</a:t>
            </a:r>
          </a:p>
          <a:p>
            <a:endParaRPr lang="en-US" sz="2000" u="sng" dirty="0">
              <a:latin typeface="Arial"/>
              <a:cs typeface="Arial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45993" y="3577493"/>
            <a:ext cx="2256513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17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Lyell </a:t>
            </a:r>
            <a:r>
              <a:rPr lang="en-US" dirty="0" err="1" smtClean="0"/>
              <a:t>Fk</a:t>
            </a:r>
            <a:r>
              <a:rPr lang="en-US" dirty="0" smtClean="0"/>
              <a:t>. Merced River ABV High Trail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055" y="1428213"/>
            <a:ext cx="526624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Stream Gage Enclosure: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-CR1000 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dirty="0" smtClean="0">
                <a:latin typeface="Arial"/>
                <a:cs typeface="Arial"/>
              </a:rPr>
              <a:t>ata logger(PB address=296)</a:t>
            </a:r>
          </a:p>
          <a:p>
            <a:r>
              <a:rPr lang="en-US" dirty="0" smtClean="0">
                <a:latin typeface="Arial"/>
                <a:cs typeface="Arial"/>
              </a:rPr>
              <a:t>-CS547A Conductivity Interface</a:t>
            </a:r>
          </a:p>
          <a:p>
            <a:r>
              <a:rPr lang="en-US" dirty="0">
                <a:latin typeface="Arial"/>
                <a:cs typeface="Arial"/>
              </a:rPr>
              <a:t>-data cable connection to enclosure via 1 ½ inch</a:t>
            </a:r>
          </a:p>
          <a:p>
            <a:r>
              <a:rPr lang="en-US" dirty="0">
                <a:latin typeface="Arial"/>
                <a:cs typeface="Arial"/>
              </a:rPr>
              <a:t>coupler reduced to ¾ inch conduit coupler, ¾ inch</a:t>
            </a:r>
          </a:p>
          <a:p>
            <a:r>
              <a:rPr lang="en-US" dirty="0">
                <a:latin typeface="Arial"/>
                <a:cs typeface="Arial"/>
              </a:rPr>
              <a:t>conduit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Power System:</a:t>
            </a:r>
          </a:p>
          <a:p>
            <a:r>
              <a:rPr lang="en-US" dirty="0" smtClean="0">
                <a:latin typeface="Arial"/>
                <a:cs typeface="Arial"/>
              </a:rPr>
              <a:t>-15 Watt </a:t>
            </a:r>
            <a:r>
              <a:rPr lang="en-US" dirty="0" err="1" smtClean="0">
                <a:latin typeface="Arial"/>
                <a:cs typeface="Arial"/>
              </a:rPr>
              <a:t>Solarex</a:t>
            </a:r>
            <a:r>
              <a:rPr lang="en-US" dirty="0" smtClean="0">
                <a:latin typeface="Arial"/>
                <a:cs typeface="Arial"/>
              </a:rPr>
              <a:t> solar panel</a:t>
            </a:r>
          </a:p>
          <a:p>
            <a:r>
              <a:rPr lang="en-US" dirty="0">
                <a:latin typeface="Arial"/>
                <a:cs typeface="Arial"/>
              </a:rPr>
              <a:t>-</a:t>
            </a:r>
            <a:r>
              <a:rPr lang="en-US" dirty="0" smtClean="0">
                <a:latin typeface="Arial"/>
                <a:cs typeface="Arial"/>
              </a:rPr>
              <a:t>PS100 </a:t>
            </a:r>
            <a:r>
              <a:rPr lang="en-US" dirty="0">
                <a:latin typeface="Arial"/>
                <a:cs typeface="Arial"/>
              </a:rPr>
              <a:t>Solar Controller w/</a:t>
            </a:r>
            <a:r>
              <a:rPr lang="en-US" dirty="0" smtClean="0">
                <a:latin typeface="Arial"/>
                <a:cs typeface="Arial"/>
              </a:rPr>
              <a:t>7AH Battery</a:t>
            </a:r>
          </a:p>
          <a:p>
            <a:r>
              <a:rPr lang="en-US" dirty="0" smtClean="0">
                <a:latin typeface="Arial"/>
                <a:cs typeface="Arial"/>
              </a:rPr>
              <a:t>-Power cable from solar panel to solar</a:t>
            </a:r>
          </a:p>
          <a:p>
            <a:r>
              <a:rPr lang="en-US" dirty="0" smtClean="0">
                <a:latin typeface="Arial"/>
                <a:cs typeface="Arial"/>
              </a:rPr>
              <a:t> controller = 4 ft.</a:t>
            </a:r>
          </a:p>
          <a:p>
            <a:r>
              <a:rPr lang="en-US" dirty="0" smtClean="0">
                <a:latin typeface="Arial"/>
                <a:cs typeface="Arial"/>
              </a:rPr>
              <a:t>-power cable connection to enclosure = ½ inch</a:t>
            </a:r>
          </a:p>
          <a:p>
            <a:r>
              <a:rPr lang="en-US" dirty="0">
                <a:latin typeface="Arial"/>
                <a:cs typeface="Arial"/>
              </a:rPr>
              <a:t>c</a:t>
            </a:r>
            <a:r>
              <a:rPr lang="en-US" dirty="0" smtClean="0">
                <a:latin typeface="Arial"/>
                <a:cs typeface="Arial"/>
              </a:rPr>
              <a:t>onduit coupler.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Picture 3" descr="IMG_4876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00"/>
          <a:stretch/>
        </p:blipFill>
        <p:spPr>
          <a:xfrm>
            <a:off x="5387684" y="1516582"/>
            <a:ext cx="3756316" cy="513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62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4832604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Lyell </a:t>
            </a:r>
            <a:r>
              <a:rPr lang="en-US" dirty="0" err="1" smtClean="0"/>
              <a:t>Fk</a:t>
            </a:r>
            <a:r>
              <a:rPr lang="en-US" dirty="0" smtClean="0"/>
              <a:t>. Merced River ABV High Trail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1435" y="1591056"/>
            <a:ext cx="537852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Sensors:</a:t>
            </a:r>
          </a:p>
          <a:p>
            <a:r>
              <a:rPr lang="en-US" dirty="0" smtClean="0">
                <a:latin typeface="Arial"/>
                <a:cs typeface="Arial"/>
              </a:rPr>
              <a:t>“</a:t>
            </a:r>
            <a:r>
              <a:rPr lang="en-US" dirty="0">
                <a:latin typeface="Arial"/>
                <a:cs typeface="Arial"/>
              </a:rPr>
              <a:t>Alpine Stilling Tube”(</a:t>
            </a:r>
            <a:r>
              <a:rPr lang="en-US" dirty="0" smtClean="0">
                <a:latin typeface="Arial"/>
                <a:cs typeface="Arial"/>
              </a:rPr>
              <a:t>CS451-L </a:t>
            </a:r>
            <a:r>
              <a:rPr lang="en-US" dirty="0">
                <a:latin typeface="Arial"/>
                <a:cs typeface="Arial"/>
              </a:rPr>
              <a:t>PT &amp; CS547 Cond) </a:t>
            </a:r>
          </a:p>
          <a:p>
            <a:r>
              <a:rPr lang="en-US" dirty="0">
                <a:latin typeface="Arial"/>
                <a:cs typeface="Arial"/>
              </a:rPr>
              <a:t>Installed Aug</a:t>
            </a:r>
            <a:r>
              <a:rPr lang="en-US" dirty="0" smtClean="0">
                <a:latin typeface="Arial"/>
                <a:cs typeface="Arial"/>
              </a:rPr>
              <a:t>.5, 2014</a:t>
            </a:r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lang="en-US" dirty="0" smtClean="0">
                <a:latin typeface="Arial"/>
                <a:cs typeface="Arial"/>
              </a:rPr>
              <a:t>S451-L </a:t>
            </a:r>
            <a:r>
              <a:rPr lang="en-US" dirty="0">
                <a:latin typeface="Arial"/>
                <a:cs typeface="Arial"/>
              </a:rPr>
              <a:t>Pressure Transducer/Stage Recorder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-Cable Length: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50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ft.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-Serial #: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20010336 Cal Date: 20131127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CS547 Conductivity Sensor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-Cable Length: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50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ft.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-Calibration K: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1.383 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-Serial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#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: __61 (difficult to read)</a:t>
            </a:r>
          </a:p>
          <a:p>
            <a:endParaRPr lang="en-US" dirty="0" smtClean="0">
              <a:solidFill>
                <a:srgbClr val="000000"/>
              </a:solidFill>
              <a:latin typeface="Arial"/>
              <a:cs typeface="Arial"/>
              <a:sym typeface="Wingding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Old Stage Post TD + 0.27ft=New Stage TD Bolt.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Offset to Match Gage Height on 8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/5/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2014: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+7.13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ft.</a:t>
            </a:r>
          </a:p>
        </p:txBody>
      </p:sp>
      <p:pic>
        <p:nvPicPr>
          <p:cNvPr id="2" name="Picture 1" descr="IMG_4870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804" y="0"/>
            <a:ext cx="3854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70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4832604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Lyell </a:t>
            </a:r>
            <a:r>
              <a:rPr lang="en-US" dirty="0" err="1" smtClean="0"/>
              <a:t>Fk</a:t>
            </a:r>
            <a:r>
              <a:rPr lang="en-US" dirty="0" smtClean="0"/>
              <a:t>. Merced River ABV High Trail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1435" y="1892483"/>
            <a:ext cx="51583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Sensors: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“Simple </a:t>
            </a:r>
            <a:r>
              <a:rPr lang="en-US" dirty="0" err="1">
                <a:latin typeface="Arial"/>
                <a:cs typeface="Arial"/>
              </a:rPr>
              <a:t>Solinst</a:t>
            </a:r>
            <a:r>
              <a:rPr lang="en-US" dirty="0">
                <a:latin typeface="Arial"/>
                <a:cs typeface="Arial"/>
              </a:rPr>
              <a:t> Stake Mount”</a:t>
            </a:r>
          </a:p>
          <a:p>
            <a:r>
              <a:rPr lang="en-US" dirty="0" smtClean="0">
                <a:latin typeface="Arial"/>
                <a:cs typeface="Arial"/>
              </a:rPr>
              <a:t>Installed: Unknown date</a:t>
            </a:r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Solinst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Black Sealed Pressure Transducer</a:t>
            </a:r>
          </a:p>
          <a:p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Stainless steel set screw fixes through top eyelet on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Solinst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“Simple </a:t>
            </a:r>
            <a:r>
              <a:rPr lang="en-US" dirty="0" err="1" smtClean="0">
                <a:solidFill>
                  <a:srgbClr val="000000"/>
                </a:solidFill>
                <a:latin typeface="Arial"/>
                <a:cs typeface="Arial"/>
              </a:rPr>
              <a:t>Solinst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 Stake Mount”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4" name="Picture 3" descr="IMG_4873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804" y="0"/>
            <a:ext cx="3854196" cy="6858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277297" y="5871458"/>
            <a:ext cx="4205864" cy="559837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080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9" y="338328"/>
            <a:ext cx="8459779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Lyell </a:t>
            </a:r>
            <a:r>
              <a:rPr lang="en-US" dirty="0" err="1" smtClean="0"/>
              <a:t>Fk</a:t>
            </a:r>
            <a:r>
              <a:rPr lang="en-US" dirty="0" smtClean="0"/>
              <a:t>. Merced River ABV High Trail</a:t>
            </a:r>
            <a:endParaRPr lang="en-US" dirty="0"/>
          </a:p>
        </p:txBody>
      </p:sp>
      <p:pic>
        <p:nvPicPr>
          <p:cNvPr id="2" name="Picture 1" descr="IMG_4869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1056"/>
            <a:ext cx="9144000" cy="51389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85631" y="1892483"/>
            <a:ext cx="4221267" cy="2585323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Datum: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u="sng" dirty="0">
                <a:latin typeface="Arial"/>
                <a:cs typeface="Arial"/>
              </a:rPr>
              <a:t>Tape Down Bolt</a:t>
            </a:r>
          </a:p>
          <a:p>
            <a:r>
              <a:rPr lang="en-US" dirty="0">
                <a:latin typeface="Arial"/>
                <a:cs typeface="Arial"/>
              </a:rPr>
              <a:t>(Installed August </a:t>
            </a:r>
            <a:r>
              <a:rPr lang="en-US" dirty="0" smtClean="0">
                <a:latin typeface="Arial"/>
                <a:cs typeface="Arial"/>
              </a:rPr>
              <a:t>5, </a:t>
            </a:r>
            <a:r>
              <a:rPr lang="en-US" dirty="0">
                <a:latin typeface="Arial"/>
                <a:cs typeface="Arial"/>
              </a:rPr>
              <a:t>2014)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Measure from center of “X” inscribed</a:t>
            </a:r>
          </a:p>
          <a:p>
            <a:r>
              <a:rPr lang="en-US" dirty="0">
                <a:latin typeface="Arial"/>
                <a:cs typeface="Arial"/>
              </a:rPr>
              <a:t>on face of bolt.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Gage Height = </a:t>
            </a:r>
            <a:r>
              <a:rPr lang="en-US" u="sng" dirty="0">
                <a:solidFill>
                  <a:srgbClr val="FF0000"/>
                </a:solidFill>
                <a:latin typeface="Arial"/>
                <a:cs typeface="Arial"/>
              </a:rPr>
              <a:t>10ft.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  – / +  Tape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Down</a:t>
            </a:r>
            <a:endParaRPr lang="en-US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843480" y="2717256"/>
            <a:ext cx="2142151" cy="1106019"/>
          </a:xfrm>
          <a:prstGeom prst="straightConnector1">
            <a:avLst/>
          </a:prstGeom>
          <a:ln w="38100" cmpd="sng">
            <a:solidFill>
              <a:srgbClr val="31B6F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921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9" y="338328"/>
            <a:ext cx="4605583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Lyell </a:t>
            </a:r>
            <a:r>
              <a:rPr lang="en-US" dirty="0" err="1" smtClean="0"/>
              <a:t>Fk</a:t>
            </a:r>
            <a:r>
              <a:rPr lang="en-US" dirty="0" smtClean="0"/>
              <a:t>. Merced River ABV High Trail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274811"/>
            <a:ext cx="5308572" cy="2616101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u="sng" dirty="0"/>
              <a:t>Control</a:t>
            </a:r>
          </a:p>
          <a:p>
            <a:pPr algn="r"/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Point </a:t>
            </a:r>
            <a:r>
              <a:rPr lang="en-US" dirty="0">
                <a:latin typeface="Arial"/>
                <a:cs typeface="Arial"/>
              </a:rPr>
              <a:t>of Zero Flow(PZO) / Gage Height(GHZO) = Gage Height - Depth of Water over </a:t>
            </a:r>
            <a:r>
              <a:rPr lang="en-US" dirty="0" smtClean="0">
                <a:latin typeface="Arial"/>
                <a:cs typeface="Arial"/>
              </a:rPr>
              <a:t>(deepest part of) Control</a:t>
            </a:r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Gage Height of Zero Flow =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7.74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-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9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6.84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on August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5,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2014</a:t>
            </a:r>
          </a:p>
          <a:p>
            <a:endParaRPr lang="en-US" dirty="0"/>
          </a:p>
        </p:txBody>
      </p:sp>
      <p:pic>
        <p:nvPicPr>
          <p:cNvPr id="4" name="Picture 3" descr="IMG_4877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3"/>
          <a:stretch/>
        </p:blipFill>
        <p:spPr>
          <a:xfrm>
            <a:off x="5308572" y="133509"/>
            <a:ext cx="3854196" cy="65196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57741" y="1966237"/>
            <a:ext cx="1010500" cy="369332"/>
          </a:xfrm>
          <a:prstGeom prst="rect">
            <a:avLst/>
          </a:prstGeom>
          <a:solidFill>
            <a:srgbClr val="FFFFFF">
              <a:alpha val="49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>
            <a:off x="6062991" y="2335569"/>
            <a:ext cx="13655" cy="273027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95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Merced River ABV HSC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055" y="1428213"/>
            <a:ext cx="5125021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Stream Gage Enclosure:</a:t>
            </a:r>
          </a:p>
          <a:p>
            <a:r>
              <a:rPr lang="en-US" dirty="0" smtClean="0">
                <a:latin typeface="Arial"/>
                <a:cs typeface="Arial"/>
              </a:rPr>
              <a:t>-CR1000 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dirty="0" smtClean="0">
                <a:latin typeface="Arial"/>
                <a:cs typeface="Arial"/>
              </a:rPr>
              <a:t>ata logger(PB address=471)</a:t>
            </a:r>
          </a:p>
          <a:p>
            <a:r>
              <a:rPr lang="en-US" dirty="0" smtClean="0">
                <a:latin typeface="Arial"/>
                <a:cs typeface="Arial"/>
              </a:rPr>
              <a:t>-CS547A Conductivity Interface</a:t>
            </a:r>
          </a:p>
          <a:p>
            <a:r>
              <a:rPr lang="en-US" dirty="0" smtClean="0">
                <a:latin typeface="Arial"/>
                <a:cs typeface="Arial"/>
              </a:rPr>
              <a:t>-RF400 Local Radio(set to .4 mAmp-8 sec </a:t>
            </a:r>
          </a:p>
          <a:p>
            <a:r>
              <a:rPr lang="en-US" dirty="0" smtClean="0">
                <a:latin typeface="Arial"/>
                <a:cs typeface="Arial"/>
              </a:rPr>
              <a:t>transmission, 8/14/2014)</a:t>
            </a:r>
          </a:p>
          <a:p>
            <a:r>
              <a:rPr lang="en-US" dirty="0" smtClean="0">
                <a:latin typeface="Arial"/>
                <a:cs typeface="Arial"/>
              </a:rPr>
              <a:t>-CSI </a:t>
            </a:r>
            <a:r>
              <a:rPr lang="en-US" dirty="0" err="1" smtClean="0">
                <a:latin typeface="Arial"/>
                <a:cs typeface="Arial"/>
              </a:rPr>
              <a:t>Yagi</a:t>
            </a:r>
            <a:r>
              <a:rPr lang="en-US" dirty="0" smtClean="0">
                <a:latin typeface="Arial"/>
                <a:cs typeface="Arial"/>
              </a:rPr>
              <a:t> directional local antennae</a:t>
            </a:r>
          </a:p>
          <a:p>
            <a:r>
              <a:rPr lang="en-US" dirty="0" smtClean="0">
                <a:latin typeface="Arial"/>
                <a:cs typeface="Arial"/>
              </a:rPr>
              <a:t>-data cable connection to enclosure via 1 ½ inch</a:t>
            </a:r>
          </a:p>
          <a:p>
            <a:r>
              <a:rPr lang="en-US" dirty="0">
                <a:latin typeface="Arial"/>
                <a:cs typeface="Arial"/>
              </a:rPr>
              <a:t>c</a:t>
            </a:r>
            <a:r>
              <a:rPr lang="en-US" dirty="0" smtClean="0">
                <a:latin typeface="Arial"/>
                <a:cs typeface="Arial"/>
              </a:rPr>
              <a:t>oupler</a:t>
            </a:r>
          </a:p>
          <a:p>
            <a:r>
              <a:rPr lang="en-US" dirty="0" smtClean="0">
                <a:latin typeface="Arial"/>
                <a:cs typeface="Arial"/>
              </a:rPr>
              <a:t>-enclosure door falls off when open, align hinge </a:t>
            </a:r>
          </a:p>
          <a:p>
            <a:r>
              <a:rPr lang="en-US" dirty="0" smtClean="0">
                <a:latin typeface="Arial"/>
                <a:cs typeface="Arial"/>
              </a:rPr>
              <a:t>grommets to reattach and close door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Power System:</a:t>
            </a:r>
          </a:p>
          <a:p>
            <a:r>
              <a:rPr lang="en-US" dirty="0" smtClean="0">
                <a:latin typeface="Arial"/>
                <a:cs typeface="Arial"/>
              </a:rPr>
              <a:t>-20 Watt </a:t>
            </a:r>
            <a:r>
              <a:rPr lang="en-US" dirty="0" err="1" smtClean="0">
                <a:latin typeface="Arial"/>
                <a:cs typeface="Arial"/>
              </a:rPr>
              <a:t>Solarex</a:t>
            </a:r>
            <a:r>
              <a:rPr lang="en-US" dirty="0" smtClean="0">
                <a:latin typeface="Arial"/>
                <a:cs typeface="Arial"/>
              </a:rPr>
              <a:t> solar panel</a:t>
            </a:r>
          </a:p>
          <a:p>
            <a:r>
              <a:rPr lang="en-US" dirty="0">
                <a:latin typeface="Arial"/>
                <a:cs typeface="Arial"/>
              </a:rPr>
              <a:t>-PS12 Solar Controller w/</a:t>
            </a:r>
            <a:r>
              <a:rPr lang="en-US" dirty="0" smtClean="0">
                <a:latin typeface="Arial"/>
                <a:cs typeface="Arial"/>
              </a:rPr>
              <a:t>7AH Battery</a:t>
            </a:r>
          </a:p>
          <a:p>
            <a:r>
              <a:rPr lang="en-US" dirty="0" smtClean="0">
                <a:latin typeface="Arial"/>
                <a:cs typeface="Arial"/>
              </a:rPr>
              <a:t>-External 55 AH Battery in lower ammo can.</a:t>
            </a:r>
          </a:p>
          <a:p>
            <a:r>
              <a:rPr lang="en-US" dirty="0" smtClean="0">
                <a:latin typeface="Arial"/>
                <a:cs typeface="Arial"/>
              </a:rPr>
              <a:t>-Power cable from solar panel to solar</a:t>
            </a:r>
          </a:p>
          <a:p>
            <a:r>
              <a:rPr lang="en-US" dirty="0" smtClean="0">
                <a:latin typeface="Arial"/>
                <a:cs typeface="Arial"/>
              </a:rPr>
              <a:t> controller = 40 ft.</a:t>
            </a:r>
          </a:p>
          <a:p>
            <a:r>
              <a:rPr lang="en-US" dirty="0" smtClean="0">
                <a:latin typeface="Arial"/>
                <a:cs typeface="Arial"/>
              </a:rPr>
              <a:t>-power cable connection to enclosure = ½ inch</a:t>
            </a:r>
          </a:p>
          <a:p>
            <a:r>
              <a:rPr lang="en-US" dirty="0">
                <a:latin typeface="Arial"/>
                <a:cs typeface="Arial"/>
              </a:rPr>
              <a:t>c</a:t>
            </a:r>
            <a:r>
              <a:rPr lang="en-US" dirty="0" smtClean="0">
                <a:latin typeface="Arial"/>
                <a:cs typeface="Arial"/>
              </a:rPr>
              <a:t>onduit coupler.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U:\EP Resources\00. PSLE\WATER\AquariusData\MercedRiverAbvHSC\Photos\MercedRiverAbvHSC_InsideEnclosure_NewDessicant_20160818_BMocsny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076" y="1428213"/>
            <a:ext cx="3820490" cy="509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53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9" y="338328"/>
            <a:ext cx="4605583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Lyell </a:t>
            </a:r>
            <a:r>
              <a:rPr lang="en-US" dirty="0" err="1" smtClean="0"/>
              <a:t>Fk</a:t>
            </a:r>
            <a:r>
              <a:rPr lang="en-US" dirty="0" smtClean="0"/>
              <a:t>. Merced River ABV High Trail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199" y="2274811"/>
            <a:ext cx="5308572" cy="1631216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Meteorology Sensors:</a:t>
            </a:r>
          </a:p>
          <a:p>
            <a:endParaRPr lang="en-US" sz="2000" dirty="0">
              <a:latin typeface="Arial"/>
              <a:cs typeface="Arial"/>
            </a:endParaRPr>
          </a:p>
          <a:p>
            <a:r>
              <a:rPr lang="en-US" sz="2000" u="sng" dirty="0">
                <a:latin typeface="Arial"/>
                <a:cs typeface="Arial"/>
              </a:rPr>
              <a:t>Hobo Temp/RH</a:t>
            </a:r>
          </a:p>
          <a:p>
            <a:r>
              <a:rPr lang="en-US" sz="2000" u="sng" dirty="0">
                <a:latin typeface="Arial"/>
                <a:cs typeface="Arial"/>
              </a:rPr>
              <a:t>Tidbit Temp</a:t>
            </a:r>
          </a:p>
          <a:p>
            <a:endParaRPr lang="en-US" sz="2000" u="sng" dirty="0">
              <a:latin typeface="Arial"/>
              <a:cs typeface="Arial"/>
            </a:endParaRPr>
          </a:p>
        </p:txBody>
      </p:sp>
      <p:pic>
        <p:nvPicPr>
          <p:cNvPr id="2" name="Picture 1" descr="IMG_4879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82"/>
          <a:stretch/>
        </p:blipFill>
        <p:spPr>
          <a:xfrm>
            <a:off x="5062782" y="1591056"/>
            <a:ext cx="3854196" cy="505559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772047" y="3359020"/>
            <a:ext cx="4984223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02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44012"/>
            <a:ext cx="9143999" cy="2078528"/>
          </a:xfrm>
        </p:spPr>
        <p:txBody>
          <a:bodyPr>
            <a:normAutofit/>
          </a:bodyPr>
          <a:lstStyle/>
          <a:p>
            <a:r>
              <a:rPr lang="en-US" dirty="0" smtClean="0"/>
              <a:t>Remember the Side Burns:</a:t>
            </a:r>
            <a:br>
              <a:rPr lang="en-US" dirty="0" smtClean="0"/>
            </a:br>
            <a:r>
              <a:rPr lang="en-US" sz="3600" dirty="0" smtClean="0">
                <a:solidFill>
                  <a:srgbClr val="000000"/>
                </a:solidFill>
              </a:rPr>
              <a:t>The integrity of </a:t>
            </a:r>
            <a:r>
              <a:rPr lang="en-US" sz="3600" dirty="0" smtClean="0">
                <a:solidFill>
                  <a:schemeClr val="tx1"/>
                </a:solidFill>
              </a:rPr>
              <a:t>each data point collected fortifies or degrades a legacy that lives on…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5" name="Picture 4" descr="P8070417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85" t="31259" r="21001"/>
          <a:stretch/>
        </p:blipFill>
        <p:spPr>
          <a:xfrm>
            <a:off x="5653351" y="2048180"/>
            <a:ext cx="2799358" cy="4714235"/>
          </a:xfrm>
          <a:prstGeom prst="rect">
            <a:avLst/>
          </a:prstGeom>
        </p:spPr>
      </p:pic>
      <p:pic>
        <p:nvPicPr>
          <p:cNvPr id="7" name="Picture 6" descr="P8070408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3" r="16222"/>
          <a:stretch/>
        </p:blipFill>
        <p:spPr>
          <a:xfrm>
            <a:off x="607031" y="2375891"/>
            <a:ext cx="3783953" cy="400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8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Merced River ABV HSC</a:t>
            </a:r>
            <a:endParaRPr lang="en-US" dirty="0"/>
          </a:p>
        </p:txBody>
      </p:sp>
      <p:pic>
        <p:nvPicPr>
          <p:cNvPr id="8" name="Picture 7" descr="IMG_4930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09" y="1591056"/>
            <a:ext cx="2892210" cy="51462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76686" y="1993840"/>
            <a:ext cx="55673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Sensors: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“Alpine Stilling Tube”(CS450 PT &amp; CS547 Cond) </a:t>
            </a:r>
          </a:p>
          <a:p>
            <a:r>
              <a:rPr lang="en-US" dirty="0" smtClean="0">
                <a:latin typeface="Arial"/>
                <a:cs typeface="Arial"/>
              </a:rPr>
              <a:t>Installed Aug.7,2014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lang="en-US" dirty="0" smtClean="0">
                <a:latin typeface="Arial"/>
                <a:cs typeface="Arial"/>
              </a:rPr>
              <a:t>S451 Pressure Transducer/Stage Recorder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-Cable Length: 30 ft.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-Serial #: 20010250</a:t>
            </a:r>
          </a:p>
          <a:p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CS547 Conductivity Sensor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-Cable Length: 30 ft.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-Calibration K: 1.380 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-Serial #:6425</a:t>
            </a:r>
          </a:p>
          <a:p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Offset applied to CS450 to Match Gage Height on 9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/22/2014: +0.03 ft.</a:t>
            </a:r>
          </a:p>
          <a:p>
            <a:endParaRPr lang="en-US" dirty="0" smtClean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421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Merced River ABV HSC</a:t>
            </a:r>
            <a:endParaRPr lang="en-US" dirty="0"/>
          </a:p>
        </p:txBody>
      </p:sp>
      <p:pic>
        <p:nvPicPr>
          <p:cNvPr id="7" name="Content Placeholder 6" descr="IMG_4088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320" r="-140320"/>
          <a:stretch>
            <a:fillRect/>
          </a:stretch>
        </p:blipFill>
        <p:spPr>
          <a:xfrm>
            <a:off x="-3409669" y="1993840"/>
            <a:ext cx="9810282" cy="4569864"/>
          </a:xfrm>
        </p:spPr>
      </p:pic>
      <p:sp>
        <p:nvSpPr>
          <p:cNvPr id="9" name="TextBox 8"/>
          <p:cNvSpPr txBox="1"/>
          <p:nvPr/>
        </p:nvSpPr>
        <p:spPr>
          <a:xfrm>
            <a:off x="3115340" y="2207874"/>
            <a:ext cx="57096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Sensors: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“Original </a:t>
            </a:r>
            <a:r>
              <a:rPr lang="en-US" dirty="0" err="1">
                <a:latin typeface="Arial"/>
                <a:cs typeface="Arial"/>
              </a:rPr>
              <a:t>Hydroclimate</a:t>
            </a:r>
            <a:r>
              <a:rPr lang="en-US" dirty="0">
                <a:latin typeface="Arial"/>
                <a:cs typeface="Arial"/>
              </a:rPr>
              <a:t> Gage</a:t>
            </a:r>
            <a:r>
              <a:rPr lang="en-US" dirty="0" smtClean="0">
                <a:latin typeface="Arial"/>
                <a:cs typeface="Arial"/>
              </a:rPr>
              <a:t>” </a:t>
            </a:r>
            <a:r>
              <a:rPr lang="en-US" dirty="0">
                <a:latin typeface="Arial"/>
                <a:cs typeface="Arial"/>
              </a:rPr>
              <a:t>Installed July 2001 </a:t>
            </a:r>
            <a:endParaRPr lang="en-US" dirty="0" smtClean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Druck</a:t>
            </a:r>
            <a:r>
              <a:rPr lang="en-US" dirty="0" smtClean="0">
                <a:latin typeface="Arial"/>
                <a:cs typeface="Arial"/>
              </a:rPr>
              <a:t> PT (</a:t>
            </a:r>
            <a:r>
              <a:rPr lang="en-US" dirty="0">
                <a:latin typeface="Arial"/>
                <a:cs typeface="Arial"/>
              </a:rPr>
              <a:t>still running)</a:t>
            </a:r>
          </a:p>
          <a:p>
            <a:r>
              <a:rPr lang="en-US" dirty="0" smtClean="0">
                <a:latin typeface="Arial"/>
                <a:cs typeface="Arial"/>
              </a:rPr>
              <a:t>-Cable Length: 100 ft. </a:t>
            </a:r>
          </a:p>
          <a:p>
            <a:r>
              <a:rPr lang="en-US" dirty="0" smtClean="0">
                <a:latin typeface="Arial"/>
                <a:cs typeface="Arial"/>
              </a:rPr>
              <a:t>-Serial Number: NA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CS </a:t>
            </a:r>
            <a:r>
              <a:rPr lang="en-US" dirty="0">
                <a:latin typeface="Arial"/>
                <a:cs typeface="Arial"/>
              </a:rPr>
              <a:t>547 </a:t>
            </a:r>
            <a:r>
              <a:rPr lang="en-US" dirty="0" smtClean="0">
                <a:latin typeface="Arial"/>
                <a:cs typeface="Arial"/>
              </a:rPr>
              <a:t>Cond (in situ, out </a:t>
            </a:r>
            <a:r>
              <a:rPr lang="en-US" dirty="0">
                <a:latin typeface="Arial"/>
                <a:cs typeface="Arial"/>
              </a:rPr>
              <a:t>of service)</a:t>
            </a:r>
          </a:p>
          <a:p>
            <a:r>
              <a:rPr lang="en-US" dirty="0" smtClean="0">
                <a:latin typeface="Arial"/>
                <a:cs typeface="Arial"/>
              </a:rPr>
              <a:t>-Cable cut at lower enclosure on 8/7/2014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Offset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applied to </a:t>
            </a:r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Druck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to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Match Gage Height on 9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/22/2014: -0.02 ft.</a:t>
            </a:r>
            <a:endParaRPr lang="en-US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933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Merced River ABV HSC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9570" y="1980647"/>
            <a:ext cx="8670124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Datum: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u="sng" dirty="0" smtClean="0">
                <a:latin typeface="Arial"/>
                <a:cs typeface="Arial"/>
              </a:rPr>
              <a:t>Tape Down Bolt</a:t>
            </a:r>
          </a:p>
          <a:p>
            <a:r>
              <a:rPr lang="en-US" dirty="0" smtClean="0">
                <a:latin typeface="Arial"/>
                <a:cs typeface="Arial"/>
              </a:rPr>
              <a:t>(Installed August 7, 2014)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Measure from center of “X” inscribed</a:t>
            </a:r>
          </a:p>
          <a:p>
            <a:r>
              <a:rPr lang="en-US" dirty="0" smtClean="0">
                <a:latin typeface="Arial"/>
                <a:cs typeface="Arial"/>
              </a:rPr>
              <a:t>on face of bolt.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Gage Height = </a:t>
            </a:r>
            <a:r>
              <a:rPr lang="en-US" u="sng" dirty="0" smtClean="0">
                <a:solidFill>
                  <a:srgbClr val="FF0000"/>
                </a:solidFill>
                <a:latin typeface="Arial"/>
                <a:cs typeface="Arial"/>
              </a:rPr>
              <a:t>10ft.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 – / +  Tape Down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If inaccessible due to high flow, use </a:t>
            </a:r>
          </a:p>
          <a:p>
            <a:r>
              <a:rPr lang="en-US" dirty="0" smtClean="0">
                <a:latin typeface="Arial"/>
                <a:cs typeface="Arial"/>
              </a:rPr>
              <a:t>“Original Post Tape Down” </a:t>
            </a:r>
          </a:p>
          <a:p>
            <a:endParaRPr lang="en-US" dirty="0" smtClean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* Measure Gage Height from both Tape Down Bolt and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“Original Post Tape Down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” * </a:t>
            </a:r>
            <a:endParaRPr lang="en-US" dirty="0">
              <a:solidFill>
                <a:srgbClr val="FF0000"/>
              </a:solidFill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pic>
        <p:nvPicPr>
          <p:cNvPr id="5" name="Content Placeholder 4" descr="IMG_4925.JPG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1" t="8557" r="19694" b="8557"/>
          <a:stretch/>
        </p:blipFill>
        <p:spPr>
          <a:xfrm>
            <a:off x="4719357" y="1591056"/>
            <a:ext cx="4424643" cy="3450696"/>
          </a:xfrm>
        </p:spPr>
      </p:pic>
      <p:cxnSp>
        <p:nvCxnSpPr>
          <p:cNvPr id="11" name="Straight Arrow Connector 10"/>
          <p:cNvCxnSpPr/>
          <p:nvPr/>
        </p:nvCxnSpPr>
        <p:spPr>
          <a:xfrm>
            <a:off x="2012179" y="2725364"/>
            <a:ext cx="3125301" cy="214034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95186" y="338328"/>
            <a:ext cx="841321" cy="92333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Alpine</a:t>
            </a:r>
          </a:p>
          <a:p>
            <a:r>
              <a:rPr lang="en-US" dirty="0" smtClean="0"/>
              <a:t>Stilling</a:t>
            </a:r>
          </a:p>
          <a:p>
            <a:r>
              <a:rPr lang="en-US" dirty="0" smtClean="0"/>
              <a:t>Tube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2"/>
          </p:cNvCxnSpPr>
          <p:nvPr/>
        </p:nvCxnSpPr>
        <p:spPr>
          <a:xfrm flipH="1">
            <a:off x="8462571" y="1261658"/>
            <a:ext cx="53276" cy="978563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03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Merced River ABV HSC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96027" y="1862166"/>
            <a:ext cx="5237374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Datum: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u="sng" dirty="0">
                <a:latin typeface="Arial"/>
                <a:cs typeface="Arial"/>
              </a:rPr>
              <a:t>“Original Post Tape Down” 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Measure from top edge of post.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Gage Height = </a:t>
            </a:r>
            <a:r>
              <a:rPr lang="en-US" u="sng" dirty="0" smtClean="0">
                <a:solidFill>
                  <a:srgbClr val="FF0000"/>
                </a:solidFill>
                <a:latin typeface="Arial"/>
                <a:cs typeface="Arial"/>
              </a:rPr>
              <a:t>12.1 ft. 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– / +  Tape Down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10 ft. on Tape Down Bolt = 7.90 on </a:t>
            </a:r>
            <a:r>
              <a:rPr lang="en-US" dirty="0">
                <a:latin typeface="Arial"/>
                <a:cs typeface="Arial"/>
              </a:rPr>
              <a:t>“Original Post Tape Down” 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*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Measure Gage Height from both Tape Down Bolt and “Original Post Tape Down” * 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You should get the same Gage Height from both Tape Down locations!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Picture 3" descr="IMG_4927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8472"/>
            <a:ext cx="3124455" cy="555952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2511657" y="2696826"/>
            <a:ext cx="1412807" cy="1327010"/>
          </a:xfrm>
          <a:prstGeom prst="straightConnector1">
            <a:avLst/>
          </a:prstGeom>
          <a:ln w="38100" cmpd="sng">
            <a:solidFill>
              <a:srgbClr val="31B6F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21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89297" y="1862166"/>
            <a:ext cx="29633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Datum: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u="sng" dirty="0">
                <a:latin typeface="Arial"/>
                <a:cs typeface="Arial"/>
              </a:rPr>
              <a:t>“Original Post Tape Down</a:t>
            </a:r>
            <a:r>
              <a:rPr lang="en-US" u="sng" dirty="0" smtClean="0">
                <a:latin typeface="Arial"/>
                <a:cs typeface="Arial"/>
              </a:rPr>
              <a:t>”</a:t>
            </a:r>
          </a:p>
          <a:p>
            <a:endParaRPr lang="en-US" u="sng" dirty="0">
              <a:latin typeface="Arial"/>
              <a:cs typeface="Arial"/>
            </a:endParaRPr>
          </a:p>
          <a:p>
            <a:endParaRPr lang="en-US" u="sng" dirty="0" smtClean="0">
              <a:latin typeface="Arial"/>
              <a:cs typeface="Arial"/>
            </a:endParaRPr>
          </a:p>
          <a:p>
            <a:r>
              <a:rPr lang="en-US" u="sng" dirty="0" smtClean="0">
                <a:latin typeface="Arial"/>
                <a:cs typeface="Arial"/>
              </a:rPr>
              <a:t>Tape Down Bolt </a:t>
            </a:r>
          </a:p>
          <a:p>
            <a:endParaRPr lang="en-US" u="sng" dirty="0">
              <a:latin typeface="Arial"/>
              <a:cs typeface="Arial"/>
            </a:endParaRPr>
          </a:p>
          <a:p>
            <a:endParaRPr lang="en-US" u="sng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Sensors: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u="sng" dirty="0" smtClean="0">
                <a:latin typeface="Arial"/>
                <a:cs typeface="Arial"/>
              </a:rPr>
              <a:t>“Alpine Stilling Tube”</a:t>
            </a:r>
            <a:endParaRPr lang="en-US" u="sng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pic>
        <p:nvPicPr>
          <p:cNvPr id="2" name="Picture 1" descr="IMG_4928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4196" cy="6858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1228986" y="2075492"/>
            <a:ext cx="4260311" cy="518873"/>
          </a:xfrm>
          <a:prstGeom prst="straightConnector1">
            <a:avLst/>
          </a:prstGeom>
          <a:ln w="38100" cmpd="sng">
            <a:solidFill>
              <a:srgbClr val="31B6F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24464" y="338328"/>
            <a:ext cx="4762336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Merced River </a:t>
            </a:r>
            <a:br>
              <a:rPr lang="en-US" dirty="0" smtClean="0"/>
            </a:br>
            <a:r>
              <a:rPr lang="en-US" dirty="0" smtClean="0"/>
              <a:t>ABV HSC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731081" y="3304402"/>
            <a:ext cx="2758216" cy="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31081" y="3304402"/>
            <a:ext cx="0" cy="355019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277297" y="4779094"/>
            <a:ext cx="2212000" cy="49939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47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89297" y="1862166"/>
            <a:ext cx="29633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Datum: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u="sng" dirty="0">
                <a:latin typeface="Arial"/>
                <a:cs typeface="Arial"/>
              </a:rPr>
              <a:t>“Original Post Tape Down</a:t>
            </a:r>
            <a:r>
              <a:rPr lang="en-US" u="sng" dirty="0" smtClean="0">
                <a:latin typeface="Arial"/>
                <a:cs typeface="Arial"/>
              </a:rPr>
              <a:t>”</a:t>
            </a:r>
          </a:p>
          <a:p>
            <a:endParaRPr lang="en-US" u="sng" dirty="0">
              <a:latin typeface="Arial"/>
              <a:cs typeface="Arial"/>
            </a:endParaRPr>
          </a:p>
          <a:p>
            <a:endParaRPr lang="en-US" u="sng" dirty="0" smtClean="0">
              <a:latin typeface="Arial"/>
              <a:cs typeface="Arial"/>
            </a:endParaRPr>
          </a:p>
          <a:p>
            <a:r>
              <a:rPr lang="en-US" u="sng" dirty="0" smtClean="0">
                <a:latin typeface="Arial"/>
                <a:cs typeface="Arial"/>
              </a:rPr>
              <a:t>Tape Down Bolt </a:t>
            </a:r>
          </a:p>
          <a:p>
            <a:endParaRPr lang="en-US" u="sng" dirty="0">
              <a:latin typeface="Arial"/>
              <a:cs typeface="Arial"/>
            </a:endParaRPr>
          </a:p>
          <a:p>
            <a:endParaRPr lang="en-US" u="sng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Sensors: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u="sng" dirty="0" smtClean="0">
                <a:latin typeface="Arial"/>
                <a:cs typeface="Arial"/>
              </a:rPr>
              <a:t>“Alpine Stilling Tube”</a:t>
            </a:r>
            <a:endParaRPr lang="en-US" u="sng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228986" y="2075492"/>
            <a:ext cx="4260311" cy="518873"/>
          </a:xfrm>
          <a:prstGeom prst="straightConnector1">
            <a:avLst/>
          </a:prstGeom>
          <a:ln w="38100" cmpd="sng">
            <a:solidFill>
              <a:srgbClr val="31B6F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38328"/>
            <a:ext cx="91440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Merced River </a:t>
            </a:r>
            <a:br>
              <a:rPr lang="en-US" dirty="0" smtClean="0"/>
            </a:br>
            <a:r>
              <a:rPr lang="en-US" dirty="0" smtClean="0"/>
              <a:t>ABV HSC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731081" y="3304402"/>
            <a:ext cx="2758216" cy="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31081" y="3304402"/>
            <a:ext cx="0" cy="355019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277297" y="4779094"/>
            <a:ext cx="2212000" cy="49939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P8060391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00"/>
          <a:stretch/>
        </p:blipFill>
        <p:spPr>
          <a:xfrm>
            <a:off x="0" y="1591056"/>
            <a:ext cx="9144000" cy="5266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6797" y="1862166"/>
            <a:ext cx="928567" cy="64633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Section Control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663923" y="2508497"/>
            <a:ext cx="67158" cy="795905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28124" y="2231498"/>
            <a:ext cx="1788857" cy="369332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Tape Down Bolt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718459" y="2600830"/>
            <a:ext cx="1215332" cy="894736"/>
          </a:xfrm>
          <a:prstGeom prst="straightConnector1">
            <a:avLst/>
          </a:prstGeom>
          <a:ln w="38100" cmpd="sng">
            <a:solidFill>
              <a:srgbClr val="31B6F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5041" y="4465039"/>
            <a:ext cx="5448506" cy="1754327"/>
          </a:xfrm>
          <a:prstGeom prst="rect">
            <a:avLst/>
          </a:prstGeom>
          <a:solidFill>
            <a:srgbClr val="FFFFFF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Point of Zero Flow(PZO) / Gage Height(GHZO) = Gage Height - Depth of Water </a:t>
            </a:r>
            <a:r>
              <a:rPr lang="en-US" dirty="0" smtClean="0">
                <a:latin typeface="Arial"/>
                <a:cs typeface="Arial"/>
              </a:rPr>
              <a:t>over Section </a:t>
            </a:r>
            <a:r>
              <a:rPr lang="en-US" dirty="0">
                <a:latin typeface="Arial"/>
                <a:cs typeface="Arial"/>
              </a:rPr>
              <a:t>Control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Gage Height of Zero Flow =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(insert GH) – (insert Water Depth)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(insert PZO)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on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(insert date)</a:t>
            </a:r>
            <a:endParaRPr lang="en-US" dirty="0">
              <a:solidFill>
                <a:srgbClr val="FF0000"/>
              </a:solidFill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7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1351</TotalTime>
  <Words>1576</Words>
  <Application>Microsoft Office PowerPoint</Application>
  <PresentationFormat>On-screen Show (4:3)</PresentationFormat>
  <Paragraphs>366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Waveform</vt:lpstr>
      <vt:lpstr>Upper Merced Hydroclimate Network  </vt:lpstr>
      <vt:lpstr>Merced Lake Ranger Station Cabin Lock requires CG 10 key</vt:lpstr>
      <vt:lpstr>Merced River ABV HSC</vt:lpstr>
      <vt:lpstr>Merced River ABV HSC</vt:lpstr>
      <vt:lpstr>Merced River ABV HSC</vt:lpstr>
      <vt:lpstr>Merced River ABV HSC</vt:lpstr>
      <vt:lpstr>Merced River ABV HSC</vt:lpstr>
      <vt:lpstr>Merced River  ABV HSC</vt:lpstr>
      <vt:lpstr>Merced River  ABV HSC</vt:lpstr>
      <vt:lpstr>Merced River  ABV HSC</vt:lpstr>
      <vt:lpstr>Merced River  ABV HSC</vt:lpstr>
      <vt:lpstr>Merced River  ABV HSC</vt:lpstr>
      <vt:lpstr>Merced River  ABV HSC</vt:lpstr>
      <vt:lpstr>Merced River BLW Lyell Fk.</vt:lpstr>
      <vt:lpstr>Merced River BLW Lyell Fk.</vt:lpstr>
      <vt:lpstr>Merced River BLW Lyell Fk.</vt:lpstr>
      <vt:lpstr>Merced River BLW Lyell Fk.</vt:lpstr>
      <vt:lpstr>Merced Peak Fk.</vt:lpstr>
      <vt:lpstr>Merced Peak Fk.</vt:lpstr>
      <vt:lpstr>Merced Peak Fk.</vt:lpstr>
      <vt:lpstr>Merced Peak Fk.</vt:lpstr>
      <vt:lpstr>Merced Peak Fk.</vt:lpstr>
      <vt:lpstr>Merced Peak Fk.</vt:lpstr>
      <vt:lpstr>Merced Peak Fk.</vt:lpstr>
      <vt:lpstr>Lyell Fk. Merced River ABV High Trail</vt:lpstr>
      <vt:lpstr>Lyell Fk. Merced River ABV High Trail</vt:lpstr>
      <vt:lpstr>Lyell Fk. Merced River ABV High Trail</vt:lpstr>
      <vt:lpstr>Lyell Fk. Merced River ABV High Trail</vt:lpstr>
      <vt:lpstr>Lyell Fk. Merced River ABV High Trail</vt:lpstr>
      <vt:lpstr>Lyell Fk. Merced River ABV High Trail</vt:lpstr>
      <vt:lpstr>Remember the Side Burns: The integrity of each data point collected fortifies or degrades a legacy that lives on…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Upper Merced Hydroclimate Network  </dc:title>
  <dc:creator>Harrison</dc:creator>
  <cp:lastModifiedBy>Mocsny, Brina</cp:lastModifiedBy>
  <cp:revision>47</cp:revision>
  <dcterms:created xsi:type="dcterms:W3CDTF">2014-08-09T15:31:07Z</dcterms:created>
  <dcterms:modified xsi:type="dcterms:W3CDTF">2017-03-22T16:27:53Z</dcterms:modified>
</cp:coreProperties>
</file>