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62" r:id="rId3"/>
    <p:sldId id="282" r:id="rId4"/>
    <p:sldId id="271" r:id="rId5"/>
    <p:sldId id="272" r:id="rId6"/>
    <p:sldId id="273" r:id="rId7"/>
    <p:sldId id="263" r:id="rId8"/>
    <p:sldId id="280" r:id="rId9"/>
    <p:sldId id="281" r:id="rId10"/>
    <p:sldId id="283" r:id="rId11"/>
    <p:sldId id="265" r:id="rId12"/>
  </p:sldIdLst>
  <p:sldSz cx="12188825"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79">
          <p15:clr>
            <a:srgbClr val="A4A3A4"/>
          </p15:clr>
        </p15:guide>
        <p15:guide id="2" orient="horz" pos="2205">
          <p15:clr>
            <a:srgbClr val="A4A3A4"/>
          </p15:clr>
        </p15:guide>
      </p15:sldGuideLst>
    </p:ext>
    <p:ext uri="{2D200454-40CA-4A62-9FC3-DE9A4176ACB9}">
      <p15:notesGuideLst xmlns:p15="http://schemas.microsoft.com/office/powerpoint/2012/main">
        <p15:guide id="1" orient="horz" pos="2939">
          <p15:clr>
            <a:srgbClr val="A4A3A4"/>
          </p15:clr>
        </p15:guide>
        <p15:guide id="2" pos="218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7" d="100"/>
          <a:sy n="87" d="100"/>
        </p:scale>
        <p:origin x="566" y="77"/>
      </p:cViewPr>
      <p:guideLst>
        <p:guide pos="3879"/>
        <p:guide orient="horz" pos="2205"/>
      </p:guideLst>
    </p:cSldViewPr>
  </p:slideViewPr>
  <p:notesTextViewPr>
    <p:cViewPr>
      <p:scale>
        <a:sx n="1" d="1"/>
        <a:sy n="1" d="1"/>
      </p:scale>
      <p:origin x="0" y="0"/>
    </p:cViewPr>
  </p:notesTextViewPr>
  <p:notesViewPr>
    <p:cSldViewPr>
      <p:cViewPr varScale="1">
        <p:scale>
          <a:sx n="87" d="100"/>
          <a:sy n="87" d="100"/>
        </p:scale>
        <p:origin x="3090" y="96"/>
      </p:cViewPr>
      <p:guideLst>
        <p:guide orient="horz" pos="2939"/>
        <p:guide pos="218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F173B56-0D5B-4160-A54C-22905CC97300}"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zh-CN" altLang="en-US"/>
        </a:p>
      </dgm:t>
    </dgm:pt>
    <dgm:pt modelId="{4937B96F-A131-4C11-A80B-7023093C6422}">
      <dgm:prSet phldrT="[文本]"/>
      <dgm:spPr/>
      <dgm:t>
        <a:bodyPr/>
        <a:lstStyle/>
        <a:p>
          <a:r>
            <a:rPr lang="zh-CN" altLang="en-US" dirty="0"/>
            <a:t>时间复杂度</a:t>
          </a:r>
        </a:p>
      </dgm:t>
    </dgm:pt>
    <dgm:pt modelId="{86397762-F6DE-4747-A08D-704E29EFDF79}" type="parTrans" cxnId="{D87E54C5-E4AC-4612-8B48-05096352F292}">
      <dgm:prSet/>
      <dgm:spPr/>
      <dgm:t>
        <a:bodyPr/>
        <a:lstStyle/>
        <a:p>
          <a:endParaRPr lang="zh-CN" altLang="en-US"/>
        </a:p>
      </dgm:t>
    </dgm:pt>
    <dgm:pt modelId="{A5C9654A-4650-44A7-B67F-AAA3331F164C}" type="sibTrans" cxnId="{D87E54C5-E4AC-4612-8B48-05096352F292}">
      <dgm:prSet/>
      <dgm:spPr/>
      <dgm:t>
        <a:bodyPr/>
        <a:lstStyle/>
        <a:p>
          <a:endParaRPr lang="zh-CN" altLang="en-US"/>
        </a:p>
      </dgm:t>
    </dgm:pt>
    <dgm:pt modelId="{CBE0E15D-5B87-4251-BD5D-13288DBB4BC7}">
      <dgm:prSet phldrT="[文本]"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20000"/>
            </a:spcAft>
          </a:pPr>
          <a:r>
            <a:rPr lang="zh-CN" altLang="en-US" b="0" i="0" dirty="0"/>
            <a:t>算法花费的时间与算法中基本操作的执行次数成正比例</a:t>
          </a:r>
          <a:endParaRPr lang="zh-CN" altLang="en-US" dirty="0"/>
        </a:p>
      </dgm:t>
    </dgm:pt>
    <dgm:pt modelId="{3618E934-519A-4801-A6F9-9086D4BA74B2}" type="parTrans" cxnId="{B9C919C6-D313-41B3-83F8-470D92C561B8}">
      <dgm:prSet/>
      <dgm:spPr/>
      <dgm:t>
        <a:bodyPr/>
        <a:lstStyle/>
        <a:p>
          <a:endParaRPr lang="zh-CN" altLang="en-US"/>
        </a:p>
      </dgm:t>
    </dgm:pt>
    <dgm:pt modelId="{11DA10F0-87BB-4429-8FCC-EFE81C0A445B}" type="sibTrans" cxnId="{B9C919C6-D313-41B3-83F8-470D92C561B8}">
      <dgm:prSet/>
      <dgm:spPr/>
      <dgm:t>
        <a:bodyPr/>
        <a:lstStyle/>
        <a:p>
          <a:endParaRPr lang="zh-CN" altLang="en-US"/>
        </a:p>
      </dgm:t>
    </dgm:pt>
    <dgm:pt modelId="{4F5DE860-EF64-41AA-82E1-0AEE4B432BC6}">
      <dgm:prSet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20000"/>
            </a:spcAft>
          </a:pPr>
          <a:r>
            <a:rPr lang="zh-CN" altLang="en-US" dirty="0"/>
            <a:t>一个算法中语句执行次数称为时间频度或时间频度，记为</a:t>
          </a:r>
          <a:r>
            <a:rPr lang="en-US" altLang="zh-CN" dirty="0"/>
            <a:t>T(n)</a:t>
          </a:r>
          <a:endParaRPr lang="zh-CN" altLang="en-US" dirty="0"/>
        </a:p>
      </dgm:t>
    </dgm:pt>
    <dgm:pt modelId="{49B4921D-E911-41AC-8C9E-B0CC40080302}" type="parTrans" cxnId="{8CC4E4CD-044D-424B-9328-22DC904A5ED2}">
      <dgm:prSet/>
      <dgm:spPr/>
      <dgm:t>
        <a:bodyPr/>
        <a:lstStyle/>
        <a:p>
          <a:endParaRPr lang="zh-CN" altLang="en-US"/>
        </a:p>
      </dgm:t>
    </dgm:pt>
    <dgm:pt modelId="{ED2A54A7-11CF-4E88-96B0-71A347888934}" type="sibTrans" cxnId="{8CC4E4CD-044D-424B-9328-22DC904A5ED2}">
      <dgm:prSet/>
      <dgm:spPr/>
      <dgm:t>
        <a:bodyPr/>
        <a:lstStyle/>
        <a:p>
          <a:endParaRPr lang="zh-CN" altLang="en-US"/>
        </a:p>
      </dgm:t>
    </dgm:pt>
    <dgm:pt modelId="{526EB0B0-7F0D-420A-A0F4-105E8BA9A370}">
      <dgm:prSet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20000"/>
            </a:spcAft>
          </a:pPr>
          <a:r>
            <a:rPr lang="zh-CN" altLang="en-US" b="0" i="0" dirty="0"/>
            <a:t>常数阶</a:t>
          </a:r>
          <a:r>
            <a:rPr lang="en-US" b="0" i="0" dirty="0"/>
            <a:t>O(1),</a:t>
          </a:r>
          <a:r>
            <a:rPr lang="zh-CN" altLang="en-US" b="0" i="0" dirty="0"/>
            <a:t>对数阶</a:t>
          </a:r>
          <a:r>
            <a:rPr lang="en-US" b="0" i="0" dirty="0"/>
            <a:t>O(log</a:t>
          </a:r>
          <a:r>
            <a:rPr lang="en-US" b="0" i="0" baseline="-25000" dirty="0"/>
            <a:t>2</a:t>
          </a:r>
          <a:r>
            <a:rPr lang="en-US" b="0" i="0" dirty="0"/>
            <a:t>n),</a:t>
          </a:r>
          <a:r>
            <a:rPr lang="zh-CN" altLang="en-US" b="0" i="0" dirty="0"/>
            <a:t>线性阶</a:t>
          </a:r>
          <a:r>
            <a:rPr lang="en-US" b="0" i="0" dirty="0"/>
            <a:t>O(n), </a:t>
          </a:r>
          <a:r>
            <a:rPr lang="zh-CN" altLang="en-US" b="0" i="0" dirty="0"/>
            <a:t>线性对数阶</a:t>
          </a:r>
          <a:r>
            <a:rPr lang="en-US" b="0" i="0" dirty="0"/>
            <a:t>O(nlog</a:t>
          </a:r>
          <a:r>
            <a:rPr lang="en-US" b="0" i="0" baseline="-25000" dirty="0"/>
            <a:t>2</a:t>
          </a:r>
          <a:r>
            <a:rPr lang="en-US" b="0" i="0" dirty="0"/>
            <a:t>n),</a:t>
          </a:r>
          <a:r>
            <a:rPr lang="zh-CN" altLang="en-US" b="0" i="0" dirty="0"/>
            <a:t>平方阶</a:t>
          </a:r>
          <a:r>
            <a:rPr lang="en-US" b="0" i="0" dirty="0"/>
            <a:t>O(n</a:t>
          </a:r>
          <a:r>
            <a:rPr lang="en-US" b="0" i="0" baseline="30000" dirty="0"/>
            <a:t>2</a:t>
          </a:r>
          <a:r>
            <a:rPr lang="en-US" b="0" i="0" dirty="0"/>
            <a:t>)，</a:t>
          </a:r>
          <a:r>
            <a:rPr lang="zh-CN" altLang="en-US" b="0" i="0" dirty="0"/>
            <a:t>立方阶</a:t>
          </a:r>
          <a:r>
            <a:rPr lang="en-US" b="0" i="0" dirty="0"/>
            <a:t>O(n</a:t>
          </a:r>
          <a:r>
            <a:rPr lang="en-US" b="0" i="0" baseline="30000" dirty="0"/>
            <a:t>3</a:t>
          </a:r>
          <a:r>
            <a:rPr lang="en-US" b="0" i="0" dirty="0"/>
            <a:t>),... k</a:t>
          </a:r>
          <a:r>
            <a:rPr lang="zh-CN" altLang="en-US" b="0" i="0" dirty="0"/>
            <a:t>次方阶</a:t>
          </a:r>
          <a:r>
            <a:rPr lang="en-US" b="0" i="0" dirty="0"/>
            <a:t>O(</a:t>
          </a:r>
          <a:r>
            <a:rPr lang="en-US" b="0" i="0" dirty="0" err="1"/>
            <a:t>n</a:t>
          </a:r>
          <a:r>
            <a:rPr lang="en-US" b="0" i="0" baseline="30000" dirty="0" err="1"/>
            <a:t>k</a:t>
          </a:r>
          <a:r>
            <a:rPr lang="en-US" b="0" i="0" dirty="0"/>
            <a:t>),</a:t>
          </a:r>
          <a:r>
            <a:rPr lang="zh-CN" altLang="en-US" b="0" i="0" dirty="0"/>
            <a:t>指数阶</a:t>
          </a:r>
          <a:r>
            <a:rPr lang="en-US" b="0" i="0" dirty="0"/>
            <a:t>O(2</a:t>
          </a:r>
          <a:r>
            <a:rPr lang="en-US" b="0" i="0" baseline="30000" dirty="0"/>
            <a:t>n</a:t>
          </a:r>
          <a:r>
            <a:rPr lang="en-US" b="0" i="0" dirty="0"/>
            <a:t>)</a:t>
          </a:r>
          <a:endParaRPr lang="zh-CN" altLang="en-US" dirty="0"/>
        </a:p>
      </dgm:t>
    </dgm:pt>
    <dgm:pt modelId="{5AB05F88-23F9-481D-8F68-CAE53689CEAA}" type="parTrans" cxnId="{6EE023BA-080D-45E9-966A-ED3E59B1EDEA}">
      <dgm:prSet/>
      <dgm:spPr/>
      <dgm:t>
        <a:bodyPr/>
        <a:lstStyle/>
        <a:p>
          <a:endParaRPr lang="zh-CN" altLang="en-US"/>
        </a:p>
      </dgm:t>
    </dgm:pt>
    <dgm:pt modelId="{A3AC2E36-96A6-4D71-B494-74862906F1BD}" type="sibTrans" cxnId="{6EE023BA-080D-45E9-966A-ED3E59B1EDEA}">
      <dgm:prSet/>
      <dgm:spPr/>
      <dgm:t>
        <a:bodyPr/>
        <a:lstStyle/>
        <a:p>
          <a:endParaRPr lang="zh-CN" altLang="en-US"/>
        </a:p>
      </dgm:t>
    </dgm:pt>
    <dgm:pt modelId="{D54D55C4-1A94-4D15-A6EA-39DE98B96624}">
      <dgm:prSet phldr="0" custT="0"/>
      <dgm:spPr/>
      <dgm:t>
        <a:bodyPr vert="horz" wrap="square"/>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a:lnSpc>
              <a:spcPct val="100000"/>
            </a:lnSpc>
            <a:spcBef>
              <a:spcPct val="0"/>
            </a:spcBef>
            <a:spcAft>
              <a:spcPct val="20000"/>
            </a:spcAft>
          </a:pPr>
          <a:r>
            <a:rPr lang="zh-CN" altLang="en-US" dirty="0"/>
            <a:t>如果有若干个循环语句，算法的时间复杂度是由嵌套层数最多的循环语句中最内层的频度</a:t>
          </a:r>
          <a:r>
            <a:rPr lang="en-US" altLang="zh-CN" dirty="0"/>
            <a:t>f(n)</a:t>
          </a:r>
          <a:r>
            <a:rPr lang="zh-CN" altLang="en-US" dirty="0"/>
            <a:t>决定</a:t>
          </a:r>
          <a:endParaRPr/>
        </a:p>
      </dgm:t>
    </dgm:pt>
    <dgm:pt modelId="{AFFBDA5F-D84E-429A-9372-3948F11E434F}" type="parTrans" cxnId="{581D4C99-EB03-4814-8EB9-9878D83F40CE}">
      <dgm:prSet/>
      <dgm:spPr/>
      <dgm:t>
        <a:bodyPr/>
        <a:lstStyle/>
        <a:p>
          <a:endParaRPr lang="zh-CN" altLang="en-US"/>
        </a:p>
      </dgm:t>
    </dgm:pt>
    <dgm:pt modelId="{58E18DC0-03CC-45E3-84F9-47DD20E37D39}" type="sibTrans" cxnId="{581D4C99-EB03-4814-8EB9-9878D83F40CE}">
      <dgm:prSet/>
      <dgm:spPr/>
      <dgm:t>
        <a:bodyPr/>
        <a:lstStyle/>
        <a:p>
          <a:endParaRPr lang="zh-CN" altLang="en-US"/>
        </a:p>
      </dgm:t>
    </dgm:pt>
    <dgm:pt modelId="{E90A486A-F6F7-4ECF-BB03-B07485CD5D50}">
      <dgm:prSet phldrT="[文本]"/>
      <dgm:spPr/>
      <dgm:t>
        <a:bodyPr/>
        <a:lstStyle/>
        <a:p>
          <a:r>
            <a:rPr lang="zh-CN" altLang="en-US" dirty="0"/>
            <a:t>空间复杂度</a:t>
          </a:r>
        </a:p>
      </dgm:t>
    </dgm:pt>
    <dgm:pt modelId="{CE54B8A1-B7DC-495C-84D0-29F189310EB7}" type="parTrans" cxnId="{4C643818-7ADC-474A-8494-6251684FA751}">
      <dgm:prSet/>
      <dgm:spPr/>
      <dgm:t>
        <a:bodyPr/>
        <a:lstStyle/>
        <a:p>
          <a:endParaRPr lang="zh-CN" altLang="en-US"/>
        </a:p>
      </dgm:t>
    </dgm:pt>
    <dgm:pt modelId="{F72A84F1-2CF3-416A-B403-7C265F46AF3D}" type="sibTrans" cxnId="{4C643818-7ADC-474A-8494-6251684FA751}">
      <dgm:prSet/>
      <dgm:spPr/>
      <dgm:t>
        <a:bodyPr/>
        <a:lstStyle/>
        <a:p>
          <a:endParaRPr lang="zh-CN" altLang="en-US"/>
        </a:p>
      </dgm:t>
    </dgm:pt>
    <dgm:pt modelId="{27BF9175-9A8E-4D87-9316-609E5F7F4A40}">
      <dgm:prSet phldrT="[文本]"/>
      <dgm:spPr/>
      <dgm:t>
        <a:bodyPr/>
        <a:lstStyle/>
        <a:p>
          <a:r>
            <a:rPr lang="zh-CN" altLang="en-US" b="0" i="0" dirty="0"/>
            <a:t>指运行完一个程序所需内存的大小</a:t>
          </a:r>
          <a:endParaRPr lang="zh-CN" altLang="en-US" dirty="0"/>
        </a:p>
      </dgm:t>
    </dgm:pt>
    <dgm:pt modelId="{DAE44274-0B43-4349-9D7E-65D6040CCC59}" type="parTrans" cxnId="{2AA56B22-9EA9-484F-9D2D-42481FC739E6}">
      <dgm:prSet/>
      <dgm:spPr/>
      <dgm:t>
        <a:bodyPr/>
        <a:lstStyle/>
        <a:p>
          <a:endParaRPr lang="zh-CN" altLang="en-US"/>
        </a:p>
      </dgm:t>
    </dgm:pt>
    <dgm:pt modelId="{8FCB01B6-8A20-4809-8885-EFBB2A1EC4BD}" type="sibTrans" cxnId="{2AA56B22-9EA9-484F-9D2D-42481FC739E6}">
      <dgm:prSet/>
      <dgm:spPr/>
      <dgm:t>
        <a:bodyPr/>
        <a:lstStyle/>
        <a:p>
          <a:endParaRPr lang="zh-CN" altLang="en-US"/>
        </a:p>
      </dgm:t>
    </dgm:pt>
    <dgm:pt modelId="{E10E9907-42C9-49FE-A9DF-E7967B609B1B}">
      <dgm:prSet phldrT="[文本]"/>
      <dgm:spPr/>
      <dgm:t>
        <a:bodyPr/>
        <a:lstStyle/>
        <a:p>
          <a:r>
            <a:rPr lang="zh-CN" altLang="en-US" b="0" i="0" dirty="0"/>
            <a:t>程序执行时所需存储空间包括以下两部分，</a:t>
          </a:r>
          <a:endParaRPr lang="zh-CN" altLang="en-US" dirty="0"/>
        </a:p>
      </dgm:t>
    </dgm:pt>
    <dgm:pt modelId="{F7898CD1-DE1D-4208-A009-315ABB3F9939}" type="parTrans" cxnId="{055AFA3A-D288-47E3-89E7-2575F02E56D4}">
      <dgm:prSet/>
      <dgm:spPr/>
      <dgm:t>
        <a:bodyPr/>
        <a:lstStyle/>
        <a:p>
          <a:endParaRPr lang="zh-CN" altLang="en-US"/>
        </a:p>
      </dgm:t>
    </dgm:pt>
    <dgm:pt modelId="{2D90F0A6-5A03-4155-BC2C-F63B161FD83E}" type="sibTrans" cxnId="{055AFA3A-D288-47E3-89E7-2575F02E56D4}">
      <dgm:prSet/>
      <dgm:spPr/>
      <dgm:t>
        <a:bodyPr/>
        <a:lstStyle/>
        <a:p>
          <a:endParaRPr lang="zh-CN" altLang="en-US"/>
        </a:p>
      </dgm:t>
    </dgm:pt>
    <dgm:pt modelId="{411B3609-B403-4E78-93FB-F7A0BE0E4FF6}">
      <dgm:prSet phldrT="[文本]"/>
      <dgm:spPr/>
      <dgm:t>
        <a:bodyPr/>
        <a:lstStyle/>
        <a:p>
          <a:r>
            <a:rPr lang="zh-CN" altLang="en-US" b="0" i="0" dirty="0"/>
            <a:t>固定部分。这部分空间的大小与输入</a:t>
          </a:r>
          <a:r>
            <a:rPr lang="en-US" altLang="zh-CN" b="0" i="0" dirty="0"/>
            <a:t>/</a:t>
          </a:r>
          <a:r>
            <a:rPr lang="zh-CN" altLang="en-US" b="0" i="0" dirty="0"/>
            <a:t>输出的数据的个数多少、数值无关。主要包括指令空间（即代码空间）、数据空间（常量、简单变量）等所占的空间。这部分属于静态空间；</a:t>
          </a:r>
          <a:endParaRPr lang="zh-CN" altLang="en-US" dirty="0"/>
        </a:p>
      </dgm:t>
    </dgm:pt>
    <dgm:pt modelId="{18E6E5ED-22B5-49A2-AD9E-53E73971760F}" type="parTrans" cxnId="{DBB0FEC4-B0CD-478B-A251-81A4A137ACE4}">
      <dgm:prSet/>
      <dgm:spPr/>
      <dgm:t>
        <a:bodyPr/>
        <a:lstStyle/>
        <a:p>
          <a:endParaRPr lang="zh-CN" altLang="en-US"/>
        </a:p>
      </dgm:t>
    </dgm:pt>
    <dgm:pt modelId="{5556A24D-1093-4E25-930E-EA04F5AE6698}" type="sibTrans" cxnId="{DBB0FEC4-B0CD-478B-A251-81A4A137ACE4}">
      <dgm:prSet/>
      <dgm:spPr/>
      <dgm:t>
        <a:bodyPr/>
        <a:lstStyle/>
        <a:p>
          <a:endParaRPr lang="zh-CN" altLang="en-US"/>
        </a:p>
      </dgm:t>
    </dgm:pt>
    <dgm:pt modelId="{6CF6CD05-F777-4CB0-96AD-E379A78DA279}">
      <dgm:prSet phldrT="[文本]"/>
      <dgm:spPr/>
      <dgm:t>
        <a:bodyPr/>
        <a:lstStyle/>
        <a:p>
          <a:r>
            <a:rPr lang="zh-CN" altLang="en-US" b="0" i="0" dirty="0"/>
            <a:t>可变空间，这部分空间的主要包括动态分配的空间，以及递归栈所需的空间等。这部分的空间大小与算法有关</a:t>
          </a:r>
          <a:endParaRPr lang="zh-CN" altLang="en-US" dirty="0"/>
        </a:p>
      </dgm:t>
    </dgm:pt>
    <dgm:pt modelId="{006A7700-D6B7-4629-902F-B0D1E18373C1}" type="parTrans" cxnId="{A341CC50-E1DD-4C6F-96B8-E59240768CA4}">
      <dgm:prSet/>
      <dgm:spPr/>
      <dgm:t>
        <a:bodyPr/>
        <a:lstStyle/>
        <a:p>
          <a:endParaRPr lang="zh-CN" altLang="en-US"/>
        </a:p>
      </dgm:t>
    </dgm:pt>
    <dgm:pt modelId="{7BDB0556-81C5-4AA8-8224-A1E936657D9E}" type="sibTrans" cxnId="{A341CC50-E1DD-4C6F-96B8-E59240768CA4}">
      <dgm:prSet/>
      <dgm:spPr/>
      <dgm:t>
        <a:bodyPr/>
        <a:lstStyle/>
        <a:p>
          <a:endParaRPr lang="zh-CN" altLang="en-US"/>
        </a:p>
      </dgm:t>
    </dgm:pt>
    <dgm:pt modelId="{AE9CEE3A-104E-4C8E-9D3C-5B91119D3079}">
      <dgm:prSet phldrT="[文本]"/>
      <dgm:spPr/>
      <dgm:t>
        <a:bodyPr/>
        <a:lstStyle/>
        <a:p>
          <a:r>
            <a:rPr lang="zh-CN" altLang="en-US" dirty="0"/>
            <a:t>一般的递归算法就要有</a:t>
          </a:r>
          <a:r>
            <a:rPr lang="en-US" altLang="zh-CN" dirty="0"/>
            <a:t>o(n)</a:t>
          </a:r>
          <a:r>
            <a:rPr lang="zh-CN" altLang="en-US" dirty="0"/>
            <a:t>的空间复杂度了</a:t>
          </a:r>
          <a:r>
            <a:rPr lang="en-US" altLang="zh-CN" dirty="0"/>
            <a:t>,</a:t>
          </a:r>
          <a:r>
            <a:rPr lang="zh-CN" altLang="en-US" dirty="0"/>
            <a:t>因为每次递归都要存储返回信息</a:t>
          </a:r>
        </a:p>
      </dgm:t>
    </dgm:pt>
    <dgm:pt modelId="{88409745-9A7B-4DBF-8EBB-11DA1FB5BB47}" type="parTrans" cxnId="{EF4A8D89-100B-4DB3-9C53-7CA411FAB75D}">
      <dgm:prSet/>
      <dgm:spPr/>
      <dgm:t>
        <a:bodyPr/>
        <a:lstStyle/>
        <a:p>
          <a:endParaRPr lang="zh-CN" altLang="en-US"/>
        </a:p>
      </dgm:t>
    </dgm:pt>
    <dgm:pt modelId="{B8F39F1D-6AA4-48E9-AC7C-9296EEC37F02}" type="sibTrans" cxnId="{EF4A8D89-100B-4DB3-9C53-7CA411FAB75D}">
      <dgm:prSet/>
      <dgm:spPr/>
      <dgm:t>
        <a:bodyPr/>
        <a:lstStyle/>
        <a:p>
          <a:endParaRPr lang="zh-CN" altLang="en-US"/>
        </a:p>
      </dgm:t>
    </dgm:pt>
    <dgm:pt modelId="{C314288E-8D9C-42C0-8714-FE332118DDCB}" type="pres">
      <dgm:prSet presAssocID="{6F173B56-0D5B-4160-A54C-22905CC97300}" presName="linear" presStyleCnt="0">
        <dgm:presLayoutVars>
          <dgm:animLvl val="lvl"/>
          <dgm:resizeHandles val="exact"/>
        </dgm:presLayoutVars>
      </dgm:prSet>
      <dgm:spPr/>
    </dgm:pt>
    <dgm:pt modelId="{C28CBD50-B09F-496A-BB9E-EF0553E593EC}" type="pres">
      <dgm:prSet presAssocID="{4937B96F-A131-4C11-A80B-7023093C6422}" presName="parentText" presStyleLbl="node1" presStyleIdx="0" presStyleCnt="2" custScaleX="79044" custScaleY="100387" custLinFactNeighborX="-10478" custLinFactNeighborY="-4728">
        <dgm:presLayoutVars>
          <dgm:chMax val="0"/>
          <dgm:bulletEnabled val="1"/>
        </dgm:presLayoutVars>
      </dgm:prSet>
      <dgm:spPr/>
    </dgm:pt>
    <dgm:pt modelId="{EC2FB7A2-2D43-466A-91FE-65B3BCD8C605}" type="pres">
      <dgm:prSet presAssocID="{4937B96F-A131-4C11-A80B-7023093C6422}" presName="childText" presStyleLbl="revTx" presStyleIdx="0" presStyleCnt="2">
        <dgm:presLayoutVars>
          <dgm:bulletEnabled val="1"/>
        </dgm:presLayoutVars>
      </dgm:prSet>
      <dgm:spPr/>
    </dgm:pt>
    <dgm:pt modelId="{7C684539-A9DD-488C-968C-E2B79A438261}" type="pres">
      <dgm:prSet presAssocID="{E90A486A-F6F7-4ECF-BB03-B07485CD5D50}" presName="parentText" presStyleLbl="node1" presStyleIdx="1" presStyleCnt="2" custScaleX="77895" custScaleY="106346" custLinFactNeighborX="-11285" custLinFactNeighborY="-11305">
        <dgm:presLayoutVars>
          <dgm:chMax val="0"/>
          <dgm:bulletEnabled val="1"/>
        </dgm:presLayoutVars>
      </dgm:prSet>
      <dgm:spPr/>
    </dgm:pt>
    <dgm:pt modelId="{E44BAFD5-2CCA-4E2E-9517-01F81E82B1A9}" type="pres">
      <dgm:prSet presAssocID="{E90A486A-F6F7-4ECF-BB03-B07485CD5D50}" presName="childText" presStyleLbl="revTx" presStyleIdx="1" presStyleCnt="2" custScaleY="72000" custLinFactNeighborY="-19017">
        <dgm:presLayoutVars>
          <dgm:bulletEnabled val="1"/>
        </dgm:presLayoutVars>
      </dgm:prSet>
      <dgm:spPr/>
    </dgm:pt>
  </dgm:ptLst>
  <dgm:cxnLst>
    <dgm:cxn modelId="{0A22990E-1A6A-4F37-B4AB-55E61A11A6B5}" type="presOf" srcId="{4F5DE860-EF64-41AA-82E1-0AEE4B432BC6}" destId="{EC2FB7A2-2D43-466A-91FE-65B3BCD8C605}" srcOrd="0" destOrd="1" presId="urn:microsoft.com/office/officeart/2005/8/layout/vList2#1"/>
    <dgm:cxn modelId="{4C643818-7ADC-474A-8494-6251684FA751}" srcId="{6F173B56-0D5B-4160-A54C-22905CC97300}" destId="{E90A486A-F6F7-4ECF-BB03-B07485CD5D50}" srcOrd="1" destOrd="0" parTransId="{CE54B8A1-B7DC-495C-84D0-29F189310EB7}" sibTransId="{F72A84F1-2CF3-416A-B403-7C265F46AF3D}"/>
    <dgm:cxn modelId="{2AA56B22-9EA9-484F-9D2D-42481FC739E6}" srcId="{E90A486A-F6F7-4ECF-BB03-B07485CD5D50}" destId="{27BF9175-9A8E-4D87-9316-609E5F7F4A40}" srcOrd="0" destOrd="0" parTransId="{DAE44274-0B43-4349-9D7E-65D6040CCC59}" sibTransId="{8FCB01B6-8A20-4809-8885-EFBB2A1EC4BD}"/>
    <dgm:cxn modelId="{A4017B25-7DB5-432E-A330-0F9E27175BD3}" type="presOf" srcId="{E10E9907-42C9-49FE-A9DF-E7967B609B1B}" destId="{E44BAFD5-2CCA-4E2E-9517-01F81E82B1A9}" srcOrd="0" destOrd="1" presId="urn:microsoft.com/office/officeart/2005/8/layout/vList2#1"/>
    <dgm:cxn modelId="{1CB58E37-FB66-41C5-AE48-AADE767F1407}" type="presOf" srcId="{CBE0E15D-5B87-4251-BD5D-13288DBB4BC7}" destId="{EC2FB7A2-2D43-466A-91FE-65B3BCD8C605}" srcOrd="0" destOrd="0" presId="urn:microsoft.com/office/officeart/2005/8/layout/vList2#1"/>
    <dgm:cxn modelId="{055AFA3A-D288-47E3-89E7-2575F02E56D4}" srcId="{E90A486A-F6F7-4ECF-BB03-B07485CD5D50}" destId="{E10E9907-42C9-49FE-A9DF-E7967B609B1B}" srcOrd="1" destOrd="0" parTransId="{F7898CD1-DE1D-4208-A009-315ABB3F9939}" sibTransId="{2D90F0A6-5A03-4155-BC2C-F63B161FD83E}"/>
    <dgm:cxn modelId="{F5693149-D806-4634-87E7-B14147B39969}" type="presOf" srcId="{6F173B56-0D5B-4160-A54C-22905CC97300}" destId="{C314288E-8D9C-42C0-8714-FE332118DDCB}" srcOrd="0" destOrd="0" presId="urn:microsoft.com/office/officeart/2005/8/layout/vList2#1"/>
    <dgm:cxn modelId="{A341CC50-E1DD-4C6F-96B8-E59240768CA4}" srcId="{E90A486A-F6F7-4ECF-BB03-B07485CD5D50}" destId="{6CF6CD05-F777-4CB0-96AD-E379A78DA279}" srcOrd="3" destOrd="0" parTransId="{006A7700-D6B7-4629-902F-B0D1E18373C1}" sibTransId="{7BDB0556-81C5-4AA8-8224-A1E936657D9E}"/>
    <dgm:cxn modelId="{705F0B81-A3B6-4B5E-892A-DAEF62981472}" type="presOf" srcId="{AE9CEE3A-104E-4C8E-9D3C-5B91119D3079}" destId="{E44BAFD5-2CCA-4E2E-9517-01F81E82B1A9}" srcOrd="0" destOrd="4" presId="urn:microsoft.com/office/officeart/2005/8/layout/vList2#1"/>
    <dgm:cxn modelId="{29687784-E983-49AF-8BBC-54E7C010AB03}" type="presOf" srcId="{6CF6CD05-F777-4CB0-96AD-E379A78DA279}" destId="{E44BAFD5-2CCA-4E2E-9517-01F81E82B1A9}" srcOrd="0" destOrd="3" presId="urn:microsoft.com/office/officeart/2005/8/layout/vList2#1"/>
    <dgm:cxn modelId="{EF4A8D89-100B-4DB3-9C53-7CA411FAB75D}" srcId="{E90A486A-F6F7-4ECF-BB03-B07485CD5D50}" destId="{AE9CEE3A-104E-4C8E-9D3C-5B91119D3079}" srcOrd="4" destOrd="0" parTransId="{88409745-9A7B-4DBF-8EBB-11DA1FB5BB47}" sibTransId="{B8F39F1D-6AA4-48E9-AC7C-9296EEC37F02}"/>
    <dgm:cxn modelId="{581D4C99-EB03-4814-8EB9-9878D83F40CE}" srcId="{4937B96F-A131-4C11-A80B-7023093C6422}" destId="{D54D55C4-1A94-4D15-A6EA-39DE98B96624}" srcOrd="3" destOrd="0" parTransId="{AFFBDA5F-D84E-429A-9372-3948F11E434F}" sibTransId="{58E18DC0-03CC-45E3-84F9-47DD20E37D39}"/>
    <dgm:cxn modelId="{F45DC99E-1B35-4B54-98C7-A93C811AAED7}" type="presOf" srcId="{E90A486A-F6F7-4ECF-BB03-B07485CD5D50}" destId="{7C684539-A9DD-488C-968C-E2B79A438261}" srcOrd="0" destOrd="0" presId="urn:microsoft.com/office/officeart/2005/8/layout/vList2#1"/>
    <dgm:cxn modelId="{FB642EAB-370B-4954-A16B-1B2CCB654E23}" type="presOf" srcId="{27BF9175-9A8E-4D87-9316-609E5F7F4A40}" destId="{E44BAFD5-2CCA-4E2E-9517-01F81E82B1A9}" srcOrd="0" destOrd="0" presId="urn:microsoft.com/office/officeart/2005/8/layout/vList2#1"/>
    <dgm:cxn modelId="{7D036FB0-A44B-4EF0-8E61-02D0BD5E2947}" type="presOf" srcId="{4937B96F-A131-4C11-A80B-7023093C6422}" destId="{C28CBD50-B09F-496A-BB9E-EF0553E593EC}" srcOrd="0" destOrd="0" presId="urn:microsoft.com/office/officeart/2005/8/layout/vList2#1"/>
    <dgm:cxn modelId="{6EE023BA-080D-45E9-966A-ED3E59B1EDEA}" srcId="{4937B96F-A131-4C11-A80B-7023093C6422}" destId="{526EB0B0-7F0D-420A-A0F4-105E8BA9A370}" srcOrd="2" destOrd="0" parTransId="{5AB05F88-23F9-481D-8F68-CAE53689CEAA}" sibTransId="{A3AC2E36-96A6-4D71-B494-74862906F1BD}"/>
    <dgm:cxn modelId="{DBB0FEC4-B0CD-478B-A251-81A4A137ACE4}" srcId="{E90A486A-F6F7-4ECF-BB03-B07485CD5D50}" destId="{411B3609-B403-4E78-93FB-F7A0BE0E4FF6}" srcOrd="2" destOrd="0" parTransId="{18E6E5ED-22B5-49A2-AD9E-53E73971760F}" sibTransId="{5556A24D-1093-4E25-930E-EA04F5AE6698}"/>
    <dgm:cxn modelId="{D87E54C5-E4AC-4612-8B48-05096352F292}" srcId="{6F173B56-0D5B-4160-A54C-22905CC97300}" destId="{4937B96F-A131-4C11-A80B-7023093C6422}" srcOrd="0" destOrd="0" parTransId="{86397762-F6DE-4747-A08D-704E29EFDF79}" sibTransId="{A5C9654A-4650-44A7-B67F-AAA3331F164C}"/>
    <dgm:cxn modelId="{2472FFC5-3115-4633-B9FE-C015331C3668}" type="presOf" srcId="{411B3609-B403-4E78-93FB-F7A0BE0E4FF6}" destId="{E44BAFD5-2CCA-4E2E-9517-01F81E82B1A9}" srcOrd="0" destOrd="2" presId="urn:microsoft.com/office/officeart/2005/8/layout/vList2#1"/>
    <dgm:cxn modelId="{B9C919C6-D313-41B3-83F8-470D92C561B8}" srcId="{4937B96F-A131-4C11-A80B-7023093C6422}" destId="{CBE0E15D-5B87-4251-BD5D-13288DBB4BC7}" srcOrd="0" destOrd="0" parTransId="{3618E934-519A-4801-A6F9-9086D4BA74B2}" sibTransId="{11DA10F0-87BB-4429-8FCC-EFE81C0A445B}"/>
    <dgm:cxn modelId="{8CC4E4CD-044D-424B-9328-22DC904A5ED2}" srcId="{4937B96F-A131-4C11-A80B-7023093C6422}" destId="{4F5DE860-EF64-41AA-82E1-0AEE4B432BC6}" srcOrd="1" destOrd="0" parTransId="{49B4921D-E911-41AC-8C9E-B0CC40080302}" sibTransId="{ED2A54A7-11CF-4E88-96B0-71A347888934}"/>
    <dgm:cxn modelId="{76A7C1F2-D72B-40C9-88DE-4E2AD125D33B}" type="presOf" srcId="{526EB0B0-7F0D-420A-A0F4-105E8BA9A370}" destId="{EC2FB7A2-2D43-466A-91FE-65B3BCD8C605}" srcOrd="0" destOrd="2" presId="urn:microsoft.com/office/officeart/2005/8/layout/vList2#1"/>
    <dgm:cxn modelId="{7EEB4DF3-1158-4AEB-94FD-B49C0B6DFEDF}" type="presOf" srcId="{D54D55C4-1A94-4D15-A6EA-39DE98B96624}" destId="{EC2FB7A2-2D43-466A-91FE-65B3BCD8C605}" srcOrd="0" destOrd="3" presId="urn:microsoft.com/office/officeart/2005/8/layout/vList2#1"/>
    <dgm:cxn modelId="{B11C7766-2908-453C-8D33-6064B1C6CF3A}" type="presParOf" srcId="{C314288E-8D9C-42C0-8714-FE332118DDCB}" destId="{C28CBD50-B09F-496A-BB9E-EF0553E593EC}" srcOrd="0" destOrd="0" presId="urn:microsoft.com/office/officeart/2005/8/layout/vList2#1"/>
    <dgm:cxn modelId="{641322D2-6E50-4219-A050-7CC61AEE7850}" type="presParOf" srcId="{C314288E-8D9C-42C0-8714-FE332118DDCB}" destId="{EC2FB7A2-2D43-466A-91FE-65B3BCD8C605}" srcOrd="1" destOrd="0" presId="urn:microsoft.com/office/officeart/2005/8/layout/vList2#1"/>
    <dgm:cxn modelId="{294CA880-38C1-4FA7-9D07-F1FA3A7096E2}" type="presParOf" srcId="{C314288E-8D9C-42C0-8714-FE332118DDCB}" destId="{7C684539-A9DD-488C-968C-E2B79A438261}" srcOrd="2" destOrd="0" presId="urn:microsoft.com/office/officeart/2005/8/layout/vList2#1"/>
    <dgm:cxn modelId="{A38AAC21-3171-41BE-B0AF-1961FF7519D5}" type="presParOf" srcId="{C314288E-8D9C-42C0-8714-FE332118DDCB}" destId="{E44BAFD5-2CCA-4E2E-9517-01F81E82B1A9}" srcOrd="3"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CBD50-B09F-496A-BB9E-EF0553E593EC}">
      <dsp:nvSpPr>
        <dsp:cNvPr id="0" name=""/>
        <dsp:cNvSpPr/>
      </dsp:nvSpPr>
      <dsp:spPr>
        <a:xfrm>
          <a:off x="0" y="0"/>
          <a:ext cx="7402185" cy="505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dirty="0"/>
            <a:t>时间复杂度</a:t>
          </a:r>
        </a:p>
      </dsp:txBody>
      <dsp:txXfrm>
        <a:off x="24654" y="24654"/>
        <a:ext cx="7352877" cy="455738"/>
      </dsp:txXfrm>
    </dsp:sp>
    <dsp:sp modelId="{EC2FB7A2-2D43-466A-91FE-65B3BCD8C605}">
      <dsp:nvSpPr>
        <dsp:cNvPr id="0" name=""/>
        <dsp:cNvSpPr/>
      </dsp:nvSpPr>
      <dsp:spPr>
        <a:xfrm>
          <a:off x="0" y="530916"/>
          <a:ext cx="9364639"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327" tIns="21590" rIns="120904" bIns="21590" numCol="1" spcCol="1270" anchor="t" anchorCtr="0">
          <a:noAutofit/>
        </a:bodyPr>
        <a:lstStyle/>
        <a:p>
          <a:pPr marL="114300" lvl="1" indent="-114300" algn="l" defTabSz="577850">
            <a:lnSpc>
              <a:spcPct val="100000"/>
            </a:lnSpc>
            <a:spcBef>
              <a:spcPct val="0"/>
            </a:spcBef>
            <a:spcAft>
              <a:spcPct val="20000"/>
            </a:spcAft>
            <a:buChar char="•"/>
          </a:pPr>
          <a:r>
            <a:rPr lang="zh-CN" altLang="en-US" sz="1300" b="0" i="0" kern="1200" dirty="0"/>
            <a:t>算法花费的时间与算法中基本操作的执行次数成正比例</a:t>
          </a:r>
          <a:endParaRPr lang="zh-CN" altLang="en-US" sz="1300" kern="1200" dirty="0"/>
        </a:p>
        <a:p>
          <a:pPr marL="114300" lvl="1" indent="-114300" algn="l" defTabSz="577850">
            <a:lnSpc>
              <a:spcPct val="100000"/>
            </a:lnSpc>
            <a:spcBef>
              <a:spcPct val="0"/>
            </a:spcBef>
            <a:spcAft>
              <a:spcPct val="20000"/>
            </a:spcAft>
            <a:buChar char="•"/>
          </a:pPr>
          <a:r>
            <a:rPr lang="zh-CN" altLang="en-US" sz="1300" kern="1200" dirty="0"/>
            <a:t>一个算法中语句执行次数称为时间频度或时间频度，记为</a:t>
          </a:r>
          <a:r>
            <a:rPr lang="en-US" altLang="zh-CN" sz="1300" kern="1200" dirty="0"/>
            <a:t>T(n)</a:t>
          </a:r>
          <a:endParaRPr lang="zh-CN" altLang="en-US" sz="1300" kern="1200" dirty="0"/>
        </a:p>
        <a:p>
          <a:pPr marL="114300" lvl="1" indent="-114300" algn="l" defTabSz="577850">
            <a:lnSpc>
              <a:spcPct val="100000"/>
            </a:lnSpc>
            <a:spcBef>
              <a:spcPct val="0"/>
            </a:spcBef>
            <a:spcAft>
              <a:spcPct val="20000"/>
            </a:spcAft>
            <a:buChar char="•"/>
          </a:pPr>
          <a:r>
            <a:rPr lang="zh-CN" altLang="en-US" sz="1300" b="0" i="0" kern="1200" dirty="0"/>
            <a:t>常数阶</a:t>
          </a:r>
          <a:r>
            <a:rPr lang="en-US" sz="1300" b="0" i="0" kern="1200" dirty="0"/>
            <a:t>O(1),</a:t>
          </a:r>
          <a:r>
            <a:rPr lang="zh-CN" altLang="en-US" sz="1300" b="0" i="0" kern="1200" dirty="0"/>
            <a:t>对数阶</a:t>
          </a:r>
          <a:r>
            <a:rPr lang="en-US" sz="1300" b="0" i="0" kern="1200" dirty="0"/>
            <a:t>O(log</a:t>
          </a:r>
          <a:r>
            <a:rPr lang="en-US" sz="1300" b="0" i="0" kern="1200" baseline="-25000" dirty="0"/>
            <a:t>2</a:t>
          </a:r>
          <a:r>
            <a:rPr lang="en-US" sz="1300" b="0" i="0" kern="1200" dirty="0"/>
            <a:t>n),</a:t>
          </a:r>
          <a:r>
            <a:rPr lang="zh-CN" altLang="en-US" sz="1300" b="0" i="0" kern="1200" dirty="0"/>
            <a:t>线性阶</a:t>
          </a:r>
          <a:r>
            <a:rPr lang="en-US" sz="1300" b="0" i="0" kern="1200" dirty="0"/>
            <a:t>O(n), </a:t>
          </a:r>
          <a:r>
            <a:rPr lang="zh-CN" altLang="en-US" sz="1300" b="0" i="0" kern="1200" dirty="0"/>
            <a:t>线性对数阶</a:t>
          </a:r>
          <a:r>
            <a:rPr lang="en-US" sz="1300" b="0" i="0" kern="1200" dirty="0"/>
            <a:t>O(nlog</a:t>
          </a:r>
          <a:r>
            <a:rPr lang="en-US" sz="1300" b="0" i="0" kern="1200" baseline="-25000" dirty="0"/>
            <a:t>2</a:t>
          </a:r>
          <a:r>
            <a:rPr lang="en-US" sz="1300" b="0" i="0" kern="1200" dirty="0"/>
            <a:t>n),</a:t>
          </a:r>
          <a:r>
            <a:rPr lang="zh-CN" altLang="en-US" sz="1300" b="0" i="0" kern="1200" dirty="0"/>
            <a:t>平方阶</a:t>
          </a:r>
          <a:r>
            <a:rPr lang="en-US" sz="1300" b="0" i="0" kern="1200" dirty="0"/>
            <a:t>O(n</a:t>
          </a:r>
          <a:r>
            <a:rPr lang="en-US" sz="1300" b="0" i="0" kern="1200" baseline="30000" dirty="0"/>
            <a:t>2</a:t>
          </a:r>
          <a:r>
            <a:rPr lang="en-US" sz="1300" b="0" i="0" kern="1200" dirty="0"/>
            <a:t>)，</a:t>
          </a:r>
          <a:r>
            <a:rPr lang="zh-CN" altLang="en-US" sz="1300" b="0" i="0" kern="1200" dirty="0"/>
            <a:t>立方阶</a:t>
          </a:r>
          <a:r>
            <a:rPr lang="en-US" sz="1300" b="0" i="0" kern="1200" dirty="0"/>
            <a:t>O(n</a:t>
          </a:r>
          <a:r>
            <a:rPr lang="en-US" sz="1300" b="0" i="0" kern="1200" baseline="30000" dirty="0"/>
            <a:t>3</a:t>
          </a:r>
          <a:r>
            <a:rPr lang="en-US" sz="1300" b="0" i="0" kern="1200" dirty="0"/>
            <a:t>),... k</a:t>
          </a:r>
          <a:r>
            <a:rPr lang="zh-CN" altLang="en-US" sz="1300" b="0" i="0" kern="1200" dirty="0"/>
            <a:t>次方阶</a:t>
          </a:r>
          <a:r>
            <a:rPr lang="en-US" sz="1300" b="0" i="0" kern="1200" dirty="0"/>
            <a:t>O(</a:t>
          </a:r>
          <a:r>
            <a:rPr lang="en-US" sz="1300" b="0" i="0" kern="1200" dirty="0" err="1"/>
            <a:t>n</a:t>
          </a:r>
          <a:r>
            <a:rPr lang="en-US" sz="1300" b="0" i="0" kern="1200" baseline="30000" dirty="0" err="1"/>
            <a:t>k</a:t>
          </a:r>
          <a:r>
            <a:rPr lang="en-US" sz="1300" b="0" i="0" kern="1200" dirty="0"/>
            <a:t>),</a:t>
          </a:r>
          <a:r>
            <a:rPr lang="zh-CN" altLang="en-US" sz="1300" b="0" i="0" kern="1200" dirty="0"/>
            <a:t>指数阶</a:t>
          </a:r>
          <a:r>
            <a:rPr lang="en-US" sz="1300" b="0" i="0" kern="1200" dirty="0"/>
            <a:t>O(2</a:t>
          </a:r>
          <a:r>
            <a:rPr lang="en-US" sz="1300" b="0" i="0" kern="1200" baseline="30000" dirty="0"/>
            <a:t>n</a:t>
          </a:r>
          <a:r>
            <a:rPr lang="en-US" sz="1300" b="0" i="0" kern="1200" dirty="0"/>
            <a:t>)</a:t>
          </a:r>
          <a:endParaRPr lang="zh-CN" altLang="en-US" sz="1300" kern="1200" dirty="0"/>
        </a:p>
        <a:p>
          <a:pPr marL="114300" lvl="1" indent="-114300" algn="l" defTabSz="577850">
            <a:lnSpc>
              <a:spcPct val="100000"/>
            </a:lnSpc>
            <a:spcBef>
              <a:spcPct val="0"/>
            </a:spcBef>
            <a:spcAft>
              <a:spcPct val="20000"/>
            </a:spcAft>
            <a:buChar char="•"/>
          </a:pPr>
          <a:r>
            <a:rPr lang="zh-CN" altLang="en-US" sz="1300" kern="1200" dirty="0"/>
            <a:t>如果有若干个循环语句，算法的时间复杂度是由嵌套层数最多的循环语句中最内层的频度</a:t>
          </a:r>
          <a:r>
            <a:rPr lang="en-US" altLang="zh-CN" sz="1300" kern="1200" dirty="0"/>
            <a:t>f(n)</a:t>
          </a:r>
          <a:r>
            <a:rPr lang="zh-CN" altLang="en-US" sz="1300" kern="1200" dirty="0"/>
            <a:t>决定</a:t>
          </a:r>
          <a:endParaRPr sz="1300" kern="1200"/>
        </a:p>
      </dsp:txBody>
      <dsp:txXfrm>
        <a:off x="0" y="530916"/>
        <a:ext cx="9364639" cy="1656000"/>
      </dsp:txXfrm>
    </dsp:sp>
    <dsp:sp modelId="{7C684539-A9DD-488C-968C-E2B79A438261}">
      <dsp:nvSpPr>
        <dsp:cNvPr id="0" name=""/>
        <dsp:cNvSpPr/>
      </dsp:nvSpPr>
      <dsp:spPr>
        <a:xfrm>
          <a:off x="0" y="1966943"/>
          <a:ext cx="7294585" cy="5350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altLang="en-US" sz="1700" kern="1200" dirty="0"/>
            <a:t>空间复杂度</a:t>
          </a:r>
        </a:p>
      </dsp:txBody>
      <dsp:txXfrm>
        <a:off x="26118" y="1993061"/>
        <a:ext cx="7242349" cy="482790"/>
      </dsp:txXfrm>
    </dsp:sp>
    <dsp:sp modelId="{E44BAFD5-2CCA-4E2E-9517-01F81E82B1A9}">
      <dsp:nvSpPr>
        <dsp:cNvPr id="0" name=""/>
        <dsp:cNvSpPr/>
      </dsp:nvSpPr>
      <dsp:spPr>
        <a:xfrm>
          <a:off x="0" y="2626268"/>
          <a:ext cx="9364639" cy="1400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32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b="0" i="0" kern="1200" dirty="0"/>
            <a:t>指运行完一个程序所需内存的大小</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程序执行时所需存储空间包括以下两部分，</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固定部分。这部分空间的大小与输入</a:t>
          </a:r>
          <a:r>
            <a:rPr lang="en-US" altLang="zh-CN" sz="1300" b="0" i="0" kern="1200" dirty="0"/>
            <a:t>/</a:t>
          </a:r>
          <a:r>
            <a:rPr lang="zh-CN" altLang="en-US" sz="1300" b="0" i="0" kern="1200" dirty="0"/>
            <a:t>输出的数据的个数多少、数值无关。主要包括指令空间（即代码空间）、数据空间（常量、简单变量）等所占的空间。这部分属于静态空间；</a:t>
          </a:r>
          <a:endParaRPr lang="zh-CN" altLang="en-US" sz="1300" kern="1200" dirty="0"/>
        </a:p>
        <a:p>
          <a:pPr marL="114300" lvl="1" indent="-114300" algn="l" defTabSz="577850">
            <a:lnSpc>
              <a:spcPct val="90000"/>
            </a:lnSpc>
            <a:spcBef>
              <a:spcPct val="0"/>
            </a:spcBef>
            <a:spcAft>
              <a:spcPct val="20000"/>
            </a:spcAft>
            <a:buChar char="•"/>
          </a:pPr>
          <a:r>
            <a:rPr lang="zh-CN" altLang="en-US" sz="1300" b="0" i="0" kern="1200" dirty="0"/>
            <a:t>可变空间，这部分空间的主要包括动态分配的空间，以及递归栈所需的空间等。这部分的空间大小与算法有关</a:t>
          </a:r>
          <a:endParaRPr lang="zh-CN" altLang="en-US" sz="1300" kern="1200" dirty="0"/>
        </a:p>
        <a:p>
          <a:pPr marL="114300" lvl="1" indent="-114300" algn="l" defTabSz="577850">
            <a:lnSpc>
              <a:spcPct val="90000"/>
            </a:lnSpc>
            <a:spcBef>
              <a:spcPct val="0"/>
            </a:spcBef>
            <a:spcAft>
              <a:spcPct val="20000"/>
            </a:spcAft>
            <a:buChar char="•"/>
          </a:pPr>
          <a:r>
            <a:rPr lang="zh-CN" altLang="en-US" sz="1300" kern="1200" dirty="0"/>
            <a:t>一般的递归算法就要有</a:t>
          </a:r>
          <a:r>
            <a:rPr lang="en-US" altLang="zh-CN" sz="1300" kern="1200" dirty="0"/>
            <a:t>o(n)</a:t>
          </a:r>
          <a:r>
            <a:rPr lang="zh-CN" altLang="en-US" sz="1300" kern="1200" dirty="0"/>
            <a:t>的空间复杂度了</a:t>
          </a:r>
          <a:r>
            <a:rPr lang="en-US" altLang="zh-CN" sz="1300" kern="1200" dirty="0"/>
            <a:t>,</a:t>
          </a:r>
          <a:r>
            <a:rPr lang="zh-CN" altLang="en-US" sz="1300" kern="1200" dirty="0"/>
            <a:t>因为每次递归都要存储返回信息</a:t>
          </a:r>
        </a:p>
      </dsp:txBody>
      <dsp:txXfrm>
        <a:off x="0" y="2626268"/>
        <a:ext cx="9364639" cy="1400975"/>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0F2D6-FCAB-42B5-BDA7-17A772DB7208}" type="datetime2">
              <a:rPr lang="zh-CN" altLang="en-US" smtClean="0">
                <a:latin typeface="Microsoft YaHei UI" panose="020B0503020204020204" pitchFamily="34" charset="-122"/>
                <a:ea typeface="Microsoft YaHei UI" panose="020B0503020204020204" pitchFamily="34" charset="-122"/>
              </a:rPr>
              <a:t>2017年10月28日</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en-US" altLang="zh-CN">
                <a:latin typeface="Microsoft YaHei UI" panose="020B0503020204020204" pitchFamily="34" charset="-122"/>
                <a:ea typeface="Microsoft YaHei UI" panose="020B0503020204020204" pitchFamily="34" charset="-122"/>
              </a:rPr>
              <a:t>‹#›</a:t>
            </a:fld>
            <a:endParaRPr lang="en-US" altLang="zh-CN"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3E92FE82-459C-4CAF-A040-39065DAC2EC8}" type="datetime2">
              <a:rPr lang="zh-CN" altLang="en-US" smtClean="0"/>
              <a:t>2017年10月28日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9C971FF-EF28-4195-A575-329446EFAA55}" type="slidenum">
              <a:rPr lang="en-US" altLang="zh-CN" smtClean="0"/>
              <a:t>‹#›</a:t>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1</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t>2</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4</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t>5</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6</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7</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8</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69C971FF-EF28-4195-A575-329446EFAA55}" type="slidenum">
              <a:rPr lang="en-US" altLang="zh-CN" smtClean="0"/>
              <a:t>9</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幻灯片编号占位符 3"/>
          <p:cNvSpPr>
            <a:spLocks noGrp="1"/>
          </p:cNvSpPr>
          <p:nvPr>
            <p:ph type="sldNum" sz="quarter" idx="10"/>
          </p:nvPr>
        </p:nvSpPr>
        <p:spPr/>
        <p:txBody>
          <a:bodyPr rtlCol="0"/>
          <a:lstStyle/>
          <a:p>
            <a:pPr rtl="0"/>
            <a:fld id="{3A2CC701-D80A-463B-8415-A85485312088}" type="slidenum">
              <a:rPr lang="en-US" altLang="zh-CN" smtClean="0"/>
              <a:t>11</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地图" descr="北美洲地图"/>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1217613" y="1828799"/>
            <a:ext cx="9753600" cy="3048001"/>
          </a:xfrm>
        </p:spPr>
        <p:txBody>
          <a:bodyPr rtlCol="0">
            <a:normAutofit/>
          </a:bodyPr>
          <a:lstStyle>
            <a:lvl1pPr>
              <a:defRPr sz="4400"/>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rtlCol="0"/>
          <a:lstStyle>
            <a:lvl5pPr>
              <a:defRPr/>
            </a:lvl5pPr>
            <a:lvl6pPr>
              <a:defRPr/>
            </a:lvl6pPr>
            <a:lvl7pPr>
              <a:defRPr baseline="0"/>
            </a:lvl7pPr>
            <a:lvl8pPr>
              <a:defRPr baseline="0"/>
            </a:lvl8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6203790E-A42D-4931-8640-9922B47E7C0A}" type="datetime2">
              <a:rPr lang="zh-CN" altLang="en-US" smtClean="0"/>
              <a:t>2017年10月28日</a:t>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6898" y="685800"/>
            <a:ext cx="2134315" cy="5486400"/>
          </a:xfrm>
        </p:spPr>
        <p:txBody>
          <a:bodyPr vert="eaVert"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hasCustomPrompt="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F89E80EB-95B1-480B-B625-80BB11F29547}" type="datetime2">
              <a:rPr lang="zh-CN" altLang="en-US" smtClean="0"/>
              <a:t>2017年10月28日</a:t>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hasCustomPrompt="1"/>
          </p:nvPr>
        </p:nvSpPr>
        <p:spPr/>
        <p:txBody>
          <a:bodyPr rtlCol="0"/>
          <a:lstStyle>
            <a:lvl5pPr>
              <a:defRPr/>
            </a:lvl5pPr>
            <a:lvl6pPr>
              <a:defRPr/>
            </a:lvl6pPr>
            <a:lvl7pPr>
              <a:defRPr baseline="0"/>
            </a:lvl7pPr>
            <a:lvl8pPr>
              <a:defRPr baseline="0"/>
            </a:lvl8pPr>
            <a:lvl9pPr>
              <a:defRPr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A29EA0DF-7100-4546-B3B9-9D91C2B7FAF6}" type="datetime2">
              <a:rPr lang="zh-CN" altLang="en-US" smtClean="0"/>
              <a:t>2017年10月28日</a:t>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编辑母版文本样式</a:t>
            </a:r>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7269DA4D-7717-4736-BB8B-4BD5C91D79CD}" type="datetime2">
              <a:rPr lang="zh-CN" altLang="en-US" smtClean="0"/>
              <a:t>2017年10月28日</a:t>
            </a:fld>
            <a:endParaRPr lang="zh-CN" altLang="en-US" dirty="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hasCustomPrompt="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hasCustomPrompt="1"/>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3FB170A4-7884-425B-BCC1-55DC3D310F3E}" type="datetime2">
              <a:rPr lang="zh-CN" altLang="en-US" smtClean="0"/>
              <a:t>2017年10月28日</a:t>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hasCustomPrompt="1"/>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hasCustomPrompt="1"/>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hasCustomPrompt="1"/>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8" name="页脚占位符 7"/>
          <p:cNvSpPr>
            <a:spLocks noGrp="1"/>
          </p:cNvSpPr>
          <p:nvPr>
            <p:ph type="ftr" sz="quarter" idx="11"/>
          </p:nvPr>
        </p:nvSpPr>
        <p:spPr/>
        <p:txBody>
          <a:bodyPr rtlCol="0"/>
          <a:lstStyle/>
          <a:p>
            <a:pPr rtl="0"/>
            <a:r>
              <a:rPr lang="zh-CN" altLang="en-US" dirty="0"/>
              <a:t>添加页脚</a:t>
            </a:r>
          </a:p>
        </p:txBody>
      </p:sp>
      <p:sp>
        <p:nvSpPr>
          <p:cNvPr id="7" name="日期占位符 6"/>
          <p:cNvSpPr>
            <a:spLocks noGrp="1"/>
          </p:cNvSpPr>
          <p:nvPr>
            <p:ph type="dt" sz="half" idx="10"/>
          </p:nvPr>
        </p:nvSpPr>
        <p:spPr/>
        <p:txBody>
          <a:bodyPr rtlCol="0"/>
          <a:lstStyle>
            <a:lvl1pPr>
              <a:defRPr/>
            </a:lvl1pPr>
          </a:lstStyle>
          <a:p>
            <a:fld id="{D57252D6-CD94-401A-8201-8713D99D2ED8}" type="datetime2">
              <a:rPr lang="zh-CN" altLang="en-US" smtClean="0"/>
              <a:t>2017年10月28日</a:t>
            </a:fld>
            <a:endParaRPr lang="zh-CN" altLang="en-US" dirty="0"/>
          </a:p>
        </p:txBody>
      </p:sp>
      <p:sp>
        <p:nvSpPr>
          <p:cNvPr id="9" name="幻灯片编号占位符 8"/>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3" name="日期占位符 2"/>
          <p:cNvSpPr>
            <a:spLocks noGrp="1"/>
          </p:cNvSpPr>
          <p:nvPr>
            <p:ph type="dt" sz="half" idx="10"/>
          </p:nvPr>
        </p:nvSpPr>
        <p:spPr/>
        <p:txBody>
          <a:bodyPr rtlCol="0"/>
          <a:lstStyle>
            <a:lvl1pPr>
              <a:defRPr/>
            </a:lvl1pPr>
          </a:lstStyle>
          <a:p>
            <a:fld id="{F8D6F224-3877-4078-AB2A-DF173BCAB0B0}" type="datetime2">
              <a:rPr lang="zh-CN" altLang="en-US" smtClean="0"/>
              <a:t>2017年10月28日</a:t>
            </a:fld>
            <a:endParaRPr lang="zh-CN" altLang="en-US" dirty="0"/>
          </a:p>
        </p:txBody>
      </p:sp>
      <p:sp>
        <p:nvSpPr>
          <p:cNvPr id="5" name="幻灯片编号占位符 4"/>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38624F14-D123-4688-ADC6-57AF51C82976}" type="datetime2">
              <a:rPr lang="zh-CN" altLang="en-US" smtClean="0"/>
              <a:t>2017年10月28日</a:t>
            </a:fld>
            <a:endParaRPr lang="zh-CN" altLang="en-US" dirty="0"/>
          </a:p>
        </p:txBody>
      </p:sp>
      <p:sp>
        <p:nvSpPr>
          <p:cNvPr id="3" name="页脚占位符 2"/>
          <p:cNvSpPr>
            <a:spLocks noGrp="1"/>
          </p:cNvSpPr>
          <p:nvPr>
            <p:ph type="ftr" sz="quarter" idx="11"/>
          </p:nvPr>
        </p:nvSpPr>
        <p:spPr/>
        <p:txBody>
          <a:bodyPr rtlCol="0"/>
          <a:lstStyle/>
          <a:p>
            <a:pPr rtl="0"/>
            <a:r>
              <a:rPr lang="zh-CN" altLang="en-US" dirty="0"/>
              <a:t>添加页脚</a:t>
            </a:r>
          </a:p>
        </p:txBody>
      </p:sp>
      <p:sp>
        <p:nvSpPr>
          <p:cNvPr id="4" name="幻灯片编号占位符 3"/>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40861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84212" y="685800"/>
            <a:ext cx="4495800" cy="4038600"/>
          </a:xfrm>
        </p:spPr>
        <p:txBody>
          <a:bodyPr rtlCol="0" anchor="b">
            <a:noAutofit/>
          </a:bodyPr>
          <a:lstStyle>
            <a:lvl1pPr algn="l">
              <a:defRPr sz="4000" b="0"/>
            </a:lvl1pPr>
          </a:lstStyle>
          <a:p>
            <a:pPr rtl="0"/>
            <a:r>
              <a:rPr lang="zh-CN" altLang="en-US"/>
              <a:t>单击此处编辑母版标题样式</a:t>
            </a:r>
            <a:endParaRPr lang="zh-CN" altLang="en-US" dirty="0"/>
          </a:p>
        </p:txBody>
      </p:sp>
      <p:sp>
        <p:nvSpPr>
          <p:cNvPr id="3" name="内容占位符 2"/>
          <p:cNvSpPr>
            <a:spLocks noGrp="1"/>
          </p:cNvSpPr>
          <p:nvPr>
            <p:ph idx="1" hasCustomPrompt="1"/>
          </p:nvPr>
        </p:nvSpPr>
        <p:spPr>
          <a:xfrm>
            <a:off x="5865814" y="685800"/>
            <a:ext cx="5638800"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文本占位符 3"/>
          <p:cNvSpPr>
            <a:spLocks noGrp="1"/>
          </p:cNvSpPr>
          <p:nvPr>
            <p:ph type="body" sz="half" idx="2" hasCustomPrompt="1"/>
          </p:nvPr>
        </p:nvSpPr>
        <p:spPr>
          <a:xfrm>
            <a:off x="684212" y="4876800"/>
            <a:ext cx="4495799"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BFF4CF71-76B4-4791-BCB9-ED5D6D3B932D}" type="datetime2">
              <a:rPr lang="zh-CN" altLang="en-US" smtClean="0"/>
              <a:t>2017年10月28日</a:t>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37306" y="0"/>
            <a:ext cx="5523707"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84212" y="685800"/>
            <a:ext cx="4495800" cy="4038600"/>
          </a:xfrm>
        </p:spPr>
        <p:txBody>
          <a:bodyPr rtlCol="0" anchor="b">
            <a:noAutofit/>
          </a:bodyPr>
          <a:lstStyle>
            <a:lvl1pPr algn="l">
              <a:defRPr sz="4000" b="0"/>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hasCustomPrompt="1"/>
          </p:nvPr>
        </p:nvSpPr>
        <p:spPr>
          <a:xfrm>
            <a:off x="684212" y="4876800"/>
            <a:ext cx="44958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70C517D3-5A53-473E-BB60-AD8730E83843}" type="datetime2">
              <a:rPr lang="zh-CN" altLang="en-US" smtClean="0"/>
              <a:t>2017年10月28日</a:t>
            </a:fld>
            <a:endParaRPr lang="zh-CN" altLang="en-US" dirty="0"/>
          </a:p>
        </p:txBody>
      </p:sp>
      <p:sp>
        <p:nvSpPr>
          <p:cNvPr id="7" name="幻灯片编号占位符 6"/>
          <p:cNvSpPr>
            <a:spLocks noGrp="1"/>
          </p:cNvSpPr>
          <p:nvPr>
            <p:ph type="sldNum" sz="quarter" idx="12"/>
          </p:nvPr>
        </p:nvSpPr>
        <p:spPr/>
        <p:txBody>
          <a:bodyPr rtlCol="0"/>
          <a:lstStyle/>
          <a:p>
            <a:pPr rtl="0"/>
            <a:fld id="{F36C87F6-986D-49E6-AF40-1B3A1EE8064D}" type="slidenum">
              <a:rPr lang="en-US" altLang="zh-CN" smtClean="0"/>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latin typeface="Microsoft YaHei UI" panose="020B0503020204020204" pitchFamily="34" charset="-122"/>
                <a:ea typeface="Microsoft YaHei UI" panose="020B0503020204020204" pitchFamily="34" charset="-122"/>
              </a:defRPr>
            </a:lvl1pPr>
          </a:lstStyle>
          <a:p>
            <a:r>
              <a:rPr lang="zh-CN" altLang="en-US" dirty="0"/>
              <a:t>添加页脚</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DFB52590-11C6-4FA9-BB49-B1572D557421}" type="datetime2">
              <a:rPr lang="zh-CN" altLang="en-US" smtClean="0"/>
              <a:t>2017年10月28日</a:t>
            </a:fld>
            <a:endParaRPr lang="zh-CN" altLang="en-US" dirty="0"/>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F36C87F6-986D-49E6-AF40-1B3A1EE8064D}" type="slidenum">
              <a:rPr lang="en-US" altLang="zh-CN"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icrosoft YaHei UI" panose="020B0503020204020204" pitchFamily="34" charset="-122"/>
          <a:ea typeface="Microsoft YaHei UI"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029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9601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188720" indent="-228600" algn="l" defTabSz="914400" rtl="0" eaLnBrk="1" latinLnBrk="0" hangingPunct="1">
        <a:lnSpc>
          <a:spcPct val="90000"/>
        </a:lnSpc>
        <a:spcBef>
          <a:spcPts val="600"/>
        </a:spcBef>
        <a:buClr>
          <a:schemeClr val="tx1"/>
        </a:buClr>
        <a:buSzPct val="80000"/>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173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anose="020B0604020202020204"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image" Target="../media/image16.jpg"/><Relationship Id="rId1" Type="http://schemas.openxmlformats.org/officeDocument/2006/relationships/slideLayout" Target="../slideLayouts/slideLayout3.xml"/><Relationship Id="rId6" Type="http://schemas.openxmlformats.org/officeDocument/2006/relationships/image" Target="../media/image20.jpg"/><Relationship Id="rId5" Type="http://schemas.openxmlformats.org/officeDocument/2006/relationships/image" Target="../media/image19.jpg"/><Relationship Id="rId10" Type="http://schemas.openxmlformats.org/officeDocument/2006/relationships/image" Target="../media/image24.jpg"/><Relationship Id="rId4" Type="http://schemas.openxmlformats.org/officeDocument/2006/relationships/image" Target="../media/image18.jpg"/><Relationship Id="rId9" Type="http://schemas.openxmlformats.org/officeDocument/2006/relationships/image" Target="../media/image23.jp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jpg"/><Relationship Id="rId5" Type="http://schemas.openxmlformats.org/officeDocument/2006/relationships/tags" Target="../tags/tag5.xml"/><Relationship Id="rId10" Type="http://schemas.openxmlformats.org/officeDocument/2006/relationships/image" Target="../media/image2.jpeg"/><Relationship Id="rId4" Type="http://schemas.openxmlformats.org/officeDocument/2006/relationships/tags" Target="../tags/tag4.xml"/><Relationship Id="rId9" Type="http://schemas.openxmlformats.org/officeDocument/2006/relationships/image" Target="../media/image4.GIF"/></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9.xml"/><Relationship Id="rId7"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7.jpeg"/><Relationship Id="rId4" Type="http://schemas.openxmlformats.org/officeDocument/2006/relationships/tags" Target="../tags/tag10.xml"/><Relationship Id="rId9"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10.GIF"/><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9.jpe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8.jpeg"/><Relationship Id="rId5" Type="http://schemas.openxmlformats.org/officeDocument/2006/relationships/tags" Target="../tags/tag17.xml"/><Relationship Id="rId10" Type="http://schemas.openxmlformats.org/officeDocument/2006/relationships/notesSlide" Target="../notesSlides/notesSlide5.xml"/><Relationship Id="rId4" Type="http://schemas.openxmlformats.org/officeDocument/2006/relationships/tags" Target="../tags/tag16.xml"/><Relationship Id="rId9"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11.jp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2.jpeg"/><Relationship Id="rId5" Type="http://schemas.openxmlformats.org/officeDocument/2006/relationships/tags" Target="../tags/tag25.xml"/><Relationship Id="rId10" Type="http://schemas.openxmlformats.org/officeDocument/2006/relationships/notesSlide" Target="../notesSlides/notesSlide6.xml"/><Relationship Id="rId4" Type="http://schemas.openxmlformats.org/officeDocument/2006/relationships/tags" Target="../tags/tag24.xml"/><Relationship Id="rId9"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3.xml"/><Relationship Id="rId13" Type="http://schemas.openxmlformats.org/officeDocument/2006/relationships/image" Target="../media/image14.jp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13.jp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image" Target="../media/image12.jpeg"/><Relationship Id="rId5" Type="http://schemas.openxmlformats.org/officeDocument/2006/relationships/tags" Target="../tags/tag33.xml"/><Relationship Id="rId10" Type="http://schemas.openxmlformats.org/officeDocument/2006/relationships/image" Target="../media/image2.jpeg"/><Relationship Id="rId4" Type="http://schemas.openxmlformats.org/officeDocument/2006/relationships/tags" Target="../tags/tag32.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38.xml"/><Relationship Id="rId7" Type="http://schemas.openxmlformats.org/officeDocument/2006/relationships/slideLayout" Target="../slideLayouts/slideLayout3.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10" Type="http://schemas.openxmlformats.org/officeDocument/2006/relationships/image" Target="../media/image15.jpeg"/><Relationship Id="rId4" Type="http://schemas.openxmlformats.org/officeDocument/2006/relationships/tags" Target="../tags/tag39.xml"/><Relationship Id="rId9"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算法简介（</a:t>
            </a:r>
            <a:r>
              <a:rPr lang="en-US" altLang="zh-CN" dirty="0"/>
              <a:t>1</a:t>
            </a:r>
            <a:r>
              <a:rPr lang="zh-CN" altLang="en-US" dirty="0"/>
              <a:t>）</a:t>
            </a:r>
          </a:p>
        </p:txBody>
      </p:sp>
      <p:sp>
        <p:nvSpPr>
          <p:cNvPr id="3" name="副标题 2"/>
          <p:cNvSpPr>
            <a:spLocks noGrp="1"/>
          </p:cNvSpPr>
          <p:nvPr>
            <p:ph type="subTitle" idx="1"/>
          </p:nvPr>
        </p:nvSpPr>
        <p:spPr/>
        <p:txBody>
          <a:bodyPr rtlCol="0"/>
          <a:lstStyle/>
          <a:p>
            <a:pPr rtl="0"/>
            <a:r>
              <a:rPr lang="zh-CN" altLang="en-US" dirty="0"/>
              <a:t>基于</a:t>
            </a:r>
            <a:r>
              <a:rPr lang="en-US" altLang="zh-CN" dirty="0"/>
              <a:t>JavaScript</a:t>
            </a:r>
            <a:r>
              <a:rPr lang="zh-CN" altLang="en-US" dirty="0"/>
              <a:t>描述</a:t>
            </a:r>
            <a:r>
              <a:rPr lang="en-US" altLang="zh-CN" dirty="0"/>
              <a:t>-</a:t>
            </a:r>
            <a:r>
              <a:rPr lang="zh-CN" altLang="en-US" dirty="0"/>
              <a:t>排序算法</a:t>
            </a:r>
          </a:p>
          <a:p>
            <a:pPr rtl="0"/>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52A8785-561E-4B50-912A-F6E23AB4B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80" y="2771056"/>
            <a:ext cx="3810000" cy="1149350"/>
          </a:xfrm>
          <a:prstGeom prst="rect">
            <a:avLst/>
          </a:prstGeom>
        </p:spPr>
      </p:pic>
      <p:pic>
        <p:nvPicPr>
          <p:cNvPr id="6" name="图片 5">
            <a:extLst>
              <a:ext uri="{FF2B5EF4-FFF2-40B4-BE49-F238E27FC236}">
                <a16:creationId xmlns:a16="http://schemas.microsoft.com/office/drawing/2014/main" id="{502858B9-3482-49CD-A5C6-CCBFDE5D5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80" y="3920406"/>
            <a:ext cx="3801600" cy="1371600"/>
          </a:xfrm>
          <a:prstGeom prst="rect">
            <a:avLst/>
          </a:prstGeom>
        </p:spPr>
      </p:pic>
      <p:pic>
        <p:nvPicPr>
          <p:cNvPr id="8" name="图片 7">
            <a:extLst>
              <a:ext uri="{FF2B5EF4-FFF2-40B4-BE49-F238E27FC236}">
                <a16:creationId xmlns:a16="http://schemas.microsoft.com/office/drawing/2014/main" id="{F3AF3932-CCE9-455A-B266-593D51C084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780" y="5292006"/>
            <a:ext cx="3810000" cy="1066800"/>
          </a:xfrm>
          <a:prstGeom prst="rect">
            <a:avLst/>
          </a:prstGeom>
        </p:spPr>
      </p:pic>
      <p:pic>
        <p:nvPicPr>
          <p:cNvPr id="10" name="图片 9">
            <a:extLst>
              <a:ext uri="{FF2B5EF4-FFF2-40B4-BE49-F238E27FC236}">
                <a16:creationId xmlns:a16="http://schemas.microsoft.com/office/drawing/2014/main" id="{A72C2CD2-91B2-4B17-A2AA-0FD7296ADB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7939" y="187563"/>
            <a:ext cx="3810000" cy="1362075"/>
          </a:xfrm>
          <a:prstGeom prst="rect">
            <a:avLst/>
          </a:prstGeom>
        </p:spPr>
      </p:pic>
      <p:pic>
        <p:nvPicPr>
          <p:cNvPr id="12" name="图片 11">
            <a:extLst>
              <a:ext uri="{FF2B5EF4-FFF2-40B4-BE49-F238E27FC236}">
                <a16:creationId xmlns:a16="http://schemas.microsoft.com/office/drawing/2014/main" id="{7CD2CD62-B17A-43B4-856D-8242EB2171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0396" y="1376579"/>
            <a:ext cx="3825086" cy="1066800"/>
          </a:xfrm>
          <a:prstGeom prst="rect">
            <a:avLst/>
          </a:prstGeom>
        </p:spPr>
      </p:pic>
      <p:pic>
        <p:nvPicPr>
          <p:cNvPr id="14" name="图片 13">
            <a:extLst>
              <a:ext uri="{FF2B5EF4-FFF2-40B4-BE49-F238E27FC236}">
                <a16:creationId xmlns:a16="http://schemas.microsoft.com/office/drawing/2014/main" id="{5EB1BC1E-143F-4B8F-9BB4-820E921F48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50395" y="2443379"/>
            <a:ext cx="3817543" cy="1171575"/>
          </a:xfrm>
          <a:prstGeom prst="rect">
            <a:avLst/>
          </a:prstGeom>
        </p:spPr>
      </p:pic>
      <p:pic>
        <p:nvPicPr>
          <p:cNvPr id="16" name="图片 15">
            <a:extLst>
              <a:ext uri="{FF2B5EF4-FFF2-40B4-BE49-F238E27FC236}">
                <a16:creationId xmlns:a16="http://schemas.microsoft.com/office/drawing/2014/main" id="{35ECF141-F64A-46E2-A5FA-FB9D8E87C5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50396" y="3596556"/>
            <a:ext cx="3817542" cy="1533525"/>
          </a:xfrm>
          <a:prstGeom prst="rect">
            <a:avLst/>
          </a:prstGeom>
        </p:spPr>
      </p:pic>
      <p:pic>
        <p:nvPicPr>
          <p:cNvPr id="18" name="图片 17">
            <a:extLst>
              <a:ext uri="{FF2B5EF4-FFF2-40B4-BE49-F238E27FC236}">
                <a16:creationId xmlns:a16="http://schemas.microsoft.com/office/drawing/2014/main" id="{AC76AEFF-56A2-472E-925A-6366A95810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50396" y="5130081"/>
            <a:ext cx="3817542" cy="1228725"/>
          </a:xfrm>
          <a:prstGeom prst="rect">
            <a:avLst/>
          </a:prstGeom>
        </p:spPr>
      </p:pic>
      <p:sp>
        <p:nvSpPr>
          <p:cNvPr id="21" name="文本框 20">
            <a:extLst>
              <a:ext uri="{FF2B5EF4-FFF2-40B4-BE49-F238E27FC236}">
                <a16:creationId xmlns:a16="http://schemas.microsoft.com/office/drawing/2014/main" id="{D8B697F6-7376-47ED-B5AD-FCB096D9D920}"/>
              </a:ext>
            </a:extLst>
          </p:cNvPr>
          <p:cNvSpPr txBox="1"/>
          <p:nvPr/>
        </p:nvSpPr>
        <p:spPr>
          <a:xfrm>
            <a:off x="621804" y="730248"/>
            <a:ext cx="2242922" cy="646331"/>
          </a:xfrm>
          <a:prstGeom prst="rect">
            <a:avLst/>
          </a:prstGeom>
          <a:noFill/>
        </p:spPr>
        <p:txBody>
          <a:bodyPr wrap="none" rtlCol="0">
            <a:spAutoFit/>
          </a:bodyPr>
          <a:lstStyle/>
          <a:p>
            <a:pPr>
              <a:lnSpc>
                <a:spcPct val="90000"/>
              </a:lnSpc>
            </a:pPr>
            <a:r>
              <a:rPr lang="zh-CN" altLang="en-US" sz="4000" b="1" dirty="0"/>
              <a:t>算法演示</a:t>
            </a:r>
          </a:p>
        </p:txBody>
      </p:sp>
      <p:pic>
        <p:nvPicPr>
          <p:cNvPr id="23" name="图片 22">
            <a:extLst>
              <a:ext uri="{FF2B5EF4-FFF2-40B4-BE49-F238E27FC236}">
                <a16:creationId xmlns:a16="http://schemas.microsoft.com/office/drawing/2014/main" id="{D4C07A7B-C351-43D9-B5B9-B096A1CF35C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74332" y="0"/>
            <a:ext cx="6048672" cy="6741368"/>
          </a:xfrm>
          <a:prstGeom prst="rect">
            <a:avLst/>
          </a:prstGeom>
        </p:spPr>
      </p:pic>
    </p:spTree>
    <p:extLst>
      <p:ext uri="{BB962C8B-B14F-4D97-AF65-F5344CB8AC3E}">
        <p14:creationId xmlns:p14="http://schemas.microsoft.com/office/powerpoint/2010/main" val="33301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3405" y="563245"/>
            <a:ext cx="569214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3">
                    <a:alphaModFix amt="99000"/>
                  </a:blip>
                  <a:stretch>
                    <a:fillRect/>
                  </a:stretch>
                </a:blipFill>
                <a:effectLst>
                  <a:outerShdw blurRad="63500" dist="342900" dir="7200000" sy="30000" kx="1300200" algn="ctr" rotWithShape="0">
                    <a:prstClr val="black">
                      <a:alpha val="32000"/>
                    </a:prstClr>
                  </a:outerShdw>
                </a:effectLst>
              </a:rPr>
              <a:t>基本排序对比</a:t>
            </a:r>
          </a:p>
        </p:txBody>
      </p:sp>
      <p:sp>
        <p:nvSpPr>
          <p:cNvPr id="8" name="文本框 7"/>
          <p:cNvSpPr txBox="1"/>
          <p:nvPr/>
        </p:nvSpPr>
        <p:spPr>
          <a:xfrm>
            <a:off x="1158875" y="4484370"/>
            <a:ext cx="9168765" cy="645160"/>
          </a:xfrm>
          <a:prstGeom prst="rect">
            <a:avLst/>
          </a:prstGeom>
          <a:noFill/>
        </p:spPr>
        <p:txBody>
          <a:bodyPr wrap="square" rtlCol="0">
            <a:spAutoFit/>
          </a:bodyPr>
          <a:lstStyle/>
          <a:p>
            <a:pPr>
              <a:lnSpc>
                <a:spcPct val="90000"/>
              </a:lnSpc>
            </a:pPr>
            <a:r>
              <a:rPr lang="zh-CN" altLang="en-US" sz="2000" dirty="0"/>
              <a:t>稳定：  如果a原本在b前面，而a=b，排序之后a仍然在b的前面；</a:t>
            </a:r>
          </a:p>
          <a:p>
            <a:pPr>
              <a:lnSpc>
                <a:spcPct val="90000"/>
              </a:lnSpc>
            </a:pPr>
            <a:r>
              <a:rPr lang="zh-CN" altLang="en-US" sz="2000" dirty="0"/>
              <a:t>不稳定：如果a原本在b的前面，而a=b，排序之后a可能会出现在b的后面；</a:t>
            </a:r>
          </a:p>
        </p:txBody>
      </p:sp>
      <p:pic>
        <p:nvPicPr>
          <p:cNvPr id="11" name="图片 10" descr="025365f1255a8ce180b23b040d058de2f221325512321-oR89YY_fw658"/>
          <p:cNvPicPr>
            <a:picLocks noChangeAspect="1"/>
          </p:cNvPicPr>
          <p:nvPr/>
        </p:nvPicPr>
        <p:blipFill>
          <a:blip r:embed="rId4"/>
          <a:stretch>
            <a:fillRect/>
          </a:stretch>
        </p:blipFill>
        <p:spPr>
          <a:xfrm>
            <a:off x="8822835" y="1270"/>
            <a:ext cx="3358370" cy="2923674"/>
          </a:xfrm>
          <a:prstGeom prst="rect">
            <a:avLst/>
          </a:prstGeom>
        </p:spPr>
      </p:pic>
      <p:pic>
        <p:nvPicPr>
          <p:cNvPr id="2" name="图片 1" descr="12095757-775cf861406644bfad60ff2763f499e4"/>
          <p:cNvPicPr>
            <a:picLocks noChangeAspect="1"/>
          </p:cNvPicPr>
          <p:nvPr/>
        </p:nvPicPr>
        <p:blipFill>
          <a:blip r:embed="rId5"/>
          <a:stretch>
            <a:fillRect/>
          </a:stretch>
        </p:blipFill>
        <p:spPr>
          <a:xfrm>
            <a:off x="2172335" y="1929765"/>
            <a:ext cx="6504940" cy="2476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a:bodyPr>
          <a:lstStyle/>
          <a:p>
            <a:pPr rtl="0"/>
            <a:r>
              <a:rPr lang="zh-CN" altLang="en-US" dirty="0"/>
              <a:t>内容简介</a:t>
            </a:r>
          </a:p>
        </p:txBody>
      </p:sp>
      <p:sp>
        <p:nvSpPr>
          <p:cNvPr id="3" name="内容占位符 2"/>
          <p:cNvSpPr>
            <a:spLocks noGrp="1"/>
          </p:cNvSpPr>
          <p:nvPr>
            <p:ph idx="1"/>
          </p:nvPr>
        </p:nvSpPr>
        <p:spPr/>
        <p:txBody>
          <a:bodyPr rtlCol="0"/>
          <a:lstStyle/>
          <a:p>
            <a:pPr rtl="0"/>
            <a:r>
              <a:rPr lang="zh-CN" altLang="en-US" dirty="0"/>
              <a:t>算法分析</a:t>
            </a:r>
            <a:endParaRPr lang="en-US" altLang="zh-CN" dirty="0"/>
          </a:p>
          <a:p>
            <a:pPr rtl="0"/>
            <a:r>
              <a:rPr lang="zh-CN" altLang="en-US" dirty="0"/>
              <a:t>冒泡排序</a:t>
            </a:r>
          </a:p>
          <a:p>
            <a:pPr rtl="0"/>
            <a:r>
              <a:rPr lang="zh-CN" altLang="en-US" dirty="0"/>
              <a:t>选择排序</a:t>
            </a:r>
          </a:p>
          <a:p>
            <a:pPr rtl="0"/>
            <a:r>
              <a:rPr lang="zh-CN" altLang="en-US" dirty="0"/>
              <a:t>插入排序</a:t>
            </a:r>
          </a:p>
          <a:p>
            <a:pPr rtl="0"/>
            <a:r>
              <a:rPr lang="zh-CN" altLang="en-US" dirty="0"/>
              <a:t>希尔排序</a:t>
            </a:r>
          </a:p>
          <a:p>
            <a:pPr rtl="0"/>
            <a:r>
              <a:rPr lang="zh-CN" altLang="en-US" dirty="0"/>
              <a:t>归并排序</a:t>
            </a:r>
          </a:p>
          <a:p>
            <a:pPr rtl="0"/>
            <a:r>
              <a:rPr lang="zh-CN" altLang="en-US" dirty="0"/>
              <a:t>快速排序</a:t>
            </a:r>
            <a:endParaRPr lang="en-US" altLang="zh-CN" dirty="0"/>
          </a:p>
          <a:p>
            <a:pPr rtl="0"/>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0516" y="253344"/>
            <a:ext cx="4602088" cy="2922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92715" y="698500"/>
            <a:ext cx="3890809" cy="1200329"/>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dirty="0">
                <a:ln w="6600">
                  <a:prstDash val="solid"/>
                </a:ln>
                <a:blipFill>
                  <a:blip r:embed="rId2">
                    <a:alphaModFix amt="99000"/>
                  </a:blip>
                  <a:stretch>
                    <a:fillRect/>
                  </a:stretch>
                </a:blipFill>
                <a:effectLst>
                  <a:outerShdw blurRad="63500" dist="342900" dir="7200000" sy="30000" kx="1300200" algn="ctr" rotWithShape="0">
                    <a:prstClr val="black">
                      <a:alpha val="32000"/>
                    </a:prstClr>
                  </a:outerShdw>
                </a:effectLst>
              </a:rPr>
              <a:t>算法分析</a:t>
            </a:r>
          </a:p>
        </p:txBody>
      </p:sp>
      <p:graphicFrame>
        <p:nvGraphicFramePr>
          <p:cNvPr id="6" name="图示 5"/>
          <p:cNvGraphicFramePr/>
          <p:nvPr/>
        </p:nvGraphicFramePr>
        <p:xfrm>
          <a:off x="693812" y="2348880"/>
          <a:ext cx="9364639" cy="4148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图片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90756" y="116632"/>
            <a:ext cx="2854053" cy="3140968"/>
          </a:xfrm>
          <a:prstGeom prst="rect">
            <a:avLst/>
          </a:prstGeom>
          <a:effectLst>
            <a:softEdge rad="1270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12931130_122246373137_2"/>
          <p:cNvPicPr>
            <a:picLocks noChangeAspect="1"/>
          </p:cNvPicPr>
          <p:nvPr/>
        </p:nvPicPr>
        <p:blipFill>
          <a:blip r:embed="rId9"/>
          <a:stretch>
            <a:fillRect/>
          </a:stretch>
        </p:blipFill>
        <p:spPr>
          <a:xfrm>
            <a:off x="10189845" y="698500"/>
            <a:ext cx="1576070" cy="1734185"/>
          </a:xfrm>
          <a:prstGeom prst="rect">
            <a:avLst/>
          </a:prstGeom>
        </p:spPr>
      </p:pic>
      <p:grpSp>
        <p:nvGrpSpPr>
          <p:cNvPr id="20" name="组合 19"/>
          <p:cNvGrpSpPr/>
          <p:nvPr>
            <p:custDataLst>
              <p:tags r:id="rId1"/>
            </p:custDataLst>
          </p:nvPr>
        </p:nvGrpSpPr>
        <p:grpSpPr>
          <a:xfrm>
            <a:off x="4697583" y="3024468"/>
            <a:ext cx="2744398" cy="2559214"/>
            <a:chOff x="3245335" y="2447923"/>
            <a:chExt cx="1907512" cy="1778799"/>
          </a:xfrm>
        </p:grpSpPr>
        <p:sp>
          <p:nvSpPr>
            <p:cNvPr id="21" name="矩形 20"/>
            <p:cNvSpPr/>
            <p:nvPr>
              <p:custDataLst>
                <p:tags r:id="rId5"/>
              </p:custDataLst>
            </p:nvPr>
          </p:nvSpPr>
          <p:spPr>
            <a:xfrm>
              <a:off x="3245335" y="3159070"/>
              <a:ext cx="1900059" cy="1067652"/>
            </a:xfrm>
            <a:prstGeom prst="rect">
              <a:avLst/>
            </a:prstGeom>
            <a:solidFill>
              <a:srgbClr val="EEBB00"/>
            </a:solidFill>
          </p:spPr>
          <p:txBody>
            <a:bodyPr rot="0" spcFirstLastPara="0" vertOverflow="overflow" horzOverflow="overflow" vert="horz" wrap="square" lIns="91416" tIns="45708" rIns="91416" bIns="45708" numCol="1" spcCol="0" rtlCol="0" fromWordArt="0" anchor="ctr" anchorCtr="0" forceAA="0" compatLnSpc="1">
              <a:normAutofit lnSpcReduction="10000"/>
            </a:bodyPr>
            <a:lstStyle/>
            <a:p>
              <a:pPr>
                <a:lnSpc>
                  <a:spcPct val="90000"/>
                </a:lnSpc>
              </a:pPr>
              <a:endParaRPr lang="zh-CN" altLang="en-US" dirty="0">
                <a:sym typeface="+mn-ea"/>
              </a:endParaRPr>
            </a:p>
            <a:p>
              <a:pPr>
                <a:lnSpc>
                  <a:spcPct val="90000"/>
                </a:lnSpc>
              </a:pPr>
              <a:r>
                <a:rPr lang="zh-CN" altLang="en-US" dirty="0">
                  <a:sym typeface="+mn-ea"/>
                </a:rPr>
                <a:t>时间复杂度：</a:t>
              </a:r>
            </a:p>
            <a:p>
              <a:pPr>
                <a:lnSpc>
                  <a:spcPct val="90000"/>
                </a:lnSpc>
              </a:pPr>
              <a:r>
                <a:rPr lang="zh-CN" altLang="en-US" dirty="0">
                  <a:sym typeface="+mn-ea"/>
                </a:rPr>
                <a:t>     最好情况：</a:t>
              </a:r>
              <a:r>
                <a:rPr lang="en-US" altLang="zh-CN" dirty="0">
                  <a:sym typeface="+mn-ea"/>
                </a:rPr>
                <a:t>O(n</a:t>
              </a:r>
              <a:r>
                <a:rPr lang="zh-CN" altLang="en-US" dirty="0">
                  <a:sym typeface="+mn-ea"/>
                </a:rPr>
                <a:t>）      </a:t>
              </a:r>
            </a:p>
            <a:p>
              <a:pPr>
                <a:lnSpc>
                  <a:spcPct val="90000"/>
                </a:lnSpc>
              </a:pPr>
              <a:r>
                <a:rPr lang="zh-CN" altLang="en-US" dirty="0">
                  <a:sym typeface="+mn-ea"/>
                </a:rPr>
                <a:t>     最坏情况： </a:t>
              </a:r>
              <a:r>
                <a:rPr lang="en-US" altLang="zh-CN" dirty="0">
                  <a:sym typeface="+mn-ea"/>
                </a:rPr>
                <a:t>O(n</a:t>
              </a:r>
              <a:r>
                <a:rPr lang="en-US" altLang="zh-CN" baseline="30000" dirty="0">
                  <a:uFillTx/>
                  <a:sym typeface="+mn-ea"/>
                </a:rPr>
                <a:t>2</a:t>
              </a:r>
              <a:r>
                <a:rPr lang="en-US" altLang="zh-CN" dirty="0">
                  <a:sym typeface="+mn-ea"/>
                </a:rPr>
                <a:t>)</a:t>
              </a:r>
            </a:p>
            <a:p>
              <a:pPr>
                <a:lnSpc>
                  <a:spcPct val="90000"/>
                </a:lnSpc>
              </a:pPr>
              <a:endParaRPr lang="en-US" altLang="zh-CN" dirty="0"/>
            </a:p>
            <a:p>
              <a:pPr>
                <a:lnSpc>
                  <a:spcPct val="90000"/>
                </a:lnSpc>
              </a:pPr>
              <a:r>
                <a:rPr lang="zh-CN" altLang="en-US" dirty="0">
                  <a:sym typeface="+mn-ea"/>
                </a:rPr>
                <a:t>空间复杂度：</a:t>
              </a:r>
              <a:r>
                <a:rPr lang="en-US" altLang="zh-CN" dirty="0">
                  <a:sym typeface="+mn-ea"/>
                </a:rPr>
                <a:t>O(1);</a:t>
              </a:r>
              <a:endParaRPr lang="en-US" altLang="zh-CN" dirty="0"/>
            </a:p>
            <a:p>
              <a:pPr algn="just"/>
              <a:endParaRPr lang="zh-CN" altLang="en-US" dirty="0" err="1">
                <a:solidFill>
                  <a:sysClr val="window" lastClr="FFFFFF"/>
                </a:solidFill>
              </a:endParaRPr>
            </a:p>
          </p:txBody>
        </p:sp>
        <p:sp>
          <p:nvSpPr>
            <p:cNvPr id="22" name="任意多边形 21"/>
            <p:cNvSpPr/>
            <p:nvPr>
              <p:custDataLst>
                <p:tags r:id="rId6"/>
              </p:custDataLst>
            </p:nvPr>
          </p:nvSpPr>
          <p:spPr>
            <a:xfrm>
              <a:off x="3252788" y="2447923"/>
              <a:ext cx="1900059" cy="873453"/>
            </a:xfrm>
            <a:custGeom>
              <a:avLst/>
              <a:gdLst>
                <a:gd name="connsiteX0" fmla="*/ 950119 w 1900237"/>
                <a:gd name="connsiteY0" fmla="*/ 0 h 904873"/>
                <a:gd name="connsiteX1" fmla="*/ 1900237 w 1900237"/>
                <a:gd name="connsiteY1" fmla="*/ 452436 h 904873"/>
                <a:gd name="connsiteX2" fmla="*/ 1900237 w 1900237"/>
                <a:gd name="connsiteY2" fmla="*/ 904873 h 904873"/>
                <a:gd name="connsiteX3" fmla="*/ 1882377 w 1900237"/>
                <a:gd name="connsiteY3" fmla="*/ 904873 h 904873"/>
                <a:gd name="connsiteX4" fmla="*/ 1882377 w 1900237"/>
                <a:gd name="connsiteY4" fmla="*/ 465703 h 904873"/>
                <a:gd name="connsiteX5" fmla="*/ 950119 w 1900237"/>
                <a:gd name="connsiteY5" fmla="*/ 21771 h 904873"/>
                <a:gd name="connsiteX6" fmla="*/ 17860 w 1900237"/>
                <a:gd name="connsiteY6" fmla="*/ 465703 h 904873"/>
                <a:gd name="connsiteX7" fmla="*/ 17860 w 1900237"/>
                <a:gd name="connsiteY7" fmla="*/ 904873 h 904873"/>
                <a:gd name="connsiteX8" fmla="*/ 0 w 1900237"/>
                <a:gd name="connsiteY8" fmla="*/ 904873 h 904873"/>
                <a:gd name="connsiteX9" fmla="*/ 0 w 1900237"/>
                <a:gd name="connsiteY9" fmla="*/ 452436 h 90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237" h="904873">
                  <a:moveTo>
                    <a:pt x="950119" y="0"/>
                  </a:moveTo>
                  <a:lnTo>
                    <a:pt x="1900237" y="452436"/>
                  </a:lnTo>
                  <a:lnTo>
                    <a:pt x="1900237" y="904873"/>
                  </a:lnTo>
                  <a:lnTo>
                    <a:pt x="1882377" y="904873"/>
                  </a:lnTo>
                  <a:lnTo>
                    <a:pt x="1882377" y="465703"/>
                  </a:lnTo>
                  <a:lnTo>
                    <a:pt x="950119" y="21771"/>
                  </a:lnTo>
                  <a:lnTo>
                    <a:pt x="17860" y="465703"/>
                  </a:lnTo>
                  <a:lnTo>
                    <a:pt x="17860" y="904873"/>
                  </a:lnTo>
                  <a:lnTo>
                    <a:pt x="0" y="904873"/>
                  </a:lnTo>
                  <a:lnTo>
                    <a:pt x="0" y="452436"/>
                  </a:lnTo>
                  <a:close/>
                </a:path>
              </a:pathLst>
            </a:custGeom>
            <a:solidFill>
              <a:srgbClr val="EEBB00"/>
            </a:solidFill>
          </p:spPr>
          <p:txBody>
            <a:bodyPr rot="0" spcFirstLastPara="0" vertOverflow="overflow" horzOverflow="overflow" vert="horz" wrap="square" lIns="91416" tIns="287925" rIns="91416" bIns="45708" numCol="1" spcCol="0" rtlCol="0" fromWordArt="0" anchor="ctr" anchorCtr="0" forceAA="0" compatLnSpc="1">
              <a:normAutofit/>
            </a:bodyPr>
            <a:lstStyle/>
            <a:p>
              <a:pPr algn="ctr"/>
              <a:r>
                <a:rPr lang="zh-CN" altLang="en-US">
                  <a:latin typeface="Calibri Light" panose="020F0302020204030204" charset="0"/>
                  <a:ea typeface="宋体" panose="02010600030101010101" pitchFamily="2" charset="-122"/>
                  <a:cs typeface="+mn-ea"/>
                </a:rPr>
                <a:t>分析</a:t>
              </a:r>
            </a:p>
          </p:txBody>
        </p:sp>
      </p:grpSp>
      <p:grpSp>
        <p:nvGrpSpPr>
          <p:cNvPr id="36" name="组合 35"/>
          <p:cNvGrpSpPr/>
          <p:nvPr>
            <p:custDataLst>
              <p:tags r:id="rId2"/>
            </p:custDataLst>
          </p:nvPr>
        </p:nvGrpSpPr>
        <p:grpSpPr>
          <a:xfrm>
            <a:off x="1291463" y="3024469"/>
            <a:ext cx="2733935" cy="2559212"/>
            <a:chOff x="1487488" y="3870323"/>
            <a:chExt cx="1900239" cy="1778797"/>
          </a:xfrm>
        </p:grpSpPr>
        <p:sp>
          <p:nvSpPr>
            <p:cNvPr id="24" name="矩形 23"/>
            <p:cNvSpPr/>
            <p:nvPr>
              <p:custDataLst>
                <p:tags r:id="rId3"/>
              </p:custDataLst>
            </p:nvPr>
          </p:nvSpPr>
          <p:spPr>
            <a:xfrm>
              <a:off x="1487488" y="3870323"/>
              <a:ext cx="1900058" cy="1075155"/>
            </a:xfrm>
            <a:prstGeom prst="rect">
              <a:avLst/>
            </a:prstGeom>
            <a:solidFill>
              <a:srgbClr val="EEBB00"/>
            </a:solidFill>
          </p:spPr>
          <p:txBody>
            <a:bodyPr rot="0" spcFirstLastPara="0" vertOverflow="overflow" horzOverflow="overflow" vert="horz" wrap="square" lIns="91416" tIns="45708" rIns="91416" bIns="45708" numCol="1" spcCol="0" rtlCol="0" fromWordArt="0" anchor="ctr" anchorCtr="0" forceAA="0" compatLnSpc="1">
              <a:normAutofit/>
            </a:bodyPr>
            <a:lstStyle/>
            <a:p>
              <a:pPr algn="l"/>
              <a:r>
                <a:rPr lang="zh-CN" altLang="en-US">
                  <a:solidFill>
                    <a:schemeClr val="tx2">
                      <a:lumMod val="85000"/>
                      <a:lumOff val="15000"/>
                    </a:schemeClr>
                  </a:solidFill>
                  <a:sym typeface="+mn-ea"/>
                </a:rPr>
                <a:t>将一组数据按照升序排序，较大的值会浮到数组的右侧，</a:t>
              </a:r>
            </a:p>
            <a:p>
              <a:pPr algn="l"/>
              <a:r>
                <a:rPr lang="zh-CN" altLang="en-US">
                  <a:solidFill>
                    <a:schemeClr val="tx2">
                      <a:lumMod val="85000"/>
                      <a:lumOff val="15000"/>
                    </a:schemeClr>
                  </a:solidFill>
                  <a:sym typeface="+mn-ea"/>
                </a:rPr>
                <a:t>较小的值会浮到数组左侧</a:t>
              </a:r>
              <a:endParaRPr lang="zh-CN" altLang="en-US"/>
            </a:p>
            <a:p>
              <a:pPr algn="just"/>
              <a:endParaRPr lang="zh-CN" altLang="en-US" dirty="0" err="1">
                <a:solidFill>
                  <a:sysClr val="window" lastClr="FFFFFF"/>
                </a:solidFill>
              </a:endParaRPr>
            </a:p>
          </p:txBody>
        </p:sp>
        <p:sp>
          <p:nvSpPr>
            <p:cNvPr id="35" name="任意多边形 34"/>
            <p:cNvSpPr/>
            <p:nvPr>
              <p:custDataLst>
                <p:tags r:id="rId4"/>
              </p:custDataLst>
            </p:nvPr>
          </p:nvSpPr>
          <p:spPr>
            <a:xfrm>
              <a:off x="1487490" y="4744247"/>
              <a:ext cx="1900237" cy="904873"/>
            </a:xfrm>
            <a:custGeom>
              <a:avLst/>
              <a:gdLst>
                <a:gd name="connsiteX0" fmla="*/ 0 w 1900237"/>
                <a:gd name="connsiteY0" fmla="*/ 0 h 904873"/>
                <a:gd name="connsiteX1" fmla="*/ 17860 w 1900237"/>
                <a:gd name="connsiteY1" fmla="*/ 0 h 904873"/>
                <a:gd name="connsiteX2" fmla="*/ 17860 w 1900237"/>
                <a:gd name="connsiteY2" fmla="*/ 439170 h 904873"/>
                <a:gd name="connsiteX3" fmla="*/ 950119 w 1900237"/>
                <a:gd name="connsiteY3" fmla="*/ 883102 h 904873"/>
                <a:gd name="connsiteX4" fmla="*/ 1882377 w 1900237"/>
                <a:gd name="connsiteY4" fmla="*/ 439170 h 904873"/>
                <a:gd name="connsiteX5" fmla="*/ 1882377 w 1900237"/>
                <a:gd name="connsiteY5" fmla="*/ 0 h 904873"/>
                <a:gd name="connsiteX6" fmla="*/ 1900237 w 1900237"/>
                <a:gd name="connsiteY6" fmla="*/ 0 h 904873"/>
                <a:gd name="connsiteX7" fmla="*/ 1900237 w 1900237"/>
                <a:gd name="connsiteY7" fmla="*/ 452437 h 904873"/>
                <a:gd name="connsiteX8" fmla="*/ 950119 w 1900237"/>
                <a:gd name="connsiteY8" fmla="*/ 904873 h 904873"/>
                <a:gd name="connsiteX9" fmla="*/ 0 w 1900237"/>
                <a:gd name="connsiteY9" fmla="*/ 452437 h 90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0237" h="904873">
                  <a:moveTo>
                    <a:pt x="0" y="0"/>
                  </a:moveTo>
                  <a:lnTo>
                    <a:pt x="17860" y="0"/>
                  </a:lnTo>
                  <a:lnTo>
                    <a:pt x="17860" y="439170"/>
                  </a:lnTo>
                  <a:lnTo>
                    <a:pt x="950119" y="883102"/>
                  </a:lnTo>
                  <a:lnTo>
                    <a:pt x="1882377" y="439170"/>
                  </a:lnTo>
                  <a:lnTo>
                    <a:pt x="1882377" y="0"/>
                  </a:lnTo>
                  <a:lnTo>
                    <a:pt x="1900237" y="0"/>
                  </a:lnTo>
                  <a:lnTo>
                    <a:pt x="1900237" y="452437"/>
                  </a:lnTo>
                  <a:lnTo>
                    <a:pt x="950119" y="904873"/>
                  </a:lnTo>
                  <a:lnTo>
                    <a:pt x="0" y="452437"/>
                  </a:lnTo>
                  <a:close/>
                </a:path>
              </a:pathLst>
            </a:custGeom>
            <a:solidFill>
              <a:srgbClr val="EEBB00"/>
            </a:solidFill>
          </p:spPr>
          <p:txBody>
            <a:bodyPr rot="0" spcFirstLastPara="0" vertOverflow="overflow" horzOverflow="overflow" vert="horz" wrap="square" lIns="91416" tIns="45708" rIns="91416" bIns="287925" numCol="1" spcCol="0" rtlCol="0" fromWordArt="0" anchor="ctr" anchorCtr="0" forceAA="0" compatLnSpc="1">
              <a:normAutofit/>
            </a:bodyPr>
            <a:lstStyle/>
            <a:p>
              <a:pPr algn="ctr">
                <a:lnSpc>
                  <a:spcPct val="130000"/>
                </a:lnSpc>
              </a:pPr>
              <a:r>
                <a:rPr lang="zh-CN" altLang="en-US">
                  <a:latin typeface="Calibri Light" panose="020F0302020204030204" charset="0"/>
                  <a:ea typeface="宋体" panose="02010600030101010101" pitchFamily="2" charset="-122"/>
                  <a:cs typeface="+mn-ea"/>
                </a:rPr>
                <a:t>描述</a:t>
              </a:r>
            </a:p>
          </p:txBody>
        </p:sp>
      </p:grpSp>
      <p:sp>
        <p:nvSpPr>
          <p:cNvPr id="25" name="矩形 24"/>
          <p:cNvSpPr/>
          <p:nvPr/>
        </p:nvSpPr>
        <p:spPr>
          <a:xfrm>
            <a:off x="810260" y="69850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dirty="0">
                <a:ln w="6600">
                  <a:prstDash val="solid"/>
                </a:ln>
                <a:blipFill>
                  <a:blip r:embed="rId10">
                    <a:alphaModFix amt="99000"/>
                  </a:blip>
                  <a:stretch>
                    <a:fillRect/>
                  </a:stretch>
                </a:blipFill>
                <a:effectLst>
                  <a:outerShdw blurRad="63500" dist="342900" dir="7200000" sy="30000" kx="1300200" algn="ctr" rotWithShape="0">
                    <a:prstClr val="black">
                      <a:alpha val="32000"/>
                    </a:prstClr>
                  </a:outerShdw>
                </a:effectLst>
              </a:rPr>
              <a:t>冒泡排序</a:t>
            </a:r>
          </a:p>
        </p:txBody>
      </p:sp>
      <p:sp>
        <p:nvSpPr>
          <p:cNvPr id="3" name="文本框 2"/>
          <p:cNvSpPr txBox="1"/>
          <p:nvPr/>
        </p:nvSpPr>
        <p:spPr>
          <a:xfrm>
            <a:off x="944245" y="2067560"/>
            <a:ext cx="6583680" cy="423545"/>
          </a:xfrm>
          <a:prstGeom prst="rect">
            <a:avLst/>
          </a:prstGeom>
          <a:noFill/>
        </p:spPr>
        <p:txBody>
          <a:bodyPr wrap="none" rtlCol="0">
            <a:spAutoFit/>
          </a:bodyPr>
          <a:lstStyle/>
          <a:p>
            <a:pPr algn="l">
              <a:lnSpc>
                <a:spcPct val="90000"/>
              </a:lnSpc>
            </a:pPr>
            <a:r>
              <a:rPr lang="zh-CN" altLang="en-US" sz="2400">
                <a:sym typeface="+mn-ea"/>
              </a:rPr>
              <a:t>数据值会像气泡一样从数组的一端漂浮到另</a:t>
            </a:r>
            <a:r>
              <a:rPr lang="zh-CN" altLang="en-US" sz="2400">
                <a:effectLst>
                  <a:outerShdw blurRad="38100" dist="19050" dir="2700000" algn="tl" rotWithShape="0">
                    <a:schemeClr val="dk1">
                      <a:alpha val="40000"/>
                    </a:schemeClr>
                  </a:outerShdw>
                </a:effectLst>
                <a:sym typeface="+mn-ea"/>
              </a:rPr>
              <a:t>一端</a:t>
            </a:r>
            <a:endParaRPr lang="zh-CN" altLang="en-US" sz="2400"/>
          </a:p>
        </p:txBody>
      </p:sp>
      <p:pic>
        <p:nvPicPr>
          <p:cNvPr id="5" name="图片 4">
            <a:extLst>
              <a:ext uri="{FF2B5EF4-FFF2-40B4-BE49-F238E27FC236}">
                <a16:creationId xmlns:a16="http://schemas.microsoft.com/office/drawing/2014/main" id="{1CF90679-B7DA-41BC-8757-448A996E1CF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27926" y="2661285"/>
            <a:ext cx="4660900" cy="42018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3170" y="629920"/>
            <a:ext cx="3855720" cy="1198880"/>
          </a:xfrm>
          <a:prstGeom prst="rect">
            <a:avLst/>
          </a:prstGeom>
          <a:noFill/>
          <a:ln>
            <a:noFill/>
          </a:ln>
        </p:spPr>
        <p:txBody>
          <a:bodyPr wrap="none" rtlCol="0" anchor="t">
            <a:spAutoFit/>
          </a:bodyPr>
          <a:lstStyle/>
          <a:p>
            <a:pPr algn="ctr"/>
            <a:r>
              <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选择排序</a:t>
            </a:r>
          </a:p>
        </p:txBody>
      </p:sp>
      <p:pic>
        <p:nvPicPr>
          <p:cNvPr id="8" name="图片 7" descr="35b884a30c16691274eb3c95e933cf20702eaa602e98c-WcJ5K9_fw658"/>
          <p:cNvPicPr>
            <a:picLocks noChangeAspect="1"/>
          </p:cNvPicPr>
          <p:nvPr/>
        </p:nvPicPr>
        <p:blipFill>
          <a:blip r:embed="rId9"/>
          <a:stretch>
            <a:fillRect/>
          </a:stretch>
        </p:blipFill>
        <p:spPr>
          <a:xfrm>
            <a:off x="8145780" y="496570"/>
            <a:ext cx="3500755" cy="2632710"/>
          </a:xfrm>
          <a:prstGeom prst="snipRoundRect">
            <a:avLst/>
          </a:prstGeom>
          <a:effectLst>
            <a:outerShdw dist="50800" dir="5400000" algn="ctr" rotWithShape="0">
              <a:srgbClr val="000000">
                <a:alpha val="6000"/>
              </a:srgbClr>
            </a:outerShdw>
            <a:reflection stA="45000" endPos="0" dist="50800" dir="5400000" sy="-100000" algn="bl" rotWithShape="0"/>
            <a:softEdge rad="139700"/>
          </a:effectLst>
        </p:spPr>
      </p:pic>
      <p:grpSp>
        <p:nvGrpSpPr>
          <p:cNvPr id="9" name="组合 8"/>
          <p:cNvGrpSpPr/>
          <p:nvPr>
            <p:custDataLst>
              <p:tags r:id="rId1"/>
            </p:custDataLst>
          </p:nvPr>
        </p:nvGrpSpPr>
        <p:grpSpPr>
          <a:xfrm>
            <a:off x="289302" y="3664237"/>
            <a:ext cx="5883793" cy="1273200"/>
            <a:chOff x="-430756" y="1888470"/>
            <a:chExt cx="4621840" cy="1000125"/>
          </a:xfrm>
          <a:solidFill>
            <a:schemeClr val="accent2">
              <a:lumMod val="40000"/>
              <a:lumOff val="60000"/>
            </a:schemeClr>
          </a:solidFill>
        </p:grpSpPr>
        <p:sp>
          <p:nvSpPr>
            <p:cNvPr id="26" name="任意多边形 25"/>
            <p:cNvSpPr/>
            <p:nvPr>
              <p:custDataLst>
                <p:tags r:id="rId5"/>
              </p:custDataLst>
            </p:nvPr>
          </p:nvSpPr>
          <p:spPr>
            <a:xfrm>
              <a:off x="-430756" y="1888471"/>
              <a:ext cx="3621158" cy="1000123"/>
            </a:xfrm>
            <a:custGeom>
              <a:avLst/>
              <a:gdLst>
                <a:gd name="connsiteX0" fmla="*/ 1 w 3621158"/>
                <a:gd name="connsiteY0" fmla="*/ 0 h 1000123"/>
                <a:gd name="connsiteX1" fmla="*/ 1506608 w 3621158"/>
                <a:gd name="connsiteY1" fmla="*/ 0 h 1000123"/>
                <a:gd name="connsiteX2" fmla="*/ 2114551 w 3621158"/>
                <a:gd name="connsiteY2" fmla="*/ 0 h 1000123"/>
                <a:gd name="connsiteX3" fmla="*/ 3621158 w 3621158"/>
                <a:gd name="connsiteY3" fmla="*/ 0 h 1000123"/>
                <a:gd name="connsiteX4" fmla="*/ 3621158 w 3621158"/>
                <a:gd name="connsiteY4" fmla="*/ 1000123 h 1000123"/>
                <a:gd name="connsiteX5" fmla="*/ 2114551 w 3621158"/>
                <a:gd name="connsiteY5" fmla="*/ 1000123 h 1000123"/>
                <a:gd name="connsiteX6" fmla="*/ 2006669 w 3621158"/>
                <a:gd name="connsiteY6" fmla="*/ 1000123 h 1000123"/>
                <a:gd name="connsiteX7" fmla="*/ 500062 w 3621158"/>
                <a:gd name="connsiteY7" fmla="*/ 1000123 h 1000123"/>
                <a:gd name="connsiteX8" fmla="*/ 0 w 3621158"/>
                <a:gd name="connsiteY8" fmla="*/ 500061 h 1000123"/>
                <a:gd name="connsiteX9" fmla="*/ 1 w 3621158"/>
                <a:gd name="connsiteY9" fmla="*/ 0 h 100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21158" h="1000123">
                  <a:moveTo>
                    <a:pt x="1" y="0"/>
                  </a:moveTo>
                  <a:lnTo>
                    <a:pt x="1506608" y="0"/>
                  </a:lnTo>
                  <a:lnTo>
                    <a:pt x="2114551" y="0"/>
                  </a:lnTo>
                  <a:lnTo>
                    <a:pt x="3621158" y="0"/>
                  </a:lnTo>
                  <a:lnTo>
                    <a:pt x="3621158" y="1000123"/>
                  </a:lnTo>
                  <a:lnTo>
                    <a:pt x="2114551" y="1000123"/>
                  </a:lnTo>
                  <a:lnTo>
                    <a:pt x="2006669" y="1000123"/>
                  </a:lnTo>
                  <a:lnTo>
                    <a:pt x="500062" y="1000123"/>
                  </a:lnTo>
                  <a:cubicBezTo>
                    <a:pt x="223885" y="1000123"/>
                    <a:pt x="0" y="776238"/>
                    <a:pt x="0" y="500061"/>
                  </a:cubicBezTo>
                  <a:cubicBezTo>
                    <a:pt x="0" y="333374"/>
                    <a:pt x="1" y="166687"/>
                    <a:pt x="1" y="0"/>
                  </a:cubicBezTo>
                  <a:close/>
                </a:path>
              </a:pathLst>
            </a:custGeom>
            <a:solidFill>
              <a:schemeClr val="bg1"/>
            </a:solidFill>
            <a:effectLst>
              <a:outerShdw blurRad="50800" dist="12700" dir="10800000" algn="r" rotWithShape="0">
                <a:prstClr val="black">
                  <a:alpha val="40000"/>
                </a:prstClr>
              </a:outerShdw>
            </a:effectLst>
          </p:spPr>
          <p:txBody>
            <a:bodyPr rot="0" spcFirstLastPara="0" vertOverflow="overflow" horzOverflow="overflow" vert="horz" wrap="square" lIns="143962" tIns="45708" rIns="215943" bIns="45708" numCol="1" spcCol="0" rtlCol="0" fromWordArt="0" anchor="ctr" anchorCtr="0" forceAA="0" compatLnSpc="1">
              <a:normAutofit/>
            </a:bodyPr>
            <a:lstStyle/>
            <a:p>
              <a:pPr algn="just"/>
              <a:r>
                <a:rPr lang="zh-CN" altLang="da-DK" kern="0" dirty="0">
                  <a:solidFill>
                    <a:srgbClr val="FF3300">
                      <a:lumMod val="75000"/>
                    </a:srgbClr>
                  </a:solidFill>
                  <a:sym typeface="Arial" panose="020B0604020202020204" pitchFamily="34" charset="0"/>
                </a:rPr>
                <a:t>时间复杂度：最好情况</a:t>
              </a:r>
              <a:r>
                <a:rPr lang="en-US" altLang="zh-CN" kern="0" dirty="0">
                  <a:solidFill>
                    <a:srgbClr val="FF3300">
                      <a:lumMod val="75000"/>
                    </a:srgbClr>
                  </a:solidFill>
                  <a:sym typeface="Arial" panose="020B0604020202020204" pitchFamily="34" charset="0"/>
                </a:rPr>
                <a:t>O(n</a:t>
              </a:r>
              <a:r>
                <a:rPr lang="en-US" altLang="zh-CN" kern="0" baseline="30000" dirty="0">
                  <a:solidFill>
                    <a:srgbClr val="FF3300">
                      <a:lumMod val="75000"/>
                    </a:srgbClr>
                  </a:solidFill>
                  <a:uFillTx/>
                  <a:sym typeface="Arial" panose="020B0604020202020204" pitchFamily="34" charset="0"/>
                </a:rPr>
                <a:t>2</a:t>
              </a:r>
              <a:r>
                <a:rPr lang="en-US" altLang="zh-CN" kern="0" dirty="0">
                  <a:solidFill>
                    <a:srgbClr val="FF3300">
                      <a:lumMod val="75000"/>
                    </a:srgbClr>
                  </a:solidFill>
                  <a:sym typeface="Arial" panose="020B0604020202020204" pitchFamily="34" charset="0"/>
                </a:rPr>
                <a:t>)</a:t>
              </a:r>
              <a:r>
                <a:rPr lang="zh-CN" altLang="en-US" kern="0" dirty="0">
                  <a:solidFill>
                    <a:srgbClr val="FF3300">
                      <a:lumMod val="75000"/>
                    </a:srgbClr>
                  </a:solidFill>
                  <a:sym typeface="Arial" panose="020B0604020202020204" pitchFamily="34" charset="0"/>
                </a:rPr>
                <a:t>，最坏情况</a:t>
              </a:r>
              <a:r>
                <a:rPr lang="en-US" altLang="zh-CN" kern="0" dirty="0">
                  <a:solidFill>
                    <a:srgbClr val="FF3300">
                      <a:lumMod val="75000"/>
                    </a:srgbClr>
                  </a:solidFill>
                  <a:sym typeface="Arial" panose="020B0604020202020204" pitchFamily="34" charset="0"/>
                </a:rPr>
                <a:t>O(n</a:t>
              </a:r>
              <a:r>
                <a:rPr lang="en-US" altLang="zh-CN" kern="0" baseline="30000" dirty="0">
                  <a:solidFill>
                    <a:srgbClr val="FF3300">
                      <a:lumMod val="75000"/>
                    </a:srgbClr>
                  </a:solidFill>
                  <a:uFillTx/>
                  <a:sym typeface="Arial" panose="020B0604020202020204" pitchFamily="34" charset="0"/>
                </a:rPr>
                <a:t>2</a:t>
              </a:r>
              <a:r>
                <a:rPr lang="en-US" altLang="zh-CN" kern="0" dirty="0">
                  <a:solidFill>
                    <a:srgbClr val="FF3300">
                      <a:lumMod val="75000"/>
                    </a:srgbClr>
                  </a:solidFill>
                  <a:sym typeface="Arial" panose="020B0604020202020204" pitchFamily="34" charset="0"/>
                </a:rPr>
                <a:t>) </a:t>
              </a:r>
            </a:p>
            <a:p>
              <a:pPr algn="just"/>
              <a:r>
                <a:rPr lang="zh-CN" altLang="en-US" kern="0" dirty="0">
                  <a:solidFill>
                    <a:srgbClr val="FF3300">
                      <a:lumMod val="75000"/>
                    </a:srgbClr>
                  </a:solidFill>
                  <a:sym typeface="Arial" panose="020B0604020202020204" pitchFamily="34" charset="0"/>
                </a:rPr>
                <a:t>空间复杂度：</a:t>
              </a:r>
              <a:r>
                <a:rPr lang="en-US" altLang="zh-CN" kern="0" dirty="0">
                  <a:solidFill>
                    <a:srgbClr val="FF3300">
                      <a:lumMod val="75000"/>
                    </a:srgbClr>
                  </a:solidFill>
                  <a:sym typeface="Arial" panose="020B0604020202020204" pitchFamily="34" charset="0"/>
                </a:rPr>
                <a:t>O</a:t>
              </a:r>
              <a:r>
                <a:rPr lang="zh-CN" altLang="en-US" kern="0" dirty="0">
                  <a:solidFill>
                    <a:srgbClr val="FF3300">
                      <a:lumMod val="75000"/>
                    </a:srgbClr>
                  </a:solidFill>
                  <a:sym typeface="Arial" panose="020B0604020202020204" pitchFamily="34" charset="0"/>
                </a:rPr>
                <a:t>（</a:t>
              </a:r>
              <a:r>
                <a:rPr lang="en-US" altLang="zh-CN" kern="0" dirty="0">
                  <a:solidFill>
                    <a:srgbClr val="FF3300">
                      <a:lumMod val="75000"/>
                    </a:srgbClr>
                  </a:solidFill>
                  <a:sym typeface="Arial" panose="020B0604020202020204" pitchFamily="34" charset="0"/>
                </a:rPr>
                <a:t>1</a:t>
              </a:r>
              <a:r>
                <a:rPr lang="zh-CN" altLang="en-US" kern="0" dirty="0">
                  <a:solidFill>
                    <a:srgbClr val="FF3300">
                      <a:lumMod val="75000"/>
                    </a:srgbClr>
                  </a:solidFill>
                  <a:sym typeface="Arial" panose="020B0604020202020204" pitchFamily="34" charset="0"/>
                </a:rPr>
                <a:t>）</a:t>
              </a:r>
            </a:p>
          </p:txBody>
        </p:sp>
        <p:sp>
          <p:nvSpPr>
            <p:cNvPr id="10" name="对角圆角矩形 9"/>
            <p:cNvSpPr/>
            <p:nvPr>
              <p:custDataLst>
                <p:tags r:id="rId6"/>
              </p:custDataLst>
            </p:nvPr>
          </p:nvSpPr>
          <p:spPr>
            <a:xfrm flipH="1">
              <a:off x="3190959" y="1888470"/>
              <a:ext cx="1000125" cy="1000125"/>
            </a:xfrm>
            <a:prstGeom prst="round2DiagRect">
              <a:avLst>
                <a:gd name="adj1" fmla="val 13809"/>
                <a:gd name="adj2" fmla="val 0"/>
              </a:avLst>
            </a:prstGeom>
            <a:grp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kern="0">
                  <a:solidFill>
                    <a:srgbClr val="FFFFFF"/>
                  </a:solidFill>
                  <a:latin typeface="Calibri Light" panose="020F0302020204030204" charset="0"/>
                  <a:ea typeface="宋体" panose="02010600030101010101" pitchFamily="2" charset="-122"/>
                  <a:cs typeface="+mn-ea"/>
                  <a:sym typeface="Arial" panose="020B0604020202020204" pitchFamily="34" charset="0"/>
                </a:rPr>
                <a:t>分析</a:t>
              </a:r>
            </a:p>
          </p:txBody>
        </p:sp>
      </p:grpSp>
      <p:grpSp>
        <p:nvGrpSpPr>
          <p:cNvPr id="11" name="组合 10"/>
          <p:cNvGrpSpPr/>
          <p:nvPr>
            <p:custDataLst>
              <p:tags r:id="rId2"/>
            </p:custDataLst>
          </p:nvPr>
        </p:nvGrpSpPr>
        <p:grpSpPr>
          <a:xfrm>
            <a:off x="289302" y="2029112"/>
            <a:ext cx="5883793" cy="1273200"/>
            <a:chOff x="1709" y="555661"/>
            <a:chExt cx="4621840" cy="1000125"/>
          </a:xfrm>
        </p:grpSpPr>
        <p:sp>
          <p:nvSpPr>
            <p:cNvPr id="12" name="任意多边形 11"/>
            <p:cNvSpPr/>
            <p:nvPr>
              <p:custDataLst>
                <p:tags r:id="rId3"/>
              </p:custDataLst>
            </p:nvPr>
          </p:nvSpPr>
          <p:spPr>
            <a:xfrm>
              <a:off x="1709" y="555662"/>
              <a:ext cx="3621158" cy="1000123"/>
            </a:xfrm>
            <a:custGeom>
              <a:avLst/>
              <a:gdLst>
                <a:gd name="connsiteX0" fmla="*/ 1 w 3621158"/>
                <a:gd name="connsiteY0" fmla="*/ 0 h 1000123"/>
                <a:gd name="connsiteX1" fmla="*/ 1506608 w 3621158"/>
                <a:gd name="connsiteY1" fmla="*/ 0 h 1000123"/>
                <a:gd name="connsiteX2" fmla="*/ 2114551 w 3621158"/>
                <a:gd name="connsiteY2" fmla="*/ 0 h 1000123"/>
                <a:gd name="connsiteX3" fmla="*/ 3621158 w 3621158"/>
                <a:gd name="connsiteY3" fmla="*/ 0 h 1000123"/>
                <a:gd name="connsiteX4" fmla="*/ 3621158 w 3621158"/>
                <a:gd name="connsiteY4" fmla="*/ 1000123 h 1000123"/>
                <a:gd name="connsiteX5" fmla="*/ 2114551 w 3621158"/>
                <a:gd name="connsiteY5" fmla="*/ 1000123 h 1000123"/>
                <a:gd name="connsiteX6" fmla="*/ 2006669 w 3621158"/>
                <a:gd name="connsiteY6" fmla="*/ 1000123 h 1000123"/>
                <a:gd name="connsiteX7" fmla="*/ 500062 w 3621158"/>
                <a:gd name="connsiteY7" fmla="*/ 1000123 h 1000123"/>
                <a:gd name="connsiteX8" fmla="*/ 0 w 3621158"/>
                <a:gd name="connsiteY8" fmla="*/ 500061 h 1000123"/>
                <a:gd name="connsiteX9" fmla="*/ 1 w 3621158"/>
                <a:gd name="connsiteY9" fmla="*/ 0 h 100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21158" h="1000123">
                  <a:moveTo>
                    <a:pt x="1" y="0"/>
                  </a:moveTo>
                  <a:lnTo>
                    <a:pt x="1506608" y="0"/>
                  </a:lnTo>
                  <a:lnTo>
                    <a:pt x="2114551" y="0"/>
                  </a:lnTo>
                  <a:lnTo>
                    <a:pt x="3621158" y="0"/>
                  </a:lnTo>
                  <a:lnTo>
                    <a:pt x="3621158" y="1000123"/>
                  </a:lnTo>
                  <a:lnTo>
                    <a:pt x="2114551" y="1000123"/>
                  </a:lnTo>
                  <a:lnTo>
                    <a:pt x="2006669" y="1000123"/>
                  </a:lnTo>
                  <a:lnTo>
                    <a:pt x="500062" y="1000123"/>
                  </a:lnTo>
                  <a:cubicBezTo>
                    <a:pt x="223885" y="1000123"/>
                    <a:pt x="0" y="776238"/>
                    <a:pt x="0" y="500061"/>
                  </a:cubicBezTo>
                  <a:cubicBezTo>
                    <a:pt x="0" y="333374"/>
                    <a:pt x="1" y="166687"/>
                    <a:pt x="1" y="0"/>
                  </a:cubicBezTo>
                  <a:close/>
                </a:path>
              </a:pathLst>
            </a:custGeom>
            <a:solidFill>
              <a:srgbClr val="FFFFFF">
                <a:lumMod val="95000"/>
              </a:srgbClr>
            </a:solidFill>
            <a:effectLst>
              <a:outerShdw blurRad="50800" dist="12700" dir="10800000" algn="r" rotWithShape="0">
                <a:prstClr val="black">
                  <a:alpha val="40000"/>
                </a:prstClr>
              </a:outerShdw>
            </a:effectLst>
          </p:spPr>
          <p:txBody>
            <a:bodyPr rot="0" spcFirstLastPara="0" vertOverflow="overflow" horzOverflow="overflow" vert="horz" wrap="square" lIns="143962" tIns="45708" rIns="215943" bIns="45708" numCol="1" spcCol="0" rtlCol="0" fromWordArt="0" anchor="ctr" anchorCtr="0" forceAA="0" compatLnSpc="1">
              <a:normAutofit/>
            </a:bodyPr>
            <a:lstStyle/>
            <a:p>
              <a:pPr algn="just"/>
              <a:r>
                <a:rPr lang="zh-CN" dirty="0">
                  <a:sym typeface="+mn-ea"/>
                </a:rPr>
                <a:t>从数组的开头开始，将第一个元素和其他元素进行比较，最小的元素会放在数组的第一个位置，然后再第二位开始</a:t>
              </a:r>
              <a:endParaRPr lang="da-DK" altLang="zh-CN" kern="0" dirty="0">
                <a:solidFill>
                  <a:srgbClr val="FF3300">
                    <a:lumMod val="75000"/>
                  </a:srgbClr>
                </a:solidFill>
                <a:sym typeface="Arial" panose="020B0604020202020204" pitchFamily="34" charset="0"/>
              </a:endParaRPr>
            </a:p>
            <a:p>
              <a:pPr algn="just"/>
              <a:endParaRPr lang="da-DK" altLang="zh-CN" kern="0" dirty="0">
                <a:solidFill>
                  <a:srgbClr val="FF3300">
                    <a:lumMod val="75000"/>
                  </a:srgbClr>
                </a:solidFill>
                <a:sym typeface="Arial" panose="020B0604020202020204" pitchFamily="34" charset="0"/>
              </a:endParaRPr>
            </a:p>
          </p:txBody>
        </p:sp>
        <p:sp>
          <p:nvSpPr>
            <p:cNvPr id="13" name="对角圆角矩形 12"/>
            <p:cNvSpPr/>
            <p:nvPr>
              <p:custDataLst>
                <p:tags r:id="rId4"/>
              </p:custDataLst>
            </p:nvPr>
          </p:nvSpPr>
          <p:spPr>
            <a:xfrm flipH="1">
              <a:off x="3623424" y="555661"/>
              <a:ext cx="1000125" cy="1000125"/>
            </a:xfrm>
            <a:prstGeom prst="round2DiagRect">
              <a:avLst>
                <a:gd name="adj1" fmla="val 13809"/>
                <a:gd name="adj2" fmla="val 0"/>
              </a:avLst>
            </a:prstGeom>
            <a:solidFill>
              <a:srgbClr val="FF3300"/>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kern="0">
                  <a:solidFill>
                    <a:srgbClr val="FFFFFF"/>
                  </a:solidFill>
                  <a:latin typeface="Calibri Light" panose="020F0302020204030204" charset="0"/>
                  <a:ea typeface="+mn-ea"/>
                  <a:cs typeface="+mn-ea"/>
                  <a:sym typeface="Arial" panose="020B0604020202020204" pitchFamily="34" charset="0"/>
                </a:rPr>
                <a:t>描述</a:t>
              </a:r>
            </a:p>
          </p:txBody>
        </p:sp>
      </p:grpSp>
      <p:pic>
        <p:nvPicPr>
          <p:cNvPr id="2" name="图片 1" descr="43994717_6"/>
          <p:cNvPicPr>
            <a:picLocks noChangeAspect="1"/>
          </p:cNvPicPr>
          <p:nvPr/>
        </p:nvPicPr>
        <p:blipFill>
          <a:blip r:embed="rId10"/>
          <a:stretch>
            <a:fillRect/>
          </a:stretch>
        </p:blipFill>
        <p:spPr>
          <a:xfrm>
            <a:off x="6695440" y="3802380"/>
            <a:ext cx="5453380" cy="2902585"/>
          </a:xfrm>
          <a:prstGeom prst="rect">
            <a:avLst/>
          </a:prstGeom>
          <a:ln>
            <a:solidFill>
              <a:schemeClr val="accent1"/>
            </a:solidFill>
          </a:ln>
          <a:effectLst>
            <a:softEdge rad="3175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216134" y="1828800"/>
            <a:ext cx="4708734" cy="4343400"/>
          </a:xfrm>
        </p:spPr>
        <p:txBody>
          <a:bodyPr rtlCol="0">
            <a:noAutofit/>
          </a:bodyPr>
          <a:lstStyle/>
          <a:p>
            <a:pPr indent="0">
              <a:lnSpc>
                <a:spcPct val="120000"/>
              </a:lnSpc>
              <a:spcBef>
                <a:spcPts val="0"/>
              </a:spcBef>
              <a:buNone/>
            </a:pPr>
            <a:endParaRPr lang="en-US" altLang="zh-CN" sz="1100" dirty="0"/>
          </a:p>
          <a:p>
            <a:pPr indent="0">
              <a:lnSpc>
                <a:spcPct val="120000"/>
              </a:lnSpc>
              <a:spcBef>
                <a:spcPts val="0"/>
              </a:spcBef>
              <a:buNone/>
            </a:pPr>
            <a:endParaRPr lang="zh-CN" altLang="en-US" sz="1100" dirty="0"/>
          </a:p>
        </p:txBody>
      </p:sp>
      <p:sp>
        <p:nvSpPr>
          <p:cNvPr id="6" name="矩形 5"/>
          <p:cNvSpPr/>
          <p:nvPr/>
        </p:nvSpPr>
        <p:spPr>
          <a:xfrm>
            <a:off x="1062355" y="793750"/>
            <a:ext cx="3855720" cy="1198880"/>
          </a:xfrm>
          <a:prstGeom prst="rect">
            <a:avLst/>
          </a:prstGeom>
          <a:noFill/>
          <a:ln>
            <a:noFill/>
          </a:ln>
        </p:spPr>
        <p:txBody>
          <a:bodyPr wrap="none" rtlCol="0" anchor="t">
            <a:spAutoFit/>
            <a:scene3d>
              <a:camera prst="perspectiveRight"/>
              <a:lightRig rig="threePt" dir="t">
                <a:rot lat="0" lon="0" rev="0"/>
              </a:lightRig>
            </a:scene3d>
            <a:sp3d extrusionH="311150" prstMaterial="plastic">
              <a:extrusionClr>
                <a:srgbClr val="D6C0C9"/>
              </a:extrusionClr>
            </a:sp3d>
          </a:bodyPr>
          <a:lstStyle/>
          <a:p>
            <a:pPr algn="ctr"/>
            <a:r>
              <a:rPr lang="zh-CN" altLang="en-US" sz="7200" b="1">
                <a:blipFill>
                  <a:blip r:embed="rId11">
                    <a:alphaModFix amt="99000"/>
                  </a:blip>
                  <a:tile tx="-50800" ty="0" sx="48000" sy="29000" flip="none" algn="bl"/>
                </a:blipFill>
                <a:effectLst>
                  <a:outerShdw blurRad="60007" dist="310007" dir="7680000" sy="30000" kx="1300200" algn="ctr" rotWithShape="0">
                    <a:srgbClr val="B4B1D6">
                      <a:alpha val="60000"/>
                    </a:srgbClr>
                  </a:outerShdw>
                </a:effectLst>
              </a:rPr>
              <a:t>插入排序</a:t>
            </a:r>
          </a:p>
        </p:txBody>
      </p:sp>
      <p:pic>
        <p:nvPicPr>
          <p:cNvPr id="11" name="图片 10" descr="23e9c234836cc49944ab4f61860afac63ad6ae86a516-xOoaue_fw658"/>
          <p:cNvPicPr>
            <a:picLocks noChangeAspect="1"/>
          </p:cNvPicPr>
          <p:nvPr/>
        </p:nvPicPr>
        <p:blipFill>
          <a:blip r:embed="rId12"/>
          <a:stretch>
            <a:fillRect/>
          </a:stretch>
        </p:blipFill>
        <p:spPr>
          <a:xfrm>
            <a:off x="7270115" y="149860"/>
            <a:ext cx="4730750" cy="3494405"/>
          </a:xfrm>
          <a:prstGeom prst="rect">
            <a:avLst/>
          </a:prstGeom>
          <a:effectLst>
            <a:softEdge rad="419100"/>
          </a:effectLst>
        </p:spPr>
      </p:pic>
      <p:pic>
        <p:nvPicPr>
          <p:cNvPr id="12" name="图片 11" descr="insertion"/>
          <p:cNvPicPr>
            <a:picLocks noChangeAspect="1"/>
          </p:cNvPicPr>
          <p:nvPr/>
        </p:nvPicPr>
        <p:blipFill>
          <a:blip r:embed="rId13"/>
          <a:stretch>
            <a:fillRect/>
          </a:stretch>
        </p:blipFill>
        <p:spPr>
          <a:xfrm>
            <a:off x="0" y="2557780"/>
            <a:ext cx="4288155" cy="4300220"/>
          </a:xfrm>
          <a:prstGeom prst="rect">
            <a:avLst/>
          </a:prstGeom>
          <a:effectLst>
            <a:outerShdw dist="50800" dir="5400000" algn="ctr" rotWithShape="0">
              <a:srgbClr val="000000">
                <a:alpha val="43000"/>
              </a:srgbClr>
            </a:outerShdw>
            <a:softEdge rad="292100"/>
          </a:effectLst>
        </p:spPr>
      </p:pic>
      <p:grpSp>
        <p:nvGrpSpPr>
          <p:cNvPr id="14" name="组合 13"/>
          <p:cNvGrpSpPr/>
          <p:nvPr>
            <p:custDataLst>
              <p:tags r:id="rId1"/>
            </p:custDataLst>
          </p:nvPr>
        </p:nvGrpSpPr>
        <p:grpSpPr>
          <a:xfrm>
            <a:off x="4860599" y="3865219"/>
            <a:ext cx="6650789" cy="906440"/>
            <a:chOff x="2542903" y="2908662"/>
            <a:chExt cx="5308823" cy="723542"/>
          </a:xfrm>
        </p:grpSpPr>
        <p:sp>
          <p:nvSpPr>
            <p:cNvPr id="15" name="椭圆 14"/>
            <p:cNvSpPr/>
            <p:nvPr>
              <p:custDataLst>
                <p:tags r:id="rId6"/>
              </p:custDataLst>
            </p:nvPr>
          </p:nvSpPr>
          <p:spPr>
            <a:xfrm>
              <a:off x="2542903" y="2949637"/>
              <a:ext cx="287382" cy="287382"/>
            </a:xfrm>
            <a:prstGeom prst="ellipse">
              <a:avLst/>
            </a:prstGeom>
            <a:ln w="57150">
              <a:solidFill>
                <a:srgbClr val="018BE9">
                  <a:lumMod val="20000"/>
                  <a:lumOff val="80000"/>
                </a:srgbClr>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72500" lnSpcReduction="20000"/>
            </a:bodyPr>
            <a:lstStyle/>
            <a:p>
              <a:pPr algn="ctr"/>
              <a:endParaRPr lang="zh-CN" altLang="en-US">
                <a:sym typeface="Arial" panose="020B0604020202020204" pitchFamily="34" charset="0"/>
              </a:endParaRPr>
            </a:p>
          </p:txBody>
        </p:sp>
        <p:sp>
          <p:nvSpPr>
            <p:cNvPr id="16" name="文本框 15"/>
            <p:cNvSpPr txBox="1"/>
            <p:nvPr>
              <p:custDataLst>
                <p:tags r:id="rId7"/>
              </p:custDataLst>
            </p:nvPr>
          </p:nvSpPr>
          <p:spPr>
            <a:xfrm>
              <a:off x="3056708" y="2908662"/>
              <a:ext cx="4795018" cy="253527"/>
            </a:xfrm>
            <a:prstGeom prst="rect">
              <a:avLst/>
            </a:prstGeom>
            <a:noFill/>
          </p:spPr>
          <p:txBody>
            <a:bodyPr wrap="square" rtlCol="0">
              <a:normAutofit fontScale="85000" lnSpcReduction="20000"/>
            </a:bodyPr>
            <a:lstStyle/>
            <a:p>
              <a:r>
                <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rPr>
                <a:t>描述</a:t>
              </a:r>
            </a:p>
            <a:p>
              <a:endPar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endParaRPr>
            </a:p>
          </p:txBody>
        </p:sp>
        <p:sp>
          <p:nvSpPr>
            <p:cNvPr id="17" name="矩形 16"/>
            <p:cNvSpPr/>
            <p:nvPr>
              <p:custDataLst>
                <p:tags r:id="rId8"/>
              </p:custDataLst>
            </p:nvPr>
          </p:nvSpPr>
          <p:spPr>
            <a:xfrm>
              <a:off x="3056708" y="3358383"/>
              <a:ext cx="4795018" cy="273821"/>
            </a:xfrm>
            <a:prstGeom prst="rect">
              <a:avLst/>
            </a:prstGeom>
          </p:spPr>
          <p:txBody>
            <a:bodyPr wrap="square">
              <a:normAutofit fontScale="67500" lnSpcReduction="20000"/>
            </a:bodyPr>
            <a:lstStyle/>
            <a:p>
              <a:r>
                <a:rPr lang="zh-CN" altLang="en-US" dirty="0">
                  <a:sym typeface="Arial" panose="020B0604020202020204" pitchFamily="34" charset="0"/>
                </a:rPr>
                <a:t>将第一个元素视为有序序列，遍历数组，将之后的元素依次插入这个构建的有序序列中。</a:t>
              </a:r>
            </a:p>
          </p:txBody>
        </p:sp>
      </p:grpSp>
      <p:grpSp>
        <p:nvGrpSpPr>
          <p:cNvPr id="18" name="组合 17"/>
          <p:cNvGrpSpPr/>
          <p:nvPr>
            <p:custDataLst>
              <p:tags r:id="rId2"/>
            </p:custDataLst>
          </p:nvPr>
        </p:nvGrpSpPr>
        <p:grpSpPr>
          <a:xfrm>
            <a:off x="4860599" y="5357104"/>
            <a:ext cx="6650789" cy="906440"/>
            <a:chOff x="2542903" y="2908662"/>
            <a:chExt cx="5308823" cy="723542"/>
          </a:xfrm>
        </p:grpSpPr>
        <p:sp>
          <p:nvSpPr>
            <p:cNvPr id="19" name="椭圆 18"/>
            <p:cNvSpPr/>
            <p:nvPr>
              <p:custDataLst>
                <p:tags r:id="rId3"/>
              </p:custDataLst>
            </p:nvPr>
          </p:nvSpPr>
          <p:spPr>
            <a:xfrm>
              <a:off x="2542903" y="2949637"/>
              <a:ext cx="287382" cy="287382"/>
            </a:xfrm>
            <a:prstGeom prst="ellipse">
              <a:avLst/>
            </a:prstGeom>
            <a:ln w="57150">
              <a:solidFill>
                <a:srgbClr val="018BE9">
                  <a:lumMod val="20000"/>
                  <a:lumOff val="80000"/>
                </a:srgbClr>
              </a:solidFill>
            </a:ln>
          </p:spPr>
          <p:style>
            <a:lnRef idx="2">
              <a:srgbClr val="018BE9">
                <a:shade val="50000"/>
              </a:srgbClr>
            </a:lnRef>
            <a:fillRef idx="1">
              <a:srgbClr val="018BE9"/>
            </a:fillRef>
            <a:effectRef idx="0">
              <a:srgbClr val="018BE9"/>
            </a:effectRef>
            <a:fontRef idx="minor">
              <a:srgbClr val="FFFFFF"/>
            </a:fontRef>
          </p:style>
          <p:txBody>
            <a:bodyPr rtlCol="0" anchor="ctr">
              <a:normAutofit fontScale="72500" lnSpcReduction="20000"/>
            </a:bodyPr>
            <a:lstStyle/>
            <a:p>
              <a:pPr algn="ctr"/>
              <a:endParaRPr lang="zh-CN" altLang="en-US">
                <a:sym typeface="Arial" panose="020B0604020202020204" pitchFamily="34" charset="0"/>
              </a:endParaRPr>
            </a:p>
          </p:txBody>
        </p:sp>
        <p:sp>
          <p:nvSpPr>
            <p:cNvPr id="20" name="文本框 19"/>
            <p:cNvSpPr txBox="1"/>
            <p:nvPr>
              <p:custDataLst>
                <p:tags r:id="rId4"/>
              </p:custDataLst>
            </p:nvPr>
          </p:nvSpPr>
          <p:spPr>
            <a:xfrm>
              <a:off x="3056708" y="2908662"/>
              <a:ext cx="4795018" cy="253527"/>
            </a:xfrm>
            <a:prstGeom prst="rect">
              <a:avLst/>
            </a:prstGeom>
            <a:noFill/>
          </p:spPr>
          <p:txBody>
            <a:bodyPr wrap="square" rtlCol="0">
              <a:normAutofit fontScale="85000" lnSpcReduction="20000"/>
            </a:bodyPr>
            <a:lstStyle/>
            <a:p>
              <a:r>
                <a:rPr lang="zh-CN" altLang="en-US" sz="2000" b="1" dirty="0">
                  <a:solidFill>
                    <a:srgbClr val="018BE9"/>
                  </a:solidFill>
                  <a:latin typeface="Calibri Light" panose="020F0302020204030204" charset="0"/>
                  <a:ea typeface="宋体" panose="02010600030101010101" pitchFamily="2" charset="-122"/>
                  <a:cs typeface="+mn-ea"/>
                  <a:sym typeface="Arial" panose="020B0604020202020204" pitchFamily="34" charset="0"/>
                </a:rPr>
                <a:t>分析</a:t>
              </a:r>
            </a:p>
          </p:txBody>
        </p:sp>
        <p:sp>
          <p:nvSpPr>
            <p:cNvPr id="21" name="矩形 20"/>
            <p:cNvSpPr/>
            <p:nvPr>
              <p:custDataLst>
                <p:tags r:id="rId5"/>
              </p:custDataLst>
            </p:nvPr>
          </p:nvSpPr>
          <p:spPr>
            <a:xfrm>
              <a:off x="3056708" y="3358383"/>
              <a:ext cx="4795018" cy="273821"/>
            </a:xfrm>
            <a:prstGeom prst="rect">
              <a:avLst/>
            </a:prstGeom>
          </p:spPr>
          <p:txBody>
            <a:bodyPr wrap="square">
              <a:normAutofit fontScale="92500" lnSpcReduction="10000"/>
            </a:bodyPr>
            <a:lstStyle/>
            <a:p>
              <a:r>
                <a:rPr lang="zh-CN" altLang="en-US" dirty="0">
                  <a:sym typeface="Arial" panose="020B0604020202020204" pitchFamily="34" charset="0"/>
                </a:rPr>
                <a:t>时间复杂度： 最好</a:t>
              </a:r>
              <a:r>
                <a:rPr lang="en-US" altLang="zh-CN" dirty="0">
                  <a:sym typeface="Arial" panose="020B0604020202020204" pitchFamily="34" charset="0"/>
                </a:rPr>
                <a:t>O(n)  </a:t>
              </a:r>
              <a:r>
                <a:rPr lang="zh-CN" altLang="en-US" dirty="0">
                  <a:sym typeface="Arial" panose="020B0604020202020204" pitchFamily="34" charset="0"/>
                </a:rPr>
                <a:t>最坏</a:t>
              </a:r>
              <a:r>
                <a:rPr lang="en-US" altLang="zh-CN" dirty="0">
                  <a:sym typeface="Arial" panose="020B0604020202020204" pitchFamily="34" charset="0"/>
                </a:rPr>
                <a:t>O(n</a:t>
              </a:r>
              <a:r>
                <a:rPr lang="en-US" altLang="zh-CN" baseline="30000" dirty="0">
                  <a:solidFill>
                    <a:schemeClr val="tx1"/>
                  </a:solidFill>
                  <a:uFillTx/>
                  <a:sym typeface="Arial" panose="020B0604020202020204" pitchFamily="34" charset="0"/>
                </a:rPr>
                <a:t>2</a:t>
              </a:r>
              <a:r>
                <a:rPr lang="en-US" altLang="zh-CN" dirty="0">
                  <a:sym typeface="Arial" panose="020B0604020202020204" pitchFamily="34" charset="0"/>
                </a:rPr>
                <a:t>)   </a:t>
              </a:r>
              <a:r>
                <a:rPr lang="zh-CN" altLang="en-US" dirty="0">
                  <a:sym typeface="Arial" panose="020B0604020202020204" pitchFamily="34" charset="0"/>
                </a:rPr>
                <a:t>空间复杂度</a:t>
              </a:r>
              <a:r>
                <a:rPr lang="en-US" altLang="zh-CN" dirty="0">
                  <a:sym typeface="Arial" panose="020B0604020202020204" pitchFamily="34" charset="0"/>
                </a:rPr>
                <a:t>O</a:t>
              </a:r>
              <a:r>
                <a:rPr lang="zh-CN" altLang="en-US" dirty="0">
                  <a:sym typeface="Arial" panose="020B0604020202020204" pitchFamily="34" charset="0"/>
                </a:rPr>
                <a:t>（</a:t>
              </a:r>
              <a:r>
                <a:rPr lang="en-US" altLang="zh-CN" dirty="0">
                  <a:sym typeface="Arial" panose="020B0604020202020204" pitchFamily="34" charset="0"/>
                </a:rPr>
                <a:t>1</a:t>
              </a:r>
              <a:r>
                <a:rPr lang="zh-CN" altLang="en-US" dirty="0">
                  <a:sym typeface="Arial" panose="020B0604020202020204" pitchFamily="34" charset="0"/>
                </a:rPr>
                <a:t>）</a:t>
              </a:r>
            </a:p>
            <a:p>
              <a:endParaRPr lang="en-US" altLang="zh-CN" dirty="0">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dirty="0">
                <a:ln w="6600">
                  <a:prstDash val="solid"/>
                </a:ln>
                <a:blipFill>
                  <a:blip r:embed="rId11">
                    <a:alphaModFix amt="99000"/>
                  </a:blip>
                  <a:stretch>
                    <a:fillRect/>
                  </a:stretch>
                </a:blipFill>
                <a:effectLst>
                  <a:outerShdw blurRad="63500" dist="342900" dir="7200000" sy="30000" kx="1300200" algn="ctr" rotWithShape="0">
                    <a:prstClr val="black">
                      <a:alpha val="32000"/>
                    </a:prstClr>
                  </a:outerShdw>
                </a:effectLst>
              </a:rPr>
              <a:t>希尔排序</a:t>
            </a:r>
          </a:p>
        </p:txBody>
      </p:sp>
      <p:sp>
        <p:nvSpPr>
          <p:cNvPr id="5" name="文本框 4"/>
          <p:cNvSpPr txBox="1"/>
          <p:nvPr/>
        </p:nvSpPr>
        <p:spPr>
          <a:xfrm>
            <a:off x="899795" y="1837690"/>
            <a:ext cx="9022080" cy="423545"/>
          </a:xfrm>
          <a:prstGeom prst="rect">
            <a:avLst/>
          </a:prstGeom>
          <a:noFill/>
        </p:spPr>
        <p:txBody>
          <a:bodyPr wrap="none" rtlCol="0">
            <a:spAutoFit/>
          </a:bodyPr>
          <a:lstStyle/>
          <a:p>
            <a:pPr algn="l">
              <a:lnSpc>
                <a:spcPct val="90000"/>
              </a:lnSpc>
            </a:pPr>
            <a:r>
              <a:rPr lang="zh-CN" altLang="en-US" sz="2400" dirty="0"/>
              <a:t>也称递减增量排序算法，是插入排序的一种高速而稳定的改进版本</a:t>
            </a:r>
          </a:p>
        </p:txBody>
      </p:sp>
      <p:grpSp>
        <p:nvGrpSpPr>
          <p:cNvPr id="9" name="组合 8"/>
          <p:cNvGrpSpPr/>
          <p:nvPr>
            <p:custDataLst>
              <p:tags r:id="rId1"/>
            </p:custDataLst>
          </p:nvPr>
        </p:nvGrpSpPr>
        <p:grpSpPr>
          <a:xfrm>
            <a:off x="1220842" y="2513061"/>
            <a:ext cx="5847731" cy="1035632"/>
            <a:chOff x="1770745" y="1356383"/>
            <a:chExt cx="5849254" cy="1035902"/>
          </a:xfrm>
        </p:grpSpPr>
        <p:sp>
          <p:nvSpPr>
            <p:cNvPr id="6" name="文本框 5"/>
            <p:cNvSpPr txBox="1"/>
            <p:nvPr>
              <p:custDataLst>
                <p:tags r:id="rId6"/>
              </p:custDataLst>
            </p:nvPr>
          </p:nvSpPr>
          <p:spPr>
            <a:xfrm>
              <a:off x="3147436" y="1456908"/>
              <a:ext cx="4472563" cy="833440"/>
            </a:xfrm>
            <a:prstGeom prst="rect">
              <a:avLst/>
            </a:prstGeom>
            <a:noFill/>
          </p:spPr>
          <p:txBody>
            <a:bodyPr wrap="square" rtlCol="0" anchor="ctr" anchorCtr="0">
              <a:normAutofit fontScale="90000" lnSpcReduction="20000"/>
            </a:bodyPr>
            <a:lstStyle/>
            <a:p>
              <a:pPr>
                <a:lnSpc>
                  <a:spcPct val="120000"/>
                </a:lnSpc>
              </a:pPr>
              <a:r>
                <a:rPr lang="zh-CN" altLang="en-US" dirty="0">
                  <a:solidFill>
                    <a:srgbClr val="EF8B6B"/>
                  </a:solidFill>
                  <a:sym typeface="Arial" panose="020B0604020202020204" pitchFamily="34" charset="0"/>
                </a:rPr>
                <a:t>先将整个待排元素序列分割成若干个子序列（由相隔某个“增量”的元素组成的）分别进行直接插入排序，然后依次缩减增量再进行排序</a:t>
              </a:r>
            </a:p>
          </p:txBody>
        </p:sp>
        <p:sp>
          <p:nvSpPr>
            <p:cNvPr id="2" name="椭圆 1"/>
            <p:cNvSpPr/>
            <p:nvPr>
              <p:custDataLst>
                <p:tags r:id="rId7"/>
              </p:custDataLst>
            </p:nvPr>
          </p:nvSpPr>
          <p:spPr>
            <a:xfrm>
              <a:off x="1770745" y="1456907"/>
              <a:ext cx="935378" cy="935378"/>
            </a:xfrm>
            <a:prstGeom prst="ellipse">
              <a:avLst/>
            </a:prstGeom>
            <a:solidFill>
              <a:srgbClr val="EF8B6B"/>
            </a:solidFill>
            <a:ln>
              <a:noFill/>
            </a:ln>
          </p:spPr>
          <p:style>
            <a:lnRef idx="2">
              <a:srgbClr val="EF8B6B">
                <a:shade val="50000"/>
              </a:srgbClr>
            </a:lnRef>
            <a:fillRef idx="1">
              <a:srgbClr val="EF8B6B"/>
            </a:fillRef>
            <a:effectRef idx="0">
              <a:srgbClr val="EF8B6B"/>
            </a:effectRef>
            <a:fontRef idx="minor">
              <a:sysClr val="window" lastClr="FFFFFF"/>
            </a:fontRef>
          </p:style>
          <p:txBody>
            <a:bodyPr lIns="0" tIns="0" rIns="0" bIns="0" rtlCol="0" anchor="ctr">
              <a:normAutofit fontScale="90000"/>
            </a:bodyPr>
            <a:lstStyle/>
            <a:p>
              <a:pPr algn="ctr"/>
              <a:r>
                <a:rPr lang="zh-CN" altLang="en-US" sz="2800" dirty="0">
                  <a:solidFill>
                    <a:sysClr val="window" lastClr="FFFFFF"/>
                  </a:solidFill>
                  <a:sym typeface="Arial" panose="020B0604020202020204" pitchFamily="34" charset="0"/>
                </a:rPr>
                <a:t>描述</a:t>
              </a:r>
            </a:p>
          </p:txBody>
        </p:sp>
        <p:sp>
          <p:nvSpPr>
            <p:cNvPr id="38" name="椭圆 37"/>
            <p:cNvSpPr/>
            <p:nvPr>
              <p:custDataLst>
                <p:tags r:id="rId8"/>
              </p:custDataLst>
            </p:nvPr>
          </p:nvSpPr>
          <p:spPr>
            <a:xfrm flipV="1">
              <a:off x="2645798" y="1356383"/>
              <a:ext cx="201048" cy="201048"/>
            </a:xfrm>
            <a:prstGeom prst="ellipse">
              <a:avLst/>
            </a:prstGeom>
            <a:solidFill>
              <a:srgbClr val="EF8B6B">
                <a:lumMod val="60000"/>
                <a:lumOff val="40000"/>
              </a:srgbClr>
            </a:solidFill>
            <a:ln>
              <a:noFill/>
            </a:ln>
          </p:spPr>
          <p:style>
            <a:lnRef idx="2">
              <a:srgbClr val="EF8B6B">
                <a:shade val="50000"/>
              </a:srgbClr>
            </a:lnRef>
            <a:fillRef idx="1">
              <a:srgbClr val="EF8B6B"/>
            </a:fillRef>
            <a:effectRef idx="0">
              <a:srgbClr val="EF8B6B"/>
            </a:effectRef>
            <a:fontRef idx="minor">
              <a:sysClr val="window" lastClr="FFFFFF"/>
            </a:fontRef>
          </p:style>
          <p:txBody>
            <a:bodyPr rtlCol="0" anchor="ctr">
              <a:normAutofit fontScale="25000" lnSpcReduction="20000"/>
            </a:bodyPr>
            <a:lstStyle/>
            <a:p>
              <a:pPr algn="ctr"/>
              <a:endParaRPr lang="zh-CN" altLang="en-US">
                <a:sym typeface="Arial" panose="020B0604020202020204" pitchFamily="34" charset="0"/>
              </a:endParaRPr>
            </a:p>
          </p:txBody>
        </p:sp>
      </p:grpSp>
      <p:grpSp>
        <p:nvGrpSpPr>
          <p:cNvPr id="10" name="组合 9"/>
          <p:cNvGrpSpPr/>
          <p:nvPr>
            <p:custDataLst>
              <p:tags r:id="rId2"/>
            </p:custDataLst>
          </p:nvPr>
        </p:nvGrpSpPr>
        <p:grpSpPr>
          <a:xfrm>
            <a:off x="1220842" y="4269938"/>
            <a:ext cx="5847732" cy="985383"/>
            <a:chOff x="1770745" y="2837946"/>
            <a:chExt cx="5849254" cy="985640"/>
          </a:xfrm>
        </p:grpSpPr>
        <p:sp>
          <p:nvSpPr>
            <p:cNvPr id="29" name="椭圆 28"/>
            <p:cNvSpPr/>
            <p:nvPr>
              <p:custDataLst>
                <p:tags r:id="rId3"/>
              </p:custDataLst>
            </p:nvPr>
          </p:nvSpPr>
          <p:spPr>
            <a:xfrm>
              <a:off x="1770745" y="2888208"/>
              <a:ext cx="935378" cy="935378"/>
            </a:xfrm>
            <a:prstGeom prst="ellipse">
              <a:avLst/>
            </a:prstGeom>
            <a:solidFill>
              <a:srgbClr val="3F3F3F"/>
            </a:solidFill>
            <a:ln>
              <a:noFill/>
            </a:ln>
          </p:spPr>
          <p:style>
            <a:lnRef idx="2">
              <a:srgbClr val="EF8B6B">
                <a:shade val="50000"/>
              </a:srgbClr>
            </a:lnRef>
            <a:fillRef idx="1">
              <a:srgbClr val="EF8B6B"/>
            </a:fillRef>
            <a:effectRef idx="0">
              <a:srgbClr val="EF8B6B"/>
            </a:effectRef>
            <a:fontRef idx="minor">
              <a:sysClr val="window" lastClr="FFFFFF"/>
            </a:fontRef>
          </p:style>
          <p:txBody>
            <a:bodyPr lIns="0" tIns="0" rIns="0" bIns="0" rtlCol="0" anchor="ctr">
              <a:normAutofit fontScale="90000"/>
            </a:bodyPr>
            <a:lstStyle/>
            <a:p>
              <a:pPr algn="ctr"/>
              <a:r>
                <a:rPr lang="zh-CN" altLang="en-US" sz="2800" dirty="0">
                  <a:solidFill>
                    <a:sysClr val="window" lastClr="FFFFFF"/>
                  </a:solidFill>
                  <a:sym typeface="Arial" panose="020B0604020202020204" pitchFamily="34" charset="0"/>
                </a:rPr>
                <a:t>分析</a:t>
              </a:r>
            </a:p>
          </p:txBody>
        </p:sp>
        <p:sp>
          <p:nvSpPr>
            <p:cNvPr id="39" name="椭圆 38"/>
            <p:cNvSpPr/>
            <p:nvPr>
              <p:custDataLst>
                <p:tags r:id="rId4"/>
              </p:custDataLst>
            </p:nvPr>
          </p:nvSpPr>
          <p:spPr>
            <a:xfrm flipV="1">
              <a:off x="2645798" y="2837946"/>
              <a:ext cx="201048" cy="201048"/>
            </a:xfrm>
            <a:prstGeom prst="ellipse">
              <a:avLst/>
            </a:prstGeom>
            <a:solidFill>
              <a:srgbClr val="3F3F3F">
                <a:lumMod val="60000"/>
                <a:lumOff val="40000"/>
              </a:srgbClr>
            </a:solidFill>
            <a:ln>
              <a:noFill/>
            </a:ln>
          </p:spPr>
          <p:style>
            <a:lnRef idx="2">
              <a:srgbClr val="EF8B6B">
                <a:shade val="50000"/>
              </a:srgbClr>
            </a:lnRef>
            <a:fillRef idx="1">
              <a:srgbClr val="EF8B6B"/>
            </a:fillRef>
            <a:effectRef idx="0">
              <a:srgbClr val="EF8B6B"/>
            </a:effectRef>
            <a:fontRef idx="minor">
              <a:sysClr val="window" lastClr="FFFFFF"/>
            </a:fontRef>
          </p:style>
          <p:txBody>
            <a:bodyPr rtlCol="0" anchor="ctr">
              <a:normAutofit fontScale="25000" lnSpcReduction="20000"/>
            </a:bodyPr>
            <a:lstStyle/>
            <a:p>
              <a:pPr algn="ctr"/>
              <a:endParaRPr lang="zh-CN" altLang="en-US">
                <a:sym typeface="Arial" panose="020B0604020202020204" pitchFamily="34" charset="0"/>
              </a:endParaRPr>
            </a:p>
          </p:txBody>
        </p:sp>
        <p:sp>
          <p:nvSpPr>
            <p:cNvPr id="42" name="文本框 41"/>
            <p:cNvSpPr txBox="1"/>
            <p:nvPr>
              <p:custDataLst>
                <p:tags r:id="rId5"/>
              </p:custDataLst>
            </p:nvPr>
          </p:nvSpPr>
          <p:spPr>
            <a:xfrm>
              <a:off x="3147436" y="2939178"/>
              <a:ext cx="4472563" cy="833440"/>
            </a:xfrm>
            <a:prstGeom prst="rect">
              <a:avLst/>
            </a:prstGeom>
            <a:noFill/>
          </p:spPr>
          <p:txBody>
            <a:bodyPr wrap="square" rtlCol="0" anchor="ctr" anchorCtr="0">
              <a:normAutofit fontScale="85000" lnSpcReduction="20000"/>
            </a:bodyPr>
            <a:lstStyle/>
            <a:p>
              <a:pPr>
                <a:lnSpc>
                  <a:spcPct val="120000"/>
                </a:lnSpc>
              </a:pPr>
              <a:r>
                <a:rPr lang="zh-CN" altLang="en-US" dirty="0">
                  <a:solidFill>
                    <a:srgbClr val="3F3F3F"/>
                  </a:solidFill>
                  <a:sym typeface="Arial" panose="020B0604020202020204" pitchFamily="34" charset="0"/>
                </a:rPr>
                <a:t>最好时间复杂度：</a:t>
              </a:r>
              <a:endParaRPr lang="en-US" altLang="zh-CN" dirty="0">
                <a:solidFill>
                  <a:srgbClr val="3F3F3F"/>
                </a:solidFill>
                <a:sym typeface="Arial" panose="020B0604020202020204" pitchFamily="34" charset="0"/>
              </a:endParaRPr>
            </a:p>
            <a:p>
              <a:pPr>
                <a:lnSpc>
                  <a:spcPct val="120000"/>
                </a:lnSpc>
              </a:pPr>
              <a:r>
                <a:rPr lang="zh-CN" altLang="en-US" dirty="0">
                  <a:solidFill>
                    <a:srgbClr val="3F3F3F"/>
                  </a:solidFill>
                  <a:sym typeface="Arial" panose="020B0604020202020204" pitchFamily="34" charset="0"/>
                </a:rPr>
                <a:t>最坏时间复杂度：</a:t>
              </a:r>
              <a:endParaRPr lang="en-US" altLang="zh-CN" dirty="0">
                <a:solidFill>
                  <a:srgbClr val="3F3F3F"/>
                </a:solidFill>
                <a:sym typeface="Arial" panose="020B0604020202020204" pitchFamily="34" charset="0"/>
              </a:endParaRPr>
            </a:p>
            <a:p>
              <a:pPr>
                <a:lnSpc>
                  <a:spcPct val="120000"/>
                </a:lnSpc>
              </a:pPr>
              <a:r>
                <a:rPr lang="zh-CN" altLang="en-US" dirty="0">
                  <a:solidFill>
                    <a:srgbClr val="3F3F3F"/>
                  </a:solidFill>
                  <a:sym typeface="Arial" panose="020B0604020202020204" pitchFamily="34" charset="0"/>
                </a:rPr>
                <a:t>空间复杂度</a:t>
              </a:r>
              <a:r>
                <a:rPr lang="en-US" altLang="zh-CN" dirty="0">
                  <a:solidFill>
                    <a:srgbClr val="3F3F3F"/>
                  </a:solidFill>
                  <a:sym typeface="Arial" panose="020B0604020202020204" pitchFamily="34" charset="0"/>
                </a:rPr>
                <a:t>: O</a:t>
              </a:r>
              <a:r>
                <a:rPr lang="zh-CN" altLang="en-US" dirty="0">
                  <a:solidFill>
                    <a:srgbClr val="3F3F3F"/>
                  </a:solidFill>
                  <a:sym typeface="Arial" panose="020B0604020202020204" pitchFamily="34" charset="0"/>
                </a:rPr>
                <a:t>（</a:t>
              </a:r>
              <a:r>
                <a:rPr lang="en-US" altLang="zh-CN" dirty="0">
                  <a:solidFill>
                    <a:srgbClr val="3F3F3F"/>
                  </a:solidFill>
                  <a:sym typeface="Arial" panose="020B0604020202020204" pitchFamily="34" charset="0"/>
                </a:rPr>
                <a:t>1</a:t>
              </a:r>
              <a:r>
                <a:rPr lang="zh-CN" altLang="en-US" dirty="0">
                  <a:solidFill>
                    <a:srgbClr val="3F3F3F"/>
                  </a:solidFill>
                  <a:sym typeface="Arial" panose="020B0604020202020204" pitchFamily="34" charset="0"/>
                </a:rPr>
                <a:t>）</a:t>
              </a:r>
            </a:p>
          </p:txBody>
        </p:sp>
      </p:grpSp>
      <p:pic>
        <p:nvPicPr>
          <p:cNvPr id="7" name="图片 6">
            <a:extLst>
              <a:ext uri="{FF2B5EF4-FFF2-40B4-BE49-F238E27FC236}">
                <a16:creationId xmlns:a16="http://schemas.microsoft.com/office/drawing/2014/main" id="{45F8C0A1-A9E5-401E-A6B0-3A6A7BC7E70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58507" y="2261235"/>
            <a:ext cx="5230317" cy="45713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10">
                    <a:alphaModFix amt="99000"/>
                  </a:blip>
                  <a:stretch>
                    <a:fillRect/>
                  </a:stretch>
                </a:blipFill>
                <a:effectLst>
                  <a:outerShdw blurRad="63500" dist="342900" dir="7200000" sy="30000" kx="1300200" algn="ctr" rotWithShape="0">
                    <a:prstClr val="black">
                      <a:alpha val="32000"/>
                    </a:prstClr>
                  </a:outerShdw>
                </a:effectLst>
              </a:rPr>
              <a:t>归并排序</a:t>
            </a:r>
          </a:p>
        </p:txBody>
      </p:sp>
      <p:pic>
        <p:nvPicPr>
          <p:cNvPr id="2" name="图片 1" descr="da0f2ce05316088e4648d1e52e6ba6dbfc283ed61b5f3-wZiqGg_fw658"/>
          <p:cNvPicPr>
            <a:picLocks noChangeAspect="1"/>
          </p:cNvPicPr>
          <p:nvPr/>
        </p:nvPicPr>
        <p:blipFill>
          <a:blip r:embed="rId11"/>
          <a:stretch>
            <a:fillRect/>
          </a:stretch>
        </p:blipFill>
        <p:spPr>
          <a:xfrm>
            <a:off x="8353425" y="0"/>
            <a:ext cx="3835400" cy="2340238"/>
          </a:xfrm>
          <a:prstGeom prst="rect">
            <a:avLst/>
          </a:prstGeom>
          <a:effectLst>
            <a:softEdge rad="254000"/>
          </a:effectLst>
        </p:spPr>
      </p:pic>
      <p:sp>
        <p:nvSpPr>
          <p:cNvPr id="4" name="文本框 3"/>
          <p:cNvSpPr txBox="1"/>
          <p:nvPr/>
        </p:nvSpPr>
        <p:spPr>
          <a:xfrm>
            <a:off x="899795" y="3862070"/>
            <a:ext cx="309880" cy="755650"/>
          </a:xfrm>
          <a:prstGeom prst="rect">
            <a:avLst/>
          </a:prstGeom>
          <a:noFill/>
        </p:spPr>
        <p:txBody>
          <a:bodyPr wrap="none" rtlCol="0">
            <a:spAutoFit/>
          </a:bodyPr>
          <a:lstStyle/>
          <a:p>
            <a:pPr>
              <a:lnSpc>
                <a:spcPct val="90000"/>
              </a:lnSpc>
            </a:pPr>
            <a:endParaRPr lang="zh-CN" altLang="en-US" sz="2400"/>
          </a:p>
          <a:p>
            <a:pPr>
              <a:lnSpc>
                <a:spcPct val="90000"/>
              </a:lnSpc>
            </a:pPr>
            <a:endParaRPr lang="zh-CN" altLang="en-US" sz="2400"/>
          </a:p>
        </p:txBody>
      </p:sp>
      <p:cxnSp>
        <p:nvCxnSpPr>
          <p:cNvPr id="26" name="直接连接符 25"/>
          <p:cNvCxnSpPr>
            <a:stCxn id="39" idx="4"/>
            <a:endCxn id="36" idx="0"/>
          </p:cNvCxnSpPr>
          <p:nvPr>
            <p:custDataLst>
              <p:tags r:id="rId1"/>
            </p:custDataLst>
          </p:nvPr>
        </p:nvCxnSpPr>
        <p:spPr>
          <a:xfrm>
            <a:off x="1560393" y="4018763"/>
            <a:ext cx="0" cy="664210"/>
          </a:xfrm>
          <a:prstGeom prst="line">
            <a:avLst/>
          </a:prstGeom>
          <a:ln w="57150">
            <a:solidFill>
              <a:srgbClr val="E7E6E6"/>
            </a:solidFill>
          </a:ln>
        </p:spPr>
        <p:style>
          <a:lnRef idx="1">
            <a:srgbClr val="E7E6E6"/>
          </a:lnRef>
          <a:fillRef idx="0">
            <a:srgbClr val="E7E6E6"/>
          </a:fillRef>
          <a:effectRef idx="0">
            <a:srgbClr val="E7E6E6"/>
          </a:effectRef>
          <a:fontRef idx="minor">
            <a:srgbClr val="000000"/>
          </a:fontRef>
        </p:style>
      </p:cxnSp>
      <p:sp>
        <p:nvSpPr>
          <p:cNvPr id="36" name="椭圆 35"/>
          <p:cNvSpPr/>
          <p:nvPr>
            <p:custDataLst>
              <p:tags r:id="rId2"/>
            </p:custDataLst>
          </p:nvPr>
        </p:nvSpPr>
        <p:spPr>
          <a:xfrm>
            <a:off x="1096756" y="4683278"/>
            <a:ext cx="926601" cy="926601"/>
          </a:xfrm>
          <a:prstGeom prst="ellipse">
            <a:avLst/>
          </a:prstGeom>
          <a:solidFill>
            <a:srgbClr val="70AD47">
              <a:alpha val="70000"/>
            </a:srgbClr>
          </a:solidFill>
          <a:ln>
            <a:noFill/>
          </a:ln>
        </p:spPr>
        <p:style>
          <a:lnRef idx="2">
            <a:srgbClr val="E7E6E6">
              <a:shade val="50000"/>
            </a:srgbClr>
          </a:lnRef>
          <a:fillRef idx="1">
            <a:srgbClr val="E7E6E6"/>
          </a:fillRef>
          <a:effectRef idx="0">
            <a:srgbClr val="E7E6E6"/>
          </a:effectRef>
          <a:fontRef idx="minor">
            <a:srgbClr val="FFFFFF"/>
          </a:fontRef>
        </p:style>
        <p:txBody>
          <a:bodyPr wrap="square" rtlCol="0" anchor="ctr">
            <a:normAutofit/>
          </a:bodyPr>
          <a:lstStyle/>
          <a:p>
            <a:pPr lvl="0" algn="ctr">
              <a:defRPr/>
            </a:pPr>
            <a:r>
              <a:rPr lang="en-US" altLang="zh-CN" sz="2800" kern="0" dirty="0"/>
              <a:t>2</a:t>
            </a:r>
            <a:endParaRPr lang="zh-CN" altLang="en-US" sz="2800" kern="0" dirty="0"/>
          </a:p>
        </p:txBody>
      </p:sp>
      <p:sp>
        <p:nvSpPr>
          <p:cNvPr id="37" name="文本框 36"/>
          <p:cNvSpPr txBox="1"/>
          <p:nvPr>
            <p:custDataLst>
              <p:tags r:id="rId3"/>
            </p:custDataLst>
          </p:nvPr>
        </p:nvSpPr>
        <p:spPr>
          <a:xfrm>
            <a:off x="2476480" y="4487875"/>
            <a:ext cx="3682568" cy="572526"/>
          </a:xfrm>
          <a:prstGeom prst="rect">
            <a:avLst/>
          </a:prstGeom>
        </p:spPr>
        <p:txBody>
          <a:bodyPr wrap="square" anchor="b">
            <a:normAutofit/>
          </a:bodyPr>
          <a:lstStyle>
            <a:defPPr>
              <a:defRPr lang="zh-CN"/>
            </a:defPPr>
            <a:lvl1pPr marR="0" lvl="0" indent="0">
              <a:spcBef>
                <a:spcPts val="0"/>
              </a:spcBef>
              <a:spcAft>
                <a:spcPts val="0"/>
              </a:spcAft>
              <a:buClrTx/>
              <a:buSzTx/>
              <a:buFontTx/>
              <a:buNone/>
              <a:defRPr kumimoji="0" sz="2000" b="1" i="0" u="none" strike="noStrike" kern="0" cap="none" spc="0" normalizeH="0" baseline="0">
                <a:ln>
                  <a:noFill/>
                </a:ln>
                <a:solidFill>
                  <a:srgbClr val="000000">
                    <a:lumMod val="65000"/>
                    <a:lumOff val="35000"/>
                  </a:srgbClr>
                </a:solidFill>
                <a:effectLst/>
                <a:uLnTx/>
                <a:uFillTx/>
              </a:defRPr>
            </a:lvl1pPr>
          </a:lstStyle>
          <a:p>
            <a:r>
              <a:rPr lang="zh-CN" altLang="en-US">
                <a:solidFill>
                  <a:srgbClr val="70AD47"/>
                </a:solidFill>
                <a:latin typeface="Calibri Light" panose="020F0302020204030204" charset="0"/>
                <a:ea typeface="等线 Light" panose="02010600030101010101" charset="-122"/>
                <a:cs typeface="+mn-ea"/>
              </a:rPr>
              <a:t>分析</a:t>
            </a:r>
          </a:p>
        </p:txBody>
      </p:sp>
      <p:sp>
        <p:nvSpPr>
          <p:cNvPr id="38" name="文本框 37"/>
          <p:cNvSpPr txBox="1"/>
          <p:nvPr>
            <p:custDataLst>
              <p:tags r:id="rId4"/>
            </p:custDataLst>
          </p:nvPr>
        </p:nvSpPr>
        <p:spPr>
          <a:xfrm>
            <a:off x="2476479" y="5061102"/>
            <a:ext cx="5256537" cy="714335"/>
          </a:xfrm>
          <a:prstGeom prst="rect">
            <a:avLst/>
          </a:prstGeom>
        </p:spPr>
        <p:txBody>
          <a:bodyPr wrap="square" anchor="t">
            <a:normAutofit fontScale="97500"/>
          </a:bodyPr>
          <a:lstStyle>
            <a:defPPr>
              <a:defRPr lang="zh-CN"/>
            </a:defPPr>
            <a:lvl1pPr marR="0" lvl="0" indent="0">
              <a:spcBef>
                <a:spcPts val="0"/>
              </a:spcBef>
              <a:spcAft>
                <a:spcPts val="0"/>
              </a:spcAft>
              <a:buClrTx/>
              <a:buSzTx/>
              <a:buFontTx/>
              <a:buNone/>
              <a:defRPr kumimoji="0" b="0" i="0" u="none" strike="noStrike" kern="0" cap="none" spc="0" normalizeH="0" baseline="0">
                <a:ln>
                  <a:noFill/>
                </a:ln>
                <a:solidFill>
                  <a:srgbClr val="000000">
                    <a:lumMod val="65000"/>
                    <a:lumOff val="35000"/>
                  </a:srgbClr>
                </a:solidFill>
                <a:effectLst/>
                <a:uLnTx/>
                <a:uFillTx/>
              </a:defRPr>
            </a:lvl1pPr>
          </a:lstStyle>
          <a:p>
            <a:r>
              <a:rPr lang="zh-CN" altLang="en-US" sz="2000" dirty="0">
                <a:solidFill>
                  <a:srgbClr val="000000"/>
                </a:solidFill>
              </a:rPr>
              <a:t>最好情况：</a:t>
            </a:r>
            <a:r>
              <a:rPr lang="en-US" altLang="zh-CN" sz="2000" dirty="0">
                <a:solidFill>
                  <a:srgbClr val="000000"/>
                </a:solidFill>
              </a:rPr>
              <a:t>O(N*log2</a:t>
            </a:r>
            <a:r>
              <a:rPr lang="en-US" altLang="zh-CN" sz="2000" baseline="30000" dirty="0">
                <a:solidFill>
                  <a:srgbClr val="000000"/>
                </a:solidFill>
                <a:uFillTx/>
              </a:rPr>
              <a:t>n</a:t>
            </a:r>
            <a:r>
              <a:rPr lang="en-US" altLang="zh-CN" sz="2000" dirty="0">
                <a:solidFill>
                  <a:srgbClr val="000000"/>
                </a:solidFill>
              </a:rPr>
              <a:t>),</a:t>
            </a:r>
          </a:p>
          <a:p>
            <a:r>
              <a:rPr lang="zh-CN" altLang="en-US" sz="2000" dirty="0">
                <a:solidFill>
                  <a:srgbClr val="000000"/>
                </a:solidFill>
              </a:rPr>
              <a:t>最坏情况：</a:t>
            </a:r>
            <a:r>
              <a:rPr lang="en-US" altLang="zh-CN" sz="2000" dirty="0">
                <a:solidFill>
                  <a:srgbClr val="000000"/>
                </a:solidFill>
              </a:rPr>
              <a:t>O(N*log2</a:t>
            </a:r>
            <a:r>
              <a:rPr lang="en-US" altLang="zh-CN" sz="2000" baseline="30000" dirty="0">
                <a:solidFill>
                  <a:srgbClr val="000000"/>
                </a:solidFill>
                <a:uFillTx/>
              </a:rPr>
              <a:t>n</a:t>
            </a:r>
            <a:r>
              <a:rPr lang="en-US" altLang="zh-CN" sz="2000" dirty="0">
                <a:solidFill>
                  <a:srgbClr val="000000"/>
                </a:solidFill>
              </a:rPr>
              <a:t>) ,</a:t>
            </a:r>
            <a:r>
              <a:rPr lang="zh-CN" altLang="en-US" sz="2000" dirty="0">
                <a:solidFill>
                  <a:srgbClr val="000000"/>
                </a:solidFill>
              </a:rPr>
              <a:t>空间复杂度</a:t>
            </a:r>
            <a:r>
              <a:rPr lang="en-US" altLang="zh-CN" sz="2000" dirty="0">
                <a:solidFill>
                  <a:srgbClr val="000000"/>
                </a:solidFill>
              </a:rPr>
              <a:t>O(n)</a:t>
            </a:r>
            <a:r>
              <a:rPr lang="en-US" altLang="zh-CN" sz="2000" baseline="30000" dirty="0">
                <a:solidFill>
                  <a:srgbClr val="000000"/>
                </a:solidFill>
                <a:uFillTx/>
              </a:rPr>
              <a:t> </a:t>
            </a:r>
          </a:p>
          <a:p>
            <a:endParaRPr lang="zh-CN" altLang="en-US" sz="2000" baseline="30000" dirty="0">
              <a:solidFill>
                <a:srgbClr val="000000"/>
              </a:solidFill>
              <a:uFillTx/>
            </a:endParaRPr>
          </a:p>
        </p:txBody>
      </p:sp>
      <p:sp>
        <p:nvSpPr>
          <p:cNvPr id="39" name="椭圆 38"/>
          <p:cNvSpPr/>
          <p:nvPr>
            <p:custDataLst>
              <p:tags r:id="rId5"/>
            </p:custDataLst>
          </p:nvPr>
        </p:nvSpPr>
        <p:spPr>
          <a:xfrm>
            <a:off x="1096756" y="3092162"/>
            <a:ext cx="926601" cy="926601"/>
          </a:xfrm>
          <a:prstGeom prst="ellipse">
            <a:avLst/>
          </a:prstGeom>
          <a:solidFill>
            <a:srgbClr val="70AD47">
              <a:alpha val="60000"/>
            </a:srgbClr>
          </a:solidFill>
          <a:ln>
            <a:noFill/>
          </a:ln>
        </p:spPr>
        <p:style>
          <a:lnRef idx="2">
            <a:srgbClr val="E7E6E6">
              <a:shade val="50000"/>
            </a:srgbClr>
          </a:lnRef>
          <a:fillRef idx="1">
            <a:srgbClr val="E7E6E6"/>
          </a:fillRef>
          <a:effectRef idx="0">
            <a:srgbClr val="E7E6E6"/>
          </a:effectRef>
          <a:fontRef idx="minor">
            <a:srgbClr val="FFFFFF"/>
          </a:fontRef>
        </p:style>
        <p:txBody>
          <a:bodyPr wrap="square" rtlCol="0" anchor="ctr">
            <a:normAutofit/>
          </a:bodyPr>
          <a:lstStyle/>
          <a:p>
            <a:pPr lvl="0" algn="ctr">
              <a:defRPr/>
            </a:pPr>
            <a:r>
              <a:rPr lang="en-US" altLang="zh-CN" sz="2800" kern="0"/>
              <a:t>1</a:t>
            </a:r>
            <a:endParaRPr lang="zh-CN" altLang="en-US" sz="2800" kern="0" dirty="0"/>
          </a:p>
        </p:txBody>
      </p:sp>
      <p:sp>
        <p:nvSpPr>
          <p:cNvPr id="40" name="文本框 39"/>
          <p:cNvSpPr txBox="1"/>
          <p:nvPr>
            <p:custDataLst>
              <p:tags r:id="rId6"/>
            </p:custDataLst>
          </p:nvPr>
        </p:nvSpPr>
        <p:spPr>
          <a:xfrm>
            <a:off x="2476480" y="2896759"/>
            <a:ext cx="3682568" cy="572526"/>
          </a:xfrm>
          <a:prstGeom prst="rect">
            <a:avLst/>
          </a:prstGeom>
        </p:spPr>
        <p:txBody>
          <a:bodyPr wrap="square" anchor="b">
            <a:normAutofit/>
          </a:bodyPr>
          <a:lstStyle>
            <a:defPPr>
              <a:defRPr lang="zh-CN"/>
            </a:defPPr>
            <a:lvl1pPr marR="0" lvl="0" indent="0">
              <a:spcBef>
                <a:spcPts val="0"/>
              </a:spcBef>
              <a:spcAft>
                <a:spcPts val="0"/>
              </a:spcAft>
              <a:buClrTx/>
              <a:buSzTx/>
              <a:buFontTx/>
              <a:buNone/>
              <a:defRPr kumimoji="0" sz="2000" b="1" i="0" u="none" strike="noStrike" kern="0" cap="none" spc="0" normalizeH="0" baseline="0">
                <a:ln>
                  <a:noFill/>
                </a:ln>
                <a:solidFill>
                  <a:srgbClr val="000000">
                    <a:lumMod val="65000"/>
                    <a:lumOff val="35000"/>
                  </a:srgbClr>
                </a:solidFill>
                <a:effectLst/>
                <a:uLnTx/>
                <a:uFillTx/>
              </a:defRPr>
            </a:lvl1pPr>
          </a:lstStyle>
          <a:p>
            <a:r>
              <a:rPr lang="zh-CN" altLang="en-US">
                <a:solidFill>
                  <a:srgbClr val="70AD47"/>
                </a:solidFill>
                <a:latin typeface="Calibri Light" panose="020F0302020204030204" charset="0"/>
                <a:ea typeface="等线 Light" panose="02010600030101010101" charset="-122"/>
                <a:cs typeface="+mn-ea"/>
              </a:rPr>
              <a:t>描述</a:t>
            </a:r>
          </a:p>
        </p:txBody>
      </p:sp>
      <p:sp>
        <p:nvSpPr>
          <p:cNvPr id="41" name="文本框 40"/>
          <p:cNvSpPr txBox="1"/>
          <p:nvPr>
            <p:custDataLst>
              <p:tags r:id="rId7"/>
            </p:custDataLst>
          </p:nvPr>
        </p:nvSpPr>
        <p:spPr>
          <a:xfrm>
            <a:off x="2476479" y="3499832"/>
            <a:ext cx="5256537" cy="1100158"/>
          </a:xfrm>
          <a:prstGeom prst="rect">
            <a:avLst/>
          </a:prstGeom>
        </p:spPr>
        <p:txBody>
          <a:bodyPr wrap="square" anchor="t">
            <a:normAutofit fontScale="75000" lnSpcReduction="20000"/>
          </a:bodyPr>
          <a:lstStyle>
            <a:defPPr>
              <a:defRPr lang="zh-CN"/>
            </a:defPPr>
            <a:lvl1pPr marR="0" lvl="0" indent="0">
              <a:spcBef>
                <a:spcPts val="0"/>
              </a:spcBef>
              <a:spcAft>
                <a:spcPts val="0"/>
              </a:spcAft>
              <a:buClrTx/>
              <a:buSzTx/>
              <a:buFontTx/>
              <a:buNone/>
              <a:defRPr kumimoji="0" b="0" i="0" u="none" strike="noStrike" kern="0" cap="none" spc="0" normalizeH="0" baseline="0">
                <a:ln>
                  <a:noFill/>
                </a:ln>
                <a:solidFill>
                  <a:srgbClr val="000000">
                    <a:lumMod val="65000"/>
                    <a:lumOff val="35000"/>
                  </a:srgbClr>
                </a:solidFill>
                <a:effectLst/>
                <a:uLnTx/>
                <a:uFillTx/>
              </a:defRPr>
            </a:lvl1pPr>
          </a:lstStyle>
          <a:p>
            <a:pPr algn="l">
              <a:lnSpc>
                <a:spcPct val="90000"/>
              </a:lnSpc>
            </a:pPr>
            <a:r>
              <a:rPr lang="zh-CN" altLang="en-US" sz="2000" dirty="0">
                <a:sym typeface="+mn-ea"/>
              </a:rPr>
              <a:t>首先将数据集分解为一组只有一个元素的数组。</a:t>
            </a:r>
            <a:endParaRPr lang="en-US" altLang="zh-CN" sz="2000" dirty="0">
              <a:sym typeface="+mn-ea"/>
            </a:endParaRPr>
          </a:p>
          <a:p>
            <a:pPr algn="l">
              <a:lnSpc>
                <a:spcPct val="90000"/>
              </a:lnSpc>
            </a:pPr>
            <a:endParaRPr lang="zh-CN" altLang="en-US" sz="2000" dirty="0"/>
          </a:p>
          <a:p>
            <a:pPr>
              <a:lnSpc>
                <a:spcPct val="120000"/>
              </a:lnSpc>
            </a:pPr>
            <a:r>
              <a:rPr lang="zh-CN" altLang="en-US" sz="2000" dirty="0">
                <a:sym typeface="+mn-ea"/>
              </a:rPr>
              <a:t>通过创建一组左右子数组将它们慢慢合并起来，每部分都是排好序的。</a:t>
            </a:r>
            <a:endParaRPr lang="zh-CN" altLang="en-US" sz="2000" dirty="0"/>
          </a:p>
          <a:p>
            <a:pPr>
              <a:lnSpc>
                <a:spcPct val="120000"/>
              </a:lnSpc>
            </a:pPr>
            <a:r>
              <a:rPr lang="zh-CN" altLang="en-US" sz="2000" dirty="0">
                <a:sym typeface="+mn-ea"/>
              </a:rPr>
              <a:t>最后合并的数组就成为有序数组</a:t>
            </a:r>
            <a:endParaRPr lang="zh-CN" altLang="en-US" sz="2000" dirty="0"/>
          </a:p>
          <a:p>
            <a:endParaRPr lang="zh-CN" altLang="en-US" sz="2000" dirty="0">
              <a:solidFill>
                <a:srgbClr val="000000"/>
              </a:solidFill>
            </a:endParaRPr>
          </a:p>
        </p:txBody>
      </p:sp>
      <p:sp>
        <p:nvSpPr>
          <p:cNvPr id="6" name="文本框 5"/>
          <p:cNvSpPr txBox="1"/>
          <p:nvPr/>
        </p:nvSpPr>
        <p:spPr>
          <a:xfrm>
            <a:off x="1158240" y="1935480"/>
            <a:ext cx="6210354" cy="757130"/>
          </a:xfrm>
          <a:prstGeom prst="rect">
            <a:avLst/>
          </a:prstGeom>
          <a:noFill/>
        </p:spPr>
        <p:txBody>
          <a:bodyPr wrap="none" rtlCol="0">
            <a:spAutoFit/>
          </a:bodyPr>
          <a:lstStyle/>
          <a:p>
            <a:pPr>
              <a:lnSpc>
                <a:spcPct val="90000"/>
              </a:lnSpc>
            </a:pPr>
            <a:r>
              <a:rPr lang="zh-CN" altLang="en-US" sz="2400" dirty="0">
                <a:solidFill>
                  <a:srgbClr val="3E3E3E"/>
                </a:solidFill>
                <a:latin typeface="Helvetica Neue"/>
              </a:rPr>
              <a:t>采用经典的分治（</a:t>
            </a:r>
            <a:r>
              <a:rPr lang="en-US" altLang="zh-CN" sz="2400" dirty="0">
                <a:solidFill>
                  <a:srgbClr val="3E3E3E"/>
                </a:solidFill>
                <a:latin typeface="Helvetica Neue"/>
              </a:rPr>
              <a:t>divide-and-conquer</a:t>
            </a:r>
            <a:r>
              <a:rPr lang="zh-CN" altLang="en-US" sz="2400" dirty="0">
                <a:solidFill>
                  <a:srgbClr val="3E3E3E"/>
                </a:solidFill>
                <a:latin typeface="Helvetica Neue"/>
              </a:rPr>
              <a:t>）策略</a:t>
            </a:r>
            <a:endParaRPr lang="en-US" altLang="zh-CN" sz="2400" dirty="0">
              <a:solidFill>
                <a:srgbClr val="3E3E3E"/>
              </a:solidFill>
              <a:latin typeface="Helvetica Neue"/>
            </a:endParaRPr>
          </a:p>
          <a:p>
            <a:pPr>
              <a:lnSpc>
                <a:spcPct val="90000"/>
              </a:lnSpc>
            </a:pPr>
            <a:r>
              <a:rPr lang="zh-CN" altLang="en-US" sz="2400" dirty="0">
                <a:solidFill>
                  <a:srgbClr val="3E3E3E"/>
                </a:solidFill>
                <a:latin typeface="Helvetica Neue"/>
              </a:rPr>
              <a:t>利用归并的思想实现的排序方法。</a:t>
            </a:r>
            <a:endParaRPr lang="zh-CN" altLang="en-US" sz="2400" dirty="0"/>
          </a:p>
        </p:txBody>
      </p:sp>
      <p:sp>
        <p:nvSpPr>
          <p:cNvPr id="5" name="AutoShape 2" descr="http://mmbiz.qpic.cn/mmbiz_png/QtPIxk7nOVd5ibkicgCbfLXE0xZmswwx0WTBpJbiaG6ia1iaibvsClgVjlAuDicibfV5aXBtW4f0o2K5bBqoHO6dwCUPaw/640?wx_fmt=png&amp;tp=webp&amp;wxfrom=5&amp;wx_lazy=1">
            <a:extLst>
              <a:ext uri="{FF2B5EF4-FFF2-40B4-BE49-F238E27FC236}">
                <a16:creationId xmlns:a16="http://schemas.microsoft.com/office/drawing/2014/main" id="{5E3A6C0C-9834-49CB-A222-97D74ACE74A3}"/>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a:extLst>
              <a:ext uri="{FF2B5EF4-FFF2-40B4-BE49-F238E27FC236}">
                <a16:creationId xmlns:a16="http://schemas.microsoft.com/office/drawing/2014/main" id="{E39AEC1D-6F04-4EA0-8334-71A2F746D33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6579" y="2340238"/>
            <a:ext cx="4564027" cy="4505190"/>
          </a:xfrm>
          <a:prstGeom prst="rect">
            <a:avLst/>
          </a:prstGeom>
        </p:spPr>
      </p:pic>
      <p:pic>
        <p:nvPicPr>
          <p:cNvPr id="14" name="图片 13">
            <a:extLst>
              <a:ext uri="{FF2B5EF4-FFF2-40B4-BE49-F238E27FC236}">
                <a16:creationId xmlns:a16="http://schemas.microsoft.com/office/drawing/2014/main" id="{E1B4F899-DDCC-4A96-BE09-F8B94D789F8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81233" y="2680038"/>
            <a:ext cx="6564368" cy="4165390"/>
          </a:xfrm>
          <a:prstGeom prst="rect">
            <a:avLst/>
          </a:prstGeom>
          <a:effectLst>
            <a:softEdge rad="3175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矩形 2"/>
          <p:cNvSpPr/>
          <p:nvPr/>
        </p:nvSpPr>
        <p:spPr>
          <a:xfrm>
            <a:off x="899795" y="440690"/>
            <a:ext cx="3855720" cy="1198880"/>
          </a:xfrm>
          <a:prstGeom prst="rect">
            <a:avLst/>
          </a:prstGeom>
          <a:noFill/>
          <a:ln>
            <a:noFill/>
          </a:ln>
        </p:spPr>
        <p:txBody>
          <a:bodyPr wrap="none" rtlCol="0" anchor="t">
            <a:spAutoFit/>
            <a:scene3d>
              <a:camera prst="isometricOffAxis1Right">
                <a:rot lat="600000" lon="19500000" rev="0"/>
              </a:camera>
              <a:lightRig rig="threePt" dir="t">
                <a:rot lat="0" lon="0" rev="0"/>
              </a:lightRig>
            </a:scene3d>
            <a:sp3d extrusionH="266700" contourW="12700">
              <a:extrusionClr>
                <a:srgbClr val="A7A7A6"/>
              </a:extrusionClr>
              <a:contourClr>
                <a:srgbClr val="BEBCB9"/>
              </a:contourClr>
            </a:sp3d>
          </a:bodyPr>
          <a:lstStyle/>
          <a:p>
            <a:pPr algn="ctr"/>
            <a:r>
              <a:rPr lang="zh-CN" altLang="en-US" sz="7200" b="1">
                <a:ln w="6600">
                  <a:prstDash val="solid"/>
                </a:ln>
                <a:blipFill>
                  <a:blip r:embed="rId9">
                    <a:alphaModFix amt="99000"/>
                  </a:blip>
                  <a:stretch>
                    <a:fillRect/>
                  </a:stretch>
                </a:blipFill>
                <a:effectLst>
                  <a:outerShdw blurRad="63500" dist="342900" dir="7200000" sy="30000" kx="1300200" algn="ctr" rotWithShape="0">
                    <a:prstClr val="black">
                      <a:alpha val="32000"/>
                    </a:prstClr>
                  </a:outerShdw>
                </a:effectLst>
              </a:rPr>
              <a:t>快速排序</a:t>
            </a:r>
          </a:p>
        </p:txBody>
      </p:sp>
      <p:pic>
        <p:nvPicPr>
          <p:cNvPr id="4" name="图片 3" descr="c65f322ed40d1c69a9154828b5d6624d5c16047c2be05-WA5aa9_fw658"/>
          <p:cNvPicPr>
            <a:picLocks noChangeAspect="1"/>
          </p:cNvPicPr>
          <p:nvPr/>
        </p:nvPicPr>
        <p:blipFill>
          <a:blip r:embed="rId10"/>
          <a:stretch>
            <a:fillRect/>
          </a:stretch>
        </p:blipFill>
        <p:spPr>
          <a:xfrm>
            <a:off x="8252460" y="267335"/>
            <a:ext cx="3790315" cy="2253615"/>
          </a:xfrm>
          <a:prstGeom prst="rect">
            <a:avLst/>
          </a:prstGeom>
          <a:effectLst>
            <a:softEdge rad="127000"/>
          </a:effectLst>
        </p:spPr>
      </p:pic>
      <p:sp>
        <p:nvSpPr>
          <p:cNvPr id="2" name="六边形 1"/>
          <p:cNvSpPr/>
          <p:nvPr>
            <p:custDataLst>
              <p:tags r:id="rId1"/>
            </p:custDataLst>
          </p:nvPr>
        </p:nvSpPr>
        <p:spPr>
          <a:xfrm rot="5400000">
            <a:off x="4449980" y="2957649"/>
            <a:ext cx="1642629" cy="1433203"/>
          </a:xfrm>
          <a:prstGeom prst="hexagon">
            <a:avLst>
              <a:gd name="adj" fmla="val 28101"/>
              <a:gd name="vf" fmla="val 115470"/>
            </a:avLst>
          </a:prstGeom>
          <a:ln>
            <a:noFill/>
          </a:ln>
        </p:spPr>
        <p:style>
          <a:lnRef idx="2">
            <a:srgbClr val="2BD4AB">
              <a:shade val="50000"/>
            </a:srgbClr>
          </a:lnRef>
          <a:fillRef idx="1">
            <a:srgbClr val="2BD4AB"/>
          </a:fillRef>
          <a:effectRef idx="0">
            <a:srgbClr val="2BD4AB"/>
          </a:effectRef>
          <a:fontRef idx="minor">
            <a:srgbClr val="FFFFFF"/>
          </a:fontRef>
        </p:style>
        <p:txBody>
          <a:bodyPr rtlCol="0" anchor="ctr">
            <a:normAutofit/>
          </a:bodyPr>
          <a:lstStyle/>
          <a:p>
            <a:pPr algn="ctr"/>
            <a:endParaRPr lang="zh-CN" altLang="en-US"/>
          </a:p>
        </p:txBody>
      </p:sp>
      <p:sp>
        <p:nvSpPr>
          <p:cNvPr id="8" name="文本框 7"/>
          <p:cNvSpPr txBox="1"/>
          <p:nvPr>
            <p:custDataLst>
              <p:tags r:id="rId2"/>
            </p:custDataLst>
          </p:nvPr>
        </p:nvSpPr>
        <p:spPr>
          <a:xfrm>
            <a:off x="4772665" y="3282979"/>
            <a:ext cx="784656" cy="782542"/>
          </a:xfrm>
          <a:prstGeom prst="rect">
            <a:avLst/>
          </a:prstGeom>
          <a:noFill/>
        </p:spPr>
        <p:txBody>
          <a:bodyPr wrap="square" rtlCol="0" anchor="ctr" anchorCtr="0">
            <a:normAutofit fontScale="57500" lnSpcReduction="20000"/>
          </a:bodyPr>
          <a:lstStyle/>
          <a:p>
            <a:pPr algn="ctr"/>
            <a:r>
              <a:rPr lang="zh-CN" altLang="en-US" sz="4400" dirty="0">
                <a:solidFill>
                  <a:srgbClr val="FFFFFF"/>
                </a:solidFill>
              </a:rPr>
              <a:t>描述</a:t>
            </a:r>
          </a:p>
        </p:txBody>
      </p:sp>
      <p:sp>
        <p:nvSpPr>
          <p:cNvPr id="9" name="六边形 8"/>
          <p:cNvSpPr/>
          <p:nvPr>
            <p:custDataLst>
              <p:tags r:id="rId3"/>
            </p:custDataLst>
          </p:nvPr>
        </p:nvSpPr>
        <p:spPr>
          <a:xfrm rot="5400000">
            <a:off x="5855324" y="4476462"/>
            <a:ext cx="1642629" cy="1433203"/>
          </a:xfrm>
          <a:prstGeom prst="hexagon">
            <a:avLst>
              <a:gd name="adj" fmla="val 28101"/>
              <a:gd name="vf" fmla="val 115470"/>
            </a:avLst>
          </a:prstGeom>
          <a:solidFill>
            <a:srgbClr val="2CD5D2"/>
          </a:solidFill>
          <a:ln>
            <a:noFill/>
          </a:ln>
        </p:spPr>
        <p:style>
          <a:lnRef idx="2">
            <a:srgbClr val="2BD4AB">
              <a:shade val="50000"/>
            </a:srgbClr>
          </a:lnRef>
          <a:fillRef idx="1">
            <a:srgbClr val="2BD4AB"/>
          </a:fillRef>
          <a:effectRef idx="0">
            <a:srgbClr val="2BD4AB"/>
          </a:effectRef>
          <a:fontRef idx="minor">
            <a:srgbClr val="FFFFFF"/>
          </a:fontRef>
        </p:style>
        <p:txBody>
          <a:bodyPr rtlCol="0" anchor="ctr">
            <a:normAutofit/>
          </a:bodyPr>
          <a:lstStyle/>
          <a:p>
            <a:pPr algn="ctr"/>
            <a:endParaRPr lang="zh-CN" altLang="en-US"/>
          </a:p>
        </p:txBody>
      </p:sp>
      <p:sp>
        <p:nvSpPr>
          <p:cNvPr id="10" name="文本框 9"/>
          <p:cNvSpPr txBox="1"/>
          <p:nvPr>
            <p:custDataLst>
              <p:tags r:id="rId4"/>
            </p:custDataLst>
          </p:nvPr>
        </p:nvSpPr>
        <p:spPr>
          <a:xfrm>
            <a:off x="6284310" y="4800765"/>
            <a:ext cx="784656" cy="784596"/>
          </a:xfrm>
          <a:prstGeom prst="rect">
            <a:avLst/>
          </a:prstGeom>
          <a:noFill/>
        </p:spPr>
        <p:txBody>
          <a:bodyPr wrap="square" rtlCol="0" anchor="ctr" anchorCtr="0">
            <a:normAutofit fontScale="57500" lnSpcReduction="20000"/>
          </a:bodyPr>
          <a:lstStyle/>
          <a:p>
            <a:pPr algn="ctr"/>
            <a:r>
              <a:rPr lang="zh-CN" altLang="en-US" sz="4400" dirty="0">
                <a:solidFill>
                  <a:srgbClr val="FFFFFF"/>
                </a:solidFill>
              </a:rPr>
              <a:t>分析</a:t>
            </a:r>
          </a:p>
        </p:txBody>
      </p:sp>
      <p:sp>
        <p:nvSpPr>
          <p:cNvPr id="11" name="文本框 10"/>
          <p:cNvSpPr txBox="1"/>
          <p:nvPr>
            <p:custDataLst>
              <p:tags r:id="rId5"/>
            </p:custDataLst>
          </p:nvPr>
        </p:nvSpPr>
        <p:spPr>
          <a:xfrm>
            <a:off x="7393240" y="4782481"/>
            <a:ext cx="3572849" cy="830688"/>
          </a:xfrm>
          <a:prstGeom prst="rect">
            <a:avLst/>
          </a:prstGeom>
          <a:solidFill>
            <a:srgbClr val="F9F9F9">
              <a:lumMod val="90000"/>
            </a:srgbClr>
          </a:solidFill>
          <a:ln>
            <a:noFill/>
          </a:ln>
        </p:spPr>
        <p:style>
          <a:lnRef idx="2">
            <a:srgbClr val="2BD4AB">
              <a:shade val="50000"/>
            </a:srgbClr>
          </a:lnRef>
          <a:fillRef idx="1">
            <a:srgbClr val="2BD4AB"/>
          </a:fillRef>
          <a:effectRef idx="0">
            <a:srgbClr val="2BD4AB"/>
          </a:effectRef>
          <a:fontRef idx="minor">
            <a:srgbClr val="FFFFFF"/>
          </a:fontRef>
        </p:style>
        <p:txBody>
          <a:bodyPr rtlCol="0" anchor="ctr">
            <a:normAutofit fontScale="90000"/>
          </a:bodyPr>
          <a:lstStyle>
            <a:defPPr>
              <a:defRPr lang="zh-CN"/>
            </a:defPPr>
            <a:lvl1pPr algn="ctr">
              <a:defRPr>
                <a:solidFill>
                  <a:srgbClr val="F9F9F9">
                    <a:lumMod val="50000"/>
                  </a:srgbClr>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vl6pPr>
              <a:defRPr>
                <a:solidFill>
                  <a:srgbClr val="FFFFFF"/>
                </a:solidFill>
              </a:defRPr>
            </a:lvl6pPr>
            <a:lvl7pPr>
              <a:defRPr>
                <a:solidFill>
                  <a:srgbClr val="FFFFFF"/>
                </a:solidFill>
              </a:defRPr>
            </a:lvl7pPr>
            <a:lvl8pPr>
              <a:defRPr>
                <a:solidFill>
                  <a:srgbClr val="FFFFFF"/>
                </a:solidFill>
              </a:defRPr>
            </a:lvl8pPr>
            <a:lvl9pPr>
              <a:defRPr>
                <a:solidFill>
                  <a:srgbClr val="FFFFFF"/>
                </a:solidFill>
              </a:defRPr>
            </a:lvl9pPr>
          </a:lstStyle>
          <a:p>
            <a:r>
              <a:rPr lang="zh-CN" altLang="en-US" dirty="0"/>
              <a:t>最好情况</a:t>
            </a:r>
            <a:r>
              <a:rPr lang="en-US" altLang="zh-CN" dirty="0"/>
              <a:t>:O(N*log2</a:t>
            </a:r>
            <a:r>
              <a:rPr lang="en-US" altLang="zh-CN" baseline="30000" dirty="0">
                <a:solidFill>
                  <a:srgbClr val="F9F9F9">
                    <a:lumMod val="50000"/>
                  </a:srgbClr>
                </a:solidFill>
                <a:uFillTx/>
              </a:rPr>
              <a:t>n</a:t>
            </a:r>
            <a:r>
              <a:rPr lang="en-US" altLang="zh-CN" dirty="0"/>
              <a:t>),</a:t>
            </a:r>
            <a:r>
              <a:rPr lang="zh-CN" altLang="en-US" dirty="0"/>
              <a:t>最坏情况：</a:t>
            </a:r>
            <a:r>
              <a:rPr lang="en-US" altLang="zh-CN" dirty="0"/>
              <a:t>O(N</a:t>
            </a:r>
            <a:r>
              <a:rPr lang="en-US" altLang="zh-CN" baseline="30000" dirty="0">
                <a:solidFill>
                  <a:srgbClr val="F9F9F9">
                    <a:lumMod val="50000"/>
                  </a:srgbClr>
                </a:solidFill>
                <a:uFillTx/>
              </a:rPr>
              <a:t>2</a:t>
            </a:r>
            <a:r>
              <a:rPr lang="en-US" altLang="zh-CN" dirty="0"/>
              <a:t>);</a:t>
            </a:r>
          </a:p>
          <a:p>
            <a:r>
              <a:rPr lang="zh-CN" altLang="en-US" dirty="0"/>
              <a:t>空间复杂度：O(nlog2</a:t>
            </a:r>
            <a:r>
              <a:rPr lang="zh-CN" altLang="en-US" baseline="30000" dirty="0">
                <a:solidFill>
                  <a:srgbClr val="F9F9F9">
                    <a:lumMod val="50000"/>
                  </a:srgbClr>
                </a:solidFill>
                <a:uFillTx/>
              </a:rPr>
              <a:t>n</a:t>
            </a:r>
            <a:r>
              <a:rPr lang="zh-CN" altLang="en-US" dirty="0"/>
              <a:t>)</a:t>
            </a:r>
          </a:p>
        </p:txBody>
      </p:sp>
      <p:sp>
        <p:nvSpPr>
          <p:cNvPr id="12" name="文本框 11"/>
          <p:cNvSpPr txBox="1"/>
          <p:nvPr>
            <p:custDataLst>
              <p:tags r:id="rId6"/>
            </p:custDataLst>
          </p:nvPr>
        </p:nvSpPr>
        <p:spPr>
          <a:xfrm>
            <a:off x="981844" y="3064859"/>
            <a:ext cx="3572849" cy="1218782"/>
          </a:xfrm>
          <a:prstGeom prst="rect">
            <a:avLst/>
          </a:prstGeom>
          <a:solidFill>
            <a:srgbClr val="F9F9F9">
              <a:lumMod val="90000"/>
            </a:srgbClr>
          </a:solidFill>
          <a:ln>
            <a:noFill/>
          </a:ln>
        </p:spPr>
        <p:style>
          <a:lnRef idx="2">
            <a:srgbClr val="2BD4AB">
              <a:shade val="50000"/>
            </a:srgbClr>
          </a:lnRef>
          <a:fillRef idx="1">
            <a:srgbClr val="2BD4AB"/>
          </a:fillRef>
          <a:effectRef idx="0">
            <a:srgbClr val="2BD4AB"/>
          </a:effectRef>
          <a:fontRef idx="minor">
            <a:srgbClr val="FFFFFF"/>
          </a:fontRef>
        </p:style>
        <p:txBody>
          <a:bodyPr rtlCol="0" anchor="ctr">
            <a:normAutofit fontScale="97500"/>
          </a:bodyPr>
          <a:lstStyle>
            <a:defPPr>
              <a:defRPr lang="zh-CN"/>
            </a:defPPr>
            <a:lvl1pPr algn="ctr">
              <a:defRPr>
                <a:solidFill>
                  <a:srgbClr val="F9F9F9">
                    <a:lumMod val="50000"/>
                  </a:srgbClr>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vl6pPr>
              <a:defRPr>
                <a:solidFill>
                  <a:srgbClr val="FFFFFF"/>
                </a:solidFill>
              </a:defRPr>
            </a:lvl6pPr>
            <a:lvl7pPr>
              <a:defRPr>
                <a:solidFill>
                  <a:srgbClr val="FFFFFF"/>
                </a:solidFill>
              </a:defRPr>
            </a:lvl7pPr>
            <a:lvl8pPr>
              <a:defRPr>
                <a:solidFill>
                  <a:srgbClr val="FFFFFF"/>
                </a:solidFill>
              </a:defRPr>
            </a:lvl8pPr>
            <a:lvl9pPr>
              <a:defRPr>
                <a:solidFill>
                  <a:srgbClr val="FFFFFF"/>
                </a:solidFill>
              </a:defRPr>
            </a:lvl9pPr>
          </a:lstStyle>
          <a:p>
            <a:pPr algn="l">
              <a:lnSpc>
                <a:spcPct val="90000"/>
              </a:lnSpc>
            </a:pPr>
            <a:r>
              <a:rPr lang="zh-CN" altLang="en-US" dirty="0">
                <a:sym typeface="+mn-ea"/>
              </a:rPr>
              <a:t>处理大数据最快的排序算法之一，通过递归的方式将数据依次分解为包含较小元素和较大元素的不同子序列</a:t>
            </a:r>
            <a:endParaRPr lang="zh-CN" altLang="en-US"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445_4*i*6"/>
  <p:tag name="KSO_WM_TEMPLATE_CATEGORY" val="diagram"/>
  <p:tag name="KSO_WM_TEMPLATE_INDEX" val="160445"/>
  <p:tag name="KSO_WM_UNIT_INDEX" val="6"/>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49"/>
  <p:tag name="KSO_WM_UNIT_TYPE" val="l_h_a"/>
  <p:tag name="KSO_WM_UNIT_INDEX" val="1_1_1"/>
  <p:tag name="KSO_WM_UNIT_ID" val="diagram160149_6*l_h_a*1_1_1"/>
  <p:tag name="KSO_WM_UNIT_CLEAR" val="1"/>
  <p:tag name="KSO_WM_UNIT_LAYERLEVEL" val="1_1_1"/>
  <p:tag name="KSO_WM_UNIT_VALUE" val="20"/>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49"/>
  <p:tag name="KSO_WM_UNIT_TYPE" val="l_h_f"/>
  <p:tag name="KSO_WM_UNIT_INDEX" val="1_1_1"/>
  <p:tag name="KSO_WM_UNIT_ID" val="diagram160149_6*l_h_f*1_1_1"/>
  <p:tag name="KSO_WM_UNIT_CLEAR" val="1"/>
  <p:tag name="KSO_WM_UNIT_LAYERLEVEL" val="1_1_1"/>
  <p:tag name="KSO_WM_UNIT_VALUE" val="72"/>
  <p:tag name="KSO_WM_UNIT_HIGHLIGHT" val="0"/>
  <p:tag name="KSO_WM_UNIT_COMPATIBLE" val="0"/>
  <p:tag name="KSO_WM_DIAGRAM_GROUP_CODE" val="l1-1"/>
  <p:tag name="KSO_WM_UNIT_PRESET_TEXT" val="LOREM IPSUM DOLOR SIT AMET, CONSECTETUR"/>
  <p:tag name="KSO_WM_UNIT_FILL_FORE_SCHEMECOLOR_INDEX" val="16"/>
  <p:tag name="KSO_WM_UNIT_FILL_TYPE" val="1"/>
  <p:tag name="KSO_WM_UNIT_TEXT_FILL_FORE_SCHEMECOLOR_INDEX" val="5"/>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49"/>
  <p:tag name="KSO_WM_UNIT_TYPE" val="l_h_a"/>
  <p:tag name="KSO_WM_UNIT_INDEX" val="1_1_1"/>
  <p:tag name="KSO_WM_UNIT_ID" val="diagram160149_6*l_h_a*1_1_1"/>
  <p:tag name="KSO_WM_UNIT_CLEAR" val="1"/>
  <p:tag name="KSO_WM_UNIT_LAYERLEVEL" val="1_1_1"/>
  <p:tag name="KSO_WM_UNIT_VALUE" val="20"/>
  <p:tag name="KSO_WM_UNIT_HIGHLIGHT" val="0"/>
  <p:tag name="KSO_WM_UNIT_COMPATIBLE" val="0"/>
  <p:tag name="KSO_WM_DIAGRAM_GROUP_CODE" val="l1-1"/>
  <p:tag name="KSO_WM_UNIT_PRESET_TEXT" val="LOREM"/>
  <p:tag name="KSO_WM_UNIT_FILL_FORE_SCHEMECOLOR_INDEX" val="5"/>
  <p:tag name="KSO_WM_UNIT_FILL_TYPE" val="1"/>
  <p:tag name="KSO_WM_UNIT_TEXT_FILL_FORE_SCHEMECOLOR_INDEX" val="14"/>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02_2*i*0"/>
  <p:tag name="KSO_WM_TEMPLATE_CATEGORY" val="diagram"/>
  <p:tag name="KSO_WM_TEMPLATE_INDEX" val="160002"/>
  <p:tag name="KSO_WM_UNIT_INDEX" val="0"/>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02_2*i*7"/>
  <p:tag name="KSO_WM_TEMPLATE_CATEGORY" val="diagram"/>
  <p:tag name="KSO_WM_TEMPLATE_INDEX" val="160002"/>
  <p:tag name="KSO_WM_UNIT_INDEX" val="7"/>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i"/>
  <p:tag name="KSO_WM_UNIT_INDEX" val="1_2"/>
  <p:tag name="KSO_WM_UNIT_ID" val="diagram160002_2*l_i*1_2"/>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h_a"/>
  <p:tag name="KSO_WM_UNIT_INDEX" val="1_2_1"/>
  <p:tag name="KSO_WM_UNIT_ID" val="diagram160002_2*l_h_a*1_2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12"/>
  <p:tag name="KSO_WM_UNIT_TEXT_FILL_FORE_SCHEMECOLOR_INDEX" val="5"/>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h_f"/>
  <p:tag name="KSO_WM_UNIT_INDEX" val="1_2_1"/>
  <p:tag name="KSO_WM_UNIT_ID" val="diagram160002_2*l_h_f*1_2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57"/>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i"/>
  <p:tag name="KSO_WM_UNIT_INDEX" val="1_1"/>
  <p:tag name="KSO_WM_UNIT_ID" val="diagram160002_2*l_i*1_1"/>
  <p:tag name="KSO_WM_UNIT_CLEAR" val="1"/>
  <p:tag name="KSO_WM_UNIT_LAYERLEVEL" val="1_1"/>
  <p:tag name="KSO_WM_DIAGRAM_GROUP_CODE" val="l1-1"/>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h_a"/>
  <p:tag name="KSO_WM_UNIT_INDEX" val="1_1_1"/>
  <p:tag name="KSO_WM_UNIT_ID" val="diagram160002_2*l_h_a*1_1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12"/>
  <p:tag name="KSO_WM_UNIT_TEXT_FILL_FORE_SCHEMECOLOR_INDEX" val="5"/>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445_4*i*11"/>
  <p:tag name="KSO_WM_TEMPLATE_CATEGORY" val="diagram"/>
  <p:tag name="KSO_WM_TEMPLATE_INDEX" val="160445"/>
  <p:tag name="KSO_WM_UNIT_INDEX" val="1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02"/>
  <p:tag name="KSO_WM_UNIT_TYPE" val="l_h_f"/>
  <p:tag name="KSO_WM_UNIT_INDEX" val="1_1_1"/>
  <p:tag name="KSO_WM_UNIT_ID" val="diagram160002_2*l_h_f*1_1_1"/>
  <p:tag name="KSO_WM_UNIT_CLEAR" val="1"/>
  <p:tag name="KSO_WM_UNIT_LAYERLEVEL" val="1_1_1"/>
  <p:tag name="KSO_WM_UNIT_VALUE" val="32"/>
  <p:tag name="KSO_WM_UNIT_HIGHLIGHT" val="0"/>
  <p:tag name="KSO_WM_UNIT_COMPATIBLE" val="0"/>
  <p:tag name="KSO_WM_DIAGRAM_GROUP_CODE" val="l1-1"/>
  <p:tag name="KSO_WM_UNIT_PRESET_TEXT_INDEX" val="4"/>
  <p:tag name="KSO_WM_UNIT_PRESET_TEXT_LEN" val="57"/>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19_2*i*0"/>
  <p:tag name="KSO_WM_TEMPLATE_CATEGORY" val="diagram"/>
  <p:tag name="KSO_WM_TEMPLATE_INDEX" val="160119"/>
  <p:tag name="KSO_WM_UNIT_INDEX" val="0"/>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19_2*i*7"/>
  <p:tag name="KSO_WM_TEMPLATE_CATEGORY" val="diagram"/>
  <p:tag name="KSO_WM_TEMPLATE_INDEX" val="160119"/>
  <p:tag name="KSO_WM_UNIT_INDEX" val="7"/>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9"/>
  <p:tag name="KSO_WM_UNIT_VALUE" val="6"/>
  <p:tag name="KSO_WM_UNIT_HIGHLIGHT" val="0"/>
  <p:tag name="KSO_WM_UNIT_COMPATIBLE" val="0"/>
  <p:tag name="KSO_WM_UNIT_TYPE" val="m_i"/>
  <p:tag name="KSO_WM_UNIT_INDEX" val="1_3"/>
  <p:tag name="KSO_WM_UNIT_ID" val="diagram160119_2*m_i*1_3"/>
  <p:tag name="KSO_WM_UNIT_CLEAR" val="1"/>
  <p:tag name="KSO_WM_UNIT_LAYERLEVEL" val="1_1"/>
  <p:tag name="KSO_WM_DIAGRAM_GROUP_CODE" val="m1-1"/>
  <p:tag name="KSO_WM_UNIT_FILL_FORE_SCHEMECOLOR_INDEX" val="6"/>
  <p:tag name="KSO_WM_UNIT_FILL_TYPE" val="1"/>
  <p:tag name="KSO_WM_UNIT_TEXT_FILL_FORE_SCHEMECOLOR_INDEX" val="14"/>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9"/>
  <p:tag name="KSO_WM_UNIT_TYPE" val="m_i"/>
  <p:tag name="KSO_WM_UNIT_INDEX" val="1_4"/>
  <p:tag name="KSO_WM_UNIT_ID" val="diagram160119_2*m_i*1_4"/>
  <p:tag name="KSO_WM_UNIT_CLEAR" val="1"/>
  <p:tag name="KSO_WM_UNIT_LAYERLEVEL" val="1_1"/>
  <p:tag name="KSO_WM_DIAGRAM_GROUP_CODE" val="m1-1"/>
  <p:tag name="KSO_WM_UNIT_FILL_FORE_SCHEMECOLOR_INDEX" val="6"/>
  <p:tag name="KSO_WM_UNIT_FILL_TYPE" val="1"/>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9"/>
  <p:tag name="KSO_WM_UNIT_PRESET_TEXT_LEN" val="57"/>
  <p:tag name="KSO_WM_UNIT_TYPE" val="m_h_f"/>
  <p:tag name="KSO_WM_UNIT_INDEX" val="1_2_1"/>
  <p:tag name="KSO_WM_UNIT_ID" val="diagram160119_2*m_h_f*1_2_1"/>
  <p:tag name="KSO_WM_UNIT_CLEAR" val="1"/>
  <p:tag name="KSO_WM_UNIT_LAYERLEVEL" val="1_1_1"/>
  <p:tag name="KSO_WM_UNIT_VALUE" val="36"/>
  <p:tag name="KSO_WM_UNIT_HIGHLIGHT" val="0"/>
  <p:tag name="KSO_WM_UNIT_COMPATIBLE" val="0"/>
  <p:tag name="KSO_WM_UNIT_PRESET_TEXT_INDEX" val="4"/>
  <p:tag name="KSO_WM_DIAGRAM_GROUP_CODE" val="m1-1"/>
  <p:tag name="KSO_WM_UNIT_TEXT_FILL_FORE_SCHEMECOLOR_INDEX" val="6"/>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9"/>
  <p:tag name="KSO_WM_UNIT_PRESET_TEXT_LEN" val="57"/>
  <p:tag name="KSO_WM_UNIT_TYPE" val="m_h_f"/>
  <p:tag name="KSO_WM_UNIT_INDEX" val="1_1_1"/>
  <p:tag name="KSO_WM_UNIT_ID" val="diagram160119_2*m_h_f*1_1_1"/>
  <p:tag name="KSO_WM_UNIT_CLEAR" val="1"/>
  <p:tag name="KSO_WM_UNIT_LAYERLEVEL" val="1_1_1"/>
  <p:tag name="KSO_WM_UNIT_VALUE" val="36"/>
  <p:tag name="KSO_WM_UNIT_HIGHLIGHT" val="0"/>
  <p:tag name="KSO_WM_UNIT_COMPATIBLE" val="0"/>
  <p:tag name="KSO_WM_UNIT_PRESET_TEXT_INDEX" val="4"/>
  <p:tag name="KSO_WM_DIAGRAM_GROUP_CODE" val="m1-1"/>
  <p:tag name="KSO_WM_UNIT_TEXT_FILL_FORE_SCHEMECOLOR_INDEX" val="5"/>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9"/>
  <p:tag name="KSO_WM_UNIT_VALUE" val="6"/>
  <p:tag name="KSO_WM_UNIT_HIGHLIGHT" val="0"/>
  <p:tag name="KSO_WM_UNIT_COMPATIBLE" val="0"/>
  <p:tag name="KSO_WM_UNIT_TYPE" val="m_i"/>
  <p:tag name="KSO_WM_UNIT_INDEX" val="1_1"/>
  <p:tag name="KSO_WM_UNIT_ID" val="diagram160119_2*m_i*1_1"/>
  <p:tag name="KSO_WM_UNIT_CLEAR" val="1"/>
  <p:tag name="KSO_WM_UNIT_LAYERLEVEL" val="1_1"/>
  <p:tag name="KSO_WM_DIAGRAM_GROUP_CODE" val="m1-1"/>
  <p:tag name="KSO_WM_UNIT_FILL_FORE_SCHEMECOLOR_INDEX" val="5"/>
  <p:tag name="KSO_WM_UNIT_FILL_TYPE" val="1"/>
  <p:tag name="KSO_WM_UNIT_TEXT_FILL_FORE_SCHEMECOLOR_INDEX" val="14"/>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19"/>
  <p:tag name="KSO_WM_UNIT_TYPE" val="m_i"/>
  <p:tag name="KSO_WM_UNIT_INDEX" val="1_2"/>
  <p:tag name="KSO_WM_UNIT_ID" val="diagram160119_2*m_i*1_2"/>
  <p:tag name="KSO_WM_UNIT_CLEAR" val="1"/>
  <p:tag name="KSO_WM_UNIT_LAYERLEVEL" val="1_1"/>
  <p:tag name="KSO_WM_DIAGRAM_GROUP_CODE" val="m1-1"/>
  <p:tag name="KSO_WM_UNIT_FILL_FORE_SCHEMECOLOR_INDEX" val="5"/>
  <p:tag name="KSO_WM_UNIT_FILL_TYPE" val="1"/>
  <p:tag name="KSO_WM_UNIT_TEXT_FILL_FORE_SCHEMECOLOR_INDEX" val="2"/>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i"/>
  <p:tag name="KSO_WM_UNIT_INDEX" val="1_1"/>
  <p:tag name="KSO_WM_UNIT_ID" val="diagram20178677_1*m_i*1_1"/>
  <p:tag name="KSO_WM_UNIT_LAYERLEVEL" val="1_1"/>
  <p:tag name="KSO_WM_UNIT_LINE_FORE_SCHEMECOLOR_INDEX" val="5"/>
  <p:tag name="KSO_WM_UNIT_LINE_FILL_TYPE" val="2"/>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445"/>
  <p:tag name="KSO_WM_UNIT_TYPE" val="l_h_f"/>
  <p:tag name="KSO_WM_UNIT_INDEX" val="1_2_1"/>
  <p:tag name="KSO_WM_UNIT_ID" val="diagram160445_4*l_h_f*1_2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36"/>
  <p:tag name="KSO_WM_DIAGRAM_GROUP_CODE" val="l1-1"/>
  <p:tag name="KSO_WM_UNIT_FILL_FORE_SCHEMECOLOR_INDEX" val="5"/>
  <p:tag name="KSO_WM_UNIT_FILL_TYPE" val="1"/>
  <p:tag name="KSO_WM_UNIT_TEXT_FILL_FORE_SCHEMECOLOR_INDEX" val="14"/>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i"/>
  <p:tag name="KSO_WM_UNIT_INDEX" val="1_2_1"/>
  <p:tag name="KSO_WM_UNIT_ID" val="diagram20178677_1*m_h_i*1_2_1"/>
  <p:tag name="KSO_WM_UNIT_LAYERLEVEL" val="1_1_1"/>
  <p:tag name="KSO_WM_UNIT_FILL_FORE_SCHEMECOLOR_INDEX" val="6"/>
  <p:tag name="KSO_WM_UNIT_FILL_TYPE" val="1"/>
  <p:tag name="KSO_WM_UNIT_TEXT_FILL_FORE_SCHEMECOLOR_INDEX" val="2"/>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a"/>
  <p:tag name="KSO_WM_UNIT_INDEX" val="1_2_1"/>
  <p:tag name="KSO_WM_UNIT_ID" val="diagram20178677_1*m_h_a*1_2_1"/>
  <p:tag name="KSO_WM_UNIT_LAYERLEVEL" val="1_1_1"/>
  <p:tag name="KSO_WM_UNIT_VALUE" val="9"/>
  <p:tag name="KSO_WM_UNIT_HIGHLIGHT" val="0"/>
  <p:tag name="KSO_WM_UNIT_COMPATIBLE" val="0"/>
  <p:tag name="KSO_WM_UNIT_CLEAR" val="0"/>
  <p:tag name="KSO_WM_UNIT_PRESET_TEXT" val="在此输入标题"/>
  <p:tag name="KSO_WM_UNIT_TEXT_FILL_FORE_SCHEMECOLOR_INDEX" val="10"/>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f"/>
  <p:tag name="KSO_WM_UNIT_INDEX" val="1_2_1"/>
  <p:tag name="KSO_WM_UNIT_ID" val="diagram20178677_1*m_h_f*1_2_1"/>
  <p:tag name="KSO_WM_UNIT_LAYERLEVEL" val="1_1_1"/>
  <p:tag name="KSO_WM_UNIT_VALUE" val="12"/>
  <p:tag name="KSO_WM_UNIT_HIGHLIGHT" val="0"/>
  <p:tag name="KSO_WM_UNIT_COMPATIBLE" val="0"/>
  <p:tag name="KSO_WM_UNIT_CLEAR" val="0"/>
  <p:tag name="KSO_WM_UNIT_PRESET_TEXT" val="在此输入正文内容描述"/>
  <p:tag name="KSO_WM_UNIT_TEXT_FILL_FORE_SCHEMECOLOR_INDEX" val="1"/>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i"/>
  <p:tag name="KSO_WM_UNIT_INDEX" val="1_1_1"/>
  <p:tag name="KSO_WM_UNIT_ID" val="diagram20178677_1*m_h_i*1_1_1"/>
  <p:tag name="KSO_WM_UNIT_LAYERLEVEL" val="1_1_1"/>
  <p:tag name="KSO_WM_UNIT_FILL_FORE_SCHEMECOLOR_INDEX" val="6"/>
  <p:tag name="KSO_WM_UNIT_FILL_TYPE" val="1"/>
  <p:tag name="KSO_WM_UNIT_TEXT_FILL_FORE_SCHEMECOLOR_INDEX" val="2"/>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a"/>
  <p:tag name="KSO_WM_UNIT_INDEX" val="1_1_1"/>
  <p:tag name="KSO_WM_UNIT_ID" val="diagram20178677_1*m_h_a*1_1_1"/>
  <p:tag name="KSO_WM_UNIT_LAYERLEVEL" val="1_1_1"/>
  <p:tag name="KSO_WM_UNIT_VALUE" val="9"/>
  <p:tag name="KSO_WM_UNIT_HIGHLIGHT" val="0"/>
  <p:tag name="KSO_WM_UNIT_COMPATIBLE" val="0"/>
  <p:tag name="KSO_WM_UNIT_CLEAR" val="0"/>
  <p:tag name="KSO_WM_UNIT_PRESET_TEXT" val="在此输入标题"/>
  <p:tag name="KSO_WM_UNIT_TEXT_FILL_FORE_SCHEMECOLOR_INDEX" val="10"/>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8677"/>
  <p:tag name="KSO_WM_DIAGRAM_GROUP_CODE" val="m1-1"/>
  <p:tag name="KSO_WM_UNIT_TYPE" val="m_h_f"/>
  <p:tag name="KSO_WM_UNIT_INDEX" val="1_1_1"/>
  <p:tag name="KSO_WM_UNIT_ID" val="diagram20178677_1*m_h_f*1_1_1"/>
  <p:tag name="KSO_WM_UNIT_LAYERLEVEL" val="1_1_1"/>
  <p:tag name="KSO_WM_UNIT_VALUE" val="12"/>
  <p:tag name="KSO_WM_UNIT_HIGHLIGHT" val="0"/>
  <p:tag name="KSO_WM_UNIT_COMPATIBLE" val="0"/>
  <p:tag name="KSO_WM_UNIT_CLEAR" val="0"/>
  <p:tag name="KSO_WM_UNIT_PRESET_TEXT" val="在此输入正文内容描述"/>
  <p:tag name="KSO_WM_UNIT_TEXT_FILL_FORE_SCHEMECOLOR_INDEX" val="1"/>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1"/>
  <p:tag name="KSO_WM_UNIT_ID" val="diagram160835_2*l_i*1_1"/>
  <p:tag name="KSO_WM_UNIT_LAYERLEVEL" val="1_1"/>
  <p:tag name="KSO_WM_DIAGRAM_GROUP_CODE" val="l1-1"/>
  <p:tag name="KSO_WM_UNIT_FILL_FORE_SCHEMECOLOR_INDEX" val="5"/>
  <p:tag name="KSO_WM_UNIT_FILL_TYPE" val="1"/>
  <p:tag name="KSO_WM_UNIT_TEXT_FILL_FORE_SCHEMECOLOR_INDEX" val="2"/>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2"/>
  <p:tag name="KSO_WM_UNIT_ID" val="diagram160835_2*l_i*1_2"/>
  <p:tag name="KSO_WM_UNIT_LAYERLEVEL" val="1_1"/>
  <p:tag name="KSO_WM_DIAGRAM_GROUP_CODE" val="l1-1"/>
  <p:tag name="KSO_WM_UNIT_TEXT_FILL_FORE_SCHEMECOLOR_INDEX" val="14"/>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3"/>
  <p:tag name="KSO_WM_UNIT_ID" val="diagram160835_2*l_i*1_3"/>
  <p:tag name="KSO_WM_UNIT_LAYERLEVEL" val="1_1"/>
  <p:tag name="KSO_WM_DIAGRAM_GROUP_CODE" val="l1-1"/>
  <p:tag name="KSO_WM_UNIT_FILL_FORE_SCHEMECOLOR_INDEX" val="6"/>
  <p:tag name="KSO_WM_UNIT_FILL_TYPE" val="1"/>
  <p:tag name="KSO_WM_UNIT_TEXT_FILL_FORE_SCHEMECOLOR_INDEX" val="2"/>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i"/>
  <p:tag name="KSO_WM_UNIT_INDEX" val="1_4"/>
  <p:tag name="KSO_WM_UNIT_ID" val="diagram160835_2*l_i*1_4"/>
  <p:tag name="KSO_WM_UNIT_LAYERLEVEL" val="1_1"/>
  <p:tag name="KSO_WM_DIAGRAM_GROUP_CODE" val="l1-1"/>
  <p:tag name="KSO_WM_UNIT_TEXT_FILL_FORE_SCHEMECOLOR_INDEX" val="14"/>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445"/>
  <p:tag name="KSO_WM_UNIT_TYPE" val="l_h_a"/>
  <p:tag name="KSO_WM_UNIT_INDEX" val="1_2_1"/>
  <p:tag name="KSO_WM_UNIT_ID" val="diagram160445_4*l_h_a*1_2_1"/>
  <p:tag name="KSO_WM_UNIT_CLEAR" val="1"/>
  <p:tag name="KSO_WM_UNIT_LAYERLEVEL" val="1_1_1"/>
  <p:tag name="KSO_WM_UNIT_VALUE" val="33"/>
  <p:tag name="KSO_WM_UNIT_HIGHLIGHT" val="0"/>
  <p:tag name="KSO_WM_UNIT_COMPATIBLE" val="0"/>
  <p:tag name="KSO_WM_BEAUTIFY_FLAG" val="#wm#"/>
  <p:tag name="KSO_WM_DIAGRAM_GROUP_CODE" val="l1-1"/>
  <p:tag name="KSO_WM_UNIT_PRESET_TEXT" val="LOREM IPSUM"/>
  <p:tag name="KSO_WM_UNIT_FILL_FORE_SCHEMECOLOR_INDEX" val="5"/>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h_f"/>
  <p:tag name="KSO_WM_UNIT_INDEX" val="1_2_1"/>
  <p:tag name="KSO_WM_UNIT_ID" val="diagram160835_2*l_h_f*1_2_1"/>
  <p:tag name="KSO_WM_UNIT_LAYERLEVEL" val="1_1_1"/>
  <p:tag name="KSO_WM_UNIT_VALUE" val="28"/>
  <p:tag name="KSO_WM_UNIT_HIGHLIGHT" val="0"/>
  <p:tag name="KSO_WM_UNIT_COMPATIBLE" val="0"/>
  <p:tag name="KSO_WM_UNIT_CLEAR" val="0"/>
  <p:tag name="KSO_WM_UNIT_PRESET_TEXT_INDEX" val="4"/>
  <p:tag name="KSO_WM_UNIT_PRESET_TEXT_LEN" val="25"/>
  <p:tag name="KSO_WM_DIAGRAM_GROUP_CODE" val="l1-1"/>
  <p:tag name="KSO_WM_UNIT_FILL_FORE_SCHEMECOLOR_INDEX" val="16"/>
  <p:tag name="KSO_WM_UNIT_FILL_TYPE" val="1"/>
  <p:tag name="KSO_WM_UNIT_TEXT_FILL_FORE_SCHEMECOLOR_INDEX" val="16"/>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5"/>
  <p:tag name="KSO_WM_UNIT_TYPE" val="l_h_f"/>
  <p:tag name="KSO_WM_UNIT_INDEX" val="1_1_1"/>
  <p:tag name="KSO_WM_UNIT_ID" val="diagram160835_2*l_h_f*1_1_1"/>
  <p:tag name="KSO_WM_UNIT_LAYERLEVEL" val="1_1_1"/>
  <p:tag name="KSO_WM_UNIT_VALUE" val="28"/>
  <p:tag name="KSO_WM_UNIT_HIGHLIGHT" val="0"/>
  <p:tag name="KSO_WM_UNIT_COMPATIBLE" val="0"/>
  <p:tag name="KSO_WM_UNIT_CLEAR" val="0"/>
  <p:tag name="KSO_WM_UNIT_PRESET_TEXT_INDEX" val="4"/>
  <p:tag name="KSO_WM_UNIT_PRESET_TEXT_LEN" val="25"/>
  <p:tag name="KSO_WM_DIAGRAM_GROUP_CODE" val="l1-1"/>
  <p:tag name="KSO_WM_UNIT_FILL_FORE_SCHEMECOLOR_INDEX" val="16"/>
  <p:tag name="KSO_WM_UNIT_FILL_TYPE" val="1"/>
  <p:tag name="KSO_WM_UNIT_TEXT_FILL_FORE_SCHEMECOLOR_INDEX" val="16"/>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445"/>
  <p:tag name="KSO_WM_UNIT_TYPE" val="l_h_f"/>
  <p:tag name="KSO_WM_UNIT_INDEX" val="1_3_1"/>
  <p:tag name="KSO_WM_UNIT_ID" val="diagram160445_4*l_h_f*1_3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36"/>
  <p:tag name="KSO_WM_DIAGRAM_GROUP_CODE" val="l1-1"/>
  <p:tag name="KSO_WM_UNIT_FILL_FORE_SCHEMECOLOR_INDEX" val="5"/>
  <p:tag name="KSO_WM_UNIT_FILL_TYPE" val="1"/>
  <p:tag name="KSO_WM_UNIT_TEXT_FILL_FORE_SCHEMECOLOR_INDEX" val="14"/>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445"/>
  <p:tag name="KSO_WM_UNIT_TYPE" val="l_h_a"/>
  <p:tag name="KSO_WM_UNIT_INDEX" val="1_3_1"/>
  <p:tag name="KSO_WM_UNIT_ID" val="diagram160445_4*l_h_a*1_3_1"/>
  <p:tag name="KSO_WM_UNIT_CLEAR" val="1"/>
  <p:tag name="KSO_WM_UNIT_LAYERLEVEL" val="1_1_1"/>
  <p:tag name="KSO_WM_UNIT_VALUE" val="33"/>
  <p:tag name="KSO_WM_UNIT_HIGHLIGHT" val="0"/>
  <p:tag name="KSO_WM_UNIT_COMPATIBLE" val="0"/>
  <p:tag name="KSO_WM_BEAUTIFY_FLAG" val="#wm#"/>
  <p:tag name="KSO_WM_DIAGRAM_GROUP_CODE" val="l1-1"/>
  <p:tag name="KSO_WM_UNIT_PRESET_TEXT" val="LOREM IPSUM"/>
  <p:tag name="KSO_WM_UNIT_FILL_FORE_SCHEMECOLOR_INDEX" val="5"/>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49_6*i*0"/>
  <p:tag name="KSO_WM_TEMPLATE_CATEGORY" val="diagram"/>
  <p:tag name="KSO_WM_TEMPLATE_INDEX" val="160149"/>
  <p:tag name="KSO_WM_UNIT_INDEX" val="0"/>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49_6*i*0"/>
  <p:tag name="KSO_WM_TEMPLATE_CATEGORY" val="diagram"/>
  <p:tag name="KSO_WM_TEMPLATE_INDEX" val="160149"/>
  <p:tag name="KSO_WM_UNIT_INDEX" val="0"/>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149"/>
  <p:tag name="KSO_WM_UNIT_TYPE" val="l_h_f"/>
  <p:tag name="KSO_WM_UNIT_INDEX" val="1_1_1"/>
  <p:tag name="KSO_WM_UNIT_ID" val="diagram160149_6*l_h_f*1_1_1"/>
  <p:tag name="KSO_WM_UNIT_CLEAR" val="1"/>
  <p:tag name="KSO_WM_UNIT_LAYERLEVEL" val="1_1_1"/>
  <p:tag name="KSO_WM_UNIT_VALUE" val="72"/>
  <p:tag name="KSO_WM_UNIT_HIGHLIGHT" val="0"/>
  <p:tag name="KSO_WM_UNIT_COMPATIBLE" val="0"/>
  <p:tag name="KSO_WM_DIAGRAM_GROUP_CODE" val="l1-1"/>
  <p:tag name="KSO_WM_UNIT_PRESET_TEXT" val="LOREM IPSUM DOLOR SIT AMET, CONSECTETUR"/>
  <p:tag name="KSO_WM_UNIT_FILL_FORE_SCHEMECOLOR_INDEX" val="16"/>
  <p:tag name="KSO_WM_UNIT_FILL_TYPE" val="1"/>
  <p:tag name="KSO_WM_UNIT_TEXT_FILL_FORE_SCHEMECOLOR_INDEX" val="5"/>
  <p:tag name="KSO_WM_UNIT_TEXT_FILL_TYPE" val="1"/>
</p:tagLst>
</file>

<file path=ppt/theme/theme1.xml><?xml version="1.0" encoding="utf-8"?>
<a:theme xmlns:a="http://schemas.openxmlformats.org/drawingml/2006/main" name="北美大陆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世界地图系列，北美大陆演示文稿（宽屏）</Template>
  <TotalTime>549</TotalTime>
  <Words>744</Words>
  <Application>Microsoft Office PowerPoint</Application>
  <PresentationFormat>自定义</PresentationFormat>
  <Paragraphs>85</Paragraphs>
  <Slides>11</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Helvetica Neue</vt:lpstr>
      <vt:lpstr>Microsoft YaHei UI</vt:lpstr>
      <vt:lpstr>等线 Light</vt:lpstr>
      <vt:lpstr>宋体</vt:lpstr>
      <vt:lpstr>幼圆</vt:lpstr>
      <vt:lpstr>Arial</vt:lpstr>
      <vt:lpstr>Calibri Light</vt:lpstr>
      <vt:lpstr>Century Gothic</vt:lpstr>
      <vt:lpstr>北美大陆 16x9</vt:lpstr>
      <vt:lpstr>算法简介（1）</vt:lpstr>
      <vt:lpstr>内容简介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算法简介</dc:title>
  <dc:creator>李琪</dc:creator>
  <cp:lastModifiedBy>李琪</cp:lastModifiedBy>
  <cp:revision>35</cp:revision>
  <dcterms:created xsi:type="dcterms:W3CDTF">2017-10-19T13:09:00Z</dcterms:created>
  <dcterms:modified xsi:type="dcterms:W3CDTF">2017-10-28T16:21:52Z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2052-10.1.0.6874</vt:lpwstr>
  </property>
</Properties>
</file>