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0275213" cy="42803763"/>
  <p:notesSz cx="6858000" cy="9144000"/>
  <p:embeddedFontLst>
    <p:embeddedFont>
      <p:font typeface="Arimo" panose="020B0604020202020204" charset="0"/>
      <p:regular r:id="rId4"/>
    </p:embeddedFont>
    <p:embeddedFont>
      <p:font typeface="Arimo Bold" panose="020B0604020202020204" charset="0"/>
      <p:regular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Lexend Deca" panose="020B0604020202020204" charset="0"/>
      <p:regular r:id="rId10"/>
    </p:embeddedFont>
  </p:embeddedFontLst>
  <p:defaultTextStyle>
    <a:defPPr>
      <a:defRPr lang="en-US"/>
    </a:defPPr>
    <a:lvl1pPr marL="0" algn="l" defTabSz="3914912" rtl="0" eaLnBrk="1" latinLnBrk="0" hangingPunct="1">
      <a:defRPr sz="7707" kern="1200">
        <a:solidFill>
          <a:schemeClr val="tx1"/>
        </a:solidFill>
        <a:latin typeface="+mn-lt"/>
        <a:ea typeface="+mn-ea"/>
        <a:cs typeface="+mn-cs"/>
      </a:defRPr>
    </a:lvl1pPr>
    <a:lvl2pPr marL="1957456" algn="l" defTabSz="3914912" rtl="0" eaLnBrk="1" latinLnBrk="0" hangingPunct="1">
      <a:defRPr sz="7707" kern="1200">
        <a:solidFill>
          <a:schemeClr val="tx1"/>
        </a:solidFill>
        <a:latin typeface="+mn-lt"/>
        <a:ea typeface="+mn-ea"/>
        <a:cs typeface="+mn-cs"/>
      </a:defRPr>
    </a:lvl2pPr>
    <a:lvl3pPr marL="3914912" algn="l" defTabSz="3914912" rtl="0" eaLnBrk="1" latinLnBrk="0" hangingPunct="1">
      <a:defRPr sz="7707" kern="1200">
        <a:solidFill>
          <a:schemeClr val="tx1"/>
        </a:solidFill>
        <a:latin typeface="+mn-lt"/>
        <a:ea typeface="+mn-ea"/>
        <a:cs typeface="+mn-cs"/>
      </a:defRPr>
    </a:lvl3pPr>
    <a:lvl4pPr marL="5872368" algn="l" defTabSz="3914912" rtl="0" eaLnBrk="1" latinLnBrk="0" hangingPunct="1">
      <a:defRPr sz="7707" kern="1200">
        <a:solidFill>
          <a:schemeClr val="tx1"/>
        </a:solidFill>
        <a:latin typeface="+mn-lt"/>
        <a:ea typeface="+mn-ea"/>
        <a:cs typeface="+mn-cs"/>
      </a:defRPr>
    </a:lvl4pPr>
    <a:lvl5pPr marL="7829824" algn="l" defTabSz="3914912" rtl="0" eaLnBrk="1" latinLnBrk="0" hangingPunct="1">
      <a:defRPr sz="7707" kern="1200">
        <a:solidFill>
          <a:schemeClr val="tx1"/>
        </a:solidFill>
        <a:latin typeface="+mn-lt"/>
        <a:ea typeface="+mn-ea"/>
        <a:cs typeface="+mn-cs"/>
      </a:defRPr>
    </a:lvl5pPr>
    <a:lvl6pPr marL="9787280" algn="l" defTabSz="3914912" rtl="0" eaLnBrk="1" latinLnBrk="0" hangingPunct="1">
      <a:defRPr sz="7707" kern="1200">
        <a:solidFill>
          <a:schemeClr val="tx1"/>
        </a:solidFill>
        <a:latin typeface="+mn-lt"/>
        <a:ea typeface="+mn-ea"/>
        <a:cs typeface="+mn-cs"/>
      </a:defRPr>
    </a:lvl6pPr>
    <a:lvl7pPr marL="11744736" algn="l" defTabSz="3914912" rtl="0" eaLnBrk="1" latinLnBrk="0" hangingPunct="1">
      <a:defRPr sz="7707" kern="1200">
        <a:solidFill>
          <a:schemeClr val="tx1"/>
        </a:solidFill>
        <a:latin typeface="+mn-lt"/>
        <a:ea typeface="+mn-ea"/>
        <a:cs typeface="+mn-cs"/>
      </a:defRPr>
    </a:lvl7pPr>
    <a:lvl8pPr marL="13702193" algn="l" defTabSz="3914912" rtl="0" eaLnBrk="1" latinLnBrk="0" hangingPunct="1">
      <a:defRPr sz="7707" kern="1200">
        <a:solidFill>
          <a:schemeClr val="tx1"/>
        </a:solidFill>
        <a:latin typeface="+mn-lt"/>
        <a:ea typeface="+mn-ea"/>
        <a:cs typeface="+mn-cs"/>
      </a:defRPr>
    </a:lvl8pPr>
    <a:lvl9pPr marL="15659649" algn="l" defTabSz="3914912" rtl="0" eaLnBrk="1" latinLnBrk="0" hangingPunct="1">
      <a:defRPr sz="770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39" userDrawn="1">
          <p15:clr>
            <a:srgbClr val="A4A3A4"/>
          </p15:clr>
        </p15:guide>
        <p15:guide id="2" pos="8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39A"/>
    <a:srgbClr val="006A70"/>
    <a:srgbClr val="F9EBD1"/>
    <a:srgbClr val="87AEA7"/>
    <a:srgbClr val="018DBF"/>
    <a:srgbClr val="443E82"/>
    <a:srgbClr val="C843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10" d="100"/>
          <a:sy n="10" d="100"/>
        </p:scale>
        <p:origin x="2252" y="56"/>
      </p:cViewPr>
      <p:guideLst>
        <p:guide orient="horz" pos="12639"/>
        <p:guide pos="89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63950" y="512763"/>
            <a:ext cx="18161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14912" rtl="0" eaLnBrk="1" latinLnBrk="0" hangingPunct="1">
      <a:defRPr sz="5138" kern="1200">
        <a:solidFill>
          <a:schemeClr val="tx1"/>
        </a:solidFill>
        <a:latin typeface="+mn-lt"/>
        <a:ea typeface="+mn-ea"/>
        <a:cs typeface="+mn-cs"/>
      </a:defRPr>
    </a:lvl1pPr>
    <a:lvl2pPr marL="1957456" algn="l" defTabSz="3914912" rtl="0" eaLnBrk="1" latinLnBrk="0" hangingPunct="1">
      <a:defRPr sz="5138" kern="1200">
        <a:solidFill>
          <a:schemeClr val="tx1"/>
        </a:solidFill>
        <a:latin typeface="+mn-lt"/>
        <a:ea typeface="+mn-ea"/>
        <a:cs typeface="+mn-cs"/>
      </a:defRPr>
    </a:lvl2pPr>
    <a:lvl3pPr marL="3914912" algn="l" defTabSz="3914912" rtl="0" eaLnBrk="1" latinLnBrk="0" hangingPunct="1">
      <a:defRPr sz="5138" kern="1200">
        <a:solidFill>
          <a:schemeClr val="tx1"/>
        </a:solidFill>
        <a:latin typeface="+mn-lt"/>
        <a:ea typeface="+mn-ea"/>
        <a:cs typeface="+mn-cs"/>
      </a:defRPr>
    </a:lvl3pPr>
    <a:lvl4pPr marL="5872368" algn="l" defTabSz="3914912" rtl="0" eaLnBrk="1" latinLnBrk="0" hangingPunct="1">
      <a:defRPr sz="5138" kern="1200">
        <a:solidFill>
          <a:schemeClr val="tx1"/>
        </a:solidFill>
        <a:latin typeface="+mn-lt"/>
        <a:ea typeface="+mn-ea"/>
        <a:cs typeface="+mn-cs"/>
      </a:defRPr>
    </a:lvl4pPr>
    <a:lvl5pPr marL="7829824" algn="l" defTabSz="3914912" rtl="0" eaLnBrk="1" latinLnBrk="0" hangingPunct="1">
      <a:defRPr sz="5138" kern="1200">
        <a:solidFill>
          <a:schemeClr val="tx1"/>
        </a:solidFill>
        <a:latin typeface="+mn-lt"/>
        <a:ea typeface="+mn-ea"/>
        <a:cs typeface="+mn-cs"/>
      </a:defRPr>
    </a:lvl5pPr>
    <a:lvl6pPr marL="9787280" algn="l" defTabSz="3914912" rtl="0" eaLnBrk="1" latinLnBrk="0" hangingPunct="1">
      <a:defRPr sz="5138" kern="1200">
        <a:solidFill>
          <a:schemeClr val="tx1"/>
        </a:solidFill>
        <a:latin typeface="+mn-lt"/>
        <a:ea typeface="+mn-ea"/>
        <a:cs typeface="+mn-cs"/>
      </a:defRPr>
    </a:lvl6pPr>
    <a:lvl7pPr marL="11744736" algn="l" defTabSz="3914912" rtl="0" eaLnBrk="1" latinLnBrk="0" hangingPunct="1">
      <a:defRPr sz="5138" kern="1200">
        <a:solidFill>
          <a:schemeClr val="tx1"/>
        </a:solidFill>
        <a:latin typeface="+mn-lt"/>
        <a:ea typeface="+mn-ea"/>
        <a:cs typeface="+mn-cs"/>
      </a:defRPr>
    </a:lvl7pPr>
    <a:lvl8pPr marL="13702193" algn="l" defTabSz="3914912" rtl="0" eaLnBrk="1" latinLnBrk="0" hangingPunct="1">
      <a:defRPr sz="5138" kern="1200">
        <a:solidFill>
          <a:schemeClr val="tx1"/>
        </a:solidFill>
        <a:latin typeface="+mn-lt"/>
        <a:ea typeface="+mn-ea"/>
        <a:cs typeface="+mn-cs"/>
      </a:defRPr>
    </a:lvl8pPr>
    <a:lvl9pPr marL="15659649" algn="l" defTabSz="3914912" rtl="0" eaLnBrk="1" latinLnBrk="0" hangingPunct="1">
      <a:defRPr sz="51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5059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8726" y="12465856"/>
            <a:ext cx="24125560" cy="86016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7452" y="22739499"/>
            <a:ext cx="19868109" cy="102550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19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38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257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676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09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514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934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353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577684" y="1607005"/>
            <a:ext cx="6386178" cy="342392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9151" y="1607005"/>
            <a:ext cx="18685483" cy="342392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2063" y="25786298"/>
            <a:ext cx="24125560" cy="7969971"/>
          </a:xfrm>
        </p:spPr>
        <p:txBody>
          <a:bodyPr anchor="t"/>
          <a:lstStyle>
            <a:lvl1pPr algn="l">
              <a:defRPr sz="1241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2063" y="17008185"/>
            <a:ext cx="24125560" cy="8778113"/>
          </a:xfrm>
        </p:spPr>
        <p:txBody>
          <a:bodyPr anchor="b"/>
          <a:lstStyle>
            <a:lvl1pPr marL="0" indent="0">
              <a:buNone/>
              <a:defRPr sz="6208">
                <a:solidFill>
                  <a:schemeClr val="tx1">
                    <a:tint val="75000"/>
                  </a:schemeClr>
                </a:solidFill>
              </a:defRPr>
            </a:lvl1pPr>
            <a:lvl2pPr marL="1419149" indent="0">
              <a:buNone/>
              <a:defRPr sz="5587">
                <a:solidFill>
                  <a:schemeClr val="tx1">
                    <a:tint val="75000"/>
                  </a:schemeClr>
                </a:solidFill>
              </a:defRPr>
            </a:lvl2pPr>
            <a:lvl3pPr marL="2838298" indent="0">
              <a:buNone/>
              <a:defRPr sz="4966">
                <a:solidFill>
                  <a:schemeClr val="tx1">
                    <a:tint val="75000"/>
                  </a:schemeClr>
                </a:solidFill>
              </a:defRPr>
            </a:lvl3pPr>
            <a:lvl4pPr marL="4257446" indent="0">
              <a:buNone/>
              <a:defRPr sz="4346">
                <a:solidFill>
                  <a:schemeClr val="tx1">
                    <a:tint val="75000"/>
                  </a:schemeClr>
                </a:solidFill>
              </a:defRPr>
            </a:lvl4pPr>
            <a:lvl5pPr marL="5676595" indent="0">
              <a:buNone/>
              <a:defRPr sz="4346">
                <a:solidFill>
                  <a:schemeClr val="tx1">
                    <a:tint val="75000"/>
                  </a:schemeClr>
                </a:solidFill>
              </a:defRPr>
            </a:lvl5pPr>
            <a:lvl6pPr marL="7095744" indent="0">
              <a:buNone/>
              <a:defRPr sz="4346">
                <a:solidFill>
                  <a:schemeClr val="tx1">
                    <a:tint val="75000"/>
                  </a:schemeClr>
                </a:solidFill>
              </a:defRPr>
            </a:lvl6pPr>
            <a:lvl7pPr marL="8514893" indent="0">
              <a:buNone/>
              <a:defRPr sz="4346">
                <a:solidFill>
                  <a:schemeClr val="tx1">
                    <a:tint val="75000"/>
                  </a:schemeClr>
                </a:solidFill>
              </a:defRPr>
            </a:lvl7pPr>
            <a:lvl8pPr marL="9934042" indent="0">
              <a:buNone/>
              <a:defRPr sz="4346">
                <a:solidFill>
                  <a:schemeClr val="tx1">
                    <a:tint val="75000"/>
                  </a:schemeClr>
                </a:solidFill>
              </a:defRPr>
            </a:lvl8pPr>
            <a:lvl9pPr marL="11353190" indent="0">
              <a:buNone/>
              <a:defRPr sz="43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9151" y="9363326"/>
            <a:ext cx="12535830" cy="26482973"/>
          </a:xfrm>
        </p:spPr>
        <p:txBody>
          <a:bodyPr/>
          <a:lstStyle>
            <a:lvl1pPr>
              <a:defRPr sz="8691"/>
            </a:lvl1pPr>
            <a:lvl2pPr>
              <a:defRPr sz="7450"/>
            </a:lvl2pPr>
            <a:lvl3pPr>
              <a:defRPr sz="6208"/>
            </a:lvl3pPr>
            <a:lvl4pPr>
              <a:defRPr sz="5587"/>
            </a:lvl4pPr>
            <a:lvl5pPr>
              <a:defRPr sz="5587"/>
            </a:lvl5pPr>
            <a:lvl6pPr>
              <a:defRPr sz="5587"/>
            </a:lvl6pPr>
            <a:lvl7pPr>
              <a:defRPr sz="5587"/>
            </a:lvl7pPr>
            <a:lvl8pPr>
              <a:defRPr sz="5587"/>
            </a:lvl8pPr>
            <a:lvl9pPr>
              <a:defRPr sz="55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28031" y="9363326"/>
            <a:ext cx="12535830" cy="26482973"/>
          </a:xfrm>
        </p:spPr>
        <p:txBody>
          <a:bodyPr/>
          <a:lstStyle>
            <a:lvl1pPr>
              <a:defRPr sz="8691"/>
            </a:lvl1pPr>
            <a:lvl2pPr>
              <a:defRPr sz="7450"/>
            </a:lvl2pPr>
            <a:lvl3pPr>
              <a:defRPr sz="6208"/>
            </a:lvl3pPr>
            <a:lvl4pPr>
              <a:defRPr sz="5587"/>
            </a:lvl4pPr>
            <a:lvl5pPr>
              <a:defRPr sz="5587"/>
            </a:lvl5pPr>
            <a:lvl6pPr>
              <a:defRPr sz="5587"/>
            </a:lvl6pPr>
            <a:lvl7pPr>
              <a:defRPr sz="5587"/>
            </a:lvl7pPr>
            <a:lvl8pPr>
              <a:defRPr sz="5587"/>
            </a:lvl8pPr>
            <a:lvl9pPr>
              <a:defRPr sz="55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9150" y="8982476"/>
            <a:ext cx="12540760" cy="3743469"/>
          </a:xfrm>
        </p:spPr>
        <p:txBody>
          <a:bodyPr anchor="b"/>
          <a:lstStyle>
            <a:lvl1pPr marL="0" indent="0">
              <a:buNone/>
              <a:defRPr sz="7450" b="1"/>
            </a:lvl1pPr>
            <a:lvl2pPr marL="1419149" indent="0">
              <a:buNone/>
              <a:defRPr sz="6208" b="1"/>
            </a:lvl2pPr>
            <a:lvl3pPr marL="2838298" indent="0">
              <a:buNone/>
              <a:defRPr sz="5587" b="1"/>
            </a:lvl3pPr>
            <a:lvl4pPr marL="4257446" indent="0">
              <a:buNone/>
              <a:defRPr sz="4966" b="1"/>
            </a:lvl4pPr>
            <a:lvl5pPr marL="5676595" indent="0">
              <a:buNone/>
              <a:defRPr sz="4966" b="1"/>
            </a:lvl5pPr>
            <a:lvl6pPr marL="7095744" indent="0">
              <a:buNone/>
              <a:defRPr sz="4966" b="1"/>
            </a:lvl6pPr>
            <a:lvl7pPr marL="8514893" indent="0">
              <a:buNone/>
              <a:defRPr sz="4966" b="1"/>
            </a:lvl7pPr>
            <a:lvl8pPr marL="9934042" indent="0">
              <a:buNone/>
              <a:defRPr sz="4966" b="1"/>
            </a:lvl8pPr>
            <a:lvl9pPr marL="11353190" indent="0">
              <a:buNone/>
              <a:defRPr sz="496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9150" y="12725945"/>
            <a:ext cx="12540760" cy="23120351"/>
          </a:xfrm>
        </p:spPr>
        <p:txBody>
          <a:bodyPr/>
          <a:lstStyle>
            <a:lvl1pPr>
              <a:defRPr sz="7450"/>
            </a:lvl1pPr>
            <a:lvl2pPr>
              <a:defRPr sz="6208"/>
            </a:lvl2pPr>
            <a:lvl3pPr>
              <a:defRPr sz="5587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418177" y="8982476"/>
            <a:ext cx="12545686" cy="3743469"/>
          </a:xfrm>
        </p:spPr>
        <p:txBody>
          <a:bodyPr anchor="b"/>
          <a:lstStyle>
            <a:lvl1pPr marL="0" indent="0">
              <a:buNone/>
              <a:defRPr sz="7450" b="1"/>
            </a:lvl1pPr>
            <a:lvl2pPr marL="1419149" indent="0">
              <a:buNone/>
              <a:defRPr sz="6208" b="1"/>
            </a:lvl2pPr>
            <a:lvl3pPr marL="2838298" indent="0">
              <a:buNone/>
              <a:defRPr sz="5587" b="1"/>
            </a:lvl3pPr>
            <a:lvl4pPr marL="4257446" indent="0">
              <a:buNone/>
              <a:defRPr sz="4966" b="1"/>
            </a:lvl4pPr>
            <a:lvl5pPr marL="5676595" indent="0">
              <a:buNone/>
              <a:defRPr sz="4966" b="1"/>
            </a:lvl5pPr>
            <a:lvl6pPr marL="7095744" indent="0">
              <a:buNone/>
              <a:defRPr sz="4966" b="1"/>
            </a:lvl6pPr>
            <a:lvl7pPr marL="8514893" indent="0">
              <a:buNone/>
              <a:defRPr sz="4966" b="1"/>
            </a:lvl7pPr>
            <a:lvl8pPr marL="9934042" indent="0">
              <a:buNone/>
              <a:defRPr sz="4966" b="1"/>
            </a:lvl8pPr>
            <a:lvl9pPr marL="11353190" indent="0">
              <a:buNone/>
              <a:defRPr sz="496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418177" y="12725945"/>
            <a:ext cx="12545686" cy="23120351"/>
          </a:xfrm>
        </p:spPr>
        <p:txBody>
          <a:bodyPr/>
          <a:lstStyle>
            <a:lvl1pPr>
              <a:defRPr sz="7450"/>
            </a:lvl1pPr>
            <a:lvl2pPr>
              <a:defRPr sz="6208"/>
            </a:lvl2pPr>
            <a:lvl3pPr>
              <a:defRPr sz="5587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9152" y="1597710"/>
            <a:ext cx="9337815" cy="6799556"/>
          </a:xfrm>
        </p:spPr>
        <p:txBody>
          <a:bodyPr anchor="b"/>
          <a:lstStyle>
            <a:lvl1pPr algn="l">
              <a:defRPr sz="62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96969" y="1597713"/>
            <a:ext cx="15866892" cy="34248587"/>
          </a:xfrm>
        </p:spPr>
        <p:txBody>
          <a:bodyPr/>
          <a:lstStyle>
            <a:lvl1pPr>
              <a:defRPr sz="9933"/>
            </a:lvl1pPr>
            <a:lvl2pPr>
              <a:defRPr sz="8691"/>
            </a:lvl2pPr>
            <a:lvl3pPr>
              <a:defRPr sz="7450"/>
            </a:lvl3pPr>
            <a:lvl4pPr>
              <a:defRPr sz="6208"/>
            </a:lvl4pPr>
            <a:lvl5pPr>
              <a:defRPr sz="6208"/>
            </a:lvl5pPr>
            <a:lvl6pPr>
              <a:defRPr sz="6208"/>
            </a:lvl6pPr>
            <a:lvl7pPr>
              <a:defRPr sz="6208"/>
            </a:lvl7pPr>
            <a:lvl8pPr>
              <a:defRPr sz="6208"/>
            </a:lvl8pPr>
            <a:lvl9pPr>
              <a:defRPr sz="62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9152" y="8397269"/>
            <a:ext cx="9337815" cy="27449031"/>
          </a:xfrm>
        </p:spPr>
        <p:txBody>
          <a:bodyPr/>
          <a:lstStyle>
            <a:lvl1pPr marL="0" indent="0">
              <a:buNone/>
              <a:defRPr sz="4346"/>
            </a:lvl1pPr>
            <a:lvl2pPr marL="1419149" indent="0">
              <a:buNone/>
              <a:defRPr sz="3725"/>
            </a:lvl2pPr>
            <a:lvl3pPr marL="2838298" indent="0">
              <a:buNone/>
              <a:defRPr sz="3104"/>
            </a:lvl3pPr>
            <a:lvl4pPr marL="4257446" indent="0">
              <a:buNone/>
              <a:defRPr sz="2794"/>
            </a:lvl4pPr>
            <a:lvl5pPr marL="5676595" indent="0">
              <a:buNone/>
              <a:defRPr sz="2794"/>
            </a:lvl5pPr>
            <a:lvl6pPr marL="7095744" indent="0">
              <a:buNone/>
              <a:defRPr sz="2794"/>
            </a:lvl6pPr>
            <a:lvl7pPr marL="8514893" indent="0">
              <a:buNone/>
              <a:defRPr sz="2794"/>
            </a:lvl7pPr>
            <a:lvl8pPr marL="9934042" indent="0">
              <a:buNone/>
              <a:defRPr sz="2794"/>
            </a:lvl8pPr>
            <a:lvl9pPr marL="11353190" indent="0">
              <a:buNone/>
              <a:defRPr sz="27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3269" y="28089969"/>
            <a:ext cx="17029807" cy="3316180"/>
          </a:xfrm>
        </p:spPr>
        <p:txBody>
          <a:bodyPr anchor="b"/>
          <a:lstStyle>
            <a:lvl1pPr algn="l">
              <a:defRPr sz="62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63269" y="3585558"/>
            <a:ext cx="17029807" cy="24077117"/>
          </a:xfrm>
        </p:spPr>
        <p:txBody>
          <a:bodyPr/>
          <a:lstStyle>
            <a:lvl1pPr marL="0" indent="0">
              <a:buNone/>
              <a:defRPr sz="9933"/>
            </a:lvl1pPr>
            <a:lvl2pPr marL="1419149" indent="0">
              <a:buNone/>
              <a:defRPr sz="8691"/>
            </a:lvl2pPr>
            <a:lvl3pPr marL="2838298" indent="0">
              <a:buNone/>
              <a:defRPr sz="7450"/>
            </a:lvl3pPr>
            <a:lvl4pPr marL="4257446" indent="0">
              <a:buNone/>
              <a:defRPr sz="6208"/>
            </a:lvl4pPr>
            <a:lvl5pPr marL="5676595" indent="0">
              <a:buNone/>
              <a:defRPr sz="6208"/>
            </a:lvl5pPr>
            <a:lvl6pPr marL="7095744" indent="0">
              <a:buNone/>
              <a:defRPr sz="6208"/>
            </a:lvl6pPr>
            <a:lvl7pPr marL="8514893" indent="0">
              <a:buNone/>
              <a:defRPr sz="6208"/>
            </a:lvl7pPr>
            <a:lvl8pPr marL="9934042" indent="0">
              <a:buNone/>
              <a:defRPr sz="6208"/>
            </a:lvl8pPr>
            <a:lvl9pPr marL="11353190" indent="0">
              <a:buNone/>
              <a:defRPr sz="620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3269" y="31406149"/>
            <a:ext cx="17029807" cy="4709526"/>
          </a:xfrm>
        </p:spPr>
        <p:txBody>
          <a:bodyPr/>
          <a:lstStyle>
            <a:lvl1pPr marL="0" indent="0">
              <a:buNone/>
              <a:defRPr sz="4346"/>
            </a:lvl1pPr>
            <a:lvl2pPr marL="1419149" indent="0">
              <a:buNone/>
              <a:defRPr sz="3725"/>
            </a:lvl2pPr>
            <a:lvl3pPr marL="2838298" indent="0">
              <a:buNone/>
              <a:defRPr sz="3104"/>
            </a:lvl3pPr>
            <a:lvl4pPr marL="4257446" indent="0">
              <a:buNone/>
              <a:defRPr sz="2794"/>
            </a:lvl4pPr>
            <a:lvl5pPr marL="5676595" indent="0">
              <a:buNone/>
              <a:defRPr sz="2794"/>
            </a:lvl5pPr>
            <a:lvl6pPr marL="7095744" indent="0">
              <a:buNone/>
              <a:defRPr sz="2794"/>
            </a:lvl6pPr>
            <a:lvl7pPr marL="8514893" indent="0">
              <a:buNone/>
              <a:defRPr sz="2794"/>
            </a:lvl7pPr>
            <a:lvl8pPr marL="9934042" indent="0">
              <a:buNone/>
              <a:defRPr sz="2794"/>
            </a:lvl8pPr>
            <a:lvl9pPr marL="11353190" indent="0">
              <a:buNone/>
              <a:defRPr sz="27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9151" y="1607002"/>
            <a:ext cx="25544711" cy="6688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9151" y="9363326"/>
            <a:ext cx="25544711" cy="26482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9151" y="37193203"/>
            <a:ext cx="6622703" cy="2136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7529" y="37193203"/>
            <a:ext cx="8987954" cy="2136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1159" y="37193203"/>
            <a:ext cx="6622703" cy="2136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38298" rtl="0" eaLnBrk="1" latinLnBrk="0" hangingPunct="1">
        <a:spcBef>
          <a:spcPct val="0"/>
        </a:spcBef>
        <a:buNone/>
        <a:defRPr sz="136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4362" indent="-1064362" algn="l" defTabSz="2838298" rtl="0" eaLnBrk="1" latinLnBrk="0" hangingPunct="1">
        <a:spcBef>
          <a:spcPct val="20000"/>
        </a:spcBef>
        <a:buFont typeface="Arial" pitchFamily="34" charset="0"/>
        <a:buChar char="•"/>
        <a:defRPr sz="9933" kern="1200">
          <a:solidFill>
            <a:schemeClr val="tx1"/>
          </a:solidFill>
          <a:latin typeface="+mn-lt"/>
          <a:ea typeface="+mn-ea"/>
          <a:cs typeface="+mn-cs"/>
        </a:defRPr>
      </a:lvl1pPr>
      <a:lvl2pPr marL="2306117" indent="-886968" algn="l" defTabSz="2838298" rtl="0" eaLnBrk="1" latinLnBrk="0" hangingPunct="1">
        <a:spcBef>
          <a:spcPct val="20000"/>
        </a:spcBef>
        <a:buFont typeface="Arial" pitchFamily="34" charset="0"/>
        <a:buChar char="–"/>
        <a:defRPr sz="8691" kern="1200">
          <a:solidFill>
            <a:schemeClr val="tx1"/>
          </a:solidFill>
          <a:latin typeface="+mn-lt"/>
          <a:ea typeface="+mn-ea"/>
          <a:cs typeface="+mn-cs"/>
        </a:defRPr>
      </a:lvl2pPr>
      <a:lvl3pPr marL="3547872" indent="-709574" algn="l" defTabSz="2838298" rtl="0" eaLnBrk="1" latinLnBrk="0" hangingPunct="1">
        <a:spcBef>
          <a:spcPct val="20000"/>
        </a:spcBef>
        <a:buFont typeface="Arial" pitchFamily="34" charset="0"/>
        <a:buChar char="•"/>
        <a:defRPr sz="7450" kern="1200">
          <a:solidFill>
            <a:schemeClr val="tx1"/>
          </a:solidFill>
          <a:latin typeface="+mn-lt"/>
          <a:ea typeface="+mn-ea"/>
          <a:cs typeface="+mn-cs"/>
        </a:defRPr>
      </a:lvl3pPr>
      <a:lvl4pPr marL="4967021" indent="-709574" algn="l" defTabSz="2838298" rtl="0" eaLnBrk="1" latinLnBrk="0" hangingPunct="1">
        <a:spcBef>
          <a:spcPct val="20000"/>
        </a:spcBef>
        <a:buFont typeface="Arial" pitchFamily="34" charset="0"/>
        <a:buChar char="–"/>
        <a:defRPr sz="6208" kern="1200">
          <a:solidFill>
            <a:schemeClr val="tx1"/>
          </a:solidFill>
          <a:latin typeface="+mn-lt"/>
          <a:ea typeface="+mn-ea"/>
          <a:cs typeface="+mn-cs"/>
        </a:defRPr>
      </a:lvl4pPr>
      <a:lvl5pPr marL="6386170" indent="-709574" algn="l" defTabSz="2838298" rtl="0" eaLnBrk="1" latinLnBrk="0" hangingPunct="1">
        <a:spcBef>
          <a:spcPct val="20000"/>
        </a:spcBef>
        <a:buFont typeface="Arial" pitchFamily="34" charset="0"/>
        <a:buChar char="»"/>
        <a:defRPr sz="6208" kern="1200">
          <a:solidFill>
            <a:schemeClr val="tx1"/>
          </a:solidFill>
          <a:latin typeface="+mn-lt"/>
          <a:ea typeface="+mn-ea"/>
          <a:cs typeface="+mn-cs"/>
        </a:defRPr>
      </a:lvl5pPr>
      <a:lvl6pPr marL="7805318" indent="-709574" algn="l" defTabSz="2838298" rtl="0" eaLnBrk="1" latinLnBrk="0" hangingPunct="1">
        <a:spcBef>
          <a:spcPct val="20000"/>
        </a:spcBef>
        <a:buFont typeface="Arial" pitchFamily="34" charset="0"/>
        <a:buChar char="•"/>
        <a:defRPr sz="6208" kern="1200">
          <a:solidFill>
            <a:schemeClr val="tx1"/>
          </a:solidFill>
          <a:latin typeface="+mn-lt"/>
          <a:ea typeface="+mn-ea"/>
          <a:cs typeface="+mn-cs"/>
        </a:defRPr>
      </a:lvl6pPr>
      <a:lvl7pPr marL="9224467" indent="-709574" algn="l" defTabSz="2838298" rtl="0" eaLnBrk="1" latinLnBrk="0" hangingPunct="1">
        <a:spcBef>
          <a:spcPct val="20000"/>
        </a:spcBef>
        <a:buFont typeface="Arial" pitchFamily="34" charset="0"/>
        <a:buChar char="•"/>
        <a:defRPr sz="6208" kern="1200">
          <a:solidFill>
            <a:schemeClr val="tx1"/>
          </a:solidFill>
          <a:latin typeface="+mn-lt"/>
          <a:ea typeface="+mn-ea"/>
          <a:cs typeface="+mn-cs"/>
        </a:defRPr>
      </a:lvl7pPr>
      <a:lvl8pPr marL="10643616" indent="-709574" algn="l" defTabSz="2838298" rtl="0" eaLnBrk="1" latinLnBrk="0" hangingPunct="1">
        <a:spcBef>
          <a:spcPct val="20000"/>
        </a:spcBef>
        <a:buFont typeface="Arial" pitchFamily="34" charset="0"/>
        <a:buChar char="•"/>
        <a:defRPr sz="6208" kern="1200">
          <a:solidFill>
            <a:schemeClr val="tx1"/>
          </a:solidFill>
          <a:latin typeface="+mn-lt"/>
          <a:ea typeface="+mn-ea"/>
          <a:cs typeface="+mn-cs"/>
        </a:defRPr>
      </a:lvl8pPr>
      <a:lvl9pPr marL="12062765" indent="-709574" algn="l" defTabSz="2838298" rtl="0" eaLnBrk="1" latinLnBrk="0" hangingPunct="1">
        <a:spcBef>
          <a:spcPct val="20000"/>
        </a:spcBef>
        <a:buFont typeface="Arial" pitchFamily="34" charset="0"/>
        <a:buChar char="•"/>
        <a:defRPr sz="62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38298" rtl="0" eaLnBrk="1" latinLnBrk="0" hangingPunct="1">
        <a:defRPr sz="5587" kern="1200">
          <a:solidFill>
            <a:schemeClr val="tx1"/>
          </a:solidFill>
          <a:latin typeface="+mn-lt"/>
          <a:ea typeface="+mn-ea"/>
          <a:cs typeface="+mn-cs"/>
        </a:defRPr>
      </a:lvl1pPr>
      <a:lvl2pPr marL="1419149" algn="l" defTabSz="2838298" rtl="0" eaLnBrk="1" latinLnBrk="0" hangingPunct="1">
        <a:defRPr sz="5587" kern="1200">
          <a:solidFill>
            <a:schemeClr val="tx1"/>
          </a:solidFill>
          <a:latin typeface="+mn-lt"/>
          <a:ea typeface="+mn-ea"/>
          <a:cs typeface="+mn-cs"/>
        </a:defRPr>
      </a:lvl2pPr>
      <a:lvl3pPr marL="2838298" algn="l" defTabSz="2838298" rtl="0" eaLnBrk="1" latinLnBrk="0" hangingPunct="1">
        <a:defRPr sz="5587" kern="1200">
          <a:solidFill>
            <a:schemeClr val="tx1"/>
          </a:solidFill>
          <a:latin typeface="+mn-lt"/>
          <a:ea typeface="+mn-ea"/>
          <a:cs typeface="+mn-cs"/>
        </a:defRPr>
      </a:lvl3pPr>
      <a:lvl4pPr marL="4257446" algn="l" defTabSz="2838298" rtl="0" eaLnBrk="1" latinLnBrk="0" hangingPunct="1">
        <a:defRPr sz="5587" kern="1200">
          <a:solidFill>
            <a:schemeClr val="tx1"/>
          </a:solidFill>
          <a:latin typeface="+mn-lt"/>
          <a:ea typeface="+mn-ea"/>
          <a:cs typeface="+mn-cs"/>
        </a:defRPr>
      </a:lvl4pPr>
      <a:lvl5pPr marL="5676595" algn="l" defTabSz="2838298" rtl="0" eaLnBrk="1" latinLnBrk="0" hangingPunct="1">
        <a:defRPr sz="5587" kern="1200">
          <a:solidFill>
            <a:schemeClr val="tx1"/>
          </a:solidFill>
          <a:latin typeface="+mn-lt"/>
          <a:ea typeface="+mn-ea"/>
          <a:cs typeface="+mn-cs"/>
        </a:defRPr>
      </a:lvl5pPr>
      <a:lvl6pPr marL="7095744" algn="l" defTabSz="2838298" rtl="0" eaLnBrk="1" latinLnBrk="0" hangingPunct="1">
        <a:defRPr sz="5587" kern="1200">
          <a:solidFill>
            <a:schemeClr val="tx1"/>
          </a:solidFill>
          <a:latin typeface="+mn-lt"/>
          <a:ea typeface="+mn-ea"/>
          <a:cs typeface="+mn-cs"/>
        </a:defRPr>
      </a:lvl6pPr>
      <a:lvl7pPr marL="8514893" algn="l" defTabSz="2838298" rtl="0" eaLnBrk="1" latinLnBrk="0" hangingPunct="1">
        <a:defRPr sz="5587" kern="1200">
          <a:solidFill>
            <a:schemeClr val="tx1"/>
          </a:solidFill>
          <a:latin typeface="+mn-lt"/>
          <a:ea typeface="+mn-ea"/>
          <a:cs typeface="+mn-cs"/>
        </a:defRPr>
      </a:lvl7pPr>
      <a:lvl8pPr marL="9934042" algn="l" defTabSz="2838298" rtl="0" eaLnBrk="1" latinLnBrk="0" hangingPunct="1">
        <a:defRPr sz="5587" kern="1200">
          <a:solidFill>
            <a:schemeClr val="tx1"/>
          </a:solidFill>
          <a:latin typeface="+mn-lt"/>
          <a:ea typeface="+mn-ea"/>
          <a:cs typeface="+mn-cs"/>
        </a:defRPr>
      </a:lvl8pPr>
      <a:lvl9pPr marL="11353190" algn="l" defTabSz="2838298" rtl="0" eaLnBrk="1" latinLnBrk="0" hangingPunct="1">
        <a:defRPr sz="55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6BFCF8D5-6CE8-4AFB-AD58-010454CD162B}"/>
              </a:ext>
            </a:extLst>
          </p:cNvPr>
          <p:cNvSpPr/>
          <p:nvPr/>
        </p:nvSpPr>
        <p:spPr>
          <a:xfrm>
            <a:off x="0" y="0"/>
            <a:ext cx="30275214" cy="6176901"/>
          </a:xfrm>
          <a:prstGeom prst="rect">
            <a:avLst/>
          </a:prstGeom>
          <a:solidFill>
            <a:srgbClr val="0093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8F53E161-F6EB-4E3B-92FD-D425AFD88713}"/>
              </a:ext>
            </a:extLst>
          </p:cNvPr>
          <p:cNvSpPr/>
          <p:nvPr/>
        </p:nvSpPr>
        <p:spPr>
          <a:xfrm>
            <a:off x="-26194" y="40756681"/>
            <a:ext cx="30274663" cy="1391503"/>
          </a:xfrm>
          <a:custGeom>
            <a:avLst/>
            <a:gdLst/>
            <a:ahLst/>
            <a:cxnLst/>
            <a:rect l="l" t="t" r="r" b="b"/>
            <a:pathLst>
              <a:path w="10309816" h="423368">
                <a:moveTo>
                  <a:pt x="0" y="0"/>
                </a:moveTo>
                <a:lnTo>
                  <a:pt x="10309816" y="0"/>
                </a:lnTo>
                <a:lnTo>
                  <a:pt x="10309816" y="423368"/>
                </a:lnTo>
                <a:lnTo>
                  <a:pt x="0" y="423368"/>
                </a:lnTo>
                <a:lnTo>
                  <a:pt x="0" y="0"/>
                </a:lnTo>
                <a:close/>
              </a:path>
            </a:pathLst>
          </a:custGeom>
          <a:solidFill>
            <a:srgbClr val="00939A"/>
          </a:solidFill>
        </p:spPr>
        <p:txBody>
          <a:bodyPr/>
          <a:lstStyle/>
          <a:p>
            <a:endParaRPr lang="fr-FR" dirty="0"/>
          </a:p>
        </p:txBody>
      </p:sp>
      <p:sp>
        <p:nvSpPr>
          <p:cNvPr id="5" name="TextBox 66">
            <a:extLst>
              <a:ext uri="{FF2B5EF4-FFF2-40B4-BE49-F238E27FC236}">
                <a16:creationId xmlns:a16="http://schemas.microsoft.com/office/drawing/2014/main" id="{069FF973-C0A9-44B3-8853-9B9B2F98F185}"/>
              </a:ext>
            </a:extLst>
          </p:cNvPr>
          <p:cNvSpPr txBox="1"/>
          <p:nvPr/>
        </p:nvSpPr>
        <p:spPr>
          <a:xfrm>
            <a:off x="12097625" y="41189541"/>
            <a:ext cx="6395080" cy="487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28"/>
              </a:lnSpc>
            </a:pPr>
            <a:r>
              <a:rPr lang="en-US" sz="3200" b="1" dirty="0">
                <a:solidFill>
                  <a:srgbClr val="F8F8F8"/>
                </a:solidFill>
                <a:latin typeface="Arimo"/>
                <a:ea typeface="Arimo"/>
                <a:cs typeface="Arimo"/>
                <a:sym typeface="Arimo"/>
              </a:rPr>
              <a:t>2024 / 2025</a:t>
            </a:r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C4A7F0B4-B252-40AC-BD45-4FB46C99F253}"/>
              </a:ext>
            </a:extLst>
          </p:cNvPr>
          <p:cNvSpPr txBox="1"/>
          <p:nvPr/>
        </p:nvSpPr>
        <p:spPr>
          <a:xfrm>
            <a:off x="5879992" y="1299570"/>
            <a:ext cx="18984056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fr-FR" sz="7200" dirty="0">
                <a:solidFill>
                  <a:schemeClr val="bg1"/>
                </a:solidFill>
                <a:latin typeface="Lexend Deca"/>
                <a:ea typeface="Lexend Deca"/>
                <a:cs typeface="Lexend Deca"/>
                <a:sym typeface="Lexend Deca"/>
              </a:rPr>
              <a:t>Analyse des sentiments avec des </a:t>
            </a:r>
            <a:r>
              <a:rPr lang="fr-FR" sz="7200" dirty="0" err="1">
                <a:solidFill>
                  <a:schemeClr val="bg1"/>
                </a:solidFill>
                <a:latin typeface="Lexend Deca"/>
                <a:ea typeface="Lexend Deca"/>
                <a:cs typeface="Lexend Deca"/>
                <a:sym typeface="Lexend Deca"/>
              </a:rPr>
              <a:t>LLMs</a:t>
            </a:r>
            <a:r>
              <a:rPr lang="fr-FR" sz="7200" dirty="0">
                <a:solidFill>
                  <a:schemeClr val="bg1"/>
                </a:solidFill>
                <a:latin typeface="Lexend Deca"/>
                <a:ea typeface="Lexend Deca"/>
                <a:cs typeface="Lexend Deca"/>
                <a:sym typeface="Lexend Deca"/>
              </a:rPr>
              <a:t> ajustés</a:t>
            </a:r>
            <a:endParaRPr lang="en-US" sz="7200" dirty="0">
              <a:solidFill>
                <a:schemeClr val="bg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419263F-32F1-4252-9408-6FED3FEA7431}"/>
              </a:ext>
            </a:extLst>
          </p:cNvPr>
          <p:cNvSpPr/>
          <p:nvPr/>
        </p:nvSpPr>
        <p:spPr>
          <a:xfrm>
            <a:off x="24692460" y="1056480"/>
            <a:ext cx="4860000" cy="2627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reeform 15">
            <a:extLst>
              <a:ext uri="{FF2B5EF4-FFF2-40B4-BE49-F238E27FC236}">
                <a16:creationId xmlns:a16="http://schemas.microsoft.com/office/drawing/2014/main" id="{4F62C938-DF94-43D2-A042-68914DA2197E}"/>
              </a:ext>
            </a:extLst>
          </p:cNvPr>
          <p:cNvSpPr/>
          <p:nvPr/>
        </p:nvSpPr>
        <p:spPr>
          <a:xfrm>
            <a:off x="24692460" y="1394281"/>
            <a:ext cx="4860000" cy="1872000"/>
          </a:xfrm>
          <a:custGeom>
            <a:avLst/>
            <a:gdLst/>
            <a:ahLst/>
            <a:cxnLst/>
            <a:rect l="l" t="t" r="r" b="b"/>
            <a:pathLst>
              <a:path w="1259155" h="672643">
                <a:moveTo>
                  <a:pt x="0" y="0"/>
                </a:moveTo>
                <a:lnTo>
                  <a:pt x="1259156" y="0"/>
                </a:lnTo>
                <a:lnTo>
                  <a:pt x="1259156" y="672644"/>
                </a:lnTo>
                <a:lnTo>
                  <a:pt x="0" y="6726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54995B8-D335-497B-B840-02F51567F893}"/>
              </a:ext>
            </a:extLst>
          </p:cNvPr>
          <p:cNvGrpSpPr/>
          <p:nvPr/>
        </p:nvGrpSpPr>
        <p:grpSpPr>
          <a:xfrm>
            <a:off x="722753" y="1055623"/>
            <a:ext cx="4860000" cy="2628000"/>
            <a:chOff x="686524" y="1019904"/>
            <a:chExt cx="4860000" cy="262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C7DC700-20B3-4128-9FA4-36C12957F55B}"/>
                </a:ext>
              </a:extLst>
            </p:cNvPr>
            <p:cNvSpPr/>
            <p:nvPr/>
          </p:nvSpPr>
          <p:spPr>
            <a:xfrm>
              <a:off x="686524" y="1019904"/>
              <a:ext cx="4860000" cy="262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6BE6087-1F22-41C4-9360-FCFC7F515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753" y="1479337"/>
              <a:ext cx="4787543" cy="1873110"/>
            </a:xfrm>
            <a:prstGeom prst="rect">
              <a:avLst/>
            </a:prstGeom>
          </p:spPr>
        </p:pic>
      </p:grpSp>
      <p:sp>
        <p:nvSpPr>
          <p:cNvPr id="45" name="TextBox 62">
            <a:extLst>
              <a:ext uri="{FF2B5EF4-FFF2-40B4-BE49-F238E27FC236}">
                <a16:creationId xmlns:a16="http://schemas.microsoft.com/office/drawing/2014/main" id="{25D54462-1F83-4180-A6D9-DAF4C9FDAC59}"/>
              </a:ext>
            </a:extLst>
          </p:cNvPr>
          <p:cNvSpPr txBox="1"/>
          <p:nvPr/>
        </p:nvSpPr>
        <p:spPr>
          <a:xfrm>
            <a:off x="6401041" y="4027296"/>
            <a:ext cx="17971569" cy="1692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bg1"/>
                </a:solidFill>
                <a:latin typeface="Arimo Bold"/>
                <a:ea typeface="Arimo Bold"/>
                <a:cs typeface="Arimo Bold"/>
                <a:sym typeface="Arimo Bold"/>
              </a:rPr>
              <a:t>N. SAEL, M. FATHI, M. KASBOUYA</a:t>
            </a:r>
            <a:endParaRPr lang="en-US" sz="4800" dirty="0">
              <a:solidFill>
                <a:schemeClr val="bg1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Arimo Bold"/>
                <a:ea typeface="Arimo Bold"/>
                <a:cs typeface="Arimo Bold"/>
                <a:sym typeface="Arimo Bold"/>
              </a:rPr>
              <a:t>Université Hassan II-Casablanca, </a:t>
            </a:r>
            <a:r>
              <a:rPr lang="en-US" sz="4400" dirty="0" err="1">
                <a:solidFill>
                  <a:schemeClr val="bg1"/>
                </a:solidFill>
                <a:latin typeface="Arimo Bold"/>
                <a:ea typeface="Arimo Bold"/>
                <a:cs typeface="Arimo Bold"/>
                <a:sym typeface="Arimo Bold"/>
              </a:rPr>
              <a:t>Faculté</a:t>
            </a:r>
            <a:r>
              <a:rPr lang="en-US" sz="4400" dirty="0">
                <a:solidFill>
                  <a:schemeClr val="bg1"/>
                </a:solidFill>
                <a:latin typeface="Arimo Bold"/>
                <a:ea typeface="Arimo Bold"/>
                <a:cs typeface="Arimo Bold"/>
                <a:sym typeface="Arimo Bold"/>
              </a:rPr>
              <a:t> des sciences Ben </a:t>
            </a:r>
            <a:r>
              <a:rPr lang="en-US" sz="4400" dirty="0" err="1">
                <a:solidFill>
                  <a:schemeClr val="bg1"/>
                </a:solidFill>
                <a:latin typeface="Arimo Bold"/>
                <a:ea typeface="Arimo Bold"/>
                <a:cs typeface="Arimo Bold"/>
                <a:sym typeface="Arimo Bold"/>
              </a:rPr>
              <a:t>M’sick</a:t>
            </a:r>
            <a:endParaRPr lang="en-US" sz="4400" dirty="0">
              <a:solidFill>
                <a:schemeClr val="bg1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grpSp>
        <p:nvGrpSpPr>
          <p:cNvPr id="46" name="Group 6">
            <a:extLst>
              <a:ext uri="{FF2B5EF4-FFF2-40B4-BE49-F238E27FC236}">
                <a16:creationId xmlns:a16="http://schemas.microsoft.com/office/drawing/2014/main" id="{106DC703-BD8D-4BA2-A037-1C8028524440}"/>
              </a:ext>
            </a:extLst>
          </p:cNvPr>
          <p:cNvGrpSpPr/>
          <p:nvPr/>
        </p:nvGrpSpPr>
        <p:grpSpPr>
          <a:xfrm>
            <a:off x="358386" y="6489156"/>
            <a:ext cx="11739239" cy="18508295"/>
            <a:chOff x="0" y="0"/>
            <a:chExt cx="3009434" cy="7346216"/>
          </a:xfrm>
          <a:solidFill>
            <a:srgbClr val="F9EBD1"/>
          </a:solidFill>
        </p:grpSpPr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B5E212FF-87F0-47E5-921E-6DFF071F5C9C}"/>
                </a:ext>
              </a:extLst>
            </p:cNvPr>
            <p:cNvSpPr/>
            <p:nvPr/>
          </p:nvSpPr>
          <p:spPr>
            <a:xfrm>
              <a:off x="0" y="0"/>
              <a:ext cx="3009392" cy="7346188"/>
            </a:xfrm>
            <a:custGeom>
              <a:avLst/>
              <a:gdLst/>
              <a:ahLst/>
              <a:cxnLst/>
              <a:rect l="l" t="t" r="r" b="b"/>
              <a:pathLst>
                <a:path w="3009392" h="7346188">
                  <a:moveTo>
                    <a:pt x="0" y="0"/>
                  </a:moveTo>
                  <a:lnTo>
                    <a:pt x="3009392" y="0"/>
                  </a:lnTo>
                  <a:lnTo>
                    <a:pt x="3009392" y="7346188"/>
                  </a:lnTo>
                  <a:lnTo>
                    <a:pt x="0" y="7346188"/>
                  </a:lnTo>
                  <a:close/>
                </a:path>
              </a:pathLst>
            </a:custGeom>
            <a:grpFill/>
          </p:spPr>
        </p:sp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56E1CEC-DB2D-4EEF-A13C-2D588BF75E70}"/>
              </a:ext>
            </a:extLst>
          </p:cNvPr>
          <p:cNvSpPr/>
          <p:nvPr/>
        </p:nvSpPr>
        <p:spPr>
          <a:xfrm>
            <a:off x="722753" y="6607229"/>
            <a:ext cx="10833453" cy="1433525"/>
          </a:xfrm>
          <a:prstGeom prst="roundRect">
            <a:avLst/>
          </a:prstGeom>
          <a:solidFill>
            <a:srgbClr val="0093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84384"/>
              </a:solidFill>
            </a:endParaRPr>
          </a:p>
        </p:txBody>
      </p:sp>
      <p:sp>
        <p:nvSpPr>
          <p:cNvPr id="48" name="Freeform 32">
            <a:extLst>
              <a:ext uri="{FF2B5EF4-FFF2-40B4-BE49-F238E27FC236}">
                <a16:creationId xmlns:a16="http://schemas.microsoft.com/office/drawing/2014/main" id="{89B4AD19-7728-4102-8E5C-F2D58C88FDD3}"/>
              </a:ext>
            </a:extLst>
          </p:cNvPr>
          <p:cNvSpPr/>
          <p:nvPr/>
        </p:nvSpPr>
        <p:spPr>
          <a:xfrm>
            <a:off x="739088" y="8455990"/>
            <a:ext cx="10817118" cy="6849891"/>
          </a:xfrm>
          <a:custGeom>
            <a:avLst/>
            <a:gdLst/>
            <a:ahLst/>
            <a:cxnLst/>
            <a:rect l="l" t="t" r="r" b="b"/>
            <a:pathLst>
              <a:path w="2118240" h="1745932">
                <a:moveTo>
                  <a:pt x="0" y="0"/>
                </a:moveTo>
                <a:lnTo>
                  <a:pt x="2118239" y="0"/>
                </a:lnTo>
                <a:lnTo>
                  <a:pt x="2118239" y="1745932"/>
                </a:lnTo>
                <a:lnTo>
                  <a:pt x="0" y="17459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0662" b="-10662"/>
            </a:stretch>
          </a:blipFill>
        </p:spPr>
      </p:sp>
      <p:grpSp>
        <p:nvGrpSpPr>
          <p:cNvPr id="49" name="Group 34">
            <a:extLst>
              <a:ext uri="{FF2B5EF4-FFF2-40B4-BE49-F238E27FC236}">
                <a16:creationId xmlns:a16="http://schemas.microsoft.com/office/drawing/2014/main" id="{135C36D6-D5CD-4653-B94E-E0C78E1B1EEE}"/>
              </a:ext>
            </a:extLst>
          </p:cNvPr>
          <p:cNvGrpSpPr/>
          <p:nvPr/>
        </p:nvGrpSpPr>
        <p:grpSpPr>
          <a:xfrm>
            <a:off x="1004120" y="20639881"/>
            <a:ext cx="8590554" cy="3682932"/>
            <a:chOff x="194772" y="-46631"/>
            <a:chExt cx="3690096" cy="1582014"/>
          </a:xfrm>
        </p:grpSpPr>
        <p:sp>
          <p:nvSpPr>
            <p:cNvPr id="50" name="TextBox 35">
              <a:extLst>
                <a:ext uri="{FF2B5EF4-FFF2-40B4-BE49-F238E27FC236}">
                  <a16:creationId xmlns:a16="http://schemas.microsoft.com/office/drawing/2014/main" id="{77003C91-E5FC-4246-8FD0-AB3BCBFEB30B}"/>
                </a:ext>
              </a:extLst>
            </p:cNvPr>
            <p:cNvSpPr txBox="1"/>
            <p:nvPr/>
          </p:nvSpPr>
          <p:spPr>
            <a:xfrm>
              <a:off x="588133" y="-46631"/>
              <a:ext cx="3296735" cy="15820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913"/>
                </a:lnSpc>
              </a:pPr>
              <a:endParaRPr sz="23923" dirty="0"/>
            </a:p>
            <a:p>
              <a:pPr>
                <a:lnSpc>
                  <a:spcPts val="5913"/>
                </a:lnSpc>
              </a:pPr>
              <a:r>
                <a:rPr lang="en-US" sz="3048" dirty="0" err="1">
                  <a:solidFill>
                    <a:srgbClr val="363636"/>
                  </a:solidFill>
                  <a:latin typeface="Arimo"/>
                  <a:ea typeface="Arimo"/>
                  <a:cs typeface="Arimo"/>
                  <a:sym typeface="Arimo"/>
                </a:rPr>
                <a:t>Analyse</a:t>
              </a:r>
              <a:r>
                <a:rPr lang="en-US" sz="3048" dirty="0">
                  <a:solidFill>
                    <a:srgbClr val="363636"/>
                  </a:solidFill>
                  <a:latin typeface="Arimo"/>
                  <a:ea typeface="Arimo"/>
                  <a:cs typeface="Arimo"/>
                  <a:sym typeface="Arimo"/>
                </a:rPr>
                <a:t> de sentiments</a:t>
              </a:r>
            </a:p>
            <a:p>
              <a:pPr>
                <a:lnSpc>
                  <a:spcPts val="5913"/>
                </a:lnSpc>
              </a:pPr>
              <a:r>
                <a:rPr lang="en-US" sz="3048" dirty="0">
                  <a:solidFill>
                    <a:srgbClr val="363636"/>
                  </a:solidFill>
                  <a:latin typeface="Arimo"/>
                  <a:ea typeface="Arimo"/>
                  <a:cs typeface="Arimo"/>
                  <a:sym typeface="Arimo"/>
                </a:rPr>
                <a:t>Résumé de </a:t>
              </a:r>
              <a:r>
                <a:rPr lang="en-US" sz="3048" dirty="0" err="1">
                  <a:solidFill>
                    <a:srgbClr val="363636"/>
                  </a:solidFill>
                  <a:latin typeface="Arimo"/>
                  <a:ea typeface="Arimo"/>
                  <a:cs typeface="Arimo"/>
                  <a:sym typeface="Arimo"/>
                </a:rPr>
                <a:t>texte</a:t>
              </a:r>
              <a:endParaRPr lang="en-US" sz="3048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>
                <a:lnSpc>
                  <a:spcPts val="5913"/>
                </a:lnSpc>
              </a:pPr>
              <a:r>
                <a:rPr lang="en-US" sz="3048" dirty="0" err="1">
                  <a:solidFill>
                    <a:srgbClr val="363636"/>
                  </a:solidFill>
                  <a:latin typeface="Arimo"/>
                  <a:ea typeface="Arimo"/>
                  <a:cs typeface="Arimo"/>
                  <a:sym typeface="Arimo"/>
                </a:rPr>
                <a:t>Traduction</a:t>
              </a:r>
              <a:r>
                <a:rPr lang="en-US" sz="3048" dirty="0">
                  <a:solidFill>
                    <a:srgbClr val="363636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3048" dirty="0" err="1">
                  <a:solidFill>
                    <a:srgbClr val="363636"/>
                  </a:solidFill>
                  <a:latin typeface="Arimo"/>
                  <a:ea typeface="Arimo"/>
                  <a:cs typeface="Arimo"/>
                  <a:sym typeface="Arimo"/>
                </a:rPr>
                <a:t>automatique</a:t>
              </a:r>
              <a:endParaRPr lang="en-US" sz="3048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>
                <a:lnSpc>
                  <a:spcPts val="5913"/>
                </a:lnSpc>
              </a:pPr>
              <a:r>
                <a:rPr lang="en-US" sz="3048" dirty="0">
                  <a:solidFill>
                    <a:srgbClr val="363636"/>
                  </a:solidFill>
                  <a:latin typeface="Arimo"/>
                  <a:ea typeface="Arimo"/>
                  <a:cs typeface="Arimo"/>
                  <a:sym typeface="Arimo"/>
                </a:rPr>
                <a:t>Assistance </a:t>
              </a:r>
              <a:r>
                <a:rPr lang="en-US" sz="3048" dirty="0" err="1">
                  <a:solidFill>
                    <a:srgbClr val="363636"/>
                  </a:solidFill>
                  <a:latin typeface="Arimo"/>
                  <a:ea typeface="Arimo"/>
                  <a:cs typeface="Arimo"/>
                  <a:sym typeface="Arimo"/>
                </a:rPr>
                <a:t>virtuelle</a:t>
              </a:r>
              <a:endParaRPr lang="en-US" sz="3048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8FE403BF-79DE-4B17-BB9E-CC2FE42CD650}"/>
                </a:ext>
              </a:extLst>
            </p:cNvPr>
            <p:cNvSpPr/>
            <p:nvPr/>
          </p:nvSpPr>
          <p:spPr>
            <a:xfrm>
              <a:off x="194772" y="330482"/>
              <a:ext cx="318762" cy="317739"/>
            </a:xfrm>
            <a:custGeom>
              <a:avLst/>
              <a:gdLst/>
              <a:ahLst/>
              <a:cxnLst/>
              <a:rect l="l" t="t" r="r" b="b"/>
              <a:pathLst>
                <a:path w="318762" h="317739">
                  <a:moveTo>
                    <a:pt x="0" y="0"/>
                  </a:moveTo>
                  <a:lnTo>
                    <a:pt x="318762" y="0"/>
                  </a:lnTo>
                  <a:lnTo>
                    <a:pt x="318762" y="317740"/>
                  </a:lnTo>
                  <a:lnTo>
                    <a:pt x="0" y="3177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648F9454-404F-4F53-B7BC-736EFB4B7EFE}"/>
                </a:ext>
              </a:extLst>
            </p:cNvPr>
            <p:cNvSpPr/>
            <p:nvPr/>
          </p:nvSpPr>
          <p:spPr>
            <a:xfrm rot="-9912534">
              <a:off x="194772" y="621031"/>
              <a:ext cx="318762" cy="317739"/>
            </a:xfrm>
            <a:custGeom>
              <a:avLst/>
              <a:gdLst/>
              <a:ahLst/>
              <a:cxnLst/>
              <a:rect l="l" t="t" r="r" b="b"/>
              <a:pathLst>
                <a:path w="318762" h="317739">
                  <a:moveTo>
                    <a:pt x="0" y="0"/>
                  </a:moveTo>
                  <a:lnTo>
                    <a:pt x="318762" y="0"/>
                  </a:lnTo>
                  <a:lnTo>
                    <a:pt x="318762" y="317739"/>
                  </a:lnTo>
                  <a:lnTo>
                    <a:pt x="0" y="3177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22D92FE7-3692-424B-9D71-34CC4A951B13}"/>
                </a:ext>
              </a:extLst>
            </p:cNvPr>
            <p:cNvSpPr/>
            <p:nvPr/>
          </p:nvSpPr>
          <p:spPr>
            <a:xfrm>
              <a:off x="216514" y="860577"/>
              <a:ext cx="336570" cy="335490"/>
            </a:xfrm>
            <a:custGeom>
              <a:avLst/>
              <a:gdLst/>
              <a:ahLst/>
              <a:cxnLst/>
              <a:rect l="l" t="t" r="r" b="b"/>
              <a:pathLst>
                <a:path w="336570" h="335490">
                  <a:moveTo>
                    <a:pt x="0" y="0"/>
                  </a:moveTo>
                  <a:lnTo>
                    <a:pt x="336570" y="0"/>
                  </a:lnTo>
                  <a:lnTo>
                    <a:pt x="336570" y="335490"/>
                  </a:lnTo>
                  <a:lnTo>
                    <a:pt x="0" y="3354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57AB1AE7-82ED-4E6E-BDF3-F421C69CBC82}"/>
                </a:ext>
              </a:extLst>
            </p:cNvPr>
            <p:cNvSpPr/>
            <p:nvPr/>
          </p:nvSpPr>
          <p:spPr>
            <a:xfrm rot="-9912534">
              <a:off x="216514" y="1167357"/>
              <a:ext cx="336570" cy="335490"/>
            </a:xfrm>
            <a:custGeom>
              <a:avLst/>
              <a:gdLst/>
              <a:ahLst/>
              <a:cxnLst/>
              <a:rect l="l" t="t" r="r" b="b"/>
              <a:pathLst>
                <a:path w="336570" h="335490">
                  <a:moveTo>
                    <a:pt x="0" y="0"/>
                  </a:moveTo>
                  <a:lnTo>
                    <a:pt x="336570" y="0"/>
                  </a:lnTo>
                  <a:lnTo>
                    <a:pt x="336570" y="335490"/>
                  </a:lnTo>
                  <a:lnTo>
                    <a:pt x="0" y="3354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5" name="TextBox 63">
            <a:extLst>
              <a:ext uri="{FF2B5EF4-FFF2-40B4-BE49-F238E27FC236}">
                <a16:creationId xmlns:a16="http://schemas.microsoft.com/office/drawing/2014/main" id="{DB45014B-5DAC-498A-9981-DA6D46F5DDF5}"/>
              </a:ext>
            </a:extLst>
          </p:cNvPr>
          <p:cNvSpPr txBox="1"/>
          <p:nvPr/>
        </p:nvSpPr>
        <p:spPr>
          <a:xfrm>
            <a:off x="3521604" y="6771481"/>
            <a:ext cx="5412802" cy="11143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7"/>
              </a:lnSpc>
            </a:pPr>
            <a:r>
              <a:rPr lang="en-US" sz="6832" dirty="0">
                <a:solidFill>
                  <a:schemeClr val="bg1"/>
                </a:solidFill>
                <a:latin typeface="Lexend Deca"/>
                <a:ea typeface="Lexend Deca"/>
                <a:cs typeface="Lexend Deca"/>
                <a:sym typeface="Lexend Deca"/>
              </a:rPr>
              <a:t>Introduction</a:t>
            </a:r>
          </a:p>
        </p:txBody>
      </p:sp>
      <p:sp>
        <p:nvSpPr>
          <p:cNvPr id="56" name="TextBox 65">
            <a:extLst>
              <a:ext uri="{FF2B5EF4-FFF2-40B4-BE49-F238E27FC236}">
                <a16:creationId xmlns:a16="http://schemas.microsoft.com/office/drawing/2014/main" id="{430BB577-5145-4168-9070-2C48854A0274}"/>
              </a:ext>
            </a:extLst>
          </p:cNvPr>
          <p:cNvSpPr txBox="1"/>
          <p:nvPr/>
        </p:nvSpPr>
        <p:spPr>
          <a:xfrm>
            <a:off x="586688" y="15595087"/>
            <a:ext cx="11121918" cy="5589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386"/>
              </a:lnSpc>
            </a:pPr>
            <a:r>
              <a:rPr lang="fr-FR" sz="30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Les </a:t>
            </a:r>
            <a:r>
              <a:rPr lang="fr-FR" sz="300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LLMs</a:t>
            </a:r>
            <a:r>
              <a:rPr lang="fr-FR" sz="30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 (Large </a:t>
            </a:r>
            <a:r>
              <a:rPr lang="fr-FR" sz="300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Language</a:t>
            </a:r>
            <a:r>
              <a:rPr lang="fr-FR" sz="30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fr-FR" sz="300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Models</a:t>
            </a:r>
            <a:r>
              <a:rPr lang="fr-FR" sz="30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), tels que BERT, GPT, et bien d'autres, sont des modèles d'intelligence artificielle avancés conçus pour traiter et comprendre le langage naturel. Pré-entraînés sur des corpus massifs de données textuelles, ces modèles peuvent être affinés pour accomplir des tâches spécifiques, comme la classification des sentiments, la génération de texte, ou la réponse à des questions. Leur polyvalence et leur capacité à s’adapter à divers contextes en font des outils essentiels dans de nombreux domaines, tels que le service client, la recherche, ou l'analyse de données linguistiques.</a:t>
            </a:r>
            <a:endParaRPr lang="en-US" sz="3000" spc="-50" dirty="0">
              <a:solidFill>
                <a:srgbClr val="36363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57" name="Group 6">
            <a:extLst>
              <a:ext uri="{FF2B5EF4-FFF2-40B4-BE49-F238E27FC236}">
                <a16:creationId xmlns:a16="http://schemas.microsoft.com/office/drawing/2014/main" id="{4779D0B1-3F3B-431F-BF63-3F8FA722BC46}"/>
              </a:ext>
            </a:extLst>
          </p:cNvPr>
          <p:cNvGrpSpPr/>
          <p:nvPr/>
        </p:nvGrpSpPr>
        <p:grpSpPr>
          <a:xfrm>
            <a:off x="358385" y="25491746"/>
            <a:ext cx="11739075" cy="6109248"/>
            <a:chOff x="0" y="0"/>
            <a:chExt cx="3009434" cy="7346216"/>
          </a:xfrm>
          <a:solidFill>
            <a:srgbClr val="F9EBD1"/>
          </a:solidFill>
        </p:grpSpPr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9F850573-8BC7-44BF-B81F-8154EECE4CB1}"/>
                </a:ext>
              </a:extLst>
            </p:cNvPr>
            <p:cNvSpPr/>
            <p:nvPr/>
          </p:nvSpPr>
          <p:spPr>
            <a:xfrm>
              <a:off x="0" y="0"/>
              <a:ext cx="3009392" cy="7346188"/>
            </a:xfrm>
            <a:custGeom>
              <a:avLst/>
              <a:gdLst/>
              <a:ahLst/>
              <a:cxnLst/>
              <a:rect l="l" t="t" r="r" b="b"/>
              <a:pathLst>
                <a:path w="3009392" h="7346188">
                  <a:moveTo>
                    <a:pt x="0" y="0"/>
                  </a:moveTo>
                  <a:lnTo>
                    <a:pt x="3009392" y="0"/>
                  </a:lnTo>
                  <a:lnTo>
                    <a:pt x="3009392" y="7346188"/>
                  </a:lnTo>
                  <a:lnTo>
                    <a:pt x="0" y="7346188"/>
                  </a:lnTo>
                  <a:close/>
                </a:path>
              </a:pathLst>
            </a:custGeom>
            <a:grpFill/>
          </p:spPr>
        </p:sp>
      </p:grpSp>
      <p:sp>
        <p:nvSpPr>
          <p:cNvPr id="60" name="TextBox 65">
            <a:extLst>
              <a:ext uri="{FF2B5EF4-FFF2-40B4-BE49-F238E27FC236}">
                <a16:creationId xmlns:a16="http://schemas.microsoft.com/office/drawing/2014/main" id="{0B4E5321-A9DA-4C9B-A170-D9CB69C3A344}"/>
              </a:ext>
            </a:extLst>
          </p:cNvPr>
          <p:cNvSpPr txBox="1"/>
          <p:nvPr/>
        </p:nvSpPr>
        <p:spPr>
          <a:xfrm>
            <a:off x="583406" y="27802681"/>
            <a:ext cx="11121918" cy="33379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386"/>
              </a:lnSpc>
            </a:pPr>
            <a:r>
              <a:rPr lang="en-US" sz="31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Les LLMs </a:t>
            </a:r>
            <a:r>
              <a:rPr lang="en-US" sz="310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sont</a:t>
            </a:r>
            <a:r>
              <a:rPr lang="en-US" sz="31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0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polyvalents</a:t>
            </a:r>
            <a:r>
              <a:rPr lang="en-US" sz="31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 et </a:t>
            </a:r>
            <a:r>
              <a:rPr lang="en-US" sz="310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capables</a:t>
            </a:r>
            <a:r>
              <a:rPr lang="en-US" sz="31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 de bien </a:t>
            </a:r>
            <a:r>
              <a:rPr lang="en-US" sz="310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comprendre</a:t>
            </a:r>
            <a:r>
              <a:rPr lang="en-US" sz="31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 le </a:t>
            </a:r>
            <a:r>
              <a:rPr lang="en-US" sz="310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contexte</a:t>
            </a:r>
            <a:r>
              <a:rPr lang="en-US" sz="31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en-US" sz="310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mais</a:t>
            </a:r>
            <a:r>
              <a:rPr lang="en-US" sz="31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0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ils</a:t>
            </a:r>
            <a:r>
              <a:rPr lang="en-US" sz="31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0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ont</a:t>
            </a:r>
            <a:r>
              <a:rPr lang="en-US" sz="31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 des </a:t>
            </a:r>
            <a:r>
              <a:rPr lang="en-US" sz="310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limites</a:t>
            </a:r>
            <a:r>
              <a:rPr lang="en-US" sz="31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en-US" sz="310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notamment</a:t>
            </a:r>
            <a:r>
              <a:rPr lang="en-US" sz="31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 dans la </a:t>
            </a:r>
            <a:r>
              <a:rPr lang="en-US" sz="310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spécialisation</a:t>
            </a:r>
            <a:r>
              <a:rPr lang="en-US" sz="31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0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requise</a:t>
            </a:r>
            <a:r>
              <a:rPr lang="en-US" sz="31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 pour </a:t>
            </a:r>
            <a:r>
              <a:rPr lang="en-US" sz="310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certains</a:t>
            </a:r>
            <a:r>
              <a:rPr lang="en-US" sz="31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0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domaines</a:t>
            </a:r>
            <a:r>
              <a:rPr lang="en-US" sz="31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 (</a:t>
            </a:r>
            <a:r>
              <a:rPr lang="en-US" sz="310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santé</a:t>
            </a:r>
            <a:r>
              <a:rPr lang="en-US" sz="31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, droit). Pour pallier </a:t>
            </a:r>
            <a:r>
              <a:rPr lang="en-US" sz="310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cela</a:t>
            </a:r>
            <a:r>
              <a:rPr lang="en-US" sz="31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, l</a:t>
            </a:r>
            <a:r>
              <a:rPr lang="en-US" sz="3100" b="1" spc="-50" dirty="0">
                <a:solidFill>
                  <a:srgbClr val="D13737"/>
                </a:solidFill>
                <a:latin typeface="Arimo Bold"/>
                <a:ea typeface="Arimo Bold"/>
                <a:cs typeface="Arimo Bold"/>
                <a:sym typeface="Arimo Bold"/>
              </a:rPr>
              <a:t>e fine-tuning </a:t>
            </a:r>
            <a:r>
              <a:rPr lang="en-US" sz="3100" b="1" spc="-50" dirty="0" err="1">
                <a:solidFill>
                  <a:srgbClr val="D13737"/>
                </a:solidFill>
                <a:latin typeface="Arimo Bold"/>
                <a:ea typeface="Arimo Bold"/>
                <a:cs typeface="Arimo Bold"/>
                <a:sym typeface="Arimo Bold"/>
              </a:rPr>
              <a:t>est</a:t>
            </a:r>
            <a:r>
              <a:rPr lang="en-US" sz="3100" b="1" spc="-50" dirty="0">
                <a:solidFill>
                  <a:srgbClr val="D13737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3100" b="1" spc="-50" dirty="0" err="1">
                <a:solidFill>
                  <a:srgbClr val="D13737"/>
                </a:solidFill>
                <a:latin typeface="Arimo Bold"/>
                <a:ea typeface="Arimo Bold"/>
                <a:cs typeface="Arimo Bold"/>
                <a:sym typeface="Arimo Bold"/>
              </a:rPr>
              <a:t>une</a:t>
            </a:r>
            <a:r>
              <a:rPr lang="en-US" sz="3100" b="1" spc="-50" dirty="0">
                <a:solidFill>
                  <a:srgbClr val="D13737"/>
                </a:solidFill>
                <a:latin typeface="Arimo Bold"/>
                <a:ea typeface="Arimo Bold"/>
                <a:cs typeface="Arimo Bold"/>
                <a:sym typeface="Arimo Bold"/>
              </a:rPr>
              <a:t> solution </a:t>
            </a:r>
            <a:r>
              <a:rPr lang="en-US" sz="3100" b="1" spc="-50" dirty="0" err="1">
                <a:solidFill>
                  <a:srgbClr val="D13737"/>
                </a:solidFill>
                <a:latin typeface="Arimo Bold"/>
                <a:ea typeface="Arimo Bold"/>
                <a:cs typeface="Arimo Bold"/>
                <a:sym typeface="Arimo Bold"/>
              </a:rPr>
              <a:t>efficace</a:t>
            </a:r>
            <a:r>
              <a:rPr lang="en-US" sz="3100" b="1" spc="-50" dirty="0">
                <a:solidFill>
                  <a:srgbClr val="D13737"/>
                </a:solidFill>
                <a:latin typeface="Arimo Bold"/>
                <a:ea typeface="Arimo Bold"/>
                <a:cs typeface="Arimo Bold"/>
                <a:sym typeface="Arimo Bold"/>
              </a:rPr>
              <a:t>, </a:t>
            </a:r>
            <a:r>
              <a:rPr lang="en-US" sz="3100" b="1" spc="-50" dirty="0" err="1">
                <a:solidFill>
                  <a:srgbClr val="D13737"/>
                </a:solidFill>
                <a:latin typeface="Arimo Bold"/>
                <a:ea typeface="Arimo Bold"/>
                <a:cs typeface="Arimo Bold"/>
                <a:sym typeface="Arimo Bold"/>
              </a:rPr>
              <a:t>permettant</a:t>
            </a:r>
            <a:r>
              <a:rPr lang="en-US" sz="3100" b="1" spc="-50" dirty="0">
                <a:solidFill>
                  <a:srgbClr val="D13737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3100" b="1" spc="-50" dirty="0" err="1">
                <a:solidFill>
                  <a:srgbClr val="D13737"/>
                </a:solidFill>
                <a:latin typeface="Arimo Bold"/>
                <a:ea typeface="Arimo Bold"/>
                <a:cs typeface="Arimo Bold"/>
                <a:sym typeface="Arimo Bold"/>
              </a:rPr>
              <a:t>d’adapter</a:t>
            </a:r>
            <a:r>
              <a:rPr lang="en-US" sz="3100" b="1" spc="-50" dirty="0">
                <a:solidFill>
                  <a:srgbClr val="D13737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3100" b="1" spc="-50" dirty="0" err="1">
                <a:solidFill>
                  <a:srgbClr val="D13737"/>
                </a:solidFill>
                <a:latin typeface="Arimo Bold"/>
                <a:ea typeface="Arimo Bold"/>
                <a:cs typeface="Arimo Bold"/>
                <a:sym typeface="Arimo Bold"/>
              </a:rPr>
              <a:t>ces</a:t>
            </a:r>
            <a:r>
              <a:rPr lang="en-US" sz="3100" b="1" spc="-50" dirty="0">
                <a:solidFill>
                  <a:srgbClr val="D13737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3100" b="1" spc="-50" dirty="0" err="1">
                <a:solidFill>
                  <a:srgbClr val="D13737"/>
                </a:solidFill>
                <a:latin typeface="Arimo Bold"/>
                <a:ea typeface="Arimo Bold"/>
                <a:cs typeface="Arimo Bold"/>
                <a:sym typeface="Arimo Bold"/>
              </a:rPr>
              <a:t>modèles</a:t>
            </a:r>
            <a:r>
              <a:rPr lang="en-US" sz="3100" b="1" spc="-50" dirty="0">
                <a:solidFill>
                  <a:srgbClr val="D13737"/>
                </a:solidFill>
                <a:latin typeface="Arimo Bold"/>
                <a:ea typeface="Arimo Bold"/>
                <a:cs typeface="Arimo Bold"/>
                <a:sym typeface="Arimo Bold"/>
              </a:rPr>
              <a:t> à des </a:t>
            </a:r>
            <a:r>
              <a:rPr lang="en-US" sz="3100" b="1" spc="-50" dirty="0" err="1">
                <a:solidFill>
                  <a:srgbClr val="D13737"/>
                </a:solidFill>
                <a:latin typeface="Arimo Bold"/>
                <a:ea typeface="Arimo Bold"/>
                <a:cs typeface="Arimo Bold"/>
                <a:sym typeface="Arimo Bold"/>
              </a:rPr>
              <a:t>tâches</a:t>
            </a:r>
            <a:r>
              <a:rPr lang="en-US" sz="3100" b="1" spc="-50" dirty="0">
                <a:solidFill>
                  <a:srgbClr val="D13737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3100" b="1" spc="-50" dirty="0" err="1">
                <a:solidFill>
                  <a:srgbClr val="D13737"/>
                </a:solidFill>
                <a:latin typeface="Arimo Bold"/>
                <a:ea typeface="Arimo Bold"/>
                <a:cs typeface="Arimo Bold"/>
                <a:sym typeface="Arimo Bold"/>
              </a:rPr>
              <a:t>spécifiques</a:t>
            </a:r>
            <a:r>
              <a:rPr lang="en-US" sz="3100" b="1" spc="-50" dirty="0">
                <a:solidFill>
                  <a:srgbClr val="D13737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3100" b="1" spc="-50" dirty="0" err="1">
                <a:solidFill>
                  <a:srgbClr val="D13737"/>
                </a:solidFill>
                <a:latin typeface="Arimo Bold"/>
                <a:ea typeface="Arimo Bold"/>
                <a:cs typeface="Arimo Bold"/>
                <a:sym typeface="Arimo Bold"/>
              </a:rPr>
              <a:t>en</a:t>
            </a:r>
            <a:r>
              <a:rPr lang="en-US" sz="3100" b="1" spc="-50" dirty="0">
                <a:solidFill>
                  <a:srgbClr val="D13737"/>
                </a:solidFill>
                <a:latin typeface="Arimo Bold"/>
                <a:ea typeface="Arimo Bold"/>
                <a:cs typeface="Arimo Bold"/>
                <a:sym typeface="Arimo Bold"/>
              </a:rPr>
              <a:t> les </a:t>
            </a:r>
            <a:r>
              <a:rPr lang="en-US" sz="3100" b="1" spc="-50" dirty="0" err="1">
                <a:solidFill>
                  <a:srgbClr val="D13737"/>
                </a:solidFill>
                <a:latin typeface="Arimo Bold"/>
                <a:ea typeface="Arimo Bold"/>
                <a:cs typeface="Arimo Bold"/>
                <a:sym typeface="Arimo Bold"/>
              </a:rPr>
              <a:t>ajustant</a:t>
            </a:r>
            <a:r>
              <a:rPr lang="en-US" sz="3100" b="1" spc="-50" dirty="0">
                <a:solidFill>
                  <a:srgbClr val="D13737"/>
                </a:solidFill>
                <a:latin typeface="Arimo Bold"/>
                <a:ea typeface="Arimo Bold"/>
                <a:cs typeface="Arimo Bold"/>
                <a:sym typeface="Arimo Bold"/>
              </a:rPr>
              <a:t> avec des </a:t>
            </a:r>
            <a:r>
              <a:rPr lang="en-US" sz="3100" b="1" spc="-50" dirty="0" err="1">
                <a:solidFill>
                  <a:srgbClr val="D13737"/>
                </a:solidFill>
                <a:latin typeface="Arimo Bold"/>
                <a:ea typeface="Arimo Bold"/>
                <a:cs typeface="Arimo Bold"/>
                <a:sym typeface="Arimo Bold"/>
              </a:rPr>
              <a:t>données</a:t>
            </a:r>
            <a:r>
              <a:rPr lang="en-US" sz="3100" b="1" spc="-50" dirty="0">
                <a:solidFill>
                  <a:srgbClr val="D13737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3100" b="1" spc="-50" dirty="0" err="1">
                <a:solidFill>
                  <a:srgbClr val="D13737"/>
                </a:solidFill>
                <a:latin typeface="Arimo Bold"/>
                <a:ea typeface="Arimo Bold"/>
                <a:cs typeface="Arimo Bold"/>
                <a:sym typeface="Arimo Bold"/>
              </a:rPr>
              <a:t>ciblées</a:t>
            </a:r>
            <a:r>
              <a:rPr lang="en-US" sz="3100" b="1" spc="-50" dirty="0">
                <a:solidFill>
                  <a:srgbClr val="D13737"/>
                </a:solidFill>
                <a:latin typeface="Arimo Bold"/>
                <a:ea typeface="Arimo Bold"/>
                <a:cs typeface="Arimo Bold"/>
                <a:sym typeface="Arimo Bold"/>
              </a:rPr>
              <a:t>.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8F5137F-FEC6-413B-A527-BAAA4FBF8223}"/>
              </a:ext>
            </a:extLst>
          </p:cNvPr>
          <p:cNvSpPr/>
          <p:nvPr/>
        </p:nvSpPr>
        <p:spPr>
          <a:xfrm>
            <a:off x="17880806" y="13096081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4" name="Group 6">
            <a:extLst>
              <a:ext uri="{FF2B5EF4-FFF2-40B4-BE49-F238E27FC236}">
                <a16:creationId xmlns:a16="http://schemas.microsoft.com/office/drawing/2014/main" id="{C9899537-0F17-4636-9757-2A7EADBF2795}"/>
              </a:ext>
            </a:extLst>
          </p:cNvPr>
          <p:cNvGrpSpPr/>
          <p:nvPr/>
        </p:nvGrpSpPr>
        <p:grpSpPr>
          <a:xfrm>
            <a:off x="12354340" y="6489154"/>
            <a:ext cx="17416794" cy="18508225"/>
            <a:chOff x="0" y="0"/>
            <a:chExt cx="3009434" cy="7346216"/>
          </a:xfrm>
          <a:solidFill>
            <a:srgbClr val="F9EBD1"/>
          </a:solidFill>
        </p:grpSpPr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D4C4A56B-AD7B-44C6-92FE-FE4D35E827D1}"/>
                </a:ext>
              </a:extLst>
            </p:cNvPr>
            <p:cNvSpPr/>
            <p:nvPr/>
          </p:nvSpPr>
          <p:spPr>
            <a:xfrm>
              <a:off x="0" y="0"/>
              <a:ext cx="3009392" cy="7346188"/>
            </a:xfrm>
            <a:custGeom>
              <a:avLst/>
              <a:gdLst/>
              <a:ahLst/>
              <a:cxnLst/>
              <a:rect l="l" t="t" r="r" b="b"/>
              <a:pathLst>
                <a:path w="3009392" h="7346188">
                  <a:moveTo>
                    <a:pt x="0" y="0"/>
                  </a:moveTo>
                  <a:lnTo>
                    <a:pt x="3009392" y="0"/>
                  </a:lnTo>
                  <a:lnTo>
                    <a:pt x="3009392" y="7346188"/>
                  </a:lnTo>
                  <a:lnTo>
                    <a:pt x="0" y="7346188"/>
                  </a:lnTo>
                  <a:close/>
                </a:path>
              </a:pathLst>
            </a:custGeom>
            <a:grpFill/>
          </p:spPr>
        </p:sp>
      </p:grp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D726EE2-F323-4955-B2C2-D20F2D899C98}"/>
              </a:ext>
            </a:extLst>
          </p:cNvPr>
          <p:cNvSpPr/>
          <p:nvPr/>
        </p:nvSpPr>
        <p:spPr>
          <a:xfrm>
            <a:off x="12865794" y="6633356"/>
            <a:ext cx="16686666" cy="1433525"/>
          </a:xfrm>
          <a:prstGeom prst="roundRect">
            <a:avLst/>
          </a:prstGeom>
          <a:solidFill>
            <a:srgbClr val="0093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84384"/>
              </a:solidFill>
            </a:endParaRPr>
          </a:p>
        </p:txBody>
      </p:sp>
      <p:sp>
        <p:nvSpPr>
          <p:cNvPr id="66" name="TextBox 63">
            <a:extLst>
              <a:ext uri="{FF2B5EF4-FFF2-40B4-BE49-F238E27FC236}">
                <a16:creationId xmlns:a16="http://schemas.microsoft.com/office/drawing/2014/main" id="{41067865-E1C8-4DDD-B2DD-2A7070E110F3}"/>
              </a:ext>
            </a:extLst>
          </p:cNvPr>
          <p:cNvSpPr txBox="1"/>
          <p:nvPr/>
        </p:nvSpPr>
        <p:spPr>
          <a:xfrm>
            <a:off x="16126325" y="6797608"/>
            <a:ext cx="10165605" cy="11143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7"/>
              </a:lnSpc>
            </a:pPr>
            <a:r>
              <a:rPr lang="en-US" sz="6832" dirty="0" err="1">
                <a:solidFill>
                  <a:schemeClr val="bg1"/>
                </a:solidFill>
                <a:latin typeface="Lexend Deca"/>
                <a:ea typeface="Lexend Deca"/>
                <a:cs typeface="Lexend Deca"/>
                <a:sym typeface="Lexend Deca"/>
              </a:rPr>
              <a:t>Méthodologie</a:t>
            </a:r>
            <a:r>
              <a:rPr lang="en-US" sz="6832" dirty="0">
                <a:solidFill>
                  <a:schemeClr val="bg1"/>
                </a:solidFill>
                <a:latin typeface="Lexend Deca"/>
                <a:ea typeface="Lexend Deca"/>
                <a:cs typeface="Lexend Deca"/>
                <a:sym typeface="Lexend Deca"/>
              </a:rPr>
              <a:t> de travail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A508D1D-01E5-403A-9F69-4063A53C380B}"/>
              </a:ext>
            </a:extLst>
          </p:cNvPr>
          <p:cNvSpPr/>
          <p:nvPr/>
        </p:nvSpPr>
        <p:spPr>
          <a:xfrm>
            <a:off x="739088" y="25835756"/>
            <a:ext cx="10833453" cy="1433525"/>
          </a:xfrm>
          <a:prstGeom prst="roundRect">
            <a:avLst/>
          </a:prstGeom>
          <a:solidFill>
            <a:srgbClr val="0093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84384"/>
              </a:solidFill>
            </a:endParaRPr>
          </a:p>
        </p:txBody>
      </p:sp>
      <p:sp>
        <p:nvSpPr>
          <p:cNvPr id="68" name="TextBox 63">
            <a:extLst>
              <a:ext uri="{FF2B5EF4-FFF2-40B4-BE49-F238E27FC236}">
                <a16:creationId xmlns:a16="http://schemas.microsoft.com/office/drawing/2014/main" id="{463459EB-236B-475C-93CC-D01984ABAB7F}"/>
              </a:ext>
            </a:extLst>
          </p:cNvPr>
          <p:cNvSpPr txBox="1"/>
          <p:nvPr/>
        </p:nvSpPr>
        <p:spPr>
          <a:xfrm>
            <a:off x="2945140" y="25995346"/>
            <a:ext cx="6421349" cy="11143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7"/>
              </a:lnSpc>
            </a:pPr>
            <a:r>
              <a:rPr lang="en-US" sz="6832" dirty="0" err="1">
                <a:solidFill>
                  <a:schemeClr val="bg1"/>
                </a:solidFill>
                <a:latin typeface="Lexend Deca"/>
                <a:ea typeface="Lexend Deca"/>
                <a:cs typeface="Lexend Deca"/>
                <a:sym typeface="Lexend Deca"/>
              </a:rPr>
              <a:t>Problématique</a:t>
            </a:r>
            <a:endParaRPr lang="en-US" sz="6832" dirty="0">
              <a:solidFill>
                <a:schemeClr val="bg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grpSp>
        <p:nvGrpSpPr>
          <p:cNvPr id="69" name="Group 6">
            <a:extLst>
              <a:ext uri="{FF2B5EF4-FFF2-40B4-BE49-F238E27FC236}">
                <a16:creationId xmlns:a16="http://schemas.microsoft.com/office/drawing/2014/main" id="{8B0D8486-8456-4625-B524-FB3DF214EBC8}"/>
              </a:ext>
            </a:extLst>
          </p:cNvPr>
          <p:cNvGrpSpPr/>
          <p:nvPr/>
        </p:nvGrpSpPr>
        <p:grpSpPr>
          <a:xfrm>
            <a:off x="354806" y="31993680"/>
            <a:ext cx="11739075" cy="8099767"/>
            <a:chOff x="0" y="0"/>
            <a:chExt cx="3009434" cy="7346216"/>
          </a:xfrm>
          <a:solidFill>
            <a:srgbClr val="F9EBD1"/>
          </a:solidFill>
        </p:grpSpPr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4CA07FE-64C6-4C72-A849-A83DE4A7BF52}"/>
                </a:ext>
              </a:extLst>
            </p:cNvPr>
            <p:cNvSpPr/>
            <p:nvPr/>
          </p:nvSpPr>
          <p:spPr>
            <a:xfrm>
              <a:off x="0" y="0"/>
              <a:ext cx="3009392" cy="7346188"/>
            </a:xfrm>
            <a:custGeom>
              <a:avLst/>
              <a:gdLst/>
              <a:ahLst/>
              <a:cxnLst/>
              <a:rect l="l" t="t" r="r" b="b"/>
              <a:pathLst>
                <a:path w="3009392" h="7346188">
                  <a:moveTo>
                    <a:pt x="0" y="0"/>
                  </a:moveTo>
                  <a:lnTo>
                    <a:pt x="3009392" y="0"/>
                  </a:lnTo>
                  <a:lnTo>
                    <a:pt x="3009392" y="7346188"/>
                  </a:lnTo>
                  <a:lnTo>
                    <a:pt x="0" y="7346188"/>
                  </a:lnTo>
                  <a:close/>
                </a:path>
              </a:pathLst>
            </a:custGeom>
            <a:grpFill/>
          </p:spPr>
        </p:sp>
      </p:grpSp>
      <p:sp>
        <p:nvSpPr>
          <p:cNvPr id="71" name="TextBox 65">
            <a:extLst>
              <a:ext uri="{FF2B5EF4-FFF2-40B4-BE49-F238E27FC236}">
                <a16:creationId xmlns:a16="http://schemas.microsoft.com/office/drawing/2014/main" id="{498E6E38-A67A-48DC-9738-649E48AA0919}"/>
              </a:ext>
            </a:extLst>
          </p:cNvPr>
          <p:cNvSpPr txBox="1"/>
          <p:nvPr/>
        </p:nvSpPr>
        <p:spPr>
          <a:xfrm>
            <a:off x="579827" y="34304616"/>
            <a:ext cx="11121918" cy="50263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386"/>
              </a:lnSpc>
            </a:pPr>
            <a:r>
              <a:rPr lang="fr-FR" sz="305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Comparaison entre </a:t>
            </a:r>
            <a:r>
              <a:rPr lang="fr-FR" sz="305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DistilBERT</a:t>
            </a:r>
            <a:r>
              <a:rPr lang="fr-FR" sz="305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fr-FR" sz="305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DistilRoBERTa</a:t>
            </a:r>
            <a:r>
              <a:rPr lang="fr-FR" sz="305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 et GPT-2 pour le fine-tuning sur la classification des sentiments à partir des critiques de films du </a:t>
            </a:r>
            <a:r>
              <a:rPr lang="fr-FR" sz="305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dataset</a:t>
            </a:r>
            <a:r>
              <a:rPr lang="fr-FR" sz="305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fr-FR" sz="305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IMDb</a:t>
            </a:r>
            <a:r>
              <a:rPr lang="fr-FR" sz="305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. L’objectif est d’évaluer leurs performances respectives en ajustant l’ensemble de leurs paramètres via la méthode de Full Fine-Tuning. Le projet comprend la préparation des données, l’entraînement et l’évaluation des modèles sur un ensemble de test, afin de déterminer lequel offre le meilleur compromis entre précision et efficacité.</a:t>
            </a:r>
            <a:endParaRPr lang="en-US" sz="3050" b="1" spc="-50" dirty="0">
              <a:solidFill>
                <a:srgbClr val="D13737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A80A15A-5382-4074-9572-0658ACE2F798}"/>
              </a:ext>
            </a:extLst>
          </p:cNvPr>
          <p:cNvSpPr/>
          <p:nvPr/>
        </p:nvSpPr>
        <p:spPr>
          <a:xfrm>
            <a:off x="735509" y="32337691"/>
            <a:ext cx="10833453" cy="1492438"/>
          </a:xfrm>
          <a:prstGeom prst="roundRect">
            <a:avLst/>
          </a:prstGeom>
          <a:solidFill>
            <a:srgbClr val="0093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84384"/>
              </a:solidFill>
            </a:endParaRPr>
          </a:p>
        </p:txBody>
      </p:sp>
      <p:sp>
        <p:nvSpPr>
          <p:cNvPr id="73" name="TextBox 63">
            <a:extLst>
              <a:ext uri="{FF2B5EF4-FFF2-40B4-BE49-F238E27FC236}">
                <a16:creationId xmlns:a16="http://schemas.microsoft.com/office/drawing/2014/main" id="{0F0D074D-D5ED-48DF-9887-540A80003F33}"/>
              </a:ext>
            </a:extLst>
          </p:cNvPr>
          <p:cNvSpPr txBox="1"/>
          <p:nvPr/>
        </p:nvSpPr>
        <p:spPr>
          <a:xfrm>
            <a:off x="4429898" y="32497281"/>
            <a:ext cx="3444675" cy="11143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7"/>
              </a:lnSpc>
            </a:pPr>
            <a:r>
              <a:rPr lang="en-US" sz="6832" dirty="0">
                <a:solidFill>
                  <a:schemeClr val="bg1"/>
                </a:solidFill>
                <a:latin typeface="Lexend Deca"/>
                <a:ea typeface="Lexend Deca"/>
                <a:cs typeface="Lexend Deca"/>
                <a:sym typeface="Lexend Deca"/>
              </a:rPr>
              <a:t>Objectif</a:t>
            </a:r>
          </a:p>
        </p:txBody>
      </p:sp>
      <p:sp>
        <p:nvSpPr>
          <p:cNvPr id="78" name="TextBox 65">
            <a:extLst>
              <a:ext uri="{FF2B5EF4-FFF2-40B4-BE49-F238E27FC236}">
                <a16:creationId xmlns:a16="http://schemas.microsoft.com/office/drawing/2014/main" id="{4FE47E07-448E-47EC-9516-12F496B6E7D2}"/>
              </a:ext>
            </a:extLst>
          </p:cNvPr>
          <p:cNvSpPr txBox="1"/>
          <p:nvPr/>
        </p:nvSpPr>
        <p:spPr>
          <a:xfrm>
            <a:off x="12721523" y="8481722"/>
            <a:ext cx="16786423" cy="16392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386"/>
              </a:lnSpc>
            </a:pPr>
            <a:r>
              <a:rPr lang="fr-FR" sz="30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L'image ci-dessous illustre le processus de fine-tuning des </a:t>
            </a:r>
            <a:r>
              <a:rPr lang="fr-FR" sz="300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LLMs</a:t>
            </a:r>
            <a:r>
              <a:rPr lang="fr-FR" sz="30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fr-FR" sz="300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DistilBERT</a:t>
            </a:r>
            <a:r>
              <a:rPr lang="fr-FR" sz="30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fr-FR" sz="300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DistilRoBERTa</a:t>
            </a:r>
            <a:r>
              <a:rPr lang="fr-FR" sz="30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 et GPT-2, des modèles pré-entraînés, pour la classification des sentiments à partir des critiques de films du </a:t>
            </a:r>
            <a:r>
              <a:rPr lang="fr-FR" sz="300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dataset</a:t>
            </a:r>
            <a:r>
              <a:rPr lang="fr-FR" sz="30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fr-FR" sz="300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IMDb</a:t>
            </a:r>
            <a:r>
              <a:rPr lang="fr-FR" sz="30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</p:txBody>
      </p:sp>
      <p:sp>
        <p:nvSpPr>
          <p:cNvPr id="79" name="object 68">
            <a:extLst>
              <a:ext uri="{FF2B5EF4-FFF2-40B4-BE49-F238E27FC236}">
                <a16:creationId xmlns:a16="http://schemas.microsoft.com/office/drawing/2014/main" id="{31CB04DE-7B4C-4C6D-9BAC-F91248D588D8}"/>
              </a:ext>
            </a:extLst>
          </p:cNvPr>
          <p:cNvSpPr/>
          <p:nvPr/>
        </p:nvSpPr>
        <p:spPr>
          <a:xfrm>
            <a:off x="12406460" y="15262274"/>
            <a:ext cx="4940946" cy="1034208"/>
          </a:xfrm>
          <a:custGeom>
            <a:avLst/>
            <a:gdLst/>
            <a:ahLst/>
            <a:cxnLst/>
            <a:rect l="l" t="t" r="r" b="b"/>
            <a:pathLst>
              <a:path w="2726690" h="309879">
                <a:moveTo>
                  <a:pt x="2571571" y="0"/>
                </a:moveTo>
                <a:lnTo>
                  <a:pt x="0" y="0"/>
                </a:lnTo>
                <a:lnTo>
                  <a:pt x="0" y="309448"/>
                </a:lnTo>
                <a:lnTo>
                  <a:pt x="2571571" y="309448"/>
                </a:lnTo>
                <a:lnTo>
                  <a:pt x="2726295" y="154724"/>
                </a:lnTo>
                <a:lnTo>
                  <a:pt x="2571571" y="0"/>
                </a:lnTo>
                <a:close/>
              </a:path>
            </a:pathLst>
          </a:custGeom>
          <a:solidFill>
            <a:srgbClr val="87AEA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026E5927-A9E2-411D-93C4-8F4745DC88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6460" y="10489956"/>
            <a:ext cx="9999759" cy="4247685"/>
          </a:xfrm>
          <a:prstGeom prst="rect">
            <a:avLst/>
          </a:prstGeom>
        </p:spPr>
      </p:pic>
      <p:sp>
        <p:nvSpPr>
          <p:cNvPr id="76" name="TextBox 65">
            <a:extLst>
              <a:ext uri="{FF2B5EF4-FFF2-40B4-BE49-F238E27FC236}">
                <a16:creationId xmlns:a16="http://schemas.microsoft.com/office/drawing/2014/main" id="{3EAAC7F2-3DB9-40EA-8887-504D4F59139B}"/>
              </a:ext>
            </a:extLst>
          </p:cNvPr>
          <p:cNvSpPr txBox="1"/>
          <p:nvPr/>
        </p:nvSpPr>
        <p:spPr>
          <a:xfrm>
            <a:off x="12406460" y="15487909"/>
            <a:ext cx="3918227" cy="5282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386"/>
              </a:lnSpc>
            </a:pPr>
            <a:r>
              <a:rPr lang="fr-FR" sz="36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Étapes principales :</a:t>
            </a:r>
          </a:p>
        </p:txBody>
      </p:sp>
      <p:sp>
        <p:nvSpPr>
          <p:cNvPr id="85" name="TextBox 65">
            <a:extLst>
              <a:ext uri="{FF2B5EF4-FFF2-40B4-BE49-F238E27FC236}">
                <a16:creationId xmlns:a16="http://schemas.microsoft.com/office/drawing/2014/main" id="{4975CF7F-9509-4B23-B203-A21B3C0D51CE}"/>
              </a:ext>
            </a:extLst>
          </p:cNvPr>
          <p:cNvSpPr txBox="1"/>
          <p:nvPr/>
        </p:nvSpPr>
        <p:spPr>
          <a:xfrm>
            <a:off x="12242006" y="16525081"/>
            <a:ext cx="9183540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8702" lvl="1" indent="-269350">
              <a:lnSpc>
                <a:spcPts val="3442"/>
              </a:lnSpc>
              <a:buAutoNum type="arabicPeriod"/>
            </a:pPr>
            <a:r>
              <a:rPr lang="en-US" sz="3200" dirty="0">
                <a:solidFill>
                  <a:srgbClr val="2D7973"/>
                </a:solidFill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lang="en-US" sz="3200" dirty="0" err="1">
                <a:solidFill>
                  <a:srgbClr val="2D7973"/>
                </a:solidFill>
                <a:latin typeface="Lexend Deca"/>
                <a:ea typeface="Lexend Deca"/>
                <a:cs typeface="Lexend Deca"/>
                <a:sym typeface="Lexend Deca"/>
              </a:rPr>
              <a:t>Chargement</a:t>
            </a:r>
            <a:r>
              <a:rPr lang="en-US" sz="3200" dirty="0">
                <a:solidFill>
                  <a:srgbClr val="2D7973"/>
                </a:solidFill>
                <a:latin typeface="Lexend Deca"/>
                <a:ea typeface="Lexend Deca"/>
                <a:cs typeface="Lexend Deca"/>
                <a:sym typeface="Lexend Deca"/>
              </a:rPr>
              <a:t> et </a:t>
            </a:r>
            <a:r>
              <a:rPr lang="en-US" sz="3200" dirty="0" err="1">
                <a:solidFill>
                  <a:srgbClr val="2D7973"/>
                </a:solidFill>
                <a:latin typeface="Lexend Deca"/>
                <a:ea typeface="Lexend Deca"/>
                <a:cs typeface="Lexend Deca"/>
                <a:sym typeface="Lexend Deca"/>
              </a:rPr>
              <a:t>Prétraitement</a:t>
            </a:r>
            <a:r>
              <a:rPr lang="en-US" sz="3200" dirty="0">
                <a:solidFill>
                  <a:srgbClr val="2D7973"/>
                </a:solidFill>
                <a:latin typeface="Lexend Deca"/>
                <a:ea typeface="Lexend Deca"/>
                <a:cs typeface="Lexend Deca"/>
                <a:sym typeface="Lexend Deca"/>
              </a:rPr>
              <a:t> du Dataset :</a:t>
            </a:r>
          </a:p>
        </p:txBody>
      </p:sp>
      <p:sp>
        <p:nvSpPr>
          <p:cNvPr id="87" name="TextBox 65">
            <a:extLst>
              <a:ext uri="{FF2B5EF4-FFF2-40B4-BE49-F238E27FC236}">
                <a16:creationId xmlns:a16="http://schemas.microsoft.com/office/drawing/2014/main" id="{3D922EFE-19C0-49E0-8571-0296014D4761}"/>
              </a:ext>
            </a:extLst>
          </p:cNvPr>
          <p:cNvSpPr txBox="1"/>
          <p:nvPr/>
        </p:nvSpPr>
        <p:spPr>
          <a:xfrm>
            <a:off x="12699206" y="17210881"/>
            <a:ext cx="8359683" cy="33320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386"/>
              </a:lnSpc>
              <a:buFont typeface="Arial" panose="020B0604020202020204" pitchFamily="34" charset="0"/>
              <a:buChar char="•"/>
            </a:pPr>
            <a:r>
              <a:rPr lang="fr-FR" sz="30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Utilisation du </a:t>
            </a:r>
            <a:r>
              <a:rPr lang="fr-FR" sz="300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dataset</a:t>
            </a:r>
            <a:r>
              <a:rPr lang="fr-FR" sz="30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fr-FR" sz="300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IMDb</a:t>
            </a:r>
            <a:r>
              <a:rPr lang="fr-FR" sz="30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 contenant des critiques de films étiquetées en positif/négatif.</a:t>
            </a:r>
          </a:p>
          <a:p>
            <a:pPr marL="457200" indent="-457200" algn="just">
              <a:lnSpc>
                <a:spcPts val="4386"/>
              </a:lnSpc>
              <a:buFont typeface="Arial" panose="020B0604020202020204" pitchFamily="34" charset="0"/>
              <a:buChar char="•"/>
            </a:pPr>
            <a:r>
              <a:rPr lang="fr-FR" sz="30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Prétraitement des données pour les préparer au modèle (tokenisation avec le </a:t>
            </a:r>
            <a:r>
              <a:rPr lang="fr-FR" sz="300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tokenizer</a:t>
            </a:r>
            <a:r>
              <a:rPr lang="fr-FR" sz="30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fr-FR" sz="300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DistilBERT</a:t>
            </a:r>
            <a:r>
              <a:rPr lang="fr-FR" sz="30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).</a:t>
            </a:r>
          </a:p>
          <a:p>
            <a:pPr algn="just">
              <a:lnSpc>
                <a:spcPts val="4386"/>
              </a:lnSpc>
            </a:pPr>
            <a:endParaRPr lang="fr-FR" sz="3000" spc="-50" dirty="0">
              <a:solidFill>
                <a:srgbClr val="36363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8" name="TextBox 65">
            <a:extLst>
              <a:ext uri="{FF2B5EF4-FFF2-40B4-BE49-F238E27FC236}">
                <a16:creationId xmlns:a16="http://schemas.microsoft.com/office/drawing/2014/main" id="{C5D08B5A-5300-480B-A51F-2D0C1A8AAC8B}"/>
              </a:ext>
            </a:extLst>
          </p:cNvPr>
          <p:cNvSpPr txBox="1"/>
          <p:nvPr/>
        </p:nvSpPr>
        <p:spPr>
          <a:xfrm>
            <a:off x="12242006" y="20889664"/>
            <a:ext cx="9183540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69352" lvl="1">
              <a:lnSpc>
                <a:spcPts val="3442"/>
              </a:lnSpc>
            </a:pPr>
            <a:r>
              <a:rPr lang="fr-FR" sz="3200" dirty="0">
                <a:solidFill>
                  <a:srgbClr val="2D7973"/>
                </a:solidFill>
                <a:latin typeface="Lexend Deca"/>
                <a:ea typeface="Lexend Deca"/>
                <a:cs typeface="Lexend Deca"/>
                <a:sym typeface="Lexend Deca"/>
              </a:rPr>
              <a:t>2. </a:t>
            </a:r>
            <a:r>
              <a:rPr lang="fr-FR" sz="3200" dirty="0" err="1">
                <a:solidFill>
                  <a:srgbClr val="2D7973"/>
                </a:solidFill>
                <a:latin typeface="Lexend Deca"/>
                <a:ea typeface="Lexend Deca"/>
                <a:cs typeface="Lexend Deca"/>
                <a:sym typeface="Lexend Deca"/>
              </a:rPr>
              <a:t>Tokenization</a:t>
            </a:r>
            <a:r>
              <a:rPr lang="fr-FR" sz="3200" dirty="0">
                <a:solidFill>
                  <a:srgbClr val="2D7973"/>
                </a:solidFill>
                <a:latin typeface="Lexend Deca"/>
                <a:ea typeface="Lexend Deca"/>
                <a:cs typeface="Lexend Deca"/>
                <a:sym typeface="Lexend Deca"/>
              </a:rPr>
              <a:t> et Préparation des Données </a:t>
            </a:r>
          </a:p>
        </p:txBody>
      </p:sp>
      <p:sp>
        <p:nvSpPr>
          <p:cNvPr id="89" name="TextBox 65">
            <a:extLst>
              <a:ext uri="{FF2B5EF4-FFF2-40B4-BE49-F238E27FC236}">
                <a16:creationId xmlns:a16="http://schemas.microsoft.com/office/drawing/2014/main" id="{65CC616F-3BDF-4322-A192-AEAD19A44DD8}"/>
              </a:ext>
            </a:extLst>
          </p:cNvPr>
          <p:cNvSpPr txBox="1"/>
          <p:nvPr/>
        </p:nvSpPr>
        <p:spPr>
          <a:xfrm>
            <a:off x="12793810" y="21605936"/>
            <a:ext cx="8359683" cy="27677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386"/>
              </a:lnSpc>
              <a:buFont typeface="Arial" panose="020B0604020202020204" pitchFamily="34" charset="0"/>
              <a:buChar char="•"/>
            </a:pPr>
            <a:r>
              <a:rPr lang="fr-FR" sz="30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Tokenisation des textes avec le </a:t>
            </a:r>
            <a:r>
              <a:rPr lang="fr-FR" sz="300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tokenizer</a:t>
            </a:r>
            <a:r>
              <a:rPr lang="fr-FR" sz="30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fr-FR" sz="300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DistilBERT</a:t>
            </a:r>
            <a:r>
              <a:rPr lang="fr-FR" sz="30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 pour transformer les données textuelles en entrées numériques.</a:t>
            </a:r>
          </a:p>
          <a:p>
            <a:pPr marL="457200" indent="-457200" algn="just">
              <a:lnSpc>
                <a:spcPts val="4386"/>
              </a:lnSpc>
              <a:buFont typeface="Arial" panose="020B0604020202020204" pitchFamily="34" charset="0"/>
              <a:buChar char="•"/>
            </a:pPr>
            <a:r>
              <a:rPr lang="fr-FR" sz="30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Encodage des labels (0 pour négatif, 1 pour positif).</a:t>
            </a:r>
          </a:p>
        </p:txBody>
      </p:sp>
      <p:sp>
        <p:nvSpPr>
          <p:cNvPr id="90" name="TextBox 65">
            <a:extLst>
              <a:ext uri="{FF2B5EF4-FFF2-40B4-BE49-F238E27FC236}">
                <a16:creationId xmlns:a16="http://schemas.microsoft.com/office/drawing/2014/main" id="{E7DFB67C-E435-4329-9F28-07CA78332152}"/>
              </a:ext>
            </a:extLst>
          </p:cNvPr>
          <p:cNvSpPr txBox="1"/>
          <p:nvPr/>
        </p:nvSpPr>
        <p:spPr>
          <a:xfrm>
            <a:off x="21727466" y="16525081"/>
            <a:ext cx="9183540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42"/>
              </a:lnSpc>
            </a:pPr>
            <a:r>
              <a:rPr lang="en-US" sz="3200" dirty="0">
                <a:solidFill>
                  <a:srgbClr val="2D7973"/>
                </a:solidFill>
                <a:latin typeface="Lexend Deca"/>
                <a:ea typeface="Lexend Deca"/>
                <a:cs typeface="Lexend Deca"/>
                <a:sym typeface="Lexend Deca"/>
              </a:rPr>
              <a:t>3. Fine-tuning du </a:t>
            </a:r>
            <a:r>
              <a:rPr lang="en-US" sz="3200" dirty="0" err="1">
                <a:solidFill>
                  <a:srgbClr val="2D7973"/>
                </a:solidFill>
                <a:latin typeface="Lexend Deca"/>
                <a:ea typeface="Lexend Deca"/>
                <a:cs typeface="Lexend Deca"/>
                <a:sym typeface="Lexend Deca"/>
              </a:rPr>
              <a:t>Modèle</a:t>
            </a:r>
            <a:r>
              <a:rPr lang="en-US" sz="3200" dirty="0">
                <a:solidFill>
                  <a:srgbClr val="2D7973"/>
                </a:solidFill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lang="en-US" sz="3200" dirty="0" err="1">
                <a:solidFill>
                  <a:srgbClr val="2D7973"/>
                </a:solidFill>
                <a:latin typeface="Lexend Deca"/>
                <a:ea typeface="Lexend Deca"/>
                <a:cs typeface="Lexend Deca"/>
                <a:sym typeface="Lexend Deca"/>
              </a:rPr>
              <a:t>DistilBERT</a:t>
            </a:r>
            <a:r>
              <a:rPr lang="en-US" sz="3200" dirty="0">
                <a:solidFill>
                  <a:srgbClr val="2D7973"/>
                </a:solidFill>
                <a:latin typeface="Lexend Deca"/>
                <a:ea typeface="Lexend Deca"/>
                <a:cs typeface="Lexend Deca"/>
                <a:sym typeface="Lexend Deca"/>
              </a:rPr>
              <a:t> :</a:t>
            </a:r>
          </a:p>
        </p:txBody>
      </p:sp>
      <p:sp>
        <p:nvSpPr>
          <p:cNvPr id="91" name="TextBox 65">
            <a:extLst>
              <a:ext uri="{FF2B5EF4-FFF2-40B4-BE49-F238E27FC236}">
                <a16:creationId xmlns:a16="http://schemas.microsoft.com/office/drawing/2014/main" id="{0AA35B0A-B01C-4016-866D-AA13F8C7BC3E}"/>
              </a:ext>
            </a:extLst>
          </p:cNvPr>
          <p:cNvSpPr txBox="1"/>
          <p:nvPr/>
        </p:nvSpPr>
        <p:spPr>
          <a:xfrm>
            <a:off x="21767006" y="17210881"/>
            <a:ext cx="7921519" cy="33320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386"/>
              </a:lnSpc>
              <a:buFont typeface="Arial" panose="020B0604020202020204" pitchFamily="34" charset="0"/>
              <a:buChar char="•"/>
            </a:pPr>
            <a:r>
              <a:rPr lang="fr-FR" sz="30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Le modèle pré-entraîné </a:t>
            </a:r>
            <a:r>
              <a:rPr lang="fr-FR" sz="300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distilbert</a:t>
            </a:r>
            <a:r>
              <a:rPr lang="fr-FR" sz="30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-base-</a:t>
            </a:r>
            <a:r>
              <a:rPr lang="fr-FR" sz="300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uncased</a:t>
            </a:r>
            <a:r>
              <a:rPr lang="fr-FR" sz="30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 est ajusté pour la tâche de classification des sentiments.</a:t>
            </a:r>
          </a:p>
          <a:p>
            <a:pPr marL="457200" indent="-457200" algn="just">
              <a:lnSpc>
                <a:spcPts val="4386"/>
              </a:lnSpc>
              <a:buFont typeface="Arial" panose="020B0604020202020204" pitchFamily="34" charset="0"/>
              <a:buChar char="•"/>
            </a:pPr>
            <a:r>
              <a:rPr lang="fr-FR" sz="30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Optimisation avec </a:t>
            </a:r>
            <a:r>
              <a:rPr lang="fr-FR" sz="300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AdamW</a:t>
            </a:r>
            <a:r>
              <a:rPr lang="fr-FR" sz="30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 et ajustement des hyperparamètres comme le taux d’apprentissage et la taille du batch.</a:t>
            </a:r>
          </a:p>
        </p:txBody>
      </p:sp>
      <p:sp>
        <p:nvSpPr>
          <p:cNvPr id="92" name="TextBox 65">
            <a:extLst>
              <a:ext uri="{FF2B5EF4-FFF2-40B4-BE49-F238E27FC236}">
                <a16:creationId xmlns:a16="http://schemas.microsoft.com/office/drawing/2014/main" id="{AA291650-E186-42BB-A45B-984831BCC076}"/>
              </a:ext>
            </a:extLst>
          </p:cNvPr>
          <p:cNvSpPr txBox="1"/>
          <p:nvPr/>
        </p:nvSpPr>
        <p:spPr>
          <a:xfrm>
            <a:off x="21727466" y="20868481"/>
            <a:ext cx="9183540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42"/>
              </a:lnSpc>
            </a:pPr>
            <a:r>
              <a:rPr lang="en-US" sz="3200" dirty="0">
                <a:solidFill>
                  <a:srgbClr val="2D7973"/>
                </a:solidFill>
                <a:latin typeface="Lexend Deca"/>
                <a:ea typeface="Lexend Deca"/>
                <a:cs typeface="Lexend Deca"/>
                <a:sym typeface="Lexend Deca"/>
              </a:rPr>
              <a:t>4. </a:t>
            </a:r>
            <a:r>
              <a:rPr lang="en-US" sz="3200" dirty="0" err="1">
                <a:solidFill>
                  <a:srgbClr val="2D7973"/>
                </a:solidFill>
                <a:latin typeface="Lexend Deca"/>
                <a:ea typeface="Lexend Deca"/>
                <a:cs typeface="Lexend Deca"/>
                <a:sym typeface="Lexend Deca"/>
              </a:rPr>
              <a:t>Évaluation</a:t>
            </a:r>
            <a:r>
              <a:rPr lang="en-US" sz="3200" dirty="0">
                <a:solidFill>
                  <a:srgbClr val="2D7973"/>
                </a:solidFill>
                <a:latin typeface="Lexend Deca"/>
                <a:ea typeface="Lexend Deca"/>
                <a:cs typeface="Lexend Deca"/>
                <a:sym typeface="Lexend Deca"/>
              </a:rPr>
              <a:t> du </a:t>
            </a:r>
            <a:r>
              <a:rPr lang="en-US" sz="3200" dirty="0" err="1">
                <a:solidFill>
                  <a:srgbClr val="2D7973"/>
                </a:solidFill>
                <a:latin typeface="Lexend Deca"/>
                <a:ea typeface="Lexend Deca"/>
                <a:cs typeface="Lexend Deca"/>
                <a:sym typeface="Lexend Deca"/>
              </a:rPr>
              <a:t>Modèle</a:t>
            </a:r>
            <a:r>
              <a:rPr lang="en-US" sz="3200" dirty="0">
                <a:solidFill>
                  <a:srgbClr val="2D7973"/>
                </a:solidFill>
                <a:latin typeface="Lexend Deca"/>
                <a:ea typeface="Lexend Deca"/>
                <a:cs typeface="Lexend Deca"/>
                <a:sym typeface="Lexend Deca"/>
              </a:rPr>
              <a:t> :</a:t>
            </a:r>
          </a:p>
        </p:txBody>
      </p:sp>
      <p:sp>
        <p:nvSpPr>
          <p:cNvPr id="93" name="TextBox 65">
            <a:extLst>
              <a:ext uri="{FF2B5EF4-FFF2-40B4-BE49-F238E27FC236}">
                <a16:creationId xmlns:a16="http://schemas.microsoft.com/office/drawing/2014/main" id="{C735837B-0360-485E-8AC8-3C982D31F1ED}"/>
              </a:ext>
            </a:extLst>
          </p:cNvPr>
          <p:cNvSpPr txBox="1"/>
          <p:nvPr/>
        </p:nvSpPr>
        <p:spPr>
          <a:xfrm>
            <a:off x="21767006" y="21605936"/>
            <a:ext cx="7921519" cy="27677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386"/>
              </a:lnSpc>
              <a:buFont typeface="Arial" panose="020B0604020202020204" pitchFamily="34" charset="0"/>
              <a:buChar char="•"/>
            </a:pPr>
            <a:r>
              <a:rPr lang="fr-FR" sz="30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Le modèle est entraîné sur un split de 80% du </a:t>
            </a:r>
            <a:r>
              <a:rPr lang="fr-FR" sz="300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dataset</a:t>
            </a:r>
            <a:r>
              <a:rPr lang="fr-FR" sz="30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, avec 20% réservé à la validation.</a:t>
            </a:r>
          </a:p>
          <a:p>
            <a:pPr marL="457200" indent="-457200" algn="just">
              <a:lnSpc>
                <a:spcPts val="4386"/>
              </a:lnSpc>
              <a:buFont typeface="Arial" panose="020B0604020202020204" pitchFamily="34" charset="0"/>
              <a:buChar char="•"/>
            </a:pPr>
            <a:r>
              <a:rPr lang="fr-FR" sz="30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Les métriques utilisées pour évaluer la performance sont l’</a:t>
            </a:r>
            <a:r>
              <a:rPr lang="fr-FR" sz="300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Accuracy</a:t>
            </a:r>
            <a:r>
              <a:rPr lang="fr-FR" sz="30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, Training </a:t>
            </a:r>
            <a:r>
              <a:rPr lang="fr-FR" sz="300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Loss</a:t>
            </a:r>
            <a:r>
              <a:rPr lang="fr-FR" sz="30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 et Validation </a:t>
            </a:r>
            <a:r>
              <a:rPr lang="fr-FR" sz="300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Loss</a:t>
            </a:r>
            <a:endParaRPr lang="fr-FR" sz="3000" spc="-50" dirty="0">
              <a:solidFill>
                <a:srgbClr val="36363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89DDBD9-9E63-4406-B207-8337D1BF8FE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0871" y="10911250"/>
            <a:ext cx="2514949" cy="3521466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61D04F51-3C6A-4252-B6D7-C71A7B92F34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0472" y="10911250"/>
            <a:ext cx="4298053" cy="3521466"/>
          </a:xfrm>
          <a:prstGeom prst="rect">
            <a:avLst/>
          </a:prstGeom>
        </p:spPr>
      </p:pic>
      <p:grpSp>
        <p:nvGrpSpPr>
          <p:cNvPr id="100" name="Group 6">
            <a:extLst>
              <a:ext uri="{FF2B5EF4-FFF2-40B4-BE49-F238E27FC236}">
                <a16:creationId xmlns:a16="http://schemas.microsoft.com/office/drawing/2014/main" id="{BFBAAF25-2816-4660-9100-D8262002A966}"/>
              </a:ext>
            </a:extLst>
          </p:cNvPr>
          <p:cNvGrpSpPr/>
          <p:nvPr/>
        </p:nvGrpSpPr>
        <p:grpSpPr>
          <a:xfrm>
            <a:off x="12394406" y="25503433"/>
            <a:ext cx="17422578" cy="6109248"/>
            <a:chOff x="0" y="0"/>
            <a:chExt cx="3009434" cy="7346216"/>
          </a:xfrm>
          <a:solidFill>
            <a:srgbClr val="F9EBD1"/>
          </a:solidFill>
        </p:grpSpPr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82683D73-FAB1-45CB-8984-171F5C68F823}"/>
                </a:ext>
              </a:extLst>
            </p:cNvPr>
            <p:cNvSpPr/>
            <p:nvPr/>
          </p:nvSpPr>
          <p:spPr>
            <a:xfrm>
              <a:off x="0" y="0"/>
              <a:ext cx="3009392" cy="7346188"/>
            </a:xfrm>
            <a:custGeom>
              <a:avLst/>
              <a:gdLst/>
              <a:ahLst/>
              <a:cxnLst/>
              <a:rect l="l" t="t" r="r" b="b"/>
              <a:pathLst>
                <a:path w="3009392" h="7346188">
                  <a:moveTo>
                    <a:pt x="0" y="0"/>
                  </a:moveTo>
                  <a:lnTo>
                    <a:pt x="3009392" y="0"/>
                  </a:lnTo>
                  <a:lnTo>
                    <a:pt x="3009392" y="7346188"/>
                  </a:lnTo>
                  <a:lnTo>
                    <a:pt x="0" y="7346188"/>
                  </a:lnTo>
                  <a:close/>
                </a:path>
              </a:pathLst>
            </a:custGeom>
            <a:grpFill/>
          </p:spPr>
        </p:sp>
      </p:grpSp>
      <p:sp>
        <p:nvSpPr>
          <p:cNvPr id="102" name="TextBox 65">
            <a:extLst>
              <a:ext uri="{FF2B5EF4-FFF2-40B4-BE49-F238E27FC236}">
                <a16:creationId xmlns:a16="http://schemas.microsoft.com/office/drawing/2014/main" id="{0EB6D7F9-C3F6-45F2-9A2F-518AA6E7A186}"/>
              </a:ext>
            </a:extLst>
          </p:cNvPr>
          <p:cNvSpPr txBox="1"/>
          <p:nvPr/>
        </p:nvSpPr>
        <p:spPr>
          <a:xfrm>
            <a:off x="12456560" y="27624978"/>
            <a:ext cx="16506623" cy="5107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386"/>
              </a:lnSpc>
            </a:pPr>
            <a:r>
              <a:rPr lang="fr-FR" sz="30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résultats de fine-tuning des modèles LLM pour la classification des sentiments sur le </a:t>
            </a:r>
            <a:r>
              <a:rPr lang="fr-FR" sz="300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dataset</a:t>
            </a:r>
            <a:r>
              <a:rPr lang="fr-FR" sz="300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 IMDB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78EC196C-FC52-4750-A59A-7B37FEC0C157}"/>
              </a:ext>
            </a:extLst>
          </p:cNvPr>
          <p:cNvSpPr/>
          <p:nvPr/>
        </p:nvSpPr>
        <p:spPr>
          <a:xfrm>
            <a:off x="12775109" y="25847443"/>
            <a:ext cx="16732837" cy="1433525"/>
          </a:xfrm>
          <a:prstGeom prst="roundRect">
            <a:avLst/>
          </a:prstGeom>
          <a:solidFill>
            <a:srgbClr val="0093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84384"/>
              </a:solidFill>
            </a:endParaRPr>
          </a:p>
        </p:txBody>
      </p:sp>
      <p:sp>
        <p:nvSpPr>
          <p:cNvPr id="104" name="TextBox 63">
            <a:extLst>
              <a:ext uri="{FF2B5EF4-FFF2-40B4-BE49-F238E27FC236}">
                <a16:creationId xmlns:a16="http://schemas.microsoft.com/office/drawing/2014/main" id="{72165C7E-2AFE-4620-8381-7B96003B3C1D}"/>
              </a:ext>
            </a:extLst>
          </p:cNvPr>
          <p:cNvSpPr txBox="1"/>
          <p:nvPr/>
        </p:nvSpPr>
        <p:spPr>
          <a:xfrm>
            <a:off x="19110269" y="26007033"/>
            <a:ext cx="4062516" cy="11143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7"/>
              </a:lnSpc>
            </a:pPr>
            <a:r>
              <a:rPr lang="en-US" sz="6832" dirty="0" err="1">
                <a:solidFill>
                  <a:schemeClr val="bg1"/>
                </a:solidFill>
                <a:latin typeface="Lexend Deca"/>
                <a:ea typeface="Lexend Deca"/>
                <a:cs typeface="Lexend Deca"/>
                <a:sym typeface="Lexend Deca"/>
              </a:rPr>
              <a:t>Résultats</a:t>
            </a:r>
            <a:endParaRPr lang="en-US" sz="6832" dirty="0">
              <a:solidFill>
                <a:schemeClr val="bg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F4EFF02F-5519-48CD-A4A7-D00E5C945A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526" y="28564480"/>
            <a:ext cx="3735880" cy="2895801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B85B66C1-E9F6-4B09-835D-196D75FD87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3006" y="28536515"/>
            <a:ext cx="3758974" cy="2937476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454B38F2-4D7A-48A5-AB9A-C4DD6CA2E05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482" y="28507342"/>
            <a:ext cx="4916924" cy="2951799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456EC066-F11D-4A09-B9FA-C9EDE8B8AD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5377" y="28470342"/>
            <a:ext cx="3970229" cy="3040309"/>
          </a:xfrm>
          <a:prstGeom prst="rect">
            <a:avLst/>
          </a:prstGeom>
        </p:spPr>
      </p:pic>
      <p:grpSp>
        <p:nvGrpSpPr>
          <p:cNvPr id="117" name="Group 6">
            <a:extLst>
              <a:ext uri="{FF2B5EF4-FFF2-40B4-BE49-F238E27FC236}">
                <a16:creationId xmlns:a16="http://schemas.microsoft.com/office/drawing/2014/main" id="{CD078FC8-0D2C-4F46-A82B-7D7CC2700FB6}"/>
              </a:ext>
            </a:extLst>
          </p:cNvPr>
          <p:cNvGrpSpPr/>
          <p:nvPr/>
        </p:nvGrpSpPr>
        <p:grpSpPr>
          <a:xfrm>
            <a:off x="12394406" y="31971114"/>
            <a:ext cx="17422335" cy="8099767"/>
            <a:chOff x="0" y="0"/>
            <a:chExt cx="3009434" cy="7346216"/>
          </a:xfrm>
          <a:solidFill>
            <a:srgbClr val="F9EBD1"/>
          </a:solidFill>
        </p:grpSpPr>
        <p:sp>
          <p:nvSpPr>
            <p:cNvPr id="118" name="Freeform 7">
              <a:extLst>
                <a:ext uri="{FF2B5EF4-FFF2-40B4-BE49-F238E27FC236}">
                  <a16:creationId xmlns:a16="http://schemas.microsoft.com/office/drawing/2014/main" id="{2A48F04C-2EB5-41EC-937A-7E1B9357804E}"/>
                </a:ext>
              </a:extLst>
            </p:cNvPr>
            <p:cNvSpPr/>
            <p:nvPr/>
          </p:nvSpPr>
          <p:spPr>
            <a:xfrm>
              <a:off x="0" y="0"/>
              <a:ext cx="3009392" cy="7346188"/>
            </a:xfrm>
            <a:custGeom>
              <a:avLst/>
              <a:gdLst/>
              <a:ahLst/>
              <a:cxnLst/>
              <a:rect l="l" t="t" r="r" b="b"/>
              <a:pathLst>
                <a:path w="3009392" h="7346188">
                  <a:moveTo>
                    <a:pt x="0" y="0"/>
                  </a:moveTo>
                  <a:lnTo>
                    <a:pt x="3009392" y="0"/>
                  </a:lnTo>
                  <a:lnTo>
                    <a:pt x="3009392" y="7346188"/>
                  </a:lnTo>
                  <a:lnTo>
                    <a:pt x="0" y="7346188"/>
                  </a:lnTo>
                  <a:close/>
                </a:path>
              </a:pathLst>
            </a:custGeom>
            <a:grpFill/>
          </p:spPr>
        </p:sp>
      </p:grpSp>
      <p:sp>
        <p:nvSpPr>
          <p:cNvPr id="119" name="TextBox 65">
            <a:extLst>
              <a:ext uri="{FF2B5EF4-FFF2-40B4-BE49-F238E27FC236}">
                <a16:creationId xmlns:a16="http://schemas.microsoft.com/office/drawing/2014/main" id="{3BDBD7C1-0BB1-41AA-A39D-EF2D21423372}"/>
              </a:ext>
            </a:extLst>
          </p:cNvPr>
          <p:cNvSpPr txBox="1"/>
          <p:nvPr/>
        </p:nvSpPr>
        <p:spPr>
          <a:xfrm>
            <a:off x="12619426" y="34282050"/>
            <a:ext cx="16506393" cy="50263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386"/>
              </a:lnSpc>
            </a:pPr>
            <a:r>
              <a:rPr lang="fr-FR" sz="305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Dans le cadre de l’analyse des sentiments sur le </a:t>
            </a:r>
            <a:r>
              <a:rPr lang="fr-FR" sz="305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dataset</a:t>
            </a:r>
            <a:r>
              <a:rPr lang="fr-FR" sz="305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 IMDB, les résultats montrent que GPT-2 atteint la meilleure précision avec 94.068%, prouvant son efficacité pour cette tâche, mais au prix d’une plus grande consommation de ressources. </a:t>
            </a:r>
            <a:r>
              <a:rPr lang="fr-FR" sz="305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DistilBERT</a:t>
            </a:r>
            <a:r>
              <a:rPr lang="fr-FR" sz="305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, avec une précision de 94.04%, offre une performance presque équivalente tout en étant plus léger, ce qui en fait un excellent compromis entre précision et efficacité. </a:t>
            </a:r>
            <a:r>
              <a:rPr lang="fr-FR" sz="3050" spc="-50" dirty="0" err="1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DistilRoBERTa</a:t>
            </a:r>
            <a:r>
              <a:rPr lang="fr-FR" sz="3050" spc="-50" dirty="0">
                <a:solidFill>
                  <a:srgbClr val="363636"/>
                </a:solidFill>
                <a:latin typeface="Arimo"/>
                <a:ea typeface="Arimo"/>
                <a:cs typeface="Arimo"/>
                <a:sym typeface="Arimo"/>
              </a:rPr>
              <a:t>, bien qu’il obtienne une précision légèrement inférieure à 92%, se distingue par sa rapidité et sa faible empreinte mémoire, le rendant plus adapté aux environnements contraints où la rapidité est prioritaire par rapport à une précision maximale. Ainsi, le choix du modèle dépendra des contraintes spécifiques de l'application, entre précision, rapidité, et efficacité des ressources.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8A42C28A-02DA-47E8-8C48-3EBE9B8EBC1E}"/>
              </a:ext>
            </a:extLst>
          </p:cNvPr>
          <p:cNvSpPr/>
          <p:nvPr/>
        </p:nvSpPr>
        <p:spPr>
          <a:xfrm>
            <a:off x="12774612" y="32313807"/>
            <a:ext cx="16733334" cy="1492438"/>
          </a:xfrm>
          <a:prstGeom prst="roundRect">
            <a:avLst/>
          </a:prstGeom>
          <a:solidFill>
            <a:srgbClr val="0093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84384"/>
              </a:solidFill>
            </a:endParaRPr>
          </a:p>
        </p:txBody>
      </p:sp>
      <p:sp>
        <p:nvSpPr>
          <p:cNvPr id="121" name="TextBox 63">
            <a:extLst>
              <a:ext uri="{FF2B5EF4-FFF2-40B4-BE49-F238E27FC236}">
                <a16:creationId xmlns:a16="http://schemas.microsoft.com/office/drawing/2014/main" id="{5314BFC0-2D6C-4D04-91B0-1944DA957241}"/>
              </a:ext>
            </a:extLst>
          </p:cNvPr>
          <p:cNvSpPr txBox="1"/>
          <p:nvPr/>
        </p:nvSpPr>
        <p:spPr>
          <a:xfrm>
            <a:off x="16553340" y="32474715"/>
            <a:ext cx="9175879" cy="11143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7"/>
              </a:lnSpc>
            </a:pPr>
            <a:r>
              <a:rPr lang="en-US" sz="6832" dirty="0" err="1">
                <a:solidFill>
                  <a:schemeClr val="bg1"/>
                </a:solidFill>
                <a:latin typeface="Lexend Deca"/>
                <a:ea typeface="Lexend Deca"/>
                <a:cs typeface="Lexend Deca"/>
                <a:sym typeface="Lexend Deca"/>
              </a:rPr>
              <a:t>Analyse</a:t>
            </a:r>
            <a:r>
              <a:rPr lang="en-US" sz="6832" dirty="0">
                <a:solidFill>
                  <a:schemeClr val="bg1"/>
                </a:solidFill>
                <a:latin typeface="Lexend Deca"/>
                <a:ea typeface="Lexend Deca"/>
                <a:cs typeface="Lexend Deca"/>
                <a:sym typeface="Lexend Deca"/>
              </a:rPr>
              <a:t> &amp; Conclusion</a:t>
            </a:r>
          </a:p>
        </p:txBody>
      </p:sp>
    </p:spTree>
    <p:extLst>
      <p:ext uri="{BB962C8B-B14F-4D97-AF65-F5344CB8AC3E}">
        <p14:creationId xmlns:p14="http://schemas.microsoft.com/office/powerpoint/2010/main" val="2253278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631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Lexend Deca</vt:lpstr>
      <vt:lpstr>Arial</vt:lpstr>
      <vt:lpstr>Arimo Bold</vt:lpstr>
      <vt:lpstr>Arimo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Copie de Anatomy Poster for High School by Slidesgo.pptx</dc:title>
  <dc:creator>Fathi</dc:creator>
  <cp:lastModifiedBy>Fathi</cp:lastModifiedBy>
  <cp:revision>26</cp:revision>
  <dcterms:created xsi:type="dcterms:W3CDTF">2006-08-16T00:00:00Z</dcterms:created>
  <dcterms:modified xsi:type="dcterms:W3CDTF">2024-10-15T14:08:10Z</dcterms:modified>
  <dc:identifier>DAGSXgLGSJs</dc:identifier>
</cp:coreProperties>
</file>