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5"/>
  </p:notesMasterIdLst>
  <p:sldIdLst>
    <p:sldId id="256" r:id="rId2"/>
    <p:sldId id="257" r:id="rId3"/>
    <p:sldId id="258" r:id="rId4"/>
    <p:sldId id="259" r:id="rId5"/>
    <p:sldId id="263" r:id="rId6"/>
    <p:sldId id="260" r:id="rId7"/>
    <p:sldId id="261" r:id="rId8"/>
    <p:sldId id="264" r:id="rId9"/>
    <p:sldId id="268" r:id="rId10"/>
    <p:sldId id="265" r:id="rId11"/>
    <p:sldId id="266" r:id="rId12"/>
    <p:sldId id="269" r:id="rId13"/>
    <p:sldId id="267" r:id="rId14"/>
    <p:sldId id="270" r:id="rId15"/>
    <p:sldId id="271" r:id="rId16"/>
    <p:sldId id="272" r:id="rId17"/>
    <p:sldId id="273" r:id="rId18"/>
    <p:sldId id="274" r:id="rId19"/>
    <p:sldId id="275" r:id="rId20"/>
    <p:sldId id="276" r:id="rId21"/>
    <p:sldId id="277" r:id="rId22"/>
    <p:sldId id="278" r:id="rId23"/>
    <p:sldId id="26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278" autoAdjust="0"/>
  </p:normalViewPr>
  <p:slideViewPr>
    <p:cSldViewPr>
      <p:cViewPr varScale="1">
        <p:scale>
          <a:sx n="74" d="100"/>
          <a:sy n="74" d="100"/>
        </p:scale>
        <p:origin x="-17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1B3ECF-7D63-4AFC-85F4-C2F8CCA36693}" type="datetimeFigureOut">
              <a:rPr lang="en-IN" smtClean="0"/>
              <a:t>19-09-2023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DA2FCE-3DBA-4EF5-BC07-0371B8678379}" type="slidenum">
              <a:rPr lang="en-IN" smtClean="0"/>
              <a:t>‹#›</a:t>
            </a:fld>
            <a:endParaRPr lang="en-IN"/>
          </a:p>
        </p:txBody>
      </p:sp>
    </p:spTree>
    <p:extLst>
      <p:ext uri="{BB962C8B-B14F-4D97-AF65-F5344CB8AC3E}">
        <p14:creationId xmlns:p14="http://schemas.microsoft.com/office/powerpoint/2010/main" val="301323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DA2FCE-3DBA-4EF5-BC07-0371B8678379}" type="slidenum">
              <a:rPr lang="en-IN" smtClean="0"/>
              <a:t>4</a:t>
            </a:fld>
            <a:endParaRPr lang="en-IN"/>
          </a:p>
        </p:txBody>
      </p:sp>
    </p:spTree>
    <p:extLst>
      <p:ext uri="{BB962C8B-B14F-4D97-AF65-F5344CB8AC3E}">
        <p14:creationId xmlns:p14="http://schemas.microsoft.com/office/powerpoint/2010/main" val="855035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A5483C-8B07-47A1-818D-F79C603AF851}" type="datetimeFigureOut">
              <a:rPr lang="en-IN" smtClean="0"/>
              <a:t>19-09-2023</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B13BD83-F130-4F7C-B84A-992F466F7BD2}"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5483C-8B07-47A1-818D-F79C603AF851}" type="datetimeFigureOut">
              <a:rPr lang="en-IN" smtClean="0"/>
              <a:t>19-09-2023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B13BD83-F130-4F7C-B84A-992F466F7BD2}"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5483C-8B07-47A1-818D-F79C603AF851}" type="datetimeFigureOut">
              <a:rPr lang="en-IN" smtClean="0"/>
              <a:t>19-09-2023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B13BD83-F130-4F7C-B84A-992F466F7BD2}"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5483C-8B07-47A1-818D-F79C603AF851}" type="datetimeFigureOut">
              <a:rPr lang="en-IN" smtClean="0"/>
              <a:t>19-09-2023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B13BD83-F130-4F7C-B84A-992F466F7BD2}"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5483C-8B07-47A1-818D-F79C603AF851}" type="datetimeFigureOut">
              <a:rPr lang="en-IN" smtClean="0"/>
              <a:t>19-09-2023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B13BD83-F130-4F7C-B84A-992F466F7BD2}"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5483C-8B07-47A1-818D-F79C603AF851}" type="datetimeFigureOut">
              <a:rPr lang="en-IN" smtClean="0"/>
              <a:t>19-09-2023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B13BD83-F130-4F7C-B84A-992F466F7BD2}"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5483C-8B07-47A1-818D-F79C603AF851}" type="datetimeFigureOut">
              <a:rPr lang="en-IN" smtClean="0"/>
              <a:t>19-09-2023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7B13BD83-F130-4F7C-B84A-992F466F7BD2}"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A5483C-8B07-47A1-818D-F79C603AF851}" type="datetimeFigureOut">
              <a:rPr lang="en-IN" smtClean="0"/>
              <a:t>19-09-2023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7B13BD83-F130-4F7C-B84A-992F466F7BD2}"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A5483C-8B07-47A1-818D-F79C603AF851}" type="datetimeFigureOut">
              <a:rPr lang="en-IN" smtClean="0"/>
              <a:t>19-09-2023</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7B13BD83-F130-4F7C-B84A-992F466F7BD2}"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A5483C-8B07-47A1-818D-F79C603AF851}" type="datetimeFigureOut">
              <a:rPr lang="en-IN" smtClean="0"/>
              <a:t>19-09-2023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B13BD83-F130-4F7C-B84A-992F466F7BD2}"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A5483C-8B07-47A1-818D-F79C603AF851}" type="datetimeFigureOut">
              <a:rPr lang="en-IN" smtClean="0"/>
              <a:t>19-09-2023</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B13BD83-F130-4F7C-B84A-992F466F7BD2}"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A5483C-8B07-47A1-818D-F79C603AF851}" type="datetimeFigureOut">
              <a:rPr lang="en-IN" smtClean="0"/>
              <a:t>19-09-2023</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B13BD83-F130-4F7C-B84A-992F466F7BD2}"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2697"/>
            <a:ext cx="7772400" cy="2016223"/>
          </a:xfrm>
        </p:spPr>
        <p:txBody>
          <a:bodyPr>
            <a:normAutofit/>
          </a:bodyPr>
          <a:lstStyle/>
          <a:p>
            <a:r>
              <a:rPr lang="en-US" sz="2800" b="1" dirty="0" smtClean="0">
                <a:latin typeface="Times New Roman" pitchFamily="18" charset="0"/>
                <a:cs typeface="Times New Roman" pitchFamily="18" charset="0"/>
              </a:rPr>
              <a:t>PREDICT THE ENERGY PRODUCTION TO INCREASE THE PERFORMANCE OF THE POWER PLANTS</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3429000"/>
            <a:ext cx="7772400" cy="1584176"/>
          </a:xfrm>
        </p:spPr>
        <p:txBody>
          <a:bodyPr>
            <a:normAutofit fontScale="25000" lnSpcReduction="20000"/>
          </a:bodyPr>
          <a:lstStyle/>
          <a:p>
            <a:r>
              <a:rPr lang="en-US" sz="6400" dirty="0" smtClean="0"/>
              <a:t> </a:t>
            </a:r>
            <a:r>
              <a:rPr lang="en-US" sz="6400" b="1" dirty="0" smtClean="0"/>
              <a:t>Nikita Jadhav</a:t>
            </a:r>
          </a:p>
          <a:p>
            <a:r>
              <a:rPr lang="en-US" sz="6400" b="1" dirty="0" smtClean="0"/>
              <a:t>				                          Muthyala Narendra</a:t>
            </a:r>
          </a:p>
          <a:p>
            <a:r>
              <a:rPr lang="en-US" sz="6400" b="1" dirty="0" smtClean="0"/>
              <a:t>					Pranjali Rachchawar</a:t>
            </a:r>
          </a:p>
          <a:p>
            <a:r>
              <a:rPr lang="en-US" sz="6400" b="1" dirty="0" smtClean="0"/>
              <a:t>				 Sunil Chavan</a:t>
            </a:r>
          </a:p>
          <a:p>
            <a:r>
              <a:rPr lang="en-US" sz="6400" b="1" dirty="0" smtClean="0"/>
              <a:t>			                               Pankaj Kumar</a:t>
            </a:r>
          </a:p>
          <a:p>
            <a:r>
              <a:rPr lang="en-US" sz="6400" b="1" dirty="0" smtClean="0"/>
              <a:t>  				            Priyanshu Joshi</a:t>
            </a:r>
          </a:p>
          <a:p>
            <a:endParaRPr lang="en-IN" sz="6400" dirty="0" smtClean="0"/>
          </a:p>
          <a:p>
            <a:endParaRPr lang="en-US" sz="1800" dirty="0" smtClean="0"/>
          </a:p>
        </p:txBody>
      </p:sp>
    </p:spTree>
    <p:extLst>
      <p:ext uri="{BB962C8B-B14F-4D97-AF65-F5344CB8AC3E}">
        <p14:creationId xmlns:p14="http://schemas.microsoft.com/office/powerpoint/2010/main" val="2005881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098571"/>
          </a:xfrm>
        </p:spPr>
        <p:txBody>
          <a:bodyPr/>
          <a:lstStyle/>
          <a:p>
            <a:endParaRPr lang="en-IN" dirty="0"/>
          </a:p>
        </p:txBody>
      </p:sp>
      <p:pic>
        <p:nvPicPr>
          <p:cNvPr id="3074" name="Picture 2" descr="C:\Users\hp\Pictures\Screenshots\Screenshot (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2448272" cy="344112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p\Pictures\Screenshots\Screenshot (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908720"/>
            <a:ext cx="2678169" cy="32848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hp\Pictures\Screenshots\Screenshot (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1" y="1052736"/>
            <a:ext cx="2736305" cy="237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6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0728"/>
            <a:ext cx="8229600" cy="5026563"/>
          </a:xfrm>
        </p:spPr>
        <p:txBody>
          <a:bodyPr/>
          <a:lstStyle/>
          <a:p>
            <a:endParaRPr lang="en-IN" dirty="0"/>
          </a:p>
        </p:txBody>
      </p:sp>
      <p:sp>
        <p:nvSpPr>
          <p:cNvPr id="3" name="Title 2"/>
          <p:cNvSpPr>
            <a:spLocks noGrp="1"/>
          </p:cNvSpPr>
          <p:nvPr>
            <p:ph type="title"/>
          </p:nvPr>
        </p:nvSpPr>
        <p:spPr>
          <a:xfrm>
            <a:off x="457200" y="274638"/>
            <a:ext cx="3610744" cy="490066"/>
          </a:xfrm>
        </p:spPr>
        <p:txBody>
          <a:bodyPr>
            <a:normAutofit fontScale="90000"/>
          </a:bodyPr>
          <a:lstStyle/>
          <a:p>
            <a:r>
              <a:rPr lang="en-US" sz="4400" dirty="0" smtClean="0">
                <a:effectLst/>
              </a:rPr>
              <a:t>PAIRPLOT </a:t>
            </a:r>
            <a:endParaRPr lang="en-IN" dirty="0"/>
          </a:p>
        </p:txBody>
      </p:sp>
      <p:pic>
        <p:nvPicPr>
          <p:cNvPr id="2050" name="Picture 2" descr="C:\Users\hp\Pictures\Screenshots\Screenshot (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08720"/>
            <a:ext cx="7056784"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3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314595"/>
          </a:xfrm>
        </p:spPr>
        <p:txBody>
          <a:bodyPr/>
          <a:lstStyle/>
          <a:p>
            <a:endParaRPr lang="en-IN" dirty="0"/>
          </a:p>
        </p:txBody>
      </p:sp>
      <p:sp>
        <p:nvSpPr>
          <p:cNvPr id="3" name="Title 2"/>
          <p:cNvSpPr>
            <a:spLocks noGrp="1"/>
          </p:cNvSpPr>
          <p:nvPr>
            <p:ph type="title"/>
          </p:nvPr>
        </p:nvSpPr>
        <p:spPr>
          <a:xfrm>
            <a:off x="457200" y="274638"/>
            <a:ext cx="5626968" cy="346050"/>
          </a:xfrm>
        </p:spPr>
        <p:txBody>
          <a:bodyPr>
            <a:normAutofit fontScale="90000"/>
          </a:bodyPr>
          <a:lstStyle/>
          <a:p>
            <a:r>
              <a:rPr lang="en-US" dirty="0" smtClean="0"/>
              <a:t>HEATMAP</a:t>
            </a:r>
            <a:endParaRPr lang="en-IN" dirty="0"/>
          </a:p>
        </p:txBody>
      </p:sp>
      <p:pic>
        <p:nvPicPr>
          <p:cNvPr id="2050" name="Picture 2" descr="C:\Users\hp\Pictures\Screenshots\Screenshot (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7920880"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8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435280" cy="5688632"/>
          </a:xfrm>
        </p:spPr>
        <p:txBody>
          <a:bodyPr>
            <a:normAutofit/>
          </a:bodyPr>
          <a:lstStyle/>
          <a:p>
            <a:pPr marL="109728" indent="0">
              <a:buNone/>
            </a:pPr>
            <a:endParaRPr lang="en-US" sz="1200" dirty="0" smtClean="0"/>
          </a:p>
          <a:p>
            <a:pPr marL="109728" indent="0">
              <a:buNone/>
            </a:pPr>
            <a:endParaRPr lang="en-US" sz="1200" dirty="0"/>
          </a:p>
          <a:p>
            <a:pPr marL="109728" indent="0">
              <a:buNone/>
            </a:pPr>
            <a:endParaRPr lang="en-US" sz="1200" dirty="0" smtClean="0"/>
          </a:p>
          <a:p>
            <a:pPr marL="109728" indent="0">
              <a:buNone/>
            </a:pPr>
            <a:endParaRPr lang="en-US" sz="1200" dirty="0"/>
          </a:p>
          <a:p>
            <a:pPr marL="109728" indent="0">
              <a:buNone/>
            </a:pPr>
            <a:endParaRPr lang="en-US" sz="1200" dirty="0" smtClean="0"/>
          </a:p>
          <a:p>
            <a:pPr marL="109728" indent="0">
              <a:buNone/>
            </a:pPr>
            <a:endParaRPr lang="en-US" sz="1200" dirty="0"/>
          </a:p>
          <a:p>
            <a:pPr marL="109728" indent="0">
              <a:buNone/>
            </a:pPr>
            <a:endParaRPr lang="en-US" sz="1200" dirty="0" smtClean="0"/>
          </a:p>
          <a:p>
            <a:pPr marL="109728" indent="0">
              <a:buNone/>
            </a:pPr>
            <a:r>
              <a:rPr lang="en-US" sz="1200" dirty="0"/>
              <a:t> </a:t>
            </a:r>
            <a:r>
              <a:rPr lang="en-US" sz="1200" dirty="0" smtClean="0"/>
              <a:t>                       temperature                                                                       </a:t>
            </a:r>
            <a:r>
              <a:rPr lang="en-US" sz="1200" dirty="0"/>
              <a:t>e</a:t>
            </a:r>
            <a:r>
              <a:rPr lang="en-US" sz="1200" dirty="0" smtClean="0"/>
              <a:t>xhaust </a:t>
            </a:r>
            <a:r>
              <a:rPr lang="en-US" sz="1200" dirty="0" err="1" smtClean="0"/>
              <a:t>vaccum</a:t>
            </a:r>
            <a:endParaRPr lang="en-US" sz="1200" dirty="0" smtClean="0"/>
          </a:p>
          <a:p>
            <a:pPr marL="109728" indent="0">
              <a:buNone/>
            </a:pPr>
            <a:endParaRPr lang="en-US" sz="1200" dirty="0"/>
          </a:p>
          <a:p>
            <a:pPr marL="109728" indent="0">
              <a:buNone/>
            </a:pPr>
            <a:endParaRPr lang="en-US" sz="1200" dirty="0" smtClean="0"/>
          </a:p>
          <a:p>
            <a:pPr marL="109728" indent="0">
              <a:buNone/>
            </a:pPr>
            <a:endParaRPr lang="en-US" sz="1200" dirty="0"/>
          </a:p>
          <a:p>
            <a:pPr marL="109728" indent="0">
              <a:buNone/>
            </a:pPr>
            <a:endParaRPr lang="en-US" sz="1200" dirty="0" smtClean="0"/>
          </a:p>
          <a:p>
            <a:pPr marL="109728" indent="0">
              <a:buNone/>
            </a:pPr>
            <a:endParaRPr lang="en-US" sz="1200" dirty="0"/>
          </a:p>
          <a:p>
            <a:pPr marL="109728" indent="0">
              <a:buNone/>
            </a:pPr>
            <a:endParaRPr lang="en-US" sz="1200" dirty="0" smtClean="0"/>
          </a:p>
          <a:p>
            <a:pPr marL="109728" indent="0">
              <a:buNone/>
            </a:pPr>
            <a:endParaRPr lang="en-US" sz="1200" dirty="0" smtClean="0"/>
          </a:p>
          <a:p>
            <a:pPr marL="109728" indent="0">
              <a:buNone/>
            </a:pPr>
            <a:endParaRPr lang="en-US" sz="1200" dirty="0"/>
          </a:p>
          <a:p>
            <a:pPr marL="109728" indent="0">
              <a:buNone/>
            </a:pPr>
            <a:endParaRPr lang="en-US" sz="1200" dirty="0" smtClean="0"/>
          </a:p>
          <a:p>
            <a:pPr marL="109728" indent="0">
              <a:buNone/>
            </a:pPr>
            <a:endParaRPr lang="en-US" sz="1200" dirty="0"/>
          </a:p>
          <a:p>
            <a:pPr marL="109728" indent="0">
              <a:buNone/>
            </a:pPr>
            <a:endParaRPr lang="en-US" sz="1200" dirty="0" smtClean="0"/>
          </a:p>
          <a:p>
            <a:pPr marL="109728" indent="0">
              <a:buNone/>
            </a:pPr>
            <a:r>
              <a:rPr lang="en-US" sz="1200" dirty="0"/>
              <a:t> </a:t>
            </a:r>
            <a:r>
              <a:rPr lang="en-US" sz="1200" dirty="0" smtClean="0"/>
              <a:t>                      </a:t>
            </a:r>
            <a:r>
              <a:rPr lang="en-US" sz="1200" dirty="0" err="1"/>
              <a:t>a</a:t>
            </a:r>
            <a:r>
              <a:rPr lang="en-US" sz="1200" dirty="0" err="1" smtClean="0"/>
              <a:t>mb_pressure</a:t>
            </a:r>
            <a:r>
              <a:rPr lang="en-US" sz="1200" dirty="0" smtClean="0"/>
              <a:t>                                                               </a:t>
            </a:r>
            <a:r>
              <a:rPr lang="en-US" sz="1200" dirty="0" err="1" smtClean="0"/>
              <a:t>r_humidity</a:t>
            </a:r>
            <a:endParaRPr lang="en-IN" sz="1200" dirty="0"/>
          </a:p>
        </p:txBody>
      </p:sp>
      <p:sp>
        <p:nvSpPr>
          <p:cNvPr id="3" name="Title 2"/>
          <p:cNvSpPr>
            <a:spLocks noGrp="1"/>
          </p:cNvSpPr>
          <p:nvPr>
            <p:ph type="title"/>
          </p:nvPr>
        </p:nvSpPr>
        <p:spPr>
          <a:xfrm>
            <a:off x="457200" y="274638"/>
            <a:ext cx="8229600" cy="418058"/>
          </a:xfrm>
        </p:spPr>
        <p:txBody>
          <a:bodyPr>
            <a:normAutofit fontScale="90000"/>
          </a:bodyPr>
          <a:lstStyle/>
          <a:p>
            <a:r>
              <a:rPr lang="en-US" dirty="0" smtClean="0"/>
              <a:t>SCATTER PLOT</a:t>
            </a:r>
            <a:endParaRPr lang="en-IN" dirty="0"/>
          </a:p>
        </p:txBody>
      </p:sp>
      <p:pic>
        <p:nvPicPr>
          <p:cNvPr id="1026" name="Picture 2" descr="C:\Users\hp\Pictures\Screenshots\Screenshot (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764704"/>
            <a:ext cx="3888432" cy="16943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Pictures\Screenshots\Screenshot (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764705"/>
            <a:ext cx="4248472" cy="1694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Pictures\Screenshots\Screenshot (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997" y="3140968"/>
            <a:ext cx="3865987"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hp\Pictures\Screenshots\Screenshot (3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0032" y="3140969"/>
            <a:ext cx="396840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8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4954555"/>
          </a:xfrm>
        </p:spPr>
        <p:txBody>
          <a:bodyPr>
            <a:normAutofit/>
          </a:bodyPr>
          <a:lstStyle/>
          <a:p>
            <a:pPr fontAlgn="base"/>
            <a:r>
              <a:rPr lang="en-US" sz="2000" dirty="0"/>
              <a:t>The initial observation of the data suggests that we will need to use a linear regression model to predict the power output. </a:t>
            </a:r>
          </a:p>
          <a:p>
            <a:pPr fontAlgn="base"/>
            <a:r>
              <a:rPr lang="en-US" sz="2000" dirty="0"/>
              <a:t>Though we have obtained a linear model earlier using the </a:t>
            </a:r>
            <a:r>
              <a:rPr lang="en-US" sz="2000" dirty="0" err="1"/>
              <a:t>statsmodel</a:t>
            </a:r>
            <a:r>
              <a:rPr lang="en-US" sz="2000" dirty="0"/>
              <a:t> library, it was a simple mathematical derivation using the data</a:t>
            </a:r>
            <a:r>
              <a:rPr lang="en-US" sz="2000" dirty="0" smtClean="0"/>
              <a:t>.</a:t>
            </a:r>
          </a:p>
          <a:p>
            <a:pPr marL="109728" indent="0" fontAlgn="base">
              <a:buNone/>
            </a:pPr>
            <a:endParaRPr lang="en-US" sz="2000" dirty="0"/>
          </a:p>
          <a:p>
            <a:pPr marL="109728" indent="0" fontAlgn="base">
              <a:buNone/>
            </a:pPr>
            <a:r>
              <a:rPr lang="en-US" sz="2000" dirty="0" smtClean="0"/>
              <a:t>Now </a:t>
            </a:r>
            <a:r>
              <a:rPr lang="en-US" sz="2000" dirty="0"/>
              <a:t>will use the </a:t>
            </a:r>
            <a:r>
              <a:rPr lang="en-US" sz="2000" dirty="0" err="1"/>
              <a:t>sklearn</a:t>
            </a:r>
            <a:r>
              <a:rPr lang="en-US" sz="2000" dirty="0"/>
              <a:t> library, which provides different machine learning models.</a:t>
            </a:r>
          </a:p>
          <a:p>
            <a:pPr marL="109728" indent="0">
              <a:buNone/>
            </a:pPr>
            <a:r>
              <a:rPr lang="en-US" sz="2000" dirty="0"/>
              <a:t/>
            </a:r>
            <a:br>
              <a:rPr lang="en-US" sz="2000" dirty="0"/>
            </a:br>
            <a:r>
              <a:rPr lang="en-US" sz="2000" dirty="0"/>
              <a:t/>
            </a:r>
            <a:br>
              <a:rPr lang="en-US" sz="2000" dirty="0"/>
            </a:br>
            <a:r>
              <a:rPr lang="en-US" sz="2000" b="1" dirty="0"/>
              <a:t>Feature Selection :</a:t>
            </a:r>
            <a:endParaRPr lang="en-US" sz="2000" dirty="0"/>
          </a:p>
          <a:p>
            <a:r>
              <a:rPr lang="en-US" sz="2000" dirty="0"/>
              <a:t/>
            </a:r>
            <a:br>
              <a:rPr lang="en-US" sz="2000" dirty="0"/>
            </a:br>
            <a:r>
              <a:rPr lang="en-US" sz="2000" dirty="0"/>
              <a:t>One of the most important steps in creating a machine learning model is to divide the data set into good predictors to train the algorithm on. </a:t>
            </a:r>
          </a:p>
          <a:p>
            <a:pPr marL="109728" indent="0">
              <a:buNone/>
            </a:pPr>
            <a:endParaRPr lang="en-IN" sz="2000" dirty="0"/>
          </a:p>
        </p:txBody>
      </p:sp>
      <p:sp>
        <p:nvSpPr>
          <p:cNvPr id="3" name="Title 2"/>
          <p:cNvSpPr>
            <a:spLocks noGrp="1"/>
          </p:cNvSpPr>
          <p:nvPr>
            <p:ph type="title"/>
          </p:nvPr>
        </p:nvSpPr>
        <p:spPr>
          <a:xfrm>
            <a:off x="457200" y="274638"/>
            <a:ext cx="8229600" cy="562074"/>
          </a:xfrm>
        </p:spPr>
        <p:txBody>
          <a:bodyPr>
            <a:normAutofit fontScale="90000"/>
          </a:bodyPr>
          <a:lstStyle/>
          <a:p>
            <a:r>
              <a:rPr lang="en-US" dirty="0" smtClean="0"/>
              <a:t>FEATURE ENGINEERING</a:t>
            </a:r>
            <a:endParaRPr lang="en-IN" dirty="0"/>
          </a:p>
        </p:txBody>
      </p:sp>
    </p:spTree>
    <p:extLst>
      <p:ext uri="{BB962C8B-B14F-4D97-AF65-F5344CB8AC3E}">
        <p14:creationId xmlns:p14="http://schemas.microsoft.com/office/powerpoint/2010/main" val="334953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6632"/>
            <a:ext cx="8229600" cy="5890659"/>
          </a:xfrm>
        </p:spPr>
        <p:txBody>
          <a:bodyPr/>
          <a:lstStyle/>
          <a:p>
            <a:endParaRPr lang="en-US" dirty="0" smtClean="0"/>
          </a:p>
          <a:p>
            <a:endParaRPr lang="en-US" dirty="0"/>
          </a:p>
          <a:p>
            <a:endParaRPr lang="en-US" dirty="0" smtClean="0"/>
          </a:p>
          <a:p>
            <a:endParaRPr lang="en-US" dirty="0"/>
          </a:p>
          <a:p>
            <a:endParaRPr lang="en-US" dirty="0" smtClean="0"/>
          </a:p>
          <a:p>
            <a:pPr marL="109728" indent="0">
              <a:buNone/>
            </a:pPr>
            <a:r>
              <a:rPr lang="en-IN" dirty="0" smtClean="0"/>
              <a:t>            </a:t>
            </a:r>
          </a:p>
          <a:p>
            <a:pPr marL="109728" indent="0">
              <a:buNone/>
            </a:pPr>
            <a:r>
              <a:rPr lang="en-IN" dirty="0"/>
              <a:t> </a:t>
            </a:r>
            <a:r>
              <a:rPr lang="en-IN" dirty="0" smtClean="0"/>
              <a:t>              </a:t>
            </a:r>
            <a:r>
              <a:rPr lang="en-IN" sz="3600" dirty="0" smtClean="0"/>
              <a:t>Model </a:t>
            </a:r>
            <a:r>
              <a:rPr lang="en-IN" sz="3600" dirty="0"/>
              <a:t>Deployment</a:t>
            </a:r>
            <a:endParaRPr lang="en-US" sz="3600" dirty="0"/>
          </a:p>
        </p:txBody>
      </p:sp>
    </p:spTree>
    <p:extLst>
      <p:ext uri="{BB962C8B-B14F-4D97-AF65-F5344CB8AC3E}">
        <p14:creationId xmlns:p14="http://schemas.microsoft.com/office/powerpoint/2010/main" val="211591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229600" cy="5746643"/>
          </a:xfrm>
        </p:spPr>
        <p:txBody>
          <a:bodyPr>
            <a:normAutofit/>
          </a:bodyPr>
          <a:lstStyle/>
          <a:p>
            <a:pPr marL="109728" indent="0">
              <a:buNone/>
            </a:pPr>
            <a:r>
              <a:rPr lang="en-IN" sz="1800" dirty="0"/>
              <a:t>Those selected features are trained on our twelve regression models,</a:t>
            </a:r>
          </a:p>
          <a:p>
            <a:pPr marL="109728" indent="0">
              <a:buNone/>
            </a:pPr>
            <a:r>
              <a:rPr lang="en-IN" sz="1800" dirty="0"/>
              <a:t/>
            </a:r>
            <a:br>
              <a:rPr lang="en-IN" sz="1800" dirty="0"/>
            </a:br>
            <a:r>
              <a:rPr lang="en-IN" sz="1800" b="1" dirty="0"/>
              <a:t>1. Linear Regression </a:t>
            </a:r>
            <a:r>
              <a:rPr lang="en-IN" sz="1800" b="1" dirty="0" smtClean="0"/>
              <a:t>			7</a:t>
            </a:r>
            <a:r>
              <a:rPr lang="en-IN" sz="1800" b="1" dirty="0"/>
              <a:t>. </a:t>
            </a:r>
            <a:r>
              <a:rPr lang="en-IN" sz="1800" b="1" dirty="0" err="1"/>
              <a:t>XGBoost</a:t>
            </a:r>
            <a:r>
              <a:rPr lang="en-IN" sz="1800" b="1" dirty="0"/>
              <a:t> Regression</a:t>
            </a:r>
            <a:endParaRPr lang="en-IN" sz="1800" dirty="0"/>
          </a:p>
          <a:p>
            <a:pPr marL="109728" indent="0">
              <a:buNone/>
            </a:pPr>
            <a:r>
              <a:rPr lang="en-IN" sz="1800" dirty="0"/>
              <a:t/>
            </a:r>
            <a:br>
              <a:rPr lang="en-IN" sz="1800" dirty="0"/>
            </a:br>
            <a:r>
              <a:rPr lang="en-IN" sz="1800" b="1" dirty="0"/>
              <a:t>2. Decision Tree Regression          </a:t>
            </a:r>
            <a:r>
              <a:rPr lang="en-IN" sz="1800" b="1" dirty="0" smtClean="0"/>
              <a:t>       8</a:t>
            </a:r>
            <a:r>
              <a:rPr lang="en-IN" sz="1800" b="1" dirty="0"/>
              <a:t>. Gradient Boosting Regression</a:t>
            </a:r>
            <a:endParaRPr lang="en-IN" sz="1800" dirty="0"/>
          </a:p>
          <a:p>
            <a:pPr marL="109728" indent="0">
              <a:buNone/>
            </a:pPr>
            <a:r>
              <a:rPr lang="en-IN" sz="1800" dirty="0"/>
              <a:t/>
            </a:r>
            <a:br>
              <a:rPr lang="en-IN" sz="1800" dirty="0"/>
            </a:br>
            <a:r>
              <a:rPr lang="en-IN" sz="1800" b="1" dirty="0" smtClean="0"/>
              <a:t>3</a:t>
            </a:r>
            <a:r>
              <a:rPr lang="en-IN" sz="1800" b="1" dirty="0"/>
              <a:t>. Random Forest Regression         </a:t>
            </a:r>
            <a:r>
              <a:rPr lang="en-IN" sz="1800" b="1" dirty="0" smtClean="0"/>
              <a:t>	 9. </a:t>
            </a:r>
            <a:r>
              <a:rPr lang="en-IN" sz="1800" b="1" dirty="0" err="1"/>
              <a:t>AdaBoost</a:t>
            </a:r>
            <a:r>
              <a:rPr lang="en-IN" sz="1800" b="1" dirty="0"/>
              <a:t> Regression</a:t>
            </a:r>
            <a:endParaRPr lang="en-IN" sz="1800" dirty="0"/>
          </a:p>
          <a:p>
            <a:pPr marL="109728" indent="0">
              <a:buNone/>
            </a:pPr>
            <a:r>
              <a:rPr lang="en-IN" sz="1800" dirty="0"/>
              <a:t/>
            </a:r>
            <a:br>
              <a:rPr lang="en-IN" sz="1800" dirty="0"/>
            </a:br>
            <a:r>
              <a:rPr lang="en-IN" sz="1800" b="1" dirty="0"/>
              <a:t>4. Ridge Regression </a:t>
            </a:r>
            <a:r>
              <a:rPr lang="en-IN" sz="1800" b="1" dirty="0" smtClean="0"/>
              <a:t>	</a:t>
            </a:r>
            <a:endParaRPr lang="en-IN" sz="1800" dirty="0"/>
          </a:p>
          <a:p>
            <a:pPr marL="109728" indent="0">
              <a:buNone/>
            </a:pPr>
            <a:r>
              <a:rPr lang="en-IN" sz="1800" dirty="0"/>
              <a:t/>
            </a:r>
            <a:br>
              <a:rPr lang="en-IN" sz="1800" dirty="0"/>
            </a:br>
            <a:r>
              <a:rPr lang="en-IN" sz="1800" b="1" dirty="0"/>
              <a:t>5. Lasso Regression </a:t>
            </a:r>
            <a:r>
              <a:rPr lang="en-IN" sz="1800" b="1" dirty="0" smtClean="0"/>
              <a:t>			</a:t>
            </a:r>
            <a:endParaRPr lang="en-IN" sz="1800" dirty="0"/>
          </a:p>
          <a:p>
            <a:pPr marL="109728" indent="0">
              <a:buNone/>
            </a:pPr>
            <a:r>
              <a:rPr lang="en-IN" sz="1800" dirty="0" smtClean="0"/>
              <a:t>	</a:t>
            </a:r>
            <a:r>
              <a:rPr lang="en-IN" sz="1800" dirty="0"/>
              <a:t/>
            </a:r>
            <a:br>
              <a:rPr lang="en-IN" sz="1800" dirty="0"/>
            </a:br>
            <a:r>
              <a:rPr lang="en-IN" sz="1800" b="1" dirty="0" smtClean="0"/>
              <a:t>6</a:t>
            </a:r>
            <a:r>
              <a:rPr lang="en-IN" sz="1800" b="1" dirty="0"/>
              <a:t>. </a:t>
            </a:r>
            <a:r>
              <a:rPr lang="en-IN" sz="1800" b="1" dirty="0" err="1"/>
              <a:t>ElasticNet</a:t>
            </a:r>
            <a:r>
              <a:rPr lang="en-IN" sz="1800" b="1" dirty="0"/>
              <a:t> Regression </a:t>
            </a:r>
            <a:endParaRPr lang="en-IN" sz="1800" dirty="0"/>
          </a:p>
          <a:p>
            <a:pPr marL="109728" indent="0">
              <a:buNone/>
            </a:pPr>
            <a:r>
              <a:rPr lang="en-IN" sz="1100" dirty="0"/>
              <a:t/>
            </a:r>
            <a:br>
              <a:rPr lang="en-IN" sz="1100" dirty="0"/>
            </a:br>
            <a:r>
              <a:rPr lang="en-IN" sz="1100" dirty="0"/>
              <a:t/>
            </a:r>
            <a:br>
              <a:rPr lang="en-IN" sz="1100" dirty="0"/>
            </a:br>
            <a:endParaRPr lang="en-IN" sz="1100" dirty="0"/>
          </a:p>
        </p:txBody>
      </p:sp>
    </p:spTree>
    <p:extLst>
      <p:ext uri="{BB962C8B-B14F-4D97-AF65-F5344CB8AC3E}">
        <p14:creationId xmlns:p14="http://schemas.microsoft.com/office/powerpoint/2010/main" val="149452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1484784"/>
            <a:ext cx="7848872" cy="5016758"/>
          </a:xfrm>
          <a:prstGeom prst="rect">
            <a:avLst/>
          </a:prstGeom>
        </p:spPr>
        <p:txBody>
          <a:bodyPr wrap="square">
            <a:spAutoFit/>
          </a:bodyPr>
          <a:lstStyle/>
          <a:p>
            <a:pPr fontAlgn="base"/>
            <a:r>
              <a:rPr lang="en-US" sz="3200" b="1" dirty="0" smtClean="0"/>
              <a:t>MODEL  EVALUATION</a:t>
            </a:r>
          </a:p>
          <a:p>
            <a:pPr fontAlgn="base"/>
            <a:endParaRPr lang="en-US" dirty="0"/>
          </a:p>
          <a:p>
            <a:pPr fontAlgn="base"/>
            <a:r>
              <a:rPr lang="en-US" dirty="0" smtClean="0"/>
              <a:t>For </a:t>
            </a:r>
            <a:r>
              <a:rPr lang="en-US" dirty="0"/>
              <a:t>Regression </a:t>
            </a:r>
            <a:r>
              <a:rPr lang="en-US" dirty="0" smtClean="0"/>
              <a:t>problems, there </a:t>
            </a:r>
            <a:r>
              <a:rPr lang="en-US" dirty="0"/>
              <a:t>are 3 key performance metrics that are used to assess how well your model is performing. There are</a:t>
            </a:r>
          </a:p>
          <a:p>
            <a:pPr fontAlgn="base"/>
            <a:r>
              <a:rPr lang="en-US" dirty="0"/>
              <a:t/>
            </a:r>
            <a:br>
              <a:rPr lang="en-US" dirty="0"/>
            </a:br>
            <a:r>
              <a:rPr lang="en-US" dirty="0" smtClean="0"/>
              <a:t>1.</a:t>
            </a:r>
            <a:r>
              <a:rPr lang="en-US" b="1" dirty="0" smtClean="0"/>
              <a:t>Root </a:t>
            </a:r>
            <a:r>
              <a:rPr lang="en-US" b="1" dirty="0"/>
              <a:t>Mean Squared Error (RMSE):</a:t>
            </a:r>
            <a:r>
              <a:rPr lang="en-US" dirty="0"/>
              <a:t> measures the average error performed by the model in predicting the outcome for an observation.</a:t>
            </a:r>
            <a:endParaRPr lang="en-US" b="1" dirty="0"/>
          </a:p>
          <a:p>
            <a:pPr fontAlgn="base"/>
            <a:r>
              <a:rPr lang="en-US" dirty="0"/>
              <a:t/>
            </a:r>
            <a:br>
              <a:rPr lang="en-US" dirty="0"/>
            </a:br>
            <a:r>
              <a:rPr lang="en-US" dirty="0" smtClean="0"/>
              <a:t>2.</a:t>
            </a:r>
            <a:r>
              <a:rPr lang="en-US" b="1" dirty="0" smtClean="0"/>
              <a:t>R-Squared</a:t>
            </a:r>
            <a:r>
              <a:rPr lang="en-US" dirty="0"/>
              <a:t>: It means how much of the variation in the target variable that can be explained by the set of features used in training the model.</a:t>
            </a:r>
            <a:endParaRPr lang="en-US" b="1" dirty="0"/>
          </a:p>
          <a:p>
            <a:pPr fontAlgn="base"/>
            <a:r>
              <a:rPr lang="en-US" dirty="0"/>
              <a:t/>
            </a:r>
            <a:br>
              <a:rPr lang="en-US" dirty="0"/>
            </a:br>
            <a:r>
              <a:rPr lang="en-US" dirty="0" smtClean="0"/>
              <a:t>3.</a:t>
            </a:r>
            <a:r>
              <a:rPr lang="en-US" b="1" dirty="0" smtClean="0"/>
              <a:t>Mean </a:t>
            </a:r>
            <a:r>
              <a:rPr lang="en-US" b="1" dirty="0"/>
              <a:t>Absolute Error</a:t>
            </a:r>
            <a:r>
              <a:rPr lang="en-US" dirty="0"/>
              <a:t>: measures how far predicted values are away from the actual values.</a:t>
            </a:r>
            <a:endParaRPr lang="en-US" b="1" dirty="0"/>
          </a:p>
          <a:p>
            <a:r>
              <a:rPr lang="en-US" dirty="0"/>
              <a:t/>
            </a:r>
            <a:br>
              <a:rPr lang="en-US" dirty="0"/>
            </a:br>
            <a:endParaRPr lang="en-IN" dirty="0"/>
          </a:p>
        </p:txBody>
      </p:sp>
    </p:spTree>
    <p:extLst>
      <p:ext uri="{BB962C8B-B14F-4D97-AF65-F5344CB8AC3E}">
        <p14:creationId xmlns:p14="http://schemas.microsoft.com/office/powerpoint/2010/main" val="245581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836712"/>
            <a:ext cx="8229600" cy="5458611"/>
          </a:xfrm>
        </p:spPr>
        <p:txBody>
          <a:bodyPr>
            <a:normAutofit/>
          </a:bodyPr>
          <a:lstStyle/>
          <a:p>
            <a:pPr fontAlgn="base"/>
            <a:r>
              <a:rPr lang="en-US" sz="2000" dirty="0"/>
              <a:t>Now that we have evaluated all our models, we can see that the </a:t>
            </a:r>
            <a:r>
              <a:rPr lang="en-US" sz="2000" b="1" dirty="0" smtClean="0"/>
              <a:t>Random Forest </a:t>
            </a:r>
            <a:r>
              <a:rPr lang="en-US" sz="2000" dirty="0" smtClean="0"/>
              <a:t>Algorithm </a:t>
            </a:r>
            <a:r>
              <a:rPr lang="en-US" sz="2000" dirty="0"/>
              <a:t>(with all features) gave us the best performance. The </a:t>
            </a:r>
            <a:r>
              <a:rPr lang="en-US" sz="2000" b="1" dirty="0"/>
              <a:t>R-squared is </a:t>
            </a:r>
            <a:r>
              <a:rPr lang="en-US" sz="2000" b="1" dirty="0" smtClean="0"/>
              <a:t>0.962198 </a:t>
            </a:r>
            <a:r>
              <a:rPr lang="en-US" sz="2000" dirty="0"/>
              <a:t>(which means that </a:t>
            </a:r>
            <a:r>
              <a:rPr lang="en-US" sz="2000" b="1" dirty="0" smtClean="0"/>
              <a:t>almost near by 100%  </a:t>
            </a:r>
            <a:r>
              <a:rPr lang="en-US" sz="2000" dirty="0" smtClean="0"/>
              <a:t>of </a:t>
            </a:r>
            <a:r>
              <a:rPr lang="en-US" sz="2000" dirty="0"/>
              <a:t>the variation in the target variable can be explained by the model).</a:t>
            </a:r>
          </a:p>
          <a:p>
            <a:pPr fontAlgn="base"/>
            <a:r>
              <a:rPr lang="en-US" sz="2000" dirty="0"/>
              <a:t/>
            </a:r>
            <a:br>
              <a:rPr lang="en-US" sz="2000" dirty="0"/>
            </a:br>
            <a:r>
              <a:rPr lang="en-US" sz="2000" dirty="0"/>
              <a:t>Similarly, it yields the lowest MSE of </a:t>
            </a:r>
            <a:r>
              <a:rPr lang="en-US" sz="2000" b="1" dirty="0" smtClean="0"/>
              <a:t>11.02007e</a:t>
            </a:r>
            <a:r>
              <a:rPr lang="en-US" sz="2000" b="1" baseline="30000" dirty="0" smtClean="0"/>
              <a:t>-07</a:t>
            </a:r>
            <a:r>
              <a:rPr lang="en-US" sz="2000" dirty="0"/>
              <a:t>.</a:t>
            </a:r>
          </a:p>
          <a:p>
            <a:pPr fontAlgn="base"/>
            <a:r>
              <a:rPr lang="en-US" sz="2000" dirty="0"/>
              <a:t/>
            </a:r>
            <a:br>
              <a:rPr lang="en-US" sz="2000" dirty="0"/>
            </a:br>
            <a:r>
              <a:rPr lang="en-US" sz="2000" dirty="0"/>
              <a:t>We can conclude from our results that </a:t>
            </a:r>
            <a:r>
              <a:rPr lang="en-US" sz="2000" b="1" dirty="0" smtClean="0"/>
              <a:t>Random Forest Regression </a:t>
            </a:r>
            <a:r>
              <a:rPr lang="en-US" sz="2000" dirty="0"/>
              <a:t>should be selected as best regression model to predict future values.</a:t>
            </a:r>
          </a:p>
          <a:p>
            <a:pPr marL="109728" indent="0">
              <a:buNone/>
            </a:pPr>
            <a:endParaRPr lang="en-IN" sz="2000" dirty="0"/>
          </a:p>
        </p:txBody>
      </p:sp>
      <p:sp>
        <p:nvSpPr>
          <p:cNvPr id="3" name="Title 2"/>
          <p:cNvSpPr>
            <a:spLocks noGrp="1"/>
          </p:cNvSpPr>
          <p:nvPr>
            <p:ph type="title"/>
          </p:nvPr>
        </p:nvSpPr>
        <p:spPr>
          <a:xfrm>
            <a:off x="457200" y="274638"/>
            <a:ext cx="8229600" cy="562074"/>
          </a:xfrm>
        </p:spPr>
        <p:txBody>
          <a:bodyPr>
            <a:normAutofit fontScale="90000"/>
          </a:bodyPr>
          <a:lstStyle/>
          <a:p>
            <a:r>
              <a:rPr lang="en-IN" sz="3600" b="0" dirty="0" smtClean="0">
                <a:effectLst/>
              </a:rPr>
              <a:t>MODEL RESULTS</a:t>
            </a:r>
            <a:r>
              <a:rPr lang="en-IN" sz="1800" b="0" dirty="0">
                <a:effectLst/>
              </a:rPr>
              <a:t> </a:t>
            </a:r>
            <a:r>
              <a:rPr lang="en-IN" sz="1800" dirty="0">
                <a:effectLst/>
              </a:rPr>
              <a:t/>
            </a:r>
            <a:br>
              <a:rPr lang="en-IN" sz="1800" dirty="0">
                <a:effectLst/>
              </a:rPr>
            </a:br>
            <a:endParaRPr lang="en-IN" sz="1800" dirty="0"/>
          </a:p>
        </p:txBody>
      </p:sp>
    </p:spTree>
    <p:extLst>
      <p:ext uri="{BB962C8B-B14F-4D97-AF65-F5344CB8AC3E}">
        <p14:creationId xmlns:p14="http://schemas.microsoft.com/office/powerpoint/2010/main" val="2230997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386603"/>
          </a:xfrm>
        </p:spPr>
        <p:txBody>
          <a:bodyPr/>
          <a:lstStyle/>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IN" sz="3200" dirty="0" smtClean="0"/>
              <a:t>           DEPLOYMENT OF MODEL</a:t>
            </a:r>
            <a:endParaRPr lang="en-IN" sz="3200" dirty="0"/>
          </a:p>
        </p:txBody>
      </p:sp>
    </p:spTree>
    <p:extLst>
      <p:ext uri="{BB962C8B-B14F-4D97-AF65-F5344CB8AC3E}">
        <p14:creationId xmlns:p14="http://schemas.microsoft.com/office/powerpoint/2010/main" val="231121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dirty="0"/>
          </a:p>
          <a:p>
            <a:r>
              <a:rPr lang="en-IN" sz="2400" dirty="0">
                <a:latin typeface="Times New Roman" pitchFamily="18" charset="0"/>
                <a:cs typeface="Times New Roman" pitchFamily="18" charset="0"/>
              </a:rPr>
              <a:t>A combined-cycle power plant comprises gas turbines, steam turbines, and heat recovery steam generators. In this type of plant, the electricity is generated by gas and steam turbines combined in one cycle.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We have to model the energy generated </a:t>
            </a:r>
            <a:r>
              <a:rPr lang="en-IN" sz="2400" dirty="0" smtClean="0">
                <a:latin typeface="Times New Roman" pitchFamily="18" charset="0"/>
                <a:cs typeface="Times New Roman" pitchFamily="18" charset="0"/>
              </a:rPr>
              <a:t>to </a:t>
            </a:r>
            <a:r>
              <a:rPr lang="en-US" sz="2400" dirty="0" smtClean="0">
                <a:latin typeface="Times New Roman" pitchFamily="18" charset="0"/>
                <a:cs typeface="Times New Roman" pitchFamily="18" charset="0"/>
              </a:rPr>
              <a:t>Predict the energy production to increase the performance of the power plants.</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a:xfrm>
            <a:off x="467544" y="260648"/>
            <a:ext cx="8229600" cy="1210146"/>
          </a:xfrm>
        </p:spPr>
        <p:txBody>
          <a:bodyPr>
            <a:normAutofit/>
          </a:bodyPr>
          <a:lstStyle/>
          <a:p>
            <a:pPr algn="l"/>
            <a:r>
              <a:rPr lang="en-US" sz="2800" dirty="0" smtClean="0">
                <a:effectLst/>
              </a:rPr>
              <a:t>BUSINESS OBJECTIVE</a:t>
            </a:r>
            <a:endParaRPr lang="en-IN" sz="2800" dirty="0">
              <a:effectLst/>
            </a:endParaRPr>
          </a:p>
        </p:txBody>
      </p:sp>
    </p:spTree>
    <p:extLst>
      <p:ext uri="{BB962C8B-B14F-4D97-AF65-F5344CB8AC3E}">
        <p14:creationId xmlns:p14="http://schemas.microsoft.com/office/powerpoint/2010/main" val="2695352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609256" y="1355660"/>
            <a:ext cx="7925487" cy="3700593"/>
          </a:xfrm>
          <a:prstGeom prst="rect">
            <a:avLst/>
          </a:prstGeom>
        </p:spPr>
      </p:pic>
    </p:spTree>
    <p:extLst>
      <p:ext uri="{BB962C8B-B14F-4D97-AF65-F5344CB8AC3E}">
        <p14:creationId xmlns:p14="http://schemas.microsoft.com/office/powerpoint/2010/main" val="3235408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xmlns:lc="http://schemas.openxmlformats.org/drawingml/2006/lockedCanvas" id="{926FC39F-C61B-6A51-CDCA-A0FC391AA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69" y="578298"/>
            <a:ext cx="8089967" cy="5370982"/>
          </a:xfrm>
          <a:prstGeom prst="rect">
            <a:avLst/>
          </a:prstGeom>
        </p:spPr>
      </p:pic>
    </p:spTree>
    <p:extLst>
      <p:ext uri="{BB962C8B-B14F-4D97-AF65-F5344CB8AC3E}">
        <p14:creationId xmlns:p14="http://schemas.microsoft.com/office/powerpoint/2010/main" val="192149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xmlns:lc="http://schemas.openxmlformats.org/drawingml/2006/lockedCanvas" id="{1077E4E9-9B93-86E9-FEDC-F4E84F873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66" y="415029"/>
            <a:ext cx="7475868" cy="5390235"/>
          </a:xfrm>
          <a:prstGeom prst="rect">
            <a:avLst/>
          </a:prstGeom>
        </p:spPr>
      </p:pic>
    </p:spTree>
    <p:extLst>
      <p:ext uri="{BB962C8B-B14F-4D97-AF65-F5344CB8AC3E}">
        <p14:creationId xmlns:p14="http://schemas.microsoft.com/office/powerpoint/2010/main" val="3351099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dirty="0" smtClean="0"/>
              <a:t>                         </a:t>
            </a:r>
            <a:r>
              <a:rPr lang="en-US" sz="4800" b="1" dirty="0" smtClean="0"/>
              <a:t>Thank You</a:t>
            </a:r>
            <a:endParaRPr lang="en-IN" sz="4800" b="1" dirty="0"/>
          </a:p>
        </p:txBody>
      </p:sp>
    </p:spTree>
    <p:extLst>
      <p:ext uri="{BB962C8B-B14F-4D97-AF65-F5344CB8AC3E}">
        <p14:creationId xmlns:p14="http://schemas.microsoft.com/office/powerpoint/2010/main" val="2507407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Temperature</a:t>
            </a:r>
            <a:r>
              <a:rPr lang="en-IN" sz="2000" dirty="0">
                <a:latin typeface="Times New Roman" pitchFamily="18" charset="0"/>
                <a:cs typeface="Times New Roman" pitchFamily="18" charset="0"/>
              </a:rPr>
              <a:t>, in degrees Celsius.</a:t>
            </a:r>
          </a:p>
          <a:p>
            <a:r>
              <a:rPr lang="en-IN" sz="2000" dirty="0" smtClean="0">
                <a:latin typeface="Times New Roman" pitchFamily="18" charset="0"/>
                <a:cs typeface="Times New Roman" pitchFamily="18" charset="0"/>
              </a:rPr>
              <a:t>Exhaust vacuum</a:t>
            </a:r>
            <a:r>
              <a:rPr lang="en-IN" sz="2000" dirty="0">
                <a:latin typeface="Times New Roman" pitchFamily="18" charset="0"/>
                <a:cs typeface="Times New Roman" pitchFamily="18" charset="0"/>
              </a:rPr>
              <a:t>, in cm Hg.</a:t>
            </a:r>
          </a:p>
          <a:p>
            <a:r>
              <a:rPr lang="en-IN" sz="2000" dirty="0" smtClean="0">
                <a:latin typeface="Times New Roman" pitchFamily="18" charset="0"/>
                <a:cs typeface="Times New Roman" pitchFamily="18" charset="0"/>
              </a:rPr>
              <a:t>Ambient pressure</a:t>
            </a:r>
            <a:r>
              <a:rPr lang="en-IN" sz="2000" dirty="0">
                <a:latin typeface="Times New Roman" pitchFamily="18" charset="0"/>
                <a:cs typeface="Times New Roman" pitchFamily="18" charset="0"/>
              </a:rPr>
              <a:t>, in millibar. (Ambient pressure)</a:t>
            </a:r>
          </a:p>
          <a:p>
            <a:r>
              <a:rPr lang="en-IN" sz="2000" dirty="0">
                <a:latin typeface="Times New Roman" pitchFamily="18" charset="0"/>
                <a:cs typeface="Times New Roman" pitchFamily="18" charset="0"/>
              </a:rPr>
              <a:t>r_humidity, in percentage. (Relative humidity)</a:t>
            </a:r>
          </a:p>
          <a:p>
            <a:r>
              <a:rPr lang="en-IN" sz="2000" dirty="0" smtClean="0">
                <a:latin typeface="Times New Roman" pitchFamily="18" charset="0"/>
                <a:cs typeface="Times New Roman" pitchFamily="18" charset="0"/>
              </a:rPr>
              <a:t>Energy_production</a:t>
            </a:r>
            <a:r>
              <a:rPr lang="en-IN" sz="2000" dirty="0">
                <a:latin typeface="Times New Roman" pitchFamily="18" charset="0"/>
                <a:cs typeface="Times New Roman" pitchFamily="18" charset="0"/>
              </a:rPr>
              <a:t>, in MW, net hourly electrical energy output.</a:t>
            </a:r>
          </a:p>
          <a:p>
            <a:endParaRPr lang="en-IN"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2800" dirty="0" smtClean="0">
                <a:effectLst/>
                <a:latin typeface="Times New Roman" pitchFamily="18" charset="0"/>
                <a:cs typeface="Times New Roman" pitchFamily="18" charset="0"/>
              </a:rPr>
              <a:t>THE VARIABLES OR FEATURES</a:t>
            </a:r>
            <a:endParaRPr lang="en-IN" sz="28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276830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900" dirty="0" smtClean="0">
                <a:latin typeface="Times New Roman" pitchFamily="18" charset="0"/>
                <a:cs typeface="Times New Roman" pitchFamily="18" charset="0"/>
              </a:rPr>
              <a:t>The data types are floating point data types.</a:t>
            </a:r>
          </a:p>
          <a:p>
            <a:r>
              <a:rPr lang="en-US" sz="1900" dirty="0" smtClean="0">
                <a:latin typeface="Times New Roman" pitchFamily="18" charset="0"/>
                <a:cs typeface="Times New Roman" pitchFamily="18" charset="0"/>
              </a:rPr>
              <a:t>The given dataset has no null values.</a:t>
            </a:r>
          </a:p>
          <a:p>
            <a:r>
              <a:rPr lang="en-US" sz="1900" dirty="0" smtClean="0">
                <a:latin typeface="Times New Roman" pitchFamily="18" charset="0"/>
                <a:cs typeface="Times New Roman" pitchFamily="18" charset="0"/>
              </a:rPr>
              <a:t>The given dataset has( </a:t>
            </a:r>
            <a:r>
              <a:rPr lang="en-IN" sz="1900" dirty="0">
                <a:latin typeface="Times New Roman" pitchFamily="18" charset="0"/>
                <a:cs typeface="Times New Roman" pitchFamily="18" charset="0"/>
              </a:rPr>
              <a:t>9568, </a:t>
            </a:r>
            <a:r>
              <a:rPr lang="en-IN" sz="1900" dirty="0" smtClean="0">
                <a:latin typeface="Times New Roman" pitchFamily="18" charset="0"/>
                <a:cs typeface="Times New Roman" pitchFamily="18" charset="0"/>
              </a:rPr>
              <a:t>5) rows and column</a:t>
            </a:r>
          </a:p>
          <a:p>
            <a:r>
              <a:rPr lang="en-US" sz="1900" dirty="0" smtClean="0">
                <a:latin typeface="Times New Roman" pitchFamily="18" charset="0"/>
                <a:cs typeface="Times New Roman" pitchFamily="18" charset="0"/>
              </a:rPr>
              <a:t>We found 41 duplicate values on given dataset and we cleaned that duplicate values.</a:t>
            </a:r>
          </a:p>
          <a:p>
            <a:r>
              <a:rPr lang="en-US" sz="1900" dirty="0" smtClean="0">
                <a:latin typeface="Times New Roman" pitchFamily="18" charset="0"/>
                <a:cs typeface="Times New Roman" pitchFamily="18" charset="0"/>
              </a:rPr>
              <a:t>Also visualize the data and check the data distribution with  histplot of temperature, relative humidity, ambient pressure, exhaust </a:t>
            </a:r>
            <a:r>
              <a:rPr lang="en-US" sz="1900" dirty="0" err="1" smtClean="0">
                <a:latin typeface="Times New Roman" pitchFamily="18" charset="0"/>
                <a:cs typeface="Times New Roman" pitchFamily="18" charset="0"/>
              </a:rPr>
              <a:t>vaccum</a:t>
            </a:r>
            <a:r>
              <a:rPr lang="en-US" sz="1900" dirty="0" smtClean="0">
                <a:latin typeface="Times New Roman" pitchFamily="18" charset="0"/>
                <a:cs typeface="Times New Roman" pitchFamily="18" charset="0"/>
              </a:rPr>
              <a:t>.</a:t>
            </a:r>
          </a:p>
          <a:p>
            <a:r>
              <a:rPr lang="en-US" sz="1900" dirty="0" smtClean="0">
                <a:solidFill>
                  <a:schemeClr val="tx1"/>
                </a:solidFill>
                <a:latin typeface="Times New Roman" pitchFamily="18" charset="0"/>
                <a:cs typeface="Times New Roman" pitchFamily="18" charset="0"/>
              </a:rPr>
              <a:t>From the dataset we  found that Energy production is a dependent variable (Y)</a:t>
            </a:r>
            <a:endParaRPr lang="en-US" sz="1900" dirty="0">
              <a:latin typeface="Times New Roman" pitchFamily="18" charset="0"/>
              <a:cs typeface="Times New Roman" pitchFamily="18" charset="0"/>
            </a:endParaRPr>
          </a:p>
          <a:p>
            <a:r>
              <a:rPr lang="en-US" sz="1900" dirty="0" smtClean="0">
                <a:solidFill>
                  <a:schemeClr val="tx1"/>
                </a:solidFill>
                <a:latin typeface="Times New Roman" pitchFamily="18" charset="0"/>
                <a:cs typeface="Times New Roman" pitchFamily="18" charset="0"/>
              </a:rPr>
              <a:t>Temperature, Relative Humidity, Ambient pressure, Exhaust vacuum are Independent variables(X)</a:t>
            </a:r>
          </a:p>
          <a:p>
            <a:pPr marL="109728" indent="0">
              <a:buNone/>
            </a:pPr>
            <a:endParaRPr lang="en-US" sz="1900" dirty="0" smtClean="0">
              <a:latin typeface="Times New Roman" pitchFamily="18" charset="0"/>
              <a:cs typeface="Times New Roman" pitchFamily="18" charset="0"/>
            </a:endParaRPr>
          </a:p>
          <a:p>
            <a:pPr marL="109728" indent="0">
              <a:buNone/>
            </a:pPr>
            <a:endParaRPr lang="en-US" dirty="0"/>
          </a:p>
        </p:txBody>
      </p:sp>
      <p:sp>
        <p:nvSpPr>
          <p:cNvPr id="2" name="Title 1"/>
          <p:cNvSpPr>
            <a:spLocks noGrp="1"/>
          </p:cNvSpPr>
          <p:nvPr>
            <p:ph type="title"/>
          </p:nvPr>
        </p:nvSpPr>
        <p:spPr/>
        <p:txBody>
          <a:bodyPr>
            <a:normAutofit/>
          </a:bodyPr>
          <a:lstStyle/>
          <a:p>
            <a:r>
              <a:rPr lang="en-US" sz="2800" dirty="0" smtClean="0">
                <a:effectLst/>
              </a:rPr>
              <a:t>EXPLORATORY DATA ANALYSIS (EDA)</a:t>
            </a:r>
            <a:endParaRPr lang="en-IN" sz="2800" dirty="0">
              <a:effectLst/>
            </a:endParaRPr>
          </a:p>
        </p:txBody>
      </p:sp>
    </p:spTree>
    <p:extLst>
      <p:ext uri="{BB962C8B-B14F-4D97-AF65-F5344CB8AC3E}">
        <p14:creationId xmlns:p14="http://schemas.microsoft.com/office/powerpoint/2010/main" val="2995859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242587"/>
          </a:xfrm>
        </p:spPr>
        <p:txBody>
          <a:bodyPr/>
          <a:lstStyle/>
          <a:p>
            <a:r>
              <a:rPr lang="en-US" sz="2800" dirty="0" smtClean="0">
                <a:latin typeface="Times New Roman" pitchFamily="18" charset="0"/>
                <a:cs typeface="Times New Roman" pitchFamily="18" charset="0"/>
              </a:rPr>
              <a:t>Temperature </a:t>
            </a:r>
          </a:p>
          <a:p>
            <a:r>
              <a:rPr lang="en-US" sz="2800" dirty="0" smtClean="0">
                <a:latin typeface="Times New Roman" pitchFamily="18" charset="0"/>
                <a:cs typeface="Times New Roman" pitchFamily="18" charset="0"/>
              </a:rPr>
              <a:t>Relative Humidity </a:t>
            </a:r>
          </a:p>
          <a:p>
            <a:r>
              <a:rPr lang="en-US" sz="2800" dirty="0" smtClean="0">
                <a:latin typeface="Times New Roman" pitchFamily="18" charset="0"/>
                <a:cs typeface="Times New Roman" pitchFamily="18" charset="0"/>
              </a:rPr>
              <a:t>Ambient pressure          Independent variable(X)</a:t>
            </a:r>
          </a:p>
          <a:p>
            <a:r>
              <a:rPr lang="en-US" sz="2800" dirty="0" smtClean="0">
                <a:latin typeface="Times New Roman" pitchFamily="18" charset="0"/>
                <a:cs typeface="Times New Roman" pitchFamily="18" charset="0"/>
              </a:rPr>
              <a:t>Exhaust vacuum</a:t>
            </a:r>
          </a:p>
          <a:p>
            <a:pPr marL="109728" indent="0">
              <a:buNone/>
            </a:pPr>
            <a:endParaRPr lang="en-US" dirty="0" smtClean="0"/>
          </a:p>
          <a:p>
            <a:pPr marL="109728" indent="0">
              <a:buNone/>
            </a:pP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Energy production       Dependent variable(Y)</a:t>
            </a:r>
            <a:endParaRPr lang="en-US" dirty="0" smtClean="0"/>
          </a:p>
          <a:p>
            <a:pPr marL="109728" indent="0">
              <a:buNone/>
            </a:pPr>
            <a:endParaRPr lang="en-IN" dirty="0"/>
          </a:p>
        </p:txBody>
      </p:sp>
      <p:sp>
        <p:nvSpPr>
          <p:cNvPr id="4" name="Right Brace 3"/>
          <p:cNvSpPr/>
          <p:nvPr/>
        </p:nvSpPr>
        <p:spPr>
          <a:xfrm>
            <a:off x="3563888" y="836712"/>
            <a:ext cx="504056" cy="19442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Right Brace 4"/>
          <p:cNvSpPr/>
          <p:nvPr/>
        </p:nvSpPr>
        <p:spPr>
          <a:xfrm>
            <a:off x="3707904" y="3645024"/>
            <a:ext cx="216024"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05006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6" y="274638"/>
            <a:ext cx="8238744" cy="1143000"/>
          </a:xfrm>
        </p:spPr>
        <p:txBody>
          <a:bodyPr>
            <a:normAutofit/>
          </a:bodyPr>
          <a:lstStyle/>
          <a:p>
            <a:r>
              <a:rPr lang="en-US" sz="2800" dirty="0" smtClean="0"/>
              <a:t>HISTPLOT</a:t>
            </a:r>
            <a:endParaRPr lang="en-IN" sz="2800" dirty="0"/>
          </a:p>
        </p:txBody>
      </p:sp>
      <p:sp>
        <p:nvSpPr>
          <p:cNvPr id="3" name="Content Placeholder 2"/>
          <p:cNvSpPr>
            <a:spLocks noGrp="1"/>
          </p:cNvSpPr>
          <p:nvPr>
            <p:ph idx="1"/>
          </p:nvPr>
        </p:nvSpPr>
        <p:spPr>
          <a:xfrm>
            <a:off x="457200" y="1481328"/>
            <a:ext cx="8229600" cy="4900000"/>
          </a:xfrm>
        </p:spPr>
        <p:txBody>
          <a:bodyPr>
            <a:normAutofit/>
          </a:bodyPr>
          <a:lstStyle/>
          <a:p>
            <a:endParaRPr lang="en-US" sz="1600" dirty="0" smtClean="0"/>
          </a:p>
          <a:p>
            <a:endParaRPr lang="en-US" sz="1600" dirty="0"/>
          </a:p>
          <a:p>
            <a:endParaRPr lang="en-US" sz="1600" dirty="0" smtClean="0"/>
          </a:p>
          <a:p>
            <a:endParaRPr lang="en-US" sz="1600" dirty="0"/>
          </a:p>
          <a:p>
            <a:endParaRPr lang="en-US" sz="1600" dirty="0" smtClean="0"/>
          </a:p>
          <a:p>
            <a:pPr marL="109728" indent="0">
              <a:buNone/>
            </a:pPr>
            <a:r>
              <a:rPr lang="en-US" sz="1100" dirty="0"/>
              <a:t> </a:t>
            </a:r>
            <a:r>
              <a:rPr lang="en-US" sz="1100" dirty="0" smtClean="0"/>
              <a:t>     </a:t>
            </a:r>
          </a:p>
          <a:p>
            <a:pPr marL="109728" indent="0">
              <a:buNone/>
            </a:pPr>
            <a:r>
              <a:rPr lang="en-US" sz="1100" dirty="0" smtClean="0"/>
              <a:t>                              Temperature                                                                      Exhaust Vacuum                                      </a:t>
            </a:r>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pPr marL="109728" indent="0">
              <a:buNone/>
            </a:pPr>
            <a:r>
              <a:rPr lang="en-US" sz="1100" dirty="0" smtClean="0"/>
              <a:t>                                         </a:t>
            </a:r>
          </a:p>
          <a:p>
            <a:pPr marL="109728" indent="0">
              <a:buNone/>
            </a:pPr>
            <a:r>
              <a:rPr lang="en-US" sz="1100" dirty="0" smtClean="0"/>
              <a:t>                                                                                                                         </a:t>
            </a:r>
          </a:p>
          <a:p>
            <a:pPr marL="109728" indent="0">
              <a:buNone/>
            </a:pPr>
            <a:r>
              <a:rPr lang="en-US" sz="1100" dirty="0" smtClean="0"/>
              <a:t>                                    Relative Humidity                                                                 Ambient Pressure           </a:t>
            </a:r>
          </a:p>
        </p:txBody>
      </p:sp>
      <p:pic>
        <p:nvPicPr>
          <p:cNvPr id="1026" name="Picture 2" descr="C:\Users\hp\Pictures\Screenshots\Screenshot (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24744"/>
            <a:ext cx="3096344"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Pictures\Screenshots\Screenshot (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052736"/>
            <a:ext cx="32403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Pictures\Screenshots\Screenshot (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861048"/>
            <a:ext cx="3089627"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hp\Pictures\Screenshots\Screenshot (1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668" y="3861048"/>
            <a:ext cx="2988332"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38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Exhaust vacuum and Ambient pressure are right skewed or positive skewed.</a:t>
            </a:r>
          </a:p>
          <a:p>
            <a:r>
              <a:rPr lang="en-US" sz="2000" dirty="0" smtClean="0">
                <a:latin typeface="Times New Roman" pitchFamily="18" charset="0"/>
                <a:cs typeface="Times New Roman" pitchFamily="18" charset="0"/>
              </a:rPr>
              <a:t>Temperature and Relatively humidity are left skewed or negative skewed.</a:t>
            </a:r>
          </a:p>
          <a:p>
            <a:r>
              <a:rPr lang="en-US" sz="2000" dirty="0" smtClean="0">
                <a:latin typeface="Times New Roman" pitchFamily="18" charset="0"/>
                <a:cs typeface="Times New Roman" pitchFamily="18" charset="0"/>
              </a:rPr>
              <a:t>Energy productionk dependent variable is right skewed or positive skewed.</a:t>
            </a:r>
          </a:p>
          <a:p>
            <a:r>
              <a:rPr lang="en-US" sz="2000" dirty="0" smtClean="0">
                <a:latin typeface="Times New Roman" pitchFamily="18" charset="0"/>
                <a:cs typeface="Times New Roman" pitchFamily="18" charset="0"/>
              </a:rPr>
              <a:t>Also find outliers with some set styles.</a:t>
            </a:r>
          </a:p>
          <a:p>
            <a:r>
              <a:rPr lang="en-US" sz="2000" dirty="0" smtClean="0">
                <a:latin typeface="Times New Roman" pitchFamily="18" charset="0"/>
                <a:cs typeface="Times New Roman" pitchFamily="18" charset="0"/>
              </a:rPr>
              <a:t>Temperature and Exhaust vacuum are highly correlated.</a:t>
            </a:r>
          </a:p>
          <a:p>
            <a:r>
              <a:rPr lang="en-US" sz="2000" dirty="0" smtClean="0">
                <a:latin typeface="Times New Roman" pitchFamily="18" charset="0"/>
                <a:cs typeface="Times New Roman" pitchFamily="18" charset="0"/>
              </a:rPr>
              <a:t>We normalize data and take X is independent variable and Y is dependent variable.</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normAutofit/>
          </a:bodyPr>
          <a:lstStyle/>
          <a:p>
            <a:r>
              <a:rPr lang="en-US" sz="2800" dirty="0" smtClean="0">
                <a:effectLst/>
              </a:rPr>
              <a:t>SKEWNESS,CORRELATION AND OUTLIERS</a:t>
            </a:r>
            <a:endParaRPr lang="en-IN" sz="2800" dirty="0">
              <a:effectLst/>
            </a:endParaRPr>
          </a:p>
        </p:txBody>
      </p:sp>
    </p:spTree>
    <p:extLst>
      <p:ext uri="{BB962C8B-B14F-4D97-AF65-F5344CB8AC3E}">
        <p14:creationId xmlns:p14="http://schemas.microsoft.com/office/powerpoint/2010/main" val="1555689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a:xfrm>
            <a:off x="457200" y="274638"/>
            <a:ext cx="8229600" cy="706090"/>
          </a:xfrm>
        </p:spPr>
        <p:txBody>
          <a:bodyPr>
            <a:normAutofit fontScale="90000"/>
          </a:bodyPr>
          <a:lstStyle/>
          <a:p>
            <a:r>
              <a:rPr lang="en-US" dirty="0" smtClean="0"/>
              <a:t>SKEWNESS</a:t>
            </a:r>
            <a:endParaRPr lang="en-IN" dirty="0"/>
          </a:p>
        </p:txBody>
      </p:sp>
      <p:pic>
        <p:nvPicPr>
          <p:cNvPr id="2050" name="Picture 2" descr="C:\Users\hp\Pictures\Screenshots\Screenshot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484784"/>
            <a:ext cx="2808312" cy="44644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p\Pictures\Screenshots\Screenshot (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1" y="1441011"/>
            <a:ext cx="2736304" cy="45411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hp\Pictures\Screenshots\Screenshot (1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403" y="1484784"/>
            <a:ext cx="2304255" cy="216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00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0728"/>
            <a:ext cx="8229600" cy="5026563"/>
          </a:xfrm>
        </p:spPr>
        <p:txBody>
          <a:bodyPr>
            <a:normAutofit/>
          </a:bodyPr>
          <a:lstStyle/>
          <a:p>
            <a:pPr marL="109728" indent="0">
              <a:buNone/>
            </a:pPr>
            <a:endParaRPr lang="en-IN" sz="1100" dirty="0"/>
          </a:p>
        </p:txBody>
      </p:sp>
      <p:sp>
        <p:nvSpPr>
          <p:cNvPr id="3" name="Title 2"/>
          <p:cNvSpPr>
            <a:spLocks noGrp="1"/>
          </p:cNvSpPr>
          <p:nvPr>
            <p:ph type="title"/>
          </p:nvPr>
        </p:nvSpPr>
        <p:spPr>
          <a:xfrm>
            <a:off x="457200" y="274638"/>
            <a:ext cx="8435280" cy="346050"/>
          </a:xfrm>
        </p:spPr>
        <p:txBody>
          <a:bodyPr>
            <a:noAutofit/>
          </a:bodyPr>
          <a:lstStyle/>
          <a:p>
            <a:r>
              <a:rPr lang="en-US" sz="2400" dirty="0" smtClean="0"/>
              <a:t>OUTLIER CHECKING </a:t>
            </a:r>
            <a:r>
              <a:rPr lang="en-US" sz="2400" dirty="0"/>
              <a:t>USING BOX </a:t>
            </a:r>
            <a:r>
              <a:rPr lang="en-US" sz="2400" dirty="0" smtClean="0"/>
              <a:t>PLOT</a:t>
            </a:r>
            <a:endParaRPr lang="en-IN" sz="2400" dirty="0"/>
          </a:p>
        </p:txBody>
      </p:sp>
      <p:pic>
        <p:nvPicPr>
          <p:cNvPr id="1026" name="Picture 2" descr="C:\Users\hp\Pictures\Screenshots\Screenshot (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8247317"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129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596</TotalTime>
  <Words>469</Words>
  <Application>Microsoft Office PowerPoint</Application>
  <PresentationFormat>On-screen Show (4:3)</PresentationFormat>
  <Paragraphs>130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PREDICT THE ENERGY PRODUCTION TO INCREASE THE PERFORMANCE OF THE POWER PLANTS</vt:lpstr>
      <vt:lpstr>BUSINESS OBJECTIVE</vt:lpstr>
      <vt:lpstr>THE VARIABLES OR FEATURES</vt:lpstr>
      <vt:lpstr>EXPLORATORY DATA ANALYSIS (EDA)</vt:lpstr>
      <vt:lpstr>PowerPoint Presentation</vt:lpstr>
      <vt:lpstr>HISTPLOT</vt:lpstr>
      <vt:lpstr>SKEWNESS,CORRELATION AND OUTLIERS</vt:lpstr>
      <vt:lpstr>SKEWNESS</vt:lpstr>
      <vt:lpstr>OUTLIER CHECKING USING BOX PLOT</vt:lpstr>
      <vt:lpstr>PowerPoint Presentation</vt:lpstr>
      <vt:lpstr>PAIRPLOT </vt:lpstr>
      <vt:lpstr>HEATMAP</vt:lpstr>
      <vt:lpstr>SCATTER PLOT</vt:lpstr>
      <vt:lpstr>FEATURE ENGINEERING</vt:lpstr>
      <vt:lpstr>PowerPoint Presentation</vt:lpstr>
      <vt:lpstr>PowerPoint Presentation</vt:lpstr>
      <vt:lpstr>PowerPoint Presentation</vt:lpstr>
      <vt:lpstr>MODEL RESULTS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ENERGY PRODUCTION TO INCREASE THE PERFORMANCE OF THE POWER PLANTS</dc:title>
  <dc:creator>hp</dc:creator>
  <cp:lastModifiedBy>hp</cp:lastModifiedBy>
  <cp:revision>35</cp:revision>
  <dcterms:created xsi:type="dcterms:W3CDTF">2023-09-04T22:43:41Z</dcterms:created>
  <dcterms:modified xsi:type="dcterms:W3CDTF">2023-09-20T03:29:30Z</dcterms:modified>
</cp:coreProperties>
</file>