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83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85" r:id="rId16"/>
    <p:sldId id="284" r:id="rId17"/>
    <p:sldId id="277" r:id="rId18"/>
    <p:sldId id="278" r:id="rId19"/>
    <p:sldId id="280" r:id="rId20"/>
    <p:sldId id="281" r:id="rId21"/>
    <p:sldId id="282" r:id="rId22"/>
  </p:sldIdLst>
  <p:sldSz cx="7556500" cy="10693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20" y="10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433" cy="480346"/>
          </a:xfrm>
          <a:prstGeom prst="rect">
            <a:avLst/>
          </a:prstGeom>
        </p:spPr>
        <p:txBody>
          <a:bodyPr vert="horz" lIns="84756" tIns="42378" rIns="84756" bIns="4237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31" y="0"/>
            <a:ext cx="3170433" cy="480346"/>
          </a:xfrm>
          <a:prstGeom prst="rect">
            <a:avLst/>
          </a:prstGeom>
        </p:spPr>
        <p:txBody>
          <a:bodyPr vert="horz" lIns="84756" tIns="42378" rIns="84756" bIns="42378" rtlCol="0"/>
          <a:lstStyle>
            <a:lvl1pPr algn="r">
              <a:defRPr sz="1100"/>
            </a:lvl1pPr>
          </a:lstStyle>
          <a:p>
            <a:fld id="{232582F1-07A5-4BCB-8905-0A0F67641F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719138"/>
            <a:ext cx="25431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756" tIns="42378" rIns="84756" bIns="42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1141"/>
            <a:ext cx="5852160" cy="4320255"/>
          </a:xfrm>
          <a:prstGeom prst="rect">
            <a:avLst/>
          </a:prstGeom>
        </p:spPr>
        <p:txBody>
          <a:bodyPr vert="horz" lIns="84756" tIns="42378" rIns="84756" bIns="423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29"/>
            <a:ext cx="3170433" cy="480346"/>
          </a:xfrm>
          <a:prstGeom prst="rect">
            <a:avLst/>
          </a:prstGeom>
        </p:spPr>
        <p:txBody>
          <a:bodyPr vert="horz" lIns="84756" tIns="42378" rIns="84756" bIns="4237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31" y="9119429"/>
            <a:ext cx="3170433" cy="480346"/>
          </a:xfrm>
          <a:prstGeom prst="rect">
            <a:avLst/>
          </a:prstGeom>
        </p:spPr>
        <p:txBody>
          <a:bodyPr vert="horz" lIns="84756" tIns="42378" rIns="84756" bIns="42378" rtlCol="0" anchor="b"/>
          <a:lstStyle>
            <a:lvl1pPr algn="r">
              <a:defRPr sz="1100"/>
            </a:lvl1pPr>
          </a:lstStyle>
          <a:p>
            <a:fld id="{BB778DF1-BB7E-4786-B405-E0D1D3D6920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78DF1-BB7E-4786-B405-E0D1D3D692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78DF1-BB7E-4786-B405-E0D1D3D692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78DF1-BB7E-4786-B405-E0D1D3D692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1700" y="9916700"/>
            <a:ext cx="68008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www.r-project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847" y="2908300"/>
            <a:ext cx="5683885" cy="75905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770"/>
              </a:spcBef>
            </a:pPr>
            <a:r>
              <a:rPr sz="2000" b="1" spc="-5" smtClean="0">
                <a:latin typeface="Times New Roman" panose="02020603050405020304"/>
                <a:cs typeface="Times New Roman" panose="02020603050405020304"/>
              </a:rPr>
              <a:t>Application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nonparametric regression model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on 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dataset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339508"/>
            <a:ext cx="50863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5755">
              <a:lnSpc>
                <a:spcPct val="100000"/>
              </a:lnSpc>
              <a:spcBef>
                <a:spcPts val="95"/>
              </a:spcBef>
            </a:pPr>
            <a:r>
              <a:rPr sz="1600" b="1" spc="-5">
                <a:latin typeface="Times New Roman" panose="02020603050405020304"/>
                <a:cs typeface="Times New Roman" panose="02020603050405020304"/>
              </a:rPr>
              <a:t>MOUPARNA</a:t>
            </a:r>
            <a:r>
              <a:rPr sz="1600" b="1" spc="-4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smtClean="0">
                <a:latin typeface="Times New Roman" panose="02020603050405020304"/>
                <a:cs typeface="Times New Roman" panose="02020603050405020304"/>
              </a:rPr>
              <a:t>MUKHERJEE</a:t>
            </a:r>
            <a:endParaRPr sz="1600" smtClean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9893" y="1515628"/>
            <a:ext cx="2550357" cy="4782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940050" y="6413500"/>
            <a:ext cx="34290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7100" indent="-457200" algn="r">
              <a:lnSpc>
                <a:spcPct val="100000"/>
              </a:lnSpc>
              <a:spcBef>
                <a:spcPts val="80"/>
              </a:spcBef>
              <a:tabLst>
                <a:tab pos="926465" algn="l"/>
                <a:tab pos="927100" algn="l"/>
              </a:tabLst>
            </a:pPr>
            <a:r>
              <a:rPr lang="en-US" sz="1000" b="1" spc="-5" dirty="0" smtClean="0">
                <a:latin typeface="Times New Roman" panose="02020603050405020304"/>
                <a:cs typeface="Times New Roman" panose="02020603050405020304"/>
              </a:rPr>
              <a:t>Enrollment</a:t>
            </a:r>
            <a:r>
              <a:rPr lang="en-US" sz="1000" b="1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000" b="1" spc="-5" dirty="0" smtClean="0">
                <a:latin typeface="Times New Roman" panose="02020603050405020304"/>
                <a:cs typeface="Times New Roman" panose="02020603050405020304"/>
              </a:rPr>
              <a:t>No.:A8979219002</a:t>
            </a:r>
            <a:endParaRPr lang="en-US" sz="1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927100" indent="-457200" algn="r">
              <a:lnSpc>
                <a:spcPct val="100000"/>
              </a:lnSpc>
              <a:spcBef>
                <a:spcPts val="80"/>
              </a:spcBef>
              <a:tabLst>
                <a:tab pos="926465" algn="l"/>
                <a:tab pos="927100" algn="l"/>
              </a:tabLst>
            </a:pPr>
            <a:r>
              <a:rPr lang="en-US" sz="1000" b="1" spc="-5" dirty="0" smtClean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Date: 18/08/2020</a:t>
            </a:r>
            <a:endParaRPr lang="en-US" sz="1000" b="1" spc="-5" dirty="0" smtClean="0">
              <a:solidFill>
                <a:srgbClr val="333333"/>
              </a:solidFill>
              <a:latin typeface="Segoe Print" panose="02000600000000000000"/>
              <a:cs typeface="Segoe Print" panose="020006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527300"/>
            <a:ext cx="5767705" cy="1425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BANDWIDTH SELECTION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 marR="5080" indent="457200">
              <a:lnSpc>
                <a:spcPct val="144000"/>
              </a:lnSpc>
              <a:spcBef>
                <a:spcPts val="5"/>
              </a:spcBef>
              <a:tabLst>
                <a:tab pos="1271270" algn="l"/>
                <a:tab pos="1754505" algn="l"/>
                <a:tab pos="2028825" algn="l"/>
                <a:tab pos="3783965" algn="l"/>
                <a:tab pos="4305300" algn="l"/>
                <a:tab pos="4648200" algn="l"/>
                <a:tab pos="5003165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4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ect </a:t>
            </a:r>
            <a:r>
              <a:rPr sz="14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b="1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00" b="1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”	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	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dw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dt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  parameter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‘b’.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One such approach is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:-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Cross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Validation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C.V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5727700"/>
            <a:ext cx="5724525" cy="1730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7690" algn="ctr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CONCEPT:-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50800" marR="201295" indent="457200">
              <a:lnSpc>
                <a:spcPct val="144000"/>
              </a:lnSpc>
              <a:spcBef>
                <a:spcPts val="920"/>
              </a:spcBef>
              <a:tabLst>
                <a:tab pos="1252855" algn="l"/>
                <a:tab pos="2446020" algn="l"/>
                <a:tab pos="2796540" algn="l"/>
                <a:tab pos="373062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fix	any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‘b’. Suppose, we delete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spc="-7" baseline="28000" dirty="0">
                <a:latin typeface="Times New Roman" panose="02020603050405020304"/>
                <a:cs typeface="Times New Roman" panose="02020603050405020304"/>
              </a:rPr>
              <a:t>th </a:t>
            </a:r>
            <a:r>
              <a:rPr sz="1400" spc="-5">
                <a:latin typeface="Times New Roman" panose="02020603050405020304"/>
                <a:cs typeface="Times New Roman" panose="02020603050405020304"/>
              </a:rPr>
              <a:t>observation </a:t>
            </a:r>
            <a:endParaRPr lang="en-US" sz="1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50800" marR="201295" indent="457200">
              <a:lnSpc>
                <a:spcPct val="144000"/>
              </a:lnSpc>
              <a:spcBef>
                <a:spcPts val="920"/>
              </a:spcBef>
              <a:tabLst>
                <a:tab pos="1252855" algn="l"/>
                <a:tab pos="2446020" algn="l"/>
                <a:tab pos="2796540" algn="l"/>
                <a:tab pos="3730625" algn="l"/>
              </a:tabLst>
            </a:pPr>
            <a:r>
              <a:rPr sz="1400" smtClean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-7" baseline="-6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spc="-7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aseline="-60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350" spc="-7" baseline="-6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 keeping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rest.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40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rest</a:t>
            </a:r>
            <a:r>
              <a:rPr lang="en-US" sz="1400" spc="34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fit ‘Nadaraya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–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0800" marR="43180">
              <a:lnSpc>
                <a:spcPct val="144000"/>
              </a:lnSpc>
              <a:spcBef>
                <a:spcPts val="1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Watson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Kernel’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regression and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predict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response (y)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 When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x=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350" spc="-7" baseline="-6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, that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is,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predictor value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deleted</a:t>
            </a:r>
            <a:r>
              <a:rPr sz="14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observation.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696" y="9352788"/>
            <a:ext cx="8820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C.V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= (y</a:t>
            </a:r>
            <a:r>
              <a:rPr sz="1350" b="1" baseline="-6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b="1" spc="82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–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9542" y="9424354"/>
            <a:ext cx="247969" cy="1711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28262" y="9424354"/>
            <a:ext cx="247969" cy="1711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61767" y="8916911"/>
            <a:ext cx="2313305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CALCULATION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:-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tabLst>
                <a:tab pos="1291590" algn="l"/>
              </a:tabLst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1350" b="1" spc="-7" baseline="28000" dirty="0">
                <a:latin typeface="Times New Roman" panose="02020603050405020304"/>
                <a:cs typeface="Times New Roman" panose="02020603050405020304"/>
              </a:rPr>
              <a:t>2  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4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 ,	</a:t>
            </a:r>
            <a:r>
              <a:rPr sz="1400" dirty="0">
                <a:latin typeface="Calibri" panose="020F0502020204030204"/>
                <a:cs typeface="Calibri" panose="020F0502020204030204"/>
              </a:rPr>
              <a:t>=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ĝ</a:t>
            </a:r>
            <a:r>
              <a:rPr sz="1350" b="1" spc="-7" baseline="-6000" dirty="0">
                <a:latin typeface="Times New Roman" panose="02020603050405020304"/>
                <a:cs typeface="Times New Roman" panose="02020603050405020304"/>
              </a:rPr>
              <a:t>(-i)</a:t>
            </a:r>
            <a:r>
              <a:rPr sz="1350" b="1" spc="165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1350" b="1" spc="-7" baseline="-6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496" y="888479"/>
            <a:ext cx="56407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i.e,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predicted value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y , when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x=x</a:t>
            </a:r>
            <a:r>
              <a:rPr sz="1350" spc="-7" baseline="-6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after deleting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spc="-7" baseline="28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observation.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5274" y="3546287"/>
            <a:ext cx="247969" cy="1711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179" y="1755648"/>
            <a:ext cx="4481830" cy="2917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6175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METHOD:-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Then, one-by-one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repeat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process,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Cambria Math" panose="02040503050406030204"/>
                <a:cs typeface="Cambria Math" panose="02040503050406030204"/>
              </a:rPr>
              <a:t>∀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(i=1,2,......,n).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tabLst>
                <a:tab pos="172593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i=1,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use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1200" spc="-7" baseline="-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,y</a:t>
            </a:r>
            <a:r>
              <a:rPr sz="1200" spc="-7" baseline="-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),.........,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1350" baseline="-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,y</a:t>
            </a:r>
            <a:r>
              <a:rPr sz="1350" baseline="-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),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69900" marR="918210">
              <a:lnSpc>
                <a:spcPct val="193000"/>
              </a:lnSpc>
              <a:spcBef>
                <a:spcPts val="180"/>
              </a:spcBef>
              <a:tabLst>
                <a:tab pos="1725930" algn="l"/>
                <a:tab pos="32893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i=2,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use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1200" spc="-7" baseline="-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,y</a:t>
            </a:r>
            <a:r>
              <a:rPr sz="1200" spc="-7" baseline="-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),.........,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(x</a:t>
            </a:r>
            <a:r>
              <a:rPr sz="1350" baseline="-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,y</a:t>
            </a:r>
            <a:r>
              <a:rPr sz="1350" baseline="-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),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etc.  Now,  calculate:-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CV-Score=∑(y</a:t>
            </a:r>
            <a:r>
              <a:rPr sz="1350" spc="-7" baseline="-6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spc="225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1350" spc="-7" baseline="28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135" baseline="2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01600" marR="55880" indent="89535">
              <a:lnSpc>
                <a:spcPct val="203000"/>
              </a:lnSpc>
              <a:spcBef>
                <a:spcPts val="45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Try another value </a:t>
            </a:r>
            <a:r>
              <a:rPr sz="1400"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which gives smallest CV-Score.  Note,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small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CV-Score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means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better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fit for that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3289300"/>
            <a:ext cx="19507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Data set in R :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faithful</a:t>
            </a:r>
            <a:r>
              <a:rPr sz="14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[2].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203700"/>
            <a:ext cx="4633595" cy="643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Desciption of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data :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Waiting time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eruptions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duration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eruption for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old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faithful geyser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(hot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spring)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Yellowstone National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Park 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Wyoming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USA.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499100"/>
            <a:ext cx="529018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This is a data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frame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with 272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observations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[,1]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610"/>
              </a:lnSpc>
              <a:spcBef>
                <a:spcPts val="7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eruptions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numeric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Eruption time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 minutes [,2]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Waiting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numeric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Waiting  time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to next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eruption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 in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minutes).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644650" y="1689100"/>
            <a:ext cx="3886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u="heavy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lang="en-US" sz="1800" b="1" u="heavy" spc="-5" dirty="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1800" b="1" u="heavy" spc="-5" dirty="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1800" b="1" u="heavy" spc="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CU</a:t>
            </a:r>
            <a:r>
              <a:rPr sz="1800" b="1" u="heavy" spc="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1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u="heavy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9850" y="1231900"/>
            <a:ext cx="3228975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" y="4127500"/>
            <a:ext cx="428718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68450" y="6223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R-Codes </a:t>
            </a:r>
            <a:r>
              <a:rPr lang="en-US" smtClean="0"/>
              <a:t>for cross-validation: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2635250" y="1841500"/>
            <a:ext cx="35052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lang="en-US" sz="1600" b="1" u="heavy" spc="-5" dirty="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 CV-scores for faithful Data</a:t>
            </a:r>
            <a:r>
              <a:rPr sz="1600" b="1" u="heavy" spc="-1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b="1" u="heavy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-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7"/>
          <p:cNvGraphicFramePr>
            <a:graphicFrameLocks noGrp="1"/>
          </p:cNvGraphicFramePr>
          <p:nvPr/>
        </p:nvGraphicFramePr>
        <p:xfrm>
          <a:off x="2330450" y="2832100"/>
          <a:ext cx="1524000" cy="267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/>
                <a:gridCol w="408725"/>
              </a:tblGrid>
              <a:tr h="141279">
                <a:tc>
                  <a:txBody>
                    <a:bodyPr/>
                    <a:lstStyle/>
                    <a:p>
                      <a:pPr marL="75565">
                        <a:lnSpc>
                          <a:spcPts val="153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[1,]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9425.902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53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0.2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460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[2,]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9058.730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0.3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</a:tr>
              <a:tr h="1850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[3,]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8895.443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0.4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/>
                </a:tc>
              </a:tr>
              <a:tr h="18460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[4,]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8822.309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0.5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</a:tr>
              <a:tr h="18460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[5,]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8792.207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0.6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</a:tr>
              <a:tr h="18460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[6,]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8784.602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0.7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</a:tr>
              <a:tr h="1850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[7,]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8788.211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0.8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/>
                </a:tc>
              </a:tr>
              <a:tr h="18460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[8,]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8796.496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0.9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</a:tr>
              <a:tr h="18460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[9,]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8805.301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1.0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</a:tr>
              <a:tr h="1846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[10,]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8811.706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/>
                </a:tc>
              </a:tr>
              <a:tr h="177540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[11,]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8814.650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/>
                </a:tc>
              </a:tr>
            </a:tbl>
          </a:graphicData>
        </a:graphic>
      </p:graphicFrame>
      <p:sp>
        <p:nvSpPr>
          <p:cNvPr id="4" name="object 2"/>
          <p:cNvSpPr txBox="1"/>
          <p:nvPr/>
        </p:nvSpPr>
        <p:spPr>
          <a:xfrm>
            <a:off x="2254250" y="5575300"/>
            <a:ext cx="1731645" cy="24583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141922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81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6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141922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81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7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4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141922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80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5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41922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80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6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141922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81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7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141922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82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8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141922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86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9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41922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93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406649" y="8810078"/>
            <a:ext cx="182880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Therefore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we get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>
                <a:latin typeface="Times New Roman" panose="02020603050405020304"/>
                <a:cs typeface="Times New Roman" panose="02020603050405020304"/>
              </a:rPr>
              <a:t>estimate</a:t>
            </a:r>
            <a:r>
              <a:rPr sz="1400" spc="33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  b as b = 0.7.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2850" y="23749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CV_Score</a:t>
            </a:r>
            <a:r>
              <a:rPr lang="en-US" dirty="0" smtClean="0"/>
              <a:t>   b-candidate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4652" y="3134455"/>
            <a:ext cx="66548" cy="66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50304" y="4322921"/>
            <a:ext cx="66560" cy="6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3322" y="4503566"/>
            <a:ext cx="66560" cy="6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68235" y="2887250"/>
            <a:ext cx="66560" cy="6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49948" y="3448208"/>
            <a:ext cx="66548" cy="6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82676" y="3628853"/>
            <a:ext cx="66560" cy="6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6535" y="3761962"/>
            <a:ext cx="66548" cy="66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25640" y="2573496"/>
            <a:ext cx="66548" cy="6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2939" y="3324612"/>
            <a:ext cx="66560" cy="66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13966" y="2003038"/>
            <a:ext cx="66548" cy="66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74613" y="3695414"/>
            <a:ext cx="66560" cy="66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55601" y="4446530"/>
            <a:ext cx="66548" cy="66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55245" y="4256373"/>
            <a:ext cx="66548" cy="66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9382" y="3571818"/>
            <a:ext cx="960170" cy="14356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25284" y="1879428"/>
            <a:ext cx="1777733" cy="16353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74493" y="1755832"/>
            <a:ext cx="66560" cy="66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5284" y="3628853"/>
            <a:ext cx="66548" cy="66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42122" y="1945989"/>
            <a:ext cx="66560" cy="66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44652" y="3505257"/>
            <a:ext cx="66548" cy="66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8921" y="3324612"/>
            <a:ext cx="66548" cy="665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30211" y="3761962"/>
            <a:ext cx="66548" cy="6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69316" y="3819011"/>
            <a:ext cx="66560" cy="6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61622" y="5074037"/>
            <a:ext cx="66548" cy="665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72030" y="5240426"/>
            <a:ext cx="3831590" cy="0"/>
          </a:xfrm>
          <a:custGeom>
            <a:avLst/>
            <a:gdLst/>
            <a:ahLst/>
            <a:cxnLst/>
            <a:rect l="l" t="t" r="r" b="b"/>
            <a:pathLst>
              <a:path w="3831590">
                <a:moveTo>
                  <a:pt x="0" y="0"/>
                </a:moveTo>
                <a:lnTo>
                  <a:pt x="383117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72030" y="524042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7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13901" y="524042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7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65297" y="524042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7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07168" y="524042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7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58551" y="524042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7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00435" y="524042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7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51818" y="524042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7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03201" y="524042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57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54759" y="5417807"/>
            <a:ext cx="23431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1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.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6630" y="5417807"/>
            <a:ext cx="23431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2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.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8013" y="5417807"/>
            <a:ext cx="23431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2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.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34546" y="5417807"/>
            <a:ext cx="23431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4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.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85930" y="5417807"/>
            <a:ext cx="23431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5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.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24494" y="2169427"/>
            <a:ext cx="0" cy="2500630"/>
          </a:xfrm>
          <a:custGeom>
            <a:avLst/>
            <a:gdLst/>
            <a:ahLst/>
            <a:cxnLst/>
            <a:rect l="l" t="t" r="r" b="b"/>
            <a:pathLst>
              <a:path h="2500629">
                <a:moveTo>
                  <a:pt x="0" y="2500528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38935" y="4669955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85559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38935" y="404244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85559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38935" y="3414941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85559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38935" y="2787421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85559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38935" y="216942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85559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374383" y="4572572"/>
            <a:ext cx="195580" cy="196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5" dirty="0">
                <a:latin typeface="Arial" panose="020B0604020202020204"/>
                <a:cs typeface="Arial" panose="020B0604020202020204"/>
              </a:rPr>
              <a:t>5</a:t>
            </a:r>
            <a:r>
              <a:rPr sz="1200" dirty="0"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74383" y="3945065"/>
            <a:ext cx="195580" cy="196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5" dirty="0">
                <a:latin typeface="Arial" panose="020B0604020202020204"/>
                <a:cs typeface="Arial" panose="020B0604020202020204"/>
              </a:rPr>
              <a:t>6</a:t>
            </a:r>
            <a:r>
              <a:rPr sz="1200" dirty="0"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74383" y="3317545"/>
            <a:ext cx="195580" cy="196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5" dirty="0">
                <a:latin typeface="Arial" panose="020B0604020202020204"/>
                <a:cs typeface="Arial" panose="020B0604020202020204"/>
              </a:rPr>
              <a:t>7</a:t>
            </a:r>
            <a:r>
              <a:rPr sz="1200" dirty="0"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74383" y="2690038"/>
            <a:ext cx="195580" cy="196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5" dirty="0">
                <a:latin typeface="Arial" panose="020B0604020202020204"/>
                <a:cs typeface="Arial" panose="020B0604020202020204"/>
              </a:rPr>
              <a:t>8</a:t>
            </a:r>
            <a:r>
              <a:rPr sz="1200" dirty="0"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74383" y="2072031"/>
            <a:ext cx="195580" cy="196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5" dirty="0">
                <a:latin typeface="Arial" panose="020B0604020202020204"/>
                <a:cs typeface="Arial" panose="020B0604020202020204"/>
              </a:rPr>
              <a:t>9</a:t>
            </a:r>
            <a:r>
              <a:rPr sz="1200" dirty="0"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24494" y="1656004"/>
            <a:ext cx="4135754" cy="3584575"/>
          </a:xfrm>
          <a:custGeom>
            <a:avLst/>
            <a:gdLst/>
            <a:ahLst/>
            <a:cxnLst/>
            <a:rect l="l" t="t" r="r" b="b"/>
            <a:pathLst>
              <a:path w="4135754" h="3584575">
                <a:moveTo>
                  <a:pt x="0" y="3584422"/>
                </a:moveTo>
                <a:lnTo>
                  <a:pt x="4135386" y="3584422"/>
                </a:lnTo>
                <a:lnTo>
                  <a:pt x="4135386" y="0"/>
                </a:lnTo>
                <a:lnTo>
                  <a:pt x="0" y="0"/>
                </a:lnTo>
                <a:lnTo>
                  <a:pt x="0" y="3584422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156800" y="5417807"/>
            <a:ext cx="1460500" cy="57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696595" algn="l"/>
                <a:tab pos="1238885" algn="l"/>
              </a:tabLst>
            </a:pPr>
            <a:r>
              <a:rPr sz="1200" dirty="0">
                <a:latin typeface="Arial" panose="020B0604020202020204"/>
                <a:cs typeface="Arial" panose="020B0604020202020204"/>
              </a:rPr>
              <a:t>3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.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latin typeface="Arial" panose="020B0604020202020204"/>
                <a:cs typeface="Arial" panose="020B0604020202020204"/>
              </a:rPr>
              <a:t>	3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.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200" dirty="0">
                <a:latin typeface="Arial" panose="020B0604020202020204"/>
                <a:cs typeface="Arial" panose="020B0604020202020204"/>
              </a:rPr>
              <a:t>	4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.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0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Eruption</a:t>
            </a:r>
            <a:r>
              <a:rPr sz="12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Time(min)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3132" y="2247547"/>
            <a:ext cx="195580" cy="2387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 panose="020B0604020202020204"/>
                <a:cs typeface="Arial" panose="020B0604020202020204"/>
              </a:rPr>
              <a:t>Waiting Time 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to 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Next</a:t>
            </a:r>
            <a:r>
              <a:rPr sz="12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Eruption(min)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71846" y="2573496"/>
            <a:ext cx="3840683" cy="19015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24494" y="2188438"/>
            <a:ext cx="4135754" cy="2529205"/>
          </a:xfrm>
          <a:custGeom>
            <a:avLst/>
            <a:gdLst/>
            <a:ahLst/>
            <a:cxnLst/>
            <a:rect l="l" t="t" r="r" b="b"/>
            <a:pathLst>
              <a:path w="4135754" h="2529204">
                <a:moveTo>
                  <a:pt x="0" y="2529065"/>
                </a:moveTo>
                <a:lnTo>
                  <a:pt x="4135386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427480" y="6586728"/>
            <a:ext cx="41598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Figure 1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: Fitted function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for various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bandwidth</a:t>
            </a:r>
            <a:r>
              <a:rPr sz="1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58" name="object 2"/>
          <p:cNvSpPr txBox="1"/>
          <p:nvPr/>
        </p:nvSpPr>
        <p:spPr>
          <a:xfrm>
            <a:off x="1873251" y="927101"/>
            <a:ext cx="396239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b="1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1400" b="1" spc="-1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400" b="1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b="1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  WITH   OUTPUT   AND   GRAPH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180" y="1219163"/>
            <a:ext cx="4724045" cy="27523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0280" y="4181094"/>
            <a:ext cx="5836920" cy="63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>
              <a:lnSpc>
                <a:spcPct val="144000"/>
              </a:lnSpc>
              <a:spcBef>
                <a:spcPts val="9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Figure 2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: Fitted functions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for various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bandwidths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and the fitted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simple  linear</a:t>
            </a:r>
            <a:r>
              <a:rPr sz="1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regression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1700" y="2299317"/>
            <a:ext cx="19964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 panose="02020603050405020304"/>
                <a:cs typeface="Times New Roman" panose="02020603050405020304"/>
              </a:rPr>
              <a:t>We can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clearly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see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:--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050" y="2908300"/>
            <a:ext cx="5775960" cy="112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278765" algn="l"/>
                <a:tab pos="279400" algn="l"/>
              </a:tabLst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Nadaraya-Watson kernel regression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is more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appropriate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tool</a:t>
            </a:r>
            <a:r>
              <a:rPr sz="1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"/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"/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279400" indent="-266700">
              <a:lnSpc>
                <a:spcPct val="100000"/>
              </a:lnSpc>
              <a:buFont typeface="Wingdings" panose="05000000000000000000"/>
              <a:buChar char=""/>
              <a:tabLst>
                <a:tab pos="278765" algn="l"/>
                <a:tab pos="279400" algn="l"/>
              </a:tabLst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analyze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certain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compared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usual linear</a:t>
            </a:r>
            <a:r>
              <a:rPr sz="1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regression.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416050" y="887095"/>
            <a:ext cx="388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REFERENCE</a:t>
            </a:r>
            <a:r>
              <a:rPr lang="en-US" sz="1800" b="1" u="sng" spc="-5" dirty="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AND CONCLUSION</a:t>
            </a:r>
            <a:endParaRPr sz="1800" u="sng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568450" y="1764636"/>
            <a:ext cx="3886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CONCLUSION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1700" y="1877568"/>
            <a:ext cx="4694555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Times New Roman" panose="02020603050405020304"/>
                <a:cs typeface="Times New Roman" panose="02020603050405020304"/>
              </a:rPr>
              <a:t>[1]:</a:t>
            </a:r>
            <a:r>
              <a:rPr sz="135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https://towardsdatascience.com/kernel-regression-made-easy</a:t>
            </a:r>
            <a:endParaRPr sz="1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5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to-understand-86caf2d2b844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390900"/>
            <a:ext cx="236474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Times New Roman" panose="02020603050405020304"/>
                <a:cs typeface="Times New Roman" panose="02020603050405020304"/>
              </a:rPr>
              <a:t>[2]:</a:t>
            </a:r>
            <a:r>
              <a:rPr sz="135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5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https:</a:t>
            </a:r>
            <a:r>
              <a:rPr sz="1350" spc="-5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  <a:hlinkClick r:id="rId1"/>
              </a:rPr>
              <a:t>//www.r-project.org/</a:t>
            </a:r>
            <a:endParaRPr sz="13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321050" y="927100"/>
            <a:ext cx="11080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References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:-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818879" y="3569208"/>
            <a:ext cx="19259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i="1" spc="-5" dirty="0">
                <a:latin typeface="Times New Roman" panose="02020603050405020304"/>
                <a:cs typeface="Times New Roman" panose="02020603050405020304"/>
              </a:rPr>
              <a:t>THANK</a:t>
            </a:r>
            <a:r>
              <a:rPr sz="2600" b="1" i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i="1" dirty="0">
                <a:latin typeface="Times New Roman" panose="02020603050405020304"/>
                <a:cs typeface="Times New Roman" panose="02020603050405020304"/>
              </a:rPr>
              <a:t>YOU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7267" y="2731008"/>
            <a:ext cx="3538220" cy="110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0" i="1" dirty="0">
                <a:latin typeface="Calibri Light" panose="020F0302020204030204"/>
                <a:cs typeface="Calibri Light" panose="020F0302020204030204"/>
              </a:rPr>
              <a:t>The </a:t>
            </a:r>
            <a:r>
              <a:rPr sz="1400" b="0" i="1" spc="-5" dirty="0">
                <a:latin typeface="Calibri Light" panose="020F0302020204030204"/>
                <a:cs typeface="Calibri Light" panose="020F0302020204030204"/>
              </a:rPr>
              <a:t>project was </a:t>
            </a:r>
            <a:r>
              <a:rPr sz="1400" b="0" i="1" dirty="0">
                <a:latin typeface="Calibri Light" panose="020F0302020204030204"/>
                <a:cs typeface="Calibri Light" panose="020F0302020204030204"/>
              </a:rPr>
              <a:t>completed </a:t>
            </a:r>
            <a:r>
              <a:rPr sz="1400" b="0" i="1" spc="-5" dirty="0">
                <a:latin typeface="Calibri Light" panose="020F0302020204030204"/>
                <a:cs typeface="Calibri Light" panose="020F0302020204030204"/>
              </a:rPr>
              <a:t>under </a:t>
            </a:r>
            <a:r>
              <a:rPr sz="1400" b="0" i="1" dirty="0">
                <a:latin typeface="Calibri Light" panose="020F0302020204030204"/>
                <a:cs typeface="Calibri Light" panose="020F0302020204030204"/>
              </a:rPr>
              <a:t>the </a:t>
            </a:r>
            <a:r>
              <a:rPr sz="1400" b="0" i="1" spc="-5" dirty="0">
                <a:latin typeface="Calibri Light" panose="020F0302020204030204"/>
                <a:cs typeface="Calibri Light" panose="020F0302020204030204"/>
              </a:rPr>
              <a:t>guidance</a:t>
            </a:r>
            <a:r>
              <a:rPr sz="1400" b="0" i="1" spc="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400" b="0" i="1" spc="-5" dirty="0">
                <a:latin typeface="Calibri Light" panose="020F0302020204030204"/>
                <a:cs typeface="Calibri Light" panose="020F0302020204030204"/>
              </a:rPr>
              <a:t>of</a:t>
            </a:r>
            <a:endParaRPr sz="1400">
              <a:latin typeface="Calibri Light" panose="020F0302020204030204"/>
              <a:cs typeface="Calibri Light" panose="020F0302020204030204"/>
            </a:endParaRPr>
          </a:p>
          <a:p>
            <a:pPr marL="558165" marR="548640" indent="-3810" algn="ctr">
              <a:lnSpc>
                <a:spcPct val="204000"/>
              </a:lnSpc>
            </a:pPr>
            <a:r>
              <a:rPr sz="1400" b="0" u="sng" dirty="0">
                <a:uFill>
                  <a:solidFill>
                    <a:srgbClr val="000000"/>
                  </a:solidFill>
                </a:uFill>
                <a:latin typeface="Calibri Light" panose="020F0302020204030204"/>
                <a:cs typeface="Calibri Light" panose="020F0302020204030204"/>
              </a:rPr>
              <a:t>Dr. </a:t>
            </a:r>
            <a:r>
              <a:rPr sz="1400" b="0" u="sng" spc="-5" dirty="0">
                <a:uFill>
                  <a:solidFill>
                    <a:srgbClr val="000000"/>
                  </a:solidFill>
                </a:uFill>
                <a:latin typeface="Calibri Light" panose="020F0302020204030204"/>
                <a:cs typeface="Calibri Light" panose="020F0302020204030204"/>
              </a:rPr>
              <a:t>Partha Sarathi Mukherjee </a:t>
            </a:r>
            <a:r>
              <a:rPr sz="1400" b="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400" b="0" u="sng" dirty="0">
                <a:uFill>
                  <a:solidFill>
                    <a:srgbClr val="000000"/>
                  </a:solidFill>
                </a:uFill>
                <a:latin typeface="Calibri Light" panose="020F0302020204030204"/>
                <a:cs typeface="Calibri Light" panose="020F0302020204030204"/>
              </a:rPr>
              <a:t>Indian </a:t>
            </a:r>
            <a:r>
              <a:rPr sz="1400" b="0" u="sng" spc="-5" dirty="0">
                <a:uFill>
                  <a:solidFill>
                    <a:srgbClr val="000000"/>
                  </a:solidFill>
                </a:uFill>
                <a:latin typeface="Calibri Light" panose="020F0302020204030204"/>
                <a:cs typeface="Calibri Light" panose="020F0302020204030204"/>
              </a:rPr>
              <a:t>Statistical Institute,</a:t>
            </a:r>
            <a:r>
              <a:rPr sz="1400" b="0" u="sng" dirty="0">
                <a:uFill>
                  <a:solidFill>
                    <a:srgbClr val="000000"/>
                  </a:solidFill>
                </a:u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400" b="0" u="sng" spc="-5" dirty="0">
                <a:uFill>
                  <a:solidFill>
                    <a:srgbClr val="000000"/>
                  </a:solidFill>
                </a:uFill>
                <a:latin typeface="Calibri Light" panose="020F0302020204030204"/>
                <a:cs typeface="Calibri Light" panose="020F0302020204030204"/>
              </a:rPr>
              <a:t>Kolkata</a:t>
            </a:r>
            <a:endParaRPr sz="1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9732" y="4508500"/>
            <a:ext cx="1178962" cy="1143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20544" y="5880100"/>
            <a:ext cx="2935605" cy="109183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0"/>
              </a:spcBef>
            </a:pPr>
            <a:r>
              <a:rPr sz="1400" b="0" spc="-5" dirty="0">
                <a:latin typeface="Calibri Light" panose="020F0302020204030204"/>
                <a:cs typeface="Calibri Light" panose="020F0302020204030204"/>
              </a:rPr>
              <a:t>Interdisciplinary Statistical Research Unit  </a:t>
            </a:r>
            <a:r>
              <a:rPr sz="1400" b="0" dirty="0">
                <a:latin typeface="Calibri Light" panose="020F0302020204030204"/>
                <a:cs typeface="Calibri Light" panose="020F0302020204030204"/>
              </a:rPr>
              <a:t>Indian </a:t>
            </a:r>
            <a:r>
              <a:rPr sz="1400" b="0" spc="-5" dirty="0">
                <a:latin typeface="Calibri Light" panose="020F0302020204030204"/>
                <a:cs typeface="Calibri Light" panose="020F0302020204030204"/>
              </a:rPr>
              <a:t>Statistical</a:t>
            </a:r>
            <a:r>
              <a:rPr sz="1400" b="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400" b="0" dirty="0">
                <a:latin typeface="Calibri Light" panose="020F0302020204030204"/>
                <a:cs typeface="Calibri Light" panose="020F0302020204030204"/>
              </a:rPr>
              <a:t>Institute</a:t>
            </a:r>
            <a:endParaRPr sz="1400">
              <a:latin typeface="Calibri Light" panose="020F0302020204030204"/>
              <a:cs typeface="Calibri Light" panose="020F0302020204030204"/>
            </a:endParaRPr>
          </a:p>
          <a:p>
            <a:pPr marR="5080" algn="ctr">
              <a:lnSpc>
                <a:spcPct val="100000"/>
              </a:lnSpc>
              <a:spcBef>
                <a:spcPts val="35"/>
              </a:spcBef>
            </a:pPr>
            <a:r>
              <a:rPr sz="1400" b="0" spc="-5" dirty="0">
                <a:latin typeface="Calibri Light" panose="020F0302020204030204"/>
                <a:cs typeface="Calibri Light" panose="020F0302020204030204"/>
              </a:rPr>
              <a:t>203 B.T.</a:t>
            </a:r>
            <a:r>
              <a:rPr sz="1400" b="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400" b="0" spc="-5" dirty="0">
                <a:latin typeface="Calibri Light" panose="020F0302020204030204"/>
                <a:cs typeface="Calibri Light" panose="020F0302020204030204"/>
              </a:rPr>
              <a:t>Road</a:t>
            </a:r>
            <a:endParaRPr sz="1400">
              <a:latin typeface="Calibri Light" panose="020F0302020204030204"/>
              <a:cs typeface="Calibri Light" panose="020F0302020204030204"/>
            </a:endParaRPr>
          </a:p>
          <a:p>
            <a:pPr marR="1905" algn="ctr">
              <a:lnSpc>
                <a:spcPct val="100000"/>
              </a:lnSpc>
              <a:spcBef>
                <a:spcPts val="25"/>
              </a:spcBef>
            </a:pPr>
            <a:r>
              <a:rPr sz="1400" b="0" spc="-5" dirty="0">
                <a:latin typeface="Calibri Light" panose="020F0302020204030204"/>
                <a:cs typeface="Calibri Light" panose="020F0302020204030204"/>
              </a:rPr>
              <a:t>Kolkata 700108,</a:t>
            </a:r>
            <a:r>
              <a:rPr sz="1400" b="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400" b="0" dirty="0">
                <a:latin typeface="Calibri Light" panose="020F0302020204030204"/>
                <a:cs typeface="Calibri Light" panose="020F0302020204030204"/>
              </a:rPr>
              <a:t>India</a:t>
            </a:r>
            <a:endParaRPr sz="1400">
              <a:latin typeface="Calibri Light" panose="020F0302020204030204"/>
              <a:cs typeface="Calibri Light" panose="020F0302020204030204"/>
            </a:endParaRPr>
          </a:p>
          <a:p>
            <a:pPr marR="5715" algn="ctr">
              <a:lnSpc>
                <a:spcPct val="100000"/>
              </a:lnSpc>
              <a:spcBef>
                <a:spcPts val="25"/>
              </a:spcBef>
            </a:pPr>
            <a:r>
              <a:rPr sz="1400" b="0" spc="-5" dirty="0">
                <a:latin typeface="Calibri Light" panose="020F0302020204030204"/>
                <a:cs typeface="Calibri Light" panose="020F0302020204030204"/>
              </a:rPr>
              <a:t>Summer</a:t>
            </a:r>
            <a:r>
              <a:rPr sz="1400" b="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400" b="0" spc="-5" dirty="0">
                <a:latin typeface="Calibri Light" panose="020F0302020204030204"/>
                <a:cs typeface="Calibri Light" panose="020F0302020204030204"/>
              </a:rPr>
              <a:t>2020</a:t>
            </a:r>
            <a:endParaRPr sz="1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855467" y="2973451"/>
            <a:ext cx="1853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INTRODUCTION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822701"/>
            <a:ext cx="5770880" cy="2096087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50"/>
              </a:spcBef>
              <a:buFont typeface="Wingdings" panose="05000000000000000000"/>
              <a:buChar char=""/>
              <a:tabLst>
                <a:tab pos="278765" algn="l"/>
                <a:tab pos="2794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In many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life data,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assumptions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behind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linear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regression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hold.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79400" indent="-266700">
              <a:lnSpc>
                <a:spcPct val="100000"/>
              </a:lnSpc>
              <a:spcBef>
                <a:spcPts val="850"/>
              </a:spcBef>
              <a:buFont typeface="Wingdings" panose="05000000000000000000"/>
              <a:buChar char=""/>
              <a:tabLst>
                <a:tab pos="278765" algn="l"/>
                <a:tab pos="27940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Therefore,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it is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necessary analyze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those data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 other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techniques.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79400" indent="-266700">
              <a:lnSpc>
                <a:spcPct val="100000"/>
              </a:lnSpc>
              <a:spcBef>
                <a:spcPts val="865"/>
              </a:spcBef>
              <a:buFont typeface="Wingdings" panose="05000000000000000000"/>
              <a:buChar char=""/>
              <a:tabLst>
                <a:tab pos="278765" algn="l"/>
                <a:tab pos="2794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One such approach is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nonparametric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regression.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79400" marR="6350" indent="-266700">
              <a:lnSpc>
                <a:spcPct val="103000"/>
              </a:lnSpc>
              <a:spcBef>
                <a:spcPts val="805"/>
              </a:spcBef>
              <a:buFont typeface="Wingdings" panose="05000000000000000000"/>
              <a:buChar char=""/>
              <a:tabLst>
                <a:tab pos="278765" algn="l"/>
                <a:tab pos="27940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Nadaraya-Watson kernel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regression is one of the oldest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nonparametric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regression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methods.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79400" marR="5080" indent="-266700">
              <a:lnSpc>
                <a:spcPct val="104000"/>
              </a:lnSpc>
              <a:spcBef>
                <a:spcPts val="800"/>
              </a:spcBef>
              <a:buFont typeface="Wingdings" panose="05000000000000000000"/>
              <a:buChar char=""/>
              <a:tabLst>
                <a:tab pos="278765" algn="l"/>
                <a:tab pos="2794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 first give a brief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description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this method and then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will analyze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one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dataset.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75407" y="2494116"/>
            <a:ext cx="2813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REVIEW</a:t>
            </a:r>
            <a:r>
              <a:rPr sz="1600" b="1" u="heavy" spc="36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STUDY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633604"/>
            <a:ext cx="5438140" cy="7817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9400" marR="5080" indent="-266700">
              <a:lnSpc>
                <a:spcPct val="103000"/>
              </a:lnSpc>
              <a:spcBef>
                <a:spcPts val="55"/>
              </a:spcBef>
              <a:buFont typeface="Wingdings" panose="05000000000000000000"/>
              <a:buChar char=""/>
              <a:tabLst>
                <a:tab pos="2794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 have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learned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Nadaraya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Watson Kernel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regression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from various  sources</a:t>
            </a:r>
            <a:r>
              <a:rPr sz="14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79400" indent="-266700">
              <a:lnSpc>
                <a:spcPct val="100000"/>
              </a:lnSpc>
              <a:spcBef>
                <a:spcPts val="865"/>
              </a:spcBef>
              <a:buFont typeface="Wingdings" panose="05000000000000000000"/>
              <a:buChar char=""/>
              <a:tabLst>
                <a:tab pos="2794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Source are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references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7" name="object 2"/>
          <p:cNvSpPr txBox="1"/>
          <p:nvPr/>
        </p:nvSpPr>
        <p:spPr>
          <a:xfrm>
            <a:off x="3114548" y="3408516"/>
            <a:ext cx="13335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OBJECTIVE:-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901700" y="3976334"/>
            <a:ext cx="55264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objective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is to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estimate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regression function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non-parametrically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76300" y="2908300"/>
            <a:ext cx="5511800" cy="1666482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So , our model is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:-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4930">
              <a:lnSpc>
                <a:spcPct val="100000"/>
              </a:lnSpc>
              <a:spcBef>
                <a:spcPts val="955"/>
              </a:spcBef>
            </a:pPr>
            <a:r>
              <a:rPr sz="1200" i="1" spc="1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050" i="1" spc="22" baseline="-24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spc="-10" dirty="0">
                <a:latin typeface="Symbol" panose="05050102010706020507"/>
                <a:cs typeface="Symbol" panose="05050102010706020507"/>
              </a:rPr>
              <a:t>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5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i="1" spc="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050" i="1" spc="75" baseline="-24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200" spc="-10" dirty="0">
                <a:latin typeface="Symbol" panose="05050102010706020507"/>
                <a:cs typeface="Symbol" panose="05050102010706020507"/>
              </a:rPr>
              <a:t>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050" i="1" baseline="-24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1050" baseline="-240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19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Where , 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050" i="1" spc="7" baseline="-24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’s are fixed ; 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050" i="1" spc="7" baseline="-24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’s are random </a:t>
            </a:r>
            <a:r>
              <a:rPr sz="140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unknown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continuous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function.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4737101"/>
            <a:ext cx="3970020" cy="122469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90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Assumptions:-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82600" indent="-228600">
              <a:lnSpc>
                <a:spcPct val="100000"/>
              </a:lnSpc>
              <a:spcBef>
                <a:spcPts val="965"/>
              </a:spcBef>
              <a:buFont typeface="Symbol" panose="05050102010706020507"/>
              <a:buChar char=""/>
              <a:tabLst>
                <a:tab pos="481965" algn="l"/>
                <a:tab pos="48260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E(e</a:t>
            </a:r>
            <a:r>
              <a:rPr sz="1350" spc="-7" baseline="-6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= 0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82600" indent="-228600">
              <a:lnSpc>
                <a:spcPct val="100000"/>
              </a:lnSpc>
              <a:spcBef>
                <a:spcPts val="155"/>
              </a:spcBef>
              <a:buFont typeface="Symbol" panose="05050102010706020507"/>
              <a:buChar char=""/>
              <a:tabLst>
                <a:tab pos="481965" algn="l"/>
                <a:tab pos="482600" algn="l"/>
                <a:tab pos="305625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350" baseline="-6000" dirty="0">
                <a:latin typeface="Times New Roman" panose="02020603050405020304"/>
                <a:cs typeface="Times New Roman" panose="02020603050405020304"/>
              </a:rPr>
              <a:t>i 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may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or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may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normally	distributed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82600" indent="-228600">
              <a:lnSpc>
                <a:spcPct val="100000"/>
              </a:lnSpc>
              <a:spcBef>
                <a:spcPts val="160"/>
              </a:spcBef>
              <a:buFont typeface="Symbol" panose="05050102010706020507"/>
              <a:buChar char=""/>
              <a:tabLst>
                <a:tab pos="481965" algn="l"/>
                <a:tab pos="482600" algn="l"/>
                <a:tab pos="942340" algn="l"/>
              </a:tabLst>
            </a:pPr>
            <a:r>
              <a:rPr lang="en-US" sz="1400" spc="-5" dirty="0" smtClean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400" spc="-5" smtClean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 may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not be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linear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413500"/>
            <a:ext cx="5470525" cy="1147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:-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554990" marR="5080" indent="-228600">
              <a:lnSpc>
                <a:spcPct val="104000"/>
              </a:lnSpc>
              <a:spcBef>
                <a:spcPts val="1400"/>
              </a:spcBef>
              <a:buFont typeface="Wingdings" panose="05000000000000000000"/>
              <a:buChar char=""/>
              <a:tabLst>
                <a:tab pos="4699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estimation of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parameters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non-parametrically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there are various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187450" y="2374900"/>
            <a:ext cx="4343400" cy="25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DATA AND METHODOLOGY</a:t>
            </a:r>
            <a:r>
              <a:rPr sz="1600" b="1" spc="-5" smtClean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:-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190244" y="7785100"/>
            <a:ext cx="5062855" cy="679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1610" marR="30480" indent="-181610">
              <a:lnSpc>
                <a:spcPct val="103000"/>
              </a:lnSpc>
              <a:spcBef>
                <a:spcPts val="55"/>
              </a:spcBef>
              <a:buFont typeface="Wingdings" panose="05000000000000000000"/>
              <a:buChar char=""/>
              <a:tabLst>
                <a:tab pos="181610" algn="l"/>
                <a:tab pos="659765" algn="l"/>
                <a:tab pos="109855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here	we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are using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“Nadaraya-Watson Kernel Regression”  Method.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0975" indent="-143510">
              <a:lnSpc>
                <a:spcPct val="100000"/>
              </a:lnSpc>
              <a:spcBef>
                <a:spcPts val="60"/>
              </a:spcBef>
              <a:buFont typeface="Wingdings" panose="05000000000000000000"/>
              <a:buChar char=""/>
              <a:tabLst>
                <a:tab pos="18161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By this method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estimate </a:t>
            </a:r>
            <a:r>
              <a:rPr sz="1400" spc="-5"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1400" spc="-5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lang="en-US" sz="1400" spc="-5" dirty="0" smtClean="0">
                <a:latin typeface="Times New Roman" panose="02020603050405020304"/>
                <a:cs typeface="Times New Roman" panose="02020603050405020304"/>
              </a:rPr>
              <a:t>(x)</a:t>
            </a:r>
            <a:r>
              <a:rPr sz="1400" spc="-5" smtClean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lang="en-US" sz="1400" spc="-45" dirty="0" smtClean="0">
                <a:latin typeface="Times New Roman" panose="02020603050405020304"/>
                <a:cs typeface="Times New Roman" panose="02020603050405020304"/>
              </a:rPr>
              <a:t> for any x in the data-range.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700" y="1231901"/>
            <a:ext cx="3869054" cy="1793311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000">
              <a:lnSpc>
                <a:spcPct val="100000"/>
              </a:lnSpc>
              <a:spcBef>
                <a:spcPts val="95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KERNEL FUNCTION</a:t>
            </a:r>
            <a:r>
              <a:rPr sz="1400" b="1" u="heavy" spc="-5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Properties:-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69900" indent="-228600">
              <a:lnSpc>
                <a:spcPct val="100000"/>
              </a:lnSpc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symmetrical</a:t>
            </a:r>
            <a:r>
              <a:rPr sz="1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69900" marR="106680">
              <a:lnSpc>
                <a:spcPct val="10400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So,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mathematically we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expressed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it as :-  K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(+u)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= K (-u)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3289300"/>
            <a:ext cx="18237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Symmetrical</a:t>
            </a:r>
            <a:r>
              <a:rPr sz="1400" b="1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graph:-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9850" y="4051300"/>
            <a:ext cx="2676144" cy="15814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300" y="6184901"/>
            <a:ext cx="4095750" cy="2008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area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under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 curve must be equal to</a:t>
            </a:r>
            <a:r>
              <a:rPr sz="14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400" smtClean="0">
                <a:latin typeface="Times New Roman" panose="02020603050405020304"/>
                <a:cs typeface="Times New Roman" panose="02020603050405020304"/>
              </a:rPr>
              <a:t>.</a:t>
            </a:r>
            <a:endParaRPr lang="en-US" sz="1400" dirty="0" smtClean="0">
              <a:latin typeface="Times New Roman" panose="02020603050405020304"/>
              <a:cs typeface="Times New Roman" panose="02020603050405020304"/>
            </a:endParaRPr>
          </a:p>
          <a:p>
            <a:pPr marL="254000">
              <a:lnSpc>
                <a:spcPct val="100000"/>
              </a:lnSpc>
              <a:spcBef>
                <a:spcPts val="680"/>
              </a:spcBef>
            </a:pP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So, </a:t>
            </a:r>
            <a:r>
              <a:rPr lang="en-US" sz="1400" spc="-5" dirty="0" smtClean="0">
                <a:latin typeface="Times New Roman" panose="02020603050405020304"/>
                <a:cs typeface="Times New Roman" panose="02020603050405020304"/>
              </a:rPr>
              <a:t>mathematically we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lang="en-US" sz="1400" spc="-5" dirty="0" smtClean="0">
                <a:latin typeface="Times New Roman" panose="02020603050405020304"/>
                <a:cs typeface="Times New Roman" panose="02020603050405020304"/>
              </a:rPr>
              <a:t>expressed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it as</a:t>
            </a:r>
            <a:r>
              <a:rPr lang="en-US" sz="1400" spc="-2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:-</a:t>
            </a:r>
            <a:endParaRPr lang="en-US" sz="1400" dirty="0" smtClean="0">
              <a:latin typeface="Times New Roman" panose="02020603050405020304"/>
              <a:cs typeface="Times New Roman" panose="02020603050405020304"/>
            </a:endParaRPr>
          </a:p>
          <a:p>
            <a:pPr marL="280035">
              <a:lnSpc>
                <a:spcPts val="575"/>
              </a:lnSpc>
              <a:spcBef>
                <a:spcPts val="280"/>
              </a:spcBef>
            </a:pPr>
            <a:r>
              <a:rPr lang="en-US" sz="700" spc="-10" dirty="0" smtClean="0">
                <a:latin typeface="Symbol" panose="05050102010706020507"/>
                <a:cs typeface="Symbol" panose="05050102010706020507"/>
              </a:rPr>
              <a:t></a:t>
            </a:r>
            <a:endParaRPr lang="en-US" sz="700" dirty="0" smtClean="0">
              <a:latin typeface="Symbol" panose="05050102010706020507"/>
              <a:cs typeface="Symbol" panose="05050102010706020507"/>
            </a:endParaRPr>
          </a:p>
          <a:p>
            <a:pPr marL="304800">
              <a:lnSpc>
                <a:spcPts val="1835"/>
              </a:lnSpc>
              <a:buFont typeface="Symbol" panose="05050102010706020507"/>
              <a:buChar char="ò"/>
            </a:pPr>
            <a:r>
              <a:rPr lang="en-US" sz="1200" i="1" spc="-5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sz="1200" i="1" spc="-19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1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1200" i="1" spc="1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lang="en-US" sz="1200" spc="10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1200" spc="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i="1" spc="-10" dirty="0" smtClean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lang="en-US" sz="1200" i="1" spc="7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10" dirty="0" smtClean="0">
                <a:latin typeface="Symbol" panose="05050102010706020507"/>
                <a:cs typeface="Symbol" panose="05050102010706020507"/>
              </a:rPr>
              <a:t></a:t>
            </a:r>
            <a:r>
              <a:rPr lang="en-US" sz="1200" spc="-1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5" dirty="0" smtClean="0">
                <a:latin typeface="Times New Roman" panose="02020603050405020304"/>
                <a:cs typeface="Times New Roman" panose="02020603050405020304"/>
              </a:rPr>
              <a:t>1</a:t>
            </a:r>
            <a:endParaRPr lang="en-US" sz="1200" dirty="0" smtClean="0">
              <a:latin typeface="Times New Roman" panose="02020603050405020304"/>
              <a:cs typeface="Times New Roman" panose="02020603050405020304"/>
            </a:endParaRPr>
          </a:p>
          <a:p>
            <a:pPr marL="278130">
              <a:lnSpc>
                <a:spcPct val="100000"/>
              </a:lnSpc>
              <a:spcBef>
                <a:spcPts val="240"/>
              </a:spcBef>
            </a:pPr>
            <a:r>
              <a:rPr lang="en-US" sz="700" spc="10" dirty="0" smtClean="0">
                <a:latin typeface="Symbol" panose="05050102010706020507"/>
                <a:cs typeface="Symbol" panose="05050102010706020507"/>
              </a:rPr>
              <a:t></a:t>
            </a:r>
            <a:endParaRPr lang="en-US" sz="700" dirty="0" smtClean="0">
              <a:latin typeface="Symbol" panose="05050102010706020507"/>
              <a:cs typeface="Symbol" panose="05050102010706020507"/>
            </a:endParaRPr>
          </a:p>
          <a:p>
            <a:pPr marL="254000" marR="17780" indent="-228600">
              <a:lnSpc>
                <a:spcPct val="104000"/>
              </a:lnSpc>
              <a:spcBef>
                <a:spcPts val="655"/>
              </a:spcBef>
              <a:buFont typeface="Symbol" panose="05050102010706020507"/>
              <a:buChar char=""/>
              <a:tabLst>
                <a:tab pos="253365" algn="l"/>
                <a:tab pos="254000" algn="l"/>
                <a:tab pos="3527425" algn="l"/>
              </a:tabLst>
            </a:pPr>
            <a:r>
              <a:rPr lang="en-US" sz="1400" spc="-5" dirty="0" smtClean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can  choose  kernel  </a:t>
            </a:r>
            <a:r>
              <a:rPr lang="en-US" sz="1400" spc="-5" dirty="0" smtClean="0">
                <a:latin typeface="Times New Roman" panose="02020603050405020304"/>
                <a:cs typeface="Times New Roman" panose="02020603050405020304"/>
              </a:rPr>
              <a:t>function 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lang="en-US" sz="14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b="1" dirty="0" smtClean="0">
                <a:latin typeface="Times New Roman" panose="02020603050405020304"/>
                <a:cs typeface="Times New Roman" panose="02020603050405020304"/>
              </a:rPr>
              <a:t>non</a:t>
            </a:r>
            <a:r>
              <a:rPr lang="en-US" sz="1400" b="1" spc="34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b="1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en-US" sz="1400" b="1" spc="-5" dirty="0" smtClean="0">
                <a:latin typeface="Times New Roman" panose="02020603050405020304"/>
                <a:cs typeface="Times New Roman" panose="02020603050405020304"/>
              </a:rPr>
              <a:t>negative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.  So, </a:t>
            </a:r>
            <a:r>
              <a:rPr lang="en-US" sz="1400" spc="-5" dirty="0" smtClean="0">
                <a:latin typeface="Times New Roman" panose="02020603050405020304"/>
                <a:cs typeface="Times New Roman" panose="02020603050405020304"/>
              </a:rPr>
              <a:t>mathematically we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lang="en-US" sz="1400" spc="-5" dirty="0" smtClean="0">
                <a:latin typeface="Times New Roman" panose="02020603050405020304"/>
                <a:cs typeface="Times New Roman" panose="02020603050405020304"/>
              </a:rPr>
              <a:t>expressed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it as</a:t>
            </a:r>
            <a:r>
              <a:rPr lang="en-US" sz="1400" spc="-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:-</a:t>
            </a:r>
            <a:endParaRPr lang="en-US" sz="1400" dirty="0" smtClean="0">
              <a:latin typeface="Times New Roman" panose="02020603050405020304"/>
              <a:cs typeface="Times New Roman" panose="02020603050405020304"/>
            </a:endParaRPr>
          </a:p>
          <a:p>
            <a:pPr marL="254000">
              <a:lnSpc>
                <a:spcPct val="100000"/>
              </a:lnSpc>
              <a:spcBef>
                <a:spcPts val="65"/>
              </a:spcBef>
            </a:pP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K(u) </a:t>
            </a:r>
            <a:r>
              <a:rPr lang="en-US" sz="1200" spc="-10" dirty="0" smtClean="0">
                <a:latin typeface="Symbol" panose="05050102010706020507"/>
                <a:cs typeface="Symbol" panose="05050102010706020507"/>
              </a:rPr>
              <a:t></a:t>
            </a:r>
            <a:r>
              <a:rPr lang="en-US" sz="1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5" dirty="0" smtClean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1200" spc="-10" dirty="0" smtClean="0">
                <a:latin typeface="Symbol" panose="05050102010706020507"/>
                <a:cs typeface="Symbol" panose="05050102010706020507"/>
              </a:rPr>
              <a:t></a:t>
            </a:r>
            <a:r>
              <a:rPr lang="en-US" sz="1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10" dirty="0" smtClean="0">
                <a:latin typeface="Symbol" panose="05050102010706020507"/>
                <a:cs typeface="Symbol" panose="05050102010706020507"/>
              </a:rPr>
              <a:t></a:t>
            </a:r>
            <a:r>
              <a:rPr lang="en-US" sz="1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5" dirty="0" smtClean="0">
                <a:latin typeface="Symbol" panose="05050102010706020507"/>
                <a:cs typeface="Symbol" panose="05050102010706020507"/>
              </a:rPr>
              <a:t></a:t>
            </a:r>
            <a:r>
              <a:rPr lang="en-US" sz="1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i="1" spc="-5" dirty="0" smtClean="0">
                <a:latin typeface="Times New Roman" panose="02020603050405020304"/>
                <a:cs typeface="Times New Roman" panose="02020603050405020304"/>
              </a:rPr>
              <a:t>u </a:t>
            </a:r>
            <a:r>
              <a:rPr lang="en-US" sz="1200" spc="-5" dirty="0" smtClean="0">
                <a:latin typeface="Symbol" panose="05050102010706020507"/>
                <a:cs typeface="Symbol" panose="05050102010706020507"/>
              </a:rPr>
              <a:t></a:t>
            </a:r>
            <a:r>
              <a:rPr lang="en-US" sz="1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10" dirty="0" smtClean="0">
                <a:latin typeface="Symbol" panose="05050102010706020507"/>
                <a:cs typeface="Symbol" panose="05050102010706020507"/>
              </a:rPr>
              <a:t></a:t>
            </a:r>
            <a:r>
              <a:rPr lang="en-US" sz="1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10" dirty="0" smtClean="0">
                <a:latin typeface="Symbol" panose="05050102010706020507"/>
                <a:cs typeface="Symbol" panose="05050102010706020507"/>
              </a:rPr>
              <a:t></a:t>
            </a:r>
            <a:r>
              <a:rPr lang="en-US" sz="1200" spc="-20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40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lang="en-US" sz="1400" dirty="0" smtClean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tabLst>
                <a:tab pos="240665" algn="l"/>
                <a:tab pos="241300" algn="l"/>
              </a:tabLst>
            </a:pP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700" y="4021836"/>
            <a:ext cx="4257675" cy="88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8285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KERNEL FUNCTION</a:t>
            </a:r>
            <a:r>
              <a:rPr sz="1400" b="1" u="heavy" spc="-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ESTIMATE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Gaussian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Kernel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-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850900" y="6148590"/>
            <a:ext cx="2007870" cy="281432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Where,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63500" marR="950595">
              <a:lnSpc>
                <a:spcPts val="2540"/>
              </a:lnSpc>
              <a:spcBef>
                <a:spcPts val="22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h=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bandwidth 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x=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value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350" spc="-7" baseline="-6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 observed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ts val="165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Now, we define weights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ts val="1650"/>
              </a:lnSpc>
            </a:pPr>
            <a:r>
              <a:rPr sz="1200" i="1" spc="-4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050" spc="-60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050" spc="-7" baseline="-2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,...... ,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050" i="1" spc="-7" baseline="-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050" i="1" spc="150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14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7556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938463" y="5078413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40233600" imgH="12801600" progId="Equation.3">
                  <p:embed/>
                </p:oleObj>
              </mc:Choice>
              <mc:Fallback>
                <p:oleObj name="Equation" r:id="rId1" imgW="40233600" imgH="12801600" progId="Equation.3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8463" y="5078413"/>
                        <a:ext cx="16764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901700" y="1987296"/>
            <a:ext cx="4439920" cy="14668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719455">
              <a:lnSpc>
                <a:spcPts val="1610"/>
              </a:lnSpc>
              <a:spcBef>
                <a:spcPts val="21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where, ‘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b’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positive number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b is also</a:t>
            </a:r>
            <a:r>
              <a:rPr sz="1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called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bandwidth.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Bandwidth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b’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is also said to be </a:t>
            </a:r>
            <a:r>
              <a:rPr sz="1400" spc="-5"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1400" b="1" spc="-5" smtClean="0">
                <a:latin typeface="Times New Roman" panose="02020603050405020304"/>
                <a:cs typeface="Times New Roman" panose="02020603050405020304"/>
              </a:rPr>
              <a:t>Tunning</a:t>
            </a:r>
            <a:r>
              <a:rPr lang="en-US" sz="1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smtClean="0">
                <a:latin typeface="Times New Roman" panose="02020603050405020304"/>
                <a:cs typeface="Times New Roman" panose="02020603050405020304"/>
              </a:rPr>
              <a:t>Parameter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1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610"/>
              </a:lnSpc>
              <a:spcBef>
                <a:spcPts val="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‘b’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control slowly/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rapidly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weights which decreases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as  moves away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x.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6300" y="5055108"/>
            <a:ext cx="505079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Therefore,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“Nadaraya-Watson Kernel Regression” </a:t>
            </a:r>
            <a:r>
              <a:rPr sz="1400" spc="-5">
                <a:latin typeface="Times New Roman" panose="02020603050405020304"/>
                <a:cs typeface="Times New Roman" panose="02020603050405020304"/>
              </a:rPr>
              <a:t>estimate </a:t>
            </a:r>
            <a:r>
              <a:rPr sz="1400" spc="-5" smtClean="0">
                <a:latin typeface="Times New Roman" panose="02020603050405020304"/>
                <a:cs typeface="Times New Roman" panose="02020603050405020304"/>
              </a:rPr>
              <a:t>g(x</a:t>
            </a:r>
            <a:r>
              <a:rPr sz="1350" spc="-7" baseline="-6000" smtClean="0">
                <a:latin typeface="Times New Roman" panose="02020603050405020304"/>
                <a:cs typeface="Times New Roman" panose="02020603050405020304"/>
              </a:rPr>
              <a:t>i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[Type</a:t>
            </a:r>
            <a:r>
              <a:rPr spc="-75" dirty="0"/>
              <a:t> </a:t>
            </a:r>
            <a:r>
              <a:rPr dirty="0"/>
              <a:t>here]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901700" y="7851648"/>
            <a:ext cx="5531485" cy="4616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35"/>
              </a:spcBef>
              <a:tabLst>
                <a:tab pos="3448685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So,  once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choose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Kernel  function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a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‘b’ we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easily  estimate </a:t>
            </a:r>
            <a:r>
              <a:rPr sz="1200" i="1" spc="-22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spc="-330" baseline="2000" dirty="0">
                <a:latin typeface="Times New Roman" panose="02020603050405020304"/>
                <a:cs typeface="Times New Roman" panose="02020603050405020304"/>
              </a:rPr>
              <a:t>ˆ</a:t>
            </a:r>
            <a:r>
              <a:rPr sz="1800" spc="-292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7556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7556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4632325"/>
            <a:ext cx="4857750" cy="120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50" y="698500"/>
            <a:ext cx="2895600" cy="10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4775</Words>
  <Application>WPS Presentation</Application>
  <PresentationFormat>Custom</PresentationFormat>
  <Paragraphs>278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Times New Roman</vt:lpstr>
      <vt:lpstr>Segoe Print</vt:lpstr>
      <vt:lpstr>Calibri Light</vt:lpstr>
      <vt:lpstr>Wingdings</vt:lpstr>
      <vt:lpstr>Symbol</vt:lpstr>
      <vt:lpstr>Cambria Math</vt:lpstr>
      <vt:lpstr>Arial</vt:lpstr>
      <vt:lpstr>Cambria</vt:lpstr>
      <vt:lpstr>Microsoft YaHei</vt:lpstr>
      <vt:lpstr>Arial Unicode MS</vt:lpstr>
      <vt:lpstr>Office Theme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google1583732129</cp:lastModifiedBy>
  <cp:revision>52</cp:revision>
  <dcterms:created xsi:type="dcterms:W3CDTF">2020-08-17T08:10:00Z</dcterms:created>
  <dcterms:modified xsi:type="dcterms:W3CDTF">2021-08-27T04:55:55Z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2020-08-17T05:30:00Z</vt:filetime>
  </property>
  <property fmtid="{D5CDD505-2E9C-101B-9397-08002B2CF9AE}" pid="3" name="Creator">
    <vt:lpwstr>WPS Office</vt:lpwstr>
  </property>
  <property fmtid="{D5CDD505-2E9C-101B-9397-08002B2CF9AE}" pid="4" name="LastSaved">
    <vt:filetime>2020-08-17T05:30:00Z</vt:filetime>
  </property>
  <property fmtid="{D5CDD505-2E9C-101B-9397-08002B2CF9AE}" pid="5" name="ICV">
    <vt:lpwstr>F480AB7A44284C2DAE289196DEDF47D2</vt:lpwstr>
  </property>
  <property fmtid="{D5CDD505-2E9C-101B-9397-08002B2CF9AE}" pid="6" name="KSOProductBuildVer">
    <vt:lpwstr>1033-11.2.0.10265</vt:lpwstr>
  </property>
</Properties>
</file>