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0" r:id="rId4"/>
    <p:sldId id="437" r:id="rId6"/>
    <p:sldId id="438" r:id="rId7"/>
    <p:sldId id="281" r:id="rId8"/>
    <p:sldId id="428" r:id="rId9"/>
    <p:sldId id="366" r:id="rId10"/>
    <p:sldId id="291" r:id="rId11"/>
    <p:sldId id="400" r:id="rId12"/>
    <p:sldId id="316" r:id="rId13"/>
    <p:sldId id="429" r:id="rId14"/>
    <p:sldId id="341" r:id="rId15"/>
    <p:sldId id="430" r:id="rId16"/>
    <p:sldId id="290" r:id="rId17"/>
    <p:sldId id="292" r:id="rId18"/>
    <p:sldId id="293" r:id="rId19"/>
    <p:sldId id="431" r:id="rId20"/>
    <p:sldId id="340" r:id="rId21"/>
    <p:sldId id="434" r:id="rId22"/>
    <p:sldId id="294" r:id="rId23"/>
    <p:sldId id="295" r:id="rId24"/>
    <p:sldId id="432" r:id="rId25"/>
    <p:sldId id="342" r:id="rId26"/>
    <p:sldId id="273" r:id="rId27"/>
    <p:sldId id="435" r:id="rId28"/>
    <p:sldId id="339" r:id="rId29"/>
    <p:sldId id="265" r:id="rId30"/>
    <p:sldId id="306" r:id="rId31"/>
    <p:sldId id="307" r:id="rId32"/>
    <p:sldId id="308" r:id="rId33"/>
    <p:sldId id="401" r:id="rId34"/>
    <p:sldId id="338" r:id="rId35"/>
    <p:sldId id="261" r:id="rId36"/>
    <p:sldId id="266" r:id="rId37"/>
    <p:sldId id="317" r:id="rId38"/>
    <p:sldId id="318" r:id="rId39"/>
    <p:sldId id="395" r:id="rId40"/>
    <p:sldId id="319" r:id="rId41"/>
    <p:sldId id="436" r:id="rId42"/>
    <p:sldId id="259" r:id="rId43"/>
    <p:sldId id="25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91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EBE37-2CDB-404A-9BDA-32F2979C67B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B286-18DC-E442-B35B-D9DDD6C1D77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208586-D9A3-4E04-A092-1540CF3451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F208586-D9A3-4E04-A092-1540CF3451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F208586-D9A3-4E04-A092-1540CF3451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F208586-D9A3-4E04-A092-1540CF3451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F208586-D9A3-4E04-A092-1540CF3451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F208586-D9A3-4E04-A092-1540CF3451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F208586-D9A3-4E04-A092-1540CF3451F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208586-D9A3-4E04-A092-1540CF3451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08586-D9A3-4E04-A092-1540CF3451F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208586-D9A3-4E04-A092-1540CF3451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F208586-D9A3-4E04-A092-1540CF3451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DD7391-85DD-4AC1-886F-197E1FAF710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08586-D9A3-4E04-A092-1540CF3451F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D7391-85DD-4AC1-886F-197E1FAF710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p:cNvSpPr txBox="1"/>
          <p:nvPr/>
        </p:nvSpPr>
        <p:spPr>
          <a:xfrm>
            <a:off x="0" y="2302510"/>
            <a:ext cx="12193905" cy="1353185"/>
          </a:xfrm>
          <a:prstGeom prst="rect">
            <a:avLst/>
          </a:prstGeom>
          <a:pattFill prst="pct5">
            <a:fgClr>
              <a:schemeClr val="accent1"/>
            </a:fgClr>
            <a:bgClr>
              <a:schemeClr val="bg1"/>
            </a:bgClr>
          </a:pattFill>
        </p:spPr>
        <p:txBody>
          <a:bodyPr wrap="square" rtlCol="0">
            <a:spAutoFit/>
          </a:bodyPr>
          <a:lstStyle/>
          <a:p>
            <a:pPr algn="ctr"/>
            <a:r>
              <a:rPr lang="en-IN" sz="3200" b="1" i="1" spc="-4" dirty="0">
                <a:solidFill>
                  <a:srgbClr val="0070C0"/>
                </a:solidFill>
                <a:latin typeface="Times New Roman" panose="02020603050405020304" pitchFamily="18" charset="0"/>
                <a:cs typeface="Times New Roman" panose="02020603050405020304" pitchFamily="18" charset="0"/>
              </a:rPr>
              <a:t>Growth curve inference </a:t>
            </a:r>
            <a:r>
              <a:rPr lang="en-IN" sz="3200" b="1" i="1" dirty="0">
                <a:solidFill>
                  <a:srgbClr val="0070C0"/>
                </a:solidFill>
                <a:latin typeface="Times New Roman" panose="02020603050405020304" pitchFamily="18" charset="0"/>
                <a:cs typeface="Times New Roman" panose="02020603050405020304" pitchFamily="18" charset="0"/>
              </a:rPr>
              <a:t>and the </a:t>
            </a:r>
            <a:r>
              <a:rPr lang="en-IN" sz="3200" b="1" i="1" spc="-4" dirty="0">
                <a:solidFill>
                  <a:srgbClr val="0070C0"/>
                </a:solidFill>
                <a:latin typeface="Times New Roman" panose="02020603050405020304" pitchFamily="18" charset="0"/>
                <a:cs typeface="Times New Roman" panose="02020603050405020304" pitchFamily="18" charset="0"/>
              </a:rPr>
              <a:t>related statistical  problem with application in</a:t>
            </a:r>
            <a:r>
              <a:rPr lang="en-IN" sz="3200" b="1" i="1" spc="-10" dirty="0">
                <a:solidFill>
                  <a:srgbClr val="0070C0"/>
                </a:solidFill>
                <a:latin typeface="Times New Roman" panose="02020603050405020304" pitchFamily="18" charset="0"/>
                <a:cs typeface="Times New Roman" panose="02020603050405020304" pitchFamily="18" charset="0"/>
              </a:rPr>
              <a:t> </a:t>
            </a:r>
            <a:r>
              <a:rPr lang="en-IN" sz="3200" b="1" i="1" spc="-4" dirty="0">
                <a:solidFill>
                  <a:srgbClr val="0070C0"/>
                </a:solidFill>
                <a:latin typeface="Times New Roman" panose="02020603050405020304" pitchFamily="18" charset="0"/>
                <a:cs typeface="Times New Roman" panose="02020603050405020304" pitchFamily="18" charset="0"/>
              </a:rPr>
              <a:t>ecology</a:t>
            </a:r>
            <a:endParaRPr lang="en-IN" sz="3200" b="1" i="1" dirty="0">
              <a:solidFill>
                <a:srgbClr val="0070C0"/>
              </a:solidFill>
              <a:latin typeface="Times New Roman" panose="02020603050405020304" pitchFamily="18" charset="0"/>
              <a:cs typeface="Times New Roman" panose="02020603050405020304" pitchFamily="18" charset="0"/>
            </a:endParaRPr>
          </a:p>
          <a:p>
            <a:endParaRPr lang="en-IN" b="1" i="1" dirty="0">
              <a:latin typeface="Times New Roman" panose="02020603050405020304" pitchFamily="18" charset="0"/>
              <a:cs typeface="Times New Roman" panose="02020603050405020304" pitchFamily="18" charset="0"/>
            </a:endParaRPr>
          </a:p>
        </p:txBody>
      </p:sp>
      <p:pic>
        <p:nvPicPr>
          <p:cNvPr id="1028" name="Picture 4" descr="Amity University Lucknow 2020-21: Admission, Courses, Fees, Cutoff, et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0875" y="402590"/>
            <a:ext cx="8246110" cy="1533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11720" y="4003040"/>
            <a:ext cx="3130550" cy="268795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endParaRPr lang="en-US" altLang="en-IN" sz="1800" b="1" spc="-4" dirty="0">
              <a:solidFill>
                <a:schemeClr val="tx1">
                  <a:lumMod val="95000"/>
                  <a:lumOff val="5000"/>
                </a:schemeClr>
              </a:solidFill>
              <a:latin typeface="Times New Roman" panose="02020603050405020304"/>
              <a:cs typeface="Times New Roman" panose="02020603050405020304"/>
            </a:endParaRPr>
          </a:p>
          <a:p>
            <a:pPr algn="ctr"/>
            <a:r>
              <a:rPr lang="en-US" altLang="en-IN" sz="2000" b="1" i="1" u="sng" spc="-4" dirty="0">
                <a:solidFill>
                  <a:srgbClr val="0070C0"/>
                </a:solidFill>
                <a:effectLst>
                  <a:outerShdw blurRad="38100" dist="38100" dir="2700000" algn="tl">
                    <a:srgbClr val="000000">
                      <a:alpha val="43137"/>
                    </a:srgbClr>
                  </a:outerShdw>
                </a:effectLst>
                <a:latin typeface="Times New Roman" panose="02020603050405020304"/>
                <a:cs typeface="Times New Roman" panose="02020603050405020304"/>
              </a:rPr>
              <a:t>Presented by</a:t>
            </a:r>
            <a:endParaRPr lang="en-IN" sz="1800" b="1" spc="-4" dirty="0">
              <a:solidFill>
                <a:schemeClr val="tx1">
                  <a:lumMod val="95000"/>
                  <a:lumOff val="5000"/>
                </a:schemeClr>
              </a:solidFill>
              <a:latin typeface="Times New Roman" panose="02020603050405020304"/>
              <a:cs typeface="Times New Roman" panose="02020603050405020304"/>
            </a:endParaRPr>
          </a:p>
          <a:p>
            <a:pPr algn="ctr"/>
            <a:endParaRPr lang="en-IN" sz="1800" b="1" spc="-4" dirty="0">
              <a:solidFill>
                <a:schemeClr val="tx1">
                  <a:lumMod val="95000"/>
                  <a:lumOff val="5000"/>
                </a:schemeClr>
              </a:solidFill>
              <a:latin typeface="Times New Roman" panose="02020603050405020304"/>
              <a:cs typeface="Times New Roman" panose="02020603050405020304"/>
            </a:endParaRPr>
          </a:p>
          <a:p>
            <a:pPr algn="ctr"/>
            <a:endParaRPr lang="en-IN" sz="1800" b="1" spc="-4" dirty="0">
              <a:solidFill>
                <a:schemeClr val="tx1">
                  <a:lumMod val="95000"/>
                  <a:lumOff val="5000"/>
                </a:schemeClr>
              </a:solidFill>
              <a:latin typeface="Times New Roman" panose="02020603050405020304"/>
              <a:cs typeface="Times New Roman" panose="02020603050405020304"/>
            </a:endParaRPr>
          </a:p>
          <a:p>
            <a:pPr algn="ctr"/>
            <a:r>
              <a:rPr lang="en-IN" sz="2000" b="1" i="1" u="sng" spc="-4"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rPr>
              <a:t>M</a:t>
            </a:r>
            <a:r>
              <a:rPr lang="en-US" altLang="en-IN" sz="2000" b="1" i="1" u="sng" spc="-4"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rPr>
              <a:t>ouparna</a:t>
            </a:r>
            <a:r>
              <a:rPr lang="en-IN" sz="2000" b="1" i="1" u="sng" spc="-4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rPr>
              <a:t> </a:t>
            </a:r>
            <a:r>
              <a:rPr lang="en-IN" sz="2000" b="1" i="1" u="sng" spc="-4"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rPr>
              <a:t>M</a:t>
            </a:r>
            <a:r>
              <a:rPr lang="en-US" altLang="en-IN" sz="2000" b="1" i="1" u="sng" spc="-4"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rPr>
              <a:t>ukherjee</a:t>
            </a:r>
            <a:endParaRPr lang="en-IN" sz="2000" b="1" i="1" u="sng" spc="-4" dirty="0">
              <a:solidFill>
                <a:schemeClr val="tx1">
                  <a:lumMod val="95000"/>
                  <a:lumOff val="5000"/>
                </a:schemeClr>
              </a:solidFill>
              <a:effectLst>
                <a:outerShdw blurRad="38100" dist="38100" dir="2700000" algn="tl">
                  <a:srgbClr val="000000">
                    <a:alpha val="43137"/>
                  </a:srgbClr>
                </a:outerShdw>
              </a:effectLst>
              <a:latin typeface="Times New Roman" panose="02020603050405020304"/>
              <a:cs typeface="Times New Roman" panose="02020603050405020304"/>
            </a:endParaRPr>
          </a:p>
          <a:p>
            <a:pPr algn="ctr"/>
            <a:r>
              <a:rPr lang="en-US" altLang="en-IN" sz="2000" b="1" i="1" spc="-4" dirty="0">
                <a:solidFill>
                  <a:srgbClr val="0070C0"/>
                </a:solidFill>
                <a:effectLst>
                  <a:outerShdw blurRad="38100" dist="38100" dir="2700000" algn="tl">
                    <a:srgbClr val="000000">
                      <a:alpha val="43137"/>
                    </a:srgbClr>
                  </a:outerShdw>
                </a:effectLst>
                <a:latin typeface="Times New Roman" panose="02020603050405020304"/>
                <a:cs typeface="Times New Roman" panose="02020603050405020304"/>
              </a:rPr>
              <a:t>M.Stat.  (Sem-4)</a:t>
            </a:r>
            <a:endParaRPr lang="en-IN" sz="2400" b="1" spc="-4" dirty="0">
              <a:solidFill>
                <a:schemeClr val="tx1">
                  <a:lumMod val="95000"/>
                  <a:lumOff val="5000"/>
                </a:schemeClr>
              </a:solidFill>
              <a:latin typeface="Times New Roman" panose="02020603050405020304"/>
              <a:cs typeface="Times New Roman" panose="02020603050405020304"/>
            </a:endParaRPr>
          </a:p>
          <a:p>
            <a:pPr marR="4445" algn="r">
              <a:spcBef>
                <a:spcPts val="90"/>
              </a:spcBef>
            </a:pPr>
            <a:endParaRPr lang="en-IN" sz="1800" dirty="0">
              <a:solidFill>
                <a:schemeClr val="tx1">
                  <a:lumMod val="95000"/>
                  <a:lumOff val="5000"/>
                </a:schemeClr>
              </a:solidFill>
              <a:latin typeface="Times New Roman" panose="02020603050405020304"/>
              <a:cs typeface="Times New Roman" panose="02020603050405020304"/>
            </a:endParaRPr>
          </a:p>
          <a:p>
            <a:pPr algn="ctr"/>
            <a:endParaRPr lang="en-IN" sz="1800" dirty="0">
              <a:latin typeface="Times New Roman" panose="02020603050405020304"/>
              <a:cs typeface="Times New Roman" panose="02020603050405020304"/>
            </a:endParaRPr>
          </a:p>
          <a:p>
            <a:endParaRPr lang="en-IN" dirty="0"/>
          </a:p>
        </p:txBody>
      </p:sp>
      <p:sp>
        <p:nvSpPr>
          <p:cNvPr id="8" name="TextBox 7"/>
          <p:cNvSpPr txBox="1"/>
          <p:nvPr/>
        </p:nvSpPr>
        <p:spPr>
          <a:xfrm>
            <a:off x="256540" y="4762500"/>
            <a:ext cx="5948680" cy="18148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lstStyle/>
          <a:p>
            <a:endParaRPr lang="en-IN" b="1" dirty="0">
              <a:solidFill>
                <a:srgbClr val="0070C0"/>
              </a:solidFill>
              <a:latin typeface="Times New Roman" panose="02020603050405020304" pitchFamily="18" charset="0"/>
              <a:cs typeface="Times New Roman" panose="02020603050405020304" pitchFamily="18" charset="0"/>
            </a:endParaRPr>
          </a:p>
          <a:p>
            <a:pPr algn="ctr"/>
            <a:r>
              <a:rPr lang="en-IN" sz="20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Guide’s Name</a:t>
            </a:r>
            <a:r>
              <a:rPr lang="en-US" altLang="en-IN" sz="20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000" b="1" dirty="0">
                <a:solidFill>
                  <a:srgbClr val="0070C0"/>
                </a:solidFill>
                <a:latin typeface="Times New Roman" panose="02020603050405020304" pitchFamily="18" charset="0"/>
                <a:cs typeface="Times New Roman" panose="02020603050405020304" pitchFamily="18" charset="0"/>
              </a:rPr>
              <a:t>-</a:t>
            </a:r>
            <a:r>
              <a:rPr lang="en-IN" sz="2000" b="1" dirty="0">
                <a:solidFill>
                  <a:srgbClr val="0070C0"/>
                </a:solidFill>
                <a:latin typeface="Times New Roman" panose="02020603050405020304" pitchFamily="18" charset="0"/>
                <a:cs typeface="Times New Roman" panose="02020603050405020304" pitchFamily="18" charset="0"/>
              </a:rPr>
              <a:t> </a:t>
            </a:r>
            <a:r>
              <a:rPr lang="en-US" altLang="en-IN" sz="2000" b="1" dirty="0">
                <a:solidFill>
                  <a:srgbClr val="0070C0"/>
                </a:solidFill>
                <a:latin typeface="Times New Roman" panose="02020603050405020304" pitchFamily="18" charset="0"/>
                <a:cs typeface="Times New Roman" panose="02020603050405020304" pitchFamily="18" charset="0"/>
              </a:rPr>
              <a:t>  </a:t>
            </a:r>
            <a:r>
              <a:rPr lang="en-IN" sz="2000" b="1" u="sng"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IN" sz="20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Gunjan Singh</a:t>
            </a:r>
            <a:endParaRPr lang="en-IN" sz="2000" b="1" u="sng" dirty="0">
              <a:solidFill>
                <a:schemeClr val="tx1"/>
              </a:solidFill>
              <a:latin typeface="Times New Roman" panose="02020603050405020304" pitchFamily="18" charset="0"/>
              <a:cs typeface="Times New Roman" panose="02020603050405020304" pitchFamily="18" charset="0"/>
            </a:endParaRPr>
          </a:p>
          <a:p>
            <a:pPr algn="ctr"/>
            <a:endParaRPr lang="en-IN" sz="2000" b="1" u="sng" dirty="0">
              <a:solidFill>
                <a:srgbClr val="0070C0"/>
              </a:solidFill>
              <a:latin typeface="Times New Roman" panose="02020603050405020304" pitchFamily="18" charset="0"/>
              <a:cs typeface="Times New Roman" panose="02020603050405020304" pitchFamily="18" charset="0"/>
            </a:endParaRPr>
          </a:p>
          <a:p>
            <a:pPr algn="l"/>
            <a:r>
              <a:rPr lang="en-IN"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Guide’s Name</a:t>
            </a:r>
            <a:r>
              <a:rPr lang="en-US" altLang="en-IN"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b="1" dirty="0">
                <a:solidFill>
                  <a:srgbClr val="0070C0"/>
                </a:solidFill>
                <a:latin typeface="Times New Roman" panose="02020603050405020304" pitchFamily="18" charset="0"/>
                <a:cs typeface="Times New Roman" panose="02020603050405020304" pitchFamily="18" charset="0"/>
              </a:rPr>
              <a:t>-</a:t>
            </a:r>
            <a:r>
              <a:rPr lang="en-IN" b="1" dirty="0">
                <a:solidFill>
                  <a:srgbClr val="0070C0"/>
                </a:solidFill>
                <a:latin typeface="Times New Roman" panose="02020603050405020304" pitchFamily="18" charset="0"/>
                <a:cs typeface="Times New Roman" panose="02020603050405020304" pitchFamily="18" charset="0"/>
              </a:rPr>
              <a:t> </a:t>
            </a:r>
            <a:r>
              <a:rPr lang="en-US" altLang="en-IN" b="1" dirty="0">
                <a:solidFill>
                  <a:srgbClr val="0070C0"/>
                </a:solidFill>
                <a:latin typeface="Times New Roman" panose="02020603050405020304" pitchFamily="18" charset="0"/>
                <a:cs typeface="Times New Roman" panose="02020603050405020304" pitchFamily="18" charset="0"/>
              </a:rPr>
              <a:t>  </a:t>
            </a:r>
            <a:r>
              <a:rPr lang="en-IN" b="1" i="1" u="sng"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a:t>
            </a:r>
            <a:r>
              <a:rPr lang="en-IN" b="1"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Sabyasach</a:t>
            </a:r>
            <a:r>
              <a:rPr lang="en-US" altLang="en-IN" b="1"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a:t>
            </a:r>
            <a:r>
              <a:rPr lang="en-IN" b="1"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Bhattacharya</a:t>
            </a:r>
            <a:endParaRPr lang="en-IN"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1577340" y="0"/>
            <a:ext cx="9006840" cy="132588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p>
            <a:pPr algn="ctr"/>
            <a:r>
              <a:rPr lang="en-US" sz="3200" b="1" i="1" u="sng">
                <a:solidFill>
                  <a:srgbClr val="C00000"/>
                </a:solidFill>
                <a:latin typeface="Times New Roman" panose="02020603050405020304" pitchFamily="18" charset="0"/>
                <a:cs typeface="Times New Roman" panose="02020603050405020304" pitchFamily="18" charset="0"/>
                <a:sym typeface="+mn-ea"/>
              </a:rPr>
              <a:t>Graphical presentation of m</a:t>
            </a:r>
            <a:r>
              <a:rPr lang="en-US" sz="3200" b="1" i="1" u="sng">
                <a:solidFill>
                  <a:srgbClr val="C00000"/>
                </a:solidFill>
                <a:latin typeface="Times New Roman" panose="02020603050405020304" pitchFamily="18" charset="0"/>
                <a:cs typeface="Times New Roman" panose="02020603050405020304" pitchFamily="18" charset="0"/>
                <a:sym typeface="+mn-ea"/>
              </a:rPr>
              <a:t>easures of </a:t>
            </a:r>
            <a:r>
              <a:rPr lang="en-US" sz="3200" b="1" i="1" u="sng">
                <a:solidFill>
                  <a:srgbClr val="C00000"/>
                </a:solidFill>
                <a:latin typeface="Times New Roman" panose="02020603050405020304" pitchFamily="18" charset="0"/>
                <a:cs typeface="Times New Roman" panose="02020603050405020304" pitchFamily="18" charset="0"/>
                <a:sym typeface="+mn-ea"/>
              </a:rPr>
              <a:t> </a:t>
            </a:r>
            <a:br>
              <a:rPr lang="en-US" sz="3200" b="1" i="1" u="sng">
                <a:solidFill>
                  <a:srgbClr val="C00000"/>
                </a:solidFill>
                <a:latin typeface="Times New Roman" panose="02020603050405020304" pitchFamily="18" charset="0"/>
                <a:cs typeface="Times New Roman" panose="02020603050405020304" pitchFamily="18" charset="0"/>
                <a:sym typeface="+mn-ea"/>
              </a:rPr>
            </a:br>
            <a:r>
              <a:rPr lang="en-US" sz="3200" b="1" i="1" u="sng">
                <a:solidFill>
                  <a:srgbClr val="C00000"/>
                </a:solidFill>
                <a:latin typeface="Times New Roman" panose="02020603050405020304" pitchFamily="18" charset="0"/>
                <a:cs typeface="Times New Roman" panose="02020603050405020304" pitchFamily="18" charset="0"/>
                <a:sym typeface="+mn-ea"/>
              </a:rPr>
              <a:t>population growth rates</a:t>
            </a:r>
            <a:endParaRPr lang="en-US" sz="3200" b="1" i="1" u="sng">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128905" y="1964690"/>
            <a:ext cx="5935980" cy="43516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p>
            <a:r>
              <a:rPr lang="en-US" sz="2000" b="1" i="1" spc="-5" dirty="0">
                <a:latin typeface="Times New Roman" panose="02020603050405020304"/>
                <a:cs typeface="Times New Roman" panose="02020603050405020304"/>
                <a:sym typeface="+mn-ea"/>
              </a:rPr>
              <a:t>AGR is the rate of increment (Fig 1) </a:t>
            </a:r>
            <a:endParaRPr lang="en-US" sz="2000" b="1" i="1" spc="-5" dirty="0">
              <a:latin typeface="Times New Roman" panose="02020603050405020304"/>
              <a:cs typeface="Times New Roman" panose="02020603050405020304"/>
              <a:sym typeface="+mn-ea"/>
            </a:endParaRPr>
          </a:p>
          <a:p>
            <a:r>
              <a:rPr lang="en-US" sz="2000" b="1" i="1" spc="-5" dirty="0">
                <a:latin typeface="Times New Roman" panose="02020603050405020304"/>
                <a:cs typeface="Times New Roman" panose="02020603050405020304"/>
                <a:sym typeface="+mn-ea"/>
              </a:rPr>
              <a:t>From this figure, we observe that </a:t>
            </a:r>
            <a:r>
              <a:rPr lang="en-US" sz="2000" b="1" i="1">
                <a:latin typeface="Times New Roman" panose="02020603050405020304" pitchFamily="18" charset="0"/>
                <a:cs typeface="Times New Roman" panose="02020603050405020304" pitchFamily="18" charset="0"/>
              </a:rPr>
              <a:t>AGR is increasing from 0 to 8 and  </a:t>
            </a:r>
            <a:r>
              <a:rPr lang="en-US" sz="2000" b="1" i="1">
                <a:latin typeface="Times New Roman" panose="02020603050405020304" pitchFamily="18" charset="0"/>
                <a:cs typeface="Times New Roman" panose="02020603050405020304" pitchFamily="18" charset="0"/>
                <a:sym typeface="+mn-ea"/>
              </a:rPr>
              <a:t>AGR is decreasing from</a:t>
            </a:r>
            <a:r>
              <a:rPr lang="en-US" sz="2000" b="1" i="1">
                <a:latin typeface="Times New Roman" panose="02020603050405020304" pitchFamily="18" charset="0"/>
                <a:cs typeface="Times New Roman" panose="02020603050405020304" pitchFamily="18" charset="0"/>
                <a:sym typeface="+mn-ea"/>
              </a:rPr>
              <a:t> 0 to -4</a:t>
            </a:r>
            <a:r>
              <a:rPr lang="en-US" sz="2000" b="1" i="1">
                <a:latin typeface="Times New Roman" panose="02020603050405020304" pitchFamily="18" charset="0"/>
                <a:cs typeface="Times New Roman" panose="02020603050405020304" pitchFamily="18" charset="0"/>
                <a:sym typeface="+mn-ea"/>
              </a:rPr>
              <a:t>.</a:t>
            </a:r>
            <a:r>
              <a:rPr lang="en-US" b="1" i="1">
                <a:latin typeface="Times New Roman" panose="02020603050405020304" pitchFamily="18" charset="0"/>
                <a:cs typeface="Times New Roman" panose="02020603050405020304" pitchFamily="18" charset="0"/>
                <a:sym typeface="+mn-ea"/>
              </a:rPr>
              <a:t> </a:t>
            </a:r>
            <a:r>
              <a:rPr lang="en-US"/>
              <a:t>                          </a:t>
            </a:r>
            <a:r>
              <a:rPr lang="en-US" b="1" i="1" spc="-5" dirty="0">
                <a:latin typeface="Times New Roman" panose="02020603050405020304"/>
                <a:cs typeface="Times New Roman" panose="02020603050405020304"/>
                <a:sym typeface="+mn-ea"/>
              </a:rPr>
              <a:t> </a:t>
            </a:r>
            <a:endParaRPr lang="en-US"/>
          </a:p>
          <a:p>
            <a:pPr marL="0" indent="0">
              <a:buNone/>
            </a:pPr>
            <a:r>
              <a:rPr lang="en-US"/>
              <a:t>                                 </a:t>
            </a:r>
            <a:endParaRPr lang="en-US"/>
          </a:p>
        </p:txBody>
      </p:sp>
      <p:sp>
        <p:nvSpPr>
          <p:cNvPr id="4" name="Content Placeholder 3"/>
          <p:cNvSpPr>
            <a:spLocks noGrp="1"/>
          </p:cNvSpPr>
          <p:nvPr>
            <p:ph sz="half" idx="2"/>
          </p:nvPr>
        </p:nvSpPr>
        <p:spPr>
          <a:xfrm>
            <a:off x="6718935" y="1964690"/>
            <a:ext cx="5181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p>
            <a:r>
              <a:rPr lang="en-US" sz="2000" b="1" i="1" spc="-5" dirty="0">
                <a:latin typeface="Times New Roman" panose="02020603050405020304"/>
                <a:cs typeface="Times New Roman" panose="02020603050405020304"/>
                <a:sym typeface="+mn-ea"/>
              </a:rPr>
              <a:t>RGR is the rate of relative</a:t>
            </a:r>
            <a:r>
              <a:rPr lang="en-US" sz="2000" b="1" i="1" spc="-5" dirty="0">
                <a:latin typeface="Times New Roman" panose="02020603050405020304"/>
                <a:cs typeface="Times New Roman" panose="02020603050405020304"/>
                <a:sym typeface="+mn-ea"/>
              </a:rPr>
              <a:t> increment (Fig 2)</a:t>
            </a:r>
            <a:endParaRPr lang="en-US" sz="2000" b="1" i="1" spc="-5" dirty="0">
              <a:latin typeface="Times New Roman" panose="02020603050405020304"/>
              <a:cs typeface="Times New Roman" panose="02020603050405020304"/>
              <a:sym typeface="+mn-ea"/>
            </a:endParaRPr>
          </a:p>
          <a:p>
            <a:r>
              <a:rPr lang="en-US" sz="2000" b="1" i="1" spc="-5" dirty="0">
                <a:latin typeface="Times New Roman" panose="02020603050405020304"/>
                <a:cs typeface="Times New Roman" panose="02020603050405020304"/>
                <a:sym typeface="+mn-ea"/>
              </a:rPr>
              <a:t>From this figure, we observe that R</a:t>
            </a:r>
            <a:r>
              <a:rPr lang="en-US" sz="2000" b="1" i="1">
                <a:latin typeface="Times New Roman" panose="02020603050405020304" pitchFamily="18" charset="0"/>
                <a:cs typeface="Times New Roman" panose="02020603050405020304" pitchFamily="18" charset="0"/>
                <a:sym typeface="+mn-ea"/>
              </a:rPr>
              <a:t>GR is increasing from 0.05 to 0.10 and </a:t>
            </a:r>
            <a:r>
              <a:rPr lang="en-US" sz="2000">
                <a:sym typeface="+mn-ea"/>
              </a:rPr>
              <a:t> </a:t>
            </a:r>
            <a:r>
              <a:rPr lang="en-US" sz="2000" b="1" i="1">
                <a:latin typeface="Times New Roman" panose="02020603050405020304" pitchFamily="18" charset="0"/>
                <a:cs typeface="Times New Roman" panose="02020603050405020304" pitchFamily="18" charset="0"/>
                <a:sym typeface="+mn-ea"/>
              </a:rPr>
              <a:t>R</a:t>
            </a:r>
            <a:r>
              <a:rPr lang="en-US" sz="2000" b="1" i="1">
                <a:latin typeface="Times New Roman" panose="02020603050405020304" pitchFamily="18" charset="0"/>
                <a:cs typeface="Times New Roman" panose="02020603050405020304" pitchFamily="18" charset="0"/>
                <a:sym typeface="+mn-ea"/>
              </a:rPr>
              <a:t>GR is decreasing from 0.00 to -0.10. </a:t>
            </a:r>
            <a:r>
              <a:rPr lang="en-US" sz="2000">
                <a:sym typeface="+mn-ea"/>
              </a:rPr>
              <a:t>                          </a:t>
            </a:r>
            <a:r>
              <a:rPr lang="en-US" sz="2000" b="1" i="1" spc="-5" dirty="0">
                <a:latin typeface="Times New Roman" panose="02020603050405020304"/>
                <a:cs typeface="Times New Roman" panose="02020603050405020304"/>
                <a:sym typeface="+mn-ea"/>
              </a:rPr>
              <a:t> </a:t>
            </a:r>
            <a:endParaRPr lang="en-US" sz="2000"/>
          </a:p>
          <a:p>
            <a:endParaRPr lang="en-US" sz="2000" b="1" i="1" spc="-5" dirty="0">
              <a:latin typeface="Times New Roman" panose="02020603050405020304"/>
              <a:cs typeface="Times New Roman" panose="02020603050405020304"/>
              <a:sym typeface="+mn-ea"/>
            </a:endParaRPr>
          </a:p>
          <a:p>
            <a:pPr marL="0" indent="0">
              <a:buNone/>
            </a:pPr>
            <a:r>
              <a:rPr lang="en-US" b="1" i="1" spc="-5" dirty="0">
                <a:latin typeface="Times New Roman" panose="02020603050405020304"/>
                <a:cs typeface="Times New Roman" panose="02020603050405020304"/>
                <a:sym typeface="+mn-ea"/>
              </a:rPr>
              <a:t> </a:t>
            </a:r>
            <a:endParaRPr lang="en-US" b="1" i="1" spc="-5" dirty="0">
              <a:latin typeface="Times New Roman" panose="02020603050405020304"/>
              <a:cs typeface="Times New Roman" panose="02020603050405020304"/>
              <a:sym typeface="+mn-ea"/>
            </a:endParaRPr>
          </a:p>
          <a:p>
            <a:pPr marL="0" indent="0">
              <a:buNone/>
            </a:pPr>
            <a:endParaRPr lang="en-US"/>
          </a:p>
        </p:txBody>
      </p:sp>
      <p:pic>
        <p:nvPicPr>
          <p:cNvPr id="9" name="Picture 8" descr="rel gr rate 2"/>
          <p:cNvPicPr>
            <a:picLocks noChangeAspect="1"/>
          </p:cNvPicPr>
          <p:nvPr/>
        </p:nvPicPr>
        <p:blipFill>
          <a:blip r:embed="rId1"/>
          <a:stretch>
            <a:fillRect/>
          </a:stretch>
        </p:blipFill>
        <p:spPr>
          <a:xfrm>
            <a:off x="7522210" y="3342005"/>
            <a:ext cx="3061970" cy="2898140"/>
          </a:xfrm>
          <a:prstGeom prst="rect">
            <a:avLst/>
          </a:prstGeom>
        </p:spPr>
      </p:pic>
      <p:pic>
        <p:nvPicPr>
          <p:cNvPr id="10" name="Picture 9" descr="agr3"/>
          <p:cNvPicPr>
            <a:picLocks noChangeAspect="1"/>
          </p:cNvPicPr>
          <p:nvPr/>
        </p:nvPicPr>
        <p:blipFill>
          <a:blip r:embed="rId2"/>
          <a:stretch>
            <a:fillRect/>
          </a:stretch>
        </p:blipFill>
        <p:spPr>
          <a:xfrm>
            <a:off x="1577340" y="3068320"/>
            <a:ext cx="3063240" cy="3171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2658110"/>
            <a:ext cx="10515600" cy="1325563"/>
          </a:xfrm>
          <a:pattFill prst="dotDmnd">
            <a:fgClr>
              <a:schemeClr val="accent1"/>
            </a:fgClr>
            <a:bgClr>
              <a:schemeClr val="bg1"/>
            </a:bgClr>
          </a:pattFill>
        </p:spPr>
        <p:txBody>
          <a:bodyPr>
            <a:normAutofit fontScale="90000"/>
          </a:bodyPr>
          <a:p>
            <a:pPr algn="ctr"/>
            <a:br>
              <a:rPr lang="en-IN" sz="3110" b="1" i="1" dirty="0">
                <a:solidFill>
                  <a:srgbClr val="C00000"/>
                </a:solidFill>
                <a:latin typeface="Times New Roman" panose="02020603050405020304" pitchFamily="18" charset="0"/>
                <a:cs typeface="Times New Roman" panose="02020603050405020304" pitchFamily="18" charset="0"/>
                <a:sym typeface="+mn-ea"/>
              </a:rPr>
            </a:br>
            <a:br>
              <a:rPr lang="en-IN" sz="3110" b="1" i="1" dirty="0">
                <a:solidFill>
                  <a:srgbClr val="C00000"/>
                </a:solidFill>
                <a:latin typeface="Times New Roman" panose="02020603050405020304" pitchFamily="18" charset="0"/>
                <a:cs typeface="Times New Roman" panose="02020603050405020304" pitchFamily="18" charset="0"/>
                <a:sym typeface="+mn-ea"/>
              </a:rPr>
            </a:br>
            <a:r>
              <a:rPr lang="en-IN" sz="3110" b="1" i="1" u="sng" dirty="0">
                <a:solidFill>
                  <a:srgbClr val="C00000"/>
                </a:solidFill>
                <a:latin typeface="Times New Roman" panose="02020603050405020304" pitchFamily="18" charset="0"/>
                <a:cs typeface="Times New Roman" panose="02020603050405020304" pitchFamily="18" charset="0"/>
                <a:sym typeface="+mn-ea"/>
              </a:rPr>
              <a:t>The density independent growth is characterized by constant per capita growth rate of the population leading to an exponential growth known as Malthusian law</a:t>
            </a:r>
            <a:r>
              <a:rPr lang="en-US" altLang="en-IN" sz="3110" b="1" i="1" u="sng" dirty="0">
                <a:solidFill>
                  <a:srgbClr val="C00000"/>
                </a:solidFill>
                <a:latin typeface="Times New Roman" panose="02020603050405020304" pitchFamily="18" charset="0"/>
                <a:cs typeface="Times New Roman" panose="02020603050405020304" pitchFamily="18" charset="0"/>
                <a:sym typeface="+mn-ea"/>
              </a:rPr>
              <a:t> </a:t>
            </a:r>
            <a:br>
              <a:rPr lang="en-US" altLang="en-IN" sz="2665" b="1" i="1" u="sng" dirty="0">
                <a:latin typeface="Times New Roman" panose="02020603050405020304" pitchFamily="18" charset="0"/>
                <a:cs typeface="Times New Roman" panose="02020603050405020304" pitchFamily="18" charset="0"/>
                <a:sym typeface="+mn-ea"/>
              </a:rPr>
            </a:br>
            <a:br>
              <a:rPr lang="en-US" sz="2665" b="1" i="1" u="sng">
                <a:solidFill>
                  <a:schemeClr val="accent2">
                    <a:lumMod val="50000"/>
                  </a:schemeClr>
                </a:solidFill>
                <a:latin typeface="Times New Roman" panose="02020603050405020304" pitchFamily="18" charset="0"/>
                <a:cs typeface="Times New Roman" panose="02020603050405020304" pitchFamily="18" charset="0"/>
                <a:sym typeface="+mn-ea"/>
              </a:rPr>
            </a:br>
            <a:endParaRPr lang="en-US" sz="2665"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p:spPr>
        <p:txBody>
          <a:bodyPr>
            <a:normAutofit fontScale="90000"/>
          </a:bodyPr>
          <a:p>
            <a:pPr algn="ctr"/>
            <a:br>
              <a:rPr lang="en-US" sz="2800" b="1" i="1" u="sng">
                <a:solidFill>
                  <a:schemeClr val="accent2">
                    <a:lumMod val="50000"/>
                  </a:schemeClr>
                </a:solidFill>
                <a:latin typeface="Times New Roman" panose="02020603050405020304" pitchFamily="18" charset="0"/>
                <a:cs typeface="Times New Roman" panose="02020603050405020304" pitchFamily="18" charset="0"/>
                <a:sym typeface="+mn-ea"/>
              </a:rPr>
            </a:br>
            <a:r>
              <a:rPr lang="en-US" sz="2800" b="1" i="1" u="sng">
                <a:solidFill>
                  <a:srgbClr val="C00000"/>
                </a:solidFill>
                <a:latin typeface="Times New Roman" panose="02020603050405020304" pitchFamily="18" charset="0"/>
                <a:cs typeface="Times New Roman" panose="02020603050405020304" pitchFamily="18" charset="0"/>
                <a:sym typeface="+mn-ea"/>
              </a:rPr>
              <a:t>About exponential growth curve model</a:t>
            </a:r>
            <a:br>
              <a:rPr lang="en-US" sz="2800" b="1" i="1" u="sng">
                <a:solidFill>
                  <a:schemeClr val="accent2">
                    <a:lumMod val="50000"/>
                  </a:schemeClr>
                </a:solidFill>
                <a:latin typeface="Times New Roman" panose="02020603050405020304" pitchFamily="18" charset="0"/>
                <a:cs typeface="Times New Roman" panose="02020603050405020304" pitchFamily="18" charset="0"/>
                <a:sym typeface="+mn-ea"/>
              </a:rPr>
            </a:br>
            <a:br>
              <a:rPr lang="en-US" sz="2800" b="1" i="1" u="sng">
                <a:solidFill>
                  <a:schemeClr val="accent2">
                    <a:lumMod val="50000"/>
                  </a:schemeClr>
                </a:solidFill>
                <a:latin typeface="Times New Roman" panose="02020603050405020304" pitchFamily="18" charset="0"/>
                <a:cs typeface="Times New Roman" panose="02020603050405020304" pitchFamily="18" charset="0"/>
                <a:sym typeface="+mn-ea"/>
              </a:rPr>
            </a:br>
            <a:endParaRPr lang="en-US" sz="2220" b="1" i="1" u="sng">
              <a:solidFill>
                <a:schemeClr val="accent2">
                  <a:lumMod val="50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838200" y="1825625"/>
            <a:ext cx="10613390" cy="43516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normAutofit/>
          </a:bodyPr>
          <a:p>
            <a:pPr marL="0" indent="0" algn="ctr">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algn="l"/>
            <a:r>
              <a:rPr lang="en-US" altLang="en-IN" sz="2220" b="1" i="1" dirty="0">
                <a:latin typeface="Times New Roman" panose="02020603050405020304" pitchFamily="18" charset="0"/>
                <a:cs typeface="Times New Roman" panose="02020603050405020304" pitchFamily="18" charset="0"/>
                <a:sym typeface="+mn-ea"/>
              </a:rPr>
              <a:t>The </a:t>
            </a:r>
            <a:r>
              <a:rPr lang="en-IN" sz="2220" b="1" i="1" dirty="0">
                <a:latin typeface="Times New Roman" panose="02020603050405020304" pitchFamily="18" charset="0"/>
                <a:cs typeface="Times New Roman" panose="02020603050405020304" pitchFamily="18" charset="0"/>
                <a:sym typeface="+mn-ea"/>
              </a:rPr>
              <a:t>exponential growth </a:t>
            </a:r>
            <a:r>
              <a:rPr lang="en-US" altLang="en-IN" sz="2220" b="1" i="1" dirty="0">
                <a:latin typeface="Times New Roman" panose="02020603050405020304" pitchFamily="18" charset="0"/>
                <a:cs typeface="Times New Roman" panose="02020603050405020304" pitchFamily="18" charset="0"/>
                <a:sym typeface="+mn-ea"/>
              </a:rPr>
              <a:t>curve model refer as </a:t>
            </a:r>
            <a:r>
              <a:rPr lang="en-US" altLang="en-IN" sz="2220" b="1" i="1" dirty="0">
                <a:solidFill>
                  <a:schemeClr val="tx1"/>
                </a:solidFill>
                <a:latin typeface="Times New Roman" panose="02020603050405020304" pitchFamily="18" charset="0"/>
                <a:cs typeface="Times New Roman" panose="02020603050405020304" pitchFamily="18" charset="0"/>
                <a:sym typeface="+mn-ea"/>
              </a:rPr>
              <a:t>greater increase population size (x(t)) with passing time points (t).</a:t>
            </a:r>
            <a:endParaRPr lang="en-US" altLang="en-IN" sz="2220" b="1" i="1" dirty="0">
              <a:solidFill>
                <a:schemeClr val="tx1"/>
              </a:solidFill>
              <a:latin typeface="Times New Roman" panose="02020603050405020304" pitchFamily="18" charset="0"/>
              <a:cs typeface="Times New Roman" panose="02020603050405020304" pitchFamily="18" charset="0"/>
              <a:sym typeface="+mn-ea"/>
            </a:endParaRPr>
          </a:p>
          <a:p>
            <a:pPr marL="0" indent="0" algn="l">
              <a:buNone/>
            </a:pPr>
            <a:endParaRPr lang="en-US" altLang="en-IN" sz="2220" b="1" i="1" dirty="0">
              <a:solidFill>
                <a:schemeClr val="tx1"/>
              </a:solidFill>
              <a:latin typeface="Times New Roman" panose="02020603050405020304" pitchFamily="18" charset="0"/>
              <a:cs typeface="Times New Roman" panose="02020603050405020304" pitchFamily="18" charset="0"/>
              <a:sym typeface="+mn-ea"/>
            </a:endParaRPr>
          </a:p>
          <a:p>
            <a:pPr marL="0" indent="0" algn="l">
              <a:buNone/>
            </a:pPr>
            <a:endParaRPr lang="en-US" altLang="en-IN" sz="2220" b="1" i="1" dirty="0">
              <a:solidFill>
                <a:schemeClr val="tx1"/>
              </a:solidFill>
              <a:latin typeface="Times New Roman" panose="02020603050405020304" pitchFamily="18" charset="0"/>
              <a:cs typeface="Times New Roman" panose="02020603050405020304" pitchFamily="18" charset="0"/>
              <a:sym typeface="+mn-ea"/>
            </a:endParaRPr>
          </a:p>
          <a:p>
            <a:pPr algn="l"/>
            <a:r>
              <a:rPr lang="en-US" sz="2220" b="1" i="1">
                <a:latin typeface="Times New Roman" panose="02020603050405020304" pitchFamily="18" charset="0"/>
                <a:cs typeface="Times New Roman" panose="02020603050405020304" pitchFamily="18" charset="0"/>
                <a:sym typeface="+mn-ea"/>
              </a:rPr>
              <a:t>For ex: Human population is increasing exponentially.</a:t>
            </a:r>
            <a:endParaRPr lang="en-US" sz="2000" b="1" i="1">
              <a:latin typeface="Times New Roman" panose="02020603050405020304" pitchFamily="18" charset="0"/>
              <a:cs typeface="Times New Roman" panose="02020603050405020304" pitchFamily="18" charset="0"/>
            </a:endParaRPr>
          </a:p>
          <a:p>
            <a:pPr marL="0" indent="0">
              <a:buNone/>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p:spPr>
        <p:txBody>
          <a:bodyPr>
            <a:normAutofit/>
          </a:bodyPr>
          <a:p>
            <a:pPr algn="ctr"/>
            <a:r>
              <a:rPr lang="en-US" sz="3200" b="1" i="1" u="sng">
                <a:solidFill>
                  <a:srgbClr val="C00000"/>
                </a:solidFill>
                <a:latin typeface="Times New Roman" panose="02020603050405020304" pitchFamily="18" charset="0"/>
                <a:cs typeface="Times New Roman" panose="02020603050405020304" pitchFamily="18" charset="0"/>
                <a:sym typeface="+mn-ea"/>
              </a:rPr>
              <a:t>Graphical presentation of exponential growth curve model</a:t>
            </a:r>
            <a:endParaRPr lang="en-US" sz="3200" b="1" i="1" u="sng">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p:spPr>
        <p:txBody>
          <a:bodyPr>
            <a:normAutofit/>
          </a:bodyPr>
          <a:p>
            <a:pPr algn="l"/>
            <a:r>
              <a:rPr lang="en-US" sz="2400" b="1" i="1">
                <a:latin typeface="Times New Roman" panose="02020603050405020304" pitchFamily="18" charset="0"/>
                <a:cs typeface="Times New Roman" panose="02020603050405020304" pitchFamily="18" charset="0"/>
                <a:sym typeface="+mn-ea"/>
              </a:rPr>
              <a:t>From this figure,we can observe that the blue color line indicating the limitless growth of population size in accordance with time.</a:t>
            </a:r>
            <a:endParaRPr lang="en-US" sz="2400" b="1" i="1">
              <a:latin typeface="Times New Roman" panose="02020603050405020304" pitchFamily="18" charset="0"/>
              <a:cs typeface="Times New Roman" panose="02020603050405020304" pitchFamily="18" charset="0"/>
              <a:sym typeface="+mn-ea"/>
            </a:endParaRPr>
          </a:p>
          <a:p>
            <a:pPr marL="0" indent="0" algn="l">
              <a:buNone/>
            </a:pPr>
            <a:endParaRPr lang="en-US" altLang="en-IN" sz="2400" b="1" i="1" dirty="0">
              <a:latin typeface="Times New Roman" panose="02020603050405020304" pitchFamily="18" charset="0"/>
              <a:cs typeface="Times New Roman" panose="02020603050405020304" pitchFamily="18" charset="0"/>
              <a:sym typeface="+mn-ea"/>
            </a:endParaRPr>
          </a:p>
          <a:p>
            <a:pPr algn="l"/>
            <a:r>
              <a:rPr lang="en-US" altLang="en-IN" sz="2400" b="1" i="1" dirty="0">
                <a:latin typeface="Times New Roman" panose="02020603050405020304" pitchFamily="18" charset="0"/>
                <a:cs typeface="Times New Roman" panose="02020603050405020304" pitchFamily="18" charset="0"/>
                <a:sym typeface="+mn-ea"/>
              </a:rPr>
              <a:t>The </a:t>
            </a:r>
            <a:r>
              <a:rPr lang="en-IN" sz="2400" b="1" i="1" dirty="0">
                <a:latin typeface="Times New Roman" panose="02020603050405020304" pitchFamily="18" charset="0"/>
                <a:cs typeface="Times New Roman" panose="02020603050405020304" pitchFamily="18" charset="0"/>
                <a:sym typeface="+mn-ea"/>
              </a:rPr>
              <a:t>exponential growth </a:t>
            </a:r>
            <a:r>
              <a:rPr lang="en-US" altLang="en-IN" sz="2400" b="1" i="1" dirty="0">
                <a:latin typeface="Times New Roman" panose="02020603050405020304" pitchFamily="18" charset="0"/>
                <a:cs typeface="Times New Roman" panose="02020603050405020304" pitchFamily="18" charset="0"/>
                <a:sym typeface="+mn-ea"/>
              </a:rPr>
              <a:t>curve model looks like a J-Shaped curve.</a:t>
            </a:r>
            <a:endParaRPr lang="en-US" sz="2400" b="1" i="1">
              <a:latin typeface="Times New Roman" panose="02020603050405020304" pitchFamily="18" charset="0"/>
              <a:cs typeface="Times New Roman" panose="02020603050405020304" pitchFamily="18" charset="0"/>
              <a:sym typeface="+mn-ea"/>
            </a:endParaRPr>
          </a:p>
          <a:p>
            <a:pPr marL="0" indent="0">
              <a:buNone/>
            </a:pPr>
            <a:endParaRPr lang="en-US" sz="2400"/>
          </a:p>
        </p:txBody>
      </p:sp>
      <p:pic>
        <p:nvPicPr>
          <p:cNvPr id="6" name="Content Placeholder 3" descr="exp"/>
          <p:cNvPicPr>
            <a:picLocks noChangeAspect="1"/>
          </p:cNvPicPr>
          <p:nvPr>
            <p:ph sz="half" idx="2"/>
          </p:nvPr>
        </p:nvPicPr>
        <p:blipFill>
          <a:blip r:embed="rId1"/>
          <a:stretch>
            <a:fillRect/>
          </a:stretch>
        </p:blipFill>
        <p:spPr>
          <a:xfrm>
            <a:off x="6833870" y="2277110"/>
            <a:ext cx="3857625" cy="34480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7" name="Title 6"/>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p>
            <a:pPr algn="ctr"/>
            <a:r>
              <a:rPr lang="en-US" sz="3200" b="1" i="1" u="sng">
                <a:solidFill>
                  <a:srgbClr val="C00000"/>
                </a:solidFill>
                <a:latin typeface="Times New Roman" panose="02020603050405020304" pitchFamily="18" charset="0"/>
                <a:cs typeface="Times New Roman" panose="02020603050405020304" pitchFamily="18" charset="0"/>
              </a:rPr>
              <a:t>Equation of exponential growth curve model</a:t>
            </a:r>
            <a:endParaRPr lang="en-US" sz="3200" b="1" i="1" u="sng">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ontent Placeholder 4"/>
              <p:cNvSpPr/>
              <p:nvPr>
                <p:ph sz="half" idx="1"/>
              </p:nvPr>
            </p:nvSpPr>
            <p:spPr>
              <a:xfrm>
                <a:off x="2679065" y="2081530"/>
                <a:ext cx="6834505" cy="4351655"/>
              </a:xfrm>
              <a:gradFill>
                <a:gsLst>
                  <a:gs pos="0">
                    <a:schemeClr val="accent1">
                      <a:lumMod val="5000"/>
                      <a:lumOff val="95000"/>
                    </a:schemeClr>
                  </a:gs>
                  <a:gs pos="31000">
                    <a:schemeClr val="accent1">
                      <a:lumMod val="45000"/>
                      <a:lumOff val="55000"/>
                    </a:schemeClr>
                  </a:gs>
                  <a:gs pos="83000">
                    <a:schemeClr val="accent1">
                      <a:lumMod val="45000"/>
                      <a:lumOff val="55000"/>
                    </a:schemeClr>
                  </a:gs>
                  <a:gs pos="100000">
                    <a:schemeClr val="accent1">
                      <a:lumMod val="30000"/>
                      <a:lumOff val="70000"/>
                    </a:schemeClr>
                  </a:gs>
                </a:gsLst>
                <a:lin ang="13500000" scaled="0"/>
              </a:gradFill>
            </p:spPr>
            <p:txBody>
              <a:bodyPr>
                <a:normAutofit lnSpcReduction="10000"/>
              </a:bodyPr>
              <a:p>
                <a:pPr marL="0" indent="0">
                  <a:buNone/>
                </a:pPr>
                <a:endParaRPr lang="en-US" sz="2000" b="1" i="1">
                  <a:latin typeface="Times New Roman" panose="02020603050405020304" pitchFamily="18" charset="0"/>
                  <a:cs typeface="Times New Roman" panose="02020603050405020304" pitchFamily="18" charset="0"/>
                </a:endParaRPr>
              </a:p>
              <a:p>
                <a:endParaRPr lang="en-US" sz="2000" b="1" i="1">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The exponential model equation is </a:t>
                </a:r>
                <a14:m>
                  <m:oMath xmlns:m="http://schemas.openxmlformats.org/officeDocument/2006/math">
                    <m:f>
                      <m:fPr>
                        <m:ctrlPr>
                          <a:rPr lang="en-IN" sz="2000" i="1" smtClean="0">
                            <a:latin typeface="Cambria Math" panose="02040503050406030204" pitchFamily="18" charset="0"/>
                          </a:rPr>
                        </m:ctrlPr>
                      </m:fPr>
                      <m:num>
                        <m:r>
                          <a:rPr lang="en-IN" sz="2000" i="1" smtClean="0">
                            <a:latin typeface="Cambria Math" panose="02040503050406030204" pitchFamily="18" charset="0"/>
                          </a:rPr>
                          <m:t>𝑑𝑥</m:t>
                        </m:r>
                        <m:r>
                          <a:rPr lang="en-IN" sz="2000" i="1" smtClean="0">
                            <a:latin typeface="Cambria Math" panose="02040503050406030204" pitchFamily="18" charset="0"/>
                          </a:rPr>
                          <m:t>(</m:t>
                        </m:r>
                        <m:r>
                          <a:rPr lang="en-IN" sz="2000" i="1" smtClean="0">
                            <a:latin typeface="Cambria Math" panose="02040503050406030204" pitchFamily="18" charset="0"/>
                          </a:rPr>
                          <m:t>𝑡</m:t>
                        </m:r>
                        <m:r>
                          <a:rPr lang="en-IN" sz="2000" i="1" smtClean="0">
                            <a:latin typeface="Cambria Math" panose="02040503050406030204" pitchFamily="18" charset="0"/>
                          </a:rPr>
                          <m:t>)</m:t>
                        </m:r>
                      </m:num>
                      <m:den>
                        <m:r>
                          <a:rPr lang="en-IN" sz="2000" i="1" smtClean="0">
                            <a:latin typeface="Cambria Math" panose="02040503050406030204" pitchFamily="18" charset="0"/>
                          </a:rPr>
                          <m:t>𝑑𝑡</m:t>
                        </m:r>
                      </m:den>
                    </m:f>
                    <m:r>
                      <a:rPr lang="en-IN" sz="2000" i="1" smtClean="0">
                        <a:latin typeface="Cambria Math" panose="02040503050406030204" pitchFamily="18" charset="0"/>
                      </a:rPr>
                      <m:t>=</m:t>
                    </m:r>
                    <m:r>
                      <a:rPr lang="en-IN" sz="2000" i="1" smtClean="0">
                        <a:latin typeface="Cambria Math" panose="02040503050406030204" pitchFamily="18" charset="0"/>
                      </a:rPr>
                      <m:t>𝑟𝑥</m:t>
                    </m:r>
                    <m:r>
                      <a:rPr lang="en-IN" sz="2000" i="1" smtClean="0">
                        <a:latin typeface="Cambria Math" panose="02040503050406030204" pitchFamily="18" charset="0"/>
                      </a:rPr>
                      <m:t>(</m:t>
                    </m:r>
                    <m:r>
                      <a:rPr lang="en-IN" sz="2000" i="1" smtClean="0">
                        <a:latin typeface="Cambria Math" panose="02040503050406030204" pitchFamily="18" charset="0"/>
                      </a:rPr>
                      <m:t>𝑡</m:t>
                    </m:r>
                    <m:r>
                      <a:rPr lang="en-IN" sz="2000" i="1" smtClean="0">
                        <a:latin typeface="Cambria Math" panose="02040503050406030204" pitchFamily="18" charset="0"/>
                      </a:rPr>
                      <m:t>)</m:t>
                    </m:r>
                  </m:oMath>
                </a14:m>
                <a:r>
                  <a:rPr lang="en-US" altLang="en-IN" sz="2000" b="1" i="1" dirty="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sym typeface="+mn-ea"/>
                  </a:rPr>
                  <a:t>.</a:t>
                </a: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endParaRPr>
              </a:p>
              <a:p>
                <a:endParaRPr lang="en-US" sz="2000" b="1" i="1" u="sng">
                  <a:latin typeface="Times New Roman" panose="02020603050405020304" pitchFamily="18" charset="0"/>
                  <a:cs typeface="Times New Roman" panose="02020603050405020304" pitchFamily="18" charset="0"/>
                </a:endParaRPr>
              </a:p>
              <a:p>
                <a:r>
                  <a:rPr lang="en-US" sz="2000" b="1" i="1" u="sng">
                    <a:latin typeface="Times New Roman" panose="02020603050405020304" pitchFamily="18" charset="0"/>
                    <a:cs typeface="Times New Roman" panose="02020603050405020304" pitchFamily="18" charset="0"/>
                  </a:rPr>
                  <a:t>Notation</a:t>
                </a:r>
                <a:r>
                  <a:rPr lang="en-US" sz="2000" b="1" i="1">
                    <a:latin typeface="Times New Roman" panose="02020603050405020304" pitchFamily="18" charset="0"/>
                    <a:cs typeface="Times New Roman" panose="02020603050405020304" pitchFamily="18" charset="0"/>
                  </a:rPr>
                  <a:t> : </a:t>
                </a:r>
                <a:endParaRPr lang="en-US" sz="2000" b="1" i="1">
                  <a:latin typeface="Times New Roman" panose="02020603050405020304" pitchFamily="18" charset="0"/>
                  <a:cs typeface="Times New Roman" panose="02020603050405020304" pitchFamily="18" charset="0"/>
                </a:endParaRPr>
              </a:p>
              <a:p>
                <a:pPr marL="0" indent="0" algn="ctr">
                  <a:buNone/>
                </a:pPr>
                <a:endParaRPr lang="en-US" sz="2000" b="1" i="1">
                  <a:latin typeface="Times New Roman" panose="02020603050405020304" pitchFamily="18" charset="0"/>
                  <a:cs typeface="Times New Roman" panose="02020603050405020304" pitchFamily="18" charset="0"/>
                  <a:sym typeface="+mn-ea"/>
                </a:endParaRPr>
              </a:p>
              <a:p>
                <a:pPr marL="0" indent="0" algn="ctr">
                  <a:buNone/>
                </a:pPr>
                <a:r>
                  <a:rPr lang="en-US" sz="2000" b="1" i="1">
                    <a:latin typeface="Times New Roman" panose="02020603050405020304" pitchFamily="18" charset="0"/>
                    <a:cs typeface="Times New Roman" panose="02020603050405020304" pitchFamily="18" charset="0"/>
                    <a:sym typeface="+mn-ea"/>
                  </a:rPr>
                  <a:t>r</a:t>
                </a:r>
                <a:r>
                  <a:rPr lang="en-US" sz="2000" b="1" i="1" baseline="-2500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sym typeface="+mn-ea"/>
                  </a:rPr>
                  <a:t>= Constant intrinsic growth rate (r = b-d).</a:t>
                </a:r>
                <a:endParaRPr lang="en-US" sz="2000" b="1" i="1">
                  <a:latin typeface="Times New Roman" panose="02020603050405020304" pitchFamily="18" charset="0"/>
                  <a:cs typeface="Times New Roman" panose="02020603050405020304" pitchFamily="18" charset="0"/>
                  <a:sym typeface="+mn-ea"/>
                </a:endParaRPr>
              </a:p>
              <a:p>
                <a:pPr marL="0" indent="0" algn="ctr">
                  <a:buNone/>
                </a:pPr>
                <a:r>
                  <a:rPr lang="en-US" sz="2000" b="1" i="1">
                    <a:latin typeface="Times New Roman" panose="02020603050405020304" pitchFamily="18" charset="0"/>
                    <a:cs typeface="Times New Roman" panose="02020603050405020304" pitchFamily="18" charset="0"/>
                    <a:sym typeface="+mn-ea"/>
                  </a:rPr>
                  <a:t>x(t)= Size of the population at time points (t) .</a:t>
                </a:r>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400" b="1" i="1">
                  <a:latin typeface="Times New Roman" panose="02020603050405020304" pitchFamily="18" charset="0"/>
                  <a:cs typeface="Times New Roman" panose="02020603050405020304" pitchFamily="18" charset="0"/>
                </a:endParaRPr>
              </a:p>
              <a:p>
                <a:pPr marL="0" indent="0">
                  <a:buNone/>
                </a:pPr>
                <a:endParaRPr lang="en-US" sz="2400" b="1" i="1">
                  <a:latin typeface="Times New Roman" panose="02020603050405020304" pitchFamily="18" charset="0"/>
                  <a:cs typeface="Times New Roman" panose="0202060305040502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sz="half" idx="1"/>
              </p:nvPr>
            </p:nvSpPr>
            <p:spPr>
              <a:xfrm>
                <a:off x="2679065" y="2081530"/>
                <a:ext cx="6834505" cy="4351655"/>
              </a:xfrm>
              <a:blipFill rotWithShape="1">
                <a:blip r:embed="rId1"/>
                <a:stretch>
                  <a:fillRect b="-5093"/>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6" name="Title 5"/>
          <p:cNvSpPr>
            <a:spLocks noGrp="1"/>
          </p:cNvSpPr>
          <p:nvPr>
            <p:ph type="title"/>
          </p:nvPr>
        </p:nvSpPr>
        <p:spPr>
          <a:xfrm>
            <a:off x="1014095" y="0"/>
            <a:ext cx="10177780" cy="54038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a:p>
            <a:pPr algn="ctr"/>
            <a:r>
              <a:rPr lang="en-US" sz="2800" b="1" i="1" u="sng">
                <a:solidFill>
                  <a:srgbClr val="C00000"/>
                </a:solidFill>
                <a:latin typeface="Times New Roman" panose="02020603050405020304" pitchFamily="18" charset="0"/>
                <a:cs typeface="Times New Roman" panose="02020603050405020304" pitchFamily="18" charset="0"/>
                <a:sym typeface="+mn-ea"/>
              </a:rPr>
              <a:t>Some properties of exponential growth curve model</a:t>
            </a:r>
            <a:endParaRPr lang="en-US" sz="2800" b="1" i="1" u="sng">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p:txBody>
          <a:bodyPr/>
          <a:p>
            <a:pPr marL="0" indent="0" algn="ctr">
              <a:buNone/>
            </a:pPr>
            <a:endParaRPr lang="en-US" sz="2400" b="1" i="1" u="sng">
              <a:solidFill>
                <a:schemeClr val="accent2">
                  <a:lumMod val="50000"/>
                </a:schemeClr>
              </a:solidFill>
              <a:latin typeface="Times New Roman" panose="02020603050405020304" pitchFamily="18" charset="0"/>
              <a:cs typeface="Times New Roman" panose="02020603050405020304" pitchFamily="18" charset="0"/>
            </a:endParaRPr>
          </a:p>
          <a:p>
            <a:pPr marL="0" indent="0" algn="l">
              <a:buNone/>
            </a:pPr>
            <a:endParaRPr lang="en-US" sz="2400" b="1" i="1" u="sng">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Content Placeholder 6"/>
          <p:cNvSpPr/>
          <p:nvPr>
            <p:ph sz="half" idx="2"/>
          </p:nvPr>
        </p:nvSpPr>
        <p:spPr>
          <a:xfrm>
            <a:off x="635" y="678815"/>
            <a:ext cx="12191365" cy="617918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a:p>
            <a:r>
              <a:rPr lang="en-US" sz="2000" b="1" i="1">
                <a:latin typeface="Times New Roman" panose="02020603050405020304" pitchFamily="18" charset="0"/>
                <a:cs typeface="Times New Roman" panose="02020603050405020304" pitchFamily="18" charset="0"/>
                <a:sym typeface="+mn-ea"/>
              </a:rPr>
              <a:t>The exponential growth curve model generates limitless growth .</a:t>
            </a:r>
            <a:endParaRPr lang="en-US" sz="2000" b="1" i="1">
              <a:latin typeface="Times New Roman" panose="02020603050405020304" pitchFamily="18" charset="0"/>
              <a:cs typeface="Times New Roman" panose="02020603050405020304" pitchFamily="18" charset="0"/>
            </a:endParaRPr>
          </a:p>
          <a:p>
            <a:pPr marL="0" indent="0">
              <a:buNone/>
            </a:pPr>
            <a:r>
              <a:rPr lang="en-US" sz="2000" b="1" i="1">
                <a:latin typeface="Times New Roman" panose="02020603050405020304" pitchFamily="18" charset="0"/>
                <a:cs typeface="Times New Roman" panose="02020603050405020304" pitchFamily="18" charset="0"/>
                <a:sym typeface="+mn-ea"/>
              </a:rPr>
              <a:t> </a:t>
            </a: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In the exponential growth curve model,absolute growth rate (AGR) can take any r values as positive which indicate birth rate increasing (population size growing) (+r) (Fig 1),or, absolute growth rate (AGR) can take any r values as </a:t>
            </a:r>
            <a:r>
              <a:rPr lang="en-US" sz="2000" b="1" i="1">
                <a:latin typeface="Times New Roman" panose="02020603050405020304" pitchFamily="18" charset="0"/>
                <a:cs typeface="Times New Roman" panose="02020603050405020304" pitchFamily="18" charset="0"/>
                <a:sym typeface="+mn-ea"/>
              </a:rPr>
              <a:t>negative which indicate birth rate decreasing (population size decaying) (-r) (Fig 2) </a:t>
            </a:r>
            <a:r>
              <a:rPr lang="en-US" sz="2000" b="1" i="1">
                <a:latin typeface="Times New Roman" panose="02020603050405020304" pitchFamily="18" charset="0"/>
                <a:cs typeface="Times New Roman" panose="02020603050405020304" pitchFamily="18" charset="0"/>
                <a:sym typeface="+mn-ea"/>
              </a:rPr>
              <a:t>according to the time points (t).</a:t>
            </a:r>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In the exponential growth curve model, t</a:t>
            </a:r>
            <a:r>
              <a:rPr lang="en-US" sz="2000" b="1" i="1">
                <a:latin typeface="Times New Roman" panose="02020603050405020304" pitchFamily="18" charset="0"/>
                <a:cs typeface="Times New Roman" panose="02020603050405020304" pitchFamily="18" charset="0"/>
                <a:sym typeface="+mn-ea"/>
              </a:rPr>
              <a:t>he relative growth rate (RGR) values remain always constant for the given constant intrinsic growth rate (r) .</a:t>
            </a: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a:p>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endParaRPr>
          </a:p>
          <a:p>
            <a:endParaRPr lang="en-US" sz="20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a:p>
            <a:pPr algn="ctr"/>
            <a:r>
              <a:rPr lang="en-US" sz="2800" b="1" i="1" u="sng">
                <a:solidFill>
                  <a:srgbClr val="C00000"/>
                </a:solidFill>
                <a:latin typeface="Times New Roman" panose="02020603050405020304" pitchFamily="18" charset="0"/>
                <a:cs typeface="Times New Roman" panose="02020603050405020304" pitchFamily="18" charset="0"/>
                <a:sym typeface="+mn-ea"/>
              </a:rPr>
              <a:t>Graphical presentation of properties of exponential growth curve model</a:t>
            </a:r>
            <a:endParaRPr lang="en-US" sz="2800" b="1" i="1" u="sng">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p>
            <a:r>
              <a:rPr lang="en-US" sz="2000" b="1" i="1" u="sng">
                <a:latin typeface="Times New Roman" panose="02020603050405020304" pitchFamily="18" charset="0"/>
                <a:cs typeface="Times New Roman" panose="02020603050405020304" pitchFamily="18" charset="0"/>
              </a:rPr>
              <a:t>Fig 1</a:t>
            </a:r>
            <a:endParaRPr lang="en-US" sz="2000" b="1" i="1">
              <a:latin typeface="Times New Roman" panose="02020603050405020304" pitchFamily="18" charset="0"/>
              <a:cs typeface="Times New Roman" panose="02020603050405020304" pitchFamily="18" charset="0"/>
            </a:endParaRPr>
          </a:p>
          <a:p>
            <a:pPr marL="0" indent="0">
              <a:buNone/>
            </a:pPr>
            <a:r>
              <a:rPr lang="en-US" sz="2000" b="1" i="1">
                <a:latin typeface="Times New Roman" panose="02020603050405020304" pitchFamily="18" charset="0"/>
                <a:cs typeface="Times New Roman" panose="02020603050405020304" pitchFamily="18" charset="0"/>
                <a:sym typeface="+mn-ea"/>
              </a:rPr>
              <a:t>From this figure, we observe that AGR values increases with the increasing values of  the population size for positive r values (+r). </a:t>
            </a:r>
            <a:endParaRPr lang="en-US" sz="2000" b="1" i="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0"/>
          </a:gradFill>
        </p:spPr>
        <p:txBody>
          <a:bodyPr/>
          <a:p>
            <a:r>
              <a:rPr lang="en-US" sz="2000" b="1" i="1" u="sng">
                <a:latin typeface="Times New Roman" panose="02020603050405020304" pitchFamily="18" charset="0"/>
                <a:cs typeface="Times New Roman" panose="02020603050405020304" pitchFamily="18" charset="0"/>
                <a:sym typeface="+mn-ea"/>
              </a:rPr>
              <a:t>Fig 2</a:t>
            </a:r>
            <a:endParaRPr lang="en-US" sz="2000" b="1" i="1" u="sng">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From this figure, we observe that </a:t>
            </a:r>
            <a:r>
              <a:rPr lang="en-US" sz="2000" b="1" i="1">
                <a:latin typeface="Times New Roman" panose="02020603050405020304" pitchFamily="18" charset="0"/>
                <a:cs typeface="Times New Roman" panose="02020603050405020304" pitchFamily="18" charset="0"/>
                <a:sym typeface="+mn-ea"/>
              </a:rPr>
              <a:t>AGR values also increases with the decreasing values of the population size for negative r values </a:t>
            </a:r>
            <a:r>
              <a:rPr lang="en-US" sz="2000" b="1" i="1">
                <a:latin typeface="Times New Roman" panose="02020603050405020304" pitchFamily="18" charset="0"/>
                <a:cs typeface="Times New Roman" panose="02020603050405020304" pitchFamily="18" charset="0"/>
                <a:sym typeface="+mn-ea"/>
              </a:rPr>
              <a:t>(-r)</a:t>
            </a:r>
            <a:r>
              <a:rPr lang="en-US" sz="2000" b="1" i="1">
                <a:latin typeface="Times New Roman" panose="02020603050405020304" pitchFamily="18" charset="0"/>
                <a:cs typeface="Times New Roman" panose="02020603050405020304" pitchFamily="18" charset="0"/>
                <a:sym typeface="+mn-ea"/>
              </a:rPr>
              <a:t>. </a:t>
            </a:r>
            <a:endParaRPr lang="en-US" sz="2000" b="1" i="1">
              <a:latin typeface="Times New Roman" panose="02020603050405020304" pitchFamily="18" charset="0"/>
              <a:cs typeface="Times New Roman" panose="02020603050405020304" pitchFamily="18" charset="0"/>
              <a:sym typeface="+mn-ea"/>
            </a:endParaRPr>
          </a:p>
          <a:p>
            <a:endParaRPr lang="en-US" sz="2000" b="1" i="1" u="sng">
              <a:latin typeface="Times New Roman" panose="02020603050405020304" pitchFamily="18" charset="0"/>
              <a:cs typeface="Times New Roman" panose="02020603050405020304" pitchFamily="18" charset="0"/>
              <a:sym typeface="+mn-ea"/>
            </a:endParaRPr>
          </a:p>
          <a:p>
            <a:endParaRPr lang="en-US" sz="2000" b="1" i="1" u="sng">
              <a:latin typeface="Times New Roman" panose="02020603050405020304" pitchFamily="18" charset="0"/>
              <a:cs typeface="Times New Roman" panose="02020603050405020304" pitchFamily="18" charset="0"/>
              <a:sym typeface="+mn-ea"/>
            </a:endParaRPr>
          </a:p>
          <a:p>
            <a:endParaRPr lang="en-US" sz="2000" b="1" i="1" u="sng">
              <a:latin typeface="Times New Roman" panose="02020603050405020304" pitchFamily="18" charset="0"/>
              <a:cs typeface="Times New Roman" panose="02020603050405020304" pitchFamily="18" charset="0"/>
              <a:sym typeface="+mn-ea"/>
            </a:endParaRPr>
          </a:p>
        </p:txBody>
      </p:sp>
      <p:pic>
        <p:nvPicPr>
          <p:cNvPr id="6" name="Picture 5"/>
          <p:cNvPicPr>
            <a:picLocks noChangeAspect="1"/>
          </p:cNvPicPr>
          <p:nvPr/>
        </p:nvPicPr>
        <p:blipFill>
          <a:blip r:embed="rId1"/>
          <a:stretch>
            <a:fillRect/>
          </a:stretch>
        </p:blipFill>
        <p:spPr>
          <a:xfrm>
            <a:off x="1219200" y="3253105"/>
            <a:ext cx="3950335" cy="2924175"/>
          </a:xfrm>
          <a:prstGeom prst="rect">
            <a:avLst/>
          </a:prstGeom>
        </p:spPr>
      </p:pic>
      <p:pic>
        <p:nvPicPr>
          <p:cNvPr id="7" name="Picture 6"/>
          <p:cNvPicPr>
            <a:picLocks noChangeAspect="1"/>
          </p:cNvPicPr>
          <p:nvPr/>
        </p:nvPicPr>
        <p:blipFill>
          <a:blip r:embed="rId2"/>
          <a:stretch>
            <a:fillRect/>
          </a:stretch>
        </p:blipFill>
        <p:spPr>
          <a:xfrm>
            <a:off x="6612255" y="3253105"/>
            <a:ext cx="4315460" cy="2924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effectLst/>
      </p:bgPr>
    </p:bg>
    <p:spTree>
      <p:nvGrpSpPr>
        <p:cNvPr id="1" name=""/>
        <p:cNvGrpSpPr/>
        <p:nvPr/>
      </p:nvGrpSpPr>
      <p:grpSpPr/>
      <p:sp>
        <p:nvSpPr>
          <p:cNvPr id="2" name="Title 1"/>
          <p:cNvSpPr>
            <a:spLocks noGrp="1"/>
          </p:cNvSpPr>
          <p:nvPr>
            <p:ph type="title"/>
          </p:nvPr>
        </p:nvSpPr>
        <p:spPr>
          <a:xfrm>
            <a:off x="838200" y="2493010"/>
            <a:ext cx="10515600" cy="1325563"/>
          </a:xfrm>
          <a:pattFill prst="dotDmnd">
            <a:fgClr>
              <a:schemeClr val="accent1"/>
            </a:fgClr>
            <a:bgClr>
              <a:schemeClr val="bg1"/>
            </a:bgClr>
          </a:pattFill>
        </p:spPr>
        <p:txBody>
          <a:bodyPr>
            <a:normAutofit fontScale="90000"/>
          </a:bodyPr>
          <a:p>
            <a:pPr algn="ctr"/>
            <a:br>
              <a:rPr lang="en-US" altLang="en-IN" sz="3110" b="1" i="1" u="sng" dirty="0">
                <a:solidFill>
                  <a:srgbClr val="C00000"/>
                </a:solidFill>
                <a:latin typeface="Times New Roman" panose="02020603050405020304" pitchFamily="18" charset="0"/>
                <a:cs typeface="Times New Roman" panose="02020603050405020304" pitchFamily="18" charset="0"/>
                <a:sym typeface="+mn-ea"/>
              </a:rPr>
            </a:br>
            <a:br>
              <a:rPr lang="en-US" altLang="en-IN" sz="3110" b="1" i="1" u="sng" dirty="0">
                <a:solidFill>
                  <a:srgbClr val="C00000"/>
                </a:solidFill>
                <a:latin typeface="Times New Roman" panose="02020603050405020304" pitchFamily="18" charset="0"/>
                <a:cs typeface="Times New Roman" panose="02020603050405020304" pitchFamily="18" charset="0"/>
                <a:sym typeface="+mn-ea"/>
              </a:rPr>
            </a:br>
            <a:r>
              <a:rPr lang="en-US" altLang="en-IN" sz="3110" b="1" i="1" u="sng" dirty="0">
                <a:solidFill>
                  <a:srgbClr val="C00000"/>
                </a:solidFill>
                <a:latin typeface="Times New Roman" panose="02020603050405020304" pitchFamily="18" charset="0"/>
                <a:cs typeface="Times New Roman" panose="02020603050405020304" pitchFamily="18" charset="0"/>
                <a:sym typeface="+mn-ea"/>
              </a:rPr>
              <a:t>T</a:t>
            </a:r>
            <a:r>
              <a:rPr lang="en-IN" sz="3110" b="1" i="1" u="sng" dirty="0">
                <a:solidFill>
                  <a:srgbClr val="C00000"/>
                </a:solidFill>
                <a:latin typeface="Times New Roman" panose="02020603050405020304" pitchFamily="18" charset="0"/>
                <a:cs typeface="Times New Roman" panose="02020603050405020304" pitchFamily="18" charset="0"/>
                <a:sym typeface="+mn-ea"/>
              </a:rPr>
              <a:t>he logistic growth family is the first and most widely used candidate of the class of density dependent models. The deterministic logistic model initially proposed by Verhulst (1838)</a:t>
            </a:r>
            <a:br>
              <a:rPr lang="en-IN" sz="3110" b="1" i="1" dirty="0">
                <a:latin typeface="Times New Roman" panose="02020603050405020304" pitchFamily="18" charset="0"/>
                <a:cs typeface="Times New Roman" panose="02020603050405020304" pitchFamily="18" charset="0"/>
                <a:sym typeface="+mn-ea"/>
              </a:rPr>
            </a:br>
            <a:br>
              <a:rPr lang="en-US" altLang="en-IN" sz="3110" b="1" i="1" u="sng" dirty="0">
                <a:solidFill>
                  <a:srgbClr val="C00000"/>
                </a:solidFill>
                <a:latin typeface="Times New Roman" panose="02020603050405020304" pitchFamily="18" charset="0"/>
                <a:cs typeface="Times New Roman" panose="02020603050405020304" pitchFamily="18" charset="0"/>
                <a:sym typeface="+mn-ea"/>
              </a:rPr>
            </a:br>
            <a:endParaRPr lang="en-US" sz="311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effectLst/>
      </p:bgPr>
    </p:bg>
    <p:spTree>
      <p:nvGrpSpPr>
        <p:cNvPr id="1" name=""/>
        <p:cNvGrpSpPr/>
        <p:nvPr/>
      </p:nvGrpSpPr>
      <p:grpSpPr/>
      <p:sp>
        <p:nvSpPr>
          <p:cNvPr id="2" name="Title 1"/>
          <p:cNvSpPr>
            <a:spLocks noGrp="1"/>
          </p:cNvSpPr>
          <p:nvPr>
            <p:ph type="title"/>
          </p:nvPr>
        </p:nvSpPr>
        <p:spPr>
          <a:xfrm>
            <a:off x="838200" y="123825"/>
            <a:ext cx="10515600" cy="1325563"/>
          </a:xfrm>
          <a:gradFill>
            <a:gsLst>
              <a:gs pos="0">
                <a:schemeClr val="accent1">
                  <a:lumMod val="5000"/>
                  <a:lumOff val="95000"/>
                </a:schemeClr>
              </a:gs>
              <a:gs pos="31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p:spPr>
        <p:txBody>
          <a:bodyPr>
            <a:normAutofit fontScale="90000"/>
          </a:bodyPr>
          <a:p>
            <a:pPr algn="ctr"/>
            <a:br>
              <a:rPr lang="en-US" altLang="en-IN" sz="2800" b="1" i="1" u="sng" dirty="0">
                <a:solidFill>
                  <a:srgbClr val="C00000"/>
                </a:solidFill>
                <a:latin typeface="Times New Roman" panose="02020603050405020304" pitchFamily="18" charset="0"/>
                <a:cs typeface="Times New Roman" panose="02020603050405020304" pitchFamily="18" charset="0"/>
                <a:sym typeface="+mn-ea"/>
              </a:rPr>
            </a:br>
            <a:r>
              <a:rPr lang="en-US" altLang="en-IN" sz="2800" b="1" i="1" u="sng" dirty="0">
                <a:solidFill>
                  <a:srgbClr val="C00000"/>
                </a:solidFill>
                <a:latin typeface="Times New Roman" panose="02020603050405020304" pitchFamily="18" charset="0"/>
                <a:cs typeface="Times New Roman" panose="02020603050405020304" pitchFamily="18" charset="0"/>
                <a:sym typeface="+mn-ea"/>
              </a:rPr>
              <a:t>About l</a:t>
            </a:r>
            <a:r>
              <a:rPr lang="en-US" altLang="en-IN" sz="2800" b="1" i="1" u="sng" dirty="0">
                <a:solidFill>
                  <a:srgbClr val="C00000"/>
                </a:solidFill>
                <a:latin typeface="Times New Roman" panose="02020603050405020304" pitchFamily="18" charset="0"/>
                <a:cs typeface="Times New Roman" panose="02020603050405020304" pitchFamily="18" charset="0"/>
                <a:sym typeface="+mn-ea"/>
              </a:rPr>
              <a:t>ogistic growth curve model</a:t>
            </a:r>
            <a:br>
              <a:rPr lang="en-US" altLang="en-IN" sz="2800" b="1" i="1" u="sng" dirty="0">
                <a:solidFill>
                  <a:srgbClr val="C00000"/>
                </a:solidFill>
                <a:latin typeface="Times New Roman" panose="02020603050405020304" pitchFamily="18" charset="0"/>
                <a:cs typeface="Times New Roman" panose="02020603050405020304" pitchFamily="18" charset="0"/>
                <a:sym typeface="+mn-ea"/>
              </a:rPr>
            </a:br>
            <a:br>
              <a:rPr lang="en-US" altLang="en-IN" sz="2800" b="1" i="1" u="sng" dirty="0">
                <a:solidFill>
                  <a:srgbClr val="C00000"/>
                </a:solidFill>
                <a:latin typeface="Times New Roman" panose="02020603050405020304" pitchFamily="18" charset="0"/>
                <a:cs typeface="Times New Roman" panose="02020603050405020304" pitchFamily="18" charset="0"/>
                <a:sym typeface="+mn-ea"/>
              </a:rPr>
            </a:br>
            <a:endParaRPr lang="en-US" altLang="en-IN" sz="2220" b="1" i="1" u="sng"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4007485" y="1554480"/>
            <a:ext cx="5542915" cy="4970145"/>
          </a:xfrm>
          <a:gradFill>
            <a:gsLst>
              <a:gs pos="0">
                <a:schemeClr val="accent1">
                  <a:lumMod val="5000"/>
                  <a:lumOff val="95000"/>
                </a:schemeClr>
              </a:gs>
              <a:gs pos="31000">
                <a:schemeClr val="accent1">
                  <a:lumMod val="45000"/>
                  <a:lumOff val="55000"/>
                </a:schemeClr>
              </a:gs>
              <a:gs pos="83000">
                <a:schemeClr val="accent1">
                  <a:lumMod val="45000"/>
                  <a:lumOff val="55000"/>
                </a:schemeClr>
              </a:gs>
              <a:gs pos="100000">
                <a:schemeClr val="accent1">
                  <a:lumMod val="30000"/>
                  <a:lumOff val="70000"/>
                </a:schemeClr>
              </a:gs>
            </a:gsLst>
            <a:lin ang="13500000" scaled="0"/>
          </a:gradFill>
        </p:spPr>
        <p:txBody>
          <a:bodyPr>
            <a:normAutofit fontScale="25000"/>
          </a:bodyPr>
          <a:p>
            <a:endParaRPr lang="en-US" sz="2000" b="1"/>
          </a:p>
          <a:p>
            <a:r>
              <a:rPr lang="en-US" altLang="en-IN" sz="8000" b="1" i="1" dirty="0">
                <a:effectLst/>
                <a:latin typeface="Times New Roman" panose="02020603050405020304" pitchFamily="18" charset="0"/>
                <a:cs typeface="Times New Roman" panose="02020603050405020304" pitchFamily="18" charset="0"/>
                <a:sym typeface="+mn-ea"/>
              </a:rPr>
              <a:t>In logistic growth curve model, per capita (per individual) growth rate gets smaller and smaller as population size (x(t)) approaches to maximum value which is known as </a:t>
            </a:r>
            <a:r>
              <a:rPr lang="en-US" altLang="en-IN" sz="8000" b="1" i="1" u="sng" dirty="0">
                <a:effectLst/>
                <a:latin typeface="Times New Roman" panose="02020603050405020304" pitchFamily="18" charset="0"/>
                <a:cs typeface="Times New Roman" panose="02020603050405020304" pitchFamily="18" charset="0"/>
                <a:sym typeface="+mn-ea"/>
              </a:rPr>
              <a:t>carrying capacity </a:t>
            </a:r>
            <a:r>
              <a:rPr lang="en-US" altLang="en-IN" sz="8000" b="1" i="1" dirty="0">
                <a:effectLst/>
                <a:latin typeface="Times New Roman" panose="02020603050405020304" pitchFamily="18" charset="0"/>
                <a:cs typeface="Times New Roman" panose="02020603050405020304" pitchFamily="18" charset="0"/>
                <a:sym typeface="+mn-ea"/>
              </a:rPr>
              <a:t>(K) (as shown in Fig).</a:t>
            </a:r>
            <a:endParaRPr lang="en-US" altLang="en-IN" sz="8000" b="1" i="1" dirty="0">
              <a:effectLst/>
              <a:latin typeface="Times New Roman" panose="02020603050405020304" pitchFamily="18" charset="0"/>
              <a:cs typeface="Times New Roman" panose="02020603050405020304" pitchFamily="18" charset="0"/>
              <a:sym typeface="+mn-ea"/>
            </a:endParaRPr>
          </a:p>
          <a:p>
            <a:endParaRPr lang="en-US" altLang="en-IN" sz="8000" b="1" i="1" dirty="0">
              <a:effectLst/>
              <a:latin typeface="Times New Roman" panose="02020603050405020304" pitchFamily="18" charset="0"/>
              <a:cs typeface="Times New Roman" panose="02020603050405020304" pitchFamily="18" charset="0"/>
              <a:sym typeface="+mn-ea"/>
            </a:endParaRPr>
          </a:p>
          <a:p>
            <a:r>
              <a:rPr lang="en-US" altLang="en-IN" sz="8000" b="1" i="1" dirty="0">
                <a:effectLst/>
                <a:latin typeface="Times New Roman" panose="02020603050405020304" pitchFamily="18" charset="0"/>
                <a:cs typeface="Times New Roman" panose="02020603050405020304" pitchFamily="18" charset="0"/>
                <a:sym typeface="+mn-ea"/>
              </a:rPr>
              <a:t>Logistic growth equation is an extension to the exponential model for understanding the limiting form (limited growth).</a:t>
            </a:r>
            <a:endParaRPr lang="en-US" altLang="en-IN" sz="8000" b="1" i="1" dirty="0">
              <a:effectLst/>
              <a:latin typeface="Times New Roman" panose="02020603050405020304" pitchFamily="18" charset="0"/>
              <a:cs typeface="Times New Roman" panose="02020603050405020304" pitchFamily="18" charset="0"/>
              <a:sym typeface="+mn-ea"/>
            </a:endParaRPr>
          </a:p>
          <a:p>
            <a:endParaRPr lang="en-US" altLang="en-IN" sz="8000" b="1" i="1" dirty="0">
              <a:effectLst/>
              <a:latin typeface="Times New Roman" panose="02020603050405020304" pitchFamily="18" charset="0"/>
              <a:cs typeface="Times New Roman" panose="02020603050405020304" pitchFamily="18" charset="0"/>
              <a:sym typeface="+mn-ea"/>
            </a:endParaRPr>
          </a:p>
          <a:p>
            <a:r>
              <a:rPr lang="en-US" altLang="en-IN" sz="8000" b="1" i="1" dirty="0">
                <a:effectLst/>
                <a:latin typeface="Times New Roman" panose="02020603050405020304" pitchFamily="18" charset="0"/>
                <a:cs typeface="Times New Roman" panose="02020603050405020304" pitchFamily="18" charset="0"/>
                <a:sym typeface="+mn-ea"/>
              </a:rPr>
              <a:t>For ex : Population of seals shows real-world fluctuation.</a:t>
            </a:r>
            <a:endParaRPr lang="en-US" altLang="en-IN" sz="8000" b="1" i="1" dirty="0">
              <a:effectLst/>
              <a:latin typeface="Times New Roman" panose="02020603050405020304" pitchFamily="18" charset="0"/>
              <a:cs typeface="Times New Roman" panose="02020603050405020304" pitchFamily="18" charset="0"/>
              <a:sym typeface="+mn-ea"/>
            </a:endParaRPr>
          </a:p>
          <a:p>
            <a:endParaRPr lang="en-US" altLang="en-IN" sz="8000" b="1" i="1" dirty="0">
              <a:solidFill>
                <a:schemeClr val="tx1"/>
              </a:solidFill>
              <a:effectLst/>
              <a:latin typeface="Times New Roman" panose="02020603050405020304" pitchFamily="18" charset="0"/>
              <a:cs typeface="Times New Roman" panose="02020603050405020304" pitchFamily="18" charset="0"/>
            </a:endParaRPr>
          </a:p>
          <a:p>
            <a:endParaRPr lang="en-US" sz="8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31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p:spPr>
        <p:txBody>
          <a:bodyPr>
            <a:normAutofit/>
          </a:bodyPr>
          <a:p>
            <a:pPr algn="ctr"/>
            <a:r>
              <a:rPr lang="en-US" sz="2400" b="1" i="1" u="sng">
                <a:solidFill>
                  <a:srgbClr val="C00000"/>
                </a:solidFill>
                <a:latin typeface="Times New Roman" panose="02020603050405020304" pitchFamily="18" charset="0"/>
                <a:cs typeface="Times New Roman" panose="02020603050405020304" pitchFamily="18" charset="0"/>
              </a:rPr>
              <a:t>Graphical presentation of logistic growth curve model</a:t>
            </a:r>
            <a:endParaRPr lang="en-US" sz="2400" b="1" i="1" u="sng">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gradFill>
            <a:gsLst>
              <a:gs pos="0">
                <a:schemeClr val="accent1">
                  <a:lumMod val="5000"/>
                  <a:lumOff val="95000"/>
                </a:schemeClr>
              </a:gs>
              <a:gs pos="31000">
                <a:schemeClr val="accent1">
                  <a:lumMod val="45000"/>
                  <a:lumOff val="55000"/>
                </a:schemeClr>
              </a:gs>
              <a:gs pos="83000">
                <a:schemeClr val="accent1">
                  <a:lumMod val="45000"/>
                  <a:lumOff val="55000"/>
                </a:schemeClr>
              </a:gs>
              <a:gs pos="100000">
                <a:schemeClr val="accent1">
                  <a:lumMod val="30000"/>
                  <a:lumOff val="70000"/>
                </a:schemeClr>
              </a:gs>
            </a:gsLst>
            <a:lin ang="13500000" scaled="0"/>
          </a:gradFill>
        </p:spPr>
        <p:txBody>
          <a:bodyPr/>
          <a:p>
            <a:r>
              <a:rPr lang="en-US" sz="2000" b="1" i="1">
                <a:effectLst/>
                <a:latin typeface="Times New Roman" panose="02020603050405020304" pitchFamily="18" charset="0"/>
                <a:cs typeface="Times New Roman" panose="02020603050405020304" pitchFamily="18" charset="0"/>
                <a:sym typeface="+mn-ea"/>
              </a:rPr>
              <a:t>From this figure,we can observe that the blue color line indicating that it reaches to the max. value of carrying capacity (K) (which indicated as red dotted line) in accordance with time points (t) and population size (x(t)).</a:t>
            </a:r>
            <a:endParaRPr lang="en-US" b="1" i="1">
              <a:solidFill>
                <a:schemeClr val="tx1"/>
              </a:solidFill>
              <a:effectLst/>
              <a:latin typeface="Times New Roman" panose="02020603050405020304" pitchFamily="18" charset="0"/>
              <a:cs typeface="Times New Roman" panose="02020603050405020304" pitchFamily="18" charset="0"/>
              <a:sym typeface="+mn-ea"/>
            </a:endParaRPr>
          </a:p>
          <a:p>
            <a:r>
              <a:rPr lang="en-US" altLang="en-IN" sz="2000" b="1" i="1" dirty="0">
                <a:effectLst/>
                <a:latin typeface="Times New Roman" panose="02020603050405020304" pitchFamily="18" charset="0"/>
                <a:cs typeface="Times New Roman" panose="02020603050405020304" pitchFamily="18" charset="0"/>
                <a:sym typeface="+mn-ea"/>
              </a:rPr>
              <a:t>The logistic </a:t>
            </a:r>
            <a:r>
              <a:rPr lang="en-US" sz="2000" b="1" i="1">
                <a:effectLst/>
                <a:latin typeface="Times New Roman" panose="02020603050405020304" pitchFamily="18" charset="0"/>
                <a:cs typeface="Times New Roman" panose="02020603050405020304" pitchFamily="18" charset="0"/>
                <a:sym typeface="+mn-ea"/>
              </a:rPr>
              <a:t>growth curve model produce</a:t>
            </a:r>
            <a:r>
              <a:rPr lang="en-US" sz="2000" b="1" i="1">
                <a:effectLst/>
                <a:sym typeface="+mn-ea"/>
              </a:rPr>
              <a:t> S</a:t>
            </a:r>
            <a:r>
              <a:rPr lang="en-US" sz="2000" b="1" i="1">
                <a:effectLst/>
                <a:latin typeface="Times New Roman" panose="02020603050405020304" pitchFamily="18" charset="0"/>
                <a:cs typeface="Times New Roman" panose="02020603050405020304" pitchFamily="18" charset="0"/>
                <a:sym typeface="+mn-ea"/>
              </a:rPr>
              <a:t>-shaped curve.</a:t>
            </a:r>
            <a:endParaRPr lang="en-US" sz="2000" b="1" i="1">
              <a:effectLst/>
              <a:latin typeface="Times New Roman" panose="02020603050405020304" pitchFamily="18" charset="0"/>
              <a:cs typeface="Times New Roman" panose="02020603050405020304" pitchFamily="18" charset="0"/>
              <a:sym typeface="+mn-ea"/>
            </a:endParaRPr>
          </a:p>
          <a:p>
            <a:r>
              <a:rPr lang="en-US" sz="2000" b="1" i="1" u="sng">
                <a:effectLst/>
                <a:latin typeface="Times New Roman" panose="02020603050405020304" pitchFamily="18" charset="0"/>
                <a:cs typeface="Times New Roman" panose="02020603050405020304" pitchFamily="18" charset="0"/>
                <a:sym typeface="+mn-ea"/>
              </a:rPr>
              <a:t>Notations : </a:t>
            </a:r>
            <a:endParaRPr lang="en-US" sz="2000" b="1" i="1" u="sng">
              <a:effectLst/>
              <a:latin typeface="Times New Roman" panose="02020603050405020304" pitchFamily="18" charset="0"/>
              <a:cs typeface="Times New Roman" panose="02020603050405020304" pitchFamily="18" charset="0"/>
              <a:sym typeface="+mn-ea"/>
            </a:endParaRPr>
          </a:p>
          <a:p>
            <a:pPr indent="0" algn="l">
              <a:lnSpc>
                <a:spcPct val="150000"/>
              </a:lnSpc>
              <a:buFont typeface="Arial" panose="020B0604020202020204" pitchFamily="34" charset="0"/>
              <a:buNone/>
            </a:pPr>
            <a:r>
              <a:rPr lang="en-US" sz="2000" b="1" i="1">
                <a:effectLst/>
                <a:latin typeface="Times New Roman" panose="02020603050405020304" pitchFamily="18" charset="0"/>
                <a:cs typeface="Times New Roman" panose="02020603050405020304" pitchFamily="18" charset="0"/>
                <a:sym typeface="+mn-ea"/>
              </a:rPr>
              <a:t>K= Carrying capacity of the population. </a:t>
            </a:r>
            <a:endParaRPr lang="en-US" sz="2000" b="1" i="1">
              <a:solidFill>
                <a:schemeClr val="tx1"/>
              </a:solidFill>
              <a:effectLst/>
              <a:latin typeface="Times New Roman" panose="02020603050405020304" pitchFamily="18" charset="0"/>
              <a:cs typeface="Times New Roman" panose="02020603050405020304" pitchFamily="18" charset="0"/>
              <a:sym typeface="+mn-ea"/>
            </a:endParaRPr>
          </a:p>
          <a:p>
            <a:pPr indent="0" algn="l">
              <a:lnSpc>
                <a:spcPct val="150000"/>
              </a:lnSpc>
              <a:buFont typeface="Arial" panose="020B0604020202020204" pitchFamily="34" charset="0"/>
              <a:buNone/>
            </a:pPr>
            <a:r>
              <a:rPr lang="en-US" sz="2000" b="1" i="1">
                <a:effectLst/>
                <a:latin typeface="Times New Roman" panose="02020603050405020304" pitchFamily="18" charset="0"/>
                <a:cs typeface="Times New Roman" panose="02020603050405020304" pitchFamily="18" charset="0"/>
                <a:sym typeface="+mn-ea"/>
              </a:rPr>
              <a:t>x(t) = Population size at time points t.</a:t>
            </a:r>
            <a:endParaRPr lang="en-US" sz="2000" b="1" i="1">
              <a:solidFill>
                <a:schemeClr val="tx1"/>
              </a:solidFill>
              <a:effectLst/>
              <a:latin typeface="Times New Roman" panose="02020603050405020304" pitchFamily="18" charset="0"/>
              <a:cs typeface="Times New Roman" panose="02020603050405020304" pitchFamily="18" charset="0"/>
              <a:sym typeface="+mn-ea"/>
            </a:endParaRPr>
          </a:p>
          <a:p>
            <a:pPr marL="0" indent="0">
              <a:buNone/>
            </a:pPr>
            <a:endParaRPr lang="en-US" sz="2000"/>
          </a:p>
        </p:txBody>
      </p:sp>
      <p:pic>
        <p:nvPicPr>
          <p:cNvPr id="5" name="Content Placeholder 4" descr="logis pic"/>
          <p:cNvPicPr>
            <a:picLocks noChangeAspect="1"/>
          </p:cNvPicPr>
          <p:nvPr>
            <p:ph sz="half" idx="2"/>
          </p:nvPr>
        </p:nvPicPr>
        <p:blipFill>
          <a:blip r:embed="rId1"/>
          <a:stretch>
            <a:fillRect/>
          </a:stretch>
        </p:blipFill>
        <p:spPr>
          <a:xfrm>
            <a:off x="6838315" y="2277110"/>
            <a:ext cx="3848100" cy="3448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p:sp>
        <p:nvSpPr>
          <p:cNvPr id="3" name="Content Placeholder 2"/>
          <p:cNvSpPr>
            <a:spLocks noGrp="1"/>
          </p:cNvSpPr>
          <p:nvPr>
            <p:ph idx="1"/>
          </p:nvPr>
        </p:nvSpPr>
        <p:spPr>
          <a:xfrm>
            <a:off x="0" y="0"/>
            <a:ext cx="12192000" cy="6858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a:normAutofit fontScale="25000"/>
          </a:bodyPr>
          <a:p>
            <a:pPr marL="0" indent="0">
              <a:buNone/>
            </a:pPr>
            <a:r>
              <a:rPr lang="en-US" sz="2220" b="1" u="sng">
                <a:solidFill>
                  <a:schemeClr val="accent2"/>
                </a:solidFill>
                <a:latin typeface="Times New Roman" panose="02020603050405020304" pitchFamily="18" charset="0"/>
                <a:cs typeface="Times New Roman" panose="02020603050405020304" pitchFamily="18" charset="0"/>
              </a:rPr>
              <a:t>   </a:t>
            </a:r>
            <a:endParaRPr lang="en-US" sz="2220" b="1" u="sng">
              <a:solidFill>
                <a:schemeClr val="accent2"/>
              </a:solidFill>
              <a:latin typeface="Times New Roman" panose="02020603050405020304" pitchFamily="18" charset="0"/>
              <a:cs typeface="Times New Roman" panose="02020603050405020304" pitchFamily="18" charset="0"/>
            </a:endParaRPr>
          </a:p>
          <a:p>
            <a:pPr marL="0" indent="0">
              <a:buNone/>
            </a:pPr>
            <a:endParaRPr lang="en-US" sz="2220" b="1" i="1" u="sng">
              <a:solidFill>
                <a:schemeClr val="accent2"/>
              </a:solidFill>
              <a:latin typeface="Times New Roman" panose="02020603050405020304" pitchFamily="18" charset="0"/>
              <a:cs typeface="Times New Roman" panose="02020603050405020304" pitchFamily="18" charset="0"/>
            </a:endParaRPr>
          </a:p>
          <a:p>
            <a:pPr marL="0" indent="0" algn="ctr">
              <a:buNone/>
            </a:pPr>
            <a:r>
              <a:rPr lang="en-US" sz="8000" b="1" i="1" u="sng">
                <a:solidFill>
                  <a:srgbClr val="C00000"/>
                </a:solidFill>
                <a:latin typeface="Times New Roman" panose="02020603050405020304" pitchFamily="18" charset="0"/>
                <a:cs typeface="Times New Roman" panose="02020603050405020304" pitchFamily="18" charset="0"/>
              </a:rPr>
              <a:t>The reason behind chosing this title </a:t>
            </a:r>
            <a:r>
              <a:rPr lang="en-US" sz="8000" b="1">
                <a:latin typeface="Times New Roman" panose="02020603050405020304" pitchFamily="18" charset="0"/>
                <a:cs typeface="Times New Roman" panose="02020603050405020304" pitchFamily="18" charset="0"/>
              </a:rPr>
              <a:t>- </a:t>
            </a:r>
            <a:endParaRPr lang="en-US" sz="8000" b="1">
              <a:latin typeface="Times New Roman" panose="02020603050405020304" pitchFamily="18" charset="0"/>
              <a:cs typeface="Times New Roman" panose="02020603050405020304" pitchFamily="18" charset="0"/>
            </a:endParaRPr>
          </a:p>
          <a:p>
            <a:pPr marL="0" indent="0" algn="ctr">
              <a:buNone/>
            </a:pPr>
            <a:r>
              <a:rPr lang="en-US" sz="8000" b="1">
                <a:solidFill>
                  <a:schemeClr val="accent5">
                    <a:lumMod val="75000"/>
                  </a:schemeClr>
                </a:solidFill>
                <a:effectLst/>
                <a:latin typeface="Times New Roman" panose="02020603050405020304" pitchFamily="18" charset="0"/>
                <a:cs typeface="Times New Roman" panose="02020603050405020304" pitchFamily="18" charset="0"/>
              </a:rPr>
              <a:t>Growth curve modeling is a statistical method for analyzing the change over time points.</a:t>
            </a:r>
            <a:endParaRPr lang="en-US" sz="8000" b="1" i="1">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8000" b="1">
              <a:latin typeface="Times New Roman" panose="02020603050405020304" pitchFamily="18" charset="0"/>
              <a:cs typeface="Times New Roman" panose="02020603050405020304" pitchFamily="18" charset="0"/>
            </a:endParaRPr>
          </a:p>
          <a:p>
            <a:pPr marL="0" indent="0">
              <a:buNone/>
            </a:pPr>
            <a:r>
              <a:rPr lang="en-US" sz="8000" b="1" i="1" u="sng">
                <a:solidFill>
                  <a:srgbClr val="C00000"/>
                </a:solidFill>
                <a:latin typeface="Times New Roman" panose="02020603050405020304" pitchFamily="18" charset="0"/>
                <a:cs typeface="Times New Roman" panose="02020603050405020304" pitchFamily="18" charset="0"/>
              </a:rPr>
              <a:t>Research related </a:t>
            </a:r>
            <a:r>
              <a:rPr lang="en-US" sz="8000" b="1" i="1">
                <a:solidFill>
                  <a:srgbClr val="C00000"/>
                </a:solidFill>
                <a:latin typeface="Times New Roman" panose="02020603050405020304" pitchFamily="18" charset="0"/>
                <a:cs typeface="Times New Roman" panose="02020603050405020304" pitchFamily="18" charset="0"/>
              </a:rPr>
              <a:t>-</a:t>
            </a:r>
            <a:endParaRPr lang="en-US" sz="8000" b="1" i="1">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8000" b="1">
                <a:solidFill>
                  <a:schemeClr val="accent5">
                    <a:lumMod val="75000"/>
                  </a:schemeClr>
                </a:solidFill>
                <a:effectLst/>
                <a:latin typeface="Times New Roman" panose="02020603050405020304" pitchFamily="18" charset="0"/>
                <a:cs typeface="Times New Roman" panose="02020603050405020304" pitchFamily="18" charset="0"/>
              </a:rPr>
              <a:t>Methodology of growth curve models.</a:t>
            </a:r>
            <a:endParaRPr lang="en-US" sz="8000" b="1">
              <a:solidFill>
                <a:schemeClr val="accent5">
                  <a:lumMod val="75000"/>
                </a:schemeClr>
              </a:solidFill>
              <a:effectLst/>
              <a:latin typeface="Times New Roman" panose="02020603050405020304" pitchFamily="18" charset="0"/>
              <a:cs typeface="Times New Roman" panose="02020603050405020304" pitchFamily="18" charset="0"/>
            </a:endParaRPr>
          </a:p>
          <a:p>
            <a:r>
              <a:rPr lang="en-US" sz="8000" b="1">
                <a:solidFill>
                  <a:schemeClr val="accent5">
                    <a:lumMod val="75000"/>
                  </a:schemeClr>
                </a:solidFill>
                <a:effectLst/>
                <a:latin typeface="Times New Roman" panose="02020603050405020304" pitchFamily="18" charset="0"/>
                <a:cs typeface="Times New Roman" panose="02020603050405020304" pitchFamily="18" charset="0"/>
                <a:sym typeface="+mn-ea"/>
              </a:rPr>
              <a:t>Modeling population growth rates.</a:t>
            </a:r>
            <a:r>
              <a:rPr lang="en-US" sz="8000" b="1">
                <a:solidFill>
                  <a:schemeClr val="accent5">
                    <a:lumMod val="75000"/>
                  </a:schemeClr>
                </a:solidFill>
                <a:effectLst/>
                <a:latin typeface="Times New Roman" panose="02020603050405020304" pitchFamily="18" charset="0"/>
                <a:cs typeface="Times New Roman" panose="02020603050405020304" pitchFamily="18" charset="0"/>
              </a:rPr>
              <a:t> </a:t>
            </a:r>
            <a:endParaRPr lang="en-US" sz="8000" b="1">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The density independent growth is characterized by constant per capita growth rate of the population leading to an exponential growth known as Malthusian law.</a:t>
            </a: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 </a:t>
            </a:r>
            <a:endPar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T</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he logistic growth family is the first and most widely used candidate of the class of density dependent models. The deterministic logistic model initially proposed by Verhulst (1838).</a:t>
            </a:r>
            <a:endPar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IN" sz="8000" b="1" dirty="0">
                <a:solidFill>
                  <a:schemeClr val="accent5">
                    <a:lumMod val="75000"/>
                  </a:schemeClr>
                </a:solidFill>
                <a:effectLst/>
                <a:latin typeface="Times New Roman" panose="02020603050405020304" pitchFamily="18" charset="0"/>
                <a:cs typeface="Times New Roman" panose="02020603050405020304" pitchFamily="18" charset="0"/>
              </a:rPr>
              <a:t>The Gompertz Growth Curve Model (GGCM)</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 was proposed as a model for biological</a:t>
            </a: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 </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rPr>
              <a:t>growth.</a:t>
            </a:r>
            <a:endParaRPr lang="en-IN" sz="8000" b="1" dirty="0">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rPr>
              <a:t>Importance of Relative Growth Rate (RGR).</a:t>
            </a:r>
            <a:endParaRPr lang="en-IN" sz="8000" b="1" dirty="0">
              <a:solidFill>
                <a:schemeClr val="accent5">
                  <a:lumMod val="75000"/>
                </a:schemeClr>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8000" b="1" dirty="0">
                <a:solidFill>
                  <a:schemeClr val="accent5">
                    <a:lumMod val="75000"/>
                  </a:schemeClr>
                </a:solidFill>
                <a:effectLst/>
                <a:latin typeface="Times New Roman" panose="02020603050405020304" pitchFamily="18" charset="0"/>
                <a:cs typeface="Times New Roman" panose="02020603050405020304" pitchFamily="18" charset="0"/>
              </a:rPr>
              <a:t>The autocrine regulated cell population growth curve model is an extended logistic growth</a:t>
            </a: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rPr>
              <a:t> </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rPr>
              <a:t>law with a density dependant suppression term.</a:t>
            </a:r>
            <a:endParaRPr lang="en-IN" sz="8000" b="1" dirty="0">
              <a:solidFill>
                <a:schemeClr val="accent5">
                  <a:lumMod val="75000"/>
                </a:schemeClr>
              </a:solidFill>
              <a:effectLst/>
              <a:latin typeface="Times New Roman" panose="02020603050405020304" pitchFamily="18" charset="0"/>
              <a:cs typeface="Times New Roman" panose="02020603050405020304" pitchFamily="18" charset="0"/>
            </a:endParaRPr>
          </a:p>
          <a:p>
            <a:pPr algn="l"/>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Illustration of the </a:t>
            </a:r>
            <a:r>
              <a:rPr lang="en-US" sz="8000" b="1">
                <a:solidFill>
                  <a:schemeClr val="accent5">
                    <a:lumMod val="75000"/>
                  </a:schemeClr>
                </a:solidFill>
                <a:effectLst/>
                <a:latin typeface="Times New Roman" panose="02020603050405020304" pitchFamily="18" charset="0"/>
                <a:cs typeface="Times New Roman" panose="02020603050405020304" pitchFamily="18" charset="0"/>
                <a:sym typeface="+mn-ea"/>
              </a:rPr>
              <a:t>autocrine growth </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model</a:t>
            </a: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 </a:t>
            </a:r>
            <a:r>
              <a:rPr 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through house lab experiment</a:t>
            </a:r>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a:t>
            </a:r>
            <a:endPar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endParaRPr>
          </a:p>
          <a:p>
            <a:pPr algn="l"/>
            <a:r>
              <a:rPr lang="en-US" altLang="en-IN" sz="8000" b="1" dirty="0">
                <a:solidFill>
                  <a:schemeClr val="accent5">
                    <a:lumMod val="75000"/>
                  </a:schemeClr>
                </a:solidFill>
                <a:effectLst/>
                <a:latin typeface="Times New Roman" panose="02020603050405020304" pitchFamily="18" charset="0"/>
                <a:cs typeface="Times New Roman" panose="02020603050405020304" pitchFamily="18" charset="0"/>
                <a:sym typeface="+mn-ea"/>
              </a:rPr>
              <a:t>Conclusion.</a:t>
            </a:r>
            <a:endParaRPr sz="8000" b="1" spc="-5" dirty="0">
              <a:solidFill>
                <a:schemeClr val="accent5">
                  <a:lumMod val="75000"/>
                </a:schemeClr>
              </a:solidFill>
              <a:effectLst/>
              <a:latin typeface="Times New Roman" panose="02020603050405020304"/>
              <a:cs typeface="Times New Roman" panose="02020603050405020304"/>
              <a:sym typeface="+mn-ea"/>
            </a:endParaRPr>
          </a:p>
          <a:p>
            <a:pPr marL="0" indent="0">
              <a:buFont typeface="Arial" panose="020B0604020202020204" pitchFamily="34" charset="0"/>
              <a:buNone/>
            </a:pPr>
            <a:endParaRPr sz="1800" dirty="0">
              <a:latin typeface="Times New Roman" panose="02020603050405020304"/>
              <a:cs typeface="Times New Roman" panose="02020603050405020304"/>
            </a:endParaRPr>
          </a:p>
          <a:p>
            <a:pPr marL="0" indent="0">
              <a:buNone/>
            </a:pPr>
            <a:endParaRPr lang="en-IN" sz="1800" b="1"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IN" sz="1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a:gradFill>
        <a:effectLst/>
      </p:bgPr>
    </p:bg>
    <p:spTree>
      <p:nvGrpSpPr>
        <p:cNvPr id="1" name=""/>
        <p:cNvGrpSpPr/>
        <p:nvPr/>
      </p:nvGrpSpPr>
      <p:grpSpPr/>
      <mc:AlternateContent xmlns:mc="http://schemas.openxmlformats.org/markup-compatibility/2006">
        <mc:Choice xmlns:a14="http://schemas.microsoft.com/office/drawing/2010/main" Requires="a14">
          <p:sp>
            <p:nvSpPr>
              <p:cNvPr id="2" name="Text Box 1"/>
              <p:cNvSpPr txBox="1"/>
              <p:nvPr/>
            </p:nvSpPr>
            <p:spPr>
              <a:xfrm>
                <a:off x="154940" y="567055"/>
                <a:ext cx="11882755" cy="49790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Properties of logistic growth curve model</a:t>
                </a:r>
                <a:endParaRPr lang="en-US" altLang="en-IN" sz="2400" b="1" i="1" u="sng" dirty="0">
                  <a:solidFill>
                    <a:srgbClr val="C00000"/>
                  </a:solidFill>
                  <a:latin typeface="Times New Roman" panose="02020603050405020304" pitchFamily="18" charset="0"/>
                  <a:cs typeface="Times New Roman" panose="02020603050405020304" pitchFamily="18" charset="0"/>
                  <a:sym typeface="+mn-ea"/>
                </a:endParaRPr>
              </a:p>
              <a:p>
                <a:pPr algn="ctr"/>
                <a:endParaRPr lang="en-US" altLang="en-IN" sz="2400" b="1" i="1" u="sng" dirty="0">
                  <a:solidFill>
                    <a:schemeClr val="accent2">
                      <a:lumMod val="50000"/>
                    </a:schemeClr>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effectLst/>
                    <a:latin typeface="Times New Roman" panose="02020603050405020304" pitchFamily="18" charset="0"/>
                    <a:cs typeface="Times New Roman" panose="02020603050405020304" pitchFamily="18" charset="0"/>
                    <a:sym typeface="+mn-ea"/>
                  </a:rPr>
                  <a:t>The logistic equation allows us to handle limited growth in a </a:t>
                </a:r>
                <a:r>
                  <a:rPr lang="en-IN" sz="2000" b="1" i="1" dirty="0">
                    <a:effectLst/>
                    <a:latin typeface="Times New Roman" panose="02020603050405020304" pitchFamily="18" charset="0"/>
                    <a:cs typeface="Times New Roman" panose="02020603050405020304" pitchFamily="18" charset="0"/>
                    <a:sym typeface="+mn-ea"/>
                  </a:rPr>
                  <a:t>natural way</a:t>
                </a:r>
                <a:r>
                  <a:rPr lang="en-US" altLang="en-IN" sz="2000" b="1" i="1" dirty="0">
                    <a:effectLst/>
                    <a:latin typeface="Times New Roman" panose="02020603050405020304" pitchFamily="18" charset="0"/>
                    <a:cs typeface="Times New Roman" panose="02020603050405020304" pitchFamily="18" charset="0"/>
                    <a:sym typeface="+mn-ea"/>
                  </a:rPr>
                  <a:t>.</a:t>
                </a:r>
                <a:endParaRPr lang="en-US" altLang="en-IN" sz="2000" b="1" i="1" dirty="0">
                  <a:effectLst/>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effectLst/>
                    <a:latin typeface="Times New Roman" panose="02020603050405020304" pitchFamily="18" charset="0"/>
                    <a:cs typeface="Times New Roman" panose="02020603050405020304" pitchFamily="18" charset="0"/>
                    <a:sym typeface="+mn-ea"/>
                  </a:rPr>
                  <a:t>Therefore, the  logistic equation is </a:t>
                </a:r>
                <a14:m>
                  <m:oMath xmlns:m="http://schemas.openxmlformats.org/officeDocument/2006/math">
                    <m:f>
                      <m:fPr>
                        <m:ctrlPr>
                          <a:rPr lang="en-IN" sz="2000" i="1" smtClean="0">
                            <a:latin typeface="Cambria Math" panose="02040503050406030204" pitchFamily="18" charset="0"/>
                          </a:rPr>
                        </m:ctrlPr>
                      </m:fPr>
                      <m:num>
                        <m:r>
                          <a:rPr lang="en-IN" sz="2000" i="1" smtClean="0">
                            <a:latin typeface="Cambria Math" panose="02040503050406030204" pitchFamily="18" charset="0"/>
                          </a:rPr>
                          <m:t>𝑑</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m:t>
                        </m:r>
                      </m:num>
                      <m:den>
                        <m:r>
                          <a:rPr lang="en-IN" sz="2000" i="1" smtClean="0">
                            <a:latin typeface="Cambria Math" panose="02040503050406030204" pitchFamily="18" charset="0"/>
                          </a:rPr>
                          <m:t>𝑑</m:t>
                        </m:r>
                        <m:r>
                          <a:rPr lang="en-IN" sz="2000" b="0" i="1" smtClean="0">
                            <a:latin typeface="Cambria Math" panose="02040503050406030204" pitchFamily="18" charset="0"/>
                          </a:rPr>
                          <m:t>𝑡</m:t>
                        </m:r>
                      </m:den>
                    </m:f>
                    <m:r>
                      <a:rPr lang="en-IN" sz="2000" b="0" i="1" smtClean="0">
                        <a:latin typeface="Cambria Math" panose="02040503050406030204" pitchFamily="18" charset="0"/>
                      </a:rPr>
                      <m:t>=</m:t>
                    </m:r>
                    <m:r>
                      <a:rPr lang="en-IN" sz="2000" b="0" i="1" smtClean="0">
                        <a:latin typeface="Cambria Math" panose="02040503050406030204" pitchFamily="18" charset="0"/>
                      </a:rPr>
                      <m:t>𝑟𝑥</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1</m:t>
                        </m:r>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m:t>
                            </m:r>
                          </m:num>
                          <m:den>
                            <m:r>
                              <a:rPr lang="en-IN" sz="2000" b="0" i="1" smtClean="0">
                                <a:latin typeface="Cambria Math" panose="02040503050406030204" pitchFamily="18" charset="0"/>
                              </a:rPr>
                              <m:t>𝐾</m:t>
                            </m:r>
                          </m:den>
                        </m:f>
                      </m:e>
                    </m:d>
                  </m:oMath>
                </a14:m>
                <a:r>
                  <a:rPr lang="en-US" sz="2000" b="1" i="1">
                    <a:effectLst/>
                    <a:latin typeface="Times New Roman" panose="02020603050405020304" pitchFamily="18" charset="0"/>
                    <a:cs typeface="Times New Roman" panose="02020603050405020304" pitchFamily="18" charset="0"/>
                    <a:sym typeface="+mn-ea"/>
                  </a:rPr>
                  <a:t>.         </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The absolute growth rate (AGR) increases when </a:t>
                </a:r>
                <a:r>
                  <a:rPr lang="en-US" altLang="en-IN" sz="2000" b="1" i="1" dirty="0">
                    <a:latin typeface="Times New Roman" panose="02020603050405020304" pitchFamily="18" charset="0"/>
                    <a:cs typeface="Times New Roman" panose="02020603050405020304" pitchFamily="18" charset="0"/>
                    <a:sym typeface="+mn-ea"/>
                  </a:rPr>
                  <a:t>population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size reaches K/2 (half of carrying capacity) and then </a:t>
                </a:r>
                <a:r>
                  <a:rPr lang="en-US" altLang="en-IN" sz="2000" b="1" i="1" dirty="0">
                    <a:latin typeface="Times New Roman" panose="02020603050405020304" pitchFamily="18" charset="0"/>
                    <a:cs typeface="Times New Roman" panose="02020603050405020304" pitchFamily="18" charset="0"/>
                    <a:sym typeface="+mn-ea"/>
                  </a:rPr>
                  <a:t> absolute growth rate (AGR)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decreases  when</a:t>
                </a:r>
                <a:r>
                  <a:rPr lang="en-US" altLang="en-IN" sz="2000" b="1" i="1" dirty="0">
                    <a:latin typeface="Times New Roman" panose="02020603050405020304" pitchFamily="18" charset="0"/>
                    <a:cs typeface="Times New Roman" panose="02020603050405020304" pitchFamily="18" charset="0"/>
                    <a:sym typeface="+mn-ea"/>
                  </a:rPr>
                  <a:t> population size reaches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K (</a:t>
                </a:r>
                <a:r>
                  <a:rPr lang="en-US" altLang="en-IN" sz="2000" b="1" i="1" dirty="0">
                    <a:latin typeface="Times New Roman" panose="02020603050405020304" pitchFamily="18" charset="0"/>
                    <a:cs typeface="Times New Roman" panose="02020603050405020304" pitchFamily="18" charset="0"/>
                    <a:sym typeface="+mn-ea"/>
                  </a:rPr>
                  <a:t>carrying capacity)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 Finally, absolute growth rate </a:t>
                </a:r>
                <a:r>
                  <a:rPr lang="en-US" altLang="en-IN" sz="2000" b="1" i="1" dirty="0">
                    <a:latin typeface="Times New Roman" panose="02020603050405020304" pitchFamily="18" charset="0"/>
                    <a:cs typeface="Times New Roman" panose="02020603050405020304" pitchFamily="18" charset="0"/>
                    <a:sym typeface="+mn-ea"/>
                  </a:rPr>
                  <a:t>(AGR)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vanishes at the carrying capacity (K) (Fig 1).</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The relative growth rate (RGR) decreases linearly with increasing size of the population (x(t)) (Fig 2).</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u="sng" dirty="0">
                    <a:solidFill>
                      <a:schemeClr val="tx1"/>
                    </a:solidFill>
                    <a:latin typeface="Times New Roman" panose="02020603050405020304" pitchFamily="18" charset="0"/>
                    <a:cs typeface="Times New Roman" panose="02020603050405020304" pitchFamily="18" charset="0"/>
                    <a:sym typeface="+mn-ea"/>
                  </a:rPr>
                  <a:t>Notations:</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dirty="0">
                    <a:solidFill>
                      <a:schemeClr val="tx1"/>
                    </a:solidFill>
                    <a:latin typeface="Times New Roman" panose="02020603050405020304" pitchFamily="18" charset="0"/>
                    <a:cs typeface="Times New Roman" panose="02020603050405020304" pitchFamily="18" charset="0"/>
                    <a:sym typeface="+mn-ea"/>
                  </a:rPr>
                  <a:t>K = Carrying capacity of the population.</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dirty="0">
                    <a:solidFill>
                      <a:schemeClr val="tx1"/>
                    </a:solidFill>
                    <a:latin typeface="Times New Roman" panose="02020603050405020304" pitchFamily="18" charset="0"/>
                    <a:cs typeface="Times New Roman" panose="02020603050405020304" pitchFamily="18" charset="0"/>
                    <a:sym typeface="+mn-ea"/>
                  </a:rPr>
                  <a:t>r = Constant intrinsic growth rate ( we can write, r = b - d).</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x(t)</a:t>
                </a:r>
                <a:r>
                  <a:rPr lang="en-US" altLang="en-IN" sz="2000" b="1" i="1" baseline="-25000" dirty="0">
                    <a:solidFill>
                      <a:schemeClr val="tx1"/>
                    </a:solidFill>
                    <a:latin typeface="Times New Roman" panose="02020603050405020304" pitchFamily="18" charset="0"/>
                    <a:cs typeface="Times New Roman" panose="02020603050405020304" pitchFamily="18" charset="0"/>
                    <a:sym typeface="+mn-ea"/>
                  </a:rPr>
                  <a:t>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 Size of the population at time points t .  </a:t>
                </a: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154940" y="567055"/>
                <a:ext cx="11882755" cy="4979035"/>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2214880" y="157480"/>
            <a:ext cx="7949565" cy="8299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txBody>
          <a:bodyPr wrap="square" rtlCol="0" anchor="t">
            <a:spAutoFit/>
          </a:bodyPr>
          <a:p>
            <a:pPr algn="ctr"/>
            <a:r>
              <a:rPr lang="en-US" sz="2400" b="1" i="1" u="sng">
                <a:solidFill>
                  <a:srgbClr val="C00000"/>
                </a:solidFill>
                <a:latin typeface="Times New Roman" panose="02020603050405020304" pitchFamily="18" charset="0"/>
                <a:cs typeface="Times New Roman" panose="02020603050405020304" pitchFamily="18" charset="0"/>
                <a:sym typeface="+mn-ea"/>
              </a:rPr>
              <a:t> </a:t>
            </a:r>
            <a:r>
              <a:rPr lang="en-US" sz="2400" b="1" i="1" u="sng">
                <a:solidFill>
                  <a:srgbClr val="C00000"/>
                </a:solidFill>
                <a:latin typeface="Times New Roman" panose="02020603050405020304" pitchFamily="18" charset="0"/>
                <a:cs typeface="Times New Roman" panose="02020603050405020304" pitchFamily="18" charset="0"/>
                <a:sym typeface="+mn-ea"/>
              </a:rPr>
              <a:t>Graphical presentation of properties of </a:t>
            </a:r>
            <a:r>
              <a:rPr lang="en-US" sz="2400" b="1" i="1" u="sng">
                <a:solidFill>
                  <a:srgbClr val="C00000"/>
                </a:solidFill>
                <a:latin typeface="Times New Roman" panose="02020603050405020304" pitchFamily="18" charset="0"/>
                <a:cs typeface="Times New Roman" panose="02020603050405020304" pitchFamily="18" charset="0"/>
                <a:sym typeface="+mn-ea"/>
              </a:rPr>
              <a:t>logistic growth curve model</a:t>
            </a:r>
            <a:endParaRPr lang="en-US" sz="2400" b="1" i="1" u="sng">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746125" y="954405"/>
            <a:ext cx="4208780" cy="25844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txBody>
          <a:bodyPr wrap="square" rtlCol="0" anchor="t">
            <a:spAutoFit/>
          </a:bodyPr>
          <a:p>
            <a:pPr marL="285750" indent="-285750">
              <a:buFont typeface="Arial" panose="020B0604020202020204" pitchFamily="34" charset="0"/>
              <a:buChar char="•"/>
            </a:pPr>
            <a:r>
              <a:rPr lang="en-US" b="1" i="1" u="sng">
                <a:latin typeface="Times New Roman" panose="02020603050405020304" pitchFamily="18" charset="0"/>
                <a:cs typeface="Times New Roman" panose="02020603050405020304" pitchFamily="18" charset="0"/>
                <a:sym typeface="+mn-ea"/>
              </a:rPr>
              <a:t>Fig 1</a:t>
            </a:r>
            <a:endParaRPr lang="en-US" b="1" i="1">
              <a:latin typeface="Times New Roman" panose="02020603050405020304" pitchFamily="18" charset="0"/>
              <a:cs typeface="Times New Roman" panose="02020603050405020304" pitchFamily="18" charset="0"/>
            </a:endParaRPr>
          </a:p>
          <a:p>
            <a:pPr marL="0" indent="0">
              <a:buNone/>
            </a:pPr>
            <a:r>
              <a:rPr lang="en-US" altLang="en-IN" b="1" i="1" dirty="0">
                <a:latin typeface="Times New Roman" panose="02020603050405020304" pitchFamily="18" charset="0"/>
                <a:cs typeface="Times New Roman" panose="02020603050405020304" pitchFamily="18" charset="0"/>
                <a:sym typeface="+mn-ea"/>
              </a:rPr>
              <a:t>From this figure we observe that, AGR increases when the population size reaches K/2 and </a:t>
            </a:r>
            <a:r>
              <a:rPr lang="en-US" altLang="en-IN" b="1" i="1" dirty="0">
                <a:latin typeface="Times New Roman" panose="02020603050405020304" pitchFamily="18" charset="0"/>
                <a:cs typeface="Times New Roman" panose="02020603050405020304" pitchFamily="18" charset="0"/>
                <a:sym typeface="+mn-ea"/>
              </a:rPr>
              <a:t>AGR  decreases  when population size reaches K</a:t>
            </a:r>
            <a:r>
              <a:rPr lang="en-US" altLang="en-IN" b="1" i="1" dirty="0">
                <a:latin typeface="Times New Roman" panose="02020603050405020304" pitchFamily="18" charset="0"/>
                <a:cs typeface="Times New Roman" panose="02020603050405020304" pitchFamily="18" charset="0"/>
                <a:sym typeface="+mn-ea"/>
              </a:rPr>
              <a:t>.Finally, AGR vanishes at the carrying capacity (K) .</a:t>
            </a:r>
            <a:endParaRPr lang="en-US" altLang="en-IN" b="1" i="1" dirty="0">
              <a:latin typeface="Times New Roman" panose="02020603050405020304" pitchFamily="18" charset="0"/>
              <a:cs typeface="Times New Roman" panose="02020603050405020304" pitchFamily="18" charset="0"/>
              <a:sym typeface="+mn-ea"/>
            </a:endParaRPr>
          </a:p>
          <a:p>
            <a:pPr marL="0" indent="0">
              <a:buNone/>
            </a:pPr>
            <a:endParaRPr lang="en-US" altLang="en-IN" b="1" i="1" dirty="0">
              <a:latin typeface="Times New Roman" panose="02020603050405020304" pitchFamily="18" charset="0"/>
              <a:cs typeface="Times New Roman" panose="02020603050405020304" pitchFamily="18" charset="0"/>
              <a:sym typeface="+mn-ea"/>
            </a:endParaRPr>
          </a:p>
          <a:p>
            <a:pPr marL="0" indent="0">
              <a:buNone/>
            </a:pPr>
            <a:r>
              <a:rPr lang="en-US" altLang="en-IN" b="1" i="1" dirty="0">
                <a:latin typeface="Times New Roman" panose="02020603050405020304" pitchFamily="18" charset="0"/>
                <a:cs typeface="Times New Roman" panose="02020603050405020304" pitchFamily="18" charset="0"/>
                <a:sym typeface="+mn-ea"/>
              </a:rPr>
              <a:t> </a:t>
            </a:r>
            <a:endParaRPr lang="en-US" altLang="en-IN" b="1" i="1"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a:p>
        </p:txBody>
      </p:sp>
      <p:sp>
        <p:nvSpPr>
          <p:cNvPr id="4" name="Text Box 3"/>
          <p:cNvSpPr txBox="1"/>
          <p:nvPr/>
        </p:nvSpPr>
        <p:spPr>
          <a:xfrm>
            <a:off x="6904355" y="1062990"/>
            <a:ext cx="4093845" cy="1476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txBody>
          <a:bodyPr wrap="square" rtlCol="0" anchor="t">
            <a:spAutoFit/>
          </a:bodyPr>
          <a:p>
            <a:pPr marL="285750" indent="-285750">
              <a:buFont typeface="Arial" panose="020B0604020202020204" pitchFamily="34" charset="0"/>
              <a:buChar char="•"/>
            </a:pPr>
            <a:r>
              <a:rPr lang="en-US" b="1" i="1" u="sng">
                <a:latin typeface="Times New Roman" panose="02020603050405020304" pitchFamily="18" charset="0"/>
                <a:cs typeface="Times New Roman" panose="02020603050405020304" pitchFamily="18" charset="0"/>
                <a:sym typeface="+mn-ea"/>
              </a:rPr>
              <a:t>Fig 2</a:t>
            </a:r>
            <a:endParaRPr lang="en-US" b="1" i="1" u="sng">
              <a:latin typeface="Times New Roman" panose="02020603050405020304" pitchFamily="18" charset="0"/>
              <a:cs typeface="Times New Roman" panose="02020603050405020304" pitchFamily="18" charset="0"/>
              <a:sym typeface="+mn-ea"/>
            </a:endParaRPr>
          </a:p>
          <a:p>
            <a:pPr marL="0" indent="0">
              <a:buNone/>
            </a:pPr>
            <a:r>
              <a:rPr lang="en-US" altLang="en-IN" b="1" i="1" dirty="0">
                <a:latin typeface="Times New Roman" panose="02020603050405020304" pitchFamily="18" charset="0"/>
                <a:cs typeface="Times New Roman" panose="02020603050405020304" pitchFamily="18" charset="0"/>
                <a:sym typeface="+mn-ea"/>
              </a:rPr>
              <a:t>From this figure we observe that, </a:t>
            </a:r>
            <a:r>
              <a:rPr lang="en-US" altLang="en-IN" b="1" i="1" dirty="0">
                <a:latin typeface="Times New Roman" panose="02020603050405020304" pitchFamily="18" charset="0"/>
                <a:cs typeface="Times New Roman" panose="02020603050405020304" pitchFamily="18" charset="0"/>
                <a:sym typeface="+mn-ea"/>
              </a:rPr>
              <a:t>RGR decreases linearly with the increasing size of the population . </a:t>
            </a:r>
            <a:endParaRPr lang="en-US" altLang="en-IN" b="1" i="1" dirty="0">
              <a:latin typeface="Times New Roman" panose="02020603050405020304" pitchFamily="18" charset="0"/>
              <a:cs typeface="Times New Roman" panose="02020603050405020304" pitchFamily="18" charset="0"/>
              <a:sym typeface="+mn-ea"/>
            </a:endParaRPr>
          </a:p>
          <a:p>
            <a:pPr marL="0" indent="0">
              <a:buNone/>
            </a:pPr>
            <a:endParaRPr lang="en-US"/>
          </a:p>
        </p:txBody>
      </p:sp>
      <p:pic>
        <p:nvPicPr>
          <p:cNvPr id="5" name="Picture 4"/>
          <p:cNvPicPr>
            <a:picLocks noChangeAspect="1"/>
          </p:cNvPicPr>
          <p:nvPr/>
        </p:nvPicPr>
        <p:blipFill>
          <a:blip r:embed="rId1"/>
          <a:stretch>
            <a:fillRect/>
          </a:stretch>
        </p:blipFill>
        <p:spPr>
          <a:xfrm>
            <a:off x="746125" y="2937510"/>
            <a:ext cx="3646805" cy="31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pic>
      <p:pic>
        <p:nvPicPr>
          <p:cNvPr id="6" name="Picture 5"/>
          <p:cNvPicPr>
            <a:picLocks noChangeAspect="1"/>
          </p:cNvPicPr>
          <p:nvPr/>
        </p:nvPicPr>
        <p:blipFill>
          <a:blip r:embed="rId2"/>
          <a:stretch>
            <a:fillRect/>
          </a:stretch>
        </p:blipFill>
        <p:spPr>
          <a:xfrm>
            <a:off x="6416040" y="2515235"/>
            <a:ext cx="3748405" cy="31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1747520" y="2630170"/>
            <a:ext cx="8937625" cy="1076325"/>
          </a:xfrm>
          <a:prstGeom prst="rect">
            <a:avLst/>
          </a:prstGeom>
          <a:pattFill prst="dotDmnd">
            <a:fgClr>
              <a:schemeClr val="accent1"/>
            </a:fgClr>
            <a:bgClr>
              <a:schemeClr val="bg1"/>
            </a:bgClr>
          </a:pattFill>
        </p:spPr>
        <p:txBody>
          <a:bodyPr wrap="square" rtlCol="0" anchor="t">
            <a:spAutoFit/>
          </a:bodyPr>
          <a:p>
            <a:pPr algn="ctr"/>
            <a:r>
              <a:rPr lang="en-IN" sz="3200" b="1" i="1" u="sng" dirty="0">
                <a:solidFill>
                  <a:srgbClr val="C00000"/>
                </a:solidFill>
                <a:latin typeface="Times New Roman" panose="02020603050405020304" pitchFamily="18" charset="0"/>
                <a:cs typeface="Times New Roman" panose="02020603050405020304" pitchFamily="18" charset="0"/>
                <a:sym typeface="+mn-ea"/>
              </a:rPr>
              <a:t>The Gompertz</a:t>
            </a:r>
            <a:r>
              <a:rPr lang="en-US" altLang="en-IN" sz="3200" b="1" i="1" u="sng" dirty="0">
                <a:solidFill>
                  <a:srgbClr val="C00000"/>
                </a:solidFill>
                <a:latin typeface="Times New Roman" panose="02020603050405020304" pitchFamily="18" charset="0"/>
                <a:cs typeface="Times New Roman" panose="02020603050405020304" pitchFamily="18" charset="0"/>
                <a:sym typeface="+mn-ea"/>
              </a:rPr>
              <a:t> </a:t>
            </a:r>
            <a:r>
              <a:rPr lang="en-IN" sz="3200" b="1" i="1" u="sng" dirty="0">
                <a:solidFill>
                  <a:srgbClr val="C00000"/>
                </a:solidFill>
                <a:latin typeface="Times New Roman" panose="02020603050405020304" pitchFamily="18" charset="0"/>
                <a:cs typeface="Times New Roman" panose="02020603050405020304" pitchFamily="18" charset="0"/>
                <a:sym typeface="+mn-ea"/>
              </a:rPr>
              <a:t>Growth Curve Model (GGCM) was proposed as a model for biological</a:t>
            </a:r>
            <a:r>
              <a:rPr lang="en-US" altLang="en-IN" sz="3200" b="1" i="1" u="sng" dirty="0">
                <a:solidFill>
                  <a:srgbClr val="C00000"/>
                </a:solidFill>
                <a:latin typeface="Times New Roman" panose="02020603050405020304" pitchFamily="18" charset="0"/>
                <a:cs typeface="Times New Roman" panose="02020603050405020304" pitchFamily="18" charset="0"/>
                <a:sym typeface="+mn-ea"/>
              </a:rPr>
              <a:t> </a:t>
            </a:r>
            <a:r>
              <a:rPr lang="en-IN" sz="3200" b="1" i="1" u="sng" dirty="0">
                <a:solidFill>
                  <a:srgbClr val="C00000"/>
                </a:solidFill>
                <a:latin typeface="Times New Roman" panose="02020603050405020304" pitchFamily="18" charset="0"/>
                <a:cs typeface="Times New Roman" panose="02020603050405020304" pitchFamily="18" charset="0"/>
                <a:sym typeface="+mn-ea"/>
              </a:rPr>
              <a:t>growth</a:t>
            </a:r>
            <a:endParaRPr lang="en-IN" sz="3200" b="1" i="1" u="sng" dirty="0">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1769110" y="408305"/>
            <a:ext cx="8472170" cy="28301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txBody>
          <a:bodyPr wrap="none" rtlCol="0" anchor="t">
            <a:spAutoFit/>
          </a:bodyPr>
          <a:p>
            <a:pPr algn="ctr"/>
            <a:r>
              <a:rPr lang="en-US" sz="2800" b="1" i="1" u="sng" spc="-5" dirty="0">
                <a:solidFill>
                  <a:srgbClr val="C00000"/>
                </a:solidFill>
                <a:uFill>
                  <a:solidFill>
                    <a:srgbClr val="000000"/>
                  </a:solidFill>
                </a:uFill>
                <a:latin typeface="Times New Roman" panose="02020603050405020304"/>
                <a:cs typeface="Times New Roman" panose="02020603050405020304"/>
                <a:sym typeface="+mn-ea"/>
              </a:rPr>
              <a:t>About gompertz growth curve model (GGCM)</a:t>
            </a:r>
            <a:endParaRPr lang="en-US" sz="2800" b="1" i="1" u="sng" spc="-5" dirty="0">
              <a:solidFill>
                <a:srgbClr val="C00000"/>
              </a:solidFill>
              <a:uFill>
                <a:solidFill>
                  <a:srgbClr val="000000"/>
                </a:solidFill>
              </a:uFill>
              <a:latin typeface="Times New Roman" panose="02020603050405020304"/>
              <a:cs typeface="Times New Roman" panose="02020603050405020304"/>
              <a:sym typeface="+mn-ea"/>
            </a:endParaRPr>
          </a:p>
          <a:p>
            <a:pPr algn="ctr"/>
            <a:endParaRPr lang="en-US" b="1" i="1" u="sng" spc="-5" dirty="0">
              <a:solidFill>
                <a:srgbClr val="C00000"/>
              </a:solidFill>
              <a:uFill>
                <a:solidFill>
                  <a:srgbClr val="000000"/>
                </a:solidFill>
              </a:uFill>
              <a:latin typeface="Times New Roman" panose="02020603050405020304"/>
              <a:cs typeface="Times New Roman" panose="02020603050405020304"/>
              <a:sym typeface="+mn-ea"/>
            </a:endParaRPr>
          </a:p>
          <a:p>
            <a:pPr algn="ctr"/>
            <a:r>
              <a:rPr lang="en-US" altLang="en-IN" sz="2000" b="1" i="1" dirty="0">
                <a:latin typeface="Times New Roman" panose="02020603050405020304" pitchFamily="18" charset="0"/>
                <a:cs typeface="Times New Roman" panose="02020603050405020304" pitchFamily="18" charset="0"/>
                <a:sym typeface="+mn-ea"/>
              </a:rPr>
              <a:t>The Gompertz model is well known and widely used in many aspects of biology.</a:t>
            </a:r>
            <a:endParaRPr lang="en-US"/>
          </a:p>
          <a:p>
            <a:pPr algn="ctr"/>
            <a:endParaRPr lang="en-US"/>
          </a:p>
          <a:p>
            <a:pPr algn="ctr"/>
            <a:r>
              <a:rPr lang="en-US" sz="2000" b="1" i="1">
                <a:latin typeface="Times New Roman" panose="02020603050405020304" pitchFamily="18" charset="0"/>
                <a:cs typeface="Times New Roman" panose="02020603050405020304" pitchFamily="18" charset="0"/>
              </a:rPr>
              <a:t>From this figure, we observe that</a:t>
            </a:r>
            <a:endParaRPr lang="en-US" sz="2000" b="1" i="1">
              <a:latin typeface="Times New Roman" panose="02020603050405020304" pitchFamily="18" charset="0"/>
              <a:cs typeface="Times New Roman" panose="02020603050405020304" pitchFamily="18" charset="0"/>
            </a:endParaRPr>
          </a:p>
          <a:p>
            <a:pPr algn="ctr"/>
            <a:r>
              <a:rPr lang="en-US" sz="2000" b="1" i="1">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sym typeface="+mn-ea"/>
              </a:rPr>
              <a:t>GGCM</a:t>
            </a:r>
            <a:r>
              <a:rPr lang="en-US" altLang="en-IN" sz="2000" b="1" i="1" dirty="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rPr>
              <a:t>looks like Sigmoid shaped or S - shaped model.</a:t>
            </a:r>
            <a:endParaRPr lang="en-US"/>
          </a:p>
          <a:p>
            <a:pPr algn="ctr"/>
            <a:endParaRPr lang="en-US"/>
          </a:p>
          <a:p>
            <a:pPr algn="ctr"/>
            <a:endParaRPr lang="en-US"/>
          </a:p>
          <a:p>
            <a:pPr algn="ctr"/>
            <a:endParaRPr lang="en-US"/>
          </a:p>
        </p:txBody>
      </p:sp>
      <p:pic>
        <p:nvPicPr>
          <p:cNvPr id="3" name="Picture 2" descr="gompertz11"/>
          <p:cNvPicPr>
            <a:picLocks noChangeAspect="1"/>
          </p:cNvPicPr>
          <p:nvPr/>
        </p:nvPicPr>
        <p:blipFill>
          <a:blip r:embed="rId1"/>
          <a:stretch>
            <a:fillRect/>
          </a:stretch>
        </p:blipFill>
        <p:spPr>
          <a:xfrm>
            <a:off x="3475990" y="3546475"/>
            <a:ext cx="5058410" cy="2838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effectLst/>
      </p:bgPr>
    </p:bg>
    <p:spTree>
      <p:nvGrpSpPr>
        <p:cNvPr id="1" name=""/>
        <p:cNvGrpSpPr/>
        <p:nvPr/>
      </p:nvGrpSpPr>
      <p:grpSpPr/>
      <p:sp>
        <p:nvSpPr>
          <p:cNvPr id="2" name="Text Box 1"/>
          <p:cNvSpPr txBox="1"/>
          <p:nvPr/>
        </p:nvSpPr>
        <p:spPr>
          <a:xfrm>
            <a:off x="1270" y="316865"/>
            <a:ext cx="1219200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w="12700" cmpd="sng">
            <a:solidFill>
              <a:schemeClr val="accent1">
                <a:shade val="50000"/>
              </a:schemeClr>
            </a:solidFill>
            <a:prstDash val="solid"/>
          </a:ln>
        </p:spPr>
        <p:style>
          <a:lnRef idx="1">
            <a:schemeClr val="accent1"/>
          </a:lnRef>
          <a:fillRef idx="2">
            <a:schemeClr val="accent1"/>
          </a:fillRef>
          <a:effectRef idx="1">
            <a:schemeClr val="accent1"/>
          </a:effectRef>
          <a:fontRef idx="minor">
            <a:schemeClr val="dk1"/>
          </a:fontRef>
        </p:style>
        <p:txBody>
          <a:bodyPr wrap="square" rtlCol="0" anchor="t">
            <a:spAutoFit/>
          </a:bodyPr>
          <a:p>
            <a:pPr algn="ctr"/>
            <a:r>
              <a:rPr lang="en-US" sz="2400" b="1" i="1" spc="-5" dirty="0">
                <a:solidFill>
                  <a:schemeClr val="accent5"/>
                </a:solidFill>
                <a:uFill>
                  <a:solidFill>
                    <a:srgbClr val="000000"/>
                  </a:solidFill>
                </a:uFill>
                <a:latin typeface="Times New Roman" panose="02020603050405020304"/>
                <a:cs typeface="Times New Roman" panose="02020603050405020304"/>
                <a:sym typeface="+mn-ea"/>
              </a:rPr>
              <a:t>     </a:t>
            </a:r>
            <a:r>
              <a:rPr lang="en-US" sz="2400" b="1" i="1" u="sng" spc="-5" dirty="0">
                <a:solidFill>
                  <a:srgbClr val="C00000"/>
                </a:solidFill>
                <a:uFill>
                  <a:solidFill>
                    <a:srgbClr val="000000"/>
                  </a:solidFill>
                </a:uFill>
                <a:latin typeface="Times New Roman" panose="02020603050405020304"/>
                <a:cs typeface="Times New Roman" panose="02020603050405020304"/>
                <a:sym typeface="+mn-ea"/>
              </a:rPr>
              <a:t>Properties of  gompertz growth curve model</a:t>
            </a:r>
            <a:endParaRPr lang="en-US" sz="2400" b="1" i="1" u="sng" spc="-5" dirty="0">
              <a:solidFill>
                <a:srgbClr val="C00000"/>
              </a:solidFill>
              <a:uFill>
                <a:solidFill>
                  <a:srgbClr val="000000"/>
                </a:solidFill>
              </a:uFill>
              <a:latin typeface="Times New Roman" panose="02020603050405020304"/>
              <a:cs typeface="Times New Roman" panose="02020603050405020304"/>
              <a:sym typeface="+mn-ea"/>
            </a:endParaRPr>
          </a:p>
        </p:txBody>
      </p:sp>
      <mc:AlternateContent xmlns:mc="http://schemas.openxmlformats.org/markup-compatibility/2006">
        <mc:Choice xmlns:a14="http://schemas.microsoft.com/office/drawing/2010/main" Requires="a14">
          <p:sp>
            <p:nvSpPr>
              <p:cNvPr id="4" name="Text Box 3"/>
              <p:cNvSpPr txBox="1"/>
              <p:nvPr/>
            </p:nvSpPr>
            <p:spPr>
              <a:xfrm>
                <a:off x="635" y="1245235"/>
                <a:ext cx="12192635" cy="51955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marL="285750" indent="-285750">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The Gompertz growth curve model based on the equation given by Gompertz.</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The Gompertz equation is </a:t>
                </a:r>
                <a14:m>
                  <m:oMath xmlns:m="http://schemas.openxmlformats.org/officeDocument/2006/math">
                    <m:f>
                      <m:fPr>
                        <m:ctrlPr>
                          <a:rPr lang="en-IN" sz="2000" i="1" smtClean="0">
                            <a:latin typeface="Cambria Math" panose="02040503050406030204" pitchFamily="18" charset="0"/>
                          </a:rPr>
                        </m:ctrlPr>
                      </m:fPr>
                      <m:num>
                        <m:r>
                          <a:rPr lang="en-IN" sz="2000" i="1" smtClean="0">
                            <a:latin typeface="Cambria Math" panose="02040503050406030204" pitchFamily="18" charset="0"/>
                          </a:rPr>
                          <m:t>𝑑</m:t>
                        </m:r>
                        <m:r>
                          <a:rPr lang="en-US" altLang="en-IN" sz="2000" i="1" smtClean="0">
                            <a:latin typeface="Cambria Math" panose="02040503050406030204" pitchFamily="18" charset="0"/>
                          </a:rPr>
                          <m:t>𝑥</m:t>
                        </m:r>
                        <m:r>
                          <a:rPr lang="en-US" altLang="en-IN" sz="2000" i="1" smtClean="0">
                            <a:latin typeface="Cambria Math" panose="02040503050406030204" pitchFamily="18" charset="0"/>
                          </a:rPr>
                          <m:t>(</m:t>
                        </m:r>
                        <m:r>
                          <a:rPr lang="en-US" altLang="en-IN" sz="2000" i="1" smtClean="0">
                            <a:latin typeface="Cambria Math" panose="02040503050406030204" pitchFamily="18" charset="0"/>
                          </a:rPr>
                          <m:t>𝑡</m:t>
                        </m:r>
                        <m:r>
                          <a:rPr lang="en-US" altLang="en-IN" sz="2000" i="1" smtClean="0">
                            <a:latin typeface="Cambria Math" panose="02040503050406030204" pitchFamily="18" charset="0"/>
                          </a:rPr>
                          <m:t>)</m:t>
                        </m:r>
                      </m:num>
                      <m:den>
                        <m:r>
                          <a:rPr lang="en-IN" sz="2000" i="1" smtClean="0">
                            <a:latin typeface="Cambria Math" panose="02040503050406030204" pitchFamily="18" charset="0"/>
                          </a:rPr>
                          <m:t>𝑑</m:t>
                        </m:r>
                        <m:r>
                          <a:rPr lang="en-US" altLang="en-IN" sz="2000" i="1" smtClean="0">
                            <a:latin typeface="Cambria Math" panose="02040503050406030204" pitchFamily="18" charset="0"/>
                          </a:rPr>
                          <m:t>𝑡</m:t>
                        </m:r>
                      </m:den>
                    </m:f>
                    <m:r>
                      <a:rPr lang="en-IN" sz="2000" b="0" i="1" smtClean="0">
                        <a:latin typeface="Cambria Math" panose="02040503050406030204" pitchFamily="18" charset="0"/>
                      </a:rPr>
                      <m:t>=</m:t>
                    </m:r>
                    <m:r>
                      <a:rPr lang="en-IN" sz="2000" b="0" i="1" smtClean="0">
                        <a:latin typeface="Cambria Math" panose="02040503050406030204" pitchFamily="18" charset="0"/>
                      </a:rPr>
                      <m:t>𝑟𝑥</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𝑡</m:t>
                        </m:r>
                      </m:e>
                    </m:d>
                    <m:r>
                      <a:rPr lang="en-IN" sz="2000" b="0" i="1" smtClean="0">
                        <a:latin typeface="Cambria Math" panose="02040503050406030204" pitchFamily="18" charset="0"/>
                        <a:ea typeface="Cambria Math" panose="02040503050406030204" pitchFamily="18" charset="0"/>
                      </a:rPr>
                      <m:t>𝑙𝑜𝑔</m:t>
                    </m:r>
                    <m:d>
                      <m:dPr>
                        <m:ctrlPr>
                          <a:rPr lang="en-IN" sz="2000" b="0" i="1" smtClean="0">
                            <a:latin typeface="Cambria Math" panose="02040503050406030204" pitchFamily="18" charset="0"/>
                            <a:ea typeface="Cambria Math" panose="02040503050406030204" pitchFamily="18" charset="0"/>
                          </a:rPr>
                        </m:ctrlPr>
                      </m:dPr>
                      <m:e>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𝐾</m:t>
                            </m:r>
                          </m:num>
                          <m:den>
                            <m:r>
                              <a:rPr lang="en-IN" sz="2000" b="0" i="1" smtClean="0">
                                <a:latin typeface="Cambria Math" panose="02040503050406030204" pitchFamily="18" charset="0"/>
                                <a:ea typeface="Cambria Math" panose="02040503050406030204" pitchFamily="18" charset="0"/>
                              </a:rPr>
                              <m:t>𝑥</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𝑡</m:t>
                            </m:r>
                            <m:r>
                              <a:rPr lang="en-IN" sz="2000" b="0" i="1" smtClean="0">
                                <a:latin typeface="Cambria Math" panose="02040503050406030204" pitchFamily="18" charset="0"/>
                                <a:ea typeface="Cambria Math" panose="02040503050406030204" pitchFamily="18" charset="0"/>
                              </a:rPr>
                              <m:t>)</m:t>
                            </m:r>
                          </m:den>
                        </m:f>
                      </m:e>
                    </m:d>
                    <m:r>
                      <a:rPr lang="en-US" altLang="en-IN" sz="2000" b="0" i="1" smtClean="0">
                        <a:latin typeface="Cambria Math" panose="02040503050406030204" pitchFamily="18" charset="0"/>
                        <a:ea typeface="Cambria Math" panose="02040503050406030204" pitchFamily="18" charset="0"/>
                      </a:rPr>
                      <m:t> .</m:t>
                    </m:r>
                  </m:oMath>
                </a14:m>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For ex: It is used to describe the growth of animals and plants as well as the number of bacteria and cancer cells.</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The relative growth rate (RGR) value </a:t>
                </a:r>
                <a:r>
                  <a:rPr lang="en-US" altLang="en-IN" sz="2000" b="1" i="1" dirty="0">
                    <a:latin typeface="Times New Roman" panose="02020603050405020304" pitchFamily="18" charset="0"/>
                    <a:cs typeface="Times New Roman" panose="02020603050405020304" pitchFamily="18" charset="0"/>
                    <a:sym typeface="+mn-ea"/>
                  </a:rPr>
                  <a:t>decreases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with increasing population size (x(t)</a:t>
                </a:r>
                <a:r>
                  <a:rPr lang="en-US" altLang="en-IN" sz="2000" b="1" i="1" baseline="-25000" dirty="0">
                    <a:solidFill>
                      <a:schemeClr val="tx1"/>
                    </a:solidFill>
                    <a:latin typeface="Times New Roman" panose="02020603050405020304" pitchFamily="18" charset="0"/>
                    <a:cs typeface="Times New Roman" panose="02020603050405020304" pitchFamily="18" charset="0"/>
                    <a:sym typeface="+mn-ea"/>
                  </a:rPr>
                  <a:t>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 (as shown in </a:t>
                </a:r>
                <a:r>
                  <a:rPr lang="en-US" altLang="en-IN" sz="2000" b="1" i="1" dirty="0">
                    <a:latin typeface="Times New Roman" panose="02020603050405020304" pitchFamily="18" charset="0"/>
                    <a:cs typeface="Times New Roman" panose="02020603050405020304" pitchFamily="18" charset="0"/>
                    <a:sym typeface="+mn-ea"/>
                  </a:rPr>
                  <a:t>Fig</a:t>
                </a:r>
                <a:r>
                  <a:rPr lang="en-US" altLang="en-IN" sz="2000" b="1" i="1" dirty="0">
                    <a:solidFill>
                      <a:schemeClr val="tx1"/>
                    </a:solidFill>
                    <a:latin typeface="Times New Roman" panose="02020603050405020304" pitchFamily="18" charset="0"/>
                    <a:cs typeface="Times New Roman" panose="02020603050405020304" pitchFamily="18" charset="0"/>
                    <a:sym typeface="+mn-ea"/>
                  </a:rPr>
                  <a:t>).                                                                     </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r>
                  <a:rPr lang="en-US" sz="2000" b="1" i="1" u="sng" spc="-5" dirty="0">
                    <a:solidFill>
                      <a:srgbClr val="C00000"/>
                    </a:solidFill>
                    <a:uFill>
                      <a:solidFill>
                        <a:srgbClr val="000000"/>
                      </a:solidFill>
                    </a:uFill>
                    <a:latin typeface="Times New Roman" panose="02020603050405020304"/>
                    <a:cs typeface="Times New Roman" panose="02020603050405020304"/>
                    <a:sym typeface="+mn-ea"/>
                  </a:rPr>
                  <a:t>Graphical presentation of Properties of  gompertz </a:t>
                </a:r>
                <a:endParaRPr lang="en-US" sz="2000" b="1" i="1" u="sng" spc="-5" dirty="0">
                  <a:solidFill>
                    <a:srgbClr val="C00000"/>
                  </a:solidFill>
                  <a:uFill>
                    <a:solidFill>
                      <a:srgbClr val="000000"/>
                    </a:solidFill>
                  </a:uFill>
                  <a:latin typeface="Times New Roman" panose="02020603050405020304"/>
                  <a:cs typeface="Times New Roman" panose="02020603050405020304"/>
                  <a:sym typeface="+mn-ea"/>
                </a:endParaRPr>
              </a:p>
              <a:p>
                <a:pPr indent="0">
                  <a:buFont typeface="Arial" panose="020B0604020202020204" pitchFamily="34" charset="0"/>
                  <a:buNone/>
                </a:pPr>
                <a:r>
                  <a:rPr lang="en-US" sz="2000" b="1" i="1" u="sng" spc="-5" dirty="0">
                    <a:solidFill>
                      <a:srgbClr val="C00000"/>
                    </a:solidFill>
                    <a:uFill>
                      <a:solidFill>
                        <a:srgbClr val="000000"/>
                      </a:solidFill>
                    </a:uFill>
                    <a:latin typeface="Times New Roman" panose="02020603050405020304"/>
                    <a:cs typeface="Times New Roman" panose="02020603050405020304"/>
                    <a:sym typeface="+mn-ea"/>
                  </a:rPr>
                  <a:t>growth curve model-</a:t>
                </a: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r>
                  <a:rPr lang="en-US" altLang="en-IN" sz="2000" b="1" i="1" dirty="0">
                    <a:solidFill>
                      <a:schemeClr val="tx1"/>
                    </a:solidFill>
                    <a:latin typeface="Times New Roman" panose="02020603050405020304" pitchFamily="18" charset="0"/>
                    <a:cs typeface="Times New Roman" panose="02020603050405020304" pitchFamily="18" charset="0"/>
                    <a:sym typeface="+mn-ea"/>
                  </a:rPr>
                  <a:t>    </a:t>
                </a:r>
                <a:r>
                  <a:rPr lang="en-US" altLang="en-IN" sz="2000" b="1" i="1" u="sng" dirty="0">
                    <a:latin typeface="Times New Roman" panose="02020603050405020304" pitchFamily="18" charset="0"/>
                    <a:cs typeface="Times New Roman" panose="02020603050405020304" pitchFamily="18" charset="0"/>
                    <a:sym typeface="+mn-ea"/>
                  </a:rPr>
                  <a:t>Fig -</a:t>
                </a:r>
                <a:r>
                  <a:rPr lang="en-US" altLang="en-IN" sz="2000" b="1" i="1" dirty="0">
                    <a:solidFill>
                      <a:schemeClr val="tx1"/>
                    </a:solidFill>
                    <a:latin typeface="Times New Roman" panose="02020603050405020304" pitchFamily="18" charset="0"/>
                    <a:cs typeface="Times New Roman" panose="02020603050405020304" pitchFamily="18" charset="0"/>
                    <a:sym typeface="+mn-ea"/>
                  </a:rPr>
                  <a:t>                                                                                                       </a:t>
                </a:r>
                <a:r>
                  <a:rPr lang="en-US" altLang="en-IN" sz="2000" b="1" i="1" u="sng" dirty="0">
                    <a:solidFill>
                      <a:schemeClr val="tx1"/>
                    </a:solidFill>
                    <a:latin typeface="Times New Roman" panose="02020603050405020304" pitchFamily="18" charset="0"/>
                    <a:cs typeface="Times New Roman" panose="02020603050405020304" pitchFamily="18" charset="0"/>
                    <a:sym typeface="+mn-ea"/>
                  </a:rPr>
                  <a:t> </a:t>
                </a:r>
                <a:endParaRPr lang="en-US" altLang="en-IN" sz="2000" b="1" i="1" u="sng"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From this figure we observe that,RGR</a:t>
                </a:r>
                <a:endParaRPr lang="en-US" altLang="en-IN" sz="2000" b="1" i="1" dirty="0">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value decreases with increasing size of the population. </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buFont typeface="Arial" panose="020B0604020202020204" pitchFamily="34" charset="0"/>
                  <a:buNone/>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p:txBody>
          </p:sp>
        </mc:Choice>
        <mc:Fallback>
          <p:sp>
            <p:nvSpPr>
              <p:cNvPr id="4" name="Text Box 3"/>
              <p:cNvSpPr txBox="1">
                <a:spLocks noRot="1" noChangeAspect="1" noMove="1" noResize="1" noEditPoints="1" noAdjustHandles="1" noChangeArrowheads="1" noChangeShapeType="1" noTextEdit="1"/>
              </p:cNvSpPr>
              <p:nvPr/>
            </p:nvSpPr>
            <p:spPr>
              <a:xfrm>
                <a:off x="635" y="1245235"/>
                <a:ext cx="12192635" cy="5195570"/>
              </a:xfrm>
              <a:prstGeom prst="rect">
                <a:avLst/>
              </a:prstGeom>
              <a:blipFill rotWithShape="1">
                <a:blip r:embed="rId1"/>
                <a:stretch>
                  <a:fillRect/>
                </a:stretch>
              </a:blipFill>
            </p:spPr>
            <p:txBody>
              <a:bodyPr/>
              <a:lstStyle/>
              <a:p>
                <a:r>
                  <a:rPr lang="en-US" altLang="en-US">
                    <a:noFill/>
                  </a:rPr>
                  <a:t> </a:t>
                </a:r>
              </a:p>
            </p:txBody>
          </p:sp>
        </mc:Fallback>
      </mc:AlternateContent>
      <p:pic>
        <p:nvPicPr>
          <p:cNvPr id="5" name="Picture 4"/>
          <p:cNvPicPr>
            <a:picLocks noChangeAspect="1"/>
          </p:cNvPicPr>
          <p:nvPr/>
        </p:nvPicPr>
        <p:blipFill>
          <a:blip r:embed="rId2"/>
          <a:stretch>
            <a:fillRect/>
          </a:stretch>
        </p:blipFill>
        <p:spPr>
          <a:xfrm>
            <a:off x="6492875" y="3630295"/>
            <a:ext cx="4682490" cy="23710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2" name="Text Box 1"/>
          <p:cNvSpPr txBox="1"/>
          <p:nvPr/>
        </p:nvSpPr>
        <p:spPr>
          <a:xfrm>
            <a:off x="1391285" y="1977390"/>
            <a:ext cx="9847580" cy="521970"/>
          </a:xfrm>
          <a:prstGeom prst="rect">
            <a:avLst/>
          </a:prstGeom>
          <a:pattFill prst="dotDmnd">
            <a:fgClr>
              <a:schemeClr val="accent1"/>
            </a:fgClr>
            <a:bgClr>
              <a:schemeClr val="bg1"/>
            </a:bgClr>
          </a:pattFill>
        </p:spPr>
        <p:txBody>
          <a:bodyPr wrap="square" rtlCol="0" anchor="t">
            <a:spAutoFit/>
          </a:bodyPr>
          <a:p>
            <a:pPr algn="ctr"/>
            <a:r>
              <a:rPr lang="en-US" altLang="en-IN" sz="2800" b="1" i="1" u="sng" dirty="0">
                <a:solidFill>
                  <a:srgbClr val="C00000"/>
                </a:solidFill>
                <a:latin typeface="Times New Roman" panose="02020603050405020304" pitchFamily="18" charset="0"/>
                <a:cs typeface="Times New Roman" panose="02020603050405020304" pitchFamily="18" charset="0"/>
                <a:sym typeface="+mn-ea"/>
              </a:rPr>
              <a:t>Importance of  Relative Growth Rate (RGR)</a:t>
            </a:r>
            <a:endParaRPr lang="en-US" altLang="en-IN" sz="2800" b="1" i="1" u="sng" dirty="0">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2" name="Text Box 1"/>
          <p:cNvSpPr txBox="1"/>
          <p:nvPr/>
        </p:nvSpPr>
        <p:spPr>
          <a:xfrm>
            <a:off x="2010410" y="287020"/>
            <a:ext cx="7945755"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txBody>
          <a:bodyPr wrap="squar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About RGR</a:t>
            </a:r>
            <a:endParaRPr lang="en-US" altLang="en-IN" sz="2400" b="1" i="1" u="sng" dirty="0">
              <a:solidFill>
                <a:srgbClr val="C00000"/>
              </a:solidFill>
              <a:latin typeface="Times New Roman" panose="02020603050405020304" pitchFamily="18" charset="0"/>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561975" y="932815"/>
                <a:ext cx="7012305" cy="39611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txBody>
              <a:bodyPr wrap="none" rtlCol="0" anchor="t">
                <a:spAutoFit/>
              </a:bodyPr>
              <a:p>
                <a:pPr algn="l"/>
                <a:r>
                  <a:rPr lang="en-US" altLang="en-IN" sz="2000" b="1" i="1" dirty="0">
                    <a:latin typeface="Times New Roman" panose="02020603050405020304" pitchFamily="18" charset="0"/>
                    <a:cs typeface="Times New Roman" panose="02020603050405020304" pitchFamily="18" charset="0"/>
                    <a:sym typeface="+mn-ea"/>
                  </a:rPr>
                  <a:t>Relative growth rate (RGR) is a growth rate relative to </a:t>
                </a:r>
                <a:endParaRPr lang="en-US" altLang="en-IN" sz="2000" b="1" i="1" dirty="0">
                  <a:latin typeface="Times New Roman" panose="02020603050405020304" pitchFamily="18" charset="0"/>
                  <a:cs typeface="Times New Roman" panose="02020603050405020304" pitchFamily="18" charset="0"/>
                  <a:sym typeface="+mn-ea"/>
                </a:endParaRPr>
              </a:p>
              <a:p>
                <a:pPr algn="l"/>
                <a:r>
                  <a:rPr lang="en-US" altLang="en-IN" sz="2000" b="1" i="1" dirty="0">
                    <a:latin typeface="Times New Roman" panose="02020603050405020304" pitchFamily="18" charset="0"/>
                    <a:cs typeface="Times New Roman" panose="02020603050405020304" pitchFamily="18" charset="0"/>
                    <a:sym typeface="+mn-ea"/>
                  </a:rPr>
                  <a:t>population size (x(t) or N</a:t>
                </a:r>
                <a:r>
                  <a:rPr lang="en-US" altLang="en-IN" sz="2000" b="1" i="1" baseline="-25000" dirty="0">
                    <a:latin typeface="Times New Roman" panose="02020603050405020304" pitchFamily="18" charset="0"/>
                    <a:cs typeface="Times New Roman" panose="02020603050405020304" pitchFamily="18" charset="0"/>
                    <a:sym typeface="+mn-ea"/>
                  </a:rPr>
                  <a:t> </a:t>
                </a:r>
                <a:r>
                  <a:rPr lang="en-US" altLang="en-IN" sz="2000" b="1" i="1" dirty="0">
                    <a:latin typeface="Times New Roman" panose="02020603050405020304" pitchFamily="18" charset="0"/>
                    <a:cs typeface="Times New Roman" panose="02020603050405020304" pitchFamily="18" charset="0"/>
                    <a:sym typeface="+mn-ea"/>
                  </a:rPr>
                  <a:t>) and r is constant intrinsic growth rate.</a:t>
                </a:r>
                <a:endParaRPr lang="en-US" altLang="en-IN" sz="2000" b="1" i="1" dirty="0">
                  <a:latin typeface="Times New Roman" panose="02020603050405020304" pitchFamily="18" charset="0"/>
                  <a:cs typeface="Times New Roman" panose="02020603050405020304" pitchFamily="18" charset="0"/>
                  <a:sym typeface="+mn-ea"/>
                </a:endParaRPr>
              </a:p>
              <a:p>
                <a:pPr algn="l"/>
                <a:endParaRPr lang="en-US" altLang="en-IN" sz="2000" b="1" i="1" dirty="0">
                  <a:latin typeface="Times New Roman" panose="02020603050405020304" pitchFamily="18" charset="0"/>
                  <a:cs typeface="Times New Roman" panose="02020603050405020304" pitchFamily="18" charset="0"/>
                  <a:sym typeface="+mn-ea"/>
                </a:endParaRPr>
              </a:p>
              <a:p>
                <a:pPr algn="l"/>
                <a:r>
                  <a:rPr lang="en-US" altLang="en-IN" sz="2000" b="1" i="1" dirty="0">
                    <a:latin typeface="Times New Roman" panose="02020603050405020304" pitchFamily="18" charset="0"/>
                    <a:cs typeface="Times New Roman" panose="02020603050405020304" pitchFamily="18" charset="0"/>
                    <a:sym typeface="+mn-ea"/>
                  </a:rPr>
                  <a:t>Mathematically can be written as :</a:t>
                </a:r>
                <a:endParaRPr lang="en-IN" sz="2000" b="1" i="1" dirty="0">
                  <a:latin typeface="Times New Roman" panose="02020603050405020304" pitchFamily="18" charset="0"/>
                  <a:cs typeface="Times New Roman" panose="02020603050405020304" pitchFamily="18" charset="0"/>
                  <a:sym typeface="+mn-ea"/>
                </a:endParaRPr>
              </a:p>
              <a:p>
                <a:pPr algn="l"/>
                <a:r>
                  <a:rPr lang="en-IN" sz="2000" b="1" i="1" dirty="0">
                    <a:latin typeface="Times New Roman" panose="02020603050405020304" pitchFamily="18" charset="0"/>
                    <a:cs typeface="Times New Roman" panose="02020603050405020304" pitchFamily="18" charset="0"/>
                    <a:sym typeface="+mn-ea"/>
                  </a:rPr>
                  <a:t>Relative Growth Rate (RGR)= </a:t>
                </a:r>
                <a14:m>
                  <m:oMath xmlns:m="http://schemas.openxmlformats.org/officeDocument/2006/math">
                    <m:f>
                      <m:fPr>
                        <m:ctrlPr>
                          <a:rPr lang="en-IN" sz="2000" b="1" i="1" smtClean="0">
                            <a:solidFill>
                              <a:schemeClr val="tx1"/>
                            </a:solidFill>
                            <a:latin typeface="Cambria Math" panose="02040503050406030204" pitchFamily="18" charset="0"/>
                            <a:cs typeface="Cambria Math" panose="02040503050406030204" pitchFamily="18" charset="0"/>
                          </a:rPr>
                        </m:ctrlPr>
                      </m:fPr>
                      <m:num>
                        <m:r>
                          <a:rPr lang="en-IN" sz="2000" b="1" i="1" smtClean="0">
                            <a:solidFill>
                              <a:schemeClr val="tx1"/>
                            </a:solidFill>
                            <a:latin typeface="Cambria Math" panose="02040503050406030204" pitchFamily="18" charset="0"/>
                            <a:cs typeface="Cambria Math" panose="02040503050406030204" pitchFamily="18" charset="0"/>
                          </a:rPr>
                          <m:t>𝟏</m:t>
                        </m:r>
                      </m:num>
                      <m:den>
                        <m:r>
                          <a:rPr lang="en-IN" sz="2000" b="1" i="1" smtClean="0">
                            <a:solidFill>
                              <a:schemeClr val="tx1"/>
                            </a:solidFill>
                            <a:latin typeface="Cambria Math" panose="02040503050406030204" pitchFamily="18" charset="0"/>
                            <a:cs typeface="Cambria Math" panose="02040503050406030204" pitchFamily="18" charset="0"/>
                          </a:rPr>
                          <m:t>𝒙</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r>
                          <a:rPr lang="en-IN" sz="2000" b="1" i="1" smtClean="0">
                            <a:solidFill>
                              <a:schemeClr val="tx1"/>
                            </a:solidFill>
                            <a:latin typeface="Cambria Math" panose="02040503050406030204" pitchFamily="18" charset="0"/>
                            <a:cs typeface="Cambria Math" panose="02040503050406030204" pitchFamily="18" charset="0"/>
                          </a:rPr>
                          <m:t>𝒕</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den>
                    </m:f>
                    <m:f>
                      <m:fPr>
                        <m:ctrlPr>
                          <a:rPr lang="en-IN" sz="2000" b="1" i="1" smtClean="0">
                            <a:solidFill>
                              <a:schemeClr val="tx1"/>
                            </a:solidFill>
                            <a:latin typeface="Cambria Math" panose="02040503050406030204" pitchFamily="18" charset="0"/>
                            <a:cs typeface="Cambria Math" panose="02040503050406030204" pitchFamily="18" charset="0"/>
                          </a:rPr>
                        </m:ctrlPr>
                      </m:fPr>
                      <m:num>
                        <m:r>
                          <a:rPr lang="en-IN" sz="2000" b="1" i="1" smtClean="0">
                            <a:solidFill>
                              <a:schemeClr val="tx1"/>
                            </a:solidFill>
                            <a:latin typeface="Cambria Math" panose="02040503050406030204" pitchFamily="18" charset="0"/>
                            <a:cs typeface="Cambria Math" panose="02040503050406030204" pitchFamily="18" charset="0"/>
                          </a:rPr>
                          <m:t>𝒅𝒙</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r>
                          <a:rPr lang="en-IN" sz="2000" b="1" i="1" smtClean="0">
                            <a:solidFill>
                              <a:schemeClr val="tx1"/>
                            </a:solidFill>
                            <a:latin typeface="Cambria Math" panose="02040503050406030204" pitchFamily="18" charset="0"/>
                            <a:cs typeface="Cambria Math" panose="02040503050406030204" pitchFamily="18" charset="0"/>
                          </a:rPr>
                          <m:t>𝒕</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num>
                      <m:den>
                        <m:r>
                          <a:rPr lang="en-IN" sz="2000" b="1" i="1" smtClean="0">
                            <a:solidFill>
                              <a:schemeClr val="tx1"/>
                            </a:solidFill>
                            <a:latin typeface="Cambria Math" panose="02040503050406030204" pitchFamily="18" charset="0"/>
                            <a:cs typeface="Cambria Math" panose="02040503050406030204" pitchFamily="18" charset="0"/>
                          </a:rPr>
                          <m:t>𝒅𝒕</m:t>
                        </m:r>
                      </m:den>
                    </m:f>
                  </m:oMath>
                </a14:m>
                <a:r>
                  <a:rPr lang="en-US" sz="2000" b="1" i="1">
                    <a:latin typeface="Times New Roman" panose="02020603050405020304" pitchFamily="18" charset="0"/>
                    <a:cs typeface="Times New Roman" panose="02020603050405020304" pitchFamily="18" charset="0"/>
                    <a:sym typeface="+mn-ea"/>
                  </a:rPr>
                  <a:t>  </a:t>
                </a:r>
                <a:endParaRPr lang="en-US" sz="2000" b="1" i="1">
                  <a:latin typeface="Times New Roman" panose="02020603050405020304" pitchFamily="18" charset="0"/>
                  <a:cs typeface="Times New Roman" panose="02020603050405020304" pitchFamily="18" charset="0"/>
                  <a:sym typeface="+mn-ea"/>
                </a:endParaRPr>
              </a:p>
              <a:p>
                <a:pPr algn="l"/>
                <a:r>
                  <a:rPr lang="en-US" sz="2000" b="1" i="1">
                    <a:latin typeface="Times New Roman" panose="02020603050405020304" pitchFamily="18" charset="0"/>
                    <a:cs typeface="Times New Roman" panose="02020603050405020304" pitchFamily="18" charset="0"/>
                    <a:sym typeface="+mn-ea"/>
                  </a:rPr>
                  <a:t>or, </a:t>
                </a:r>
                <a:endParaRPr lang="en-IN" sz="2000" b="1" i="1" dirty="0">
                  <a:latin typeface="Times New Roman" panose="02020603050405020304" pitchFamily="18" charset="0"/>
                  <a:cs typeface="Times New Roman" panose="02020603050405020304" pitchFamily="18" charset="0"/>
                  <a:sym typeface="+mn-ea"/>
                </a:endParaRPr>
              </a:p>
              <a:p>
                <a:pPr algn="l"/>
                <a:r>
                  <a:rPr lang="en-IN" sz="2000" b="1" i="1" dirty="0">
                    <a:latin typeface="Times New Roman" panose="02020603050405020304" pitchFamily="18" charset="0"/>
                    <a:cs typeface="Times New Roman" panose="02020603050405020304" pitchFamily="18" charset="0"/>
                    <a:sym typeface="+mn-ea"/>
                  </a:rPr>
                  <a:t>Relative Growth Rate (RGR)=</a:t>
                </a:r>
                <a:r>
                  <a:rPr lang="en-US" sz="2000" b="1" i="1">
                    <a:latin typeface="Times New Roman" panose="02020603050405020304" pitchFamily="18" charset="0"/>
                    <a:cs typeface="Times New Roman" panose="02020603050405020304" pitchFamily="18" charset="0"/>
                    <a:sym typeface="+mn-ea"/>
                  </a:rPr>
                  <a:t>1/N * dN</a:t>
                </a:r>
                <a:r>
                  <a:rPr lang="en-US" sz="2000" b="1" i="1" baseline="-2500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sym typeface="+mn-ea"/>
                  </a:rPr>
                  <a:t>/dt </a:t>
                </a:r>
                <a:endParaRPr lang="en-US" sz="2000" b="1" i="1">
                  <a:latin typeface="Times New Roman" panose="02020603050405020304" pitchFamily="18" charset="0"/>
                  <a:cs typeface="Times New Roman" panose="02020603050405020304" pitchFamily="18" charset="0"/>
                  <a:sym typeface="+mn-ea"/>
                </a:endParaRPr>
              </a:p>
              <a:p>
                <a:pPr algn="l"/>
                <a:r>
                  <a:rPr lang="en-US" sz="2000" b="1" i="1">
                    <a:latin typeface="Times New Roman" panose="02020603050405020304" pitchFamily="18" charset="0"/>
                    <a:cs typeface="Times New Roman" panose="02020603050405020304" pitchFamily="18" charset="0"/>
                    <a:sym typeface="+mn-ea"/>
                  </a:rPr>
                  <a:t>(</a:t>
                </a:r>
                <a:r>
                  <a:rPr lang="en-US" sz="2000" b="1" i="1" spc="-5" dirty="0">
                    <a:latin typeface="Times New Roman" panose="02020603050405020304"/>
                    <a:cs typeface="Times New Roman" panose="02020603050405020304"/>
                    <a:sym typeface="+mn-ea"/>
                  </a:rPr>
                  <a:t>RGR is rate of relative increment ,or,</a:t>
                </a:r>
                <a:endParaRPr lang="en-US" sz="2000" b="1" i="1" spc="-5" dirty="0">
                  <a:latin typeface="Times New Roman" panose="02020603050405020304"/>
                  <a:cs typeface="Times New Roman" panose="02020603050405020304"/>
                  <a:sym typeface="+mn-ea"/>
                </a:endParaRPr>
              </a:p>
              <a:p>
                <a:pPr algn="l"/>
                <a:r>
                  <a:rPr lang="en-US" sz="2000" b="1" i="1" spc="-5" dirty="0">
                    <a:latin typeface="Times New Roman" panose="02020603050405020304"/>
                    <a:cs typeface="Times New Roman" panose="02020603050405020304"/>
                    <a:sym typeface="+mn-ea"/>
                  </a:rPr>
                  <a:t>per capita (per individual) growth rate).</a:t>
                </a:r>
                <a:endParaRPr lang="en-US" sz="2000" b="1" i="1" spc="-5" dirty="0">
                  <a:latin typeface="Times New Roman" panose="02020603050405020304"/>
                  <a:cs typeface="Times New Roman" panose="02020603050405020304"/>
                  <a:sym typeface="+mn-ea"/>
                </a:endParaRPr>
              </a:p>
              <a:p>
                <a:pPr algn="l"/>
                <a:endParaRPr lang="en-US" sz="2000"/>
              </a:p>
              <a:p>
                <a:pPr algn="l"/>
                <a:r>
                  <a:rPr lang="en-US" sz="2000" b="1" i="1">
                    <a:latin typeface="Times New Roman" panose="02020603050405020304" pitchFamily="18" charset="0"/>
                    <a:cs typeface="Times New Roman" panose="02020603050405020304" pitchFamily="18" charset="0"/>
                  </a:rPr>
                  <a:t>From the figure we observe that, per capita growth</a:t>
                </a:r>
                <a:endParaRPr lang="en-US" sz="2000" b="1" i="1">
                  <a:latin typeface="Times New Roman" panose="02020603050405020304" pitchFamily="18" charset="0"/>
                  <a:cs typeface="Times New Roman" panose="02020603050405020304" pitchFamily="18" charset="0"/>
                </a:endParaRPr>
              </a:p>
              <a:p>
                <a:pPr algn="l"/>
                <a:r>
                  <a:rPr lang="en-US" sz="2000" b="1" i="1">
                    <a:latin typeface="Times New Roman" panose="02020603050405020304" pitchFamily="18" charset="0"/>
                    <a:cs typeface="Times New Roman" panose="02020603050405020304" pitchFamily="18" charset="0"/>
                  </a:rPr>
                  <a:t> rate remains constant for all population sizes.</a:t>
                </a:r>
                <a:endParaRPr lang="en-US" sz="2000" b="1" i="1">
                  <a:latin typeface="Times New Roman" panose="02020603050405020304" pitchFamily="18" charset="0"/>
                  <a:cs typeface="Times New Roman" panose="02020603050405020304" pitchFamily="18" charset="0"/>
                </a:endParaRPr>
              </a:p>
            </p:txBody>
          </p:sp>
        </mc:Choice>
        <mc:Fallback>
          <p:sp>
            <p:nvSpPr>
              <p:cNvPr id="3" name="Text Box 2"/>
              <p:cNvSpPr txBox="1">
                <a:spLocks noRot="1" noChangeAspect="1" noMove="1" noResize="1" noEditPoints="1" noAdjustHandles="1" noChangeArrowheads="1" noChangeShapeType="1" noTextEdit="1"/>
              </p:cNvSpPr>
              <p:nvPr/>
            </p:nvSpPr>
            <p:spPr>
              <a:xfrm>
                <a:off x="561975" y="932815"/>
                <a:ext cx="7012305" cy="3961130"/>
              </a:xfrm>
              <a:prstGeom prst="rect">
                <a:avLst/>
              </a:prstGeom>
              <a:blipFill rotWithShape="1">
                <a:blip r:embed="rId1"/>
                <a:stretch>
                  <a:fillRect/>
                </a:stretch>
              </a:blipFill>
            </p:spPr>
            <p:txBody>
              <a:bodyPr/>
              <a:lstStyle/>
              <a:p>
                <a:r>
                  <a:rPr lang="en-US" altLang="en-US">
                    <a:noFill/>
                  </a:rPr>
                  <a:t> </a:t>
                </a:r>
              </a:p>
            </p:txBody>
          </p:sp>
        </mc:Fallback>
      </mc:AlternateContent>
      <p:pic>
        <p:nvPicPr>
          <p:cNvPr id="6" name="Picture 5" descr="per capita"/>
          <p:cNvPicPr>
            <a:picLocks noChangeAspect="1"/>
          </p:cNvPicPr>
          <p:nvPr/>
        </p:nvPicPr>
        <p:blipFill>
          <a:blip r:embed="rId2"/>
          <a:stretch>
            <a:fillRect/>
          </a:stretch>
        </p:blipFill>
        <p:spPr>
          <a:xfrm>
            <a:off x="7999730" y="1283335"/>
            <a:ext cx="3257550" cy="2952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a:xfrm>
          <a:off x="0" y="0"/>
          <a:ext cx="0" cy="0"/>
          <a:chOff x="0" y="0"/>
          <a:chExt cx="0" cy="0"/>
        </a:xfrm>
      </p:grpSpPr>
      <p:grpSp>
        <p:nvGrpSpPr>
          <p:cNvPr id="12" name="Group 11"/>
          <p:cNvGrpSpPr/>
          <p:nvPr/>
        </p:nvGrpSpPr>
        <p:grpSpPr>
          <a:xfrm>
            <a:off x="813435" y="880110"/>
            <a:ext cx="10682605" cy="5630545"/>
            <a:chOff x="-1331701" y="558899"/>
            <a:chExt cx="10521630" cy="5713598"/>
          </a:xfrm>
        </p:grpSpPr>
        <p:grpSp>
          <p:nvGrpSpPr>
            <p:cNvPr id="10" name="Group 9"/>
            <p:cNvGrpSpPr/>
            <p:nvPr/>
          </p:nvGrpSpPr>
          <p:grpSpPr>
            <a:xfrm>
              <a:off x="-1331701" y="558899"/>
              <a:ext cx="10521630" cy="592121"/>
              <a:chOff x="-676244" y="1151626"/>
              <a:chExt cx="9221068" cy="561874"/>
            </a:xfrm>
          </p:grpSpPr>
          <p:sp>
            <p:nvSpPr>
              <p:cNvPr id="4" name="TextBox 3"/>
              <p:cNvSpPr txBox="1"/>
              <p:nvPr/>
            </p:nvSpPr>
            <p:spPr>
              <a:xfrm>
                <a:off x="-676244" y="1151626"/>
                <a:ext cx="4834305" cy="374774"/>
              </a:xfrm>
              <a:prstGeom prst="rect">
                <a:avLst/>
              </a:prstGeom>
              <a:noFill/>
            </p:spPr>
            <p:txBody>
              <a:bodyPr wrap="square" rtlCol="0">
                <a:spAutoFit/>
              </a:bodyPr>
              <a:lstStyle/>
              <a:p>
                <a:endParaRPr lang="en-US" dirty="0"/>
              </a:p>
            </p:txBody>
          </p:sp>
          <p:sp>
            <p:nvSpPr>
              <p:cNvPr id="6" name="TextBox 5"/>
              <p:cNvSpPr txBox="1"/>
              <p:nvPr/>
            </p:nvSpPr>
            <p:spPr>
              <a:xfrm>
                <a:off x="4116425" y="1370388"/>
                <a:ext cx="4428399" cy="343112"/>
              </a:xfrm>
              <a:prstGeom prst="rect">
                <a:avLst/>
              </a:prstGeom>
              <a:noFill/>
            </p:spPr>
            <p:txBody>
              <a:bodyPr wrap="square" rtlCol="0">
                <a:spAutoFit/>
              </a:bodyPr>
              <a:lstStyle/>
              <a:p>
                <a:pPr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grpSp>
        <p:sp>
          <p:nvSpPr>
            <p:cNvPr id="11" name="TextBox 10"/>
            <p:cNvSpPr txBox="1"/>
            <p:nvPr/>
          </p:nvSpPr>
          <p:spPr>
            <a:xfrm>
              <a:off x="3091718" y="5943600"/>
              <a:ext cx="6052282" cy="328897"/>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p:txBody>
        </p:sp>
      </p:grpSp>
      <p:sp>
        <p:nvSpPr>
          <p:cNvPr id="20" name="Text Box 19"/>
          <p:cNvSpPr txBox="1"/>
          <p:nvPr/>
        </p:nvSpPr>
        <p:spPr>
          <a:xfrm>
            <a:off x="1906270" y="1228725"/>
            <a:ext cx="7983220" cy="43999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a:effectLst>
            <a:glow rad="279400">
              <a:schemeClr val="accent4">
                <a:lumMod val="75000"/>
                <a:alpha val="35000"/>
              </a:schemeClr>
            </a:glow>
            <a:outerShdw blurRad="152400" dist="317500" dir="5400000" sx="90000" sy="-19000" rotWithShape="0">
              <a:schemeClr val="accent4">
                <a:lumMod val="75000"/>
                <a:alpha val="15000"/>
              </a:schemeClr>
            </a:outerShdw>
            <a:reflection stA="45000" endPos="0" dist="50800" dir="5400000" sy="-100000" algn="bl" rotWithShape="0"/>
          </a:effectLst>
        </p:spPr>
        <p:txBody>
          <a:bodyPr wrap="square" rtlCol="0" anchor="t">
            <a:spAutoFit/>
          </a:bodyPr>
          <a:p>
            <a:pPr algn="ctr"/>
            <a:r>
              <a:rPr lang="en-US" altLang="en-IN" b="1" dirty="0">
                <a:solidFill>
                  <a:srgbClr val="C00000"/>
                </a:solidFill>
                <a:sym typeface="+mn-ea"/>
              </a:rPr>
              <a:t>                          </a:t>
            </a:r>
            <a:endParaRPr lang="en-US" altLang="en-IN" b="1" dirty="0">
              <a:solidFill>
                <a:srgbClr val="C00000"/>
              </a:solidFill>
              <a:sym typeface="+mn-ea"/>
            </a:endParaRPr>
          </a:p>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 Properties of  RGR</a:t>
            </a:r>
            <a:endParaRPr lang="en-US" altLang="en-IN" sz="2400" b="1" i="1" u="sng" dirty="0">
              <a:solidFill>
                <a:srgbClr val="C00000"/>
              </a:solidFill>
              <a:latin typeface="Times New Roman" panose="02020603050405020304" pitchFamily="18" charset="0"/>
              <a:cs typeface="Times New Roman" panose="02020603050405020304" pitchFamily="18" charset="0"/>
              <a:sym typeface="+mn-ea"/>
            </a:endParaRPr>
          </a:p>
          <a:p>
            <a:pPr algn="l"/>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solidFill>
                  <a:schemeClr val="tx1"/>
                </a:solidFill>
                <a:latin typeface="Times New Roman" panose="02020603050405020304" pitchFamily="18" charset="0"/>
                <a:cs typeface="Times New Roman" panose="02020603050405020304" pitchFamily="18" charset="0"/>
                <a:sym typeface="+mn-ea"/>
              </a:rPr>
              <a:t>RGR (r) is constant so it is density independent (cannot increase or decrease). </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Reason-</a:t>
            </a:r>
            <a:endParaRPr lang="en-US" altLang="en-IN" sz="2000" b="1" i="1" dirty="0">
              <a:solidFill>
                <a:schemeClr val="tx1"/>
              </a:solidFill>
              <a:latin typeface="Times New Roman" panose="02020603050405020304" pitchFamily="18" charset="0"/>
              <a:cs typeface="Times New Roman" panose="02020603050405020304" pitchFamily="18" charset="0"/>
              <a:sym typeface="+mn-ea"/>
            </a:endParaRPr>
          </a:p>
          <a:p>
            <a:pPr indent="0" algn="ctr">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RGR (r) is constant means r = 0 is constant (Fig 1) and r &gt; 0 means population is increasing (growing) (Fig 2) and r &lt; 0 means population is decreasing (decaying) (Fig 3).</a:t>
            </a:r>
            <a:endParaRPr lang="en-US" altLang="en-IN" sz="2000" b="1" i="1" dirty="0">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endParaRPr lang="en-US" altLang="en-IN" sz="2000" b="1" i="1" dirty="0">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latin typeface="Times New Roman" panose="02020603050405020304" pitchFamily="18" charset="0"/>
                <a:cs typeface="Times New Roman" panose="02020603050405020304" pitchFamily="18" charset="0"/>
                <a:sym typeface="+mn-ea"/>
              </a:rPr>
              <a:t>For ex: The exponential model.</a:t>
            </a:r>
            <a:endParaRPr lang="en-US" altLang="en-IN" sz="2000" b="1" i="1"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dirty="0">
              <a:latin typeface="Times New Roman" panose="02020603050405020304" pitchFamily="18" charset="0"/>
              <a:cs typeface="Times New Roman" panose="02020603050405020304" pitchFamily="18" charset="0"/>
              <a:sym typeface="+mn-ea"/>
            </a:endParaRPr>
          </a:p>
          <a:p>
            <a:pPr algn="l"/>
            <a:endParaRPr lang="en-US" b="1" i="1" spc="-5" dirty="0">
              <a:solidFill>
                <a:schemeClr val="tx1"/>
              </a:solidFill>
              <a:latin typeface="Times New Roman" panose="02020603050405020304"/>
              <a:cs typeface="Times New Roman" panose="02020603050405020304"/>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3" name="Text Box 2"/>
          <p:cNvSpPr txBox="1"/>
          <p:nvPr/>
        </p:nvSpPr>
        <p:spPr>
          <a:xfrm>
            <a:off x="1259840" y="1027430"/>
            <a:ext cx="5214620" cy="45847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For graphically understanding of RGR</a:t>
            </a:r>
            <a:endParaRPr lang="en-US" altLang="en-IN" b="1" u="sng" dirty="0">
              <a:solidFill>
                <a:srgbClr val="C00000"/>
              </a:solidFill>
              <a:latin typeface="Times New Roman" panose="02020603050405020304" pitchFamily="18" charset="0"/>
              <a:cs typeface="Times New Roman" panose="02020603050405020304" pitchFamily="18" charset="0"/>
              <a:sym typeface="+mn-ea"/>
            </a:endParaRPr>
          </a:p>
          <a:p>
            <a:pPr marL="285750" indent="-285750" algn="l">
              <a:buFont typeface="Arial" panose="020B0604020202020204" pitchFamily="34" charset="0"/>
              <a:buChar char="•"/>
            </a:pPr>
            <a:r>
              <a:rPr lang="en-US" sz="2400" b="1" i="1" u="sng">
                <a:latin typeface="Times New Roman" panose="02020603050405020304" pitchFamily="18" charset="0"/>
                <a:cs typeface="Times New Roman" panose="02020603050405020304" pitchFamily="18" charset="0"/>
              </a:rPr>
              <a:t>Fig1</a:t>
            </a:r>
            <a:endParaRPr lang="en-US" sz="2400" b="1" i="1" u="sng">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1" i="1">
                <a:latin typeface="Times New Roman" panose="02020603050405020304" pitchFamily="18" charset="0"/>
                <a:cs typeface="Times New Roman" panose="02020603050405020304" pitchFamily="18" charset="0"/>
              </a:rPr>
              <a:t>Here, r is denoted as RGR (constant).</a:t>
            </a:r>
            <a:endParaRPr lang="en-US" sz="24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4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1" i="1">
                <a:latin typeface="Times New Roman" panose="02020603050405020304" pitchFamily="18" charset="0"/>
                <a:cs typeface="Times New Roman" panose="02020603050405020304" pitchFamily="18" charset="0"/>
              </a:rPr>
              <a:t>From this figure, we observe that the growth rate is relative to the current population.</a:t>
            </a:r>
            <a:endParaRPr lang="en-US" sz="24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IN" sz="2000" b="1" i="1"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1" i="1" u="sng">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b="1" i="1" u="sng">
              <a:latin typeface="Times New Roman" panose="02020603050405020304" pitchFamily="18" charset="0"/>
              <a:cs typeface="Times New Roman" panose="02020603050405020304" pitchFamily="18" charset="0"/>
            </a:endParaRPr>
          </a:p>
          <a:p>
            <a:pPr indent="0" algn="l">
              <a:buNone/>
            </a:pPr>
            <a:endParaRPr lang="en-US" sz="2000" b="1" i="1" u="sng">
              <a:latin typeface="Times New Roman" panose="02020603050405020304" pitchFamily="18" charset="0"/>
              <a:cs typeface="Times New Roman" panose="02020603050405020304" pitchFamily="18" charset="0"/>
            </a:endParaRPr>
          </a:p>
        </p:txBody>
      </p:sp>
      <p:pic>
        <p:nvPicPr>
          <p:cNvPr id="2" name="Picture 1" descr="symmetric"/>
          <p:cNvPicPr>
            <a:picLocks noChangeAspect="1"/>
          </p:cNvPicPr>
          <p:nvPr/>
        </p:nvPicPr>
        <p:blipFill>
          <a:blip r:embed="rId1"/>
          <a:stretch>
            <a:fillRect/>
          </a:stretch>
        </p:blipFill>
        <p:spPr>
          <a:xfrm>
            <a:off x="7252335" y="1718310"/>
            <a:ext cx="2667000" cy="2667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2" name="Text Box 1"/>
          <p:cNvSpPr txBox="1"/>
          <p:nvPr/>
        </p:nvSpPr>
        <p:spPr>
          <a:xfrm>
            <a:off x="2719705" y="142240"/>
            <a:ext cx="8288020" cy="8299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p:spPr>
        <p:txBody>
          <a:bodyPr wrap="squar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For graphically understanding of </a:t>
            </a:r>
            <a:r>
              <a:rPr lang="en-US" sz="2400" b="1" i="1" u="sng">
                <a:solidFill>
                  <a:srgbClr val="C00000"/>
                </a:solidFill>
                <a:latin typeface="Times New Roman" panose="02020603050405020304" pitchFamily="18" charset="0"/>
                <a:cs typeface="Times New Roman" panose="02020603050405020304" pitchFamily="18" charset="0"/>
              </a:rPr>
              <a:t>RGR</a:t>
            </a:r>
            <a:endParaRPr lang="en-US" sz="2400" b="1" i="1" u="sng">
              <a:solidFill>
                <a:srgbClr val="C00000"/>
              </a:solidFill>
              <a:latin typeface="Times New Roman" panose="02020603050405020304" pitchFamily="18" charset="0"/>
              <a:cs typeface="Times New Roman" panose="02020603050405020304" pitchFamily="18" charset="0"/>
            </a:endParaRPr>
          </a:p>
          <a:p>
            <a:pPr algn="ctr"/>
            <a:endParaRPr lang="en-US" sz="2400" b="1" i="1" u="sng">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96355" y="1464310"/>
            <a:ext cx="4611370" cy="27070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p:spPr>
        <p:txBody>
          <a:bodyPr wrap="square" rtlCol="0" anchor="t">
            <a:spAutoFit/>
          </a:bodyPr>
          <a:p>
            <a:r>
              <a:rPr lang="en-US" altLang="en-IN" sz="2000" b="1" i="1" u="sng" dirty="0">
                <a:latin typeface="Times New Roman" panose="02020603050405020304" pitchFamily="18" charset="0"/>
                <a:cs typeface="Times New Roman" panose="02020603050405020304" pitchFamily="18" charset="0"/>
                <a:sym typeface="+mn-ea"/>
              </a:rPr>
              <a:t>Fig 3</a:t>
            </a:r>
            <a:endParaRPr lang="en-US" altLang="en-IN" b="1" i="1" dirty="0">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From this figure we observe that,</a:t>
            </a:r>
            <a:r>
              <a:rPr lang="en-US" altLang="en-IN" sz="2000" b="1" i="1" dirty="0">
                <a:latin typeface="Times New Roman" panose="02020603050405020304" pitchFamily="18" charset="0"/>
                <a:cs typeface="Times New Roman" panose="02020603050405020304" pitchFamily="18" charset="0"/>
                <a:sym typeface="+mn-ea"/>
              </a:rPr>
              <a:t>when     r &lt;0 then population is decreasing (decaying).</a:t>
            </a:r>
            <a:endParaRPr lang="en-US" altLang="en-IN" b="1" i="1" dirty="0">
              <a:latin typeface="Times New Roman" panose="02020603050405020304" pitchFamily="18" charset="0"/>
              <a:cs typeface="Times New Roman" panose="02020603050405020304" pitchFamily="18" charset="0"/>
              <a:sym typeface="+mn-ea"/>
            </a:endParaRPr>
          </a:p>
          <a:p>
            <a:endParaRPr lang="en-US" altLang="en-IN" b="1" i="1" dirty="0">
              <a:latin typeface="Times New Roman" panose="02020603050405020304" pitchFamily="18" charset="0"/>
              <a:cs typeface="Times New Roman" panose="02020603050405020304" pitchFamily="18" charset="0"/>
              <a:sym typeface="+mn-ea"/>
            </a:endParaRPr>
          </a:p>
          <a:p>
            <a:endParaRPr lang="en-US" altLang="en-IN" b="1" i="1" dirty="0">
              <a:latin typeface="Times New Roman" panose="02020603050405020304" pitchFamily="18" charset="0"/>
              <a:cs typeface="Times New Roman" panose="02020603050405020304" pitchFamily="18" charset="0"/>
              <a:sym typeface="+mn-ea"/>
            </a:endParaRPr>
          </a:p>
          <a:p>
            <a:endParaRPr lang="en-US"/>
          </a:p>
          <a:p>
            <a:endParaRPr lang="en-US"/>
          </a:p>
          <a:p>
            <a:endParaRPr lang="en-US"/>
          </a:p>
        </p:txBody>
      </p:sp>
      <p:pic>
        <p:nvPicPr>
          <p:cNvPr id="4" name="Picture 3" descr="ertInc"/>
          <p:cNvPicPr>
            <a:picLocks noChangeAspect="1"/>
          </p:cNvPicPr>
          <p:nvPr/>
        </p:nvPicPr>
        <p:blipFill>
          <a:blip r:embed="rId1"/>
          <a:stretch>
            <a:fillRect/>
          </a:stretch>
        </p:blipFill>
        <p:spPr>
          <a:xfrm>
            <a:off x="647700" y="3362960"/>
            <a:ext cx="4461510" cy="3179445"/>
          </a:xfrm>
          <a:prstGeom prst="rect">
            <a:avLst/>
          </a:prstGeom>
        </p:spPr>
      </p:pic>
      <p:sp>
        <p:nvSpPr>
          <p:cNvPr id="5" name="Text Box 4"/>
          <p:cNvSpPr txBox="1"/>
          <p:nvPr/>
        </p:nvSpPr>
        <p:spPr>
          <a:xfrm>
            <a:off x="929640" y="1757680"/>
            <a:ext cx="3807460" cy="15995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p:spPr>
        <p:txBody>
          <a:bodyPr wrap="square" rtlCol="0" anchor="t">
            <a:spAutoFit/>
          </a:bodyPr>
          <a:p>
            <a:r>
              <a:rPr lang="en-US" altLang="en-IN" sz="2000" b="1" i="1" u="sng" dirty="0">
                <a:latin typeface="Times New Roman" panose="02020603050405020304" pitchFamily="18" charset="0"/>
                <a:cs typeface="Times New Roman" panose="02020603050405020304" pitchFamily="18" charset="0"/>
                <a:sym typeface="+mn-ea"/>
              </a:rPr>
              <a:t>Fig 2</a:t>
            </a:r>
            <a:endParaRPr lang="en-US" altLang="en-IN" b="1" i="1" dirty="0">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From this figure we observe that,</a:t>
            </a:r>
            <a:r>
              <a:rPr lang="en-US" altLang="en-IN" sz="2000" b="1" i="1" dirty="0">
                <a:latin typeface="Times New Roman" panose="02020603050405020304" pitchFamily="18" charset="0"/>
                <a:cs typeface="Times New Roman" panose="02020603050405020304" pitchFamily="18" charset="0"/>
                <a:sym typeface="+mn-ea"/>
              </a:rPr>
              <a:t>when  r &gt; 0 then population is increasing (growing)</a:t>
            </a:r>
            <a:r>
              <a:rPr lang="en-US" altLang="en-IN" b="1" i="1" dirty="0">
                <a:latin typeface="Times New Roman" panose="02020603050405020304" pitchFamily="18" charset="0"/>
                <a:cs typeface="Times New Roman" panose="02020603050405020304" pitchFamily="18" charset="0"/>
                <a:sym typeface="+mn-ea"/>
              </a:rPr>
              <a:t>.</a:t>
            </a:r>
            <a:endParaRPr lang="en-US" altLang="en-IN" b="1" i="1" dirty="0">
              <a:latin typeface="Times New Roman" panose="02020603050405020304" pitchFamily="18" charset="0"/>
              <a:cs typeface="Times New Roman" panose="02020603050405020304" pitchFamily="18" charset="0"/>
              <a:sym typeface="+mn-ea"/>
            </a:endParaRPr>
          </a:p>
          <a:p>
            <a:endParaRPr lang="en-US"/>
          </a:p>
        </p:txBody>
      </p:sp>
      <p:pic>
        <p:nvPicPr>
          <p:cNvPr id="6" name="Picture 5" descr="ertDec"/>
          <p:cNvPicPr>
            <a:picLocks noChangeAspect="1"/>
          </p:cNvPicPr>
          <p:nvPr/>
        </p:nvPicPr>
        <p:blipFill>
          <a:blip r:embed="rId2"/>
          <a:stretch>
            <a:fillRect/>
          </a:stretch>
        </p:blipFill>
        <p:spPr>
          <a:xfrm>
            <a:off x="6249035" y="3257550"/>
            <a:ext cx="5005070" cy="32842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a:effectLst/>
      </p:bgPr>
    </p:bg>
    <p:spTree>
      <p:nvGrpSpPr>
        <p:cNvPr id="1" name=""/>
        <p:cNvGrpSpPr/>
        <p:nvPr/>
      </p:nvGrpSpPr>
      <p:grpSpPr/>
      <p:sp>
        <p:nvSpPr>
          <p:cNvPr id="3" name="Content Placeholder 2"/>
          <p:cNvSpPr>
            <a:spLocks noGrp="1"/>
          </p:cNvSpPr>
          <p:nvPr>
            <p:ph idx="1"/>
          </p:nvPr>
        </p:nvSpPr>
        <p:spPr>
          <a:xfrm>
            <a:off x="1003935" y="769620"/>
            <a:ext cx="10515600" cy="4351338"/>
          </a:xfrm>
        </p:spPr>
        <p:txBody>
          <a:bodyPr>
            <a:normAutofit/>
          </a:bodyPr>
          <a:p>
            <a:pPr marL="0" indent="0">
              <a:buFont typeface="Arial" panose="020B0604020202020204" pitchFamily="34" charset="0"/>
              <a:buNone/>
            </a:pPr>
            <a:r>
              <a:rPr lang="en-US" altLang="en-IN" sz="2220" b="1" i="1" u="sng" dirty="0">
                <a:solidFill>
                  <a:srgbClr val="C00000"/>
                </a:solidFill>
                <a:latin typeface="Times New Roman" panose="02020603050405020304" pitchFamily="18" charset="0"/>
                <a:cs typeface="Times New Roman" panose="02020603050405020304" pitchFamily="18" charset="0"/>
                <a:sym typeface="+mn-ea"/>
              </a:rPr>
              <a:t>Litreture Review </a:t>
            </a:r>
            <a:r>
              <a:rPr lang="en-US" altLang="en-IN" sz="2220" b="1" i="1" dirty="0">
                <a:solidFill>
                  <a:srgbClr val="C00000"/>
                </a:solidFill>
                <a:latin typeface="Times New Roman" panose="02020603050405020304" pitchFamily="18" charset="0"/>
                <a:cs typeface="Times New Roman" panose="02020603050405020304" pitchFamily="18" charset="0"/>
                <a:sym typeface="+mn-ea"/>
              </a:rPr>
              <a:t>- </a:t>
            </a:r>
            <a:endParaRPr lang="en-US" altLang="en-IN" sz="2220" b="1" dirty="0">
              <a:solidFill>
                <a:schemeClr val="tx1"/>
              </a:solidFill>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sz="2220" b="1" spc="-5" dirty="0">
                <a:solidFill>
                  <a:schemeClr val="accent5">
                    <a:lumMod val="75000"/>
                  </a:schemeClr>
                </a:solidFill>
                <a:latin typeface="Times New Roman" panose="02020603050405020304"/>
                <a:cs typeface="Times New Roman" panose="02020603050405020304"/>
                <a:sym typeface="+mn-ea"/>
              </a:rPr>
              <a:t>Growth Curve model </a:t>
            </a:r>
            <a:r>
              <a:rPr lang="en-US" sz="2220" b="1" spc="-5" dirty="0">
                <a:solidFill>
                  <a:schemeClr val="accent5">
                    <a:lumMod val="75000"/>
                  </a:schemeClr>
                </a:solidFill>
                <a:latin typeface="Times New Roman" panose="02020603050405020304"/>
                <a:cs typeface="Times New Roman" panose="02020603050405020304"/>
                <a:sym typeface="+mn-ea"/>
              </a:rPr>
              <a:t>(Exponential,Logistic,Gompertz) </a:t>
            </a:r>
            <a:r>
              <a:rPr sz="2220" b="1" spc="-5" dirty="0">
                <a:solidFill>
                  <a:schemeClr val="accent5">
                    <a:lumMod val="75000"/>
                  </a:schemeClr>
                </a:solidFill>
                <a:latin typeface="Times New Roman" panose="02020603050405020304"/>
                <a:cs typeface="Times New Roman" panose="02020603050405020304"/>
                <a:sym typeface="+mn-ea"/>
              </a:rPr>
              <a:t>is the mathematical framework </a:t>
            </a:r>
            <a:r>
              <a:rPr sz="2220" b="1" dirty="0">
                <a:solidFill>
                  <a:schemeClr val="accent5">
                    <a:lumMod val="75000"/>
                  </a:schemeClr>
                </a:solidFill>
                <a:latin typeface="Times New Roman" panose="02020603050405020304"/>
                <a:cs typeface="Times New Roman" panose="02020603050405020304"/>
                <a:sym typeface="+mn-ea"/>
              </a:rPr>
              <a:t>of </a:t>
            </a:r>
            <a:r>
              <a:rPr sz="2220" b="1" spc="-5" dirty="0">
                <a:solidFill>
                  <a:schemeClr val="accent5">
                    <a:lumMod val="75000"/>
                  </a:schemeClr>
                </a:solidFill>
                <a:latin typeface="Times New Roman" panose="02020603050405020304"/>
                <a:cs typeface="Times New Roman" panose="02020603050405020304"/>
                <a:sym typeface="+mn-ea"/>
              </a:rPr>
              <a:t>growth  in applied science</a:t>
            </a:r>
            <a:r>
              <a:rPr sz="2220" b="1" spc="10" dirty="0">
                <a:solidFill>
                  <a:schemeClr val="accent5">
                    <a:lumMod val="75000"/>
                  </a:schemeClr>
                </a:solidFill>
                <a:latin typeface="Times New Roman" panose="02020603050405020304"/>
                <a:cs typeface="Times New Roman" panose="02020603050405020304"/>
                <a:sym typeface="+mn-ea"/>
              </a:rPr>
              <a:t> </a:t>
            </a:r>
            <a:r>
              <a:rPr sz="2220" b="1" spc="-5" dirty="0">
                <a:solidFill>
                  <a:schemeClr val="accent5">
                    <a:lumMod val="75000"/>
                  </a:schemeClr>
                </a:solidFill>
                <a:latin typeface="Times New Roman" panose="02020603050405020304"/>
                <a:cs typeface="Times New Roman" panose="02020603050405020304"/>
                <a:sym typeface="+mn-ea"/>
              </a:rPr>
              <a:t>areas.</a:t>
            </a:r>
            <a:endParaRPr sz="2220" b="1" spc="-5" dirty="0">
              <a:solidFill>
                <a:schemeClr val="accent5">
                  <a:lumMod val="75000"/>
                </a:schemeClr>
              </a:solidFill>
              <a:latin typeface="Times New Roman" panose="02020603050405020304"/>
              <a:cs typeface="Times New Roman" panose="02020603050405020304"/>
              <a:sym typeface="+mn-ea"/>
            </a:endParaRPr>
          </a:p>
          <a:p>
            <a:pPr>
              <a:buFont typeface="Arial" panose="020B0604020202020204" pitchFamily="34" charset="0"/>
              <a:buChar char="•"/>
            </a:pPr>
            <a:r>
              <a:rPr sz="2220" b="1" spc="-5" dirty="0">
                <a:solidFill>
                  <a:schemeClr val="accent5">
                    <a:lumMod val="75000"/>
                  </a:schemeClr>
                </a:solidFill>
                <a:latin typeface="Times New Roman" panose="02020603050405020304"/>
                <a:cs typeface="Times New Roman" panose="02020603050405020304"/>
                <a:sym typeface="+mn-ea"/>
              </a:rPr>
              <a:t>Growth rate</a:t>
            </a:r>
            <a:r>
              <a:rPr lang="en-US" sz="2220" b="1" spc="-5" dirty="0">
                <a:solidFill>
                  <a:schemeClr val="accent5">
                    <a:lumMod val="75000"/>
                  </a:schemeClr>
                </a:solidFill>
                <a:latin typeface="Times New Roman" panose="02020603050405020304"/>
                <a:cs typeface="Times New Roman" panose="02020603050405020304"/>
                <a:sym typeface="+mn-ea"/>
              </a:rPr>
              <a:t> (RGR,AGR)</a:t>
            </a:r>
            <a:r>
              <a:rPr sz="2220" b="1" spc="-5" dirty="0">
                <a:solidFill>
                  <a:schemeClr val="accent5">
                    <a:lumMod val="75000"/>
                  </a:schemeClr>
                </a:solidFill>
                <a:latin typeface="Times New Roman" panose="02020603050405020304"/>
                <a:cs typeface="Times New Roman" panose="02020603050405020304"/>
                <a:sym typeface="+mn-ea"/>
              </a:rPr>
              <a:t> associated with the process to understand the  phenomenon </a:t>
            </a:r>
            <a:r>
              <a:rPr sz="2220" b="1" dirty="0">
                <a:solidFill>
                  <a:schemeClr val="accent5">
                    <a:lumMod val="75000"/>
                  </a:schemeClr>
                </a:solidFill>
                <a:latin typeface="Times New Roman" panose="02020603050405020304"/>
                <a:cs typeface="Times New Roman" panose="02020603050405020304"/>
                <a:sym typeface="+mn-ea"/>
              </a:rPr>
              <a:t>of</a:t>
            </a:r>
            <a:r>
              <a:rPr sz="2220" b="1" spc="-5" dirty="0">
                <a:solidFill>
                  <a:schemeClr val="accent5">
                    <a:lumMod val="75000"/>
                  </a:schemeClr>
                </a:solidFill>
                <a:latin typeface="Times New Roman" panose="02020603050405020304"/>
                <a:cs typeface="Times New Roman" panose="02020603050405020304"/>
                <a:sym typeface="+mn-ea"/>
              </a:rPr>
              <a:t> growth.</a:t>
            </a:r>
            <a:endParaRPr sz="2220" b="1" spc="-5" dirty="0">
              <a:solidFill>
                <a:schemeClr val="accent5">
                  <a:lumMod val="75000"/>
                </a:schemeClr>
              </a:solidFill>
              <a:latin typeface="Times New Roman" panose="02020603050405020304"/>
              <a:cs typeface="Times New Roman" panose="02020603050405020304"/>
              <a:sym typeface="+mn-ea"/>
            </a:endParaRPr>
          </a:p>
          <a:p>
            <a:pPr marL="0" indent="0">
              <a:buFont typeface="Arial" panose="020B0604020202020204" pitchFamily="34" charset="0"/>
              <a:buNone/>
            </a:pPr>
            <a:endParaRPr lang="en-US" altLang="en-IN" sz="222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en-IN" sz="2220" b="1" i="1" u="sng" dirty="0">
                <a:solidFill>
                  <a:srgbClr val="C00000"/>
                </a:solidFill>
                <a:latin typeface="Times New Roman" panose="02020603050405020304" pitchFamily="18" charset="0"/>
                <a:cs typeface="Times New Roman" panose="02020603050405020304" pitchFamily="18" charset="0"/>
                <a:sym typeface="+mn-ea"/>
              </a:rPr>
              <a:t>Objective -</a:t>
            </a:r>
            <a:endParaRPr lang="en-US" altLang="en-IN" sz="222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20" b="1" spc="-4" dirty="0">
                <a:solidFill>
                  <a:schemeClr val="accent5">
                    <a:lumMod val="75000"/>
                  </a:schemeClr>
                </a:solidFill>
                <a:latin typeface="Times New Roman" panose="02020603050405020304"/>
                <a:cs typeface="Times New Roman" panose="02020603050405020304"/>
                <a:sym typeface="+mn-ea"/>
              </a:rPr>
              <a:t>Identification </a:t>
            </a:r>
            <a:r>
              <a:rPr lang="en-IN" sz="2220" b="1" dirty="0">
                <a:solidFill>
                  <a:schemeClr val="accent5">
                    <a:lumMod val="75000"/>
                  </a:schemeClr>
                </a:solidFill>
                <a:latin typeface="Times New Roman" panose="02020603050405020304"/>
                <a:cs typeface="Times New Roman" panose="02020603050405020304"/>
                <a:sym typeface="+mn-ea"/>
              </a:rPr>
              <a:t>of </a:t>
            </a:r>
            <a:r>
              <a:rPr lang="en-IN" sz="2220" b="1" spc="-4" dirty="0">
                <a:solidFill>
                  <a:schemeClr val="accent5">
                    <a:lumMod val="75000"/>
                  </a:schemeClr>
                </a:solidFill>
                <a:latin typeface="Times New Roman" panose="02020603050405020304"/>
                <a:cs typeface="Times New Roman" panose="02020603050405020304"/>
                <a:sym typeface="+mn-ea"/>
              </a:rPr>
              <a:t>growth law </a:t>
            </a:r>
            <a:r>
              <a:rPr lang="en-IN" sz="2220" b="1" dirty="0">
                <a:solidFill>
                  <a:schemeClr val="accent5">
                    <a:lumMod val="75000"/>
                  </a:schemeClr>
                </a:solidFill>
                <a:latin typeface="Times New Roman" panose="02020603050405020304"/>
                <a:cs typeface="Times New Roman" panose="02020603050405020304"/>
                <a:sym typeface="+mn-ea"/>
              </a:rPr>
              <a:t>and </a:t>
            </a:r>
            <a:r>
              <a:rPr lang="en-IN" sz="2220" b="1" spc="-4" dirty="0">
                <a:solidFill>
                  <a:schemeClr val="accent5">
                    <a:lumMod val="75000"/>
                  </a:schemeClr>
                </a:solidFill>
                <a:latin typeface="Times New Roman" panose="02020603050405020304"/>
                <a:cs typeface="Times New Roman" panose="02020603050405020304"/>
                <a:sym typeface="+mn-ea"/>
              </a:rPr>
              <a:t>estimation </a:t>
            </a:r>
            <a:r>
              <a:rPr lang="en-IN" sz="2220" b="1" dirty="0">
                <a:solidFill>
                  <a:schemeClr val="accent5">
                    <a:lumMod val="75000"/>
                  </a:schemeClr>
                </a:solidFill>
                <a:latin typeface="Times New Roman" panose="02020603050405020304"/>
                <a:cs typeface="Times New Roman" panose="02020603050405020304"/>
                <a:sym typeface="+mn-ea"/>
              </a:rPr>
              <a:t>of </a:t>
            </a:r>
            <a:r>
              <a:rPr lang="en-IN" sz="2220" b="1" spc="-4" dirty="0">
                <a:solidFill>
                  <a:schemeClr val="accent5">
                    <a:lumMod val="75000"/>
                  </a:schemeClr>
                </a:solidFill>
                <a:latin typeface="Times New Roman" panose="02020603050405020304"/>
                <a:cs typeface="Times New Roman" panose="02020603050405020304"/>
                <a:sym typeface="+mn-ea"/>
              </a:rPr>
              <a:t>its parameters based</a:t>
            </a:r>
            <a:r>
              <a:rPr lang="en-IN" sz="2220" b="1" spc="-14" dirty="0">
                <a:solidFill>
                  <a:schemeClr val="accent5">
                    <a:lumMod val="75000"/>
                  </a:schemeClr>
                </a:solidFill>
                <a:latin typeface="Times New Roman" panose="02020603050405020304"/>
                <a:cs typeface="Times New Roman" panose="02020603050405020304"/>
                <a:sym typeface="+mn-ea"/>
              </a:rPr>
              <a:t> on </a:t>
            </a:r>
            <a:r>
              <a:rPr lang="en-US" altLang="en-IN" sz="2220" b="1" spc="-14" dirty="0">
                <a:solidFill>
                  <a:schemeClr val="accent5">
                    <a:lumMod val="75000"/>
                  </a:schemeClr>
                </a:solidFill>
                <a:latin typeface="Times New Roman" panose="02020603050405020304"/>
                <a:cs typeface="Times New Roman" panose="02020603050405020304"/>
                <a:sym typeface="+mn-ea"/>
              </a:rPr>
              <a:t>any </a:t>
            </a:r>
            <a:r>
              <a:rPr lang="en-IN" sz="2220" b="1" spc="-4" dirty="0">
                <a:solidFill>
                  <a:schemeClr val="accent5">
                    <a:lumMod val="75000"/>
                  </a:schemeClr>
                </a:solidFill>
                <a:latin typeface="Times New Roman" panose="02020603050405020304"/>
                <a:cs typeface="Times New Roman" panose="02020603050405020304"/>
                <a:sym typeface="+mn-ea"/>
              </a:rPr>
              <a:t>dataset.</a:t>
            </a:r>
            <a:endParaRPr lang="en-IN" sz="2220" b="1" spc="-4" dirty="0">
              <a:solidFill>
                <a:schemeClr val="accent5">
                  <a:lumMod val="75000"/>
                </a:schemeClr>
              </a:solidFill>
              <a:latin typeface="Times New Roman" panose="02020603050405020304"/>
              <a:cs typeface="Times New Roman" panose="02020603050405020304"/>
              <a:sym typeface="+mn-ea"/>
            </a:endParaRPr>
          </a:p>
          <a:p>
            <a:pPr>
              <a:buFont typeface="Arial" panose="020B0604020202020204" pitchFamily="34" charset="0"/>
              <a:buChar char="•"/>
            </a:pPr>
            <a:r>
              <a:rPr sz="2220" b="1" spc="-5" dirty="0">
                <a:solidFill>
                  <a:schemeClr val="accent5">
                    <a:lumMod val="75000"/>
                  </a:schemeClr>
                </a:solidFill>
                <a:latin typeface="Times New Roman" panose="02020603050405020304"/>
                <a:cs typeface="Times New Roman" panose="02020603050405020304"/>
                <a:sym typeface="+mn-ea"/>
              </a:rPr>
              <a:t>We use non-linear least squares </a:t>
            </a:r>
            <a:r>
              <a:rPr sz="2220" b="1" dirty="0">
                <a:solidFill>
                  <a:schemeClr val="accent5">
                    <a:lumMod val="75000"/>
                  </a:schemeClr>
                </a:solidFill>
                <a:latin typeface="Times New Roman" panose="02020603050405020304"/>
                <a:cs typeface="Times New Roman" panose="02020603050405020304"/>
                <a:sym typeface="+mn-ea"/>
              </a:rPr>
              <a:t>and </a:t>
            </a:r>
            <a:r>
              <a:rPr sz="2220" b="1" spc="-5" dirty="0">
                <a:solidFill>
                  <a:schemeClr val="accent5">
                    <a:lumMod val="75000"/>
                  </a:schemeClr>
                </a:solidFill>
                <a:latin typeface="Times New Roman" panose="02020603050405020304"/>
                <a:cs typeface="Times New Roman" panose="02020603050405020304"/>
                <a:sym typeface="+mn-ea"/>
              </a:rPr>
              <a:t>check other optimum parameters based </a:t>
            </a:r>
            <a:r>
              <a:rPr sz="2220" b="1" dirty="0">
                <a:solidFill>
                  <a:schemeClr val="accent5">
                    <a:lumMod val="75000"/>
                  </a:schemeClr>
                </a:solidFill>
                <a:latin typeface="Times New Roman" panose="02020603050405020304"/>
                <a:cs typeface="Times New Roman" panose="02020603050405020304"/>
                <a:sym typeface="+mn-ea"/>
              </a:rPr>
              <a:t>on</a:t>
            </a:r>
            <a:r>
              <a:rPr sz="2220" b="1" spc="-5" dirty="0">
                <a:solidFill>
                  <a:schemeClr val="accent5">
                    <a:lumMod val="75000"/>
                  </a:schemeClr>
                </a:solidFill>
                <a:latin typeface="Times New Roman" panose="02020603050405020304"/>
                <a:cs typeface="Times New Roman" panose="02020603050405020304"/>
                <a:sym typeface="+mn-ea"/>
              </a:rPr>
              <a:t> statistical</a:t>
            </a:r>
            <a:r>
              <a:rPr lang="en-US" sz="2220" b="1" spc="-5" dirty="0">
                <a:solidFill>
                  <a:schemeClr val="accent5">
                    <a:lumMod val="75000"/>
                  </a:schemeClr>
                </a:solidFill>
                <a:latin typeface="Times New Roman" panose="02020603050405020304"/>
                <a:cs typeface="Times New Roman" panose="02020603050405020304"/>
                <a:sym typeface="+mn-ea"/>
              </a:rPr>
              <a:t> </a:t>
            </a:r>
            <a:r>
              <a:rPr sz="2220" b="1" spc="-5" dirty="0">
                <a:solidFill>
                  <a:schemeClr val="accent5">
                    <a:lumMod val="75000"/>
                  </a:schemeClr>
                </a:solidFill>
                <a:latin typeface="Times New Roman" panose="02020603050405020304"/>
                <a:cs typeface="Times New Roman" panose="02020603050405020304"/>
                <a:sym typeface="+mn-ea"/>
              </a:rPr>
              <a:t>inference</a:t>
            </a:r>
            <a:r>
              <a:rPr sz="2220" b="1" dirty="0">
                <a:solidFill>
                  <a:schemeClr val="accent5">
                    <a:lumMod val="75000"/>
                  </a:schemeClr>
                </a:solidFill>
                <a:latin typeface="Times New Roman" panose="02020603050405020304"/>
                <a:cs typeface="Times New Roman" panose="02020603050405020304"/>
                <a:sym typeface="+mn-ea"/>
              </a:rPr>
              <a:t> </a:t>
            </a:r>
            <a:r>
              <a:rPr sz="2220" b="1" spc="-5" dirty="0">
                <a:solidFill>
                  <a:schemeClr val="accent5">
                    <a:lumMod val="75000"/>
                  </a:schemeClr>
                </a:solidFill>
                <a:latin typeface="Times New Roman" panose="02020603050405020304"/>
                <a:cs typeface="Times New Roman" panose="02020603050405020304"/>
                <a:sym typeface="+mn-ea"/>
              </a:rPr>
              <a:t>problems.</a:t>
            </a:r>
            <a:r>
              <a:rPr lang="en-US" sz="2220" b="1" spc="-5" dirty="0">
                <a:solidFill>
                  <a:schemeClr val="accent5">
                    <a:lumMod val="75000"/>
                  </a:schemeClr>
                </a:solidFill>
                <a:latin typeface="Times New Roman" panose="02020603050405020304"/>
                <a:cs typeface="Times New Roman" panose="02020603050405020304"/>
                <a:sym typeface="+mn-ea"/>
              </a:rPr>
              <a:t> </a:t>
            </a:r>
            <a:endParaRPr lang="en-IN" sz="2220" b="1" dirty="0">
              <a:solidFill>
                <a:schemeClr val="accent5">
                  <a:lumMod val="75000"/>
                </a:schemeClr>
              </a:solidFill>
              <a:latin typeface="Times New Roman" panose="02020603050405020304"/>
              <a:cs typeface="Times New Roman" panose="02020603050405020304"/>
            </a:endParaRPr>
          </a:p>
          <a:p>
            <a:pPr marL="0" indent="0">
              <a:buNone/>
            </a:pPr>
            <a:endParaRPr lang="en-IN" sz="2220" b="1" dirty="0">
              <a:solidFill>
                <a:schemeClr val="accent5">
                  <a:lumMod val="75000"/>
                </a:schemeClr>
              </a:solidFill>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a:effectLst/>
      </p:bgPr>
    </p:bg>
    <p:spTree>
      <p:nvGrpSpPr>
        <p:cNvPr id="1" name=""/>
        <p:cNvGrpSpPr/>
        <p:nvPr/>
      </p:nvGrpSpPr>
      <p:grpSpPr/>
      <p:sp>
        <p:nvSpPr>
          <p:cNvPr id="3" name="Text Box 2"/>
          <p:cNvSpPr txBox="1"/>
          <p:nvPr/>
        </p:nvSpPr>
        <p:spPr>
          <a:xfrm>
            <a:off x="120650" y="305435"/>
            <a:ext cx="12192000" cy="62471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wrap="square" rtlCol="0">
            <a:spAutoFit/>
          </a:bodyPr>
          <a:p>
            <a:pPr indent="0" algn="l">
              <a:buFont typeface="Arial" panose="020B0604020202020204" pitchFamily="34" charset="0"/>
              <a:buNone/>
            </a:pP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Properties </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of  RGR -</a:t>
            </a:r>
            <a:endParaRPr lang="en-US" altLang="en-IN" sz="2000" b="1" i="1"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dirty="0">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latin typeface="Times New Roman" panose="02020603050405020304" pitchFamily="18" charset="0"/>
                <a:cs typeface="Times New Roman" panose="02020603050405020304" pitchFamily="18" charset="0"/>
                <a:sym typeface="+mn-ea"/>
              </a:rPr>
              <a:t>RGR is decreasing with size so it is density dependent size covariate (Fig 1).</a:t>
            </a:r>
            <a:endParaRPr lang="en-US" altLang="en-IN" sz="2000" b="1" i="1"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     For ex:The logistic model.</a:t>
            </a:r>
            <a:endParaRPr lang="en-US" altLang="en-IN" sz="2000" b="1" i="1" dirty="0">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endParaRPr lang="en-US" altLang="en-IN" sz="2000" b="1" i="1" dirty="0">
              <a:latin typeface="Times New Roman" panose="02020603050405020304" pitchFamily="18" charset="0"/>
              <a:cs typeface="Times New Roman" panose="02020603050405020304" pitchFamily="18" charset="0"/>
              <a:sym typeface="+mn-ea"/>
            </a:endParaRPr>
          </a:p>
          <a:p>
            <a:pPr marL="342900" indent="-342900" algn="l">
              <a:buFont typeface="Arial" panose="020B0604020202020204" pitchFamily="34" charset="0"/>
              <a:buChar char="•"/>
            </a:pPr>
            <a:r>
              <a:rPr lang="en-US" altLang="en-IN" sz="2000" b="1" i="1" dirty="0">
                <a:latin typeface="Times New Roman" panose="02020603050405020304" pitchFamily="18" charset="0"/>
                <a:cs typeface="Times New Roman" panose="02020603050405020304" pitchFamily="18" charset="0"/>
                <a:sym typeface="+mn-ea"/>
              </a:rPr>
              <a:t>RGR is decreasing with time so it is density dependent time covariate (Fig 2). </a:t>
            </a:r>
            <a:endParaRPr lang="en-US" altLang="en-IN" sz="2000" b="1" i="1"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dirty="0">
                <a:latin typeface="Times New Roman" panose="02020603050405020304" pitchFamily="18" charset="0"/>
                <a:cs typeface="Times New Roman" panose="02020603050405020304" pitchFamily="18" charset="0"/>
                <a:sym typeface="+mn-ea"/>
              </a:rPr>
              <a:t>     For ex:The gompertz model.</a:t>
            </a:r>
            <a:endParaRPr lang="en-US" altLang="en-IN" sz="2000" b="1" i="1" u="sng"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Reasons -</a:t>
            </a:r>
            <a:endParaRPr lang="en-US" altLang="en-IN" sz="2000" b="1" i="1" u="sng" dirty="0">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000" b="1" i="1">
                <a:latin typeface="Times New Roman" panose="02020603050405020304" pitchFamily="18" charset="0"/>
                <a:cs typeface="Times New Roman" panose="02020603050405020304" pitchFamily="18" charset="0"/>
              </a:rPr>
              <a:t> From these two above lines we observe that , when per capita (per individual) growth rate changes with </a:t>
            </a: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000" b="1" i="1">
                <a:latin typeface="Times New Roman" panose="02020603050405020304" pitchFamily="18" charset="0"/>
                <a:cs typeface="Times New Roman" panose="02020603050405020304" pitchFamily="18" charset="0"/>
              </a:rPr>
              <a:t>increasing population density.</a:t>
            </a: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sym typeface="+mn-ea"/>
            </a:endParaRPr>
          </a:p>
          <a:p>
            <a:pPr indent="0" algn="l">
              <a:buFont typeface="Arial" panose="020B0604020202020204" pitchFamily="34" charset="0"/>
              <a:buNone/>
            </a:pPr>
            <a:endParaRPr lang="en-US" sz="2000" b="1" i="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a:effectLst/>
      </p:bgPr>
    </p:bg>
    <p:spTree>
      <p:nvGrpSpPr>
        <p:cNvPr id="1" name=""/>
        <p:cNvGrpSpPr/>
        <p:nvPr/>
      </p:nvGrpSpPr>
      <p:grpSpPr/>
      <p:pic>
        <p:nvPicPr>
          <p:cNvPr id="2" name="Picture 1" descr="rgr1"/>
          <p:cNvPicPr>
            <a:picLocks noChangeAspect="1"/>
          </p:cNvPicPr>
          <p:nvPr/>
        </p:nvPicPr>
        <p:blipFill>
          <a:blip r:embed="rId1"/>
          <a:stretch>
            <a:fillRect/>
          </a:stretch>
        </p:blipFill>
        <p:spPr>
          <a:xfrm>
            <a:off x="6771005" y="2369185"/>
            <a:ext cx="4364990" cy="3501390"/>
          </a:xfrm>
          <a:prstGeom prst="rect">
            <a:avLst/>
          </a:prstGeom>
        </p:spPr>
      </p:pic>
      <p:pic>
        <p:nvPicPr>
          <p:cNvPr id="3" name="Picture 2" descr="rgr size"/>
          <p:cNvPicPr>
            <a:picLocks noChangeAspect="1"/>
          </p:cNvPicPr>
          <p:nvPr/>
        </p:nvPicPr>
        <p:blipFill>
          <a:blip r:embed="rId2"/>
          <a:stretch>
            <a:fillRect/>
          </a:stretch>
        </p:blipFill>
        <p:spPr>
          <a:xfrm>
            <a:off x="1302385" y="2185035"/>
            <a:ext cx="3810635" cy="3870325"/>
          </a:xfrm>
          <a:prstGeom prst="rect">
            <a:avLst/>
          </a:prstGeom>
        </p:spPr>
      </p:pic>
      <p:sp>
        <p:nvSpPr>
          <p:cNvPr id="4" name="Text Box 3"/>
          <p:cNvSpPr txBox="1"/>
          <p:nvPr/>
        </p:nvSpPr>
        <p:spPr>
          <a:xfrm>
            <a:off x="315595" y="921385"/>
            <a:ext cx="5492115" cy="10147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txBody>
          <a:bodyPr wrap="square" rtlCol="0" anchor="t">
            <a:spAutoFit/>
          </a:bodyPr>
          <a:p>
            <a:r>
              <a:rPr lang="en-US" altLang="en-IN" sz="2000" b="1" i="1" dirty="0">
                <a:solidFill>
                  <a:schemeClr val="tx1"/>
                </a:solidFill>
                <a:latin typeface="Times New Roman" panose="02020603050405020304" pitchFamily="18" charset="0"/>
                <a:cs typeface="Times New Roman" panose="02020603050405020304" pitchFamily="18" charset="0"/>
                <a:sym typeface="+mn-ea"/>
              </a:rPr>
              <a:t>From this fig we observe that,</a:t>
            </a:r>
            <a:r>
              <a:rPr lang="en-US" altLang="en-IN" sz="2000" b="1" i="1" dirty="0">
                <a:latin typeface="Times New Roman" panose="02020603050405020304" pitchFamily="18" charset="0"/>
                <a:cs typeface="Times New Roman" panose="02020603050405020304" pitchFamily="18" charset="0"/>
                <a:sym typeface="+mn-ea"/>
              </a:rPr>
              <a:t>RGR is decreasing with size so it is density dependent size covariate (Fig 1).</a:t>
            </a:r>
            <a:endParaRPr lang="en-US" sz="2000"/>
          </a:p>
        </p:txBody>
      </p:sp>
      <p:sp>
        <p:nvSpPr>
          <p:cNvPr id="5" name="Text Box 4"/>
          <p:cNvSpPr txBox="1"/>
          <p:nvPr/>
        </p:nvSpPr>
        <p:spPr>
          <a:xfrm>
            <a:off x="6649720" y="921385"/>
            <a:ext cx="5107940" cy="10147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txBody>
          <a:bodyPr wrap="square" rtlCol="0" anchor="t">
            <a:spAutoFit/>
          </a:bodyPr>
          <a:p>
            <a:r>
              <a:rPr lang="en-US" altLang="en-IN" sz="2000" b="1" i="1" dirty="0">
                <a:latin typeface="Times New Roman" panose="02020603050405020304" pitchFamily="18" charset="0"/>
                <a:cs typeface="Times New Roman" panose="02020603050405020304" pitchFamily="18" charset="0"/>
                <a:sym typeface="+mn-ea"/>
              </a:rPr>
              <a:t>From this fig we observe that,</a:t>
            </a:r>
            <a:r>
              <a:rPr lang="en-US" altLang="en-IN" sz="2000" b="1" i="1" dirty="0">
                <a:latin typeface="Times New Roman" panose="02020603050405020304" pitchFamily="18" charset="0"/>
                <a:cs typeface="Times New Roman" panose="02020603050405020304" pitchFamily="18" charset="0"/>
                <a:sym typeface="+mn-ea"/>
              </a:rPr>
              <a:t>RGR is decreasing with time so it is density dependent time covariate (Fig 2).</a:t>
            </a:r>
            <a:endParaRPr lang="en-US" sz="2000"/>
          </a:p>
        </p:txBody>
      </p:sp>
      <p:sp>
        <p:nvSpPr>
          <p:cNvPr id="6" name="Text Box 5"/>
          <p:cNvSpPr txBox="1"/>
          <p:nvPr/>
        </p:nvSpPr>
        <p:spPr>
          <a:xfrm>
            <a:off x="1915160" y="212090"/>
            <a:ext cx="8935085"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For graphically understanding of </a:t>
            </a:r>
            <a:r>
              <a:rPr lang="en-US" sz="2400" b="1" i="1" u="sng">
                <a:solidFill>
                  <a:srgbClr val="C00000"/>
                </a:solidFill>
                <a:latin typeface="Times New Roman" panose="02020603050405020304" pitchFamily="18" charset="0"/>
                <a:cs typeface="Times New Roman" panose="02020603050405020304" pitchFamily="18" charset="0"/>
                <a:sym typeface="+mn-ea"/>
              </a:rPr>
              <a:t>RGR</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a:effectLst/>
      </p:bgPr>
    </p:bg>
    <p:spTree>
      <p:nvGrpSpPr>
        <p:cNvPr id="1" name=""/>
        <p:cNvGrpSpPr/>
        <p:nvPr/>
      </p:nvGrpSpPr>
      <p:grpSpPr/>
      <p:sp>
        <p:nvSpPr>
          <p:cNvPr id="2" name="Text Box 1"/>
          <p:cNvSpPr txBox="1"/>
          <p:nvPr/>
        </p:nvSpPr>
        <p:spPr>
          <a:xfrm>
            <a:off x="1346518" y="2613660"/>
            <a:ext cx="10132695" cy="1630045"/>
          </a:xfrm>
          <a:prstGeom prst="rect">
            <a:avLst/>
          </a:prstGeom>
          <a:pattFill prst="dotDmnd">
            <a:fgClr>
              <a:schemeClr val="accent1"/>
            </a:fgClr>
            <a:bgClr>
              <a:schemeClr val="bg1"/>
            </a:bgClr>
          </a:pattFill>
        </p:spPr>
        <p:txBody>
          <a:bodyPr wrap="none" rtlCol="0" anchor="t">
            <a:spAutoFit/>
          </a:bodyPr>
          <a:p>
            <a:pPr algn="ctr"/>
            <a:r>
              <a:rPr lang="en-US" altLang="en-IN" sz="2400" b="1" i="1" u="sng" dirty="0">
                <a:solidFill>
                  <a:srgbClr val="C00000"/>
                </a:solidFill>
                <a:latin typeface="Times New Roman" panose="02020603050405020304" pitchFamily="18" charset="0"/>
                <a:cs typeface="Times New Roman" panose="02020603050405020304" pitchFamily="18" charset="0"/>
                <a:sym typeface="+mn-ea"/>
              </a:rPr>
              <a:t>Autocrine </a:t>
            </a:r>
            <a:r>
              <a:rPr lang="en-IN" sz="2400" b="1" i="1" u="sng" dirty="0">
                <a:solidFill>
                  <a:srgbClr val="C00000"/>
                </a:solidFill>
                <a:latin typeface="Times New Roman" panose="02020603050405020304" pitchFamily="18" charset="0"/>
                <a:cs typeface="Times New Roman" panose="02020603050405020304" pitchFamily="18" charset="0"/>
                <a:sym typeface="+mn-ea"/>
              </a:rPr>
              <a:t>regulated cell population growth curve model</a:t>
            </a:r>
            <a:endParaRPr lang="en-IN" b="1" i="1" dirty="0">
              <a:latin typeface="Times New Roman" panose="02020603050405020304" pitchFamily="18" charset="0"/>
              <a:cs typeface="Times New Roman" panose="02020603050405020304" pitchFamily="18" charset="0"/>
              <a:sym typeface="+mn-ea"/>
            </a:endParaRPr>
          </a:p>
          <a:p>
            <a:pPr algn="ctr"/>
            <a:endParaRPr lang="en-IN" b="1" i="1" dirty="0">
              <a:latin typeface="Times New Roman" panose="02020603050405020304" pitchFamily="18" charset="0"/>
              <a:cs typeface="Times New Roman" panose="02020603050405020304" pitchFamily="18" charset="0"/>
              <a:sym typeface="+mn-ea"/>
            </a:endParaRPr>
          </a:p>
          <a:p>
            <a:pPr algn="ctr"/>
            <a:endParaRPr lang="en-IN" b="1" i="1" dirty="0">
              <a:latin typeface="Times New Roman" panose="02020603050405020304" pitchFamily="18" charset="0"/>
              <a:cs typeface="Times New Roman" panose="02020603050405020304" pitchFamily="18" charset="0"/>
              <a:sym typeface="+mn-ea"/>
            </a:endParaRPr>
          </a:p>
          <a:p>
            <a:pPr algn="ctr"/>
            <a:r>
              <a:rPr lang="en-IN" sz="2000" b="1" i="1" u="sng" dirty="0">
                <a:solidFill>
                  <a:srgbClr val="C00000"/>
                </a:solidFill>
                <a:latin typeface="Times New Roman" panose="02020603050405020304" pitchFamily="18" charset="0"/>
                <a:cs typeface="Times New Roman" panose="02020603050405020304" pitchFamily="18" charset="0"/>
                <a:sym typeface="+mn-ea"/>
              </a:rPr>
              <a:t>The autocrine regulated cell population growth curve model is an extended logistic growth</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 </a:t>
            </a:r>
            <a:r>
              <a:rPr lang="en-IN" sz="2000" b="1" i="1" u="sng" dirty="0">
                <a:solidFill>
                  <a:srgbClr val="C00000"/>
                </a:solidFill>
                <a:latin typeface="Times New Roman" panose="02020603050405020304" pitchFamily="18" charset="0"/>
                <a:cs typeface="Times New Roman" panose="02020603050405020304" pitchFamily="18" charset="0"/>
                <a:sym typeface="+mn-ea"/>
              </a:rPr>
              <a:t>law</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 </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a:p>
            <a:pPr algn="ctr"/>
            <a:r>
              <a:rPr lang="en-IN" sz="2000" b="1" i="1" u="sng" dirty="0">
                <a:solidFill>
                  <a:srgbClr val="C00000"/>
                </a:solidFill>
                <a:latin typeface="Times New Roman" panose="02020603050405020304" pitchFamily="18" charset="0"/>
                <a:cs typeface="Times New Roman" panose="02020603050405020304" pitchFamily="18" charset="0"/>
                <a:sym typeface="+mn-ea"/>
              </a:rPr>
              <a:t>with a density dependant suppression term </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449660" y="154"/>
            <a:ext cx="11292396"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altLang="en-IN" sz="2000" b="1" i="1" u="sng" dirty="0">
                <a:solidFill>
                  <a:srgbClr val="C00000"/>
                </a:solidFill>
                <a:latin typeface="Times New Roman" panose="02020603050405020304" pitchFamily="18" charset="0"/>
                <a:cs typeface="Times New Roman" panose="02020603050405020304" pitchFamily="18" charset="0"/>
              </a:rPr>
              <a:t>About autocrine </a:t>
            </a:r>
            <a:r>
              <a:rPr lang="en-IN" sz="2000" b="1" i="1" u="sng" dirty="0">
                <a:solidFill>
                  <a:srgbClr val="C00000"/>
                </a:solidFill>
                <a:latin typeface="Times New Roman" panose="02020603050405020304" pitchFamily="18" charset="0"/>
                <a:cs typeface="Times New Roman" panose="02020603050405020304" pitchFamily="18" charset="0"/>
                <a:sym typeface="+mn-ea"/>
              </a:rPr>
              <a:t>regulated cell population growth curve model </a:t>
            </a:r>
            <a:endParaRPr lang="en-IN"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0" y="411480"/>
            <a:ext cx="12192000" cy="25533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wrap="square" rtlCol="0" anchor="t">
            <a:spAutoFit/>
          </a:bodyPr>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The autocrine regulated model determines the Maximum Sustainable Total Suppression (MSTS) level on the cell population.</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MSTS will maintain a healthy balance between cell proliferation and suppression of an average autocrine population’s cells.</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The concept of MSTS over the model has been developed graphically in Fig 1,Fig2 and Fig3.</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From these figures,we will get the idea of combined effect of proliferation and suppression </a:t>
            </a:r>
            <a:r>
              <a:rPr lang="en-US" sz="2000" b="1" i="1">
                <a:latin typeface="Times New Roman" panose="02020603050405020304" pitchFamily="18" charset="0"/>
                <a:cs typeface="Times New Roman" panose="02020603050405020304" pitchFamily="18" charset="0"/>
                <a:sym typeface="+mn-ea"/>
              </a:rPr>
              <a:t>of an average autocrine population’s cells. This will discuss in the next slides.</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i="1">
              <a:latin typeface="Times New Roman" panose="02020603050405020304" pitchFamily="18" charset="0"/>
              <a:cs typeface="Times New Roman" panose="02020603050405020304" pitchFamily="18" charset="0"/>
            </a:endParaRPr>
          </a:p>
        </p:txBody>
      </p:sp>
      <p:sp>
        <p:nvSpPr>
          <p:cNvPr id="4" name="Text Box 3"/>
          <p:cNvSpPr txBox="1"/>
          <p:nvPr/>
        </p:nvSpPr>
        <p:spPr>
          <a:xfrm>
            <a:off x="631190" y="2628900"/>
            <a:ext cx="4742815" cy="2030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txBody>
          <a:bodyPr wrap="square" rtlCol="0" anchor="t">
            <a:spAutoFit/>
          </a:bodyPr>
          <a:p>
            <a:pPr algn="l"/>
            <a:r>
              <a:rPr lang="en-US" b="1" i="1" u="sng">
                <a:latin typeface="Times New Roman" panose="02020603050405020304" pitchFamily="18" charset="0"/>
                <a:cs typeface="Times New Roman" panose="02020603050405020304" pitchFamily="18" charset="0"/>
              </a:rPr>
              <a:t>Fig 1</a:t>
            </a:r>
            <a:endParaRPr lang="en-US" b="1" i="1">
              <a:latin typeface="Times New Roman" panose="02020603050405020304" pitchFamily="18" charset="0"/>
              <a:cs typeface="Times New Roman" panose="02020603050405020304" pitchFamily="18" charset="0"/>
            </a:endParaRPr>
          </a:p>
          <a:p>
            <a:pPr algn="l"/>
            <a:r>
              <a:rPr lang="en-US" b="1" i="1">
                <a:latin typeface="Times New Roman" panose="02020603050405020304" pitchFamily="18" charset="0"/>
                <a:cs typeface="Times New Roman" panose="02020603050405020304" pitchFamily="18" charset="0"/>
              </a:rPr>
              <a:t>From this figure we observe that, effect of inhibition is observed for different values of suppression rates in  autocrine regulated cell population growth.</a:t>
            </a:r>
            <a:endParaRPr lang="en-US" b="1" i="1">
              <a:latin typeface="Times New Roman" panose="02020603050405020304" pitchFamily="18" charset="0"/>
              <a:cs typeface="Times New Roman" panose="02020603050405020304" pitchFamily="18" charset="0"/>
            </a:endParaRPr>
          </a:p>
          <a:p>
            <a:pPr algn="l"/>
            <a:endParaRPr lang="en-US" b="1" i="1">
              <a:latin typeface="Times New Roman" panose="02020603050405020304" pitchFamily="18" charset="0"/>
              <a:cs typeface="Times New Roman" panose="02020603050405020304" pitchFamily="18" charset="0"/>
            </a:endParaRPr>
          </a:p>
          <a:p>
            <a:pPr algn="l"/>
            <a:endParaRPr lang="en-US" b="1" i="1">
              <a:latin typeface="Times New Roman" panose="02020603050405020304" pitchFamily="18" charset="0"/>
              <a:cs typeface="Times New Roman" panose="02020603050405020304" pitchFamily="18" charset="0"/>
            </a:endParaRPr>
          </a:p>
        </p:txBody>
      </p:sp>
      <p:pic>
        <p:nvPicPr>
          <p:cNvPr id="5" name="Picture 4" descr="cell 1"/>
          <p:cNvPicPr>
            <a:picLocks noChangeAspect="1"/>
          </p:cNvPicPr>
          <p:nvPr/>
        </p:nvPicPr>
        <p:blipFill>
          <a:blip r:embed="rId1"/>
          <a:stretch>
            <a:fillRect/>
          </a:stretch>
        </p:blipFill>
        <p:spPr>
          <a:xfrm>
            <a:off x="130810" y="4279900"/>
            <a:ext cx="6083300" cy="2383155"/>
          </a:xfrm>
          <a:prstGeom prst="rect">
            <a:avLst/>
          </a:prstGeom>
        </p:spPr>
      </p:pic>
      <p:sp>
        <p:nvSpPr>
          <p:cNvPr id="7" name="Text Box 6"/>
          <p:cNvSpPr txBox="1"/>
          <p:nvPr/>
        </p:nvSpPr>
        <p:spPr>
          <a:xfrm>
            <a:off x="6934835" y="2628900"/>
            <a:ext cx="4364990" cy="17532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0"/>
          </a:gradFill>
        </p:spPr>
        <p:txBody>
          <a:bodyPr wrap="square" rtlCol="0" anchor="t">
            <a:spAutoFit/>
          </a:bodyPr>
          <a:p>
            <a:r>
              <a:rPr lang="en-US" altLang="en-IN" b="1" i="1" u="sng" dirty="0">
                <a:latin typeface="Times New Roman" panose="02020603050405020304" pitchFamily="18" charset="0"/>
                <a:cs typeface="Times New Roman" panose="02020603050405020304" pitchFamily="18" charset="0"/>
                <a:sym typeface="+mn-ea"/>
              </a:rPr>
              <a:t>Fig 2</a:t>
            </a:r>
            <a:endParaRPr lang="en-US" altLang="en-IN" b="1" i="1" u="sng" dirty="0">
              <a:latin typeface="Times New Roman" panose="02020603050405020304" pitchFamily="18" charset="0"/>
              <a:cs typeface="Times New Roman" panose="02020603050405020304" pitchFamily="18" charset="0"/>
              <a:sym typeface="+mn-ea"/>
            </a:endParaRPr>
          </a:p>
          <a:p>
            <a:r>
              <a:rPr lang="en-US" b="1" i="1">
                <a:latin typeface="Times New Roman" panose="02020603050405020304" pitchFamily="18" charset="0"/>
                <a:cs typeface="Times New Roman" panose="02020603050405020304" pitchFamily="18" charset="0"/>
                <a:sym typeface="+mn-ea"/>
              </a:rPr>
              <a:t>From this figure we observe that,t</a:t>
            </a:r>
            <a:r>
              <a:rPr lang="en-US" b="1" i="1">
                <a:latin typeface="Times New Roman" panose="02020603050405020304" pitchFamily="18" charset="0"/>
                <a:cs typeface="Times New Roman" panose="02020603050405020304" pitchFamily="18" charset="0"/>
              </a:rPr>
              <a:t>otal amount of the suppression at the</a:t>
            </a:r>
            <a:endParaRPr lang="en-US" b="1" i="1">
              <a:latin typeface="Times New Roman" panose="02020603050405020304" pitchFamily="18" charset="0"/>
              <a:cs typeface="Times New Roman" panose="02020603050405020304" pitchFamily="18" charset="0"/>
            </a:endParaRPr>
          </a:p>
          <a:p>
            <a:r>
              <a:rPr lang="en-US" b="1" i="1">
                <a:latin typeface="Times New Roman" panose="02020603050405020304" pitchFamily="18" charset="0"/>
                <a:cs typeface="Times New Roman" panose="02020603050405020304" pitchFamily="18" charset="0"/>
              </a:rPr>
              <a:t>nonzero equilibrium points changes with varying model parameter c.</a:t>
            </a:r>
            <a:endParaRPr lang="en-US" b="1" i="1">
              <a:latin typeface="Times New Roman" panose="02020603050405020304" pitchFamily="18" charset="0"/>
              <a:cs typeface="Times New Roman" panose="02020603050405020304" pitchFamily="18" charset="0"/>
            </a:endParaRPr>
          </a:p>
          <a:p>
            <a:endParaRPr lang="en-US" b="1" i="1">
              <a:latin typeface="Times New Roman" panose="02020603050405020304" pitchFamily="18" charset="0"/>
              <a:cs typeface="Times New Roman" panose="02020603050405020304" pitchFamily="18" charset="0"/>
            </a:endParaRPr>
          </a:p>
        </p:txBody>
      </p:sp>
      <p:pic>
        <p:nvPicPr>
          <p:cNvPr id="8" name="Picture 7" descr="cell2"/>
          <p:cNvPicPr>
            <a:picLocks noChangeAspect="1"/>
          </p:cNvPicPr>
          <p:nvPr/>
        </p:nvPicPr>
        <p:blipFill>
          <a:blip r:embed="rId2"/>
          <a:stretch>
            <a:fillRect/>
          </a:stretch>
        </p:blipFill>
        <p:spPr>
          <a:xfrm>
            <a:off x="6356985" y="4423410"/>
            <a:ext cx="5551805" cy="22396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16507" y="-271"/>
            <a:ext cx="11558727"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spAutoFit/>
          </a:bodyPr>
          <a:lstStyle/>
          <a:p>
            <a:pPr algn="ct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Graphical presentation of autocrine </a:t>
            </a:r>
            <a:r>
              <a:rPr lang="en-IN" sz="2000" b="1" i="1" u="sng" dirty="0">
                <a:solidFill>
                  <a:srgbClr val="C00000"/>
                </a:solidFill>
                <a:latin typeface="Times New Roman" panose="02020603050405020304" pitchFamily="18" charset="0"/>
                <a:cs typeface="Times New Roman" panose="02020603050405020304" pitchFamily="18" charset="0"/>
                <a:sym typeface="+mn-ea"/>
              </a:rPr>
              <a:t>regulated cell population growth curve model</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 (1)</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0" y="561975"/>
            <a:ext cx="12192000" cy="19380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wrap="square" rtlCol="0" anchor="t">
            <a:spAutoFit/>
          </a:bodyPr>
          <a:p>
            <a:r>
              <a:rPr lang="en-US" sz="2000" b="1" i="1">
                <a:latin typeface="Times New Roman" panose="02020603050405020304" pitchFamily="18" charset="0"/>
                <a:cs typeface="Times New Roman" panose="02020603050405020304" pitchFamily="18" charset="0"/>
              </a:rPr>
              <a:t>The figure 1 indicate that, the straight lines of different colors in the same figure represent the total amount of the suppression for different values of the suppression rate per cell (c).The curved lines of different colors show the combined effect of both proliferation and suppression on cell growth. The black color curve represents the</a:t>
            </a:r>
            <a:endParaRPr lang="en-US" sz="2000" b="1" i="1">
              <a:latin typeface="Times New Roman" panose="02020603050405020304" pitchFamily="18" charset="0"/>
              <a:cs typeface="Times New Roman" panose="02020603050405020304" pitchFamily="18" charset="0"/>
            </a:endParaRPr>
          </a:p>
          <a:p>
            <a:r>
              <a:rPr lang="en-US" sz="2000" b="1" i="1">
                <a:latin typeface="Times New Roman" panose="02020603050405020304" pitchFamily="18" charset="0"/>
                <a:cs typeface="Times New Roman" panose="02020603050405020304" pitchFamily="18" charset="0"/>
              </a:rPr>
              <a:t>tumor growth in the absence of any suppression (c = 0).The total amount of the suppression (cN(t)) increases with the increment of per cell suppression rate (c).The total amount of suppression increasing the lag phase and the lag phase of cell growth is short.</a:t>
            </a:r>
            <a:endParaRPr lang="en-US" sz="2000" b="1" i="1">
              <a:latin typeface="Times New Roman" panose="02020603050405020304" pitchFamily="18" charset="0"/>
              <a:cs typeface="Times New Roman" panose="02020603050405020304" pitchFamily="18" charset="0"/>
            </a:endParaRPr>
          </a:p>
        </p:txBody>
      </p:sp>
      <p:pic>
        <p:nvPicPr>
          <p:cNvPr id="4" name="Picture 3" descr="cell 1"/>
          <p:cNvPicPr>
            <a:picLocks noChangeAspect="1"/>
          </p:cNvPicPr>
          <p:nvPr/>
        </p:nvPicPr>
        <p:blipFill>
          <a:blip r:embed="rId1"/>
          <a:stretch>
            <a:fillRect/>
          </a:stretch>
        </p:blipFill>
        <p:spPr>
          <a:xfrm>
            <a:off x="523875" y="2590165"/>
            <a:ext cx="9290685" cy="37280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sp>
        <p:nvSpPr>
          <p:cNvPr id="2" name="TextBox 1"/>
          <p:cNvSpPr txBox="1"/>
          <p:nvPr/>
        </p:nvSpPr>
        <p:spPr>
          <a:xfrm>
            <a:off x="316507" y="105139"/>
            <a:ext cx="11558727"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p:spPr>
        <p:txBody>
          <a:bodyPr wrap="square" rtlCol="0">
            <a:spAutoFit/>
          </a:bodyPr>
          <a:p>
            <a:pPr algn="ct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Graphical presentation of a</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utocrine </a:t>
            </a:r>
            <a:r>
              <a:rPr lang="en-IN" sz="2000" b="1" i="1" u="sng" dirty="0">
                <a:solidFill>
                  <a:srgbClr val="C00000"/>
                </a:solidFill>
                <a:latin typeface="Times New Roman" panose="02020603050405020304" pitchFamily="18" charset="0"/>
                <a:cs typeface="Times New Roman" panose="02020603050405020304" pitchFamily="18" charset="0"/>
                <a:sym typeface="+mn-ea"/>
              </a:rPr>
              <a:t>regulated cell population growth curve model</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 (2)</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0" y="605155"/>
            <a:ext cx="12192635" cy="2245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wrap="square" rtlCol="0" anchor="t">
            <a:spAutoFit/>
          </a:bodyPr>
          <a:p>
            <a:r>
              <a:rPr lang="en-US" sz="2000" b="1" i="1">
                <a:latin typeface="Times New Roman" panose="02020603050405020304" pitchFamily="18" charset="0"/>
                <a:cs typeface="Times New Roman" panose="02020603050405020304" pitchFamily="18" charset="0"/>
                <a:sym typeface="+mn-ea"/>
              </a:rPr>
              <a:t>The figure 2 indicate that, the bifurcation diagram represents the total amount of the suppression at the </a:t>
            </a:r>
            <a:r>
              <a:rPr lang="en-US" sz="2000" b="1" i="1">
                <a:latin typeface="Times New Roman" panose="02020603050405020304" pitchFamily="18" charset="0"/>
                <a:cs typeface="Times New Roman" panose="02020603050405020304" pitchFamily="18" charset="0"/>
                <a:sym typeface="+mn-ea"/>
              </a:rPr>
              <a:t>equilibrium points against suppression rate per cell (c). Among three branches, green color curves represent the total amount of the suppression at the stable equilibrium point.The red one represents the total amount of the suppression at the unstable equilibrium point.The total suppression amount for stable equilibrium reaches its highest value at the point of Z. Hence, Z is the MSTS. The total amount of the suppression at</a:t>
            </a:r>
            <a:endParaRPr lang="en-US" sz="2000" b="1" i="1">
              <a:latin typeface="Times New Roman" panose="02020603050405020304" pitchFamily="18" charset="0"/>
              <a:cs typeface="Times New Roman" panose="02020603050405020304" pitchFamily="18" charset="0"/>
              <a:sym typeface="+mn-ea"/>
            </a:endParaRPr>
          </a:p>
          <a:p>
            <a:r>
              <a:rPr lang="en-US" sz="2000" b="1" i="1">
                <a:latin typeface="Times New Roman" panose="02020603050405020304" pitchFamily="18" charset="0"/>
                <a:cs typeface="Times New Roman" panose="02020603050405020304" pitchFamily="18" charset="0"/>
                <a:sym typeface="+mn-ea"/>
              </a:rPr>
              <a:t>stable  and the unstable </a:t>
            </a:r>
            <a:r>
              <a:rPr lang="en-US" sz="2000" b="1" i="1">
                <a:latin typeface="Times New Roman" panose="02020603050405020304" pitchFamily="18" charset="0"/>
                <a:cs typeface="Times New Roman" panose="02020603050405020304" pitchFamily="18" charset="0"/>
                <a:sym typeface="+mn-ea"/>
              </a:rPr>
              <a:t>equilibrium </a:t>
            </a:r>
            <a:r>
              <a:rPr lang="en-US" sz="2000" b="1" i="1">
                <a:latin typeface="Times New Roman" panose="02020603050405020304" pitchFamily="18" charset="0"/>
                <a:cs typeface="Times New Roman" panose="02020603050405020304" pitchFamily="18" charset="0"/>
                <a:sym typeface="+mn-ea"/>
              </a:rPr>
              <a:t>one collide in the break-point G disappear in a fold and we get saddle-node bifurcation.</a:t>
            </a:r>
            <a:endParaRPr lang="en-US" sz="2000" b="1" i="1">
              <a:latin typeface="Times New Roman" panose="02020603050405020304" pitchFamily="18" charset="0"/>
              <a:cs typeface="Times New Roman" panose="02020603050405020304" pitchFamily="18" charset="0"/>
              <a:sym typeface="+mn-ea"/>
            </a:endParaRPr>
          </a:p>
        </p:txBody>
      </p:sp>
      <p:pic>
        <p:nvPicPr>
          <p:cNvPr id="8" name="Picture 7" descr="cell2"/>
          <p:cNvPicPr>
            <a:picLocks noChangeAspect="1"/>
          </p:cNvPicPr>
          <p:nvPr/>
        </p:nvPicPr>
        <p:blipFill>
          <a:blip r:embed="rId1"/>
          <a:stretch>
            <a:fillRect/>
          </a:stretch>
        </p:blipFill>
        <p:spPr>
          <a:xfrm>
            <a:off x="2716530" y="3075305"/>
            <a:ext cx="8091805" cy="35845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467360" y="613410"/>
            <a:ext cx="3623945" cy="53232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wrap="square" rtlCol="0" anchor="t">
            <a:spAutoFit/>
          </a:bodyPr>
          <a:p>
            <a:r>
              <a:rPr lang="en-US" sz="2000" b="1" i="1" u="sng">
                <a:latin typeface="Times New Roman" panose="02020603050405020304" pitchFamily="18" charset="0"/>
                <a:cs typeface="Times New Roman" panose="02020603050405020304" pitchFamily="18" charset="0"/>
              </a:rPr>
              <a:t>Fig 3</a:t>
            </a:r>
            <a:endParaRPr lang="en-US" sz="2000" b="1" i="1" u="sng">
              <a:latin typeface="Times New Roman" panose="02020603050405020304" pitchFamily="18" charset="0"/>
              <a:cs typeface="Times New Roman" panose="02020603050405020304" pitchFamily="18" charset="0"/>
            </a:endParaRPr>
          </a:p>
          <a:p>
            <a:r>
              <a:rPr lang="en-US" sz="2000" b="1" i="1">
                <a:latin typeface="Times New Roman" panose="02020603050405020304" pitchFamily="18" charset="0"/>
                <a:cs typeface="Times New Roman" panose="02020603050405020304" pitchFamily="18" charset="0"/>
              </a:rPr>
              <a:t>This figure indicate that there are four phases of growth curve model. </a:t>
            </a:r>
            <a:r>
              <a:rPr lang="en-US" sz="2000" b="1" i="1">
                <a:latin typeface="Times New Roman" panose="02020603050405020304" pitchFamily="18" charset="0"/>
                <a:cs typeface="Times New Roman" panose="02020603050405020304" pitchFamily="18" charset="0"/>
                <a:sym typeface="+mn-ea"/>
              </a:rPr>
              <a:t>Here number of cells are growing or decaying (changing) according to the time: </a:t>
            </a:r>
            <a:endParaRPr lang="en-US" sz="2000" b="1" i="1" u="sng">
              <a:latin typeface="Times New Roman" panose="02020603050405020304" pitchFamily="18" charset="0"/>
              <a:cs typeface="Times New Roman" panose="02020603050405020304" pitchFamily="18" charset="0"/>
            </a:endParaRPr>
          </a:p>
          <a:p>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Lag phase (cells start growing by their own)</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Log or </a:t>
            </a:r>
            <a:endParaRPr lang="en-US" sz="2000" b="1" i="1">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000" b="1" i="1">
                <a:latin typeface="Times New Roman" panose="02020603050405020304" pitchFamily="18" charset="0"/>
                <a:cs typeface="Times New Roman" panose="02020603050405020304" pitchFamily="18" charset="0"/>
              </a:rPr>
              <a:t>exponential phase (cells grow or decay)</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Stationary phase (cells remain constant)</a:t>
            </a:r>
            <a:endParaRPr lang="en-US" sz="2000" b="1" i="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1">
                <a:latin typeface="Times New Roman" panose="02020603050405020304" pitchFamily="18" charset="0"/>
                <a:cs typeface="Times New Roman" panose="02020603050405020304" pitchFamily="18" charset="0"/>
              </a:rPr>
              <a:t>Death phase (cells die)</a:t>
            </a:r>
            <a:endParaRPr lang="en-US" sz="2000" b="1" i="1">
              <a:latin typeface="Times New Roman" panose="02020603050405020304" pitchFamily="18" charset="0"/>
              <a:cs typeface="Times New Roman" panose="02020603050405020304" pitchFamily="18" charset="0"/>
            </a:endParaRPr>
          </a:p>
          <a:p>
            <a:endParaRPr lang="en-US" sz="2000" b="1" i="1" u="sng">
              <a:latin typeface="Times New Roman" panose="02020603050405020304" pitchFamily="18" charset="0"/>
              <a:cs typeface="Times New Roman" panose="02020603050405020304" pitchFamily="18" charset="0"/>
            </a:endParaRPr>
          </a:p>
          <a:p>
            <a:endParaRPr lang="en-US" sz="2000" b="1" i="1" u="sng">
              <a:latin typeface="Times New Roman" panose="02020603050405020304" pitchFamily="18" charset="0"/>
              <a:cs typeface="Times New Roman" panose="02020603050405020304" pitchFamily="18" charset="0"/>
            </a:endParaRPr>
          </a:p>
        </p:txBody>
      </p:sp>
      <p:sp>
        <p:nvSpPr>
          <p:cNvPr id="4" name="Text Box 3"/>
          <p:cNvSpPr txBox="1"/>
          <p:nvPr/>
        </p:nvSpPr>
        <p:spPr>
          <a:xfrm>
            <a:off x="266700" y="127000"/>
            <a:ext cx="11642090" cy="39878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wrap="square" rtlCol="0" anchor="t">
            <a:spAutoFit/>
          </a:bodyPr>
          <a:p>
            <a:pPr algn="ct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Graphical presentation of a</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utocrine </a:t>
            </a:r>
            <a:r>
              <a:rPr lang="en-IN" sz="2000" b="1" i="1" u="sng" dirty="0">
                <a:solidFill>
                  <a:srgbClr val="C00000"/>
                </a:solidFill>
                <a:latin typeface="Times New Roman" panose="02020603050405020304" pitchFamily="18" charset="0"/>
                <a:cs typeface="Times New Roman" panose="02020603050405020304" pitchFamily="18" charset="0"/>
                <a:sym typeface="+mn-ea"/>
              </a:rPr>
              <a:t>regulated cell population growth curve model</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 (3)</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pic>
        <p:nvPicPr>
          <p:cNvPr id="5" name="Picture 4" descr="cell3"/>
          <p:cNvPicPr>
            <a:picLocks noChangeAspect="1"/>
          </p:cNvPicPr>
          <p:nvPr/>
        </p:nvPicPr>
        <p:blipFill>
          <a:blip r:embed="rId1"/>
          <a:srcRect r="966" b="7578"/>
          <a:stretch>
            <a:fillRect/>
          </a:stretch>
        </p:blipFill>
        <p:spPr>
          <a:xfrm>
            <a:off x="4725670" y="793115"/>
            <a:ext cx="6961505" cy="3179445"/>
          </a:xfrm>
          <a:prstGeom prst="rect">
            <a:avLst/>
          </a:prstGeom>
        </p:spPr>
      </p:pic>
      <p:sp>
        <p:nvSpPr>
          <p:cNvPr id="3" name="Text Box 2"/>
          <p:cNvSpPr txBox="1"/>
          <p:nvPr/>
        </p:nvSpPr>
        <p:spPr>
          <a:xfrm>
            <a:off x="4401185" y="4632325"/>
            <a:ext cx="7609840" cy="1014730"/>
          </a:xfrm>
          <a:prstGeom prst="rect">
            <a:avLst/>
          </a:prstGeom>
          <a:pattFill prst="dotDmnd">
            <a:fgClr>
              <a:schemeClr val="accent1"/>
            </a:fgClr>
            <a:bgClr>
              <a:schemeClr val="bg1"/>
            </a:bgClr>
          </a:pattFill>
        </p:spPr>
        <p:txBody>
          <a:bodyPr wrap="square" rtlCol="0" anchor="t">
            <a:spAutoFit/>
          </a:bodyPr>
          <a:p>
            <a:r>
              <a:rPr lang="en-US" sz="2000" b="1" i="1">
                <a:solidFill>
                  <a:srgbClr val="C00000"/>
                </a:solidFill>
                <a:latin typeface="Times New Roman" panose="02020603050405020304" pitchFamily="18" charset="0"/>
                <a:cs typeface="Times New Roman" panose="02020603050405020304" pitchFamily="18" charset="0"/>
                <a:sym typeface="+mn-ea"/>
              </a:rPr>
              <a:t>Therefore, MSTS will play a significant role in controlling cell</a:t>
            </a:r>
            <a:endParaRPr lang="en-US" sz="2000" b="1" i="1">
              <a:solidFill>
                <a:srgbClr val="C00000"/>
              </a:solidFill>
              <a:latin typeface="Times New Roman" panose="02020603050405020304" pitchFamily="18" charset="0"/>
              <a:cs typeface="Times New Roman" panose="02020603050405020304" pitchFamily="18" charset="0"/>
            </a:endParaRPr>
          </a:p>
          <a:p>
            <a:r>
              <a:rPr lang="en-US" sz="2000" b="1" i="1">
                <a:solidFill>
                  <a:srgbClr val="C00000"/>
                </a:solidFill>
                <a:latin typeface="Times New Roman" panose="02020603050405020304" pitchFamily="18" charset="0"/>
                <a:cs typeface="Times New Roman" panose="02020603050405020304" pitchFamily="18" charset="0"/>
                <a:sym typeface="+mn-ea"/>
              </a:rPr>
              <a:t>proliferation under the autocrine system which are shown in three figures.</a:t>
            </a:r>
            <a:endParaRPr lang="en-US" sz="2000" b="1" i="1">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p:sp>
        <p:nvSpPr>
          <p:cNvPr id="2" name="Text Box 1"/>
          <p:cNvSpPr txBox="1"/>
          <p:nvPr/>
        </p:nvSpPr>
        <p:spPr>
          <a:xfrm>
            <a:off x="1757045" y="2702560"/>
            <a:ext cx="8543925" cy="953135"/>
          </a:xfrm>
          <a:prstGeom prst="rect">
            <a:avLst/>
          </a:prstGeom>
          <a:pattFill prst="dotDmnd">
            <a:fgClr>
              <a:schemeClr val="accent1"/>
            </a:fgClr>
            <a:bgClr>
              <a:schemeClr val="bg1"/>
            </a:bgClr>
          </a:pattFill>
        </p:spPr>
        <p:txBody>
          <a:bodyPr wrap="square" rtlCol="0" anchor="t">
            <a:spAutoFit/>
          </a:bodyPr>
          <a:p>
            <a:pPr algn="ctr"/>
            <a:r>
              <a:rPr 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Illustration of the </a:t>
            </a:r>
            <a:r>
              <a:rPr lang="en-US" sz="2800" b="1" i="1" u="sng">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autocrine growth </a:t>
            </a:r>
            <a:r>
              <a:rPr 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model</a:t>
            </a:r>
            <a:r>
              <a:rPr lang="en-US" alt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through </a:t>
            </a:r>
            <a:endParaRPr 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algn="ctr"/>
            <a:r>
              <a:rPr lang="en-IN" sz="28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house lab experiment</a:t>
            </a:r>
            <a:endParaRPr lang="en-US" sz="2800" u="sng">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356235" y="0"/>
            <a:ext cx="11590020" cy="39878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algn="ct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Some steps </a:t>
            </a:r>
            <a:r>
              <a:rPr lang="en-IN" sz="2000" b="1" i="1" u="sng" dirty="0">
                <a:solidFill>
                  <a:srgbClr val="C00000"/>
                </a:solidFill>
                <a:effectLst/>
                <a:latin typeface="Times New Roman" panose="02020603050405020304" pitchFamily="18" charset="0"/>
                <a:cs typeface="Times New Roman" panose="02020603050405020304" pitchFamily="18" charset="0"/>
                <a:sym typeface="+mn-ea"/>
              </a:rPr>
              <a:t>of the </a:t>
            </a:r>
            <a:r>
              <a:rPr lang="en-US" sz="2000" b="1" i="1" u="sng">
                <a:solidFill>
                  <a:srgbClr val="C00000"/>
                </a:solidFill>
                <a:effectLst/>
                <a:latin typeface="Times New Roman" panose="02020603050405020304" pitchFamily="18" charset="0"/>
                <a:cs typeface="Times New Roman" panose="02020603050405020304" pitchFamily="18" charset="0"/>
                <a:sym typeface="+mn-ea"/>
              </a:rPr>
              <a:t>autocrine growth </a:t>
            </a:r>
            <a:r>
              <a:rPr lang="en-IN" sz="2000" b="1" i="1" u="sng" dirty="0">
                <a:solidFill>
                  <a:srgbClr val="C00000"/>
                </a:solidFill>
                <a:effectLst/>
                <a:latin typeface="Times New Roman" panose="02020603050405020304" pitchFamily="18" charset="0"/>
                <a:cs typeface="Times New Roman" panose="02020603050405020304" pitchFamily="18" charset="0"/>
                <a:sym typeface="+mn-ea"/>
              </a:rPr>
              <a:t>model</a:t>
            </a:r>
            <a:r>
              <a:rPr lang="en-US" altLang="en-IN" sz="2000" b="1" i="1" u="sng" dirty="0">
                <a:solidFill>
                  <a:srgbClr val="C00000"/>
                </a:solidFill>
                <a:effectLst/>
                <a:latin typeface="Times New Roman" panose="02020603050405020304" pitchFamily="18" charset="0"/>
                <a:cs typeface="Times New Roman" panose="02020603050405020304" pitchFamily="18" charset="0"/>
                <a:sym typeface="+mn-ea"/>
              </a:rPr>
              <a:t> </a:t>
            </a:r>
            <a:r>
              <a:rPr lang="en-US" altLang="en-IN" sz="2000" b="1" i="1" u="sng" dirty="0">
                <a:solidFill>
                  <a:srgbClr val="C00000"/>
                </a:solidFill>
                <a:latin typeface="Times New Roman" panose="02020603050405020304" pitchFamily="18" charset="0"/>
                <a:cs typeface="Times New Roman" panose="02020603050405020304" pitchFamily="18" charset="0"/>
                <a:sym typeface="+mn-ea"/>
              </a:rPr>
              <a:t>are as follows:-</a:t>
            </a:r>
            <a:endParaRPr lang="en-US" altLang="en-IN" sz="2000" b="1" i="1" u="sng" dirty="0">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0" y="494665"/>
            <a:ext cx="12191365" cy="368300"/>
          </a:xfrm>
          <a:prstGeom prst="rect">
            <a:avLst/>
          </a:prstGeom>
          <a:noFill/>
        </p:spPr>
        <p:txBody>
          <a:bodyPr wrap="square" rtlCol="0" anchor="t">
            <a:spAutoFit/>
          </a:bodyPr>
          <a:p>
            <a:r>
              <a:rPr lang="en-IN" b="1" i="1" dirty="0">
                <a:latin typeface="Times New Roman" panose="02020603050405020304" pitchFamily="18" charset="0"/>
                <a:cs typeface="Times New Roman" panose="02020603050405020304" pitchFamily="18" charset="0"/>
                <a:sym typeface="+mn-ea"/>
              </a:rPr>
              <a:t> </a:t>
            </a:r>
            <a:endParaRPr lang="en-US"/>
          </a:p>
        </p:txBody>
      </p:sp>
      <p:sp>
        <p:nvSpPr>
          <p:cNvPr id="4" name="Text Box 3"/>
          <p:cNvSpPr txBox="1"/>
          <p:nvPr/>
        </p:nvSpPr>
        <p:spPr>
          <a:xfrm>
            <a:off x="54610" y="368300"/>
            <a:ext cx="12081510" cy="62471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wrap="square" rtlCol="0" anchor="t">
            <a:spAutoFit/>
          </a:bodyPr>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numerically solve the autocrine growth equation for q time points using ODE solver (desolve package) of R software.</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treat the numerical solution of q* 1dimension as the population mean vector with q components of the random vector as denoted by (N(1), N(2), . . . , N(q))’.</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The population variance-covariance matrix of the vector (N(1), N(2), . . . , N(q))’ is assumed to be Koopman’s structure and varying standard deviations sigma for the proliferating and decaying cell population.</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draw a random sample of size 1000 from the multivariate normal population and calculate RGR values for each of (q -1) time points.</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fit the model parameters based on the RGR equation through nonlinear least square for each of 1000 samples.</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evaluate the average of autocorrelation parameter based on the estimate obtained from 1000 samples.</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performed t-test for testing the significance of autocorrelation parameter. Here,degrees of freedom is (q-1)-2= q-3. (Here two more parameters are K=Carrying capacity,c=number of cells are taken. So, we write : (q-1)-2=q-3).</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If the t-test is accepted then there is no autocorrelation in the error structure.</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The non-linear regression estimates are evaluated by using steps from 1-6 for varying sigma values.</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observe the estimated values of the model parameters from the summary statistics of the fitting.</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calculate the percentage of error for the model parameter.</a:t>
            </a:r>
            <a:endParaRPr lang="en-US" sz="20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US" sz="2000" b="1" i="1">
                <a:latin typeface="Times New Roman" panose="02020603050405020304" pitchFamily="18" charset="0"/>
                <a:cs typeface="Times New Roman" panose="02020603050405020304" pitchFamily="18" charset="0"/>
              </a:rPr>
              <a:t>We calculate the require estimate equilibrium and inflection points and other important findings for the autocrine regulated cell population growth.</a:t>
            </a:r>
            <a:endParaRPr lang="en-US" sz="20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292100" y="1582420"/>
            <a:ext cx="11335385" cy="4061460"/>
          </a:xfrm>
          <a:prstGeom prst="rect">
            <a:avLst/>
          </a:prstGeom>
          <a:pattFill prst="dotDmnd">
            <a:fgClr>
              <a:schemeClr val="accent1"/>
            </a:fgClr>
            <a:bgClr>
              <a:schemeClr val="bg1"/>
            </a:bgClr>
          </a:pattFill>
        </p:spPr>
        <p:txBody>
          <a:bodyPr wrap="square" rtlCol="0" anchor="t">
            <a:spAutoFit/>
          </a:bodyPr>
          <a:p>
            <a:pPr algn="ctr"/>
            <a:r>
              <a:rPr lang="en-US" altLang="en-IN" sz="3600" b="1" i="1" u="sng">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Conclusion</a:t>
            </a:r>
            <a:endParaRPr lang="en-US" altLang="en-IN" b="1" i="1" u="sng">
              <a:solidFill>
                <a:srgbClr val="C00000"/>
              </a:solidFill>
              <a:effectLst>
                <a:outerShdw blurRad="38100" dist="38100" dir="2700000" algn="tl">
                  <a:srgbClr val="000000">
                    <a:alpha val="43137"/>
                  </a:srgbClr>
                </a:outerShdw>
              </a:effectLst>
            </a:endParaRPr>
          </a:p>
          <a:p>
            <a:pPr algn="ctr"/>
            <a:endParaRPr lang="en-US" altLang="en-IN" b="1" u="sng"/>
          </a:p>
          <a:p>
            <a:pPr algn="ctr"/>
            <a:endParaRPr lang="en-US" altLang="en-IN" b="1" i="1" u="sng">
              <a:latin typeface="Calibri" panose="020F0502020204030204" charset="0"/>
              <a:cs typeface="Calibri" panose="020F0502020204030204" charset="0"/>
            </a:endParaRPr>
          </a:p>
          <a:p>
            <a:pPr algn="ctr"/>
            <a:endParaRPr lang="en-IN" b="1" i="1" u="sng">
              <a:solidFill>
                <a:schemeClr val="tx1"/>
              </a:solidFill>
              <a:latin typeface="Calibri" panose="020F0502020204030204" charset="0"/>
              <a:cs typeface="Calibri" panose="020F0502020204030204" charset="0"/>
            </a:endParaRPr>
          </a:p>
          <a:p>
            <a:pPr algn="ctr"/>
            <a:r>
              <a:rPr 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We have studied the growth curve models extensively in this project work. Starting from the basic Malthus law, the two other fundamental laws of size and time covariate family are focused. The review of the other extended models of the logistic family is also explored. As a tested study, we focus on the autocrine system of</a:t>
            </a:r>
            <a:r>
              <a:rPr lang="en-US" alt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 cell </a:t>
            </a:r>
            <a:r>
              <a:rPr 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growth which is available in the existing literature. The bas</a:t>
            </a:r>
            <a:r>
              <a:rPr lang="en-US" alt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ic steps</a:t>
            </a:r>
            <a:r>
              <a:rPr 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 and relative statistical inference of the model have been explored in this work. Finally, this study can give us a clue for regulati</a:t>
            </a:r>
            <a:r>
              <a:rPr lang="en-US" alt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ng cell</a:t>
            </a:r>
            <a:r>
              <a:rPr lang="en-IN" sz="2400" b="1" i="1" dirty="0">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 growth dynamics in system biology.</a:t>
            </a:r>
            <a:r>
              <a:rPr lang="en-US" altLang="en-IN" sz="2400" b="1" i="1">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 </a:t>
            </a:r>
            <a:endParaRPr lang="en-US" altLang="en-IN" sz="2400" b="1" i="1">
              <a:ln w="12700" cmpd="sng">
                <a:solidFill>
                  <a:schemeClr val="accent1">
                    <a:shade val="50000"/>
                  </a:schemeClr>
                </a:solidFill>
                <a:prstDash val="solid"/>
              </a:ln>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p:sp>
        <p:nvSpPr>
          <p:cNvPr id="2" name="Title 1"/>
          <p:cNvSpPr>
            <a:spLocks noGrp="1"/>
          </p:cNvSpPr>
          <p:nvPr>
            <p:ph type="title"/>
          </p:nvPr>
        </p:nvSpPr>
        <p:spPr>
          <a:xfrm>
            <a:off x="838200" y="2766060"/>
            <a:ext cx="10515600" cy="1325563"/>
          </a:xfrm>
          <a:pattFill prst="dotDmnd">
            <a:fgClr>
              <a:schemeClr val="accent1"/>
            </a:fgClr>
            <a:bgClr>
              <a:schemeClr val="bg1"/>
            </a:bgClr>
          </a:pattFill>
        </p:spPr>
        <p:txBody>
          <a:bodyPr>
            <a:normAutofit fontScale="90000"/>
          </a:bodyPr>
          <a:p>
            <a:pPr algn="ctr"/>
            <a:br>
              <a:rPr lang="en-US" altLang="en-IN" b="1" i="1" u="sng">
                <a:solidFill>
                  <a:srgbClr val="C00000"/>
                </a:solidFill>
                <a:latin typeface="Times New Roman" panose="02020603050405020304" pitchFamily="18" charset="0"/>
                <a:cs typeface="Times New Roman" panose="02020603050405020304" pitchFamily="18" charset="0"/>
                <a:sym typeface="+mn-ea"/>
              </a:rPr>
            </a:br>
            <a:r>
              <a:rPr lang="en-US" altLang="en-IN" sz="4000" b="1" i="1" u="sng">
                <a:solidFill>
                  <a:srgbClr val="C00000"/>
                </a:solidFill>
                <a:latin typeface="Times New Roman" panose="02020603050405020304" pitchFamily="18" charset="0"/>
                <a:cs typeface="Times New Roman" panose="02020603050405020304" pitchFamily="18" charset="0"/>
                <a:sym typeface="+mn-ea"/>
              </a:rPr>
              <a:t>Methodology of growth curve models</a:t>
            </a:r>
            <a:br>
              <a:rPr lang="en-IN" b="1" i="1" u="sng">
                <a:solidFill>
                  <a:srgbClr val="C00000"/>
                </a:solidFill>
                <a:latin typeface="Times New Roman" panose="02020603050405020304" pitchFamily="18" charset="0"/>
                <a:cs typeface="Times New Roman" panose="02020603050405020304" pitchFamily="18" charset="0"/>
                <a:sym typeface="+mn-ea"/>
              </a:rPr>
            </a:b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213064" y="204186"/>
            <a:ext cx="11851689" cy="521970"/>
          </a:xfrm>
          <a:prstGeom prst="rect">
            <a:avLst/>
          </a:prstGeom>
          <a:pattFill prst="dotDmnd">
            <a:fgClr>
              <a:schemeClr val="tx2">
                <a:lumMod val="40000"/>
                <a:lumOff val="60000"/>
              </a:schemeClr>
            </a:fgClr>
            <a:bgClr>
              <a:schemeClr val="bg1"/>
            </a:bgClr>
          </a:patt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a:r>
              <a:rPr lang="en-IN" sz="2800" b="1" i="1" u="sng" dirty="0">
                <a:solidFill>
                  <a:srgbClr val="C00000"/>
                </a:solidFill>
                <a:latin typeface="Times New Roman" panose="02020603050405020304" pitchFamily="18" charset="0"/>
                <a:cs typeface="Times New Roman" panose="02020603050405020304" pitchFamily="18" charset="0"/>
              </a:rPr>
              <a:t>References</a:t>
            </a:r>
            <a:endParaRPr lang="en-IN" sz="2800" b="1" i="1" u="sng"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9877" y="983116"/>
            <a:ext cx="11771790" cy="5586145"/>
          </a:xfrm>
          <a:prstGeom prst="rect">
            <a:avLst/>
          </a:prstGeom>
          <a:solidFill>
            <a:schemeClr val="accent4">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marL="285750" indent="-285750">
              <a:buFont typeface="Arial" panose="020B0604020202020204" pitchFamily="34" charset="0"/>
              <a:buChar char="•"/>
            </a:pPr>
            <a:r>
              <a:rPr lang="en-IN" sz="1700" b="1" i="0" dirty="0" err="1">
                <a:solidFill>
                  <a:srgbClr val="222222"/>
                </a:solidFill>
                <a:effectLst/>
                <a:latin typeface="Times New Roman" panose="02020603050405020304" pitchFamily="18" charset="0"/>
                <a:cs typeface="Times New Roman" panose="02020603050405020304" pitchFamily="18" charset="0"/>
              </a:rPr>
              <a:t>Kot</a:t>
            </a:r>
            <a:r>
              <a:rPr lang="en-IN" sz="1700" b="1" i="0" dirty="0">
                <a:solidFill>
                  <a:srgbClr val="222222"/>
                </a:solidFill>
                <a:effectLst/>
                <a:latin typeface="Times New Roman" panose="02020603050405020304" pitchFamily="18" charset="0"/>
                <a:cs typeface="Times New Roman" panose="02020603050405020304" pitchFamily="18" charset="0"/>
              </a:rPr>
              <a:t>, M., 2001. </a:t>
            </a:r>
            <a:r>
              <a:rPr lang="en-IN" sz="1700" b="1" i="1" dirty="0">
                <a:solidFill>
                  <a:srgbClr val="222222"/>
                </a:solidFill>
                <a:effectLst/>
                <a:latin typeface="Times New Roman" panose="02020603050405020304" pitchFamily="18" charset="0"/>
                <a:cs typeface="Times New Roman" panose="02020603050405020304" pitchFamily="18" charset="0"/>
              </a:rPr>
              <a:t>Elements of mathematical ecology</a:t>
            </a:r>
            <a:r>
              <a:rPr lang="en-IN" sz="1700" b="1" i="0" dirty="0">
                <a:solidFill>
                  <a:srgbClr val="222222"/>
                </a:solidFill>
                <a:effectLst/>
                <a:latin typeface="Times New Roman" panose="02020603050405020304" pitchFamily="18" charset="0"/>
                <a:cs typeface="Times New Roman" panose="02020603050405020304" pitchFamily="18" charset="0"/>
              </a:rPr>
              <a:t>. Cambridge University Press.</a:t>
            </a:r>
            <a:endParaRPr lang="en-IN" sz="1700" b="1" i="0" dirty="0">
              <a:solidFill>
                <a:srgbClr val="222222"/>
              </a:solidFill>
              <a:effectLst/>
              <a:latin typeface="Times New Roman" panose="02020603050405020304" pitchFamily="18" charset="0"/>
              <a:cs typeface="Times New Roman" panose="02020603050405020304" pitchFamily="18" charset="0"/>
            </a:endParaRPr>
          </a:p>
          <a:p>
            <a:endParaRPr lang="en-IN" sz="17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a:solidFill>
                  <a:srgbClr val="222222"/>
                </a:solidFill>
                <a:effectLst/>
                <a:latin typeface="Times New Roman" panose="02020603050405020304" pitchFamily="18" charset="0"/>
                <a:cs typeface="Times New Roman" panose="02020603050405020304" pitchFamily="18" charset="0"/>
              </a:rPr>
              <a:t>Chakraborty, B., </a:t>
            </a:r>
            <a:r>
              <a:rPr lang="en-IN" sz="1700" b="1" i="0" dirty="0" err="1">
                <a:solidFill>
                  <a:srgbClr val="222222"/>
                </a:solidFill>
                <a:effectLst/>
                <a:latin typeface="Times New Roman" panose="02020603050405020304" pitchFamily="18" charset="0"/>
                <a:cs typeface="Times New Roman" panose="02020603050405020304" pitchFamily="18" charset="0"/>
              </a:rPr>
              <a:t>Bhowmick</a:t>
            </a:r>
            <a:r>
              <a:rPr lang="en-IN" sz="1700" b="1" i="0" dirty="0">
                <a:solidFill>
                  <a:srgbClr val="222222"/>
                </a:solidFill>
                <a:effectLst/>
                <a:latin typeface="Times New Roman" panose="02020603050405020304" pitchFamily="18" charset="0"/>
                <a:cs typeface="Times New Roman" panose="02020603050405020304" pitchFamily="18" charset="0"/>
              </a:rPr>
              <a:t>, A.R., Chattopadhyay, J. and Bhattacharya, S., 2019. A novel unification method to characterize a broad class of growth curve models using relative growth rate. </a:t>
            </a:r>
            <a:r>
              <a:rPr lang="en-IN" sz="1700" b="1" i="1" dirty="0">
                <a:solidFill>
                  <a:srgbClr val="222222"/>
                </a:solidFill>
                <a:effectLst/>
                <a:latin typeface="Times New Roman" panose="02020603050405020304" pitchFamily="18" charset="0"/>
                <a:cs typeface="Times New Roman" panose="02020603050405020304" pitchFamily="18" charset="0"/>
              </a:rPr>
              <a:t>Bulletin of mathematical biology</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81</a:t>
            </a:r>
            <a:r>
              <a:rPr lang="en-IN" sz="1700" b="1" i="0" dirty="0">
                <a:solidFill>
                  <a:srgbClr val="222222"/>
                </a:solidFill>
                <a:effectLst/>
                <a:latin typeface="Times New Roman" panose="02020603050405020304" pitchFamily="18" charset="0"/>
                <a:cs typeface="Times New Roman" panose="02020603050405020304" pitchFamily="18" charset="0"/>
              </a:rPr>
              <a:t>(7), pp.2529-2552.</a:t>
            </a:r>
            <a:endParaRPr lang="en-IN" sz="1700" b="1" i="0" dirty="0">
              <a:solidFill>
                <a:srgbClr val="222222"/>
              </a:solidFill>
              <a:effectLst/>
              <a:latin typeface="Times New Roman" panose="02020603050405020304" pitchFamily="18" charset="0"/>
              <a:cs typeface="Times New Roman" panose="02020603050405020304" pitchFamily="18" charset="0"/>
            </a:endParaRPr>
          </a:p>
          <a:p>
            <a:endParaRPr lang="en-IN" sz="17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err="1">
                <a:solidFill>
                  <a:srgbClr val="222222"/>
                </a:solidFill>
                <a:effectLst/>
                <a:latin typeface="Times New Roman" panose="02020603050405020304" pitchFamily="18" charset="0"/>
                <a:cs typeface="Times New Roman" panose="02020603050405020304" pitchFamily="18" charset="0"/>
              </a:rPr>
              <a:t>Tabatabai</a:t>
            </a:r>
            <a:r>
              <a:rPr lang="en-IN" sz="1700" b="1" i="0" dirty="0">
                <a:solidFill>
                  <a:srgbClr val="222222"/>
                </a:solidFill>
                <a:effectLst/>
                <a:latin typeface="Times New Roman" panose="02020603050405020304" pitchFamily="18" charset="0"/>
                <a:cs typeface="Times New Roman" panose="02020603050405020304" pitchFamily="18" charset="0"/>
              </a:rPr>
              <a:t>, G. and Weller, M., 2011. Glioblastoma stem cells. </a:t>
            </a:r>
            <a:r>
              <a:rPr lang="en-IN" sz="1700" b="1" i="1" dirty="0">
                <a:solidFill>
                  <a:srgbClr val="222222"/>
                </a:solidFill>
                <a:effectLst/>
                <a:latin typeface="Times New Roman" panose="02020603050405020304" pitchFamily="18" charset="0"/>
                <a:cs typeface="Times New Roman" panose="02020603050405020304" pitchFamily="18" charset="0"/>
              </a:rPr>
              <a:t>Cell and tissue research</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343</a:t>
            </a:r>
            <a:r>
              <a:rPr lang="en-IN" sz="1700" b="1" i="0" dirty="0">
                <a:solidFill>
                  <a:srgbClr val="222222"/>
                </a:solidFill>
                <a:effectLst/>
                <a:latin typeface="Times New Roman" panose="02020603050405020304" pitchFamily="18" charset="0"/>
                <a:cs typeface="Times New Roman" panose="02020603050405020304" pitchFamily="18" charset="0"/>
              </a:rPr>
              <a:t>(3), pp.459-465.</a:t>
            </a:r>
            <a:endParaRPr lang="en-IN" sz="1700" b="1" i="0" dirty="0">
              <a:solidFill>
                <a:srgbClr val="222222"/>
              </a:solidFill>
              <a:effectLst/>
              <a:latin typeface="Times New Roman" panose="02020603050405020304" pitchFamily="18" charset="0"/>
              <a:cs typeface="Times New Roman" panose="02020603050405020304" pitchFamily="18" charset="0"/>
            </a:endParaRPr>
          </a:p>
          <a:p>
            <a:endParaRPr lang="en-IN" sz="1700" b="1"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a:solidFill>
                  <a:srgbClr val="222222"/>
                </a:solidFill>
                <a:effectLst/>
                <a:latin typeface="Times New Roman" panose="02020603050405020304" pitchFamily="18" charset="0"/>
                <a:cs typeface="Times New Roman" panose="02020603050405020304" pitchFamily="18" charset="0"/>
              </a:rPr>
              <a:t>Sau, A., </a:t>
            </a:r>
            <a:r>
              <a:rPr lang="en-IN" sz="1700" b="1" i="0" dirty="0" err="1">
                <a:solidFill>
                  <a:srgbClr val="222222"/>
                </a:solidFill>
                <a:effectLst/>
                <a:latin typeface="Times New Roman" panose="02020603050405020304" pitchFamily="18" charset="0"/>
                <a:cs typeface="Times New Roman" panose="02020603050405020304" pitchFamily="18" charset="0"/>
              </a:rPr>
              <a:t>Saha</a:t>
            </a:r>
            <a:r>
              <a:rPr lang="en-IN" sz="1700" b="1" i="0" dirty="0">
                <a:solidFill>
                  <a:srgbClr val="222222"/>
                </a:solidFill>
                <a:effectLst/>
                <a:latin typeface="Times New Roman" panose="02020603050405020304" pitchFamily="18" charset="0"/>
                <a:cs typeface="Times New Roman" panose="02020603050405020304" pitchFamily="18" charset="0"/>
              </a:rPr>
              <a:t>, B. and Bhattacharya, S., 2020. An extended stochastic Allee model with harvesting and the risk of extinction of the herring population. </a:t>
            </a:r>
            <a:r>
              <a:rPr lang="en-IN" sz="1700" b="1" i="1" dirty="0">
                <a:solidFill>
                  <a:srgbClr val="222222"/>
                </a:solidFill>
                <a:effectLst/>
                <a:latin typeface="Times New Roman" panose="02020603050405020304" pitchFamily="18" charset="0"/>
                <a:cs typeface="Times New Roman" panose="02020603050405020304" pitchFamily="18" charset="0"/>
              </a:rPr>
              <a:t>Journal of Theoretical Biology</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503</a:t>
            </a:r>
            <a:r>
              <a:rPr lang="en-IN" sz="1700" b="1" i="0" dirty="0">
                <a:solidFill>
                  <a:srgbClr val="222222"/>
                </a:solidFill>
                <a:effectLst/>
                <a:latin typeface="Times New Roman" panose="02020603050405020304" pitchFamily="18" charset="0"/>
                <a:cs typeface="Times New Roman" panose="02020603050405020304" pitchFamily="18" charset="0"/>
              </a:rPr>
              <a:t>, p.110375.</a:t>
            </a:r>
            <a:endParaRPr lang="en-IN" sz="1700" b="1" i="0" dirty="0">
              <a:solidFill>
                <a:srgbClr val="222222"/>
              </a:solidFill>
              <a:effectLst/>
              <a:latin typeface="Times New Roman" panose="02020603050405020304" pitchFamily="18" charset="0"/>
              <a:cs typeface="Times New Roman" panose="02020603050405020304" pitchFamily="18" charset="0"/>
            </a:endParaRPr>
          </a:p>
          <a:p>
            <a:endParaRPr lang="en-IN" sz="17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err="1">
                <a:solidFill>
                  <a:srgbClr val="222222"/>
                </a:solidFill>
                <a:effectLst/>
                <a:latin typeface="Times New Roman" panose="02020603050405020304" pitchFamily="18" charset="0"/>
                <a:cs typeface="Times New Roman" panose="02020603050405020304" pitchFamily="18" charset="0"/>
              </a:rPr>
              <a:t>Saha</a:t>
            </a:r>
            <a:r>
              <a:rPr lang="en-IN" sz="1700" b="1" i="0" dirty="0">
                <a:solidFill>
                  <a:srgbClr val="222222"/>
                </a:solidFill>
                <a:effectLst/>
                <a:latin typeface="Times New Roman" panose="02020603050405020304" pitchFamily="18" charset="0"/>
                <a:cs typeface="Times New Roman" panose="02020603050405020304" pitchFamily="18" charset="0"/>
              </a:rPr>
              <a:t>, B., </a:t>
            </a:r>
            <a:r>
              <a:rPr lang="en-IN" sz="1700" b="1" i="0" dirty="0" err="1">
                <a:solidFill>
                  <a:srgbClr val="222222"/>
                </a:solidFill>
                <a:effectLst/>
                <a:latin typeface="Times New Roman" panose="02020603050405020304" pitchFamily="18" charset="0"/>
                <a:cs typeface="Times New Roman" panose="02020603050405020304" pitchFamily="18" charset="0"/>
              </a:rPr>
              <a:t>Bhowmick</a:t>
            </a:r>
            <a:r>
              <a:rPr lang="en-IN" sz="1700" b="1" i="0" dirty="0">
                <a:solidFill>
                  <a:srgbClr val="222222"/>
                </a:solidFill>
                <a:effectLst/>
                <a:latin typeface="Times New Roman" panose="02020603050405020304" pitchFamily="18" charset="0"/>
                <a:cs typeface="Times New Roman" panose="02020603050405020304" pitchFamily="18" charset="0"/>
              </a:rPr>
              <a:t>, A.R., Chattopadhyay, J. and Bhattacharya, S., 2013. On the evidence of an Allee effect in herring populations and consequences for population survival: A model-based study. </a:t>
            </a:r>
            <a:r>
              <a:rPr lang="en-IN" sz="1700" b="1" i="1" dirty="0">
                <a:solidFill>
                  <a:srgbClr val="222222"/>
                </a:solidFill>
                <a:effectLst/>
                <a:latin typeface="Times New Roman" panose="02020603050405020304" pitchFamily="18" charset="0"/>
                <a:cs typeface="Times New Roman" panose="02020603050405020304" pitchFamily="18" charset="0"/>
              </a:rPr>
              <a:t>Ecological modelling</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250</a:t>
            </a:r>
            <a:r>
              <a:rPr lang="en-IN" sz="1700" b="1" i="0" dirty="0">
                <a:solidFill>
                  <a:srgbClr val="222222"/>
                </a:solidFill>
                <a:effectLst/>
                <a:latin typeface="Times New Roman" panose="02020603050405020304" pitchFamily="18" charset="0"/>
                <a:cs typeface="Times New Roman" panose="02020603050405020304" pitchFamily="18" charset="0"/>
              </a:rPr>
              <a:t>, pp.72-80.</a:t>
            </a:r>
            <a:endParaRPr lang="en-IN" sz="1700" b="1" i="0" dirty="0">
              <a:solidFill>
                <a:srgbClr val="222222"/>
              </a:solidFill>
              <a:effectLst/>
              <a:latin typeface="Times New Roman" panose="02020603050405020304" pitchFamily="18" charset="0"/>
              <a:cs typeface="Times New Roman" panose="02020603050405020304" pitchFamily="18" charset="0"/>
            </a:endParaRPr>
          </a:p>
          <a:p>
            <a:endParaRPr lang="en-IN" sz="1700" b="1"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a:solidFill>
                  <a:srgbClr val="222222"/>
                </a:solidFill>
                <a:effectLst/>
                <a:latin typeface="Times New Roman" panose="02020603050405020304" pitchFamily="18" charset="0"/>
                <a:cs typeface="Times New Roman" panose="02020603050405020304" pitchFamily="18" charset="0"/>
              </a:rPr>
              <a:t>Paul, A., </a:t>
            </a:r>
            <a:r>
              <a:rPr lang="en-IN" sz="1700" b="1" i="0" dirty="0" err="1">
                <a:solidFill>
                  <a:srgbClr val="222222"/>
                </a:solidFill>
                <a:effectLst/>
                <a:latin typeface="Times New Roman" panose="02020603050405020304" pitchFamily="18" charset="0"/>
                <a:cs typeface="Times New Roman" panose="02020603050405020304" pitchFamily="18" charset="0"/>
              </a:rPr>
              <a:t>Reja</a:t>
            </a:r>
            <a:r>
              <a:rPr lang="en-IN" sz="1700" b="1" i="0" dirty="0">
                <a:solidFill>
                  <a:srgbClr val="222222"/>
                </a:solidFill>
                <a:effectLst/>
                <a:latin typeface="Times New Roman" panose="02020603050405020304" pitchFamily="18" charset="0"/>
                <a:cs typeface="Times New Roman" panose="02020603050405020304" pitchFamily="18" charset="0"/>
              </a:rPr>
              <a:t>, S., Kundu, S. and Bhattacharya, S., 2021. COVID-19 pandemic models revisited with a new proposal: Plenty of epidemiological models outcast the simple population dynamics solution. </a:t>
            </a:r>
            <a:r>
              <a:rPr lang="en-IN" sz="1700" b="1" i="1" dirty="0">
                <a:solidFill>
                  <a:srgbClr val="222222"/>
                </a:solidFill>
                <a:effectLst/>
                <a:latin typeface="Times New Roman" panose="02020603050405020304" pitchFamily="18" charset="0"/>
                <a:cs typeface="Times New Roman" panose="02020603050405020304" pitchFamily="18" charset="0"/>
              </a:rPr>
              <a:t>Chaos, Solitons &amp; Fractals</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144</a:t>
            </a:r>
            <a:r>
              <a:rPr lang="en-IN" sz="1700" b="1" i="0" dirty="0">
                <a:solidFill>
                  <a:srgbClr val="222222"/>
                </a:solidFill>
                <a:effectLst/>
                <a:latin typeface="Times New Roman" panose="02020603050405020304" pitchFamily="18" charset="0"/>
                <a:cs typeface="Times New Roman" panose="02020603050405020304" pitchFamily="18" charset="0"/>
              </a:rPr>
              <a:t>, p.110697.</a:t>
            </a:r>
            <a:endParaRPr lang="en-IN" sz="17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700" b="1"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1" i="0" dirty="0">
                <a:solidFill>
                  <a:srgbClr val="222222"/>
                </a:solidFill>
                <a:effectLst/>
                <a:latin typeface="Times New Roman" panose="02020603050405020304" pitchFamily="18" charset="0"/>
                <a:cs typeface="Times New Roman" panose="02020603050405020304" pitchFamily="18" charset="0"/>
              </a:rPr>
              <a:t>Kundu, S., Mukherjee, J., </a:t>
            </a:r>
            <a:r>
              <a:rPr lang="en-IN" sz="1700" b="1" i="0" dirty="0" err="1">
                <a:solidFill>
                  <a:srgbClr val="222222"/>
                </a:solidFill>
                <a:effectLst/>
                <a:latin typeface="Times New Roman" panose="02020603050405020304" pitchFamily="18" charset="0"/>
                <a:cs typeface="Times New Roman" panose="02020603050405020304" pitchFamily="18" charset="0"/>
              </a:rPr>
              <a:t>Yeasmin</a:t>
            </a:r>
            <a:r>
              <a:rPr lang="en-IN" sz="1700" b="1" i="0" dirty="0">
                <a:solidFill>
                  <a:srgbClr val="222222"/>
                </a:solidFill>
                <a:effectLst/>
                <a:latin typeface="Times New Roman" panose="02020603050405020304" pitchFamily="18" charset="0"/>
                <a:cs typeface="Times New Roman" panose="02020603050405020304" pitchFamily="18" charset="0"/>
              </a:rPr>
              <a:t>, F., </a:t>
            </a:r>
            <a:r>
              <a:rPr lang="en-IN" sz="1700" b="1" i="0" dirty="0" err="1">
                <a:solidFill>
                  <a:srgbClr val="222222"/>
                </a:solidFill>
                <a:effectLst/>
                <a:latin typeface="Times New Roman" panose="02020603050405020304" pitchFamily="18" charset="0"/>
                <a:cs typeface="Times New Roman" panose="02020603050405020304" pitchFamily="18" charset="0"/>
              </a:rPr>
              <a:t>Basu</a:t>
            </a:r>
            <a:r>
              <a:rPr lang="en-IN" sz="1700" b="1" i="0" dirty="0">
                <a:solidFill>
                  <a:srgbClr val="222222"/>
                </a:solidFill>
                <a:effectLst/>
                <a:latin typeface="Times New Roman" panose="02020603050405020304" pitchFamily="18" charset="0"/>
                <a:cs typeface="Times New Roman" panose="02020603050405020304" pitchFamily="18" charset="0"/>
              </a:rPr>
              <a:t>, S., Chattopadhyay, J., Ray, S. and Bhattacharya, S., 2018. Growth profile of </a:t>
            </a:r>
            <a:r>
              <a:rPr lang="en-IN" sz="1700" b="1" i="0" dirty="0" err="1">
                <a:solidFill>
                  <a:srgbClr val="222222"/>
                </a:solidFill>
                <a:effectLst/>
                <a:latin typeface="Times New Roman" panose="02020603050405020304" pitchFamily="18" charset="0"/>
                <a:cs typeface="Times New Roman" panose="02020603050405020304" pitchFamily="18" charset="0"/>
              </a:rPr>
              <a:t>Chaetoceros</a:t>
            </a:r>
            <a:r>
              <a:rPr lang="en-IN" sz="1700" b="1" i="0" dirty="0">
                <a:solidFill>
                  <a:srgbClr val="222222"/>
                </a:solidFill>
                <a:effectLst/>
                <a:latin typeface="Times New Roman" panose="02020603050405020304" pitchFamily="18" charset="0"/>
                <a:cs typeface="Times New Roman" panose="02020603050405020304" pitchFamily="18" charset="0"/>
              </a:rPr>
              <a:t> sp. and its steady state behaviour with change in initial inoculum size: a modelling approach. </a:t>
            </a:r>
            <a:r>
              <a:rPr lang="en-IN" sz="1700" b="1" i="1" dirty="0">
                <a:solidFill>
                  <a:srgbClr val="222222"/>
                </a:solidFill>
                <a:effectLst/>
                <a:latin typeface="Times New Roman" panose="02020603050405020304" pitchFamily="18" charset="0"/>
                <a:cs typeface="Times New Roman" panose="02020603050405020304" pitchFamily="18" charset="0"/>
              </a:rPr>
              <a:t>CURRENT SCIENCE</a:t>
            </a:r>
            <a:r>
              <a:rPr lang="en-IN" sz="1700" b="1" i="0" dirty="0">
                <a:solidFill>
                  <a:srgbClr val="222222"/>
                </a:solidFill>
                <a:effectLst/>
                <a:latin typeface="Times New Roman" panose="02020603050405020304" pitchFamily="18" charset="0"/>
                <a:cs typeface="Times New Roman" panose="02020603050405020304" pitchFamily="18" charset="0"/>
              </a:rPr>
              <a:t>, </a:t>
            </a:r>
            <a:r>
              <a:rPr lang="en-IN" sz="1700" b="1" i="1" dirty="0">
                <a:solidFill>
                  <a:srgbClr val="222222"/>
                </a:solidFill>
                <a:effectLst/>
                <a:latin typeface="Times New Roman" panose="02020603050405020304" pitchFamily="18" charset="0"/>
                <a:cs typeface="Times New Roman" panose="02020603050405020304" pitchFamily="18" charset="0"/>
              </a:rPr>
              <a:t>115</a:t>
            </a:r>
            <a:r>
              <a:rPr lang="en-IN" sz="1700" b="1" i="0" dirty="0">
                <a:solidFill>
                  <a:srgbClr val="222222"/>
                </a:solidFill>
                <a:effectLst/>
                <a:latin typeface="Times New Roman" panose="02020603050405020304" pitchFamily="18" charset="0"/>
                <a:cs typeface="Times New Roman" panose="02020603050405020304" pitchFamily="18" charset="0"/>
              </a:rPr>
              <a:t>(12), p.2275.</a:t>
            </a:r>
            <a:endParaRPr lang="en-IN" sz="1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pic>
        <p:nvPicPr>
          <p:cNvPr id="2050" name="Picture 2" descr="How To Write A Thank You Note In Five Easy Step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860" y="908685"/>
            <a:ext cx="10739755" cy="5040630"/>
          </a:xfrm>
          <a:prstGeom prst="rect">
            <a:avLst/>
          </a:prstGeom>
          <a:solidFill>
            <a:schemeClr val="accent1">
              <a:lumMod val="40000"/>
              <a:lumOff val="60000"/>
            </a:schemeClr>
          </a:solid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635"/>
              </a:xfrm>
              <a:gradFill>
                <a:gsLst>
                  <a:gs pos="61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normAutofit fontScale="25000"/>
              </a:bodyPr>
              <a:p>
                <a:pPr marL="0" indent="0" algn="ctr">
                  <a:buNone/>
                </a:pPr>
                <a:endParaRPr lang="en-US" altLang="en-IN" sz="6000" b="1" i="1" u="sng">
                  <a:solidFill>
                    <a:schemeClr val="accent1"/>
                  </a:solidFill>
                  <a:latin typeface="Times New Roman" panose="02020603050405020304" pitchFamily="18" charset="0"/>
                  <a:cs typeface="Times New Roman" panose="02020603050405020304" pitchFamily="18" charset="0"/>
                  <a:sym typeface="+mn-ea"/>
                </a:endParaRPr>
              </a:p>
              <a:p>
                <a:pPr marL="0" indent="0" algn="ctr">
                  <a:buNone/>
                </a:pPr>
                <a:r>
                  <a:rPr lang="en-US" altLang="en-IN" sz="9600" b="1" i="1" u="sng">
                    <a:solidFill>
                      <a:schemeClr val="accent5">
                        <a:lumMod val="75000"/>
                      </a:schemeClr>
                    </a:solidFill>
                    <a:effectLst/>
                    <a:latin typeface="Times New Roman" panose="02020603050405020304" pitchFamily="18" charset="0"/>
                    <a:cs typeface="Times New Roman" panose="02020603050405020304" pitchFamily="18" charset="0"/>
                    <a:sym typeface="+mn-ea"/>
                  </a:rPr>
                  <a:t>Growth Curve Models</a:t>
                </a:r>
                <a:endParaRPr lang="en-US" altLang="en-IN" sz="6000" b="1" i="1" u="sng">
                  <a:solidFill>
                    <a:schemeClr val="accent1"/>
                  </a:solidFill>
                  <a:latin typeface="Times New Roman" panose="02020603050405020304" pitchFamily="18" charset="0"/>
                  <a:cs typeface="Times New Roman" panose="02020603050405020304" pitchFamily="18" charset="0"/>
                  <a:sym typeface="+mn-ea"/>
                </a:endParaRPr>
              </a:p>
              <a:p>
                <a:pPr marL="0" indent="0" algn="l">
                  <a:buNone/>
                </a:pPr>
                <a:r>
                  <a:rPr lang="en-US" altLang="en-IN" sz="8000" b="1" i="1" u="sng">
                    <a:solidFill>
                      <a:srgbClr val="C00000"/>
                    </a:solidFill>
                    <a:latin typeface="Times New Roman" panose="02020603050405020304" pitchFamily="18" charset="0"/>
                    <a:cs typeface="Times New Roman" panose="02020603050405020304" pitchFamily="18" charset="0"/>
                    <a:sym typeface="+mn-ea"/>
                  </a:rPr>
                  <a:t>Types of </a:t>
                </a:r>
                <a:r>
                  <a:rPr lang="en-IN" sz="8000" b="1" i="1" u="sng">
                    <a:solidFill>
                      <a:srgbClr val="C00000"/>
                    </a:solidFill>
                    <a:latin typeface="Times New Roman" panose="02020603050405020304" pitchFamily="18" charset="0"/>
                    <a:cs typeface="Times New Roman" panose="02020603050405020304" pitchFamily="18" charset="0"/>
                    <a:sym typeface="+mn-ea"/>
                  </a:rPr>
                  <a:t>Growth </a:t>
                </a:r>
                <a:r>
                  <a:rPr lang="en-US" altLang="en-IN" sz="8000" b="1" i="1" u="sng">
                    <a:solidFill>
                      <a:srgbClr val="C00000"/>
                    </a:solidFill>
                    <a:latin typeface="Times New Roman" panose="02020603050405020304" pitchFamily="18" charset="0"/>
                    <a:cs typeface="Times New Roman" panose="02020603050405020304" pitchFamily="18" charset="0"/>
                    <a:sym typeface="+mn-ea"/>
                  </a:rPr>
                  <a:t>c</a:t>
                </a:r>
                <a:r>
                  <a:rPr lang="en-IN" sz="8000" b="1" i="1" u="sng" dirty="0">
                    <a:solidFill>
                      <a:srgbClr val="C00000"/>
                    </a:solidFill>
                    <a:latin typeface="Times New Roman" panose="02020603050405020304" pitchFamily="18" charset="0"/>
                    <a:cs typeface="Times New Roman" panose="02020603050405020304" pitchFamily="18" charset="0"/>
                    <a:sym typeface="+mn-ea"/>
                  </a:rPr>
                  <a:t>urve</a:t>
                </a:r>
                <a:r>
                  <a:rPr lang="en-US" altLang="en-IN" sz="8000" b="1" i="1" u="sng" dirty="0">
                    <a:solidFill>
                      <a:srgbClr val="C00000"/>
                    </a:solidFill>
                    <a:latin typeface="Times New Roman" panose="02020603050405020304" pitchFamily="18" charset="0"/>
                    <a:cs typeface="Times New Roman" panose="02020603050405020304" pitchFamily="18" charset="0"/>
                    <a:sym typeface="+mn-ea"/>
                  </a:rPr>
                  <a:t> models - </a:t>
                </a:r>
                <a:endParaRPr lang="en-US" altLang="en-IN" sz="8000" b="1" i="1" dirty="0">
                  <a:solidFill>
                    <a:schemeClr val="tx1"/>
                  </a:solidFill>
                  <a:latin typeface="Times New Roman" panose="02020603050405020304" pitchFamily="18" charset="0"/>
                  <a:cs typeface="Times New Roman" panose="02020603050405020304" pitchFamily="18" charset="0"/>
                  <a:sym typeface="+mn-ea"/>
                </a:endParaRPr>
              </a:p>
              <a:p>
                <a:pPr marL="0" indent="0" algn="l">
                  <a:buFont typeface="Arial" panose="020B0604020202020204" pitchFamily="34" charset="0"/>
                  <a:buNone/>
                </a:pPr>
                <a:r>
                  <a:rPr lang="en-US" altLang="en-IN" sz="8000" b="1" i="1" dirty="0">
                    <a:solidFill>
                      <a:schemeClr val="tx1"/>
                    </a:solidFill>
                    <a:latin typeface="Times New Roman" panose="02020603050405020304" pitchFamily="18" charset="0"/>
                    <a:cs typeface="Times New Roman" panose="02020603050405020304" pitchFamily="18" charset="0"/>
                    <a:sym typeface="+mn-ea"/>
                  </a:rPr>
                  <a:t>There are three types of Growth curve models and the mathematical representation of these models are - </a:t>
                </a:r>
                <a:endParaRPr lang="en-US" altLang="en-IN" sz="8000" b="1" i="1" dirty="0">
                  <a:solidFill>
                    <a:schemeClr val="tx1"/>
                  </a:solidFill>
                  <a:latin typeface="Times New Roman" panose="02020603050405020304" pitchFamily="18" charset="0"/>
                  <a:cs typeface="Times New Roman" panose="02020603050405020304" pitchFamily="18" charset="0"/>
                  <a:sym typeface="+mn-ea"/>
                </a:endParaRPr>
              </a:p>
              <a:p>
                <a:pPr algn="l">
                  <a:buFont typeface="Arial" panose="020B0604020202020204" pitchFamily="34" charset="0"/>
                  <a:buChar char="•"/>
                </a:pPr>
                <a:r>
                  <a:rPr lang="en-US" altLang="en-IN" sz="9600" b="1" i="1" dirty="0">
                    <a:solidFill>
                      <a:schemeClr val="tx1"/>
                    </a:solidFill>
                    <a:latin typeface="Times New Roman" panose="02020603050405020304" pitchFamily="18" charset="0"/>
                    <a:cs typeface="Times New Roman" panose="02020603050405020304" pitchFamily="18" charset="0"/>
                    <a:sym typeface="+mn-ea"/>
                  </a:rPr>
                  <a:t>Exponential  :</a:t>
                </a:r>
                <a:r>
                  <a:rPr lang="en-US" altLang="en-IN" sz="8000" b="1" i="1" dirty="0">
                    <a:solidFill>
                      <a:schemeClr val="tx1"/>
                    </a:solidFill>
                    <a:latin typeface="Times New Roman" panose="02020603050405020304" pitchFamily="18" charset="0"/>
                    <a:cs typeface="Times New Roman" panose="02020603050405020304" pitchFamily="18" charset="0"/>
                    <a:sym typeface="+mn-ea"/>
                  </a:rPr>
                  <a:t> </a:t>
                </a:r>
                <a14:m>
                  <m:oMath xmlns:m="http://schemas.openxmlformats.org/officeDocument/2006/math">
                    <m:f>
                      <m:fPr>
                        <m:ctrlPr>
                          <a:rPr lang="en-IN" sz="9600" i="1" smtClean="0">
                            <a:latin typeface="Cambria Math" panose="02040503050406030204" pitchFamily="18" charset="0"/>
                          </a:rPr>
                        </m:ctrlPr>
                      </m:fPr>
                      <m:num>
                        <m:r>
                          <a:rPr lang="en-IN" sz="9600" i="1" smtClean="0">
                            <a:latin typeface="Cambria Math" panose="02040503050406030204" pitchFamily="18" charset="0"/>
                          </a:rPr>
                          <m:t>𝑑𝑥</m:t>
                        </m:r>
                        <m:r>
                          <a:rPr lang="en-IN" sz="9600" i="1" smtClean="0">
                            <a:latin typeface="Cambria Math" panose="02040503050406030204" pitchFamily="18" charset="0"/>
                          </a:rPr>
                          <m:t>(</m:t>
                        </m:r>
                        <m:r>
                          <a:rPr lang="en-IN" sz="9600" i="1" smtClean="0">
                            <a:latin typeface="Cambria Math" panose="02040503050406030204" pitchFamily="18" charset="0"/>
                          </a:rPr>
                          <m:t>𝑡</m:t>
                        </m:r>
                        <m:r>
                          <a:rPr lang="en-IN" sz="9600" i="1" smtClean="0">
                            <a:latin typeface="Cambria Math" panose="02040503050406030204" pitchFamily="18" charset="0"/>
                          </a:rPr>
                          <m:t>)</m:t>
                        </m:r>
                      </m:num>
                      <m:den>
                        <m:r>
                          <a:rPr lang="en-IN" sz="9600" i="1" smtClean="0">
                            <a:latin typeface="Cambria Math" panose="02040503050406030204" pitchFamily="18" charset="0"/>
                          </a:rPr>
                          <m:t>𝑑𝑡</m:t>
                        </m:r>
                      </m:den>
                    </m:f>
                    <m:r>
                      <a:rPr lang="en-IN" sz="9600" i="1" smtClean="0">
                        <a:latin typeface="Cambria Math" panose="02040503050406030204" pitchFamily="18" charset="0"/>
                      </a:rPr>
                      <m:t>=</m:t>
                    </m:r>
                    <m:r>
                      <a:rPr lang="en-IN" sz="9600" i="1" smtClean="0">
                        <a:latin typeface="Cambria Math" panose="02040503050406030204" pitchFamily="18" charset="0"/>
                      </a:rPr>
                      <m:t>𝑟𝑥</m:t>
                    </m:r>
                    <m:r>
                      <a:rPr lang="en-IN" sz="9600" i="1" smtClean="0">
                        <a:latin typeface="Cambria Math" panose="02040503050406030204" pitchFamily="18" charset="0"/>
                      </a:rPr>
                      <m:t>(</m:t>
                    </m:r>
                    <m:r>
                      <a:rPr lang="en-IN" sz="9600" i="1" smtClean="0">
                        <a:latin typeface="Cambria Math" panose="02040503050406030204" pitchFamily="18" charset="0"/>
                      </a:rPr>
                      <m:t>𝑡</m:t>
                    </m:r>
                    <m:r>
                      <a:rPr lang="en-IN" sz="9600" i="1" smtClean="0">
                        <a:latin typeface="Cambria Math" panose="02040503050406030204" pitchFamily="18" charset="0"/>
                      </a:rPr>
                      <m:t>)</m:t>
                    </m:r>
                  </m:oMath>
                </a14:m>
                <a:r>
                  <a:rPr lang="en-US" sz="9600" b="1" i="1">
                    <a:latin typeface="Times New Roman" panose="02020603050405020304" pitchFamily="18" charset="0"/>
                    <a:cs typeface="Times New Roman" panose="02020603050405020304" pitchFamily="18" charset="0"/>
                    <a:sym typeface="+mn-ea"/>
                  </a:rPr>
                  <a:t>.</a:t>
                </a:r>
                <a:endParaRPr lang="en-US" altLang="en-IN" sz="9600" b="1" i="1" dirty="0">
                  <a:solidFill>
                    <a:schemeClr val="tx1"/>
                  </a:solidFill>
                  <a:latin typeface="Times New Roman" panose="02020603050405020304" pitchFamily="18" charset="0"/>
                  <a:cs typeface="Times New Roman" panose="02020603050405020304" pitchFamily="18" charset="0"/>
                  <a:sym typeface="+mn-ea"/>
                </a:endParaRPr>
              </a:p>
              <a:p>
                <a:pPr algn="l">
                  <a:buFont typeface="Arial" panose="020B0604020202020204" pitchFamily="34" charset="0"/>
                  <a:buChar char="•"/>
                </a:pPr>
                <a:r>
                  <a:rPr lang="en-US" altLang="en-IN" sz="9600" b="1" i="1" dirty="0">
                    <a:solidFill>
                      <a:schemeClr val="tx1"/>
                    </a:solidFill>
                    <a:latin typeface="Times New Roman" panose="02020603050405020304" pitchFamily="18" charset="0"/>
                    <a:cs typeface="Times New Roman" panose="02020603050405020304" pitchFamily="18" charset="0"/>
                    <a:sym typeface="+mn-ea"/>
                  </a:rPr>
                  <a:t>Logistic  : </a:t>
                </a:r>
                <a14:m>
                  <m:oMath xmlns:m="http://schemas.openxmlformats.org/officeDocument/2006/math">
                    <m:f>
                      <m:fPr>
                        <m:ctrlPr>
                          <a:rPr lang="en-IN" sz="9600" i="1" smtClean="0">
                            <a:latin typeface="Cambria Math" panose="02040503050406030204" pitchFamily="18" charset="0"/>
                          </a:rPr>
                        </m:ctrlPr>
                      </m:fPr>
                      <m:num>
                        <m:r>
                          <a:rPr lang="en-IN" sz="9600" i="1" smtClean="0">
                            <a:latin typeface="Cambria Math" panose="02040503050406030204" pitchFamily="18" charset="0"/>
                          </a:rPr>
                          <m:t>𝑑</m:t>
                        </m:r>
                        <m:r>
                          <a:rPr lang="en-IN" sz="9600" b="0" i="1" smtClean="0">
                            <a:latin typeface="Cambria Math" panose="02040503050406030204" pitchFamily="18" charset="0"/>
                          </a:rPr>
                          <m:t>𝑥</m:t>
                        </m:r>
                        <m:r>
                          <a:rPr lang="en-IN" sz="9600" b="0" i="1" smtClean="0">
                            <a:latin typeface="Cambria Math" panose="02040503050406030204" pitchFamily="18" charset="0"/>
                          </a:rPr>
                          <m:t>(</m:t>
                        </m:r>
                        <m:r>
                          <a:rPr lang="en-IN" sz="9600" b="0" i="1" smtClean="0">
                            <a:latin typeface="Cambria Math" panose="02040503050406030204" pitchFamily="18" charset="0"/>
                          </a:rPr>
                          <m:t>𝑡</m:t>
                        </m:r>
                        <m:r>
                          <a:rPr lang="en-IN" sz="9600" b="0" i="1" smtClean="0">
                            <a:latin typeface="Cambria Math" panose="02040503050406030204" pitchFamily="18" charset="0"/>
                          </a:rPr>
                          <m:t>)</m:t>
                        </m:r>
                      </m:num>
                      <m:den>
                        <m:r>
                          <a:rPr lang="en-IN" sz="9600" i="1" smtClean="0">
                            <a:latin typeface="Cambria Math" panose="02040503050406030204" pitchFamily="18" charset="0"/>
                          </a:rPr>
                          <m:t>𝑑</m:t>
                        </m:r>
                        <m:r>
                          <a:rPr lang="en-IN" sz="9600" b="0" i="1" smtClean="0">
                            <a:latin typeface="Cambria Math" panose="02040503050406030204" pitchFamily="18" charset="0"/>
                          </a:rPr>
                          <m:t>𝑡</m:t>
                        </m:r>
                      </m:den>
                    </m:f>
                    <m:r>
                      <a:rPr lang="en-IN" sz="9600" b="0" i="1" smtClean="0">
                        <a:latin typeface="Cambria Math" panose="02040503050406030204" pitchFamily="18" charset="0"/>
                      </a:rPr>
                      <m:t>=</m:t>
                    </m:r>
                    <m:r>
                      <a:rPr lang="en-IN" sz="9600" b="0" i="1" smtClean="0">
                        <a:latin typeface="Cambria Math" panose="02040503050406030204" pitchFamily="18" charset="0"/>
                      </a:rPr>
                      <m:t>𝑟𝑥</m:t>
                    </m:r>
                    <m:r>
                      <a:rPr lang="en-IN" sz="9600" b="0" i="1" smtClean="0">
                        <a:latin typeface="Cambria Math" panose="02040503050406030204" pitchFamily="18" charset="0"/>
                      </a:rPr>
                      <m:t>(</m:t>
                    </m:r>
                    <m:r>
                      <a:rPr lang="en-IN" sz="9600" b="0" i="1" smtClean="0">
                        <a:latin typeface="Cambria Math" panose="02040503050406030204" pitchFamily="18" charset="0"/>
                      </a:rPr>
                      <m:t>𝑡</m:t>
                    </m:r>
                    <m:r>
                      <a:rPr lang="en-IN" sz="9600" b="0" i="1" smtClean="0">
                        <a:latin typeface="Cambria Math" panose="02040503050406030204" pitchFamily="18" charset="0"/>
                      </a:rPr>
                      <m:t>)</m:t>
                    </m:r>
                    <m:d>
                      <m:dPr>
                        <m:ctrlPr>
                          <a:rPr lang="en-IN" sz="9600" b="0" i="1" smtClean="0">
                            <a:latin typeface="Cambria Math" panose="02040503050406030204" pitchFamily="18" charset="0"/>
                          </a:rPr>
                        </m:ctrlPr>
                      </m:dPr>
                      <m:e>
                        <m:r>
                          <a:rPr lang="en-IN" sz="9600" b="0" i="1" smtClean="0">
                            <a:latin typeface="Cambria Math" panose="02040503050406030204" pitchFamily="18" charset="0"/>
                          </a:rPr>
                          <m:t>1</m:t>
                        </m:r>
                        <m:r>
                          <a:rPr lang="en-IN" sz="9600" b="0" i="1" smtClean="0">
                            <a:latin typeface="Cambria Math" panose="02040503050406030204" pitchFamily="18" charset="0"/>
                          </a:rPr>
                          <m:t>−</m:t>
                        </m:r>
                        <m:f>
                          <m:fPr>
                            <m:ctrlPr>
                              <a:rPr lang="en-IN" sz="9600" b="0" i="1" smtClean="0">
                                <a:latin typeface="Cambria Math" panose="02040503050406030204" pitchFamily="18" charset="0"/>
                              </a:rPr>
                            </m:ctrlPr>
                          </m:fPr>
                          <m:num>
                            <m:r>
                              <a:rPr lang="en-IN" sz="9600" b="0" i="1" smtClean="0">
                                <a:latin typeface="Cambria Math" panose="02040503050406030204" pitchFamily="18" charset="0"/>
                              </a:rPr>
                              <m:t>𝑥</m:t>
                            </m:r>
                            <m:r>
                              <a:rPr lang="en-IN" sz="9600" b="0" i="1" smtClean="0">
                                <a:latin typeface="Cambria Math" panose="02040503050406030204" pitchFamily="18" charset="0"/>
                              </a:rPr>
                              <m:t>(</m:t>
                            </m:r>
                            <m:r>
                              <a:rPr lang="en-IN" sz="9600" b="0" i="1" smtClean="0">
                                <a:latin typeface="Cambria Math" panose="02040503050406030204" pitchFamily="18" charset="0"/>
                              </a:rPr>
                              <m:t>𝑡</m:t>
                            </m:r>
                            <m:r>
                              <a:rPr lang="en-IN" sz="9600" b="0" i="1" smtClean="0">
                                <a:latin typeface="Cambria Math" panose="02040503050406030204" pitchFamily="18" charset="0"/>
                              </a:rPr>
                              <m:t>)</m:t>
                            </m:r>
                          </m:num>
                          <m:den>
                            <m:r>
                              <a:rPr lang="en-IN" sz="9600" b="0" i="1" smtClean="0">
                                <a:latin typeface="Cambria Math" panose="02040503050406030204" pitchFamily="18" charset="0"/>
                              </a:rPr>
                              <m:t>𝐾</m:t>
                            </m:r>
                          </m:den>
                        </m:f>
                      </m:e>
                    </m:d>
                  </m:oMath>
                </a14:m>
                <a:r>
                  <a:rPr lang="en-US" sz="9600" b="1" i="1">
                    <a:effectLst/>
                    <a:latin typeface="Times New Roman" panose="02020603050405020304" pitchFamily="18" charset="0"/>
                    <a:cs typeface="Times New Roman" panose="02020603050405020304" pitchFamily="18" charset="0"/>
                    <a:sym typeface="+mn-ea"/>
                  </a:rPr>
                  <a:t>.</a:t>
                </a:r>
                <a:endParaRPr lang="en-US" altLang="en-IN" sz="9600" b="1" i="1" dirty="0">
                  <a:solidFill>
                    <a:schemeClr val="tx1"/>
                  </a:solidFill>
                  <a:latin typeface="Times New Roman" panose="02020603050405020304" pitchFamily="18" charset="0"/>
                  <a:cs typeface="Times New Roman" panose="02020603050405020304" pitchFamily="18" charset="0"/>
                  <a:sym typeface="+mn-ea"/>
                </a:endParaRPr>
              </a:p>
              <a:p>
                <a:pPr algn="l">
                  <a:buFont typeface="Arial" panose="020B0604020202020204" pitchFamily="34" charset="0"/>
                  <a:buChar char="•"/>
                </a:pPr>
                <a:r>
                  <a:rPr lang="en-US" altLang="en-IN" sz="9600" b="1" i="1" dirty="0">
                    <a:solidFill>
                      <a:schemeClr val="tx1"/>
                    </a:solidFill>
                    <a:latin typeface="Times New Roman" panose="02020603050405020304" pitchFamily="18" charset="0"/>
                    <a:cs typeface="Times New Roman" panose="02020603050405020304" pitchFamily="18" charset="0"/>
                    <a:sym typeface="+mn-ea"/>
                  </a:rPr>
                  <a:t>Gompertz  :  </a:t>
                </a:r>
                <a14:m>
                  <m:oMath xmlns:m="http://schemas.openxmlformats.org/officeDocument/2006/math">
                    <m:f>
                      <m:fPr>
                        <m:ctrlPr>
                          <a:rPr lang="en-IN" sz="9600" i="1" smtClean="0">
                            <a:latin typeface="Cambria Math" panose="02040503050406030204" pitchFamily="18" charset="0"/>
                          </a:rPr>
                        </m:ctrlPr>
                      </m:fPr>
                      <m:num>
                        <m:r>
                          <a:rPr lang="en-IN" sz="9600" i="1" smtClean="0">
                            <a:latin typeface="Cambria Math" panose="02040503050406030204" pitchFamily="18" charset="0"/>
                          </a:rPr>
                          <m:t>𝑑</m:t>
                        </m:r>
                        <m:r>
                          <a:rPr lang="en-US" altLang="en-IN" sz="9600" i="1" smtClean="0">
                            <a:latin typeface="Cambria Math" panose="02040503050406030204" pitchFamily="18" charset="0"/>
                          </a:rPr>
                          <m:t>𝑥</m:t>
                        </m:r>
                        <m:r>
                          <a:rPr lang="en-US" altLang="en-IN" sz="9600" i="1" smtClean="0">
                            <a:latin typeface="Cambria Math" panose="02040503050406030204" pitchFamily="18" charset="0"/>
                          </a:rPr>
                          <m:t>(</m:t>
                        </m:r>
                        <m:r>
                          <a:rPr lang="en-US" altLang="en-IN" sz="9600" i="1" smtClean="0">
                            <a:latin typeface="Cambria Math" panose="02040503050406030204" pitchFamily="18" charset="0"/>
                          </a:rPr>
                          <m:t>𝑡</m:t>
                        </m:r>
                        <m:r>
                          <a:rPr lang="en-US" altLang="en-IN" sz="9600" i="1" smtClean="0">
                            <a:latin typeface="Cambria Math" panose="02040503050406030204" pitchFamily="18" charset="0"/>
                          </a:rPr>
                          <m:t>)</m:t>
                        </m:r>
                      </m:num>
                      <m:den>
                        <m:r>
                          <a:rPr lang="en-IN" sz="9600" i="1" smtClean="0">
                            <a:latin typeface="Cambria Math" panose="02040503050406030204" pitchFamily="18" charset="0"/>
                          </a:rPr>
                          <m:t>𝑑</m:t>
                        </m:r>
                        <m:r>
                          <a:rPr lang="en-US" altLang="en-IN" sz="9600" i="1" smtClean="0">
                            <a:latin typeface="Cambria Math" panose="02040503050406030204" pitchFamily="18" charset="0"/>
                          </a:rPr>
                          <m:t>𝑡</m:t>
                        </m:r>
                      </m:den>
                    </m:f>
                    <m:r>
                      <a:rPr lang="en-IN" sz="9600" b="0" i="1" smtClean="0">
                        <a:latin typeface="Cambria Math" panose="02040503050406030204" pitchFamily="18" charset="0"/>
                      </a:rPr>
                      <m:t>=</m:t>
                    </m:r>
                    <m:r>
                      <a:rPr lang="en-IN" sz="9600" b="0" i="1" smtClean="0">
                        <a:latin typeface="Cambria Math" panose="02040503050406030204" pitchFamily="18" charset="0"/>
                      </a:rPr>
                      <m:t>𝑟𝑥</m:t>
                    </m:r>
                    <m:d>
                      <m:dPr>
                        <m:ctrlPr>
                          <a:rPr lang="en-IN" sz="9600" b="0" i="1" smtClean="0">
                            <a:latin typeface="Cambria Math" panose="02040503050406030204" pitchFamily="18" charset="0"/>
                            <a:ea typeface="Cambria Math" panose="02040503050406030204" pitchFamily="18" charset="0"/>
                          </a:rPr>
                        </m:ctrlPr>
                      </m:dPr>
                      <m:e>
                        <m:r>
                          <a:rPr lang="en-IN" sz="9600" b="0" i="1" smtClean="0">
                            <a:latin typeface="Cambria Math" panose="02040503050406030204" pitchFamily="18" charset="0"/>
                            <a:ea typeface="Cambria Math" panose="02040503050406030204" pitchFamily="18" charset="0"/>
                          </a:rPr>
                          <m:t>𝑡</m:t>
                        </m:r>
                      </m:e>
                    </m:d>
                    <m:r>
                      <a:rPr lang="en-IN" sz="9600" b="0" i="1" smtClean="0">
                        <a:latin typeface="Cambria Math" panose="02040503050406030204" pitchFamily="18" charset="0"/>
                        <a:ea typeface="Cambria Math" panose="02040503050406030204" pitchFamily="18" charset="0"/>
                      </a:rPr>
                      <m:t>𝑙𝑜𝑔</m:t>
                    </m:r>
                    <m:d>
                      <m:dPr>
                        <m:ctrlPr>
                          <a:rPr lang="en-IN" sz="9600" b="0" i="1" smtClean="0">
                            <a:latin typeface="Cambria Math" panose="02040503050406030204" pitchFamily="18" charset="0"/>
                            <a:ea typeface="Cambria Math" panose="02040503050406030204" pitchFamily="18" charset="0"/>
                          </a:rPr>
                        </m:ctrlPr>
                      </m:dPr>
                      <m:e>
                        <m:f>
                          <m:fPr>
                            <m:ctrlPr>
                              <a:rPr lang="en-IN" sz="9600" b="0" i="1" smtClean="0">
                                <a:latin typeface="Cambria Math" panose="02040503050406030204" pitchFamily="18" charset="0"/>
                                <a:ea typeface="Cambria Math" panose="02040503050406030204" pitchFamily="18" charset="0"/>
                              </a:rPr>
                            </m:ctrlPr>
                          </m:fPr>
                          <m:num>
                            <m:r>
                              <a:rPr lang="en-IN" sz="9600" b="0" i="1" smtClean="0">
                                <a:latin typeface="Cambria Math" panose="02040503050406030204" pitchFamily="18" charset="0"/>
                                <a:ea typeface="Cambria Math" panose="02040503050406030204" pitchFamily="18" charset="0"/>
                              </a:rPr>
                              <m:t>𝐾</m:t>
                            </m:r>
                          </m:num>
                          <m:den>
                            <m:r>
                              <a:rPr lang="en-IN" sz="9600" b="0" i="1" smtClean="0">
                                <a:latin typeface="Cambria Math" panose="02040503050406030204" pitchFamily="18" charset="0"/>
                                <a:ea typeface="Cambria Math" panose="02040503050406030204" pitchFamily="18" charset="0"/>
                              </a:rPr>
                              <m:t>𝑥</m:t>
                            </m:r>
                            <m:r>
                              <a:rPr lang="en-IN" sz="9600" b="0" i="1" smtClean="0">
                                <a:latin typeface="Cambria Math" panose="02040503050406030204" pitchFamily="18" charset="0"/>
                                <a:ea typeface="Cambria Math" panose="02040503050406030204" pitchFamily="18" charset="0"/>
                              </a:rPr>
                              <m:t>(</m:t>
                            </m:r>
                            <m:r>
                              <a:rPr lang="en-IN" sz="9600" b="0" i="1" smtClean="0">
                                <a:latin typeface="Cambria Math" panose="02040503050406030204" pitchFamily="18" charset="0"/>
                                <a:ea typeface="Cambria Math" panose="02040503050406030204" pitchFamily="18" charset="0"/>
                              </a:rPr>
                              <m:t>𝑡</m:t>
                            </m:r>
                            <m:r>
                              <a:rPr lang="en-IN" sz="9600" b="0" i="1" smtClean="0">
                                <a:latin typeface="Cambria Math" panose="02040503050406030204" pitchFamily="18" charset="0"/>
                                <a:ea typeface="Cambria Math" panose="02040503050406030204" pitchFamily="18" charset="0"/>
                              </a:rPr>
                              <m:t>)</m:t>
                            </m:r>
                          </m:den>
                        </m:f>
                      </m:e>
                    </m:d>
                    <m:r>
                      <a:rPr lang="en-US" altLang="en-IN" sz="9600" b="0" i="1" smtClean="0">
                        <a:latin typeface="Cambria Math" panose="02040503050406030204" pitchFamily="18" charset="0"/>
                        <a:ea typeface="Cambria Math" panose="02040503050406030204" pitchFamily="18" charset="0"/>
                      </a:rPr>
                      <m:t>.</m:t>
                    </m:r>
                  </m:oMath>
                </a14:m>
                <a:endParaRPr lang="en-US" altLang="en-IN" sz="9600" b="1" i="1" u="sng" dirty="0">
                  <a:solidFill>
                    <a:srgbClr val="C00000"/>
                  </a:solidFill>
                  <a:latin typeface="Times New Roman" panose="02020603050405020304" pitchFamily="18" charset="0"/>
                  <a:cs typeface="Times New Roman" panose="02020603050405020304" pitchFamily="18" charset="0"/>
                  <a:sym typeface="+mn-ea"/>
                </a:endParaRPr>
              </a:p>
              <a:p>
                <a:pPr marL="0" indent="0" algn="l">
                  <a:lnSpc>
                    <a:spcPct val="150000"/>
                  </a:lnSpc>
                  <a:buNone/>
                </a:pPr>
                <a:r>
                  <a:rPr lang="en-US" altLang="en-IN" sz="8000" b="1" i="1" u="sng" dirty="0">
                    <a:solidFill>
                      <a:srgbClr val="C00000"/>
                    </a:solidFill>
                    <a:latin typeface="Times New Roman" panose="02020603050405020304" pitchFamily="18" charset="0"/>
                    <a:cs typeface="Times New Roman" panose="02020603050405020304" pitchFamily="18" charset="0"/>
                    <a:sym typeface="+mn-ea"/>
                  </a:rPr>
                  <a:t>Notations of  Growth curve models - </a:t>
                </a:r>
                <a:endParaRPr lang="en-IN" sz="8000" b="1" i="1" dirty="0">
                  <a:solidFill>
                    <a:schemeClr val="tx1"/>
                  </a:solidFill>
                  <a:latin typeface="Times New Roman" panose="02020603050405020304" pitchFamily="18" charset="0"/>
                  <a:cs typeface="Times New Roman" panose="02020603050405020304" pitchFamily="18" charset="0"/>
                </a:endParaRPr>
              </a:p>
              <a:p>
                <a:pPr marL="0" indent="0" algn="l">
                  <a:lnSpc>
                    <a:spcPct val="150000"/>
                  </a:lnSpc>
                  <a:buNone/>
                </a:pPr>
                <a:r>
                  <a:rPr lang="en-US" altLang="en-IN" sz="8000" b="1" i="1" dirty="0">
                    <a:latin typeface="Times New Roman" panose="02020603050405020304" pitchFamily="18" charset="0"/>
                    <a:cs typeface="Times New Roman" panose="02020603050405020304" pitchFamily="18" charset="0"/>
                    <a:sym typeface="+mn-ea"/>
                  </a:rPr>
                  <a:t>  x</a:t>
                </a:r>
                <a:r>
                  <a:rPr lang="en-IN" sz="8000" b="1" i="1" dirty="0">
                    <a:latin typeface="Times New Roman" panose="02020603050405020304" pitchFamily="18" charset="0"/>
                    <a:cs typeface="Times New Roman" panose="02020603050405020304" pitchFamily="18" charset="0"/>
                    <a:sym typeface="+mn-ea"/>
                  </a:rPr>
                  <a:t>(t)</a:t>
                </a:r>
                <a:r>
                  <a:rPr lang="en-US" altLang="en-IN" sz="8000" b="1" i="1" dirty="0">
                    <a:latin typeface="Times New Roman" panose="02020603050405020304" pitchFamily="18" charset="0"/>
                    <a:cs typeface="Times New Roman" panose="02020603050405020304" pitchFamily="18" charset="0"/>
                    <a:sym typeface="+mn-ea"/>
                  </a:rPr>
                  <a:t> </a:t>
                </a:r>
                <a:r>
                  <a:rPr lang="en-IN" sz="8000" b="1" i="1" dirty="0">
                    <a:latin typeface="Times New Roman" panose="02020603050405020304" pitchFamily="18" charset="0"/>
                    <a:cs typeface="Times New Roman" panose="02020603050405020304" pitchFamily="18" charset="0"/>
                    <a:sym typeface="+mn-ea"/>
                  </a:rPr>
                  <a:t>=</a:t>
                </a:r>
                <a:r>
                  <a:rPr lang="en-US" altLang="en-IN" sz="8000" b="1" i="1" dirty="0">
                    <a:latin typeface="Times New Roman" panose="02020603050405020304" pitchFamily="18" charset="0"/>
                    <a:cs typeface="Times New Roman" panose="02020603050405020304" pitchFamily="18" charset="0"/>
                    <a:sym typeface="+mn-ea"/>
                  </a:rPr>
                  <a:t> </a:t>
                </a:r>
                <a:r>
                  <a:rPr lang="en-IN" sz="8000" b="1" i="1" dirty="0">
                    <a:latin typeface="Times New Roman" panose="02020603050405020304" pitchFamily="18" charset="0"/>
                    <a:cs typeface="Times New Roman" panose="02020603050405020304" pitchFamily="18" charset="0"/>
                    <a:sym typeface="+mn-ea"/>
                  </a:rPr>
                  <a:t> Size of the population at time point t</a:t>
                </a:r>
                <a:r>
                  <a:rPr lang="en-US" altLang="en-IN" sz="8000" b="1" i="1" dirty="0">
                    <a:latin typeface="Times New Roman" panose="02020603050405020304" pitchFamily="18" charset="0"/>
                    <a:cs typeface="Times New Roman" panose="02020603050405020304" pitchFamily="18" charset="0"/>
                    <a:sym typeface="+mn-ea"/>
                  </a:rPr>
                  <a:t> (varying).</a:t>
                </a:r>
                <a:endParaRPr lang="en-IN" sz="8000" b="1" i="1" dirty="0">
                  <a:solidFill>
                    <a:schemeClr val="tx1"/>
                  </a:solidFill>
                  <a:latin typeface="Times New Roman" panose="02020603050405020304" pitchFamily="18" charset="0"/>
                  <a:cs typeface="Times New Roman" panose="02020603050405020304" pitchFamily="18" charset="0"/>
                </a:endParaRPr>
              </a:p>
              <a:p>
                <a:pPr marL="0" indent="0" algn="l">
                  <a:lnSpc>
                    <a:spcPct val="150000"/>
                  </a:lnSpc>
                  <a:buNone/>
                </a:pPr>
                <a:r>
                  <a:rPr lang="en-US" altLang="en-IN" sz="8000" b="1" i="1" dirty="0">
                    <a:latin typeface="Times New Roman" panose="02020603050405020304" pitchFamily="18" charset="0"/>
                    <a:cs typeface="Times New Roman" panose="02020603050405020304" pitchFamily="18" charset="0"/>
                    <a:sym typeface="+mn-ea"/>
                  </a:rPr>
                  <a:t>  </a:t>
                </a:r>
                <a:r>
                  <a:rPr lang="en-IN" sz="8000" b="1" i="1" dirty="0">
                    <a:latin typeface="Times New Roman" panose="02020603050405020304" pitchFamily="18" charset="0"/>
                    <a:cs typeface="Times New Roman" panose="02020603050405020304" pitchFamily="18" charset="0"/>
                    <a:sym typeface="+mn-ea"/>
                  </a:rPr>
                  <a:t>r</a:t>
                </a:r>
                <a:r>
                  <a:rPr lang="en-US" altLang="en-IN" sz="8000" b="1" i="1" dirty="0">
                    <a:latin typeface="Times New Roman" panose="02020603050405020304" pitchFamily="18" charset="0"/>
                    <a:cs typeface="Times New Roman" panose="02020603050405020304" pitchFamily="18" charset="0"/>
                    <a:sym typeface="+mn-ea"/>
                  </a:rPr>
                  <a:t> </a:t>
                </a:r>
                <a:r>
                  <a:rPr lang="en-IN" sz="8000" b="1" i="1" dirty="0">
                    <a:latin typeface="Times New Roman" panose="02020603050405020304" pitchFamily="18" charset="0"/>
                    <a:cs typeface="Times New Roman" panose="02020603050405020304" pitchFamily="18" charset="0"/>
                    <a:sym typeface="+mn-ea"/>
                  </a:rPr>
                  <a:t>=</a:t>
                </a:r>
                <a:r>
                  <a:rPr lang="en-US" altLang="en-IN" sz="8000" b="1" i="1" dirty="0">
                    <a:latin typeface="Times New Roman" panose="02020603050405020304" pitchFamily="18" charset="0"/>
                    <a:cs typeface="Times New Roman" panose="02020603050405020304" pitchFamily="18" charset="0"/>
                    <a:sym typeface="+mn-ea"/>
                  </a:rPr>
                  <a:t> Constant</a:t>
                </a:r>
                <a:r>
                  <a:rPr lang="en-IN" sz="8000" b="1" i="1" dirty="0">
                    <a:latin typeface="Times New Roman" panose="02020603050405020304" pitchFamily="18" charset="0"/>
                    <a:cs typeface="Times New Roman" panose="02020603050405020304" pitchFamily="18" charset="0"/>
                    <a:sym typeface="+mn-ea"/>
                  </a:rPr>
                  <a:t> </a:t>
                </a:r>
                <a:r>
                  <a:rPr lang="en-US" altLang="en-IN" sz="8000" b="1" i="1" dirty="0">
                    <a:latin typeface="Times New Roman" panose="02020603050405020304" pitchFamily="18" charset="0"/>
                    <a:cs typeface="Times New Roman" panose="02020603050405020304" pitchFamily="18" charset="0"/>
                    <a:sym typeface="+mn-ea"/>
                  </a:rPr>
                  <a:t>i</a:t>
                </a:r>
                <a:r>
                  <a:rPr lang="en-IN" sz="8000" b="1" i="1" dirty="0">
                    <a:latin typeface="Times New Roman" panose="02020603050405020304" pitchFamily="18" charset="0"/>
                    <a:cs typeface="Times New Roman" panose="02020603050405020304" pitchFamily="18" charset="0"/>
                    <a:sym typeface="+mn-ea"/>
                  </a:rPr>
                  <a:t>ntrinsic growth rate</a:t>
                </a:r>
                <a:r>
                  <a:rPr lang="en-US" altLang="en-IN" sz="8000" b="1" i="1" dirty="0">
                    <a:latin typeface="Times New Roman" panose="02020603050405020304" pitchFamily="18" charset="0"/>
                    <a:cs typeface="Times New Roman" panose="02020603050405020304" pitchFamily="18" charset="0"/>
                    <a:sym typeface="+mn-ea"/>
                  </a:rPr>
                  <a:t> (The difference between per capita birth rate (b) and per capita death rate (d) or r = b-d ) (parameter).</a:t>
                </a:r>
                <a:endParaRPr lang="en-IN" sz="8000" b="1" i="1" dirty="0">
                  <a:solidFill>
                    <a:schemeClr val="tx1"/>
                  </a:solidFill>
                  <a:latin typeface="Times New Roman" panose="02020603050405020304" pitchFamily="18" charset="0"/>
                  <a:cs typeface="Times New Roman" panose="02020603050405020304" pitchFamily="18" charset="0"/>
                </a:endParaRPr>
              </a:p>
              <a:p>
                <a:pPr marL="0" indent="0" algn="l">
                  <a:lnSpc>
                    <a:spcPct val="150000"/>
                  </a:lnSpc>
                  <a:buNone/>
                </a:pPr>
                <a:r>
                  <a:rPr lang="en-US" altLang="en-IN" sz="8000" b="1" i="1" dirty="0">
                    <a:latin typeface="Times New Roman" panose="02020603050405020304" pitchFamily="18" charset="0"/>
                    <a:cs typeface="Times New Roman" panose="02020603050405020304" pitchFamily="18" charset="0"/>
                    <a:sym typeface="+mn-ea"/>
                  </a:rPr>
                  <a:t>  </a:t>
                </a:r>
                <a:r>
                  <a:rPr lang="en-IN" sz="8000" b="1" i="1" dirty="0">
                    <a:latin typeface="Times New Roman" panose="02020603050405020304" pitchFamily="18" charset="0"/>
                    <a:cs typeface="Times New Roman" panose="02020603050405020304" pitchFamily="18" charset="0"/>
                    <a:sym typeface="+mn-ea"/>
                  </a:rPr>
                  <a:t>K= Carrying capacity of the population</a:t>
                </a:r>
                <a:r>
                  <a:rPr lang="en-US" altLang="en-IN" sz="8000" b="1" i="1" dirty="0">
                    <a:latin typeface="Times New Roman" panose="02020603050405020304" pitchFamily="18" charset="0"/>
                    <a:cs typeface="Times New Roman" panose="02020603050405020304" pitchFamily="18" charset="0"/>
                    <a:sym typeface="+mn-ea"/>
                  </a:rPr>
                  <a:t> (parameter) .</a:t>
                </a:r>
                <a:endParaRPr lang="en-US" altLang="en-IN" sz="8000" b="1" i="1" dirty="0">
                  <a:latin typeface="Times New Roman" panose="02020603050405020304" pitchFamily="18" charset="0"/>
                  <a:cs typeface="Times New Roman" panose="02020603050405020304" pitchFamily="18" charset="0"/>
                  <a:sym typeface="+mn-ea"/>
                </a:endParaRPr>
              </a:p>
              <a:p>
                <a:pPr marL="0" indent="0" algn="l">
                  <a:lnSpc>
                    <a:spcPct val="150000"/>
                  </a:lnSpc>
                  <a:buNone/>
                </a:pPr>
                <a:endParaRPr lang="en-US" altLang="en-IN" sz="6665" b="1" i="1" smtClean="0">
                  <a:solidFill>
                    <a:schemeClr val="tx1"/>
                  </a:solidFill>
                  <a:latin typeface="Cambria Math" panose="02040503050406030204" pitchFamily="18" charset="0"/>
                  <a:ea typeface="MS Mincho" charset="0"/>
                  <a:cs typeface="Cambria Math" panose="02040503050406030204" pitchFamily="18" charset="0"/>
                </a:endParaRPr>
              </a:p>
              <a:p>
                <a:pPr marL="0" indent="0" algn="l">
                  <a:lnSpc>
                    <a:spcPct val="150000"/>
                  </a:lnSpc>
                  <a:buNone/>
                </a:pPr>
                <a14:m>
                  <m:oMath xmlns:m="http://schemas.openxmlformats.org/officeDocument/2006/math">
                    <m:r>
                      <a:rPr lang="en-US" altLang="en-IN" sz="6665" b="1" i="1" smtClean="0">
                        <a:solidFill>
                          <a:schemeClr val="tx1"/>
                        </a:solidFill>
                        <a:latin typeface="Cambria Math" panose="02040503050406030204" pitchFamily="18" charset="0"/>
                        <a:ea typeface="MS Mincho" charset="0"/>
                        <a:cs typeface="Cambria Math" panose="02040503050406030204" pitchFamily="18" charset="0"/>
                      </a:rPr>
                      <m:t>   </m:t>
                    </m:r>
                  </m:oMath>
                </a14:m>
                <a:endParaRPr lang="en-IN" sz="6665" b="1" i="1"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altLang="en-IN" b="1" i="1" u="sng" dirty="0">
                  <a:solidFill>
                    <a:srgbClr val="C00000"/>
                  </a:solidFill>
                  <a:latin typeface="Times New Roman" panose="02020603050405020304" pitchFamily="18" charset="0"/>
                  <a:cs typeface="Times New Roman" panose="02020603050405020304" pitchFamily="18" charset="0"/>
                  <a:sym typeface="+mn-ea"/>
                </a:endParaRPr>
              </a:p>
              <a:p>
                <a:pPr marL="0" indent="0" algn="l">
                  <a:buNone/>
                </a:pPr>
                <a:endParaRPr lang="en-US" altLang="en-IN" b="1" i="1" u="sng" dirty="0">
                  <a:solidFill>
                    <a:srgbClr val="C00000"/>
                  </a:solidFill>
                  <a:latin typeface="Times New Roman" panose="02020603050405020304" pitchFamily="18" charset="0"/>
                  <a:cs typeface="Times New Roman" panose="02020603050405020304" pitchFamily="18" charset="0"/>
                </a:endParaRPr>
              </a:p>
              <a:p>
                <a:pPr marL="0" indent="0">
                  <a:buNone/>
                </a:pP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0" y="0"/>
                <a:ext cx="12192000" cy="6858635"/>
              </a:xfrm>
              <a:blipFill rotWithShape="1">
                <a:blip r:embed="rId1"/>
                <a:stretch>
                  <a:fillRect b="-14758"/>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943610" y="2447925"/>
            <a:ext cx="10515600" cy="1325563"/>
          </a:xfrm>
          <a:pattFill prst="dotDmnd">
            <a:fgClr>
              <a:schemeClr val="accent1"/>
            </a:fgClr>
            <a:bgClr>
              <a:schemeClr val="bg1"/>
            </a:bgClr>
          </a:pattFill>
        </p:spPr>
        <p:txBody>
          <a:bodyPr>
            <a:normAutofit/>
          </a:bodyPr>
          <a:p>
            <a:pPr algn="ctr"/>
            <a:r>
              <a:rPr lang="en-US" b="1" i="1" u="sng">
                <a:solidFill>
                  <a:srgbClr val="C00000"/>
                </a:solidFill>
                <a:latin typeface="Times New Roman" panose="02020603050405020304" pitchFamily="18" charset="0"/>
                <a:cs typeface="Times New Roman" panose="02020603050405020304" pitchFamily="18" charset="0"/>
                <a:sym typeface="+mn-ea"/>
              </a:rPr>
              <a:t>Modeling population growth rates</a:t>
            </a:r>
            <a:r>
              <a:rPr lang="en-US" b="1" i="1" u="sng">
                <a:solidFill>
                  <a:srgbClr val="C00000"/>
                </a:solidFill>
                <a:latin typeface="Times New Roman" panose="02020603050405020304" pitchFamily="18" charset="0"/>
                <a:cs typeface="Times New Roman" panose="02020603050405020304" pitchFamily="18" charset="0"/>
                <a:sym typeface="+mn-ea"/>
              </a:rPr>
              <a:t> </a:t>
            </a:r>
            <a:endParaRPr lang="en-US" b="1" i="1" u="sng">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p:spPr>
        <p:txBody>
          <a:bodyPr/>
          <a:p>
            <a:pPr algn="ctr"/>
            <a:r>
              <a:rPr lang="en-US" sz="2800" b="1" i="1" u="sng">
                <a:solidFill>
                  <a:srgbClr val="C00000"/>
                </a:solidFill>
                <a:latin typeface="Times New Roman" panose="02020603050405020304" pitchFamily="18" charset="0"/>
                <a:cs typeface="Times New Roman" panose="02020603050405020304" pitchFamily="18" charset="0"/>
              </a:rPr>
              <a:t>About Growth Rate</a:t>
            </a:r>
            <a:endParaRPr lang="en-US" sz="2800" b="1" i="1" u="sng">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p>
            <a:pPr marL="0" indent="0">
              <a:buNone/>
            </a:pPr>
            <a:r>
              <a:rPr lang="en-US" sz="2000" b="1" i="1">
                <a:latin typeface="Times New Roman" panose="02020603050405020304" pitchFamily="18" charset="0"/>
                <a:cs typeface="Times New Roman" panose="02020603050405020304" pitchFamily="18" charset="0"/>
              </a:rPr>
              <a:t>Growth rate refer to the percentage of change of a specific variable within a specific time period. </a:t>
            </a:r>
            <a:endParaRPr lang="en-US" sz="2000" b="1" i="1">
              <a:latin typeface="Times New Roman" panose="02020603050405020304" pitchFamily="18" charset="0"/>
              <a:cs typeface="Times New Roman" panose="02020603050405020304" pitchFamily="18" charset="0"/>
            </a:endParaRPr>
          </a:p>
          <a:p>
            <a:pPr marL="0" indent="0" algn="ctr">
              <a:buNone/>
            </a:pPr>
            <a:endParaRPr lang="en-US" sz="2000" b="1" i="1">
              <a:latin typeface="Times New Roman" panose="02020603050405020304" pitchFamily="18" charset="0"/>
              <a:cs typeface="Times New Roman" panose="02020603050405020304" pitchFamily="18" charset="0"/>
            </a:endParaRPr>
          </a:p>
          <a:p>
            <a:pPr marL="0" indent="0" algn="ctr">
              <a:buNone/>
            </a:pPr>
            <a:endParaRPr lang="en-US" sz="2000" b="1" i="1">
              <a:latin typeface="Times New Roman" panose="02020603050405020304" pitchFamily="18" charset="0"/>
              <a:cs typeface="Times New Roman" panose="02020603050405020304" pitchFamily="18" charset="0"/>
            </a:endParaRPr>
          </a:p>
          <a:p>
            <a:pPr marL="0" indent="0">
              <a:buNone/>
            </a:pPr>
            <a:r>
              <a:rPr lang="en-US" sz="2000" b="1" i="1">
                <a:latin typeface="Times New Roman" panose="02020603050405020304" pitchFamily="18" charset="0"/>
                <a:cs typeface="Times New Roman" panose="02020603050405020304" pitchFamily="18" charset="0"/>
              </a:rPr>
              <a:t>For ex: Growth of  a plant (here, plant is a specific variable which are changing </a:t>
            </a:r>
            <a:r>
              <a:rPr lang="en-US" sz="2000" b="1" i="1">
                <a:latin typeface="Times New Roman" panose="02020603050405020304" pitchFamily="18" charset="0"/>
                <a:cs typeface="Times New Roman" panose="02020603050405020304" pitchFamily="18" charset="0"/>
                <a:sym typeface="+mn-ea"/>
              </a:rPr>
              <a:t>within a specific time period) .</a:t>
            </a:r>
            <a:endParaRPr lang="en-US" sz="2000" b="1" i="1">
              <a:latin typeface="Times New Roman" panose="02020603050405020304" pitchFamily="18" charset="0"/>
              <a:cs typeface="Times New Roman" panose="02020603050405020304" pitchFamily="18" charset="0"/>
            </a:endParaRPr>
          </a:p>
        </p:txBody>
      </p:sp>
      <p:pic>
        <p:nvPicPr>
          <p:cNvPr id="4" name="Content Placeholder 3" descr="growth"/>
          <p:cNvPicPr>
            <a:picLocks noChangeAspect="1"/>
          </p:cNvPicPr>
          <p:nvPr>
            <p:ph sz="half" idx="2"/>
          </p:nvPr>
        </p:nvPicPr>
        <p:blipFill>
          <a:blip r:embed="rId1"/>
          <a:stretch>
            <a:fillRect/>
          </a:stretch>
        </p:blipFill>
        <p:spPr>
          <a:xfrm>
            <a:off x="6433820" y="2153920"/>
            <a:ext cx="4648835" cy="2367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728980" y="0"/>
            <a:ext cx="10890885" cy="1459865"/>
          </a:xfr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p>
            <a:pPr algn="ctr"/>
            <a:r>
              <a:rPr lang="en-US" sz="3200" b="1" i="1" u="sng">
                <a:solidFill>
                  <a:srgbClr val="C00000"/>
                </a:solidFill>
                <a:latin typeface="Times New Roman" panose="02020603050405020304" pitchFamily="18" charset="0"/>
                <a:cs typeface="Times New Roman" panose="02020603050405020304" pitchFamily="18" charset="0"/>
              </a:rPr>
              <a:t>General equation of population growth rate</a:t>
            </a:r>
            <a:endParaRPr lang="en-US" sz="3200" b="1" i="1" u="sng">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35" y="1353185"/>
            <a:ext cx="12192635" cy="550545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normAutofit fontScale="40000"/>
          </a:bodyPr>
          <a:p>
            <a:pPr marL="0" indent="0" algn="ctr">
              <a:buNone/>
            </a:pPr>
            <a:endParaRPr lang="en-US" sz="5000" b="1" i="1">
              <a:latin typeface="Times New Roman" panose="02020603050405020304" pitchFamily="18" charset="0"/>
              <a:cs typeface="Times New Roman" panose="02020603050405020304" pitchFamily="18" charset="0"/>
            </a:endParaRPr>
          </a:p>
          <a:p>
            <a:pPr marL="0" indent="0" algn="ctr">
              <a:buNone/>
            </a:pPr>
            <a:r>
              <a:rPr lang="en-US" sz="5000" b="1" i="1">
                <a:latin typeface="Times New Roman" panose="02020603050405020304" pitchFamily="18" charset="0"/>
                <a:cs typeface="Times New Roman" panose="02020603050405020304" pitchFamily="18" charset="0"/>
              </a:rPr>
              <a:t>A general equation for the population growth rate is  dN</a:t>
            </a:r>
            <a:r>
              <a:rPr lang="en-US" sz="5000" b="1" i="1" baseline="-25000">
                <a:latin typeface="Times New Roman" panose="02020603050405020304" pitchFamily="18" charset="0"/>
                <a:cs typeface="Times New Roman" panose="02020603050405020304" pitchFamily="18" charset="0"/>
              </a:rPr>
              <a:t> </a:t>
            </a:r>
            <a:r>
              <a:rPr lang="en-US" sz="5000" b="1" i="1">
                <a:latin typeface="Times New Roman" panose="02020603050405020304" pitchFamily="18" charset="0"/>
                <a:cs typeface="Times New Roman" panose="02020603050405020304" pitchFamily="18" charset="0"/>
              </a:rPr>
              <a:t>/dt=rN.</a:t>
            </a:r>
            <a:endParaRPr lang="en-US" sz="5000" b="1" i="1">
              <a:latin typeface="Times New Roman" panose="02020603050405020304" pitchFamily="18" charset="0"/>
              <a:cs typeface="Times New Roman" panose="02020603050405020304" pitchFamily="18" charset="0"/>
            </a:endParaRPr>
          </a:p>
          <a:p>
            <a:pPr marL="0" indent="0" algn="l">
              <a:buNone/>
            </a:pPr>
            <a:endParaRPr lang="en-US" sz="5000" b="1" i="1" u="sng">
              <a:latin typeface="Times New Roman" panose="02020603050405020304" pitchFamily="18" charset="0"/>
              <a:cs typeface="Times New Roman" panose="02020603050405020304" pitchFamily="18" charset="0"/>
            </a:endParaRPr>
          </a:p>
          <a:p>
            <a:pPr marL="0" indent="0" algn="l">
              <a:buNone/>
            </a:pPr>
            <a:r>
              <a:rPr lang="en-US" sz="5000" b="1" i="1" u="sng">
                <a:solidFill>
                  <a:srgbClr val="C00000"/>
                </a:solidFill>
                <a:latin typeface="Times New Roman" panose="02020603050405020304" pitchFamily="18" charset="0"/>
                <a:cs typeface="Times New Roman" panose="02020603050405020304" pitchFamily="18" charset="0"/>
              </a:rPr>
              <a:t>Notations of general equation of population growth rate -</a:t>
            </a:r>
            <a:r>
              <a:rPr lang="en-US" sz="5000" b="1" i="1" u="sng">
                <a:latin typeface="Times New Roman" panose="02020603050405020304" pitchFamily="18" charset="0"/>
                <a:cs typeface="Times New Roman" panose="02020603050405020304" pitchFamily="18" charset="0"/>
              </a:rPr>
              <a:t> </a:t>
            </a:r>
            <a:endParaRPr lang="en-US" sz="5000" b="1">
              <a:latin typeface="Times New Roman" panose="02020603050405020304" pitchFamily="18" charset="0"/>
              <a:cs typeface="Times New Roman" panose="02020603050405020304" pitchFamily="18" charset="0"/>
            </a:endParaRPr>
          </a:p>
          <a:p>
            <a:pPr algn="l"/>
            <a:r>
              <a:rPr lang="en-IN" sz="5000" b="1" i="1" dirty="0">
                <a:latin typeface="Times New Roman" panose="02020603050405020304" pitchFamily="18" charset="0"/>
                <a:cs typeface="Times New Roman" panose="02020603050405020304" pitchFamily="18" charset="0"/>
                <a:sym typeface="+mn-ea"/>
              </a:rPr>
              <a:t>r</a:t>
            </a:r>
            <a:r>
              <a:rPr lang="en-US" altLang="en-IN" sz="5000" b="1" i="1" dirty="0">
                <a:latin typeface="Times New Roman" panose="02020603050405020304" pitchFamily="18" charset="0"/>
                <a:cs typeface="Times New Roman" panose="02020603050405020304" pitchFamily="18" charset="0"/>
                <a:sym typeface="+mn-ea"/>
              </a:rPr>
              <a:t> </a:t>
            </a:r>
            <a:r>
              <a:rPr lang="en-IN" sz="5000" b="1" i="1" dirty="0">
                <a:latin typeface="Times New Roman" panose="02020603050405020304" pitchFamily="18" charset="0"/>
                <a:cs typeface="Times New Roman" panose="02020603050405020304" pitchFamily="18" charset="0"/>
                <a:sym typeface="+mn-ea"/>
              </a:rPr>
              <a:t>= </a:t>
            </a:r>
            <a:r>
              <a:rPr lang="en-US" altLang="en-IN" sz="5000" b="1" i="1" dirty="0">
                <a:latin typeface="Times New Roman" panose="02020603050405020304" pitchFamily="18" charset="0"/>
                <a:cs typeface="Times New Roman" panose="02020603050405020304" pitchFamily="18" charset="0"/>
                <a:sym typeface="+mn-ea"/>
              </a:rPr>
              <a:t>Constant i</a:t>
            </a:r>
            <a:r>
              <a:rPr lang="en-IN" sz="5000" b="1" i="1" dirty="0">
                <a:latin typeface="Times New Roman" panose="02020603050405020304" pitchFamily="18" charset="0"/>
                <a:cs typeface="Times New Roman" panose="02020603050405020304" pitchFamily="18" charset="0"/>
                <a:sym typeface="+mn-ea"/>
              </a:rPr>
              <a:t>ntrinsic growth rate</a:t>
            </a:r>
            <a:r>
              <a:rPr lang="en-US" altLang="en-IN" sz="5000" b="1" i="1" dirty="0">
                <a:latin typeface="Times New Roman" panose="02020603050405020304" pitchFamily="18" charset="0"/>
                <a:cs typeface="Times New Roman" panose="02020603050405020304" pitchFamily="18" charset="0"/>
                <a:sym typeface="+mn-ea"/>
              </a:rPr>
              <a:t>  (The difference between per capita birth rate (b) and per capita death rate (d)) (parameter).</a:t>
            </a:r>
            <a:endParaRPr lang="en-US" altLang="en-IN" sz="5000" b="1" i="1" dirty="0">
              <a:latin typeface="Times New Roman" panose="02020603050405020304" pitchFamily="18" charset="0"/>
              <a:cs typeface="Times New Roman" panose="02020603050405020304" pitchFamily="18" charset="0"/>
              <a:sym typeface="+mn-ea"/>
            </a:endParaRPr>
          </a:p>
          <a:p>
            <a:pPr algn="l"/>
            <a:r>
              <a:rPr lang="en-US" sz="5000" b="1" i="1">
                <a:latin typeface="Times New Roman" panose="02020603050405020304" pitchFamily="18" charset="0"/>
                <a:cs typeface="Times New Roman" panose="02020603050405020304" pitchFamily="18" charset="0"/>
                <a:sym typeface="+mn-ea"/>
              </a:rPr>
              <a:t>t = Time points (changing according to population size increasing or decreasing)</a:t>
            </a:r>
            <a:r>
              <a:rPr lang="en-US" altLang="en-IN" sz="5000" b="1" i="1" dirty="0">
                <a:latin typeface="Times New Roman" panose="02020603050405020304" pitchFamily="18" charset="0"/>
                <a:cs typeface="Times New Roman" panose="02020603050405020304" pitchFamily="18" charset="0"/>
                <a:sym typeface="+mn-ea"/>
              </a:rPr>
              <a:t>.</a:t>
            </a:r>
            <a:endParaRPr lang="en-IN" sz="5000" b="1" i="1" dirty="0">
              <a:latin typeface="Times New Roman" panose="02020603050405020304" pitchFamily="18" charset="0"/>
              <a:cs typeface="Times New Roman" panose="02020603050405020304" pitchFamily="18" charset="0"/>
              <a:sym typeface="+mn-ea"/>
            </a:endParaRPr>
          </a:p>
          <a:p>
            <a:pPr algn="l"/>
            <a:r>
              <a:rPr lang="en-US" sz="5000" b="1" i="1">
                <a:latin typeface="Times New Roman" panose="02020603050405020304" pitchFamily="18" charset="0"/>
                <a:cs typeface="Times New Roman" panose="02020603050405020304" pitchFamily="18" charset="0"/>
              </a:rPr>
              <a:t>N= Population size (changing (</a:t>
            </a:r>
            <a:r>
              <a:rPr lang="en-US" sz="5000" b="1" i="1">
                <a:latin typeface="Times New Roman" panose="02020603050405020304" pitchFamily="18" charset="0"/>
                <a:cs typeface="Times New Roman" panose="02020603050405020304" pitchFamily="18" charset="0"/>
                <a:sym typeface="+mn-ea"/>
              </a:rPr>
              <a:t>increasing or decreasing) </a:t>
            </a:r>
            <a:r>
              <a:rPr lang="en-US" sz="5000" b="1" i="1">
                <a:latin typeface="Times New Roman" panose="02020603050405020304" pitchFamily="18" charset="0"/>
                <a:cs typeface="Times New Roman" panose="02020603050405020304" pitchFamily="18" charset="0"/>
              </a:rPr>
              <a:t>according to time points(t)).</a:t>
            </a:r>
            <a:endParaRPr lang="en-US" sz="5000" b="1" i="1">
              <a:latin typeface="Times New Roman" panose="02020603050405020304" pitchFamily="18" charset="0"/>
              <a:cs typeface="Times New Roman" panose="02020603050405020304" pitchFamily="18" charset="0"/>
            </a:endParaRPr>
          </a:p>
          <a:p>
            <a:pPr algn="l"/>
            <a:r>
              <a:rPr lang="en-US" sz="5000" b="1" i="1">
                <a:latin typeface="Times New Roman" panose="02020603050405020304" pitchFamily="18" charset="0"/>
                <a:cs typeface="Times New Roman" panose="02020603050405020304" pitchFamily="18" charset="0"/>
              </a:rPr>
              <a:t>Both time points (t) and population size (N) depends on each other.</a:t>
            </a:r>
            <a:endParaRPr lang="en-US" sz="5000" b="1" i="1">
              <a:latin typeface="Times New Roman" panose="02020603050405020304" pitchFamily="18" charset="0"/>
              <a:cs typeface="Times New Roman" panose="02020603050405020304" pitchFamily="18" charset="0"/>
            </a:endParaRPr>
          </a:p>
          <a:p>
            <a:pPr marL="0" indent="0" algn="l">
              <a:buNone/>
            </a:pPr>
            <a:r>
              <a:rPr lang="en-US" sz="5000" b="1" i="1">
                <a:latin typeface="Times New Roman" panose="02020603050405020304" pitchFamily="18" charset="0"/>
                <a:cs typeface="Times New Roman" panose="02020603050405020304" pitchFamily="18" charset="0"/>
              </a:rPr>
              <a:t>From the above general equation of population growth rate we get ,</a:t>
            </a:r>
            <a:endParaRPr lang="en-US" sz="5000" b="1" i="1">
              <a:latin typeface="Times New Roman" panose="02020603050405020304" pitchFamily="18" charset="0"/>
              <a:cs typeface="Times New Roman" panose="02020603050405020304" pitchFamily="18" charset="0"/>
            </a:endParaRPr>
          </a:p>
          <a:p>
            <a:pPr marL="0" indent="0" algn="l">
              <a:buNone/>
            </a:pPr>
            <a:r>
              <a:rPr lang="en-US" sz="5000" b="1" i="1">
                <a:latin typeface="Times New Roman" panose="02020603050405020304" pitchFamily="18" charset="0"/>
                <a:cs typeface="Times New Roman" panose="02020603050405020304" pitchFamily="18" charset="0"/>
              </a:rPr>
              <a:t>1/N*</a:t>
            </a:r>
            <a:r>
              <a:rPr lang="en-US" sz="5000" b="1" i="1">
                <a:latin typeface="Times New Roman" panose="02020603050405020304" pitchFamily="18" charset="0"/>
                <a:cs typeface="Times New Roman" panose="02020603050405020304" pitchFamily="18" charset="0"/>
                <a:sym typeface="+mn-ea"/>
              </a:rPr>
              <a:t>dN</a:t>
            </a:r>
            <a:r>
              <a:rPr lang="en-US" sz="5000" b="1" i="1" baseline="-25000">
                <a:latin typeface="Times New Roman" panose="02020603050405020304" pitchFamily="18" charset="0"/>
                <a:cs typeface="Times New Roman" panose="02020603050405020304" pitchFamily="18" charset="0"/>
                <a:sym typeface="+mn-ea"/>
              </a:rPr>
              <a:t> </a:t>
            </a:r>
            <a:r>
              <a:rPr lang="en-US" sz="5000" b="1" i="1">
                <a:latin typeface="Times New Roman" panose="02020603050405020304" pitchFamily="18" charset="0"/>
                <a:cs typeface="Times New Roman" panose="02020603050405020304" pitchFamily="18" charset="0"/>
                <a:sym typeface="+mn-ea"/>
              </a:rPr>
              <a:t>/ dt = b-d=r (rate of relative increment (RGR)).</a:t>
            </a:r>
            <a:endParaRPr lang="en-US" sz="5000" b="1" i="1">
              <a:latin typeface="Times New Roman" panose="02020603050405020304" pitchFamily="18" charset="0"/>
              <a:cs typeface="Times New Roman" panose="02020603050405020304" pitchFamily="18" charset="0"/>
              <a:sym typeface="+mn-ea"/>
            </a:endParaRPr>
          </a:p>
          <a:p>
            <a:pPr marL="0" indent="0" algn="l">
              <a:buNone/>
            </a:pPr>
            <a:r>
              <a:rPr lang="en-US" sz="5000" b="1" i="1">
                <a:latin typeface="Times New Roman" panose="02020603050405020304" pitchFamily="18" charset="0"/>
                <a:cs typeface="Times New Roman" panose="02020603050405020304" pitchFamily="18" charset="0"/>
                <a:sym typeface="+mn-ea"/>
              </a:rPr>
              <a:t>=&gt;  dN</a:t>
            </a:r>
            <a:r>
              <a:rPr lang="en-US" sz="5000" b="1" i="1" baseline="-25000">
                <a:latin typeface="Times New Roman" panose="02020603050405020304" pitchFamily="18" charset="0"/>
                <a:cs typeface="Times New Roman" panose="02020603050405020304" pitchFamily="18" charset="0"/>
                <a:sym typeface="+mn-ea"/>
              </a:rPr>
              <a:t> </a:t>
            </a:r>
            <a:r>
              <a:rPr lang="en-US" sz="5000" b="1" i="1">
                <a:latin typeface="Times New Roman" panose="02020603050405020304" pitchFamily="18" charset="0"/>
                <a:cs typeface="Times New Roman" panose="02020603050405020304" pitchFamily="18" charset="0"/>
                <a:sym typeface="+mn-ea"/>
              </a:rPr>
              <a:t>/ dt =rN , or, r*N (rate of increment (AGR)).</a:t>
            </a:r>
            <a:endParaRPr lang="en-US" sz="5000" b="1">
              <a:latin typeface="Times New Roman" panose="02020603050405020304" pitchFamily="18" charset="0"/>
              <a:cs typeface="Times New Roman" panose="02020603050405020304" pitchFamily="18" charset="0"/>
            </a:endParaRPr>
          </a:p>
          <a:p>
            <a:pPr marL="0" indent="0">
              <a:buNone/>
            </a:pPr>
            <a:r>
              <a:rPr lang="en-US" sz="2000" b="1" i="1">
                <a:latin typeface="Times New Roman" panose="02020603050405020304" pitchFamily="18" charset="0"/>
                <a:cs typeface="Times New Roman" panose="02020603050405020304" pitchFamily="18" charset="0"/>
                <a:sym typeface="+mn-ea"/>
              </a:rPr>
              <a:t> </a:t>
            </a: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220" b="1" i="1">
              <a:latin typeface="Times New Roman" panose="02020603050405020304" pitchFamily="18" charset="0"/>
              <a:cs typeface="Times New Roman" panose="02020603050405020304" pitchFamily="18" charset="0"/>
              <a:sym typeface="+mn-ea"/>
            </a:endParaRPr>
          </a:p>
          <a:p>
            <a:pPr marL="0" indent="0">
              <a:buNone/>
            </a:pPr>
            <a:endParaRPr lang="en-US" sz="2220" b="1" i="1">
              <a:latin typeface="Times New Roman" panose="02020603050405020304" pitchFamily="18" charset="0"/>
              <a:cs typeface="Times New Roman" panose="02020603050405020304" pitchFamily="18" charset="0"/>
              <a:sym typeface="+mn-ea"/>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a:p>
            <a:pPr marL="0" indent="0">
              <a:buNone/>
            </a:pP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a:gradFill>
        </p:spPr>
        <p:txBody>
          <a:bodyPr/>
          <a:p>
            <a:pPr algn="ctr"/>
            <a:r>
              <a:rPr lang="en-US" sz="3200" b="1" i="1" u="sng">
                <a:solidFill>
                  <a:srgbClr val="C00000"/>
                </a:solidFill>
                <a:latin typeface="Times New Roman" panose="02020603050405020304" pitchFamily="18" charset="0"/>
                <a:cs typeface="Times New Roman" panose="02020603050405020304" pitchFamily="18" charset="0"/>
                <a:sym typeface="+mn-ea"/>
              </a:rPr>
              <a:t>Measures of population growth rates</a:t>
            </a:r>
            <a:endParaRPr lang="en-US" sz="3200" b="1" i="1" u="sng">
              <a:solidFill>
                <a:srgbClr val="C00000"/>
              </a:solidFill>
              <a:latin typeface="Times New Roman" panose="02020603050405020304" pitchFamily="18" charset="0"/>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0" y="1781810"/>
                <a:ext cx="12192000" cy="507619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a:gradFill>
            </p:spPr>
            <p:txBody>
              <a:bodyPr>
                <a:noAutofit/>
              </a:bodyPr>
              <a:p>
                <a:pPr marL="0" indent="0">
                  <a:buNone/>
                </a:pPr>
                <a:r>
                  <a:rPr lang="en-US" sz="2000" b="1" i="1" u="sng">
                    <a:solidFill>
                      <a:srgbClr val="C00000"/>
                    </a:solidFill>
                    <a:latin typeface="Times New Roman" panose="02020603050405020304" pitchFamily="18" charset="0"/>
                    <a:cs typeface="Times New Roman" panose="02020603050405020304" pitchFamily="18" charset="0"/>
                    <a:sym typeface="+mn-ea"/>
                  </a:rPr>
                  <a:t>Types of measures of growth rates -</a:t>
                </a:r>
                <a:endParaRPr lang="en-US" sz="1900" b="1" i="1">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There are two types of measures of growth rates:</a:t>
                </a:r>
                <a:endParaRPr lang="en-US" sz="2000" b="1" i="1">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IN" sz="2000" b="1" i="1" dirty="0">
                    <a:latin typeface="Times New Roman" panose="02020603050405020304" pitchFamily="18" charset="0"/>
                    <a:cs typeface="Times New Roman" panose="02020603050405020304" pitchFamily="18" charset="0"/>
                    <a:sym typeface="+mn-ea"/>
                  </a:rPr>
                  <a:t>Absolute Growth Rate</a:t>
                </a:r>
                <a:r>
                  <a:rPr lang="en-US" altLang="en-IN" sz="2000" b="1" i="1" dirty="0">
                    <a:latin typeface="Times New Roman" panose="02020603050405020304" pitchFamily="18" charset="0"/>
                    <a:cs typeface="Times New Roman" panose="02020603050405020304" pitchFamily="18" charset="0"/>
                    <a:sym typeface="+mn-ea"/>
                  </a:rPr>
                  <a:t> (AGR)</a:t>
                </a:r>
                <a:r>
                  <a:rPr lang="en-IN" sz="2000" b="1" i="1" dirty="0">
                    <a:latin typeface="Times New Roman" panose="02020603050405020304" pitchFamily="18" charset="0"/>
                    <a:cs typeface="Times New Roman" panose="02020603050405020304" pitchFamily="18" charset="0"/>
                    <a:sym typeface="+mn-ea"/>
                  </a:rPr>
                  <a:t> = </a:t>
                </a:r>
                <a14:m>
                  <m:oMath xmlns:m="http://schemas.openxmlformats.org/officeDocument/2006/math">
                    <m:f>
                      <m:fPr>
                        <m:ctrlPr>
                          <a:rPr lang="en-IN" sz="2000" b="1" i="1" smtClean="0">
                            <a:solidFill>
                              <a:schemeClr val="tx1"/>
                            </a:solidFill>
                            <a:latin typeface="Cambria Math" panose="02040503050406030204" pitchFamily="18" charset="0"/>
                            <a:cs typeface="Cambria Math" panose="02040503050406030204" pitchFamily="18" charset="0"/>
                          </a:rPr>
                        </m:ctrlPr>
                      </m:fPr>
                      <m:num>
                        <m:r>
                          <a:rPr lang="en-IN" sz="2000" b="1" i="1" smtClean="0">
                            <a:solidFill>
                              <a:schemeClr val="tx1"/>
                            </a:solidFill>
                            <a:latin typeface="Cambria Math" panose="02040503050406030204" pitchFamily="18" charset="0"/>
                            <a:cs typeface="Cambria Math" panose="02040503050406030204" pitchFamily="18" charset="0"/>
                          </a:rPr>
                          <m:t>𝒅𝒙</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r>
                          <a:rPr lang="en-IN" sz="2000" b="1" i="1" smtClean="0">
                            <a:solidFill>
                              <a:schemeClr val="tx1"/>
                            </a:solidFill>
                            <a:latin typeface="Cambria Math" panose="02040503050406030204" pitchFamily="18" charset="0"/>
                            <a:cs typeface="Cambria Math" panose="02040503050406030204" pitchFamily="18" charset="0"/>
                          </a:rPr>
                          <m:t>𝒕</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num>
                      <m:den>
                        <m:r>
                          <a:rPr lang="en-IN" sz="2000" b="1" i="1" smtClean="0">
                            <a:solidFill>
                              <a:schemeClr val="tx1"/>
                            </a:solidFill>
                            <a:latin typeface="Cambria Math" panose="02040503050406030204" pitchFamily="18" charset="0"/>
                            <a:cs typeface="Cambria Math" panose="02040503050406030204" pitchFamily="18" charset="0"/>
                          </a:rPr>
                          <m:t>𝒅𝒕</m:t>
                        </m:r>
                      </m:den>
                    </m:f>
                  </m:oMath>
                </a14:m>
                <a:r>
                  <a:rPr lang="en-US" altLang="en-IN" sz="2000" b="1" i="1" smtClean="0">
                    <a:latin typeface="Times New Roman" panose="02020603050405020304" pitchFamily="18" charset="0"/>
                    <a:cs typeface="Times New Roman" panose="02020603050405020304" pitchFamily="18" charset="0"/>
                    <a:sym typeface="+mn-ea"/>
                  </a:rPr>
                  <a:t> ,or,</a:t>
                </a:r>
                <a:r>
                  <a:rPr lang="en-US" sz="2000" b="1" i="1">
                    <a:latin typeface="Times New Roman" panose="02020603050405020304" pitchFamily="18" charset="0"/>
                    <a:cs typeface="Times New Roman" panose="02020603050405020304" pitchFamily="18" charset="0"/>
                    <a:sym typeface="+mn-ea"/>
                  </a:rPr>
                  <a:t>dN</a:t>
                </a:r>
                <a:r>
                  <a:rPr lang="en-US" sz="2000" b="1" i="1" baseline="-2500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sym typeface="+mn-ea"/>
                  </a:rPr>
                  <a:t>/dt  </a:t>
                </a:r>
                <a:r>
                  <a:rPr lang="en-US" altLang="en-IN" sz="2000" b="1" i="1" smtClean="0">
                    <a:latin typeface="Times New Roman" panose="02020603050405020304" pitchFamily="18" charset="0"/>
                    <a:cs typeface="Times New Roman" panose="02020603050405020304" pitchFamily="18" charset="0"/>
                    <a:sym typeface="+mn-ea"/>
                  </a:rPr>
                  <a:t>(</a:t>
                </a:r>
                <a:r>
                  <a:rPr lang="en-US" sz="2000" b="1" i="1" spc="-5" dirty="0">
                    <a:latin typeface="Times New Roman" panose="02020603050405020304"/>
                    <a:cs typeface="Times New Roman" panose="02020603050405020304"/>
                    <a:sym typeface="+mn-ea"/>
                  </a:rPr>
                  <a:t>AGR is the rate of increment means growth rate is assumed to be progressively increasing or decreasing population size (N or x(t)) </a:t>
                </a:r>
                <a:r>
                  <a:rPr lang="en-US" altLang="en-IN" sz="2000" b="1" i="1" dirty="0">
                    <a:latin typeface="Times New Roman" panose="02020603050405020304" pitchFamily="18" charset="0"/>
                    <a:cs typeface="Times New Roman" panose="02020603050405020304" pitchFamily="18" charset="0"/>
                    <a:sym typeface="+mn-ea"/>
                  </a:rPr>
                  <a:t>according to time</a:t>
                </a:r>
                <a:r>
                  <a:rPr lang="en-US" sz="2000" b="1" i="1" spc="-5" dirty="0">
                    <a:latin typeface="Times New Roman" panose="02020603050405020304"/>
                    <a:cs typeface="Times New Roman" panose="02020603050405020304"/>
                    <a:sym typeface="+mn-ea"/>
                  </a:rPr>
                  <a:t> points (t)(Fig 1 )</a:t>
                </a:r>
                <a:r>
                  <a:rPr lang="en-US" altLang="en-IN" sz="2000" b="1" i="1" smtClean="0">
                    <a:latin typeface="Times New Roman" panose="02020603050405020304" pitchFamily="18" charset="0"/>
                    <a:cs typeface="Times New Roman" panose="02020603050405020304" pitchFamily="18" charset="0"/>
                    <a:sym typeface="+mn-ea"/>
                  </a:rPr>
                  <a:t>).</a:t>
                </a:r>
                <a:endParaRPr lang="en-IN" sz="2000" b="1" i="1"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1" dirty="0">
                    <a:latin typeface="Times New Roman" panose="02020603050405020304" pitchFamily="18" charset="0"/>
                    <a:cs typeface="Times New Roman" panose="02020603050405020304" pitchFamily="18" charset="0"/>
                    <a:sym typeface="+mn-ea"/>
                  </a:rPr>
                  <a:t>Relative Growth Rate (RGR)= </a:t>
                </a:r>
                <a14:m>
                  <m:oMath xmlns:m="http://schemas.openxmlformats.org/officeDocument/2006/math">
                    <m:f>
                      <m:fPr>
                        <m:ctrlPr>
                          <a:rPr lang="en-IN" sz="2000" b="1" i="1" smtClean="0">
                            <a:solidFill>
                              <a:schemeClr val="tx1"/>
                            </a:solidFill>
                            <a:latin typeface="Cambria Math" panose="02040503050406030204" pitchFamily="18" charset="0"/>
                            <a:cs typeface="Cambria Math" panose="02040503050406030204" pitchFamily="18" charset="0"/>
                          </a:rPr>
                        </m:ctrlPr>
                      </m:fPr>
                      <m:num>
                        <m:r>
                          <a:rPr lang="en-IN" sz="2000" b="1" i="1" smtClean="0">
                            <a:solidFill>
                              <a:schemeClr val="tx1"/>
                            </a:solidFill>
                            <a:latin typeface="Cambria Math" panose="02040503050406030204" pitchFamily="18" charset="0"/>
                            <a:cs typeface="Cambria Math" panose="02040503050406030204" pitchFamily="18" charset="0"/>
                          </a:rPr>
                          <m:t>𝟏</m:t>
                        </m:r>
                      </m:num>
                      <m:den>
                        <m:r>
                          <a:rPr lang="en-IN" sz="2000" b="1" i="1" smtClean="0">
                            <a:solidFill>
                              <a:schemeClr val="tx1"/>
                            </a:solidFill>
                            <a:latin typeface="Cambria Math" panose="02040503050406030204" pitchFamily="18" charset="0"/>
                            <a:cs typeface="Cambria Math" panose="02040503050406030204" pitchFamily="18" charset="0"/>
                          </a:rPr>
                          <m:t>𝒙</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r>
                          <a:rPr lang="en-IN" sz="2000" b="1" i="1" smtClean="0">
                            <a:solidFill>
                              <a:schemeClr val="tx1"/>
                            </a:solidFill>
                            <a:latin typeface="Cambria Math" panose="02040503050406030204" pitchFamily="18" charset="0"/>
                            <a:cs typeface="Cambria Math" panose="02040503050406030204" pitchFamily="18" charset="0"/>
                          </a:rPr>
                          <m:t>𝒕</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den>
                    </m:f>
                    <m:f>
                      <m:fPr>
                        <m:ctrlPr>
                          <a:rPr lang="en-IN" sz="2000" b="1" i="1" smtClean="0">
                            <a:solidFill>
                              <a:schemeClr val="tx1"/>
                            </a:solidFill>
                            <a:latin typeface="Cambria Math" panose="02040503050406030204" pitchFamily="18" charset="0"/>
                            <a:cs typeface="Cambria Math" panose="02040503050406030204" pitchFamily="18" charset="0"/>
                          </a:rPr>
                        </m:ctrlPr>
                      </m:fPr>
                      <m:num>
                        <m:r>
                          <a:rPr lang="en-IN" sz="2000" b="1" i="1" smtClean="0">
                            <a:solidFill>
                              <a:schemeClr val="tx1"/>
                            </a:solidFill>
                            <a:latin typeface="Cambria Math" panose="02040503050406030204" pitchFamily="18" charset="0"/>
                            <a:cs typeface="Cambria Math" panose="02040503050406030204" pitchFamily="18" charset="0"/>
                          </a:rPr>
                          <m:t>𝒅𝒙</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r>
                          <a:rPr lang="en-IN" sz="2000" b="1" i="1" smtClean="0">
                            <a:solidFill>
                              <a:schemeClr val="tx1"/>
                            </a:solidFill>
                            <a:latin typeface="Cambria Math" panose="02040503050406030204" pitchFamily="18" charset="0"/>
                            <a:cs typeface="Cambria Math" panose="02040503050406030204" pitchFamily="18" charset="0"/>
                          </a:rPr>
                          <m:t>𝒕</m:t>
                        </m:r>
                        <m:r>
                          <a:rPr lang="en-IN" sz="2000" b="1" i="1" smtClean="0">
                            <a:solidFill>
                              <a:schemeClr val="tx1"/>
                            </a:solidFill>
                            <a:latin typeface="Cambria Math" panose="02040503050406030204" pitchFamily="18" charset="0"/>
                            <a:ea typeface="MS Mincho" charset="0"/>
                            <a:cs typeface="Cambria Math" panose="02040503050406030204" pitchFamily="18" charset="0"/>
                          </a:rPr>
                          <m:t>)</m:t>
                        </m:r>
                      </m:num>
                      <m:den>
                        <m:r>
                          <a:rPr lang="en-IN" sz="2000" b="1" i="1" smtClean="0">
                            <a:solidFill>
                              <a:schemeClr val="tx1"/>
                            </a:solidFill>
                            <a:latin typeface="Cambria Math" panose="02040503050406030204" pitchFamily="18" charset="0"/>
                            <a:cs typeface="Cambria Math" panose="02040503050406030204" pitchFamily="18" charset="0"/>
                          </a:rPr>
                          <m:t>𝒅𝒕</m:t>
                        </m:r>
                      </m:den>
                    </m:f>
                  </m:oMath>
                </a14:m>
                <a:r>
                  <a:rPr lang="en-US" sz="2000" b="1" i="1">
                    <a:latin typeface="Times New Roman" panose="02020603050405020304" pitchFamily="18" charset="0"/>
                    <a:cs typeface="Times New Roman" panose="02020603050405020304" pitchFamily="18" charset="0"/>
                    <a:sym typeface="+mn-ea"/>
                  </a:rPr>
                  <a:t>  ,or, 1/N * dN</a:t>
                </a:r>
                <a:r>
                  <a:rPr lang="en-US" sz="2000" b="1" i="1" baseline="-25000">
                    <a:latin typeface="Times New Roman" panose="02020603050405020304" pitchFamily="18" charset="0"/>
                    <a:cs typeface="Times New Roman" panose="02020603050405020304" pitchFamily="18" charset="0"/>
                    <a:sym typeface="+mn-ea"/>
                  </a:rPr>
                  <a:t> </a:t>
                </a:r>
                <a:r>
                  <a:rPr lang="en-US" sz="2000" b="1" i="1">
                    <a:latin typeface="Times New Roman" panose="02020603050405020304" pitchFamily="18" charset="0"/>
                    <a:cs typeface="Times New Roman" panose="02020603050405020304" pitchFamily="18" charset="0"/>
                    <a:sym typeface="+mn-ea"/>
                  </a:rPr>
                  <a:t>/dt (</a:t>
                </a:r>
                <a:r>
                  <a:rPr lang="en-US" sz="2000" b="1" i="1" spc="-5" dirty="0">
                    <a:latin typeface="Times New Roman" panose="02020603050405020304"/>
                    <a:cs typeface="Times New Roman" panose="02020603050405020304"/>
                    <a:sym typeface="+mn-ea"/>
                  </a:rPr>
                  <a:t>RGR is the rate of relative increment means </a:t>
                </a:r>
                <a:r>
                  <a:rPr lang="en-US" altLang="en-IN" sz="2000" b="1" i="1" dirty="0">
                    <a:latin typeface="Times New Roman" panose="02020603050405020304" pitchFamily="18" charset="0"/>
                    <a:cs typeface="Times New Roman" panose="02020603050405020304" pitchFamily="18" charset="0"/>
                    <a:sym typeface="+mn-ea"/>
                  </a:rPr>
                  <a:t>growth rate relative to population size </a:t>
                </a:r>
                <a:r>
                  <a:rPr lang="en-US" sz="2000" b="1" i="1" spc="-5" dirty="0">
                    <a:latin typeface="Times New Roman" panose="02020603050405020304"/>
                    <a:cs typeface="Times New Roman" panose="02020603050405020304"/>
                    <a:sym typeface="+mn-ea"/>
                  </a:rPr>
                  <a:t>(N or x(t)) </a:t>
                </a:r>
                <a:r>
                  <a:rPr lang="en-US" altLang="en-IN" sz="2000" b="1" i="1" dirty="0">
                    <a:latin typeface="Times New Roman" panose="02020603050405020304" pitchFamily="18" charset="0"/>
                    <a:cs typeface="Times New Roman" panose="02020603050405020304" pitchFamily="18" charset="0"/>
                    <a:sym typeface="+mn-ea"/>
                  </a:rPr>
                  <a:t> according to time points (t)</a:t>
                </a:r>
                <a:r>
                  <a:rPr lang="en-US" sz="2000" b="1" i="1" spc="-5" dirty="0">
                    <a:latin typeface="Times New Roman" panose="02020603050405020304"/>
                    <a:cs typeface="Times New Roman" panose="02020603050405020304"/>
                    <a:sym typeface="+mn-ea"/>
                  </a:rPr>
                  <a:t> (Fig 2)</a:t>
                </a:r>
                <a:r>
                  <a:rPr lang="en-US" sz="2000" b="1" i="1">
                    <a:latin typeface="Times New Roman" panose="02020603050405020304" pitchFamily="18" charset="0"/>
                    <a:cs typeface="Times New Roman" panose="02020603050405020304" pitchFamily="18" charset="0"/>
                    <a:sym typeface="+mn-ea"/>
                  </a:rPr>
                  <a:t>).</a:t>
                </a:r>
                <a:endParaRPr lang="en-US" sz="1900" b="1" i="1" u="sng">
                  <a:latin typeface="Times New Roman" panose="02020603050405020304" pitchFamily="18" charset="0"/>
                  <a:cs typeface="Times New Roman" panose="02020603050405020304" pitchFamily="18" charset="0"/>
                  <a:sym typeface="+mn-ea"/>
                </a:endParaRPr>
              </a:p>
              <a:p>
                <a:pPr marL="0" indent="0">
                  <a:buNone/>
                </a:pPr>
                <a:r>
                  <a:rPr lang="en-US" sz="2000" b="1" i="1" u="sng">
                    <a:solidFill>
                      <a:srgbClr val="C00000"/>
                    </a:solidFill>
                    <a:latin typeface="Times New Roman" panose="02020603050405020304" pitchFamily="18" charset="0"/>
                    <a:cs typeface="Times New Roman" panose="02020603050405020304" pitchFamily="18" charset="0"/>
                    <a:sym typeface="+mn-ea"/>
                  </a:rPr>
                  <a:t>Notations of measures of growth rates AGR and RGR - </a:t>
                </a:r>
                <a:endParaRPr lang="en-US" sz="2000" b="1" i="1" u="sng">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b = Per capita (per individual) birth rate.</a:t>
                </a:r>
                <a:endParaRPr lang="en-US" sz="2000" b="1" i="1">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d = Per capita (per individual) death rate.</a:t>
                </a:r>
                <a:endParaRPr lang="en-US" sz="2000" b="1" i="1">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t=</a:t>
                </a:r>
                <a:r>
                  <a:rPr lang="en-US" sz="2000" b="1" i="1">
                    <a:latin typeface="Times New Roman" panose="02020603050405020304" pitchFamily="18" charset="0"/>
                    <a:cs typeface="Times New Roman" panose="02020603050405020304" pitchFamily="18" charset="0"/>
                    <a:sym typeface="+mn-ea"/>
                  </a:rPr>
                  <a:t>time points.</a:t>
                </a:r>
                <a:endParaRPr lang="en-US" sz="2000" b="1" i="1">
                  <a:latin typeface="Times New Roman" panose="02020603050405020304" pitchFamily="18" charset="0"/>
                  <a:cs typeface="Times New Roman" panose="02020603050405020304" pitchFamily="18" charset="0"/>
                  <a:sym typeface="+mn-ea"/>
                </a:endParaRPr>
              </a:p>
              <a:p>
                <a:pPr marL="0" indent="0">
                  <a:buNone/>
                </a:pPr>
                <a:r>
                  <a:rPr lang="en-US" sz="2000" b="1" i="1">
                    <a:latin typeface="Times New Roman" panose="02020603050405020304" pitchFamily="18" charset="0"/>
                    <a:cs typeface="Times New Roman" panose="02020603050405020304" pitchFamily="18" charset="0"/>
                    <a:sym typeface="+mn-ea"/>
                  </a:rPr>
                  <a:t>x(t) or N= Population size at time points (t).</a:t>
                </a:r>
                <a:endParaRPr lang="en-US" sz="2000" b="1" i="1">
                  <a:latin typeface="Times New Roman" panose="02020603050405020304" pitchFamily="18" charset="0"/>
                  <a:cs typeface="Times New Roman" panose="02020603050405020304" pitchFamily="18" charset="0"/>
                  <a:sym typeface="+mn-ea"/>
                </a:endParaRPr>
              </a:p>
              <a:p>
                <a:pPr marL="0" indent="0">
                  <a:buNone/>
                </a:pPr>
                <a:endParaRPr lang="en-US" sz="2000" b="1" i="1">
                  <a:latin typeface="Times New Roman" panose="02020603050405020304" pitchFamily="18" charset="0"/>
                  <a:cs typeface="Times New Roman" panose="02020603050405020304" pitchFamily="18" charset="0"/>
                  <a:sym typeface="+mn-ea"/>
                </a:endParaRPr>
              </a:p>
            </p:txBody>
          </p:sp>
        </mc:Choice>
        <mc:Fallback>
          <p:sp>
            <p:nvSpPr>
              <p:cNvPr id="3" name="Content Placeholder 2"/>
              <p:cNvSpPr>
                <a:spLocks noRot="1" noChangeAspect="1" noMove="1" noResize="1" noEditPoints="1" noAdjustHandles="1" noChangeArrowheads="1" noChangeShapeType="1" noTextEdit="1"/>
              </p:cNvSpPr>
              <p:nvPr>
                <p:ph sz="half" idx="1"/>
              </p:nvPr>
            </p:nvSpPr>
            <p:spPr>
              <a:xfrm>
                <a:off x="0" y="1781810"/>
                <a:ext cx="12192000" cy="507619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17826</Words>
  <Application>WPS Presentation</Application>
  <PresentationFormat>Widescreen</PresentationFormat>
  <Paragraphs>433</Paragraphs>
  <Slides>41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SimSun</vt:lpstr>
      <vt:lpstr>Wingdings</vt:lpstr>
      <vt:lpstr>Times New Roman</vt:lpstr>
      <vt:lpstr>Times New Roman</vt:lpstr>
      <vt:lpstr>Cambria Math</vt:lpstr>
      <vt:lpstr>MS Mincho</vt:lpstr>
      <vt:lpstr>Segoe Print</vt:lpstr>
      <vt:lpstr>Calibri</vt:lpstr>
      <vt:lpstr>Microsoft YaHei</vt:lpstr>
      <vt:lpstr>Arial Unicode MS</vt:lpstr>
      <vt:lpstr>Calibri Light</vt:lpstr>
      <vt:lpstr>Arial Black</vt:lpstr>
      <vt:lpstr>Office Theme</vt:lpstr>
      <vt:lpstr>PowerPoint 演示文稿</vt:lpstr>
      <vt:lpstr>PowerPoint 演示文稿</vt:lpstr>
      <vt:lpstr>PowerPoint 演示文稿</vt:lpstr>
      <vt:lpstr> Methodology of growth curve models </vt:lpstr>
      <vt:lpstr>PowerPoint 演示文稿</vt:lpstr>
      <vt:lpstr>Modeling population growth rates </vt:lpstr>
      <vt:lpstr>About Growth Rate</vt:lpstr>
      <vt:lpstr>General equation of population growth rate</vt:lpstr>
      <vt:lpstr>Measures of population growth rates</vt:lpstr>
      <vt:lpstr>Graphical presentation of measures of   population growth rates</vt:lpstr>
      <vt:lpstr>  The density independent growth is characterized by constant per capita growth rate of the population leading to an exponential growth known as Malthusian law   </vt:lpstr>
      <vt:lpstr> About exponential growth curve model  </vt:lpstr>
      <vt:lpstr>Graphical presentation of exponential growth curve model</vt:lpstr>
      <vt:lpstr>Equation of exponential growth curve model</vt:lpstr>
      <vt:lpstr>Some properties of exponential growth curve model</vt:lpstr>
      <vt:lpstr>Graphical presentation of properties of exponential growth curve model</vt:lpstr>
      <vt:lpstr>  The logistic growth family is the first and most widely used candidate of the class of density dependent models. The deterministic logistic model initially proposed by Verhulst (1838)  </vt:lpstr>
      <vt:lpstr> About logistic growth curve model  </vt:lpstr>
      <vt:lpstr>Graphical presentation of logistic growth curve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roytrina05@outlook.com</dc:creator>
  <cp:lastModifiedBy>MOUPARNA</cp:lastModifiedBy>
  <cp:revision>534</cp:revision>
  <dcterms:created xsi:type="dcterms:W3CDTF">2021-05-10T14:36:00Z</dcterms:created>
  <dcterms:modified xsi:type="dcterms:W3CDTF">2021-06-13T14:50:51Z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