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9" r:id="rId4"/>
    <p:sldId id="259" r:id="rId5"/>
    <p:sldId id="270" r:id="rId6"/>
    <p:sldId id="260" r:id="rId7"/>
    <p:sldId id="258" r:id="rId8"/>
    <p:sldId id="272" r:id="rId9"/>
    <p:sldId id="286" r:id="rId10"/>
    <p:sldId id="280" r:id="rId11"/>
    <p:sldId id="273" r:id="rId12"/>
    <p:sldId id="274" r:id="rId13"/>
    <p:sldId id="282" r:id="rId14"/>
    <p:sldId id="283" r:id="rId15"/>
    <p:sldId id="275" r:id="rId16"/>
    <p:sldId id="263" r:id="rId17"/>
    <p:sldId id="284" r:id="rId18"/>
    <p:sldId id="285" r:id="rId19"/>
    <p:sldId id="266" r:id="rId20"/>
    <p:sldId id="276" r:id="rId21"/>
    <p:sldId id="267" r:id="rId22"/>
    <p:sldId id="277" r:id="rId23"/>
    <p:sldId id="278" r:id="rId24"/>
    <p:sldId id="268" r:id="rId25"/>
    <p:sldId id="279"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42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48EEA108-97F7-4AD7-A973-1B3EFF37CE23}" type="datetimeFigureOut">
              <a:rPr lang="fr-FR" smtClean="0"/>
              <a:t>17/02/2020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39767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48EEA108-97F7-4AD7-A973-1B3EFF37CE23}" type="datetimeFigureOut">
              <a:rPr lang="fr-FR" smtClean="0"/>
              <a:t>17/02/2020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80220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48EEA108-97F7-4AD7-A973-1B3EFF37CE23}" type="datetimeFigureOut">
              <a:rPr lang="fr-FR" smtClean="0"/>
              <a:t>17/02/2020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255536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48EEA108-97F7-4AD7-A973-1B3EFF37CE23}" type="datetimeFigureOut">
              <a:rPr lang="fr-FR" smtClean="0"/>
              <a:t>17/02/2020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276816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EA108-97F7-4AD7-A973-1B3EFF37CE23}" type="datetimeFigureOut">
              <a:rPr lang="fr-FR" smtClean="0"/>
              <a:t>17/02/2020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387871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48EEA108-97F7-4AD7-A973-1B3EFF37CE23}" type="datetimeFigureOut">
              <a:rPr lang="fr-FR" smtClean="0"/>
              <a:t>17/02/2020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53410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48EEA108-97F7-4AD7-A973-1B3EFF37CE23}" type="datetimeFigureOut">
              <a:rPr lang="fr-FR" smtClean="0"/>
              <a:t>17/02/2020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333605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48EEA108-97F7-4AD7-A973-1B3EFF37CE23}" type="datetimeFigureOut">
              <a:rPr lang="fr-FR" smtClean="0"/>
              <a:t>17/02/2020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26929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EA108-97F7-4AD7-A973-1B3EFF37CE23}" type="datetimeFigureOut">
              <a:rPr lang="fr-FR" smtClean="0"/>
              <a:t>17/02/2020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289789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EA108-97F7-4AD7-A973-1B3EFF37CE23}" type="datetimeFigureOut">
              <a:rPr lang="fr-FR" smtClean="0"/>
              <a:t>17/02/2020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120322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EA108-97F7-4AD7-A973-1B3EFF37CE23}" type="datetimeFigureOut">
              <a:rPr lang="fr-FR" smtClean="0"/>
              <a:t>17/02/2020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A897-E289-4B77-AE6F-ACFCB998E4F3}" type="slidenum">
              <a:rPr lang="fr-FR" smtClean="0"/>
              <a:t>‹#›</a:t>
            </a:fld>
            <a:endParaRPr lang="fr-FR"/>
          </a:p>
        </p:txBody>
      </p:sp>
    </p:spTree>
    <p:extLst>
      <p:ext uri="{BB962C8B-B14F-4D97-AF65-F5344CB8AC3E}">
        <p14:creationId xmlns:p14="http://schemas.microsoft.com/office/powerpoint/2010/main" val="345572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A108-97F7-4AD7-A973-1B3EFF37CE23}" type="datetimeFigureOut">
              <a:rPr lang="fr-FR" smtClean="0"/>
              <a:t>17/02/2020</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4A897-E289-4B77-AE6F-ACFCB998E4F3}" type="slidenum">
              <a:rPr lang="fr-FR" smtClean="0"/>
              <a:t>‹#›</a:t>
            </a:fld>
            <a:endParaRPr lang="fr-FR"/>
          </a:p>
        </p:txBody>
      </p:sp>
    </p:spTree>
    <p:extLst>
      <p:ext uri="{BB962C8B-B14F-4D97-AF65-F5344CB8AC3E}">
        <p14:creationId xmlns:p14="http://schemas.microsoft.com/office/powerpoint/2010/main" val="392633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37370015/what-is-the-difference-between-value-iteration-and-policy-ite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tackoverflow.com/questions/37370015/what-is-the-difference-between-value-iteration-and-policy-ite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698" y="524859"/>
            <a:ext cx="10515600" cy="3615699"/>
          </a:xfrm>
        </p:spPr>
        <p:txBody>
          <a:bodyPr/>
          <a:lstStyle/>
          <a:p>
            <a:pPr marL="0" indent="0">
              <a:buNone/>
            </a:pPr>
            <a:r>
              <a:rPr lang="en-GB" u="sng" dirty="0" smtClean="0"/>
              <a:t>Reinforcement</a:t>
            </a:r>
            <a:r>
              <a:rPr lang="fr-FR" u="sng" dirty="0" smtClean="0"/>
              <a:t> Learning 101</a:t>
            </a:r>
          </a:p>
          <a:p>
            <a:pPr marL="0" indent="0">
              <a:buNone/>
            </a:pPr>
            <a:endParaRPr lang="fr-FR" dirty="0"/>
          </a:p>
          <a:p>
            <a:pPr marL="514350" indent="-514350">
              <a:buFont typeface="+mj-lt"/>
              <a:buAutoNum type="arabicPeriod"/>
            </a:pPr>
            <a:r>
              <a:rPr lang="fr-FR" dirty="0" smtClean="0"/>
              <a:t>Basics</a:t>
            </a:r>
            <a:endParaRPr lang="ar-DZ" dirty="0" smtClean="0"/>
          </a:p>
          <a:p>
            <a:pPr marL="514350" indent="-514350">
              <a:buFont typeface="+mj-lt"/>
              <a:buAutoNum type="arabicPeriod"/>
            </a:pPr>
            <a:r>
              <a:rPr lang="en-US" dirty="0" smtClean="0"/>
              <a:t>chapter </a:t>
            </a:r>
            <a:r>
              <a:rPr lang="en-US" dirty="0"/>
              <a:t>04 - Dynamic programming </a:t>
            </a:r>
          </a:p>
          <a:p>
            <a:pPr marL="514350" indent="-514350">
              <a:buFont typeface="+mj-lt"/>
              <a:buAutoNum type="arabicPeriod"/>
            </a:pPr>
            <a:r>
              <a:rPr lang="en-US" dirty="0"/>
              <a:t>chapter 05 - Monte Carlo methods</a:t>
            </a:r>
          </a:p>
          <a:p>
            <a:pPr marL="514350" indent="-514350">
              <a:buFont typeface="+mj-lt"/>
              <a:buAutoNum type="arabicPeriod"/>
            </a:pPr>
            <a:r>
              <a:rPr lang="en-US" dirty="0"/>
              <a:t>chapter 06 - Temporal Difference Learning</a:t>
            </a:r>
            <a:endParaRPr lang="fr-FR" dirty="0"/>
          </a:p>
        </p:txBody>
      </p:sp>
    </p:spTree>
    <p:extLst>
      <p:ext uri="{BB962C8B-B14F-4D97-AF65-F5344CB8AC3E}">
        <p14:creationId xmlns:p14="http://schemas.microsoft.com/office/powerpoint/2010/main" val="414326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1930" y="185213"/>
            <a:ext cx="5127939" cy="2880000"/>
          </a:xfrm>
          <a:prstGeom prst="rect">
            <a:avLst/>
          </a:prstGeom>
        </p:spPr>
      </p:pic>
      <p:sp>
        <p:nvSpPr>
          <p:cNvPr id="5" name="TextBox 4"/>
          <p:cNvSpPr txBox="1"/>
          <p:nvPr/>
        </p:nvSpPr>
        <p:spPr>
          <a:xfrm>
            <a:off x="3934723" y="3065213"/>
            <a:ext cx="1349216" cy="307777"/>
          </a:xfrm>
          <a:prstGeom prst="rect">
            <a:avLst/>
          </a:prstGeom>
          <a:noFill/>
        </p:spPr>
        <p:txBody>
          <a:bodyPr wrap="none" rtlCol="0">
            <a:spAutoFit/>
          </a:bodyPr>
          <a:lstStyle/>
          <a:p>
            <a:r>
              <a:rPr lang="fr-FR" sz="1400" dirty="0" err="1" smtClean="0"/>
              <a:t>indx</a:t>
            </a:r>
            <a:r>
              <a:rPr lang="fr-FR" sz="1400" dirty="0" smtClean="0"/>
              <a:t> of </a:t>
            </a:r>
            <a:r>
              <a:rPr lang="fr-FR" sz="1400" dirty="0" err="1" smtClean="0"/>
              <a:t>iteration</a:t>
            </a:r>
            <a:endParaRPr lang="fr-FR" sz="1400" dirty="0"/>
          </a:p>
        </p:txBody>
      </p:sp>
      <p:sp>
        <p:nvSpPr>
          <p:cNvPr id="6" name="TextBox 5"/>
          <p:cNvSpPr txBox="1"/>
          <p:nvPr/>
        </p:nvSpPr>
        <p:spPr>
          <a:xfrm>
            <a:off x="816221" y="1406930"/>
            <a:ext cx="1337226" cy="307777"/>
          </a:xfrm>
          <a:prstGeom prst="rect">
            <a:avLst/>
          </a:prstGeom>
          <a:noFill/>
        </p:spPr>
        <p:txBody>
          <a:bodyPr wrap="none" rtlCol="0">
            <a:spAutoFit/>
          </a:bodyPr>
          <a:lstStyle/>
          <a:p>
            <a:r>
              <a:rPr lang="el-GR" sz="1400" dirty="0" smtClean="0"/>
              <a:t>Δ</a:t>
            </a:r>
            <a:r>
              <a:rPr lang="fr-FR" sz="1400" dirty="0" smtClean="0"/>
              <a:t>V= V</a:t>
            </a:r>
            <a:r>
              <a:rPr lang="fr-FR" sz="1400" baseline="-25000" dirty="0" smtClean="0"/>
              <a:t>t+1</a:t>
            </a:r>
            <a:r>
              <a:rPr lang="fr-FR" sz="1400" dirty="0" smtClean="0"/>
              <a:t>(s)-</a:t>
            </a:r>
            <a:r>
              <a:rPr lang="fr-FR" sz="1400" dirty="0" err="1" smtClean="0"/>
              <a:t>V</a:t>
            </a:r>
            <a:r>
              <a:rPr lang="fr-FR" sz="1400" baseline="-25000" dirty="0" err="1" smtClean="0"/>
              <a:t>t</a:t>
            </a:r>
            <a:r>
              <a:rPr lang="fr-FR" sz="1400" dirty="0" smtClean="0"/>
              <a:t>(s)</a:t>
            </a:r>
            <a:endParaRPr lang="fr-FR" sz="1400" dirty="0"/>
          </a:p>
        </p:txBody>
      </p:sp>
      <p:pic>
        <p:nvPicPr>
          <p:cNvPr id="7" name="Picture 6"/>
          <p:cNvPicPr>
            <a:picLocks noChangeAspect="1"/>
          </p:cNvPicPr>
          <p:nvPr/>
        </p:nvPicPr>
        <p:blipFill>
          <a:blip r:embed="rId3"/>
          <a:stretch>
            <a:fillRect/>
          </a:stretch>
        </p:blipFill>
        <p:spPr>
          <a:xfrm>
            <a:off x="2101931" y="3623518"/>
            <a:ext cx="5127939" cy="2880000"/>
          </a:xfrm>
          <a:prstGeom prst="rect">
            <a:avLst/>
          </a:prstGeom>
        </p:spPr>
      </p:pic>
      <p:sp>
        <p:nvSpPr>
          <p:cNvPr id="8" name="TextBox 7"/>
          <p:cNvSpPr txBox="1"/>
          <p:nvPr/>
        </p:nvSpPr>
        <p:spPr>
          <a:xfrm>
            <a:off x="3855303" y="6503518"/>
            <a:ext cx="1349216" cy="307777"/>
          </a:xfrm>
          <a:prstGeom prst="rect">
            <a:avLst/>
          </a:prstGeom>
          <a:noFill/>
        </p:spPr>
        <p:txBody>
          <a:bodyPr wrap="none" rtlCol="0">
            <a:spAutoFit/>
          </a:bodyPr>
          <a:lstStyle/>
          <a:p>
            <a:r>
              <a:rPr lang="fr-FR" sz="1400" dirty="0" err="1" smtClean="0"/>
              <a:t>indx</a:t>
            </a:r>
            <a:r>
              <a:rPr lang="fr-FR" sz="1400" dirty="0" smtClean="0"/>
              <a:t> of </a:t>
            </a:r>
            <a:r>
              <a:rPr lang="fr-FR" sz="1400" dirty="0" err="1" smtClean="0"/>
              <a:t>iteration</a:t>
            </a:r>
            <a:endParaRPr lang="fr-FR" sz="1400" dirty="0"/>
          </a:p>
        </p:txBody>
      </p:sp>
      <p:sp>
        <p:nvSpPr>
          <p:cNvPr id="9" name="TextBox 8"/>
          <p:cNvSpPr txBox="1"/>
          <p:nvPr/>
        </p:nvSpPr>
        <p:spPr>
          <a:xfrm>
            <a:off x="629478" y="5063518"/>
            <a:ext cx="1337226" cy="307777"/>
          </a:xfrm>
          <a:prstGeom prst="rect">
            <a:avLst/>
          </a:prstGeom>
          <a:noFill/>
        </p:spPr>
        <p:txBody>
          <a:bodyPr wrap="none" rtlCol="0">
            <a:spAutoFit/>
          </a:bodyPr>
          <a:lstStyle/>
          <a:p>
            <a:r>
              <a:rPr lang="el-GR" sz="1400" dirty="0" smtClean="0"/>
              <a:t>Δ</a:t>
            </a:r>
            <a:r>
              <a:rPr lang="fr-FR" sz="1400" dirty="0" smtClean="0"/>
              <a:t>V= V</a:t>
            </a:r>
            <a:r>
              <a:rPr lang="fr-FR" sz="1400" baseline="-25000" dirty="0" smtClean="0"/>
              <a:t>t+1</a:t>
            </a:r>
            <a:r>
              <a:rPr lang="fr-FR" sz="1400" dirty="0" smtClean="0"/>
              <a:t>(s)-</a:t>
            </a:r>
            <a:r>
              <a:rPr lang="fr-FR" sz="1400" dirty="0" err="1" smtClean="0"/>
              <a:t>V</a:t>
            </a:r>
            <a:r>
              <a:rPr lang="fr-FR" sz="1400" baseline="-25000" dirty="0" err="1" smtClean="0"/>
              <a:t>t</a:t>
            </a:r>
            <a:r>
              <a:rPr lang="fr-FR" sz="1400" dirty="0" smtClean="0"/>
              <a:t>(s)</a:t>
            </a:r>
            <a:endParaRPr lang="fr-FR" sz="1400" dirty="0"/>
          </a:p>
        </p:txBody>
      </p:sp>
      <p:sp>
        <p:nvSpPr>
          <p:cNvPr id="10" name="Rectangle 9"/>
          <p:cNvSpPr/>
          <p:nvPr/>
        </p:nvSpPr>
        <p:spPr>
          <a:xfrm>
            <a:off x="5204519" y="636363"/>
            <a:ext cx="1676164" cy="369332"/>
          </a:xfrm>
          <a:prstGeom prst="rect">
            <a:avLst/>
          </a:prstGeom>
        </p:spPr>
        <p:txBody>
          <a:bodyPr wrap="none">
            <a:spAutoFit/>
          </a:bodyPr>
          <a:lstStyle/>
          <a:p>
            <a:r>
              <a:rPr lang="fr-FR" b="1" dirty="0"/>
              <a:t>Policy </a:t>
            </a:r>
            <a:r>
              <a:rPr lang="fr-FR" b="1" dirty="0" err="1"/>
              <a:t>Iteration</a:t>
            </a:r>
            <a:r>
              <a:rPr lang="fr-FR" b="1" dirty="0"/>
              <a:t> </a:t>
            </a:r>
            <a:endParaRPr lang="fr-FR" dirty="0"/>
          </a:p>
        </p:txBody>
      </p:sp>
      <p:sp>
        <p:nvSpPr>
          <p:cNvPr id="11" name="Rectangle 10"/>
          <p:cNvSpPr/>
          <p:nvPr/>
        </p:nvSpPr>
        <p:spPr>
          <a:xfrm>
            <a:off x="5285695" y="4017066"/>
            <a:ext cx="1594988" cy="369332"/>
          </a:xfrm>
          <a:prstGeom prst="rect">
            <a:avLst/>
          </a:prstGeom>
        </p:spPr>
        <p:txBody>
          <a:bodyPr wrap="none">
            <a:spAutoFit/>
          </a:bodyPr>
          <a:lstStyle/>
          <a:p>
            <a:r>
              <a:rPr lang="fr-FR" b="1" dirty="0"/>
              <a:t>Value </a:t>
            </a:r>
            <a:r>
              <a:rPr lang="fr-FR" b="1" dirty="0" err="1"/>
              <a:t>Iteration</a:t>
            </a:r>
            <a:endParaRPr lang="fr-FR" dirty="0"/>
          </a:p>
        </p:txBody>
      </p:sp>
    </p:spTree>
    <p:extLst>
      <p:ext uri="{BB962C8B-B14F-4D97-AF65-F5344CB8AC3E}">
        <p14:creationId xmlns:p14="http://schemas.microsoft.com/office/powerpoint/2010/main" val="4002007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0006"/>
          </a:xfrm>
        </p:spPr>
        <p:txBody>
          <a:bodyPr>
            <a:noAutofit/>
          </a:bodyPr>
          <a:lstStyle/>
          <a:p>
            <a:r>
              <a:rPr lang="fr-FR" sz="4000" b="1" i="1" dirty="0"/>
              <a:t>Monte Carlo </a:t>
            </a:r>
            <a:r>
              <a:rPr lang="en-GB" sz="4000" b="1" i="1" dirty="0" smtClean="0"/>
              <a:t>Methods</a:t>
            </a:r>
            <a:r>
              <a:rPr lang="fr-FR" sz="4000" b="1" i="1" dirty="0" smtClean="0"/>
              <a:t> </a:t>
            </a:r>
            <a:r>
              <a:rPr lang="fr-FR" sz="4000" b="1" i="1" dirty="0"/>
              <a:t>(MC)</a:t>
            </a:r>
          </a:p>
        </p:txBody>
      </p:sp>
      <p:sp>
        <p:nvSpPr>
          <p:cNvPr id="3" name="Content Placeholder 2"/>
          <p:cNvSpPr>
            <a:spLocks noGrp="1"/>
          </p:cNvSpPr>
          <p:nvPr>
            <p:ph idx="1"/>
          </p:nvPr>
        </p:nvSpPr>
        <p:spPr>
          <a:xfrm>
            <a:off x="838200" y="566670"/>
            <a:ext cx="6328893" cy="5610293"/>
          </a:xfrm>
        </p:spPr>
        <p:txBody>
          <a:bodyPr>
            <a:normAutofit lnSpcReduction="10000"/>
          </a:bodyPr>
          <a:lstStyle/>
          <a:p>
            <a:pPr marL="0" indent="0">
              <a:buNone/>
            </a:pPr>
            <a:endParaRPr lang="fr-FR" sz="1200" b="1" dirty="0" smtClean="0"/>
          </a:p>
          <a:p>
            <a:r>
              <a:rPr lang="en-US" sz="1600" dirty="0"/>
              <a:t>Instead of </a:t>
            </a:r>
            <a:r>
              <a:rPr lang="en-US" sz="1600" i="1" dirty="0"/>
              <a:t>computing</a:t>
            </a:r>
            <a:r>
              <a:rPr lang="en-US" sz="1600" dirty="0"/>
              <a:t> the value function from our knowledge of the MDP, we </a:t>
            </a:r>
            <a:r>
              <a:rPr lang="en-US" sz="1600" i="1" dirty="0"/>
              <a:t>learn</a:t>
            </a:r>
            <a:r>
              <a:rPr lang="en-US" sz="1600" dirty="0"/>
              <a:t> it from sample returns</a:t>
            </a:r>
            <a:r>
              <a:rPr lang="en-US" sz="1600" dirty="0" smtClean="0"/>
              <a:t>.</a:t>
            </a:r>
            <a:endParaRPr lang="fr-FR" sz="1600" b="1" dirty="0" smtClean="0"/>
          </a:p>
          <a:p>
            <a:pPr>
              <a:spcBef>
                <a:spcPts val="0"/>
              </a:spcBef>
              <a:buFont typeface="Wingdings" panose="05000000000000000000" pitchFamily="2" charset="2"/>
              <a:buChar char="à"/>
            </a:pPr>
            <a:r>
              <a:rPr lang="en-US" sz="1600" dirty="0" smtClean="0"/>
              <a:t>We </a:t>
            </a:r>
            <a:r>
              <a:rPr lang="en-US" sz="1600" dirty="0"/>
              <a:t>don’t have any knowledge of the environment dynamics, we learn only by experience</a:t>
            </a:r>
            <a:r>
              <a:rPr lang="en-US" sz="1600" dirty="0" smtClean="0"/>
              <a:t>.</a:t>
            </a:r>
          </a:p>
          <a:p>
            <a:pPr marL="0" indent="0">
              <a:spcBef>
                <a:spcPts val="0"/>
              </a:spcBef>
              <a:buNone/>
            </a:pPr>
            <a:endParaRPr lang="en-US" sz="1600" dirty="0" smtClean="0"/>
          </a:p>
          <a:p>
            <a:pPr marL="0" indent="0">
              <a:spcBef>
                <a:spcPts val="0"/>
              </a:spcBef>
              <a:buNone/>
            </a:pPr>
            <a:endParaRPr lang="en-US" sz="1600" dirty="0" smtClean="0"/>
          </a:p>
          <a:p>
            <a:pPr>
              <a:spcBef>
                <a:spcPts val="0"/>
              </a:spcBef>
            </a:pPr>
            <a:r>
              <a:rPr lang="en-US" sz="1600" dirty="0" smtClean="0"/>
              <a:t>MC are </a:t>
            </a:r>
            <a:r>
              <a:rPr lang="en-US" sz="1600" dirty="0"/>
              <a:t>based on episodes and averaging sample </a:t>
            </a:r>
            <a:r>
              <a:rPr lang="en-US" sz="1600" dirty="0" smtClean="0"/>
              <a:t>returns R(t). (</a:t>
            </a:r>
            <a:r>
              <a:rPr lang="en-US" sz="1600" b="1" dirty="0" smtClean="0"/>
              <a:t>sampling</a:t>
            </a:r>
            <a:r>
              <a:rPr lang="en-US" sz="1600" dirty="0" smtClean="0"/>
              <a:t> method)</a:t>
            </a:r>
          </a:p>
          <a:p>
            <a:pPr>
              <a:spcBef>
                <a:spcPts val="0"/>
              </a:spcBef>
            </a:pPr>
            <a:r>
              <a:rPr lang="en-US" sz="1600" dirty="0" smtClean="0"/>
              <a:t>The </a:t>
            </a:r>
            <a:r>
              <a:rPr lang="en-US" sz="1600" dirty="0"/>
              <a:t>estimate for each state in Monte Carlo methods is independent from estimates of other </a:t>
            </a:r>
            <a:r>
              <a:rPr lang="en-US" sz="1600" dirty="0" smtClean="0"/>
              <a:t>states (do </a:t>
            </a:r>
            <a:r>
              <a:rPr lang="en-US" sz="1600" dirty="0"/>
              <a:t>n</a:t>
            </a:r>
            <a:r>
              <a:rPr lang="en-US" sz="1600" b="1" dirty="0"/>
              <a:t>ot </a:t>
            </a:r>
            <a:r>
              <a:rPr lang="en-US" sz="1600" b="1" i="1" dirty="0" smtClean="0"/>
              <a:t>bootstrap</a:t>
            </a:r>
            <a:r>
              <a:rPr lang="en-US" sz="1600" i="1" dirty="0" smtClean="0"/>
              <a:t>)</a:t>
            </a:r>
            <a:r>
              <a:rPr lang="en-US" sz="1600" dirty="0" smtClean="0"/>
              <a:t>.</a:t>
            </a:r>
          </a:p>
          <a:p>
            <a:pPr>
              <a:spcBef>
                <a:spcPts val="0"/>
              </a:spcBef>
            </a:pPr>
            <a:r>
              <a:rPr lang="en-US" sz="1600" dirty="0" smtClean="0"/>
              <a:t>MC methods </a:t>
            </a:r>
            <a:r>
              <a:rPr lang="en-US" sz="1600" dirty="0"/>
              <a:t>are primarily used to find an estimate of </a:t>
            </a:r>
            <a:r>
              <a:rPr lang="en-US" sz="1600" dirty="0" smtClean="0"/>
              <a:t>q</a:t>
            </a:r>
            <a:r>
              <a:rPr lang="en-US" sz="1600" dirty="0"/>
              <a:t>∗, since if we have the </a:t>
            </a:r>
            <a:r>
              <a:rPr lang="en-US" sz="1600" dirty="0" smtClean="0"/>
              <a:t>Q-function we </a:t>
            </a:r>
            <a:r>
              <a:rPr lang="en-US" sz="1600" dirty="0"/>
              <a:t>don’t need the model </a:t>
            </a:r>
            <a:r>
              <a:rPr lang="en-US" sz="1600" dirty="0" smtClean="0"/>
              <a:t>P</a:t>
            </a:r>
            <a:r>
              <a:rPr lang="en-US" sz="1600" dirty="0"/>
              <a:t> to find the policy</a:t>
            </a:r>
            <a:r>
              <a:rPr lang="en-US" sz="1600" dirty="0" smtClean="0"/>
              <a:t>.</a:t>
            </a:r>
          </a:p>
          <a:p>
            <a:pPr>
              <a:spcBef>
                <a:spcPts val="0"/>
              </a:spcBef>
            </a:pPr>
            <a:endParaRPr lang="en-US" sz="1600" dirty="0"/>
          </a:p>
          <a:p>
            <a:pPr>
              <a:spcBef>
                <a:spcPts val="0"/>
              </a:spcBef>
            </a:pPr>
            <a:endParaRPr lang="en-US" sz="1600" dirty="0"/>
          </a:p>
          <a:p>
            <a:r>
              <a:rPr lang="en-US" sz="1600" b="1" dirty="0" smtClean="0"/>
              <a:t>Two types of MC:</a:t>
            </a:r>
          </a:p>
          <a:p>
            <a:pPr marL="0" indent="0">
              <a:spcBef>
                <a:spcPts val="0"/>
              </a:spcBef>
              <a:buNone/>
            </a:pPr>
            <a:r>
              <a:rPr lang="en-US" sz="1600" b="1" dirty="0" smtClean="0"/>
              <a:t>- First </a:t>
            </a:r>
            <a:r>
              <a:rPr lang="en-US" sz="1600" b="1" dirty="0"/>
              <a:t>visit MC method</a:t>
            </a:r>
            <a:r>
              <a:rPr lang="en-US" sz="1600" dirty="0"/>
              <a:t>: averages the returns following first visit to </a:t>
            </a:r>
            <a:r>
              <a:rPr lang="en-US" sz="1600" dirty="0" smtClean="0"/>
              <a:t>s</a:t>
            </a:r>
            <a:endParaRPr lang="en-US" sz="1600" dirty="0"/>
          </a:p>
          <a:p>
            <a:pPr marL="0" indent="0">
              <a:spcBef>
                <a:spcPts val="0"/>
              </a:spcBef>
              <a:buNone/>
            </a:pPr>
            <a:r>
              <a:rPr lang="en-US" sz="1600" b="1" dirty="0" smtClean="0"/>
              <a:t>- Every </a:t>
            </a:r>
            <a:r>
              <a:rPr lang="en-US" sz="1600" b="1" dirty="0"/>
              <a:t>visit MC method</a:t>
            </a:r>
            <a:r>
              <a:rPr lang="en-US" sz="1600" dirty="0"/>
              <a:t>: averages the returns after each visit to </a:t>
            </a:r>
            <a:r>
              <a:rPr lang="en-US" sz="1600" dirty="0" smtClean="0"/>
              <a:t>s</a:t>
            </a:r>
          </a:p>
          <a:p>
            <a:pPr marL="0" indent="0">
              <a:spcBef>
                <a:spcPts val="0"/>
              </a:spcBef>
              <a:buNone/>
            </a:pPr>
            <a:endParaRPr lang="en-US" sz="1600" dirty="0" smtClean="0"/>
          </a:p>
          <a:p>
            <a:pPr marL="0" indent="0">
              <a:spcBef>
                <a:spcPts val="0"/>
              </a:spcBef>
              <a:buNone/>
            </a:pPr>
            <a:endParaRPr lang="en-US" sz="1600" dirty="0" smtClean="0"/>
          </a:p>
          <a:p>
            <a:pPr>
              <a:spcBef>
                <a:spcPts val="0"/>
              </a:spcBef>
            </a:pPr>
            <a:r>
              <a:rPr lang="en-US" sz="1600" b="1" dirty="0"/>
              <a:t>exploring starts</a:t>
            </a:r>
            <a:r>
              <a:rPr lang="en-US" sz="1600" dirty="0"/>
              <a:t>: many state-action pairs may not be visited at all (for example if we have a deterministic policy). </a:t>
            </a:r>
            <a:endParaRPr lang="en-US" sz="1600" dirty="0" smtClean="0"/>
          </a:p>
          <a:p>
            <a:pPr marL="0" indent="0">
              <a:spcBef>
                <a:spcPts val="0"/>
              </a:spcBef>
              <a:buNone/>
            </a:pPr>
            <a:r>
              <a:rPr lang="en-US" sz="1600" dirty="0" smtClean="0"/>
              <a:t>- We </a:t>
            </a:r>
            <a:r>
              <a:rPr lang="en-US" sz="1600" dirty="0"/>
              <a:t>must assure continual </a:t>
            </a:r>
            <a:r>
              <a:rPr lang="en-US" sz="1600" i="1" dirty="0" smtClean="0"/>
              <a:t>exploration.</a:t>
            </a:r>
          </a:p>
          <a:p>
            <a:pPr marL="0" indent="0">
              <a:spcBef>
                <a:spcPts val="0"/>
              </a:spcBef>
              <a:buNone/>
            </a:pPr>
            <a:r>
              <a:rPr lang="en-US" sz="1600" dirty="0" smtClean="0"/>
              <a:t>- Use </a:t>
            </a:r>
            <a:r>
              <a:rPr lang="en-US" sz="1600" dirty="0"/>
              <a:t>a stochastic policy with non-zero probability of selecting each </a:t>
            </a:r>
            <a:r>
              <a:rPr lang="en-US" sz="1600" dirty="0" smtClean="0"/>
              <a:t>a </a:t>
            </a:r>
            <a:r>
              <a:rPr lang="en-US" sz="1600" dirty="0"/>
              <a:t>state-action </a:t>
            </a:r>
            <a:r>
              <a:rPr lang="en-US" sz="1600" dirty="0" smtClean="0"/>
              <a:t>pair</a:t>
            </a:r>
            <a:endParaRPr lang="en-US" sz="1600" dirty="0"/>
          </a:p>
          <a:p>
            <a:pPr>
              <a:spcBef>
                <a:spcPts val="0"/>
              </a:spcBef>
              <a:buFont typeface="+mj-lt"/>
              <a:buAutoNum type="arabicPeriod" startAt="2"/>
            </a:pPr>
            <a:endParaRPr lang="en-US" sz="1200" baseline="30000" dirty="0" smtClean="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665" y="671816"/>
            <a:ext cx="3792135" cy="5400000"/>
          </a:xfrm>
          <a:prstGeom prst="rect">
            <a:avLst/>
          </a:prstGeom>
        </p:spPr>
      </p:pic>
      <p:sp>
        <p:nvSpPr>
          <p:cNvPr id="6" name="Rectangle 5"/>
          <p:cNvSpPr/>
          <p:nvPr/>
        </p:nvSpPr>
        <p:spPr>
          <a:xfrm>
            <a:off x="7561665" y="746975"/>
            <a:ext cx="3792135" cy="51708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2013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0687"/>
          </a:xfrm>
        </p:spPr>
        <p:txBody>
          <a:bodyPr>
            <a:noAutofit/>
          </a:bodyPr>
          <a:lstStyle/>
          <a:p>
            <a:r>
              <a:rPr lang="fr-FR" sz="4000" b="1" i="1" dirty="0"/>
              <a:t>Monte Carlo </a:t>
            </a:r>
            <a:r>
              <a:rPr lang="fr-FR" sz="4000" b="1" i="1" dirty="0" err="1" smtClean="0"/>
              <a:t>Methods</a:t>
            </a:r>
            <a:r>
              <a:rPr lang="fr-FR" sz="4000" b="1" i="1" dirty="0" smtClean="0"/>
              <a:t> </a:t>
            </a:r>
            <a:r>
              <a:rPr lang="fr-FR" sz="4000" b="1" i="1" dirty="0"/>
              <a:t>(MC)</a:t>
            </a:r>
          </a:p>
        </p:txBody>
      </p:sp>
      <p:sp>
        <p:nvSpPr>
          <p:cNvPr id="3" name="Content Placeholder 2"/>
          <p:cNvSpPr>
            <a:spLocks noGrp="1"/>
          </p:cNvSpPr>
          <p:nvPr>
            <p:ph idx="1"/>
          </p:nvPr>
        </p:nvSpPr>
        <p:spPr>
          <a:xfrm>
            <a:off x="838200" y="566670"/>
            <a:ext cx="10515600" cy="5610293"/>
          </a:xfrm>
        </p:spPr>
        <p:txBody>
          <a:bodyPr>
            <a:normAutofit/>
          </a:bodyPr>
          <a:lstStyle/>
          <a:p>
            <a:endParaRPr lang="fr-FR" sz="1200" b="1" dirty="0" smtClean="0"/>
          </a:p>
          <a:p>
            <a:pPr>
              <a:spcBef>
                <a:spcPts val="0"/>
              </a:spcBef>
              <a:buFont typeface="+mj-lt"/>
              <a:buAutoNum type="arabicPeriod" startAt="2"/>
            </a:pPr>
            <a:endParaRPr lang="en-US" sz="1600" baseline="30000" dirty="0" smtClean="0"/>
          </a:p>
          <a:p>
            <a:pPr>
              <a:spcBef>
                <a:spcPts val="0"/>
              </a:spcBef>
            </a:pPr>
            <a:r>
              <a:rPr lang="en-US" sz="1600" b="1" dirty="0"/>
              <a:t>Same Two steps :</a:t>
            </a:r>
          </a:p>
          <a:p>
            <a:pPr marL="342900" indent="-342900">
              <a:buFont typeface="+mj-lt"/>
              <a:buAutoNum type="arabicPeriod"/>
            </a:pPr>
            <a:r>
              <a:rPr lang="en-US" sz="1600" b="1" dirty="0"/>
              <a:t>Policy evaluation</a:t>
            </a:r>
            <a:r>
              <a:rPr lang="en-US" sz="1600" dirty="0"/>
              <a:t>: many episodes are experienced, </a:t>
            </a:r>
            <a:r>
              <a:rPr lang="en-US" sz="1600" dirty="0" smtClean="0"/>
              <a:t>with </a:t>
            </a:r>
            <a:r>
              <a:rPr lang="en-US" sz="1600" dirty="0"/>
              <a:t>the approximate action-value function approaching q</a:t>
            </a:r>
            <a:r>
              <a:rPr lang="en-US" sz="1600" dirty="0" smtClean="0"/>
              <a:t>∗ asymptotically</a:t>
            </a:r>
            <a:r>
              <a:rPr lang="en-US" sz="1600" dirty="0"/>
              <a:t>. </a:t>
            </a:r>
            <a:r>
              <a:rPr lang="en-US" sz="1600" dirty="0" smtClean="0"/>
              <a:t>[</a:t>
            </a:r>
            <a:r>
              <a:rPr lang="en-US" sz="1600" i="1" u="sng" dirty="0" smtClean="0"/>
              <a:t>We assume an infinite amount of episodes generated with exploring starts</a:t>
            </a:r>
            <a:r>
              <a:rPr lang="en-US" sz="1600" dirty="0" smtClean="0"/>
              <a:t>].</a:t>
            </a:r>
          </a:p>
          <a:p>
            <a:pPr marL="342900" indent="-342900">
              <a:buFont typeface="+mj-lt"/>
              <a:buAutoNum type="arabicPeriod"/>
            </a:pPr>
            <a:endParaRPr lang="en-US" sz="1600" dirty="0" smtClean="0"/>
          </a:p>
          <a:p>
            <a:pPr marL="342900" indent="-342900">
              <a:spcBef>
                <a:spcPts val="0"/>
              </a:spcBef>
              <a:buFont typeface="+mj-lt"/>
              <a:buAutoNum type="arabicPeriod"/>
            </a:pPr>
            <a:r>
              <a:rPr lang="en-US" sz="1600" b="1" dirty="0" smtClean="0"/>
              <a:t>Policy </a:t>
            </a:r>
            <a:r>
              <a:rPr lang="en-US" sz="1600" b="1" dirty="0"/>
              <a:t>improvement</a:t>
            </a:r>
            <a:r>
              <a:rPr lang="en-US" sz="1600" dirty="0"/>
              <a:t> is done by making the current policy greedy with respect to the current </a:t>
            </a:r>
            <a:r>
              <a:rPr lang="en-US" sz="1600" dirty="0" smtClean="0"/>
              <a:t>Q </a:t>
            </a:r>
            <a:r>
              <a:rPr lang="en-US" sz="1600" dirty="0"/>
              <a:t>function</a:t>
            </a:r>
            <a:r>
              <a:rPr lang="en-US" sz="1600" dirty="0" smtClean="0"/>
              <a:t>.  </a:t>
            </a:r>
            <a:endParaRPr lang="en-US" sz="1600" dirty="0"/>
          </a:p>
          <a:p>
            <a:pPr marL="0" indent="0">
              <a:spcBef>
                <a:spcPts val="0"/>
              </a:spcBef>
              <a:buNone/>
            </a:pPr>
            <a:r>
              <a:rPr lang="en-US" sz="1600" dirty="0" smtClean="0"/>
              <a:t>	</a:t>
            </a:r>
            <a:r>
              <a:rPr lang="en-US" sz="1600" dirty="0" smtClean="0">
                <a:sym typeface="Wingdings" panose="05000000000000000000" pitchFamily="2" charset="2"/>
              </a:rPr>
              <a:t> </a:t>
            </a:r>
            <a:r>
              <a:rPr lang="en-US" sz="1600" dirty="0" smtClean="0"/>
              <a:t>π*(s) = </a:t>
            </a:r>
            <a:r>
              <a:rPr lang="en-US" sz="1600" dirty="0" err="1" smtClean="0"/>
              <a:t>argmax</a:t>
            </a:r>
            <a:r>
              <a:rPr lang="en-US" sz="1600" dirty="0" smtClean="0"/>
              <a:t> q*(</a:t>
            </a:r>
            <a:r>
              <a:rPr lang="en-US" sz="1600" dirty="0" err="1" smtClean="0"/>
              <a:t>s,a</a:t>
            </a:r>
            <a:r>
              <a:rPr lang="en-US" sz="1600" dirty="0" smtClean="0"/>
              <a:t>)</a:t>
            </a:r>
          </a:p>
          <a:p>
            <a:pPr marL="0" indent="0">
              <a:spcBef>
                <a:spcPts val="0"/>
              </a:spcBef>
              <a:buNone/>
            </a:pPr>
            <a:endParaRPr lang="en-US" sz="1600" dirty="0"/>
          </a:p>
          <a:p>
            <a:pPr marL="0" indent="0">
              <a:buNone/>
            </a:pPr>
            <a:r>
              <a:rPr lang="en-US" sz="1600" u="sng" dirty="0"/>
              <a:t>Such a </a:t>
            </a:r>
            <a:r>
              <a:rPr lang="en-US" sz="1600" u="sng" dirty="0" smtClean="0"/>
              <a:t>MC algorithm </a:t>
            </a:r>
            <a:r>
              <a:rPr lang="en-US" sz="1600" u="sng" dirty="0"/>
              <a:t>cannot converge to any suboptimal </a:t>
            </a:r>
            <a:r>
              <a:rPr lang="en-US" sz="1600" u="sng" dirty="0" smtClean="0"/>
              <a:t>policy. Convergence </a:t>
            </a:r>
            <a:r>
              <a:rPr lang="en-US" sz="1600" u="sng" dirty="0"/>
              <a:t>has not yet been formally </a:t>
            </a:r>
            <a:r>
              <a:rPr lang="en-US" sz="1600" u="sng" dirty="0" smtClean="0"/>
              <a:t>proved.</a:t>
            </a:r>
            <a:endParaRPr lang="en-US" sz="1600" u="sng" dirty="0"/>
          </a:p>
          <a:p>
            <a:endParaRPr lang="en-US" sz="1200" baseline="30000" dirty="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5" name="Picture 4"/>
          <p:cNvPicPr>
            <a:picLocks noChangeAspect="1"/>
          </p:cNvPicPr>
          <p:nvPr/>
        </p:nvPicPr>
        <p:blipFill>
          <a:blip r:embed="rId2"/>
          <a:stretch>
            <a:fillRect/>
          </a:stretch>
        </p:blipFill>
        <p:spPr>
          <a:xfrm>
            <a:off x="3182490" y="3103780"/>
            <a:ext cx="5400000" cy="2956458"/>
          </a:xfrm>
          <a:prstGeom prst="rect">
            <a:avLst/>
          </a:prstGeom>
        </p:spPr>
      </p:pic>
    </p:spTree>
    <p:extLst>
      <p:ext uri="{BB962C8B-B14F-4D97-AF65-F5344CB8AC3E}">
        <p14:creationId xmlns:p14="http://schemas.microsoft.com/office/powerpoint/2010/main" val="3300878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57145" y="3343605"/>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4919954" y="6458492"/>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450861" y="5044526"/>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308194" y="1821423"/>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4443476" y="153940"/>
            <a:ext cx="2537041" cy="369332"/>
          </a:xfrm>
          <a:prstGeom prst="rect">
            <a:avLst/>
          </a:prstGeom>
        </p:spPr>
        <p:txBody>
          <a:bodyPr wrap="none">
            <a:spAutoFit/>
          </a:bodyPr>
          <a:lstStyle/>
          <a:p>
            <a:r>
              <a:rPr lang="fr-FR" b="1" dirty="0" smtClean="0"/>
              <a:t>MC </a:t>
            </a:r>
            <a:r>
              <a:rPr lang="fr-FR" dirty="0" err="1"/>
              <a:t>with</a:t>
            </a:r>
            <a:r>
              <a:rPr lang="fr-FR" dirty="0"/>
              <a:t> </a:t>
            </a:r>
            <a:r>
              <a:rPr lang="fr-FR" dirty="0" err="1"/>
              <a:t>exploring_starts</a:t>
            </a:r>
            <a:endParaRPr lang="fr-FR" dirty="0"/>
          </a:p>
        </p:txBody>
      </p:sp>
      <p:pic>
        <p:nvPicPr>
          <p:cNvPr id="2" name="Picture 1"/>
          <p:cNvPicPr>
            <a:picLocks noChangeAspect="1"/>
          </p:cNvPicPr>
          <p:nvPr/>
        </p:nvPicPr>
        <p:blipFill>
          <a:blip r:embed="rId2"/>
          <a:stretch>
            <a:fillRect/>
          </a:stretch>
        </p:blipFill>
        <p:spPr>
          <a:xfrm>
            <a:off x="3172761" y="523272"/>
            <a:ext cx="5078473" cy="2880000"/>
          </a:xfrm>
          <a:prstGeom prst="rect">
            <a:avLst/>
          </a:prstGeom>
        </p:spPr>
      </p:pic>
      <p:pic>
        <p:nvPicPr>
          <p:cNvPr id="3" name="Picture 2"/>
          <p:cNvPicPr>
            <a:picLocks noChangeAspect="1"/>
          </p:cNvPicPr>
          <p:nvPr/>
        </p:nvPicPr>
        <p:blipFill>
          <a:blip r:embed="rId3"/>
          <a:stretch>
            <a:fillRect/>
          </a:stretch>
        </p:blipFill>
        <p:spPr>
          <a:xfrm>
            <a:off x="3210720" y="3604526"/>
            <a:ext cx="5078474" cy="2880000"/>
          </a:xfrm>
          <a:prstGeom prst="rect">
            <a:avLst/>
          </a:prstGeom>
        </p:spPr>
      </p:pic>
    </p:spTree>
    <p:extLst>
      <p:ext uri="{BB962C8B-B14F-4D97-AF65-F5344CB8AC3E}">
        <p14:creationId xmlns:p14="http://schemas.microsoft.com/office/powerpoint/2010/main" val="375907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10843" y="3319047"/>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4919954" y="6458492"/>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450861" y="5044526"/>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308194" y="1821423"/>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4443476" y="153940"/>
            <a:ext cx="2857642" cy="369332"/>
          </a:xfrm>
          <a:prstGeom prst="rect">
            <a:avLst/>
          </a:prstGeom>
        </p:spPr>
        <p:txBody>
          <a:bodyPr wrap="none">
            <a:spAutoFit/>
          </a:bodyPr>
          <a:lstStyle/>
          <a:p>
            <a:r>
              <a:rPr lang="fr-FR" b="1" dirty="0" smtClean="0"/>
              <a:t>MC </a:t>
            </a:r>
            <a:r>
              <a:rPr lang="fr-FR" dirty="0" err="1" smtClean="0"/>
              <a:t>without</a:t>
            </a:r>
            <a:r>
              <a:rPr lang="fr-FR" dirty="0" smtClean="0"/>
              <a:t> </a:t>
            </a:r>
            <a:r>
              <a:rPr lang="fr-FR" dirty="0" err="1"/>
              <a:t>exploring_starts</a:t>
            </a:r>
            <a:endParaRPr lang="fr-FR" dirty="0"/>
          </a:p>
        </p:txBody>
      </p:sp>
      <p:pic>
        <p:nvPicPr>
          <p:cNvPr id="4" name="Picture 3"/>
          <p:cNvPicPr>
            <a:picLocks noChangeAspect="1"/>
          </p:cNvPicPr>
          <p:nvPr/>
        </p:nvPicPr>
        <p:blipFill>
          <a:blip r:embed="rId2"/>
          <a:stretch>
            <a:fillRect/>
          </a:stretch>
        </p:blipFill>
        <p:spPr>
          <a:xfrm>
            <a:off x="3172759" y="450382"/>
            <a:ext cx="5078474" cy="2880000"/>
          </a:xfrm>
          <a:prstGeom prst="rect">
            <a:avLst/>
          </a:prstGeom>
        </p:spPr>
      </p:pic>
      <p:pic>
        <p:nvPicPr>
          <p:cNvPr id="5" name="Picture 4"/>
          <p:cNvPicPr>
            <a:picLocks noChangeAspect="1"/>
          </p:cNvPicPr>
          <p:nvPr/>
        </p:nvPicPr>
        <p:blipFill>
          <a:blip r:embed="rId3"/>
          <a:stretch>
            <a:fillRect/>
          </a:stretch>
        </p:blipFill>
        <p:spPr>
          <a:xfrm>
            <a:off x="3112130" y="3604526"/>
            <a:ext cx="5078474" cy="2880000"/>
          </a:xfrm>
          <a:prstGeom prst="rect">
            <a:avLst/>
          </a:prstGeom>
        </p:spPr>
      </p:pic>
    </p:spTree>
    <p:extLst>
      <p:ext uri="{BB962C8B-B14F-4D97-AF65-F5344CB8AC3E}">
        <p14:creationId xmlns:p14="http://schemas.microsoft.com/office/powerpoint/2010/main" val="2244208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5234"/>
            <a:ext cx="10515600" cy="5191729"/>
          </a:xfrm>
        </p:spPr>
        <p:txBody>
          <a:bodyPr>
            <a:normAutofit/>
          </a:bodyPr>
          <a:lstStyle/>
          <a:p>
            <a:endParaRPr lang="fr-FR" sz="1200" b="1" dirty="0" smtClean="0"/>
          </a:p>
          <a:p>
            <a:pPr>
              <a:spcBef>
                <a:spcPts val="0"/>
              </a:spcBef>
            </a:pPr>
            <a:r>
              <a:rPr lang="en-US" sz="1600" dirty="0" smtClean="0"/>
              <a:t>How to </a:t>
            </a:r>
            <a:r>
              <a:rPr lang="en-US" sz="1600" dirty="0"/>
              <a:t>ensure that all actions are selected infinitely </a:t>
            </a:r>
            <a:r>
              <a:rPr lang="en-US" sz="1600" dirty="0" smtClean="0"/>
              <a:t>often ?</a:t>
            </a:r>
            <a:endParaRPr lang="en-US" sz="1600" dirty="0"/>
          </a:p>
          <a:p>
            <a:pPr marL="0" indent="0">
              <a:spcBef>
                <a:spcPts val="0"/>
              </a:spcBef>
              <a:buNone/>
            </a:pPr>
            <a:r>
              <a:rPr lang="en-US" sz="1600" b="1" dirty="0"/>
              <a:t>on-policy</a:t>
            </a:r>
            <a:r>
              <a:rPr lang="en-US" sz="1600" dirty="0"/>
              <a:t> methods: evaluate and improve the policy that is being used to make </a:t>
            </a:r>
            <a:r>
              <a:rPr lang="en-US" sz="1600" dirty="0" smtClean="0"/>
              <a:t>decisions.</a:t>
            </a:r>
            <a:endParaRPr lang="en-US" sz="1600" dirty="0"/>
          </a:p>
          <a:p>
            <a:pPr marL="0" indent="0">
              <a:spcBef>
                <a:spcPts val="0"/>
              </a:spcBef>
              <a:buNone/>
            </a:pPr>
            <a:r>
              <a:rPr lang="en-US" sz="1600" b="1" dirty="0"/>
              <a:t>off-policy</a:t>
            </a:r>
            <a:r>
              <a:rPr lang="en-US" sz="1600" dirty="0"/>
              <a:t> methods: evaluate and improve a policy that is different </a:t>
            </a:r>
            <a:r>
              <a:rPr lang="en-US" sz="1600" dirty="0" smtClean="0"/>
              <a:t>from the </a:t>
            </a:r>
            <a:r>
              <a:rPr lang="en-US" sz="1600" dirty="0"/>
              <a:t>one used to generate the </a:t>
            </a:r>
            <a:r>
              <a:rPr lang="en-US" sz="1600" dirty="0" smtClean="0"/>
              <a:t>samples.</a:t>
            </a:r>
            <a:endParaRPr lang="en-US" sz="1600" dirty="0"/>
          </a:p>
          <a:p>
            <a:endParaRPr lang="en-US" sz="1600" baseline="30000" dirty="0" smtClean="0"/>
          </a:p>
          <a:p>
            <a:endParaRPr lang="en-US" sz="1600" baseline="30000" dirty="0" smtClean="0"/>
          </a:p>
          <a:p>
            <a:pPr>
              <a:spcBef>
                <a:spcPts val="0"/>
              </a:spcBef>
            </a:pPr>
            <a:r>
              <a:rPr lang="en-US" sz="1600" b="1" dirty="0" smtClean="0"/>
              <a:t>In on-policy MC, </a:t>
            </a:r>
            <a:r>
              <a:rPr lang="en-US" sz="1600" baseline="30000" dirty="0" smtClean="0"/>
              <a:t> </a:t>
            </a:r>
            <a:r>
              <a:rPr lang="en-US" sz="1600" dirty="0"/>
              <a:t>We </a:t>
            </a:r>
            <a:r>
              <a:rPr lang="en-US" sz="1600" dirty="0" smtClean="0"/>
              <a:t>don’t make the </a:t>
            </a:r>
            <a:r>
              <a:rPr lang="en-US" sz="1600" dirty="0"/>
              <a:t>policy greedy with respect to the current action-values because it would prevent exploration of non-greedy actions. </a:t>
            </a:r>
            <a:endParaRPr lang="en-US" sz="1600" dirty="0" smtClean="0"/>
          </a:p>
          <a:p>
            <a:pPr marL="0" indent="0">
              <a:spcBef>
                <a:spcPts val="0"/>
              </a:spcBef>
              <a:buNone/>
            </a:pPr>
            <a:r>
              <a:rPr lang="en-US" sz="1600" dirty="0" smtClean="0"/>
              <a:t> </a:t>
            </a:r>
            <a:r>
              <a:rPr lang="en-US" sz="1600" dirty="0" smtClean="0">
                <a:sym typeface="Wingdings" panose="05000000000000000000" pitchFamily="2" charset="2"/>
              </a:rPr>
              <a:t></a:t>
            </a:r>
            <a:r>
              <a:rPr lang="en-US" sz="1600" dirty="0" smtClean="0"/>
              <a:t> move it to </a:t>
            </a:r>
            <a:r>
              <a:rPr lang="en-US" sz="1600" dirty="0" err="1" smtClean="0"/>
              <a:t>eps</a:t>
            </a:r>
            <a:r>
              <a:rPr lang="en-US" sz="1600" dirty="0" smtClean="0"/>
              <a:t>-greedy policy</a:t>
            </a:r>
          </a:p>
          <a:p>
            <a:pPr marL="0" indent="0">
              <a:spcBef>
                <a:spcPts val="0"/>
              </a:spcBef>
              <a:buNone/>
            </a:pPr>
            <a:endParaRPr lang="en-US" sz="1600" baseline="30000" dirty="0"/>
          </a:p>
          <a:p>
            <a:pPr marL="0" indent="0">
              <a:spcBef>
                <a:spcPts val="0"/>
              </a:spcBef>
              <a:buNone/>
            </a:pPr>
            <a:endParaRPr lang="en-US" sz="1600" baseline="30000" dirty="0" smtClean="0"/>
          </a:p>
          <a:p>
            <a:pPr>
              <a:lnSpc>
                <a:spcPct val="100000"/>
              </a:lnSpc>
              <a:spcBef>
                <a:spcPts val="0"/>
              </a:spcBef>
            </a:pPr>
            <a:r>
              <a:rPr lang="en-US" sz="1600" b="1" dirty="0" smtClean="0"/>
              <a:t>off-policy MC </a:t>
            </a:r>
            <a:r>
              <a:rPr lang="en-US" sz="1600" dirty="0" smtClean="0"/>
              <a:t>are </a:t>
            </a:r>
            <a:r>
              <a:rPr lang="en-US" sz="1600" dirty="0"/>
              <a:t>based on </a:t>
            </a:r>
            <a:r>
              <a:rPr lang="en-US" sz="1600" b="1" dirty="0"/>
              <a:t>importance sampling</a:t>
            </a:r>
            <a:r>
              <a:rPr lang="en-US" sz="1600" dirty="0"/>
              <a:t>, that weight the return by the ratio of the probabilities of taking the observed action under the two policies, thereby transforming their expectations from the behavior policy to the target policy. </a:t>
            </a:r>
            <a:endParaRPr lang="en-US" sz="1600" dirty="0" smtClean="0"/>
          </a:p>
          <a:p>
            <a:pPr>
              <a:lnSpc>
                <a:spcPct val="100000"/>
              </a:lnSpc>
              <a:spcBef>
                <a:spcPts val="0"/>
              </a:spcBef>
            </a:pPr>
            <a:endParaRPr lang="en-US" sz="1600" b="1" dirty="0" smtClean="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sp>
        <p:nvSpPr>
          <p:cNvPr id="8" name="Title 1"/>
          <p:cNvSpPr txBox="1">
            <a:spLocks/>
          </p:cNvSpPr>
          <p:nvPr/>
        </p:nvSpPr>
        <p:spPr>
          <a:xfrm>
            <a:off x="838200" y="0"/>
            <a:ext cx="10515600" cy="8306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i="1" smtClean="0"/>
              <a:t>Monte Carlo Methods (MC)</a:t>
            </a:r>
            <a:endParaRPr lang="fr-FR" sz="4000" b="1" i="1" dirty="0"/>
          </a:p>
        </p:txBody>
      </p:sp>
    </p:spTree>
    <p:extLst>
      <p:ext uri="{BB962C8B-B14F-4D97-AF65-F5344CB8AC3E}">
        <p14:creationId xmlns:p14="http://schemas.microsoft.com/office/powerpoint/2010/main" val="3737885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5234"/>
            <a:ext cx="10515600" cy="5191729"/>
          </a:xfrm>
        </p:spPr>
        <p:txBody>
          <a:bodyPr>
            <a:normAutofit/>
          </a:bodyPr>
          <a:lstStyle/>
          <a:p>
            <a:endParaRPr lang="fr-FR" sz="1200" b="1" dirty="0" smtClean="0"/>
          </a:p>
          <a:p>
            <a:pPr>
              <a:lnSpc>
                <a:spcPct val="100000"/>
              </a:lnSpc>
              <a:spcBef>
                <a:spcPts val="0"/>
              </a:spcBef>
            </a:pPr>
            <a:endParaRPr lang="en-US" sz="1600" b="1" dirty="0" smtClean="0"/>
          </a:p>
          <a:p>
            <a:pPr marL="0" indent="0">
              <a:lnSpc>
                <a:spcPct val="100000"/>
              </a:lnSpc>
              <a:spcBef>
                <a:spcPts val="0"/>
              </a:spcBef>
              <a:buNone/>
            </a:pPr>
            <a:r>
              <a:rPr lang="en-US" sz="1600" b="1" dirty="0" smtClean="0"/>
              <a:t>- </a:t>
            </a:r>
            <a:r>
              <a:rPr lang="en-US" sz="1600" dirty="0" smtClean="0"/>
              <a:t>The fig below, </a:t>
            </a:r>
            <a:r>
              <a:rPr lang="en-US" sz="1600" b="1" dirty="0" smtClean="0"/>
              <a:t>MC with</a:t>
            </a:r>
            <a:r>
              <a:rPr lang="en-US" sz="1600" dirty="0"/>
              <a:t> </a:t>
            </a:r>
            <a:r>
              <a:rPr lang="en-US" sz="1600" b="1" dirty="0"/>
              <a:t>weighted</a:t>
            </a:r>
            <a:r>
              <a:rPr lang="en-US" sz="1600" dirty="0"/>
              <a:t> importance sampling </a:t>
            </a:r>
            <a:r>
              <a:rPr lang="en-US" sz="1600" dirty="0" smtClean="0"/>
              <a:t>using </a:t>
            </a:r>
            <a:r>
              <a:rPr lang="en-US" sz="1600" dirty="0"/>
              <a:t>a weighted average. </a:t>
            </a:r>
          </a:p>
          <a:p>
            <a:pPr marL="0" indent="0">
              <a:spcBef>
                <a:spcPts val="0"/>
              </a:spcBef>
              <a:buNone/>
            </a:pPr>
            <a:r>
              <a:rPr lang="en-US" sz="1600" dirty="0" smtClean="0"/>
              <a:t>- A </a:t>
            </a:r>
            <a:r>
              <a:rPr lang="en-US" sz="1600" dirty="0"/>
              <a:t>potential problem is that this method learns only from the </a:t>
            </a:r>
            <a:r>
              <a:rPr lang="en-US" sz="1600" i="1" dirty="0"/>
              <a:t>tails</a:t>
            </a:r>
            <a:r>
              <a:rPr lang="en-US" sz="1600" dirty="0"/>
              <a:t> of episodes, after the last </a:t>
            </a:r>
            <a:r>
              <a:rPr lang="en-US" sz="1600" dirty="0" smtClean="0"/>
              <a:t>non greedy </a:t>
            </a:r>
            <a:r>
              <a:rPr lang="en-US" sz="1600" dirty="0"/>
              <a:t>action. If </a:t>
            </a:r>
            <a:r>
              <a:rPr lang="en-US" sz="1600" dirty="0" smtClean="0"/>
              <a:t>non greedy </a:t>
            </a:r>
            <a:r>
              <a:rPr lang="en-US" sz="1600" dirty="0"/>
              <a:t>actions are frequent, then learning will be slow, particularly for states appearing in the early portions of long episodes</a:t>
            </a:r>
            <a:endParaRPr lang="en-US" sz="1600" baseline="30000" dirty="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6" name="Picture 5"/>
          <p:cNvPicPr>
            <a:picLocks noChangeAspect="1"/>
          </p:cNvPicPr>
          <p:nvPr/>
        </p:nvPicPr>
        <p:blipFill>
          <a:blip r:embed="rId2"/>
          <a:stretch>
            <a:fillRect/>
          </a:stretch>
        </p:blipFill>
        <p:spPr>
          <a:xfrm>
            <a:off x="780246" y="2897719"/>
            <a:ext cx="4443429" cy="2880000"/>
          </a:xfrm>
          <a:prstGeom prst="rect">
            <a:avLst/>
          </a:prstGeom>
        </p:spPr>
      </p:pic>
      <p:pic>
        <p:nvPicPr>
          <p:cNvPr id="7" name="Picture 6"/>
          <p:cNvPicPr>
            <a:picLocks noChangeAspect="1"/>
          </p:cNvPicPr>
          <p:nvPr/>
        </p:nvPicPr>
        <p:blipFill>
          <a:blip r:embed="rId3"/>
          <a:stretch>
            <a:fillRect/>
          </a:stretch>
        </p:blipFill>
        <p:spPr>
          <a:xfrm>
            <a:off x="5658118" y="2897719"/>
            <a:ext cx="5087259" cy="2880000"/>
          </a:xfrm>
          <a:prstGeom prst="rect">
            <a:avLst/>
          </a:prstGeom>
        </p:spPr>
      </p:pic>
      <p:sp>
        <p:nvSpPr>
          <p:cNvPr id="8" name="Title 1"/>
          <p:cNvSpPr txBox="1">
            <a:spLocks/>
          </p:cNvSpPr>
          <p:nvPr/>
        </p:nvSpPr>
        <p:spPr>
          <a:xfrm>
            <a:off x="838200" y="0"/>
            <a:ext cx="10515600" cy="8306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i="1" dirty="0" smtClean="0"/>
              <a:t>Monte Carlo </a:t>
            </a:r>
            <a:r>
              <a:rPr lang="fr-FR" sz="4000" b="1" i="1" dirty="0" err="1" smtClean="0"/>
              <a:t>Methods</a:t>
            </a:r>
            <a:r>
              <a:rPr lang="fr-FR" sz="4000" b="1" i="1" dirty="0" smtClean="0"/>
              <a:t> (MC)</a:t>
            </a:r>
            <a:endParaRPr lang="fr-FR" sz="4000" b="1" i="1" dirty="0"/>
          </a:p>
        </p:txBody>
      </p:sp>
    </p:spTree>
    <p:extLst>
      <p:ext uri="{BB962C8B-B14F-4D97-AF65-F5344CB8AC3E}">
        <p14:creationId xmlns:p14="http://schemas.microsoft.com/office/powerpoint/2010/main" val="980023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10843" y="3319047"/>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5196850" y="6550223"/>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450861" y="5044526"/>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308194" y="1821423"/>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2563161" y="118047"/>
            <a:ext cx="6592895" cy="369332"/>
          </a:xfrm>
          <a:prstGeom prst="rect">
            <a:avLst/>
          </a:prstGeom>
        </p:spPr>
        <p:txBody>
          <a:bodyPr wrap="none">
            <a:spAutoFit/>
          </a:bodyPr>
          <a:lstStyle/>
          <a:p>
            <a:r>
              <a:rPr lang="en-US" b="1" dirty="0"/>
              <a:t>First-visit Epsilon-Greedy Monte Carlo control  w/o exploring-Starts</a:t>
            </a:r>
            <a:endParaRPr lang="fr-FR" dirty="0"/>
          </a:p>
        </p:txBody>
      </p:sp>
      <p:pic>
        <p:nvPicPr>
          <p:cNvPr id="2" name="Picture 1"/>
          <p:cNvPicPr>
            <a:picLocks noChangeAspect="1"/>
          </p:cNvPicPr>
          <p:nvPr/>
        </p:nvPicPr>
        <p:blipFill>
          <a:blip r:embed="rId2"/>
          <a:stretch>
            <a:fillRect/>
          </a:stretch>
        </p:blipFill>
        <p:spPr>
          <a:xfrm>
            <a:off x="3253799" y="463213"/>
            <a:ext cx="5078474" cy="2880000"/>
          </a:xfrm>
          <a:prstGeom prst="rect">
            <a:avLst/>
          </a:prstGeom>
        </p:spPr>
      </p:pic>
      <p:pic>
        <p:nvPicPr>
          <p:cNvPr id="3" name="Picture 2"/>
          <p:cNvPicPr>
            <a:picLocks noChangeAspect="1"/>
          </p:cNvPicPr>
          <p:nvPr/>
        </p:nvPicPr>
        <p:blipFill>
          <a:blip r:embed="rId3"/>
          <a:stretch>
            <a:fillRect/>
          </a:stretch>
        </p:blipFill>
        <p:spPr>
          <a:xfrm>
            <a:off x="3320371" y="3688379"/>
            <a:ext cx="5078474" cy="2880000"/>
          </a:xfrm>
          <a:prstGeom prst="rect">
            <a:avLst/>
          </a:prstGeom>
        </p:spPr>
      </p:pic>
    </p:spTree>
    <p:extLst>
      <p:ext uri="{BB962C8B-B14F-4D97-AF65-F5344CB8AC3E}">
        <p14:creationId xmlns:p14="http://schemas.microsoft.com/office/powerpoint/2010/main" val="3120388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10843" y="3319047"/>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5067563" y="6506824"/>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450861" y="5044526"/>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308194" y="1821423"/>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4172856" y="139746"/>
            <a:ext cx="3078279" cy="369332"/>
          </a:xfrm>
          <a:prstGeom prst="rect">
            <a:avLst/>
          </a:prstGeom>
        </p:spPr>
        <p:txBody>
          <a:bodyPr wrap="none">
            <a:spAutoFit/>
          </a:bodyPr>
          <a:lstStyle/>
          <a:p>
            <a:r>
              <a:rPr lang="en-US" b="1" dirty="0" smtClean="0"/>
              <a:t>Off policy Monte </a:t>
            </a:r>
            <a:r>
              <a:rPr lang="en-US" b="1" dirty="0"/>
              <a:t>Carlo </a:t>
            </a:r>
            <a:r>
              <a:rPr lang="en-US" b="1" dirty="0" smtClean="0"/>
              <a:t>control</a:t>
            </a:r>
            <a:endParaRPr lang="fr-FR" dirty="0"/>
          </a:p>
        </p:txBody>
      </p:sp>
      <p:pic>
        <p:nvPicPr>
          <p:cNvPr id="4" name="Picture 3"/>
          <p:cNvPicPr>
            <a:picLocks noChangeAspect="1"/>
          </p:cNvPicPr>
          <p:nvPr/>
        </p:nvPicPr>
        <p:blipFill>
          <a:blip r:embed="rId2"/>
          <a:stretch>
            <a:fillRect/>
          </a:stretch>
        </p:blipFill>
        <p:spPr>
          <a:xfrm>
            <a:off x="3295638" y="509078"/>
            <a:ext cx="5127939" cy="2880000"/>
          </a:xfrm>
          <a:prstGeom prst="rect">
            <a:avLst/>
          </a:prstGeom>
        </p:spPr>
      </p:pic>
      <p:pic>
        <p:nvPicPr>
          <p:cNvPr id="5" name="Picture 4"/>
          <p:cNvPicPr>
            <a:picLocks noChangeAspect="1"/>
          </p:cNvPicPr>
          <p:nvPr/>
        </p:nvPicPr>
        <p:blipFill>
          <a:blip r:embed="rId3"/>
          <a:stretch>
            <a:fillRect/>
          </a:stretch>
        </p:blipFill>
        <p:spPr>
          <a:xfrm>
            <a:off x="3424924" y="3626824"/>
            <a:ext cx="5127939" cy="2880000"/>
          </a:xfrm>
          <a:prstGeom prst="rect">
            <a:avLst/>
          </a:prstGeom>
        </p:spPr>
      </p:pic>
    </p:spTree>
    <p:extLst>
      <p:ext uri="{BB962C8B-B14F-4D97-AF65-F5344CB8AC3E}">
        <p14:creationId xmlns:p14="http://schemas.microsoft.com/office/powerpoint/2010/main" val="4060201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8715"/>
          </a:xfrm>
        </p:spPr>
        <p:txBody>
          <a:bodyPr>
            <a:noAutofit/>
          </a:bodyPr>
          <a:lstStyle/>
          <a:p>
            <a:r>
              <a:rPr lang="fr-FR" sz="3600" b="1" i="1" dirty="0"/>
              <a:t>Temporal </a:t>
            </a:r>
            <a:r>
              <a:rPr lang="fr-FR" sz="3600" b="1" i="1" dirty="0" err="1"/>
              <a:t>Difference</a:t>
            </a:r>
            <a:r>
              <a:rPr lang="fr-FR" sz="3600" b="1" i="1" dirty="0"/>
              <a:t> (TD)</a:t>
            </a:r>
          </a:p>
        </p:txBody>
      </p:sp>
      <p:sp>
        <p:nvSpPr>
          <p:cNvPr id="3" name="Content Placeholder 2"/>
          <p:cNvSpPr>
            <a:spLocks noGrp="1"/>
          </p:cNvSpPr>
          <p:nvPr>
            <p:ph idx="1"/>
          </p:nvPr>
        </p:nvSpPr>
        <p:spPr>
          <a:xfrm>
            <a:off x="838200" y="566670"/>
            <a:ext cx="10515600" cy="5610293"/>
          </a:xfrm>
        </p:spPr>
        <p:txBody>
          <a:bodyPr>
            <a:normAutofit/>
          </a:bodyPr>
          <a:lstStyle/>
          <a:p>
            <a:pPr marL="0" indent="0">
              <a:buNone/>
            </a:pPr>
            <a:endParaRPr lang="en-US" sz="1600" baseline="30000" dirty="0"/>
          </a:p>
          <a:p>
            <a:pPr>
              <a:spcBef>
                <a:spcPts val="0"/>
              </a:spcBef>
            </a:pPr>
            <a:r>
              <a:rPr lang="en-US" sz="1600" dirty="0"/>
              <a:t>Temporal-Difference (TD) Learning is a combination of:</a:t>
            </a:r>
          </a:p>
          <a:p>
            <a:pPr marL="0" indent="0">
              <a:spcBef>
                <a:spcPts val="0"/>
              </a:spcBef>
              <a:buNone/>
            </a:pPr>
            <a:r>
              <a:rPr lang="en-US" sz="1600" dirty="0"/>
              <a:t>Monte Carlo </a:t>
            </a:r>
            <a:r>
              <a:rPr lang="en-US" sz="1600" dirty="0" smtClean="0"/>
              <a:t>methods</a:t>
            </a:r>
            <a:r>
              <a:rPr lang="en-US" sz="1600" dirty="0" smtClean="0">
                <a:sym typeface="Wingdings" panose="05000000000000000000" pitchFamily="2" charset="2"/>
              </a:rPr>
              <a:t> </a:t>
            </a:r>
            <a:r>
              <a:rPr lang="en-US" sz="1600" b="1" dirty="0" smtClean="0">
                <a:sym typeface="Wingdings" panose="05000000000000000000" pitchFamily="2" charset="2"/>
              </a:rPr>
              <a:t>sampling</a:t>
            </a:r>
            <a:r>
              <a:rPr lang="en-US" sz="1600" dirty="0" smtClean="0">
                <a:sym typeface="Wingdings" panose="05000000000000000000" pitchFamily="2" charset="2"/>
              </a:rPr>
              <a:t> : </a:t>
            </a:r>
            <a:r>
              <a:rPr lang="en-US" sz="1600" dirty="0" smtClean="0"/>
              <a:t>can </a:t>
            </a:r>
            <a:r>
              <a:rPr lang="en-US" sz="1600" dirty="0"/>
              <a:t>learn from experience without knowing the </a:t>
            </a:r>
            <a:r>
              <a:rPr lang="en-US" sz="1600" dirty="0" smtClean="0"/>
              <a:t>model</a:t>
            </a:r>
          </a:p>
          <a:p>
            <a:pPr marL="0" indent="0">
              <a:spcBef>
                <a:spcPts val="0"/>
              </a:spcBef>
              <a:buNone/>
            </a:pPr>
            <a:r>
              <a:rPr lang="en-US" sz="1600" dirty="0" smtClean="0"/>
              <a:t>Dynamic </a:t>
            </a:r>
            <a:r>
              <a:rPr lang="en-US" sz="1600" dirty="0"/>
              <a:t>programming </a:t>
            </a:r>
            <a:r>
              <a:rPr lang="en-US" sz="1600" dirty="0" smtClean="0">
                <a:sym typeface="Wingdings" panose="05000000000000000000" pitchFamily="2" charset="2"/>
              </a:rPr>
              <a:t> </a:t>
            </a:r>
            <a:r>
              <a:rPr lang="en-US" sz="1600" b="1" dirty="0" smtClean="0">
                <a:sym typeface="Wingdings" panose="05000000000000000000" pitchFamily="2" charset="2"/>
              </a:rPr>
              <a:t>bootstrap</a:t>
            </a:r>
            <a:r>
              <a:rPr lang="en-US" sz="1600" dirty="0" smtClean="0">
                <a:sym typeface="Wingdings" panose="05000000000000000000" pitchFamily="2" charset="2"/>
              </a:rPr>
              <a:t>: </a:t>
            </a:r>
            <a:r>
              <a:rPr lang="en-US" sz="1600" dirty="0" smtClean="0"/>
              <a:t>update </a:t>
            </a:r>
            <a:r>
              <a:rPr lang="en-US" sz="1600" dirty="0"/>
              <a:t>estimate based on other learned </a:t>
            </a:r>
            <a:r>
              <a:rPr lang="en-US" sz="1600" dirty="0" smtClean="0"/>
              <a:t>estimates</a:t>
            </a:r>
          </a:p>
          <a:p>
            <a:pPr marL="0" indent="0">
              <a:spcBef>
                <a:spcPts val="0"/>
              </a:spcBef>
              <a:buNone/>
            </a:pPr>
            <a:endParaRPr lang="en-US" sz="1600" dirty="0"/>
          </a:p>
          <a:p>
            <a:r>
              <a:rPr lang="en-US" sz="1600" dirty="0"/>
              <a:t>but with advantages:</a:t>
            </a:r>
          </a:p>
          <a:p>
            <a:pPr marL="0" indent="0">
              <a:spcBef>
                <a:spcPts val="0"/>
              </a:spcBef>
              <a:buNone/>
            </a:pPr>
            <a:r>
              <a:rPr lang="en-US" sz="1600" dirty="0" smtClean="0"/>
              <a:t>no </a:t>
            </a:r>
            <a:r>
              <a:rPr lang="en-US" sz="1600" dirty="0"/>
              <a:t>waiting for the end of the episode like Monte </a:t>
            </a:r>
            <a:r>
              <a:rPr lang="en-US" sz="1600" dirty="0" smtClean="0"/>
              <a:t>Carlo</a:t>
            </a:r>
            <a:endParaRPr lang="en-US" sz="1600" dirty="0"/>
          </a:p>
          <a:p>
            <a:pPr marL="0" indent="0">
              <a:spcBef>
                <a:spcPts val="0"/>
              </a:spcBef>
              <a:buNone/>
            </a:pPr>
            <a:r>
              <a:rPr lang="en-US" sz="1600" dirty="0"/>
              <a:t>for a fixed policy </a:t>
            </a:r>
            <a:r>
              <a:rPr lang="en-US" sz="1600" dirty="0" smtClean="0"/>
              <a:t>π, </a:t>
            </a:r>
            <a:r>
              <a:rPr lang="en-US" sz="1600" dirty="0"/>
              <a:t>TD(0) </a:t>
            </a:r>
            <a:r>
              <a:rPr lang="en-US" sz="1600" dirty="0" smtClean="0"/>
              <a:t>will converge </a:t>
            </a:r>
            <a:r>
              <a:rPr lang="en-US" sz="1600" dirty="0"/>
              <a:t>to </a:t>
            </a:r>
            <a:r>
              <a:rPr lang="en-US" sz="1600" dirty="0" smtClean="0"/>
              <a:t>v</a:t>
            </a:r>
            <a:r>
              <a:rPr lang="en-US" sz="1600" baseline="-25000" dirty="0" smtClean="0"/>
              <a:t>π</a:t>
            </a:r>
            <a:r>
              <a:rPr lang="en-US" sz="1600" dirty="0"/>
              <a:t> </a:t>
            </a:r>
            <a:r>
              <a:rPr lang="en-US" sz="1600" dirty="0" smtClean="0"/>
              <a:t>certainly.</a:t>
            </a:r>
            <a:endParaRPr lang="en-US" sz="1600" dirty="0"/>
          </a:p>
          <a:p>
            <a:pPr marL="0" indent="0">
              <a:spcBef>
                <a:spcPts val="0"/>
              </a:spcBef>
              <a:buNone/>
            </a:pPr>
            <a:r>
              <a:rPr lang="en-US" sz="1600" dirty="0"/>
              <a:t>TD methods usually converge faster than MC </a:t>
            </a:r>
            <a:r>
              <a:rPr lang="en-US" sz="1600" dirty="0" smtClean="0"/>
              <a:t>methods</a:t>
            </a:r>
          </a:p>
          <a:p>
            <a:pPr marL="0" indent="0">
              <a:spcBef>
                <a:spcPts val="0"/>
              </a:spcBef>
              <a:buNone/>
            </a:pPr>
            <a:endParaRPr lang="en-US" sz="1600" baseline="30000" dirty="0" smtClean="0"/>
          </a:p>
          <a:p>
            <a:r>
              <a:rPr lang="en-US" sz="1600" dirty="0"/>
              <a:t>The difference between batch TD(0) and MC is that MC will always find the estimate that minimizes mean squared error on train data, whereas batch TD(0) always find the estimate that would be correct for the </a:t>
            </a:r>
            <a:r>
              <a:rPr lang="en-US" sz="1600" i="1" dirty="0"/>
              <a:t>maximum likelihood</a:t>
            </a:r>
            <a:r>
              <a:rPr lang="en-US" sz="1600" dirty="0"/>
              <a:t> model of the Markov process.</a:t>
            </a:r>
            <a:endParaRPr lang="en-US" sz="1600" baseline="30000" dirty="0" smtClean="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5" name="Picture 4"/>
          <p:cNvPicPr>
            <a:picLocks noChangeAspect="1"/>
          </p:cNvPicPr>
          <p:nvPr/>
        </p:nvPicPr>
        <p:blipFill>
          <a:blip r:embed="rId2"/>
          <a:stretch>
            <a:fillRect/>
          </a:stretch>
        </p:blipFill>
        <p:spPr>
          <a:xfrm>
            <a:off x="2935450" y="3691923"/>
            <a:ext cx="5567077" cy="2700000"/>
          </a:xfrm>
          <a:prstGeom prst="rect">
            <a:avLst/>
          </a:prstGeom>
        </p:spPr>
      </p:pic>
    </p:spTree>
    <p:extLst>
      <p:ext uri="{BB962C8B-B14F-4D97-AF65-F5344CB8AC3E}">
        <p14:creationId xmlns:p14="http://schemas.microsoft.com/office/powerpoint/2010/main" val="319160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478441"/>
          </a:xfrm>
        </p:spPr>
        <p:txBody>
          <a:bodyPr>
            <a:normAutofit fontScale="90000"/>
          </a:bodyPr>
          <a:lstStyle/>
          <a:p>
            <a:r>
              <a:rPr lang="fr-FR" b="1" i="1" dirty="0"/>
              <a:t>Basics:</a:t>
            </a:r>
          </a:p>
        </p:txBody>
      </p:sp>
      <p:sp>
        <p:nvSpPr>
          <p:cNvPr id="6" name="Content Placeholder 5"/>
          <p:cNvSpPr>
            <a:spLocks noGrp="1"/>
          </p:cNvSpPr>
          <p:nvPr>
            <p:ph idx="1"/>
          </p:nvPr>
        </p:nvSpPr>
        <p:spPr>
          <a:xfrm>
            <a:off x="838200" y="843566"/>
            <a:ext cx="10515600" cy="5333397"/>
          </a:xfrm>
        </p:spPr>
        <p:txBody>
          <a:bodyPr>
            <a:normAutofit/>
          </a:bodyPr>
          <a:lstStyle/>
          <a:p>
            <a:pPr marL="0" lvl="0" indent="0" eaLnBrk="0" fontAlgn="base" hangingPunct="0">
              <a:lnSpc>
                <a:spcPct val="100000"/>
              </a:lnSpc>
              <a:spcBef>
                <a:spcPct val="0"/>
              </a:spcBef>
              <a:spcAft>
                <a:spcPct val="0"/>
              </a:spcAft>
              <a:buNone/>
            </a:pPr>
            <a:endParaRPr lang="en-US" sz="1200" dirty="0" smtClean="0"/>
          </a:p>
          <a:p>
            <a:pPr marL="0" lvl="0" indent="0" eaLnBrk="0" fontAlgn="base" hangingPunct="0">
              <a:lnSpc>
                <a:spcPct val="100000"/>
              </a:lnSpc>
              <a:spcBef>
                <a:spcPct val="0"/>
              </a:spcBef>
              <a:spcAft>
                <a:spcPct val="0"/>
              </a:spcAft>
              <a:buNone/>
            </a:pPr>
            <a:endParaRPr lang="en-US" sz="1600" dirty="0"/>
          </a:p>
          <a:p>
            <a:pPr marL="0" lvl="0" indent="0" eaLnBrk="0" fontAlgn="base" hangingPunct="0">
              <a:lnSpc>
                <a:spcPct val="100000"/>
              </a:lnSpc>
              <a:spcBef>
                <a:spcPct val="0"/>
              </a:spcBef>
              <a:spcAft>
                <a:spcPct val="0"/>
              </a:spcAft>
              <a:buNone/>
            </a:pPr>
            <a:r>
              <a:rPr lang="en-US" sz="1600" dirty="0" smtClean="0"/>
              <a:t>In Reinforcement learning problems we have an agent interacting with an environment. </a:t>
            </a:r>
          </a:p>
          <a:p>
            <a:pPr marL="0" lvl="0" indent="0" eaLnBrk="0" fontAlgn="base" hangingPunct="0">
              <a:lnSpc>
                <a:spcPct val="100000"/>
              </a:lnSpc>
              <a:spcBef>
                <a:spcPct val="0"/>
              </a:spcBef>
              <a:spcAft>
                <a:spcPct val="0"/>
              </a:spcAft>
              <a:buNone/>
            </a:pPr>
            <a:r>
              <a:rPr lang="en-US" sz="1600" dirty="0" smtClean="0"/>
              <a:t>At each time step, the agent performs an action which leads to :</a:t>
            </a:r>
          </a:p>
          <a:p>
            <a:pPr lvl="0" eaLnBrk="0" fontAlgn="base" hangingPunct="0">
              <a:lnSpc>
                <a:spcPct val="100000"/>
              </a:lnSpc>
              <a:spcBef>
                <a:spcPct val="0"/>
              </a:spcBef>
              <a:spcAft>
                <a:spcPct val="0"/>
              </a:spcAft>
              <a:buFont typeface="+mj-lt"/>
              <a:buAutoNum type="arabicPeriod"/>
            </a:pPr>
            <a:r>
              <a:rPr lang="en-US" sz="1600" dirty="0" smtClean="0"/>
              <a:t>changing the agent state </a:t>
            </a:r>
          </a:p>
          <a:p>
            <a:pPr lvl="0" eaLnBrk="0" fontAlgn="base" hangingPunct="0">
              <a:lnSpc>
                <a:spcPct val="100000"/>
              </a:lnSpc>
              <a:spcBef>
                <a:spcPct val="0"/>
              </a:spcBef>
              <a:spcAft>
                <a:spcPct val="0"/>
              </a:spcAft>
              <a:buFont typeface="+mj-lt"/>
              <a:buAutoNum type="arabicPeriod"/>
            </a:pPr>
            <a:r>
              <a:rPr lang="en-US" sz="1600" dirty="0" smtClean="0"/>
              <a:t>receiving a reward (or penalty) from the environment. </a:t>
            </a:r>
          </a:p>
          <a:p>
            <a:pPr lvl="0" eaLnBrk="0" fontAlgn="base" hangingPunct="0">
              <a:lnSpc>
                <a:spcPct val="100000"/>
              </a:lnSpc>
              <a:spcBef>
                <a:spcPct val="0"/>
              </a:spcBef>
              <a:spcAft>
                <a:spcPct val="0"/>
              </a:spcAft>
              <a:buFont typeface="+mj-lt"/>
              <a:buAutoNum type="arabicPeriod"/>
            </a:pPr>
            <a:endParaRPr lang="en-US" sz="1600" dirty="0" smtClean="0"/>
          </a:p>
          <a:p>
            <a:pPr marL="0" lvl="0" indent="0" eaLnBrk="0" fontAlgn="base" hangingPunct="0">
              <a:lnSpc>
                <a:spcPct val="100000"/>
              </a:lnSpc>
              <a:spcBef>
                <a:spcPct val="0"/>
              </a:spcBef>
              <a:spcAft>
                <a:spcPct val="0"/>
              </a:spcAft>
              <a:buNone/>
            </a:pPr>
            <a:endParaRPr lang="en-US" sz="1600" dirty="0" smtClean="0"/>
          </a:p>
          <a:p>
            <a:pPr marL="0" lvl="0" indent="0" eaLnBrk="0" fontAlgn="base" hangingPunct="0">
              <a:lnSpc>
                <a:spcPct val="100000"/>
              </a:lnSpc>
              <a:spcBef>
                <a:spcPct val="0"/>
              </a:spcBef>
              <a:spcAft>
                <a:spcPct val="0"/>
              </a:spcAft>
              <a:buNone/>
            </a:pPr>
            <a:r>
              <a:rPr lang="en-US" sz="1600" dirty="0" smtClean="0"/>
              <a:t>The goal of the agent is to discover an optimal policy (i.e. best actions in each state)  such that it maximizes the total value of Rewards in response to these actions. </a:t>
            </a:r>
          </a:p>
          <a:p>
            <a:pPr marL="0" lvl="0" indent="0" eaLnBrk="0" fontAlgn="base" hangingPunct="0">
              <a:lnSpc>
                <a:spcPct val="100000"/>
              </a:lnSpc>
              <a:spcBef>
                <a:spcPct val="0"/>
              </a:spcBef>
              <a:spcAft>
                <a:spcPct val="0"/>
              </a:spcAft>
              <a:buNone/>
            </a:pPr>
            <a:endParaRPr lang="en-US" sz="1600" dirty="0" smtClean="0"/>
          </a:p>
          <a:p>
            <a:pPr marL="0" lvl="0" indent="0" eaLnBrk="0" fontAlgn="base" hangingPunct="0">
              <a:lnSpc>
                <a:spcPct val="100000"/>
              </a:lnSpc>
              <a:spcBef>
                <a:spcPct val="0"/>
              </a:spcBef>
              <a:spcAft>
                <a:spcPct val="0"/>
              </a:spcAft>
              <a:buNone/>
            </a:pPr>
            <a:r>
              <a:rPr lang="en-US" sz="1600" dirty="0" smtClean="0"/>
              <a:t>Markov Decision Process (MDP) is used to describe the agent/environment interaction settings in a formal way. </a:t>
            </a:r>
          </a:p>
          <a:p>
            <a:pPr marL="0" lvl="0" indent="0" eaLnBrk="0" fontAlgn="base" hangingPunct="0">
              <a:lnSpc>
                <a:spcPct val="100000"/>
              </a:lnSpc>
              <a:spcBef>
                <a:spcPct val="0"/>
              </a:spcBef>
              <a:spcAft>
                <a:spcPct val="0"/>
              </a:spcAft>
              <a:buNone/>
            </a:pPr>
            <a:endParaRPr lang="en-US" sz="1600" dirty="0" smtClean="0"/>
          </a:p>
          <a:p>
            <a:pPr marL="0" lvl="0" indent="0" eaLnBrk="0" fontAlgn="base" hangingPunct="0">
              <a:lnSpc>
                <a:spcPct val="100000"/>
              </a:lnSpc>
              <a:spcBef>
                <a:spcPct val="0"/>
              </a:spcBef>
              <a:spcAft>
                <a:spcPct val="0"/>
              </a:spcAft>
              <a:buNone/>
            </a:pPr>
            <a:r>
              <a:rPr lang="en-US" sz="1600" u="sng" dirty="0" smtClean="0"/>
              <a:t>Why this name:</a:t>
            </a:r>
          </a:p>
          <a:p>
            <a:pPr marL="0" lvl="0" indent="0" eaLnBrk="0" fontAlgn="base" hangingPunct="0">
              <a:lnSpc>
                <a:spcPct val="100000"/>
              </a:lnSpc>
              <a:spcBef>
                <a:spcPct val="0"/>
              </a:spcBef>
              <a:spcAft>
                <a:spcPct val="0"/>
              </a:spcAft>
              <a:buNone/>
            </a:pPr>
            <a:r>
              <a:rPr lang="fr-FR" sz="1600" dirty="0" smtClean="0"/>
              <a:t>1- T</a:t>
            </a:r>
            <a:r>
              <a:rPr lang="en-US" sz="1600" dirty="0" smtClean="0"/>
              <a:t>he Markov property: Once </a:t>
            </a:r>
            <a:r>
              <a:rPr lang="en-US" sz="1600" dirty="0"/>
              <a:t>the current state in known, the history of information encountered so far may be thrown </a:t>
            </a:r>
            <a:r>
              <a:rPr lang="en-US" sz="1600" dirty="0" smtClean="0"/>
              <a:t>away</a:t>
            </a:r>
          </a:p>
          <a:p>
            <a:pPr marL="0" lvl="0" indent="0" eaLnBrk="0" fontAlgn="base" hangingPunct="0">
              <a:lnSpc>
                <a:spcPct val="100000"/>
              </a:lnSpc>
              <a:spcBef>
                <a:spcPct val="0"/>
              </a:spcBef>
              <a:spcAft>
                <a:spcPct val="0"/>
              </a:spcAft>
              <a:buNone/>
            </a:pPr>
            <a:r>
              <a:rPr lang="en-US" sz="1600" dirty="0" smtClean="0"/>
              <a:t>2- A process </a:t>
            </a:r>
            <a:r>
              <a:rPr lang="en-US" sz="1600" dirty="0"/>
              <a:t>is a memory-less random process, i.e. a sequence of random </a:t>
            </a:r>
            <a:r>
              <a:rPr lang="en-US" sz="1600" dirty="0" smtClean="0"/>
              <a:t>states (chain or an episode</a:t>
            </a:r>
            <a:r>
              <a:rPr lang="fr-FR" sz="1600" dirty="0" smtClean="0"/>
              <a:t>)</a:t>
            </a:r>
            <a:r>
              <a:rPr lang="en-US" sz="1600" dirty="0"/>
              <a:t> </a:t>
            </a:r>
            <a:r>
              <a:rPr lang="en-US" sz="1600" b="1" i="1" dirty="0"/>
              <a:t>S1</a:t>
            </a:r>
            <a:r>
              <a:rPr lang="en-US" sz="1600" b="1" dirty="0"/>
              <a:t>, </a:t>
            </a:r>
            <a:r>
              <a:rPr lang="en-US" sz="1600" b="1" i="1" dirty="0"/>
              <a:t>S2</a:t>
            </a:r>
            <a:r>
              <a:rPr lang="en-US" sz="1600" b="1" dirty="0"/>
              <a:t>, ….. </a:t>
            </a:r>
            <a:r>
              <a:rPr lang="en-US" sz="1600" dirty="0"/>
              <a:t>with the </a:t>
            </a:r>
            <a:r>
              <a:rPr lang="en-US" sz="1600" i="1" dirty="0"/>
              <a:t>Markov</a:t>
            </a:r>
            <a:r>
              <a:rPr lang="en-US" sz="1600" dirty="0"/>
              <a:t> </a:t>
            </a:r>
            <a:r>
              <a:rPr lang="en-US" sz="1600" dirty="0" smtClean="0"/>
              <a:t>property.</a:t>
            </a:r>
          </a:p>
          <a:p>
            <a:pPr marL="0" lvl="0" indent="0" eaLnBrk="0" fontAlgn="base" hangingPunct="0">
              <a:lnSpc>
                <a:spcPct val="100000"/>
              </a:lnSpc>
              <a:spcBef>
                <a:spcPct val="0"/>
              </a:spcBef>
              <a:spcAft>
                <a:spcPct val="0"/>
              </a:spcAft>
              <a:buNone/>
            </a:pPr>
            <a:endParaRPr lang="en-US" sz="1600" dirty="0" smtClean="0"/>
          </a:p>
          <a:p>
            <a:pPr marL="0" lvl="0" indent="0" eaLnBrk="0" fontAlgn="base" hangingPunct="0">
              <a:lnSpc>
                <a:spcPct val="100000"/>
              </a:lnSpc>
              <a:spcBef>
                <a:spcPct val="0"/>
              </a:spcBef>
              <a:spcAft>
                <a:spcPct val="0"/>
              </a:spcAft>
              <a:buNone/>
            </a:pPr>
            <a:endParaRPr lang="en-US" sz="1200" dirty="0" smtClean="0"/>
          </a:p>
        </p:txBody>
      </p:sp>
      <p:sp>
        <p:nvSpPr>
          <p:cNvPr id="7"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5234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3413" y="1536131"/>
            <a:ext cx="5839535" cy="3240000"/>
          </a:xfrm>
          <a:prstGeom prst="rect">
            <a:avLst/>
          </a:prstGeom>
        </p:spPr>
      </p:pic>
      <p:sp>
        <p:nvSpPr>
          <p:cNvPr id="5" name="TextBox 4"/>
          <p:cNvSpPr txBox="1"/>
          <p:nvPr/>
        </p:nvSpPr>
        <p:spPr>
          <a:xfrm>
            <a:off x="4320862" y="4776131"/>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6" name="TextBox 5"/>
          <p:cNvSpPr txBox="1"/>
          <p:nvPr/>
        </p:nvSpPr>
        <p:spPr>
          <a:xfrm>
            <a:off x="1429555" y="3002242"/>
            <a:ext cx="1337226" cy="307777"/>
          </a:xfrm>
          <a:prstGeom prst="rect">
            <a:avLst/>
          </a:prstGeom>
          <a:noFill/>
        </p:spPr>
        <p:txBody>
          <a:bodyPr wrap="none" rtlCol="0">
            <a:spAutoFit/>
          </a:bodyPr>
          <a:lstStyle/>
          <a:p>
            <a:r>
              <a:rPr lang="el-GR" sz="1400" dirty="0" smtClean="0"/>
              <a:t>Δ</a:t>
            </a:r>
            <a:r>
              <a:rPr lang="fr-FR" sz="1400" dirty="0" smtClean="0"/>
              <a:t>V= V</a:t>
            </a:r>
            <a:r>
              <a:rPr lang="fr-FR" sz="1400" baseline="-25000" dirty="0" smtClean="0"/>
              <a:t>t+1</a:t>
            </a:r>
            <a:r>
              <a:rPr lang="fr-FR" sz="1400" dirty="0" smtClean="0"/>
              <a:t>(s)-</a:t>
            </a:r>
            <a:r>
              <a:rPr lang="fr-FR" sz="1400" dirty="0" err="1" smtClean="0"/>
              <a:t>V</a:t>
            </a:r>
            <a:r>
              <a:rPr lang="fr-FR" sz="1400" baseline="-25000" dirty="0" err="1" smtClean="0"/>
              <a:t>t</a:t>
            </a:r>
            <a:r>
              <a:rPr lang="fr-FR" sz="1400" dirty="0" smtClean="0"/>
              <a:t>(s)</a:t>
            </a:r>
            <a:endParaRPr lang="fr-FR" sz="1400" dirty="0"/>
          </a:p>
        </p:txBody>
      </p:sp>
      <p:sp>
        <p:nvSpPr>
          <p:cNvPr id="2" name="Rectangle 1"/>
          <p:cNvSpPr/>
          <p:nvPr/>
        </p:nvSpPr>
        <p:spPr>
          <a:xfrm>
            <a:off x="4661238" y="810227"/>
            <a:ext cx="1591141" cy="369332"/>
          </a:xfrm>
          <a:prstGeom prst="rect">
            <a:avLst/>
          </a:prstGeom>
        </p:spPr>
        <p:txBody>
          <a:bodyPr wrap="none">
            <a:spAutoFit/>
          </a:bodyPr>
          <a:lstStyle/>
          <a:p>
            <a:r>
              <a:rPr lang="en-US" b="1" dirty="0" smtClean="0">
                <a:sym typeface="Wingdings" panose="05000000000000000000" pitchFamily="2" charset="2"/>
              </a:rPr>
              <a:t>TD0 prediction</a:t>
            </a:r>
            <a:endParaRPr lang="fr-FR" dirty="0"/>
          </a:p>
        </p:txBody>
      </p:sp>
    </p:spTree>
    <p:extLst>
      <p:ext uri="{BB962C8B-B14F-4D97-AF65-F5344CB8AC3E}">
        <p14:creationId xmlns:p14="http://schemas.microsoft.com/office/powerpoint/2010/main" val="2635465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a:bodyPr>
          <a:lstStyle/>
          <a:p>
            <a:endParaRPr lang="ar-DZ" sz="1200" baseline="30000" dirty="0" smtClean="0"/>
          </a:p>
          <a:p>
            <a:endParaRPr lang="en-US" sz="1200" baseline="30000" dirty="0" smtClean="0"/>
          </a:p>
          <a:p>
            <a:pPr>
              <a:spcBef>
                <a:spcPts val="0"/>
              </a:spcBef>
            </a:pPr>
            <a:r>
              <a:rPr lang="fr-FR" sz="1600" b="1" dirty="0" err="1"/>
              <a:t>Sarsa</a:t>
            </a:r>
            <a:r>
              <a:rPr lang="fr-FR" sz="1600" dirty="0"/>
              <a:t>: On-</a:t>
            </a:r>
            <a:r>
              <a:rPr lang="fr-FR" sz="1600" dirty="0" err="1"/>
              <a:t>policy</a:t>
            </a:r>
            <a:r>
              <a:rPr lang="fr-FR" sz="1600" dirty="0"/>
              <a:t> TD Control</a:t>
            </a:r>
          </a:p>
          <a:p>
            <a:pPr marL="0" indent="0">
              <a:spcBef>
                <a:spcPts val="0"/>
              </a:spcBef>
              <a:buNone/>
            </a:pPr>
            <a:r>
              <a:rPr lang="en-US" sz="1600" dirty="0"/>
              <a:t>The name came from </a:t>
            </a:r>
            <a:r>
              <a:rPr lang="en-US" sz="1600" dirty="0" err="1" smtClean="0"/>
              <a:t>s,a</a:t>
            </a:r>
            <a:r>
              <a:rPr lang="en-US" sz="1600" dirty="0" smtClean="0"/>
              <a:t>-&gt;r-&gt;</a:t>
            </a:r>
            <a:r>
              <a:rPr lang="en-US" sz="1600" dirty="0" err="1" smtClean="0"/>
              <a:t>s’,a</a:t>
            </a:r>
            <a:r>
              <a:rPr lang="en-US" sz="1600" dirty="0" smtClean="0"/>
              <a:t>’</a:t>
            </a:r>
          </a:p>
          <a:p>
            <a:pPr marL="0" indent="0">
              <a:spcBef>
                <a:spcPts val="0"/>
              </a:spcBef>
              <a:buNone/>
            </a:pPr>
            <a:r>
              <a:rPr lang="en-US" sz="1600" dirty="0"/>
              <a:t>For an on-policy method we must estimate </a:t>
            </a:r>
            <a:r>
              <a:rPr lang="en-US" sz="1600" dirty="0" smtClean="0"/>
              <a:t>q</a:t>
            </a:r>
            <a:r>
              <a:rPr lang="en-US" sz="1600" baseline="-25000" dirty="0" smtClean="0"/>
              <a:t>π</a:t>
            </a:r>
            <a:r>
              <a:rPr lang="en-US" sz="1600" dirty="0" smtClean="0"/>
              <a:t>(</a:t>
            </a:r>
            <a:r>
              <a:rPr lang="en-US" sz="1600" dirty="0" err="1" smtClean="0"/>
              <a:t>s,a</a:t>
            </a:r>
            <a:r>
              <a:rPr lang="en-US" sz="1600" dirty="0" smtClean="0"/>
              <a:t>)</a:t>
            </a:r>
            <a:r>
              <a:rPr lang="en-US" sz="1600" dirty="0"/>
              <a:t> for the current behavior policy </a:t>
            </a:r>
            <a:r>
              <a:rPr lang="en-US" sz="1600" dirty="0" smtClean="0"/>
              <a:t>π</a:t>
            </a:r>
            <a:r>
              <a:rPr lang="en-US" sz="1600" dirty="0"/>
              <a:t> </a:t>
            </a:r>
            <a:r>
              <a:rPr lang="en-US" sz="1600" dirty="0" smtClean="0"/>
              <a:t>. We </a:t>
            </a:r>
            <a:r>
              <a:rPr lang="en-US" sz="1600" dirty="0"/>
              <a:t>use the same TD method </a:t>
            </a:r>
            <a:r>
              <a:rPr lang="fr-FR" sz="1600" dirty="0" smtClean="0"/>
              <a:t>as </a:t>
            </a:r>
            <a:r>
              <a:rPr lang="en-US" sz="1600" dirty="0" smtClean="0"/>
              <a:t>for </a:t>
            </a:r>
            <a:r>
              <a:rPr lang="en-US" sz="1600" dirty="0"/>
              <a:t>leaning </a:t>
            </a:r>
            <a:r>
              <a:rPr lang="en-US" sz="1600" dirty="0" smtClean="0"/>
              <a:t>v</a:t>
            </a:r>
            <a:r>
              <a:rPr lang="en-US" sz="1600" baseline="-25000" dirty="0" smtClean="0"/>
              <a:t>π</a:t>
            </a:r>
            <a:endParaRPr lang="ar-DZ" sz="1600" baseline="-25000" dirty="0" smtClean="0"/>
          </a:p>
          <a:p>
            <a:pPr marL="0" indent="0">
              <a:spcBef>
                <a:spcPts val="0"/>
              </a:spcBef>
              <a:buNone/>
            </a:pPr>
            <a:endParaRPr lang="en-US" sz="1600" dirty="0" smtClean="0"/>
          </a:p>
          <a:p>
            <a:pPr>
              <a:spcBef>
                <a:spcPts val="0"/>
              </a:spcBef>
            </a:pPr>
            <a:r>
              <a:rPr lang="fr-FR" sz="1600" b="1" dirty="0" err="1"/>
              <a:t>Q-learning</a:t>
            </a:r>
            <a:r>
              <a:rPr lang="fr-FR" sz="1600" dirty="0"/>
              <a:t>: Off-</a:t>
            </a:r>
            <a:r>
              <a:rPr lang="fr-FR" sz="1600" dirty="0" err="1"/>
              <a:t>policy</a:t>
            </a:r>
            <a:r>
              <a:rPr lang="fr-FR" sz="1600" dirty="0"/>
              <a:t> TD </a:t>
            </a:r>
            <a:r>
              <a:rPr lang="fr-FR" sz="1600" dirty="0" smtClean="0"/>
              <a:t>control: </a:t>
            </a:r>
            <a:r>
              <a:rPr lang="en-US" sz="1600" dirty="0" smtClean="0"/>
              <a:t>the </a:t>
            </a:r>
            <a:r>
              <a:rPr lang="en-US" sz="1600" dirty="0"/>
              <a:t>learned value function </a:t>
            </a:r>
            <a:r>
              <a:rPr lang="en-US" sz="1600" dirty="0" smtClean="0"/>
              <a:t>Q</a:t>
            </a:r>
            <a:r>
              <a:rPr lang="en-US" sz="1600" dirty="0"/>
              <a:t> directly approximates </a:t>
            </a:r>
            <a:r>
              <a:rPr lang="en-US" sz="1600" dirty="0" smtClean="0"/>
              <a:t>q</a:t>
            </a:r>
            <a:r>
              <a:rPr lang="en-US" sz="1600" dirty="0"/>
              <a:t>∗, independent of the policy being followed</a:t>
            </a:r>
            <a:r>
              <a:rPr lang="en-US" sz="1600" dirty="0" smtClean="0"/>
              <a:t>.</a:t>
            </a:r>
            <a:endParaRPr lang="ar-DZ" sz="1600" dirty="0" smtClean="0"/>
          </a:p>
          <a:p>
            <a:pPr>
              <a:spcBef>
                <a:spcPts val="0"/>
              </a:spcBef>
            </a:pPr>
            <a:endParaRPr lang="fr-FR" sz="1600" dirty="0"/>
          </a:p>
          <a:p>
            <a:pPr>
              <a:spcBef>
                <a:spcPts val="0"/>
              </a:spcBef>
            </a:pPr>
            <a:r>
              <a:rPr lang="fr-FR" sz="1600" b="1" dirty="0" err="1" smtClean="0"/>
              <a:t>Expected</a:t>
            </a:r>
            <a:r>
              <a:rPr lang="fr-FR" sz="1600" b="1" dirty="0" smtClean="0"/>
              <a:t> </a:t>
            </a:r>
            <a:r>
              <a:rPr lang="fr-FR" sz="1600" b="1" dirty="0" err="1" smtClean="0"/>
              <a:t>Sarsa</a:t>
            </a:r>
            <a:r>
              <a:rPr lang="fr-FR" sz="1600" dirty="0" smtClean="0"/>
              <a:t>: </a:t>
            </a:r>
            <a:r>
              <a:rPr lang="en-US" sz="1600" dirty="0" smtClean="0"/>
              <a:t>instead </a:t>
            </a:r>
            <a:r>
              <a:rPr lang="en-US" sz="1600" dirty="0"/>
              <a:t>of taking the max over the next actions we use the expected value</a:t>
            </a:r>
            <a:endParaRPr lang="fr-FR" sz="1600" dirty="0"/>
          </a:p>
          <a:p>
            <a:pPr marL="0" indent="0">
              <a:spcBef>
                <a:spcPts val="0"/>
              </a:spcBef>
              <a:buNone/>
            </a:pPr>
            <a:endParaRPr lang="en-US" sz="1600" baseline="30000" dirty="0"/>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6" name="Picture 5"/>
          <p:cNvPicPr>
            <a:picLocks noChangeAspect="1"/>
          </p:cNvPicPr>
          <p:nvPr/>
        </p:nvPicPr>
        <p:blipFill>
          <a:blip r:embed="rId2"/>
          <a:stretch>
            <a:fillRect/>
          </a:stretch>
        </p:blipFill>
        <p:spPr>
          <a:xfrm>
            <a:off x="493890" y="3714918"/>
            <a:ext cx="5150129" cy="2520000"/>
          </a:xfrm>
          <a:prstGeom prst="rect">
            <a:avLst/>
          </a:prstGeom>
        </p:spPr>
      </p:pic>
      <p:pic>
        <p:nvPicPr>
          <p:cNvPr id="7" name="Picture 6"/>
          <p:cNvPicPr>
            <a:picLocks noChangeAspect="1"/>
          </p:cNvPicPr>
          <p:nvPr/>
        </p:nvPicPr>
        <p:blipFill>
          <a:blip r:embed="rId3"/>
          <a:stretch>
            <a:fillRect/>
          </a:stretch>
        </p:blipFill>
        <p:spPr>
          <a:xfrm>
            <a:off x="5558843" y="3679629"/>
            <a:ext cx="5672185" cy="2664000"/>
          </a:xfrm>
          <a:prstGeom prst="rect">
            <a:avLst/>
          </a:prstGeom>
        </p:spPr>
      </p:pic>
      <p:pic>
        <p:nvPicPr>
          <p:cNvPr id="8" name="Picture 7"/>
          <p:cNvPicPr>
            <a:picLocks noChangeAspect="1"/>
          </p:cNvPicPr>
          <p:nvPr/>
        </p:nvPicPr>
        <p:blipFill>
          <a:blip r:embed="rId4"/>
          <a:stretch>
            <a:fillRect/>
          </a:stretch>
        </p:blipFill>
        <p:spPr>
          <a:xfrm>
            <a:off x="1182577" y="2986527"/>
            <a:ext cx="5029332" cy="321137"/>
          </a:xfrm>
          <a:prstGeom prst="rect">
            <a:avLst/>
          </a:prstGeom>
        </p:spPr>
      </p:pic>
      <p:sp>
        <p:nvSpPr>
          <p:cNvPr id="9" name="Title 1"/>
          <p:cNvSpPr txBox="1">
            <a:spLocks/>
          </p:cNvSpPr>
          <p:nvPr/>
        </p:nvSpPr>
        <p:spPr>
          <a:xfrm>
            <a:off x="838200" y="0"/>
            <a:ext cx="10515600" cy="508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i="1" dirty="0" smtClean="0"/>
              <a:t>Temporal </a:t>
            </a:r>
            <a:r>
              <a:rPr lang="fr-FR" sz="3600" b="1" i="1" dirty="0" err="1" smtClean="0"/>
              <a:t>Difference</a:t>
            </a:r>
            <a:r>
              <a:rPr lang="fr-FR" sz="3600" b="1" i="1" dirty="0" smtClean="0"/>
              <a:t> (TD)</a:t>
            </a:r>
            <a:endParaRPr lang="fr-FR" sz="3600" b="1" i="1" dirty="0"/>
          </a:p>
        </p:txBody>
      </p:sp>
    </p:spTree>
    <p:extLst>
      <p:ext uri="{BB962C8B-B14F-4D97-AF65-F5344CB8AC3E}">
        <p14:creationId xmlns:p14="http://schemas.microsoft.com/office/powerpoint/2010/main" val="2317649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1068" y="763400"/>
            <a:ext cx="4541861" cy="2520000"/>
          </a:xfrm>
          <a:prstGeom prst="rect">
            <a:avLst/>
          </a:prstGeom>
        </p:spPr>
      </p:pic>
      <p:pic>
        <p:nvPicPr>
          <p:cNvPr id="5" name="Picture 4"/>
          <p:cNvPicPr>
            <a:picLocks noChangeAspect="1"/>
          </p:cNvPicPr>
          <p:nvPr/>
        </p:nvPicPr>
        <p:blipFill>
          <a:blip r:embed="rId3"/>
          <a:stretch>
            <a:fillRect/>
          </a:stretch>
        </p:blipFill>
        <p:spPr>
          <a:xfrm>
            <a:off x="3393129" y="3918723"/>
            <a:ext cx="4541861" cy="2520000"/>
          </a:xfrm>
          <a:prstGeom prst="rect">
            <a:avLst/>
          </a:prstGeom>
        </p:spPr>
      </p:pic>
      <p:sp>
        <p:nvSpPr>
          <p:cNvPr id="6" name="TextBox 5"/>
          <p:cNvSpPr txBox="1"/>
          <p:nvPr/>
        </p:nvSpPr>
        <p:spPr>
          <a:xfrm>
            <a:off x="4262907" y="3283400"/>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4919954" y="6458492"/>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901363" y="4994057"/>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2074487" y="2023400"/>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5241484" y="130654"/>
            <a:ext cx="691600" cy="369332"/>
          </a:xfrm>
          <a:prstGeom prst="rect">
            <a:avLst/>
          </a:prstGeom>
        </p:spPr>
        <p:txBody>
          <a:bodyPr wrap="none">
            <a:spAutoFit/>
          </a:bodyPr>
          <a:lstStyle/>
          <a:p>
            <a:r>
              <a:rPr lang="fr-FR" b="1" dirty="0" err="1"/>
              <a:t>Sarsa</a:t>
            </a:r>
            <a:endParaRPr lang="fr-FR" dirty="0"/>
          </a:p>
        </p:txBody>
      </p:sp>
    </p:spTree>
    <p:extLst>
      <p:ext uri="{BB962C8B-B14F-4D97-AF65-F5344CB8AC3E}">
        <p14:creationId xmlns:p14="http://schemas.microsoft.com/office/powerpoint/2010/main" val="524024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1471" y="3081541"/>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5357836" y="6419856"/>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974796" y="4974739"/>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974796" y="1675671"/>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5241484" y="130654"/>
            <a:ext cx="1192955" cy="369332"/>
          </a:xfrm>
          <a:prstGeom prst="rect">
            <a:avLst/>
          </a:prstGeom>
        </p:spPr>
        <p:txBody>
          <a:bodyPr wrap="none">
            <a:spAutoFit/>
          </a:bodyPr>
          <a:lstStyle/>
          <a:p>
            <a:r>
              <a:rPr lang="fr-FR" b="1" dirty="0" err="1"/>
              <a:t>Q-learning</a:t>
            </a:r>
            <a:endParaRPr lang="fr-FR" dirty="0"/>
          </a:p>
        </p:txBody>
      </p:sp>
      <p:pic>
        <p:nvPicPr>
          <p:cNvPr id="2" name="Picture 1"/>
          <p:cNvPicPr>
            <a:picLocks noChangeAspect="1"/>
          </p:cNvPicPr>
          <p:nvPr/>
        </p:nvPicPr>
        <p:blipFill>
          <a:blip r:embed="rId2"/>
          <a:stretch>
            <a:fillRect/>
          </a:stretch>
        </p:blipFill>
        <p:spPr>
          <a:xfrm>
            <a:off x="3627813" y="499986"/>
            <a:ext cx="4541861" cy="2520000"/>
          </a:xfrm>
          <a:prstGeom prst="rect">
            <a:avLst/>
          </a:prstGeom>
        </p:spPr>
      </p:pic>
      <p:pic>
        <p:nvPicPr>
          <p:cNvPr id="3" name="Picture 2"/>
          <p:cNvPicPr>
            <a:picLocks noChangeAspect="1"/>
          </p:cNvPicPr>
          <p:nvPr/>
        </p:nvPicPr>
        <p:blipFill>
          <a:blip r:embed="rId3"/>
          <a:stretch>
            <a:fillRect/>
          </a:stretch>
        </p:blipFill>
        <p:spPr>
          <a:xfrm>
            <a:off x="3653283" y="3845544"/>
            <a:ext cx="4541861" cy="2520000"/>
          </a:xfrm>
          <a:prstGeom prst="rect">
            <a:avLst/>
          </a:prstGeom>
        </p:spPr>
      </p:pic>
    </p:spTree>
    <p:extLst>
      <p:ext uri="{BB962C8B-B14F-4D97-AF65-F5344CB8AC3E}">
        <p14:creationId xmlns:p14="http://schemas.microsoft.com/office/powerpoint/2010/main" val="551845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normAutofit/>
          </a:bodyPr>
          <a:lstStyle/>
          <a:p>
            <a:endParaRPr lang="en-US" sz="1200" baseline="30000" dirty="0" smtClean="0"/>
          </a:p>
          <a:p>
            <a:pPr>
              <a:spcBef>
                <a:spcPts val="0"/>
              </a:spcBef>
            </a:pPr>
            <a:endParaRPr lang="en-US" sz="1200" b="1" baseline="30000" dirty="0" smtClean="0"/>
          </a:p>
          <a:p>
            <a:pPr>
              <a:spcBef>
                <a:spcPts val="0"/>
              </a:spcBef>
            </a:pPr>
            <a:r>
              <a:rPr lang="fr-FR" sz="1600" b="1" dirty="0" smtClean="0"/>
              <a:t>Double Q Learning :</a:t>
            </a:r>
            <a:endParaRPr lang="fr-FR" sz="1600" b="1" dirty="0"/>
          </a:p>
          <a:p>
            <a:pPr marL="0" indent="0">
              <a:spcBef>
                <a:spcPts val="0"/>
              </a:spcBef>
              <a:buNone/>
            </a:pPr>
            <a:endParaRPr lang="en-US" sz="1600" baseline="30000" dirty="0"/>
          </a:p>
          <a:p>
            <a:pPr marL="0" indent="0">
              <a:spcBef>
                <a:spcPts val="0"/>
              </a:spcBef>
              <a:buNone/>
            </a:pPr>
            <a:r>
              <a:rPr lang="en-US" sz="1600" dirty="0" smtClean="0"/>
              <a:t>the </a:t>
            </a:r>
            <a:r>
              <a:rPr lang="en-US" sz="1600" dirty="0"/>
              <a:t>max </a:t>
            </a:r>
            <a:r>
              <a:rPr lang="en-US" sz="1600" dirty="0" smtClean="0"/>
              <a:t>used to estimated the Q functions, can </a:t>
            </a:r>
            <a:r>
              <a:rPr lang="en-US" sz="1600" dirty="0"/>
              <a:t>lead to a significant positive bias</a:t>
            </a:r>
            <a:r>
              <a:rPr lang="en-US" sz="1600" dirty="0" smtClean="0"/>
              <a:t>.</a:t>
            </a:r>
          </a:p>
          <a:p>
            <a:pPr marL="0" indent="0">
              <a:spcBef>
                <a:spcPts val="0"/>
              </a:spcBef>
              <a:buNone/>
            </a:pPr>
            <a:endParaRPr lang="en-US" sz="1600" dirty="0"/>
          </a:p>
          <a:p>
            <a:pPr marL="0" indent="0">
              <a:spcBef>
                <a:spcPts val="0"/>
              </a:spcBef>
              <a:buNone/>
            </a:pPr>
            <a:r>
              <a:rPr lang="en-US" sz="1600" dirty="0"/>
              <a:t>We could then use one estimate, say Q1, to determine the maximizing action </a:t>
            </a:r>
            <a:r>
              <a:rPr lang="en-US" sz="1600" dirty="0" smtClean="0"/>
              <a:t>A* </a:t>
            </a:r>
            <a:r>
              <a:rPr lang="en-US" sz="1600" dirty="0"/>
              <a:t>= </a:t>
            </a:r>
            <a:r>
              <a:rPr lang="en-US" sz="1600" dirty="0" err="1"/>
              <a:t>argmaxa</a:t>
            </a:r>
            <a:r>
              <a:rPr lang="en-US" sz="1600" dirty="0"/>
              <a:t> Q1(a), and the other, Q2, to provide the estimate of its value, </a:t>
            </a:r>
            <a:r>
              <a:rPr lang="en-US" sz="1600" dirty="0" smtClean="0"/>
              <a:t>Q2(A*)=</a:t>
            </a:r>
            <a:r>
              <a:rPr lang="en-US" sz="1600" dirty="0"/>
              <a:t>Q2(</a:t>
            </a:r>
            <a:r>
              <a:rPr lang="en-US" sz="1600" dirty="0" err="1"/>
              <a:t>argmaxa</a:t>
            </a:r>
            <a:r>
              <a:rPr lang="en-US" sz="1600" dirty="0"/>
              <a:t> Q1(a)). </a:t>
            </a:r>
          </a:p>
        </p:txBody>
      </p:sp>
      <p:sp>
        <p:nvSpPr>
          <p:cNvPr id="4" name="Rectangle 3"/>
          <p:cNvSpPr/>
          <p:nvPr/>
        </p:nvSpPr>
        <p:spPr>
          <a:xfrm>
            <a:off x="188889" y="6606883"/>
            <a:ext cx="8761927" cy="246221"/>
          </a:xfrm>
          <a:prstGeom prst="rect">
            <a:avLst/>
          </a:prstGeom>
        </p:spPr>
        <p:txBody>
          <a:bodyPr wrap="square">
            <a:spAutoFit/>
          </a:bodyPr>
          <a:lstStyle/>
          <a:p>
            <a:endParaRPr lang="fr-FR" sz="1000" dirty="0"/>
          </a:p>
        </p:txBody>
      </p:sp>
      <p:pic>
        <p:nvPicPr>
          <p:cNvPr id="5" name="Picture 4"/>
          <p:cNvPicPr>
            <a:picLocks noChangeAspect="1"/>
          </p:cNvPicPr>
          <p:nvPr/>
        </p:nvPicPr>
        <p:blipFill>
          <a:blip r:embed="rId2"/>
          <a:stretch>
            <a:fillRect/>
          </a:stretch>
        </p:blipFill>
        <p:spPr>
          <a:xfrm>
            <a:off x="3007684" y="3045471"/>
            <a:ext cx="5328863" cy="2880000"/>
          </a:xfrm>
          <a:prstGeom prst="rect">
            <a:avLst/>
          </a:prstGeom>
        </p:spPr>
      </p:pic>
      <p:sp>
        <p:nvSpPr>
          <p:cNvPr id="7" name="Title 1"/>
          <p:cNvSpPr txBox="1">
            <a:spLocks/>
          </p:cNvSpPr>
          <p:nvPr/>
        </p:nvSpPr>
        <p:spPr>
          <a:xfrm>
            <a:off x="838200" y="0"/>
            <a:ext cx="10515600" cy="508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b="1" i="1" dirty="0" smtClean="0"/>
              <a:t>Temporal </a:t>
            </a:r>
            <a:r>
              <a:rPr lang="fr-FR" sz="3600" b="1" i="1" dirty="0" err="1" smtClean="0"/>
              <a:t>Difference</a:t>
            </a:r>
            <a:r>
              <a:rPr lang="fr-FR" sz="3600" b="1" i="1" dirty="0" smtClean="0"/>
              <a:t> (TD)</a:t>
            </a:r>
            <a:endParaRPr lang="fr-FR" sz="3600" b="1" i="1" dirty="0"/>
          </a:p>
        </p:txBody>
      </p:sp>
    </p:spTree>
    <p:extLst>
      <p:ext uri="{BB962C8B-B14F-4D97-AF65-F5344CB8AC3E}">
        <p14:creationId xmlns:p14="http://schemas.microsoft.com/office/powerpoint/2010/main" val="278107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1471" y="3081541"/>
            <a:ext cx="2802306" cy="307777"/>
          </a:xfrm>
          <a:prstGeom prst="rect">
            <a:avLst/>
          </a:prstGeom>
          <a:noFill/>
        </p:spPr>
        <p:txBody>
          <a:bodyPr wrap="none" rtlCol="0">
            <a:spAutoFit/>
          </a:bodyPr>
          <a:lstStyle/>
          <a:p>
            <a:r>
              <a:rPr lang="fr-FR" sz="1400" dirty="0" smtClean="0"/>
              <a:t>Time </a:t>
            </a:r>
            <a:r>
              <a:rPr lang="fr-FR" sz="1400" dirty="0" err="1" smtClean="0"/>
              <a:t>indx</a:t>
            </a:r>
            <a:r>
              <a:rPr lang="fr-FR" sz="1400" dirty="0" smtClean="0"/>
              <a:t> the state has been </a:t>
            </a:r>
            <a:r>
              <a:rPr lang="fr-FR" sz="1400" dirty="0" err="1" smtClean="0"/>
              <a:t>visited</a:t>
            </a:r>
            <a:endParaRPr lang="fr-FR" sz="1400" dirty="0"/>
          </a:p>
        </p:txBody>
      </p:sp>
      <p:sp>
        <p:nvSpPr>
          <p:cNvPr id="7" name="TextBox 6"/>
          <p:cNvSpPr txBox="1"/>
          <p:nvPr/>
        </p:nvSpPr>
        <p:spPr>
          <a:xfrm>
            <a:off x="5357836" y="6419856"/>
            <a:ext cx="1584088" cy="307777"/>
          </a:xfrm>
          <a:prstGeom prst="rect">
            <a:avLst/>
          </a:prstGeom>
          <a:noFill/>
        </p:spPr>
        <p:txBody>
          <a:bodyPr wrap="none" rtlCol="0">
            <a:spAutoFit/>
          </a:bodyPr>
          <a:lstStyle/>
          <a:p>
            <a:r>
              <a:rPr lang="fr-FR" sz="1400" dirty="0" err="1" smtClean="0"/>
              <a:t>indx</a:t>
            </a:r>
            <a:r>
              <a:rPr lang="fr-FR" sz="1400" dirty="0" smtClean="0"/>
              <a:t> of the </a:t>
            </a:r>
            <a:r>
              <a:rPr lang="fr-FR" sz="1400" dirty="0" err="1" smtClean="0"/>
              <a:t>episode</a:t>
            </a:r>
            <a:endParaRPr lang="fr-FR" sz="1400" dirty="0"/>
          </a:p>
        </p:txBody>
      </p:sp>
      <p:sp>
        <p:nvSpPr>
          <p:cNvPr id="8" name="Rectangle 7"/>
          <p:cNvSpPr/>
          <p:nvPr/>
        </p:nvSpPr>
        <p:spPr>
          <a:xfrm>
            <a:off x="1974796" y="4974739"/>
            <a:ext cx="1510350" cy="261610"/>
          </a:xfrm>
          <a:prstGeom prst="rect">
            <a:avLst/>
          </a:prstGeom>
        </p:spPr>
        <p:txBody>
          <a:bodyPr wrap="none">
            <a:spAutoFit/>
          </a:bodyPr>
          <a:lstStyle/>
          <a:p>
            <a:r>
              <a:rPr lang="fr-FR" sz="1100" dirty="0" err="1"/>
              <a:t>bigestChangeInEpisode</a:t>
            </a:r>
            <a:endParaRPr lang="fr-FR" sz="1100" dirty="0"/>
          </a:p>
        </p:txBody>
      </p:sp>
      <p:sp>
        <p:nvSpPr>
          <p:cNvPr id="9" name="TextBox 8"/>
          <p:cNvSpPr txBox="1"/>
          <p:nvPr/>
        </p:nvSpPr>
        <p:spPr>
          <a:xfrm>
            <a:off x="1974796" y="1675671"/>
            <a:ext cx="1653017" cy="307777"/>
          </a:xfrm>
          <a:prstGeom prst="rect">
            <a:avLst/>
          </a:prstGeom>
          <a:noFill/>
        </p:spPr>
        <p:txBody>
          <a:bodyPr wrap="none" rtlCol="0">
            <a:spAutoFit/>
          </a:bodyPr>
          <a:lstStyle/>
          <a:p>
            <a:r>
              <a:rPr lang="el-GR" sz="1400" dirty="0" smtClean="0"/>
              <a:t>Δ</a:t>
            </a:r>
            <a:r>
              <a:rPr lang="fr-FR" sz="1400" dirty="0" smtClean="0"/>
              <a:t>Q= Q</a:t>
            </a:r>
            <a:r>
              <a:rPr lang="fr-FR" sz="1400" baseline="-25000" dirty="0" smtClean="0"/>
              <a:t>t+1</a:t>
            </a:r>
            <a:r>
              <a:rPr lang="fr-FR" sz="1400" dirty="0" smtClean="0"/>
              <a:t>(</a:t>
            </a:r>
            <a:r>
              <a:rPr lang="fr-FR" sz="1400" dirty="0" err="1" smtClean="0"/>
              <a:t>s,a</a:t>
            </a:r>
            <a:r>
              <a:rPr lang="fr-FR" sz="1400" dirty="0" smtClean="0"/>
              <a:t>)-</a:t>
            </a:r>
            <a:r>
              <a:rPr lang="fr-FR" sz="1400" dirty="0" err="1" smtClean="0"/>
              <a:t>Q</a:t>
            </a:r>
            <a:r>
              <a:rPr lang="fr-FR" sz="1400" baseline="-25000" dirty="0" err="1" smtClean="0"/>
              <a:t>t</a:t>
            </a:r>
            <a:r>
              <a:rPr lang="fr-FR" sz="1400" dirty="0" smtClean="0"/>
              <a:t>(</a:t>
            </a:r>
            <a:r>
              <a:rPr lang="fr-FR" sz="1400" dirty="0" err="1" smtClean="0"/>
              <a:t>s,a</a:t>
            </a:r>
            <a:r>
              <a:rPr lang="fr-FR" sz="1400" dirty="0" smtClean="0"/>
              <a:t>)</a:t>
            </a:r>
            <a:endParaRPr lang="fr-FR" sz="1400" dirty="0"/>
          </a:p>
        </p:txBody>
      </p:sp>
      <p:sp>
        <p:nvSpPr>
          <p:cNvPr id="10" name="Rectangle 9"/>
          <p:cNvSpPr/>
          <p:nvPr/>
        </p:nvSpPr>
        <p:spPr>
          <a:xfrm>
            <a:off x="5241484" y="130654"/>
            <a:ext cx="1986441" cy="369332"/>
          </a:xfrm>
          <a:prstGeom prst="rect">
            <a:avLst/>
          </a:prstGeom>
        </p:spPr>
        <p:txBody>
          <a:bodyPr wrap="none">
            <a:spAutoFit/>
          </a:bodyPr>
          <a:lstStyle/>
          <a:p>
            <a:r>
              <a:rPr lang="fr-FR" b="1" dirty="0"/>
              <a:t>Double </a:t>
            </a:r>
            <a:r>
              <a:rPr lang="fr-FR" b="1" dirty="0" smtClean="0"/>
              <a:t> </a:t>
            </a:r>
            <a:r>
              <a:rPr lang="fr-FR" b="1" dirty="0" err="1" smtClean="0"/>
              <a:t>Q-learning</a:t>
            </a:r>
            <a:endParaRPr lang="fr-FR" dirty="0"/>
          </a:p>
        </p:txBody>
      </p:sp>
      <p:pic>
        <p:nvPicPr>
          <p:cNvPr id="4" name="Picture 3"/>
          <p:cNvPicPr>
            <a:picLocks noChangeAspect="1"/>
          </p:cNvPicPr>
          <p:nvPr/>
        </p:nvPicPr>
        <p:blipFill>
          <a:blip r:embed="rId2"/>
          <a:stretch>
            <a:fillRect/>
          </a:stretch>
        </p:blipFill>
        <p:spPr>
          <a:xfrm>
            <a:off x="3811693" y="530763"/>
            <a:ext cx="4541861" cy="2520000"/>
          </a:xfrm>
          <a:prstGeom prst="rect">
            <a:avLst/>
          </a:prstGeom>
        </p:spPr>
      </p:pic>
      <p:pic>
        <p:nvPicPr>
          <p:cNvPr id="5" name="Picture 4"/>
          <p:cNvPicPr>
            <a:picLocks noChangeAspect="1"/>
          </p:cNvPicPr>
          <p:nvPr/>
        </p:nvPicPr>
        <p:blipFill>
          <a:blip r:embed="rId3"/>
          <a:stretch>
            <a:fillRect/>
          </a:stretch>
        </p:blipFill>
        <p:spPr>
          <a:xfrm>
            <a:off x="3811692" y="3714739"/>
            <a:ext cx="4541861" cy="2520000"/>
          </a:xfrm>
          <a:prstGeom prst="rect">
            <a:avLst/>
          </a:prstGeom>
        </p:spPr>
      </p:pic>
    </p:spTree>
    <p:extLst>
      <p:ext uri="{BB962C8B-B14F-4D97-AF65-F5344CB8AC3E}">
        <p14:creationId xmlns:p14="http://schemas.microsoft.com/office/powerpoint/2010/main" val="527157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478441"/>
          </a:xfrm>
        </p:spPr>
        <p:txBody>
          <a:bodyPr>
            <a:noAutofit/>
          </a:bodyPr>
          <a:lstStyle/>
          <a:p>
            <a:r>
              <a:rPr lang="fr-FR" sz="4000" b="1" i="1" dirty="0"/>
              <a:t>Basics:</a:t>
            </a:r>
          </a:p>
        </p:txBody>
      </p:sp>
      <p:sp>
        <p:nvSpPr>
          <p:cNvPr id="6" name="Content Placeholder 5"/>
          <p:cNvSpPr>
            <a:spLocks noGrp="1"/>
          </p:cNvSpPr>
          <p:nvPr>
            <p:ph idx="1"/>
          </p:nvPr>
        </p:nvSpPr>
        <p:spPr>
          <a:xfrm>
            <a:off x="838200" y="843566"/>
            <a:ext cx="10515600" cy="5333397"/>
          </a:xfrm>
        </p:spPr>
        <p:txBody>
          <a:bodyPr>
            <a:normAutofit/>
          </a:bodyPr>
          <a:lstStyle/>
          <a:p>
            <a:pPr marL="0" lvl="0" indent="0" eaLnBrk="0" fontAlgn="base" hangingPunct="0">
              <a:lnSpc>
                <a:spcPct val="100000"/>
              </a:lnSpc>
              <a:spcBef>
                <a:spcPct val="0"/>
              </a:spcBef>
              <a:spcAft>
                <a:spcPct val="0"/>
              </a:spcAft>
              <a:buNone/>
            </a:pPr>
            <a:endParaRPr lang="en-US" sz="1600" dirty="0" smtClean="0"/>
          </a:p>
          <a:p>
            <a:pPr marL="0" lvl="0" indent="0" eaLnBrk="0" fontAlgn="base" hangingPunct="0">
              <a:lnSpc>
                <a:spcPct val="100000"/>
              </a:lnSpc>
              <a:spcBef>
                <a:spcPct val="0"/>
              </a:spcBef>
              <a:spcAft>
                <a:spcPct val="0"/>
              </a:spcAft>
              <a:buNone/>
            </a:pPr>
            <a:r>
              <a:rPr lang="en-US" sz="1600" dirty="0" smtClean="0"/>
              <a:t>MDP consists of a tuple of 5 elements:</a:t>
            </a:r>
          </a:p>
          <a:p>
            <a:pPr marL="0" lvl="0" indent="0" eaLnBrk="0" fontAlgn="base" hangingPunct="0">
              <a:lnSpc>
                <a:spcPct val="100000"/>
              </a:lnSpc>
              <a:spcBef>
                <a:spcPct val="0"/>
              </a:spcBef>
              <a:spcAft>
                <a:spcPct val="0"/>
              </a:spcAft>
              <a:buNone/>
            </a:pPr>
            <a:endParaRPr lang="en-US" sz="1600" dirty="0" smtClean="0"/>
          </a:p>
          <a:p>
            <a:pPr marL="342900" lvl="0" indent="-342900" eaLnBrk="0" fontAlgn="base" hangingPunct="0">
              <a:lnSpc>
                <a:spcPct val="100000"/>
              </a:lnSpc>
              <a:spcBef>
                <a:spcPct val="0"/>
              </a:spcBef>
              <a:spcAft>
                <a:spcPct val="0"/>
              </a:spcAft>
              <a:buFont typeface="+mj-lt"/>
              <a:buAutoNum type="arabicPeriod"/>
            </a:pPr>
            <a:r>
              <a:rPr lang="en-US" sz="1600" dirty="0" smtClean="0"/>
              <a:t>S : the set of states. At each t, the state of the environment s, s ∈ S.</a:t>
            </a:r>
          </a:p>
          <a:p>
            <a:pPr marL="342900" lvl="0" indent="-342900" eaLnBrk="0" fontAlgn="base" hangingPunct="0">
              <a:lnSpc>
                <a:spcPct val="100000"/>
              </a:lnSpc>
              <a:spcBef>
                <a:spcPct val="0"/>
              </a:spcBef>
              <a:spcAft>
                <a:spcPct val="0"/>
              </a:spcAft>
              <a:buFont typeface="+mj-lt"/>
              <a:buAutoNum type="arabicPeriod"/>
            </a:pPr>
            <a:r>
              <a:rPr lang="en-US" sz="1600" dirty="0" smtClean="0"/>
              <a:t>A : the set of actions. </a:t>
            </a:r>
            <a:r>
              <a:rPr lang="en-US" sz="1600" dirty="0"/>
              <a:t>At each t </a:t>
            </a:r>
            <a:r>
              <a:rPr lang="en-US" sz="1600" dirty="0" smtClean="0"/>
              <a:t>,the agent choses an action a ∈ A to perform.</a:t>
            </a:r>
          </a:p>
          <a:p>
            <a:pPr marL="342900" lvl="0" indent="-342900" eaLnBrk="0" fontAlgn="base" hangingPunct="0">
              <a:lnSpc>
                <a:spcPct val="100000"/>
              </a:lnSpc>
              <a:spcBef>
                <a:spcPct val="0"/>
              </a:spcBef>
              <a:spcAft>
                <a:spcPct val="0"/>
              </a:spcAft>
              <a:buFont typeface="+mj-lt"/>
              <a:buAutoNum type="arabicPeriod"/>
            </a:pPr>
            <a:r>
              <a:rPr lang="en-US" sz="1600" dirty="0" smtClean="0"/>
              <a:t>P(s</a:t>
            </a:r>
            <a:r>
              <a:rPr lang="en-US" sz="1600" baseline="-25000" dirty="0" smtClean="0"/>
              <a:t>t+1</a:t>
            </a:r>
            <a:r>
              <a:rPr lang="en-US" sz="1600" dirty="0" smtClean="0"/>
              <a:t> | </a:t>
            </a:r>
            <a:r>
              <a:rPr lang="en-US" sz="1600" dirty="0" err="1" smtClean="0"/>
              <a:t>s</a:t>
            </a:r>
            <a:r>
              <a:rPr lang="en-US" sz="1600" baseline="-25000" dirty="0" err="1" smtClean="0"/>
              <a:t>t</a:t>
            </a:r>
            <a:r>
              <a:rPr lang="en-US" sz="1600" dirty="0" smtClean="0"/>
              <a:t>, a</a:t>
            </a:r>
            <a:r>
              <a:rPr lang="en-US" sz="1600" baseline="-25000" dirty="0" smtClean="0"/>
              <a:t>t</a:t>
            </a:r>
            <a:r>
              <a:rPr lang="en-US" sz="1600" dirty="0" smtClean="0"/>
              <a:t>) : State transition model that describes how the environment state changes when the agent in state s take action a </a:t>
            </a:r>
          </a:p>
          <a:p>
            <a:pPr marL="342900" lvl="0" indent="-342900" eaLnBrk="0" fontAlgn="base" hangingPunct="0">
              <a:lnSpc>
                <a:spcPct val="100000"/>
              </a:lnSpc>
              <a:spcBef>
                <a:spcPct val="0"/>
              </a:spcBef>
              <a:spcAft>
                <a:spcPct val="0"/>
              </a:spcAft>
              <a:buFont typeface="+mj-lt"/>
              <a:buAutoNum type="arabicPeriod"/>
            </a:pPr>
            <a:r>
              <a:rPr lang="en-US" sz="1600" dirty="0" smtClean="0"/>
              <a:t>R(</a:t>
            </a:r>
            <a:r>
              <a:rPr lang="en-US" sz="1600" dirty="0" err="1" smtClean="0"/>
              <a:t>s</a:t>
            </a:r>
            <a:r>
              <a:rPr lang="en-US" sz="1600" baseline="-25000" dirty="0" err="1" smtClean="0"/>
              <a:t>t</a:t>
            </a:r>
            <a:r>
              <a:rPr lang="en-US" sz="1600" dirty="0" smtClean="0"/>
              <a:t>, a</a:t>
            </a:r>
            <a:r>
              <a:rPr lang="en-US" sz="1600" baseline="-25000" dirty="0" smtClean="0"/>
              <a:t>t</a:t>
            </a:r>
            <a:r>
              <a:rPr lang="en-US" sz="1600" dirty="0" smtClean="0"/>
              <a:t>) : </a:t>
            </a:r>
            <a:r>
              <a:rPr lang="en-US" sz="1600" dirty="0"/>
              <a:t>describes the </a:t>
            </a:r>
            <a:r>
              <a:rPr lang="en-US" sz="1600" dirty="0" smtClean="0"/>
              <a:t>reward </a:t>
            </a:r>
            <a:r>
              <a:rPr lang="en-US" sz="1600" dirty="0"/>
              <a:t>value that the agent receives from the environment after performing an </a:t>
            </a:r>
            <a:r>
              <a:rPr lang="en-US" sz="1600" dirty="0" smtClean="0"/>
              <a:t>action</a:t>
            </a:r>
            <a:r>
              <a:rPr lang="en-US" sz="1600" dirty="0"/>
              <a:t> </a:t>
            </a:r>
            <a:r>
              <a:rPr lang="en-US" sz="1600" dirty="0" smtClean="0"/>
              <a:t>a in state s.</a:t>
            </a:r>
          </a:p>
          <a:p>
            <a:pPr marL="342900" lvl="0" indent="-342900" eaLnBrk="0" fontAlgn="base" hangingPunct="0">
              <a:lnSpc>
                <a:spcPct val="100000"/>
              </a:lnSpc>
              <a:spcBef>
                <a:spcPct val="0"/>
              </a:spcBef>
              <a:spcAft>
                <a:spcPct val="0"/>
              </a:spcAft>
              <a:buFont typeface="+mj-lt"/>
              <a:buAutoNum type="arabicPeriod"/>
            </a:pPr>
            <a:r>
              <a:rPr lang="en-US" sz="1600" dirty="0" smtClean="0"/>
              <a:t>𝛾 : discount factor that controls the importance of future rewards. </a:t>
            </a:r>
          </a:p>
          <a:p>
            <a:pPr marL="342900" lvl="0" indent="-342900" eaLnBrk="0" fontAlgn="base" hangingPunct="0">
              <a:lnSpc>
                <a:spcPct val="100000"/>
              </a:lnSpc>
              <a:spcBef>
                <a:spcPct val="0"/>
              </a:spcBef>
              <a:spcAft>
                <a:spcPct val="0"/>
              </a:spcAft>
              <a:buFont typeface="+mj-lt"/>
              <a:buAutoNum type="arabicPeriod"/>
            </a:pPr>
            <a:endParaRPr lang="en-US" sz="1600" dirty="0" smtClean="0"/>
          </a:p>
          <a:p>
            <a:pPr marL="0" indent="0" eaLnBrk="0" fontAlgn="base" hangingPunct="0">
              <a:lnSpc>
                <a:spcPct val="100000"/>
              </a:lnSpc>
              <a:spcBef>
                <a:spcPct val="0"/>
              </a:spcBef>
              <a:spcAft>
                <a:spcPct val="0"/>
              </a:spcAft>
              <a:buNone/>
            </a:pPr>
            <a:r>
              <a:rPr lang="en-US" sz="1600" dirty="0" smtClean="0"/>
              <a:t>The way by which the agent chooses which action to perform is named the agent policy:  </a:t>
            </a:r>
            <a:r>
              <a:rPr lang="el-GR" sz="1600" dirty="0" smtClean="0"/>
              <a:t>π</a:t>
            </a:r>
            <a:r>
              <a:rPr lang="fr-FR" sz="1600" dirty="0" smtClean="0"/>
              <a:t> (s) S </a:t>
            </a:r>
            <a:r>
              <a:rPr lang="fr-FR" sz="1600" dirty="0" smtClean="0">
                <a:sym typeface="Wingdings" panose="05000000000000000000" pitchFamily="2" charset="2"/>
              </a:rPr>
              <a:t>A</a:t>
            </a:r>
            <a:r>
              <a:rPr lang="en-US" sz="1600" dirty="0" smtClean="0"/>
              <a:t>  </a:t>
            </a:r>
          </a:p>
          <a:p>
            <a:pPr marL="0" indent="0" eaLnBrk="0" fontAlgn="base" hangingPunct="0">
              <a:lnSpc>
                <a:spcPct val="100000"/>
              </a:lnSpc>
              <a:spcBef>
                <a:spcPct val="0"/>
              </a:spcBef>
              <a:spcAft>
                <a:spcPct val="0"/>
              </a:spcAft>
              <a:buNone/>
            </a:pPr>
            <a:endParaRPr lang="en-US" sz="1600" dirty="0" smtClean="0"/>
          </a:p>
          <a:p>
            <a:pPr marL="0" indent="0" eaLnBrk="0" fontAlgn="base" hangingPunct="0">
              <a:lnSpc>
                <a:spcPct val="100000"/>
              </a:lnSpc>
              <a:spcBef>
                <a:spcPct val="0"/>
              </a:spcBef>
              <a:spcAft>
                <a:spcPct val="0"/>
              </a:spcAft>
              <a:buNone/>
            </a:pPr>
            <a:r>
              <a:rPr lang="en-US" sz="1600" b="1" dirty="0" smtClean="0"/>
              <a:t>Environment</a:t>
            </a:r>
            <a:r>
              <a:rPr lang="en-US" sz="1600" dirty="0" smtClean="0"/>
              <a:t> = in most cases, means transition probabilities </a:t>
            </a:r>
            <a:r>
              <a:rPr lang="en-US" sz="1600" dirty="0"/>
              <a:t>P(s</a:t>
            </a:r>
            <a:r>
              <a:rPr lang="en-US" sz="1600" baseline="-25000" dirty="0"/>
              <a:t>t+1</a:t>
            </a:r>
            <a:r>
              <a:rPr lang="en-US" sz="1600" dirty="0"/>
              <a:t> | </a:t>
            </a:r>
            <a:r>
              <a:rPr lang="en-US" sz="1600" dirty="0" err="1"/>
              <a:t>s</a:t>
            </a:r>
            <a:r>
              <a:rPr lang="en-US" sz="1600" baseline="-25000" dirty="0" err="1"/>
              <a:t>t</a:t>
            </a:r>
            <a:r>
              <a:rPr lang="en-US" sz="1600" dirty="0"/>
              <a:t>, a</a:t>
            </a:r>
            <a:r>
              <a:rPr lang="en-US" sz="1600" baseline="-25000" dirty="0"/>
              <a:t>t</a:t>
            </a:r>
            <a:r>
              <a:rPr lang="en-US" sz="1600" dirty="0"/>
              <a:t>)  ( </a:t>
            </a:r>
            <a:r>
              <a:rPr lang="en-US" sz="1600" dirty="0" smtClean="0"/>
              <a:t>some times +rewards also)</a:t>
            </a:r>
          </a:p>
          <a:p>
            <a:pPr marL="0" lvl="0" indent="0" eaLnBrk="0" fontAlgn="base" hangingPunct="0">
              <a:lnSpc>
                <a:spcPct val="100000"/>
              </a:lnSpc>
              <a:spcBef>
                <a:spcPct val="0"/>
              </a:spcBef>
              <a:spcAft>
                <a:spcPct val="0"/>
              </a:spcAft>
              <a:buNone/>
            </a:pPr>
            <a:endParaRPr lang="fr-FR" sz="1600" dirty="0"/>
          </a:p>
          <a:p>
            <a:endParaRPr lang="fr-FR" dirty="0"/>
          </a:p>
        </p:txBody>
      </p:sp>
      <p:sp>
        <p:nvSpPr>
          <p:cNvPr id="7"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505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8945"/>
            <a:ext cx="10515600" cy="5108017"/>
          </a:xfrm>
        </p:spPr>
        <p:txBody>
          <a:bodyPr>
            <a:normAutofit/>
          </a:bodyPr>
          <a:lstStyle/>
          <a:p>
            <a:pPr marL="0" indent="0">
              <a:buNone/>
            </a:pPr>
            <a:r>
              <a:rPr lang="en-US" sz="1600" b="1" u="sng" dirty="0" err="1" smtClean="0"/>
              <a:t>Def</a:t>
            </a:r>
            <a:r>
              <a:rPr lang="en-US" sz="1600" b="1" u="sng" dirty="0" smtClean="0"/>
              <a:t>:</a:t>
            </a:r>
          </a:p>
          <a:p>
            <a:pPr marL="0" indent="0">
              <a:buNone/>
            </a:pPr>
            <a:endParaRPr lang="en-US" sz="1600" b="1" u="sng" dirty="0" smtClean="0"/>
          </a:p>
          <a:p>
            <a:r>
              <a:rPr lang="en-US" sz="1600" b="1" dirty="0" smtClean="0"/>
              <a:t>The Value-function ( State Value Function) [</a:t>
            </a:r>
            <a:r>
              <a:rPr lang="en-US" sz="1600" b="1" dirty="0" smtClean="0">
                <a:sym typeface="Wingdings" panose="05000000000000000000" pitchFamily="2" charset="2"/>
              </a:rPr>
              <a:t>v</a:t>
            </a:r>
            <a:r>
              <a:rPr lang="en-US" sz="1600" b="1" baseline="-25000" dirty="0" smtClean="0"/>
              <a:t>π</a:t>
            </a:r>
            <a:r>
              <a:rPr lang="en-US" sz="1600" b="1" dirty="0" smtClean="0"/>
              <a:t>(s)]: </a:t>
            </a:r>
            <a:r>
              <a:rPr lang="en-US" sz="1600" dirty="0" smtClean="0"/>
              <a:t>the expected total (future) reward  for an agent starting from state s </a:t>
            </a:r>
          </a:p>
          <a:p>
            <a:pPr marL="0" lvl="0" indent="0">
              <a:buNone/>
            </a:pPr>
            <a:r>
              <a:rPr lang="en-US" sz="1600" dirty="0" smtClean="0"/>
              <a:t>( how good to be in this state s</a:t>
            </a:r>
            <a:r>
              <a:rPr lang="en-US" sz="1600" baseline="-25000" dirty="0" smtClean="0"/>
              <a:t>t+1</a:t>
            </a:r>
            <a:r>
              <a:rPr lang="en-US" sz="1600" dirty="0" smtClean="0"/>
              <a:t> for that agent </a:t>
            </a:r>
            <a:r>
              <a:rPr lang="en-US" sz="1600" dirty="0" smtClean="0">
                <a:sym typeface="Wingdings" panose="05000000000000000000" pitchFamily="2" charset="2"/>
              </a:rPr>
              <a:t> this why is it important to get the v</a:t>
            </a:r>
            <a:r>
              <a:rPr lang="en-US" sz="1600" baseline="-25000" dirty="0" smtClean="0"/>
              <a:t>π</a:t>
            </a:r>
            <a:r>
              <a:rPr lang="en-US" sz="1600" dirty="0" smtClean="0"/>
              <a:t> before finding optimal policy)</a:t>
            </a:r>
          </a:p>
          <a:p>
            <a:pPr marL="0" lvl="0" indent="0">
              <a:buNone/>
            </a:pPr>
            <a:endParaRPr lang="en-US" sz="1600" dirty="0" smtClean="0"/>
          </a:p>
          <a:p>
            <a:r>
              <a:rPr lang="en-US" sz="1600" b="1" dirty="0" smtClean="0"/>
              <a:t>The Q-function [</a:t>
            </a:r>
            <a:r>
              <a:rPr lang="en-US" sz="1600" b="1" dirty="0" smtClean="0">
                <a:sym typeface="Wingdings" panose="05000000000000000000" pitchFamily="2" charset="2"/>
              </a:rPr>
              <a:t>Q</a:t>
            </a:r>
            <a:r>
              <a:rPr lang="en-US" sz="1600" b="1" baseline="-25000" dirty="0" smtClean="0"/>
              <a:t>π</a:t>
            </a:r>
            <a:r>
              <a:rPr lang="en-US" sz="1600" b="1" dirty="0"/>
              <a:t>(</a:t>
            </a:r>
            <a:r>
              <a:rPr lang="en-US" sz="1600" b="1" dirty="0" err="1"/>
              <a:t>s,a</a:t>
            </a:r>
            <a:r>
              <a:rPr lang="en-US" sz="1600" b="1" dirty="0"/>
              <a:t>)</a:t>
            </a:r>
            <a:r>
              <a:rPr lang="en-US" sz="1600" b="1" dirty="0" smtClean="0"/>
              <a:t>]:</a:t>
            </a:r>
            <a:r>
              <a:rPr lang="en-US" sz="1600" dirty="0" smtClean="0"/>
              <a:t> the expected total reward received by an agent starting in state s and picking action a.</a:t>
            </a:r>
          </a:p>
          <a:p>
            <a:pPr marL="0" indent="0">
              <a:buNone/>
            </a:pPr>
            <a:r>
              <a:rPr lang="en-US" sz="1600" dirty="0" smtClean="0">
                <a:sym typeface="Wingdings" panose="05000000000000000000" pitchFamily="2" charset="2"/>
              </a:rPr>
              <a:t> We use </a:t>
            </a:r>
            <a:r>
              <a:rPr lang="en-US" sz="1600" b="1" dirty="0" smtClean="0"/>
              <a:t>The Q-function to find the </a:t>
            </a:r>
            <a:r>
              <a:rPr lang="en-US" sz="1600" dirty="0" smtClean="0"/>
              <a:t> </a:t>
            </a:r>
            <a:r>
              <a:rPr lang="en-US" sz="1600" u="sng" dirty="0" smtClean="0"/>
              <a:t>optimal policy </a:t>
            </a:r>
            <a:r>
              <a:rPr lang="en-US" sz="1600" dirty="0" smtClean="0"/>
              <a:t>when the model of the MDP is not available. </a:t>
            </a:r>
            <a:endParaRPr lang="fr-FR" sz="1600" dirty="0"/>
          </a:p>
          <a:p>
            <a:endParaRPr lang="fr-FR" sz="1300" dirty="0"/>
          </a:p>
        </p:txBody>
      </p:sp>
      <p:pic>
        <p:nvPicPr>
          <p:cNvPr id="7" name="Picture 6"/>
          <p:cNvPicPr>
            <a:picLocks noChangeAspect="1"/>
          </p:cNvPicPr>
          <p:nvPr/>
        </p:nvPicPr>
        <p:blipFill>
          <a:blip r:embed="rId2"/>
          <a:stretch>
            <a:fillRect/>
          </a:stretch>
        </p:blipFill>
        <p:spPr>
          <a:xfrm>
            <a:off x="4209245" y="3883507"/>
            <a:ext cx="2990625" cy="792000"/>
          </a:xfrm>
          <a:prstGeom prst="rect">
            <a:avLst/>
          </a:prstGeom>
        </p:spPr>
      </p:pic>
    </p:spTree>
    <p:extLst>
      <p:ext uri="{BB962C8B-B14F-4D97-AF65-F5344CB8AC3E}">
        <p14:creationId xmlns:p14="http://schemas.microsoft.com/office/powerpoint/2010/main" val="4241066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3"/>
            <a:ext cx="10515600" cy="5739080"/>
          </a:xfrm>
        </p:spPr>
        <p:txBody>
          <a:bodyPr>
            <a:normAutofit/>
          </a:bodyPr>
          <a:lstStyle/>
          <a:p>
            <a:pPr marL="0" indent="0">
              <a:buNone/>
            </a:pPr>
            <a:r>
              <a:rPr lang="en-US" sz="1600" b="1" u="sng" dirty="0" err="1" smtClean="0"/>
              <a:t>Def</a:t>
            </a:r>
            <a:r>
              <a:rPr lang="en-US" sz="1600" b="1" u="sng" dirty="0" smtClean="0"/>
              <a:t>:</a:t>
            </a:r>
          </a:p>
          <a:p>
            <a:pPr marL="0" indent="0">
              <a:buNone/>
            </a:pPr>
            <a:endParaRPr lang="fr-FR" sz="1600" dirty="0"/>
          </a:p>
          <a:p>
            <a:pPr marL="0" indent="0">
              <a:buNone/>
            </a:pPr>
            <a:r>
              <a:rPr lang="en-US" sz="1600" b="1" dirty="0" smtClean="0"/>
              <a:t>Bellman </a:t>
            </a:r>
            <a:r>
              <a:rPr lang="en-US" sz="1600" b="1" dirty="0"/>
              <a:t>Expectation </a:t>
            </a:r>
            <a:r>
              <a:rPr lang="en-US" sz="1600" b="1" dirty="0" smtClean="0"/>
              <a:t>Equation: </a:t>
            </a:r>
            <a:r>
              <a:rPr lang="en-US" sz="1600" dirty="0" smtClean="0"/>
              <a:t>the </a:t>
            </a:r>
            <a:r>
              <a:rPr lang="en-US" sz="1600" dirty="0"/>
              <a:t>value of </a:t>
            </a:r>
            <a:r>
              <a:rPr lang="en-US" sz="1600" dirty="0" smtClean="0"/>
              <a:t>the </a:t>
            </a:r>
            <a:r>
              <a:rPr lang="en-US" sz="1600" dirty="0"/>
              <a:t>state </a:t>
            </a:r>
            <a:r>
              <a:rPr lang="en-US" sz="1600" dirty="0" smtClean="0"/>
              <a:t>is decomposed </a:t>
            </a:r>
            <a:r>
              <a:rPr lang="en-US" sz="1600" dirty="0"/>
              <a:t>into immediate </a:t>
            </a:r>
            <a:r>
              <a:rPr lang="en-US" sz="1600" dirty="0" smtClean="0"/>
              <a:t>reward R(t) + the </a:t>
            </a:r>
            <a:r>
              <a:rPr lang="en-US" sz="1600" dirty="0"/>
              <a:t>value of </a:t>
            </a:r>
            <a:r>
              <a:rPr lang="en-US" sz="1600" dirty="0" smtClean="0"/>
              <a:t> successor state v(S</a:t>
            </a:r>
            <a:r>
              <a:rPr lang="en-US" sz="1600" baseline="-25000" dirty="0" smtClean="0"/>
              <a:t>t+1</a:t>
            </a:r>
            <a:r>
              <a:rPr lang="en-US" sz="1600" dirty="0" smtClean="0"/>
              <a:t>) </a:t>
            </a:r>
            <a:r>
              <a:rPr lang="en-US" sz="1600" dirty="0"/>
              <a:t>with a discount </a:t>
            </a:r>
            <a:r>
              <a:rPr lang="en-US" sz="1600" dirty="0" smtClean="0"/>
              <a:t>factor 𝛾. </a:t>
            </a:r>
          </a:p>
          <a:p>
            <a:pPr marL="0" indent="0">
              <a:buNone/>
            </a:pPr>
            <a:r>
              <a:rPr lang="en-US" sz="1600" b="1" dirty="0" smtClean="0"/>
              <a:t>Bellman </a:t>
            </a:r>
            <a:r>
              <a:rPr lang="en-US" sz="1600" b="1" dirty="0"/>
              <a:t>Expectation </a:t>
            </a:r>
            <a:r>
              <a:rPr lang="en-US" sz="1600" b="1" dirty="0" smtClean="0"/>
              <a:t>Equation: </a:t>
            </a:r>
            <a:r>
              <a:rPr lang="en-US" sz="1600" dirty="0" smtClean="0"/>
              <a:t>the </a:t>
            </a:r>
            <a:r>
              <a:rPr lang="en-US" sz="1600" dirty="0"/>
              <a:t>value of </a:t>
            </a:r>
            <a:r>
              <a:rPr lang="en-US" sz="1600" dirty="0" smtClean="0"/>
              <a:t> a </a:t>
            </a:r>
            <a:r>
              <a:rPr lang="en-US" sz="1600" dirty="0"/>
              <a:t>particular state subjected to some </a:t>
            </a:r>
            <a:r>
              <a:rPr lang="en-US" sz="1600" dirty="0" smtClean="0"/>
              <a:t>policy π. </a:t>
            </a:r>
            <a:endParaRPr lang="fr-FR" sz="3600" dirty="0"/>
          </a:p>
        </p:txBody>
      </p:sp>
      <p:pic>
        <p:nvPicPr>
          <p:cNvPr id="4" name="Picture 3"/>
          <p:cNvPicPr>
            <a:picLocks noChangeAspect="1"/>
          </p:cNvPicPr>
          <p:nvPr/>
        </p:nvPicPr>
        <p:blipFill>
          <a:blip r:embed="rId2"/>
          <a:stretch>
            <a:fillRect/>
          </a:stretch>
        </p:blipFill>
        <p:spPr>
          <a:xfrm>
            <a:off x="730540" y="4794211"/>
            <a:ext cx="4295775" cy="1809750"/>
          </a:xfrm>
          <a:prstGeom prst="rect">
            <a:avLst/>
          </a:prstGeom>
        </p:spPr>
      </p:pic>
      <p:pic>
        <p:nvPicPr>
          <p:cNvPr id="9" name="Picture 8"/>
          <p:cNvPicPr>
            <a:picLocks noChangeAspect="1"/>
          </p:cNvPicPr>
          <p:nvPr/>
        </p:nvPicPr>
        <p:blipFill>
          <a:blip r:embed="rId3"/>
          <a:stretch>
            <a:fillRect/>
          </a:stretch>
        </p:blipFill>
        <p:spPr>
          <a:xfrm>
            <a:off x="6600422" y="4919507"/>
            <a:ext cx="4677475" cy="779579"/>
          </a:xfrm>
          <a:prstGeom prst="rect">
            <a:avLst/>
          </a:prstGeom>
        </p:spPr>
      </p:pic>
      <p:pic>
        <p:nvPicPr>
          <p:cNvPr id="1037" name="Picture 13" descr="https://miro.medium.com/max/1579/1*Rt4dY1KHmMe8CvgnsI14g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468" y="2220767"/>
            <a:ext cx="3950364"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22761" y="2866630"/>
            <a:ext cx="2253803" cy="412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Straight Arrow Connector 5"/>
          <p:cNvCxnSpPr/>
          <p:nvPr/>
        </p:nvCxnSpPr>
        <p:spPr>
          <a:xfrm>
            <a:off x="5357612" y="1347127"/>
            <a:ext cx="502276" cy="14681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85635" y="2732888"/>
            <a:ext cx="3129566" cy="65820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Straight Arrow Connector 10"/>
          <p:cNvCxnSpPr/>
          <p:nvPr/>
        </p:nvCxnSpPr>
        <p:spPr>
          <a:xfrm>
            <a:off x="2472744" y="1926676"/>
            <a:ext cx="1635617" cy="8886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flipV="1">
            <a:off x="4529492" y="5309297"/>
            <a:ext cx="2070930"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82262" y="4345803"/>
            <a:ext cx="3592330" cy="369332"/>
          </a:xfrm>
          <a:prstGeom prst="rect">
            <a:avLst/>
          </a:prstGeom>
          <a:noFill/>
        </p:spPr>
        <p:txBody>
          <a:bodyPr wrap="none" rtlCol="0">
            <a:spAutoFit/>
          </a:bodyPr>
          <a:lstStyle/>
          <a:p>
            <a:r>
              <a:rPr lang="en-GB" b="1" i="1" dirty="0" smtClean="0"/>
              <a:t>How to find optimal Value function </a:t>
            </a:r>
            <a:endParaRPr lang="en-GB" b="1" i="1" dirty="0"/>
          </a:p>
        </p:txBody>
      </p:sp>
      <p:sp>
        <p:nvSpPr>
          <p:cNvPr id="18" name="TextBox 17"/>
          <p:cNvSpPr txBox="1"/>
          <p:nvPr/>
        </p:nvSpPr>
        <p:spPr>
          <a:xfrm>
            <a:off x="6402401" y="4646755"/>
            <a:ext cx="5195461" cy="369332"/>
          </a:xfrm>
          <a:prstGeom prst="rect">
            <a:avLst/>
          </a:prstGeom>
          <a:noFill/>
        </p:spPr>
        <p:txBody>
          <a:bodyPr wrap="none" rtlCol="0">
            <a:spAutoFit/>
          </a:bodyPr>
          <a:lstStyle/>
          <a:p>
            <a:r>
              <a:rPr lang="en-GB" b="1" i="1" dirty="0" smtClean="0"/>
              <a:t>How to the policy corresponding to a Value function </a:t>
            </a:r>
            <a:endParaRPr lang="en-GB" b="1" i="1" dirty="0"/>
          </a:p>
        </p:txBody>
      </p:sp>
    </p:spTree>
    <p:extLst>
      <p:ext uri="{BB962C8B-B14F-4D97-AF65-F5344CB8AC3E}">
        <p14:creationId xmlns:p14="http://schemas.microsoft.com/office/powerpoint/2010/main" val="3902297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1"/>
            <a:ext cx="10515600" cy="5275442"/>
          </a:xfrm>
        </p:spPr>
        <p:txBody>
          <a:bodyPr>
            <a:normAutofit/>
          </a:bodyPr>
          <a:lstStyle/>
          <a:p>
            <a:pPr marL="0" indent="0">
              <a:buNone/>
            </a:pPr>
            <a:r>
              <a:rPr lang="en-US" sz="1600" dirty="0"/>
              <a:t>ALL RL problems may be decomposed into </a:t>
            </a:r>
            <a:r>
              <a:rPr lang="en-US" sz="1600" b="1" u="sng" dirty="0"/>
              <a:t>two steps</a:t>
            </a:r>
            <a:r>
              <a:rPr lang="en-US" sz="1600" dirty="0"/>
              <a:t>:</a:t>
            </a:r>
          </a:p>
          <a:p>
            <a:pPr marL="342900" indent="-342900">
              <a:buFont typeface="+mj-lt"/>
              <a:buAutoNum type="arabicPeriod"/>
            </a:pPr>
            <a:r>
              <a:rPr lang="en-US" sz="1600" b="1" dirty="0"/>
              <a:t>Prediction (or policy evaluation)</a:t>
            </a:r>
            <a:r>
              <a:rPr lang="en-US" sz="1600" dirty="0"/>
              <a:t>: starting from a policy π, </a:t>
            </a:r>
            <a:r>
              <a:rPr lang="en-US" sz="1600" dirty="0" smtClean="0"/>
              <a:t>get value </a:t>
            </a:r>
            <a:r>
              <a:rPr lang="en-US" sz="1600" dirty="0"/>
              <a:t>function </a:t>
            </a:r>
            <a:r>
              <a:rPr lang="en-US" sz="1600" dirty="0" smtClean="0"/>
              <a:t>v</a:t>
            </a:r>
            <a:r>
              <a:rPr lang="en-US" sz="1600" baseline="-25000" dirty="0" smtClean="0"/>
              <a:t>π </a:t>
            </a:r>
            <a:r>
              <a:rPr lang="en-US" sz="1600" dirty="0"/>
              <a:t>( of optimal </a:t>
            </a:r>
            <a:r>
              <a:rPr lang="en-US" sz="1600" dirty="0" smtClean="0"/>
              <a:t>v</a:t>
            </a:r>
            <a:r>
              <a:rPr lang="en-US" sz="1600" baseline="-25000" dirty="0" smtClean="0"/>
              <a:t>π</a:t>
            </a:r>
            <a:r>
              <a:rPr lang="en-US" sz="1600" baseline="30000" dirty="0" smtClean="0"/>
              <a:t>*</a:t>
            </a:r>
            <a:r>
              <a:rPr lang="en-US" sz="1600" dirty="0" smtClean="0"/>
              <a:t>)</a:t>
            </a:r>
            <a:endParaRPr lang="en-US" sz="1600" baseline="-25000" dirty="0"/>
          </a:p>
          <a:p>
            <a:pPr marL="342900" indent="-342900">
              <a:buFont typeface="+mj-lt"/>
              <a:buAutoNum type="arabicPeriod"/>
            </a:pPr>
            <a:r>
              <a:rPr lang="en-US" sz="1600" b="1" dirty="0"/>
              <a:t>Control (or policy improvement)</a:t>
            </a:r>
            <a:r>
              <a:rPr lang="en-US" sz="1600" dirty="0"/>
              <a:t>: using the function v</a:t>
            </a:r>
            <a:r>
              <a:rPr lang="en-US" sz="1600" baseline="-25000" dirty="0"/>
              <a:t>π,</a:t>
            </a:r>
            <a:r>
              <a:rPr lang="en-US" sz="1600" dirty="0"/>
              <a:t> From the 1</a:t>
            </a:r>
            <a:r>
              <a:rPr lang="en-US" sz="1600" baseline="30000" dirty="0"/>
              <a:t>st</a:t>
            </a:r>
            <a:r>
              <a:rPr lang="en-US" sz="1600" dirty="0"/>
              <a:t> step, we get the optimal policy π</a:t>
            </a:r>
            <a:r>
              <a:rPr lang="en-US" sz="1600" baseline="30000" dirty="0"/>
              <a:t>∗</a:t>
            </a:r>
            <a:r>
              <a:rPr lang="en-US" sz="1600" dirty="0"/>
              <a:t> and optimal value function v</a:t>
            </a:r>
            <a:r>
              <a:rPr lang="en-US" sz="1600" baseline="30000" dirty="0" smtClean="0"/>
              <a:t>∗</a:t>
            </a:r>
            <a:endParaRPr lang="en-US" sz="1600" b="1" u="sng" dirty="0" smtClean="0"/>
          </a:p>
          <a:p>
            <a:pPr marL="0" indent="0">
              <a:buNone/>
            </a:pPr>
            <a:endParaRPr lang="en-US" sz="1600" b="1" u="sng" dirty="0"/>
          </a:p>
          <a:p>
            <a:pPr marL="0" indent="0">
              <a:buNone/>
            </a:pPr>
            <a:r>
              <a:rPr lang="en-US" sz="1600" b="1" u="sng" dirty="0" smtClean="0"/>
              <a:t>Expected</a:t>
            </a:r>
            <a:r>
              <a:rPr lang="en-US" sz="1600" u="sng" dirty="0"/>
              <a:t> </a:t>
            </a:r>
            <a:r>
              <a:rPr lang="en-US" sz="1600" u="sng" dirty="0" err="1" smtClean="0"/>
              <a:t>vs</a:t>
            </a:r>
            <a:r>
              <a:rPr lang="en-US" sz="1600" u="sng" dirty="0"/>
              <a:t> </a:t>
            </a:r>
            <a:r>
              <a:rPr lang="en-US" sz="1600" b="1" u="sng" dirty="0" smtClean="0"/>
              <a:t>Sampled </a:t>
            </a:r>
            <a:r>
              <a:rPr lang="en-US" sz="1600" u="sng" dirty="0" smtClean="0"/>
              <a:t>methods</a:t>
            </a:r>
            <a:r>
              <a:rPr lang="en-US" sz="1600" b="1" u="sng" dirty="0" smtClean="0"/>
              <a:t> </a:t>
            </a:r>
            <a:r>
              <a:rPr lang="en-US" sz="1600" u="sng" dirty="0" smtClean="0"/>
              <a:t>:</a:t>
            </a:r>
            <a:endParaRPr lang="en-US" sz="1600" u="sng" dirty="0"/>
          </a:p>
          <a:p>
            <a:r>
              <a:rPr lang="en-US" sz="1600" dirty="0" smtClean="0"/>
              <a:t>We can use knowledge about the environment (transitions probabilities) to compute the expectation returns given all the next states probabilities </a:t>
            </a:r>
            <a:r>
              <a:rPr lang="en-US" sz="1600" b="1" dirty="0" smtClean="0"/>
              <a:t>(Expectation Methods: DP)</a:t>
            </a:r>
          </a:p>
          <a:p>
            <a:r>
              <a:rPr lang="en-US" sz="1600" dirty="0" smtClean="0"/>
              <a:t>If our sample space is big enough, the expected update after each sample should tend to the optimal value function. Thus we don’t need to know the environment’s dynamics </a:t>
            </a:r>
            <a:r>
              <a:rPr lang="en-US" sz="1600" b="1" dirty="0" smtClean="0"/>
              <a:t>(Sampling Methods: MC, TD(0) and TD(</a:t>
            </a:r>
            <a:r>
              <a:rPr lang="el-GR" sz="1600" b="1" dirty="0" smtClean="0"/>
              <a:t>λ</a:t>
            </a:r>
            <a:r>
              <a:rPr lang="en-US" sz="1600" b="1" dirty="0" smtClean="0"/>
              <a:t>))</a:t>
            </a:r>
          </a:p>
          <a:p>
            <a:endParaRPr lang="en-US" sz="1600" b="1" dirty="0"/>
          </a:p>
          <a:p>
            <a:pPr marL="0" indent="0">
              <a:buNone/>
            </a:pPr>
            <a:r>
              <a:rPr lang="en-US" sz="1600" b="1" u="sng" dirty="0"/>
              <a:t>bootstrapping</a:t>
            </a:r>
            <a:r>
              <a:rPr lang="en-US" sz="1600" dirty="0"/>
              <a:t> </a:t>
            </a:r>
            <a:r>
              <a:rPr lang="en-US" sz="1600" dirty="0" smtClean="0"/>
              <a:t>: estimating the value function out </a:t>
            </a:r>
            <a:r>
              <a:rPr lang="en-US" sz="1600" dirty="0"/>
              <a:t>of </a:t>
            </a:r>
            <a:r>
              <a:rPr lang="en-US" sz="1600" dirty="0" smtClean="0"/>
              <a:t>previous estimates of the value function. (</a:t>
            </a:r>
            <a:r>
              <a:rPr lang="fr-FR" sz="1600" dirty="0" smtClean="0"/>
              <a:t>DP</a:t>
            </a:r>
            <a:r>
              <a:rPr lang="fr-FR" sz="1600" dirty="0"/>
              <a:t> </a:t>
            </a:r>
            <a:r>
              <a:rPr lang="fr-FR" sz="1600" dirty="0" smtClean="0"/>
              <a:t>and TD </a:t>
            </a:r>
            <a:r>
              <a:rPr lang="en-US" sz="1600" b="1" dirty="0" smtClean="0"/>
              <a:t>bootstraps, </a:t>
            </a:r>
            <a:r>
              <a:rPr lang="en-US" sz="1600" dirty="0" smtClean="0"/>
              <a:t>MC do </a:t>
            </a:r>
            <a:r>
              <a:rPr lang="en-US" sz="1600" b="1" dirty="0" smtClean="0"/>
              <a:t>NOT bootstraps).</a:t>
            </a:r>
            <a:endParaRPr lang="fr-FR" sz="1600" dirty="0"/>
          </a:p>
        </p:txBody>
      </p:sp>
    </p:spTree>
    <p:extLst>
      <p:ext uri="{BB962C8B-B14F-4D97-AF65-F5344CB8AC3E}">
        <p14:creationId xmlns:p14="http://schemas.microsoft.com/office/powerpoint/2010/main" val="1894913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33718"/>
          </a:xfrm>
        </p:spPr>
        <p:txBody>
          <a:bodyPr>
            <a:noAutofit/>
          </a:bodyPr>
          <a:lstStyle/>
          <a:p>
            <a:r>
              <a:rPr lang="en-US" sz="4000" b="1" i="1" dirty="0"/>
              <a:t>Dynamic Programming (DP)</a:t>
            </a:r>
            <a:endParaRPr lang="fr-FR" sz="4000" b="1" i="1" dirty="0"/>
          </a:p>
        </p:txBody>
      </p:sp>
      <p:sp>
        <p:nvSpPr>
          <p:cNvPr id="3" name="Content Placeholder 2"/>
          <p:cNvSpPr>
            <a:spLocks noGrp="1"/>
          </p:cNvSpPr>
          <p:nvPr>
            <p:ph idx="1"/>
          </p:nvPr>
        </p:nvSpPr>
        <p:spPr>
          <a:xfrm>
            <a:off x="838200" y="933718"/>
            <a:ext cx="10515600" cy="5243245"/>
          </a:xfrm>
        </p:spPr>
        <p:txBody>
          <a:bodyPr>
            <a:normAutofit/>
          </a:bodyPr>
          <a:lstStyle/>
          <a:p>
            <a:r>
              <a:rPr lang="en-US" sz="1600" dirty="0"/>
              <a:t>Dynamic Programming (DP) refers to a collection of algorithms that can be used to compute </a:t>
            </a:r>
            <a:r>
              <a:rPr lang="en-US" sz="1600" dirty="0" smtClean="0"/>
              <a:t>the </a:t>
            </a:r>
            <a:r>
              <a:rPr lang="en-US" sz="1600" dirty="0"/>
              <a:t>optimal policies given a perfect </a:t>
            </a:r>
            <a:r>
              <a:rPr lang="en-US" sz="1600" dirty="0" smtClean="0"/>
              <a:t>MDP model.</a:t>
            </a:r>
          </a:p>
          <a:p>
            <a:endParaRPr lang="en-US" sz="1600" dirty="0" smtClean="0"/>
          </a:p>
          <a:p>
            <a:r>
              <a:rPr lang="fr-FR" sz="1600" b="1" dirty="0"/>
              <a:t>Policy </a:t>
            </a:r>
            <a:r>
              <a:rPr lang="fr-FR" sz="1600" b="1" dirty="0" err="1"/>
              <a:t>Iteration</a:t>
            </a:r>
            <a:r>
              <a:rPr lang="fr-FR" sz="1600" b="1" dirty="0"/>
              <a:t> </a:t>
            </a:r>
            <a:r>
              <a:rPr lang="fr-FR" sz="1600" b="1" dirty="0" smtClean="0"/>
              <a:t>:</a:t>
            </a:r>
            <a:endParaRPr lang="en-US" sz="1600" b="1" dirty="0" smtClean="0"/>
          </a:p>
          <a:p>
            <a:pPr>
              <a:spcBef>
                <a:spcPts val="0"/>
              </a:spcBef>
              <a:buFont typeface="+mj-lt"/>
              <a:buAutoNum type="arabicPeriod"/>
            </a:pPr>
            <a:r>
              <a:rPr lang="en-US" sz="1600" dirty="0" smtClean="0"/>
              <a:t>Step 1: </a:t>
            </a:r>
            <a:r>
              <a:rPr lang="en-US" sz="1600" dirty="0"/>
              <a:t>compute </a:t>
            </a:r>
            <a:r>
              <a:rPr lang="en-US" sz="1600" dirty="0" smtClean="0"/>
              <a:t>v</a:t>
            </a:r>
            <a:r>
              <a:rPr lang="en-US" sz="1600" baseline="-25000" dirty="0" smtClean="0"/>
              <a:t>π</a:t>
            </a:r>
            <a:r>
              <a:rPr lang="en-US" sz="1600" dirty="0" smtClean="0"/>
              <a:t>(k)</a:t>
            </a:r>
            <a:r>
              <a:rPr lang="en-US" sz="1600" dirty="0"/>
              <a:t> iteratively, </a:t>
            </a:r>
            <a:r>
              <a:rPr lang="en-US" sz="1600" dirty="0" smtClean="0"/>
              <a:t>starting from an arbitrary </a:t>
            </a:r>
            <a:r>
              <a:rPr lang="en-US" sz="1600" dirty="0"/>
              <a:t>value </a:t>
            </a:r>
            <a:r>
              <a:rPr lang="en-US" sz="1600" dirty="0" smtClean="0"/>
              <a:t>and the </a:t>
            </a:r>
            <a:r>
              <a:rPr lang="en-US" sz="1600" dirty="0"/>
              <a:t>initial state </a:t>
            </a:r>
            <a:r>
              <a:rPr lang="en-US" sz="1600" dirty="0" smtClean="0"/>
              <a:t>v</a:t>
            </a:r>
            <a:r>
              <a:rPr lang="en-US" sz="1600" baseline="-25000" dirty="0" smtClean="0"/>
              <a:t>0</a:t>
            </a:r>
            <a:r>
              <a:rPr lang="en-US" sz="1600" dirty="0"/>
              <a:t>, </a:t>
            </a:r>
            <a:r>
              <a:rPr lang="en-US" sz="1600" dirty="0" smtClean="0"/>
              <a:t>perform iterative successive </a:t>
            </a:r>
            <a:r>
              <a:rPr lang="en-US" sz="1600" dirty="0"/>
              <a:t>approximation </a:t>
            </a:r>
            <a:r>
              <a:rPr lang="en-US" sz="1600" dirty="0" smtClean="0"/>
              <a:t>using </a:t>
            </a:r>
            <a:r>
              <a:rPr lang="en-US" sz="1600" dirty="0"/>
              <a:t>the Bellman </a:t>
            </a:r>
            <a:r>
              <a:rPr lang="en-US" sz="1600" dirty="0" smtClean="0"/>
              <a:t>equation</a:t>
            </a:r>
            <a:r>
              <a:rPr lang="en-US" sz="1600" dirty="0"/>
              <a:t> as an update rule. </a:t>
            </a:r>
            <a:r>
              <a:rPr lang="en-US" sz="1600" dirty="0" smtClean="0"/>
              <a:t>(</a:t>
            </a:r>
            <a:r>
              <a:rPr lang="en-US" sz="1600" dirty="0"/>
              <a:t> </a:t>
            </a:r>
            <a:r>
              <a:rPr lang="en-US" sz="1600" b="1" dirty="0"/>
              <a:t>iterative policy </a:t>
            </a:r>
            <a:r>
              <a:rPr lang="en-US" sz="1600" b="1" dirty="0" smtClean="0"/>
              <a:t>evaluation</a:t>
            </a:r>
            <a:r>
              <a:rPr lang="en-US" sz="1600" dirty="0" smtClean="0"/>
              <a:t>)</a:t>
            </a:r>
          </a:p>
          <a:p>
            <a:pPr>
              <a:spcBef>
                <a:spcPts val="0"/>
              </a:spcBef>
              <a:buFont typeface="+mj-lt"/>
              <a:buAutoNum type="arabicPeriod"/>
            </a:pPr>
            <a:r>
              <a:rPr lang="en-US" sz="1600" dirty="0" smtClean="0"/>
              <a:t>Step 2: For each </a:t>
            </a:r>
            <a:r>
              <a:rPr lang="en-US" sz="1600" dirty="0"/>
              <a:t>state </a:t>
            </a:r>
            <a:r>
              <a:rPr lang="en-US" sz="1600" dirty="0" smtClean="0"/>
              <a:t>s</a:t>
            </a:r>
            <a:r>
              <a:rPr lang="en-US" sz="1600" dirty="0"/>
              <a:t> </a:t>
            </a:r>
            <a:r>
              <a:rPr lang="en-US" sz="1600" dirty="0" smtClean="0"/>
              <a:t>, select action a the best </a:t>
            </a:r>
            <a:r>
              <a:rPr lang="en-US" sz="1600" dirty="0"/>
              <a:t>action </a:t>
            </a:r>
            <a:r>
              <a:rPr lang="en-US" sz="1600" dirty="0" smtClean="0"/>
              <a:t>(could be the same as in the policy) according to the </a:t>
            </a:r>
            <a:r>
              <a:rPr lang="en-US" sz="1600" dirty="0"/>
              <a:t>v</a:t>
            </a:r>
            <a:r>
              <a:rPr lang="en-US" sz="1600" baseline="-25000" dirty="0"/>
              <a:t>π</a:t>
            </a:r>
            <a:r>
              <a:rPr lang="en-US" sz="1600" dirty="0"/>
              <a:t>(k</a:t>
            </a:r>
            <a:r>
              <a:rPr lang="en-US" sz="1600" dirty="0" smtClean="0"/>
              <a:t>)</a:t>
            </a:r>
          </a:p>
          <a:p>
            <a:pPr>
              <a:spcBef>
                <a:spcPts val="0"/>
              </a:spcBef>
              <a:buFont typeface="+mj-lt"/>
              <a:buAutoNum type="arabicPeriod"/>
            </a:pPr>
            <a:r>
              <a:rPr lang="en-US" sz="1600" dirty="0" smtClean="0"/>
              <a:t>Go to 1 and until the policy is stable</a:t>
            </a:r>
          </a:p>
          <a:p>
            <a:pPr marL="0" indent="0">
              <a:spcBef>
                <a:spcPts val="0"/>
              </a:spcBef>
              <a:buNone/>
            </a:pPr>
            <a:endParaRPr lang="en-US" sz="1600" dirty="0" smtClean="0"/>
          </a:p>
          <a:p>
            <a:pPr marL="0" indent="0">
              <a:spcBef>
                <a:spcPts val="0"/>
              </a:spcBef>
              <a:buNone/>
            </a:pPr>
            <a:endParaRPr lang="fr-FR" sz="1600" dirty="0" smtClean="0"/>
          </a:p>
          <a:p>
            <a:r>
              <a:rPr lang="fr-FR" sz="1600" b="1" dirty="0"/>
              <a:t>Value </a:t>
            </a:r>
            <a:r>
              <a:rPr lang="fr-FR" sz="1600" b="1" dirty="0" err="1" smtClean="0"/>
              <a:t>Iteration</a:t>
            </a:r>
            <a:r>
              <a:rPr lang="fr-FR" sz="1600" b="1" dirty="0" smtClean="0"/>
              <a:t>:</a:t>
            </a:r>
            <a:endParaRPr lang="en-US" sz="1600" b="1" dirty="0"/>
          </a:p>
          <a:p>
            <a:pPr>
              <a:spcBef>
                <a:spcPts val="0"/>
              </a:spcBef>
              <a:buFont typeface="+mj-lt"/>
              <a:buAutoNum type="arabicPeriod"/>
            </a:pPr>
            <a:r>
              <a:rPr lang="en-US" sz="1600" dirty="0"/>
              <a:t>Step 1: compute v</a:t>
            </a:r>
            <a:r>
              <a:rPr lang="en-US" sz="1600" baseline="30000" dirty="0" smtClean="0"/>
              <a:t>*</a:t>
            </a:r>
            <a:r>
              <a:rPr lang="en-US" sz="1600" dirty="0"/>
              <a:t> iteratively, starting from an arbitrary value for the initial state v</a:t>
            </a:r>
            <a:r>
              <a:rPr lang="en-US" sz="1600" baseline="-25000" dirty="0"/>
              <a:t>0</a:t>
            </a:r>
            <a:r>
              <a:rPr lang="en-US" sz="1600" dirty="0"/>
              <a:t>, perform iterative successive approximation using the Bellman equation as an update rule. </a:t>
            </a:r>
            <a:endParaRPr lang="en-US" sz="1600" dirty="0" smtClean="0"/>
          </a:p>
          <a:p>
            <a:pPr marL="0" indent="0">
              <a:spcBef>
                <a:spcPts val="0"/>
              </a:spcBef>
              <a:buNone/>
            </a:pPr>
            <a:r>
              <a:rPr lang="en-US" sz="1600" dirty="0"/>
              <a:t> </a:t>
            </a:r>
            <a:r>
              <a:rPr lang="en-US" sz="1600" dirty="0" smtClean="0"/>
              <a:t>    ***However, Value update </a:t>
            </a:r>
            <a:r>
              <a:rPr lang="en-US" sz="1600" dirty="0"/>
              <a:t>is </a:t>
            </a:r>
            <a:r>
              <a:rPr lang="en-US" sz="1600" dirty="0" smtClean="0"/>
              <a:t>updated wit the max over </a:t>
            </a:r>
            <a:r>
              <a:rPr lang="en-US" sz="1600" dirty="0"/>
              <a:t>all </a:t>
            </a:r>
            <a:r>
              <a:rPr lang="en-US" sz="1600" dirty="0" smtClean="0"/>
              <a:t>actions. </a:t>
            </a:r>
          </a:p>
          <a:p>
            <a:pPr marL="0" indent="0">
              <a:spcBef>
                <a:spcPts val="0"/>
              </a:spcBef>
              <a:buNone/>
            </a:pPr>
            <a:r>
              <a:rPr lang="en-US" sz="1600" dirty="0" smtClean="0"/>
              <a:t>     ***this step is perform multiple times until V converges ( or hits the max </a:t>
            </a:r>
            <a:r>
              <a:rPr lang="en-US" sz="1600" dirty="0" err="1" smtClean="0"/>
              <a:t>num</a:t>
            </a:r>
            <a:r>
              <a:rPr lang="en-US" sz="1600" dirty="0" smtClean="0"/>
              <a:t> of iteration).</a:t>
            </a:r>
          </a:p>
          <a:p>
            <a:pPr>
              <a:spcBef>
                <a:spcPts val="0"/>
              </a:spcBef>
              <a:buFont typeface="+mj-lt"/>
              <a:buAutoNum type="arabicPeriod" startAt="2"/>
            </a:pPr>
            <a:r>
              <a:rPr lang="en-US" sz="1600" dirty="0" smtClean="0"/>
              <a:t>Step </a:t>
            </a:r>
            <a:r>
              <a:rPr lang="en-US" sz="1600" dirty="0"/>
              <a:t>2: For each state s , select action a the best action </a:t>
            </a:r>
            <a:r>
              <a:rPr lang="en-US" sz="1600" dirty="0" smtClean="0"/>
              <a:t>according </a:t>
            </a:r>
            <a:r>
              <a:rPr lang="en-US" sz="1600" dirty="0"/>
              <a:t>to </a:t>
            </a:r>
            <a:r>
              <a:rPr lang="en-US" sz="1600" dirty="0" smtClean="0"/>
              <a:t>the optimal value function founded before V</a:t>
            </a:r>
            <a:r>
              <a:rPr lang="en-US" sz="1600" baseline="30000" dirty="0" smtClean="0"/>
              <a:t>*</a:t>
            </a:r>
            <a:endParaRPr lang="en-US" sz="1600" baseline="30000" dirty="0"/>
          </a:p>
        </p:txBody>
      </p:sp>
      <p:sp>
        <p:nvSpPr>
          <p:cNvPr id="4" name="Rectangle 3"/>
          <p:cNvSpPr/>
          <p:nvPr/>
        </p:nvSpPr>
        <p:spPr>
          <a:xfrm>
            <a:off x="188889" y="6606883"/>
            <a:ext cx="8761927" cy="246221"/>
          </a:xfrm>
          <a:prstGeom prst="rect">
            <a:avLst/>
          </a:prstGeom>
        </p:spPr>
        <p:txBody>
          <a:bodyPr wrap="square">
            <a:spAutoFit/>
          </a:bodyPr>
          <a:lstStyle/>
          <a:p>
            <a:r>
              <a:rPr lang="fr-FR" sz="1000" dirty="0" smtClean="0">
                <a:solidFill>
                  <a:schemeClr val="tx1">
                    <a:lumMod val="95000"/>
                    <a:lumOff val="5000"/>
                  </a:schemeClr>
                </a:solidFill>
              </a:rPr>
              <a:t>Figure </a:t>
            </a:r>
            <a:r>
              <a:rPr lang="fr-FR" sz="1000" dirty="0" err="1" smtClean="0">
                <a:solidFill>
                  <a:schemeClr val="tx1">
                    <a:lumMod val="95000"/>
                    <a:lumOff val="5000"/>
                  </a:schemeClr>
                </a:solidFill>
              </a:rPr>
              <a:t>from</a:t>
            </a:r>
            <a:r>
              <a:rPr lang="fr-FR" sz="1000" dirty="0" smtClean="0">
                <a:hlinkClick r:id="rId2"/>
              </a:rPr>
              <a:t> [1] https</a:t>
            </a:r>
            <a:r>
              <a:rPr lang="fr-FR" sz="1000" dirty="0">
                <a:hlinkClick r:id="rId2"/>
              </a:rPr>
              <a:t>://stackoverflow.com/questions/37370015/what-is-the-difference-between-value-iteration-and-policy-iteration</a:t>
            </a:r>
            <a:endParaRPr lang="fr-FR" sz="1000" dirty="0"/>
          </a:p>
        </p:txBody>
      </p:sp>
    </p:spTree>
    <p:extLst>
      <p:ext uri="{BB962C8B-B14F-4D97-AF65-F5344CB8AC3E}">
        <p14:creationId xmlns:p14="http://schemas.microsoft.com/office/powerpoint/2010/main" val="890736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33718"/>
          </a:xfrm>
        </p:spPr>
        <p:txBody>
          <a:bodyPr>
            <a:noAutofit/>
          </a:bodyPr>
          <a:lstStyle/>
          <a:p>
            <a:r>
              <a:rPr lang="en-US" sz="4000" b="1" i="1" dirty="0"/>
              <a:t>Dynamic Programming (DP)</a:t>
            </a:r>
            <a:endParaRPr lang="fr-FR" sz="4000" b="1" i="1" dirty="0"/>
          </a:p>
        </p:txBody>
      </p:sp>
      <p:sp>
        <p:nvSpPr>
          <p:cNvPr id="4" name="Rectangle 3"/>
          <p:cNvSpPr/>
          <p:nvPr/>
        </p:nvSpPr>
        <p:spPr>
          <a:xfrm>
            <a:off x="188889" y="6606883"/>
            <a:ext cx="8761927" cy="246221"/>
          </a:xfrm>
          <a:prstGeom prst="rect">
            <a:avLst/>
          </a:prstGeom>
        </p:spPr>
        <p:txBody>
          <a:bodyPr wrap="square">
            <a:spAutoFit/>
          </a:bodyPr>
          <a:lstStyle/>
          <a:p>
            <a:r>
              <a:rPr lang="fr-FR" sz="1000" dirty="0" smtClean="0">
                <a:solidFill>
                  <a:schemeClr val="tx1">
                    <a:lumMod val="95000"/>
                    <a:lumOff val="5000"/>
                  </a:schemeClr>
                </a:solidFill>
              </a:rPr>
              <a:t>Figure </a:t>
            </a:r>
            <a:r>
              <a:rPr lang="fr-FR" sz="1000" dirty="0" err="1" smtClean="0">
                <a:solidFill>
                  <a:schemeClr val="tx1">
                    <a:lumMod val="95000"/>
                    <a:lumOff val="5000"/>
                  </a:schemeClr>
                </a:solidFill>
              </a:rPr>
              <a:t>from</a:t>
            </a:r>
            <a:r>
              <a:rPr lang="fr-FR" sz="1000" dirty="0" smtClean="0">
                <a:hlinkClick r:id="rId2"/>
              </a:rPr>
              <a:t> [1] https</a:t>
            </a:r>
            <a:r>
              <a:rPr lang="fr-FR" sz="1000" dirty="0">
                <a:hlinkClick r:id="rId2"/>
              </a:rPr>
              <a:t>://stackoverflow.com/questions/37370015/what-is-the-difference-between-value-iteration-and-policy-iteration</a:t>
            </a:r>
            <a:endParaRPr lang="fr-FR" sz="1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864" y="1197402"/>
            <a:ext cx="9480403" cy="4680000"/>
          </a:xfrm>
          <a:prstGeom prst="rect">
            <a:avLst/>
          </a:prstGeom>
        </p:spPr>
      </p:pic>
    </p:spTree>
    <p:extLst>
      <p:ext uri="{BB962C8B-B14F-4D97-AF65-F5344CB8AC3E}">
        <p14:creationId xmlns:p14="http://schemas.microsoft.com/office/powerpoint/2010/main" val="2738314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3803" y="2021983"/>
            <a:ext cx="2871988" cy="23503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Straight Connector 5"/>
          <p:cNvCxnSpPr>
            <a:stCxn id="4" idx="0"/>
            <a:endCxn id="4" idx="2"/>
          </p:cNvCxnSpPr>
          <p:nvPr/>
        </p:nvCxnSpPr>
        <p:spPr>
          <a:xfrm>
            <a:off x="3689797" y="2021983"/>
            <a:ext cx="0" cy="2350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50912" y="2021983"/>
            <a:ext cx="0" cy="2350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38529" y="2021983"/>
            <a:ext cx="0" cy="2350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3"/>
          </p:cNvCxnSpPr>
          <p:nvPr/>
        </p:nvCxnSpPr>
        <p:spPr>
          <a:xfrm flipH="1">
            <a:off x="2253804" y="3197181"/>
            <a:ext cx="2871987" cy="268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253802" y="2654122"/>
            <a:ext cx="2871987" cy="268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253801" y="3757948"/>
            <a:ext cx="2871987" cy="2683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89912" y="3872646"/>
            <a:ext cx="296876" cy="369332"/>
          </a:xfrm>
          <a:prstGeom prst="rect">
            <a:avLst/>
          </a:prstGeom>
          <a:noFill/>
        </p:spPr>
        <p:txBody>
          <a:bodyPr wrap="none" rtlCol="0">
            <a:spAutoFit/>
          </a:bodyPr>
          <a:lstStyle/>
          <a:p>
            <a:r>
              <a:rPr lang="fr-FR" dirty="0" smtClean="0"/>
              <a:t>T</a:t>
            </a:r>
            <a:endParaRPr lang="fr-FR" dirty="0"/>
          </a:p>
        </p:txBody>
      </p:sp>
      <p:sp>
        <p:nvSpPr>
          <p:cNvPr id="15" name="TextBox 14"/>
          <p:cNvSpPr txBox="1"/>
          <p:nvPr/>
        </p:nvSpPr>
        <p:spPr>
          <a:xfrm>
            <a:off x="2440960" y="2153854"/>
            <a:ext cx="296876" cy="369332"/>
          </a:xfrm>
          <a:prstGeom prst="rect">
            <a:avLst/>
          </a:prstGeom>
          <a:noFill/>
        </p:spPr>
        <p:txBody>
          <a:bodyPr wrap="none" rtlCol="0">
            <a:spAutoFit/>
          </a:bodyPr>
          <a:lstStyle/>
          <a:p>
            <a:r>
              <a:rPr lang="fr-FR" dirty="0" smtClean="0"/>
              <a:t>T</a:t>
            </a:r>
            <a:endParaRPr lang="fr-FR" dirty="0"/>
          </a:p>
        </p:txBody>
      </p:sp>
      <p:sp>
        <p:nvSpPr>
          <p:cNvPr id="16" name="TextBox 15"/>
          <p:cNvSpPr txBox="1"/>
          <p:nvPr/>
        </p:nvSpPr>
        <p:spPr>
          <a:xfrm>
            <a:off x="6220495" y="2600081"/>
            <a:ext cx="3615605" cy="923330"/>
          </a:xfrm>
          <a:prstGeom prst="rect">
            <a:avLst/>
          </a:prstGeom>
          <a:noFill/>
        </p:spPr>
        <p:txBody>
          <a:bodyPr wrap="none" rtlCol="0">
            <a:spAutoFit/>
          </a:bodyPr>
          <a:lstStyle/>
          <a:p>
            <a:r>
              <a:rPr lang="fr-FR" dirty="0" smtClean="0"/>
              <a:t>R(t) = -1 </a:t>
            </a:r>
            <a:r>
              <a:rPr lang="fr-FR" dirty="0" err="1" smtClean="0"/>
              <a:t>after</a:t>
            </a:r>
            <a:r>
              <a:rPr lang="fr-FR" dirty="0" smtClean="0"/>
              <a:t> </a:t>
            </a:r>
            <a:r>
              <a:rPr lang="fr-FR" dirty="0" err="1" smtClean="0"/>
              <a:t>each</a:t>
            </a:r>
            <a:r>
              <a:rPr lang="fr-FR" dirty="0" smtClean="0"/>
              <a:t> move</a:t>
            </a:r>
          </a:p>
          <a:p>
            <a:r>
              <a:rPr lang="fr-FR" dirty="0" smtClean="0"/>
              <a:t>Actions: right, </a:t>
            </a:r>
            <a:r>
              <a:rPr lang="fr-FR" dirty="0" err="1" smtClean="0"/>
              <a:t>left</a:t>
            </a:r>
            <a:r>
              <a:rPr lang="fr-FR" dirty="0" smtClean="0"/>
              <a:t>, up, down</a:t>
            </a:r>
          </a:p>
          <a:p>
            <a:r>
              <a:rPr lang="fr-FR" dirty="0" smtClean="0"/>
              <a:t>(0,0) and (3,3) </a:t>
            </a:r>
            <a:r>
              <a:rPr lang="fr-FR" dirty="0" err="1" smtClean="0"/>
              <a:t>game</a:t>
            </a:r>
            <a:r>
              <a:rPr lang="fr-FR" dirty="0" smtClean="0"/>
              <a:t> ends and R(t)=0</a:t>
            </a:r>
            <a:endParaRPr lang="fr-FR" dirty="0"/>
          </a:p>
        </p:txBody>
      </p:sp>
      <p:sp>
        <p:nvSpPr>
          <p:cNvPr id="17" name="Rectangle 16"/>
          <p:cNvSpPr/>
          <p:nvPr/>
        </p:nvSpPr>
        <p:spPr>
          <a:xfrm>
            <a:off x="2134342" y="1290289"/>
            <a:ext cx="2617063" cy="369332"/>
          </a:xfrm>
          <a:prstGeom prst="rect">
            <a:avLst/>
          </a:prstGeom>
        </p:spPr>
        <p:txBody>
          <a:bodyPr wrap="none">
            <a:spAutoFit/>
          </a:bodyPr>
          <a:lstStyle/>
          <a:p>
            <a:r>
              <a:rPr lang="fr-FR" b="1" dirty="0" smtClean="0">
                <a:solidFill>
                  <a:srgbClr val="24292E"/>
                </a:solidFill>
                <a:latin typeface="-apple-system"/>
              </a:rPr>
              <a:t>Ex: Simple </a:t>
            </a:r>
            <a:r>
              <a:rPr lang="fr-FR" b="1" dirty="0" err="1" smtClean="0">
                <a:solidFill>
                  <a:srgbClr val="24292E"/>
                </a:solidFill>
                <a:latin typeface="-apple-system"/>
              </a:rPr>
              <a:t>Grid</a:t>
            </a:r>
            <a:r>
              <a:rPr lang="fr-FR" b="1" dirty="0" smtClean="0">
                <a:solidFill>
                  <a:srgbClr val="24292E"/>
                </a:solidFill>
                <a:latin typeface="-apple-system"/>
              </a:rPr>
              <a:t> World</a:t>
            </a:r>
            <a:endParaRPr lang="fr-FR" b="1" i="0" dirty="0">
              <a:solidFill>
                <a:srgbClr val="24292E"/>
              </a:solidFill>
              <a:effectLst/>
              <a:latin typeface="-apple-system"/>
            </a:endParaRPr>
          </a:p>
        </p:txBody>
      </p:sp>
    </p:spTree>
    <p:extLst>
      <p:ext uri="{BB962C8B-B14F-4D97-AF65-F5344CB8AC3E}">
        <p14:creationId xmlns:p14="http://schemas.microsoft.com/office/powerpoint/2010/main" val="1676066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TotalTime>
  <Words>720</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Calibri Light</vt:lpstr>
      <vt:lpstr>Wingdings</vt:lpstr>
      <vt:lpstr>Office Theme</vt:lpstr>
      <vt:lpstr>PowerPoint Presentation</vt:lpstr>
      <vt:lpstr>Basics:</vt:lpstr>
      <vt:lpstr>Basics:</vt:lpstr>
      <vt:lpstr>PowerPoint Presentation</vt:lpstr>
      <vt:lpstr>PowerPoint Presentation</vt:lpstr>
      <vt:lpstr>PowerPoint Presentation</vt:lpstr>
      <vt:lpstr>Dynamic Programming (DP)</vt:lpstr>
      <vt:lpstr>Dynamic Programming (DP)</vt:lpstr>
      <vt:lpstr>PowerPoint Presentation</vt:lpstr>
      <vt:lpstr>PowerPoint Presentation</vt:lpstr>
      <vt:lpstr>Monte Carlo Methods (MC)</vt:lpstr>
      <vt:lpstr>Monte Carlo Methods (MC)</vt:lpstr>
      <vt:lpstr>PowerPoint Presentation</vt:lpstr>
      <vt:lpstr>PowerPoint Presentation</vt:lpstr>
      <vt:lpstr>PowerPoint Presentation</vt:lpstr>
      <vt:lpstr>PowerPoint Presentation</vt:lpstr>
      <vt:lpstr>PowerPoint Presentation</vt:lpstr>
      <vt:lpstr>PowerPoint Presentation</vt:lpstr>
      <vt:lpstr>Temporal Difference (TD)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mourad</dc:creator>
  <cp:lastModifiedBy>mourad</cp:lastModifiedBy>
  <cp:revision>68</cp:revision>
  <dcterms:created xsi:type="dcterms:W3CDTF">2020-02-06T08:41:03Z</dcterms:created>
  <dcterms:modified xsi:type="dcterms:W3CDTF">2020-02-17T11:12:39Z</dcterms:modified>
</cp:coreProperties>
</file>