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72" r:id="rId5"/>
    <p:sldId id="258" r:id="rId6"/>
    <p:sldId id="259" r:id="rId7"/>
    <p:sldId id="260" r:id="rId8"/>
    <p:sldId id="261" r:id="rId9"/>
    <p:sldId id="262" r:id="rId10"/>
    <p:sldId id="263" r:id="rId11"/>
    <p:sldId id="280" r:id="rId12"/>
    <p:sldId id="264" r:id="rId13"/>
    <p:sldId id="265" r:id="rId14"/>
    <p:sldId id="274" r:id="rId15"/>
    <p:sldId id="275" r:id="rId16"/>
    <p:sldId id="276" r:id="rId17"/>
    <p:sldId id="277" r:id="rId18"/>
    <p:sldId id="279" r:id="rId19"/>
    <p:sldId id="278" r:id="rId20"/>
    <p:sldId id="270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4A4"/>
    <a:srgbClr val="000000"/>
    <a:srgbClr val="BF1238"/>
    <a:srgbClr val="806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675C-EB5E-4D77-A21C-55E0DBCEEA3C}" type="datetimeFigureOut">
              <a:rPr lang="fr-FR" smtClean="0"/>
              <a:pPr/>
              <a:t>12/03/2018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5D1F-6118-4C57-B7C5-AA1AF92D695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48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675C-EB5E-4D77-A21C-55E0DBCEEA3C}" type="datetimeFigureOut">
              <a:rPr lang="fr-FR" smtClean="0"/>
              <a:pPr/>
              <a:t>12/03/2018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5D1F-6118-4C57-B7C5-AA1AF92D695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95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675C-EB5E-4D77-A21C-55E0DBCEEA3C}" type="datetimeFigureOut">
              <a:rPr lang="fr-FR" smtClean="0"/>
              <a:pPr/>
              <a:t>12/03/2018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5D1F-6118-4C57-B7C5-AA1AF92D695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21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675C-EB5E-4D77-A21C-55E0DBCEEA3C}" type="datetimeFigureOut">
              <a:rPr lang="fr-FR" smtClean="0"/>
              <a:pPr/>
              <a:t>12/03/2018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5D1F-6118-4C57-B7C5-AA1AF92D695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02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675C-EB5E-4D77-A21C-55E0DBCEEA3C}" type="datetimeFigureOut">
              <a:rPr lang="fr-FR" smtClean="0"/>
              <a:pPr/>
              <a:t>12/03/2018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5D1F-6118-4C57-B7C5-AA1AF92D695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39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675C-EB5E-4D77-A21C-55E0DBCEEA3C}" type="datetimeFigureOut">
              <a:rPr lang="fr-FR" smtClean="0"/>
              <a:pPr/>
              <a:t>12/03/2018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5D1F-6118-4C57-B7C5-AA1AF92D695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69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675C-EB5E-4D77-A21C-55E0DBCEEA3C}" type="datetimeFigureOut">
              <a:rPr lang="fr-FR" smtClean="0"/>
              <a:pPr/>
              <a:t>12/03/2018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5D1F-6118-4C57-B7C5-AA1AF92D695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87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675C-EB5E-4D77-A21C-55E0DBCEEA3C}" type="datetimeFigureOut">
              <a:rPr lang="fr-FR" smtClean="0"/>
              <a:pPr/>
              <a:t>12/03/2018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5D1F-6118-4C57-B7C5-AA1AF92D695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54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675C-EB5E-4D77-A21C-55E0DBCEEA3C}" type="datetimeFigureOut">
              <a:rPr lang="fr-FR" smtClean="0"/>
              <a:pPr/>
              <a:t>12/03/2018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5D1F-6118-4C57-B7C5-AA1AF92D695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73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675C-EB5E-4D77-A21C-55E0DBCEEA3C}" type="datetimeFigureOut">
              <a:rPr lang="fr-FR" smtClean="0"/>
              <a:pPr/>
              <a:t>12/03/2018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5D1F-6118-4C57-B7C5-AA1AF92D695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02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675C-EB5E-4D77-A21C-55E0DBCEEA3C}" type="datetimeFigureOut">
              <a:rPr lang="fr-FR" smtClean="0"/>
              <a:pPr/>
              <a:t>12/03/2018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5D1F-6118-4C57-B7C5-AA1AF92D695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22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8675C-EB5E-4D77-A21C-55E0DBCEEA3C}" type="datetimeFigureOut">
              <a:rPr lang="fr-FR" smtClean="0"/>
              <a:pPr/>
              <a:t>12/03/2018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35D1F-6118-4C57-B7C5-AA1AF92D695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89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606125" y="3072950"/>
            <a:ext cx="7265893" cy="1283897"/>
          </a:xfrm>
        </p:spPr>
        <p:txBody>
          <a:bodyPr>
            <a:noAutofit/>
          </a:bodyPr>
          <a:lstStyle/>
          <a:p>
            <a:r>
              <a:rPr lang="fr-FR" sz="4000" b="1" dirty="0"/>
              <a:t/>
            </a:r>
            <a:br>
              <a:rPr lang="fr-FR" sz="4000" b="1" dirty="0"/>
            </a:br>
            <a:r>
              <a:rPr lang="fr-FR" sz="4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MN910 </a:t>
            </a:r>
            <a:r>
              <a:rPr lang="fr-FR" sz="4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Advanced </a:t>
            </a:r>
            <a:r>
              <a:rPr lang="fr-FR" sz="4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Compression</a:t>
            </a:r>
            <a:r>
              <a:rPr lang="fr-F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fr-F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fr-FR" sz="4000" dirty="0">
              <a:ln>
                <a:solidFill>
                  <a:srgbClr val="BF1238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779270" y="4032179"/>
            <a:ext cx="5608487" cy="1655762"/>
          </a:xfrm>
        </p:spPr>
        <p:txBody>
          <a:bodyPr>
            <a:noAutofit/>
          </a:bodyPr>
          <a:lstStyle/>
          <a:p>
            <a:pPr algn="l"/>
            <a:r>
              <a:rPr lang="en-US" sz="2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Presented by 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Mourad AKLOUF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Maroua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BAKOUR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420" y="221818"/>
            <a:ext cx="1968686" cy="1980000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2640106" y="5605672"/>
            <a:ext cx="9551894" cy="525275"/>
            <a:chOff x="564777" y="2124635"/>
            <a:chExt cx="2161412" cy="540000"/>
          </a:xfrm>
        </p:grpSpPr>
        <p:sp>
          <p:nvSpPr>
            <p:cNvPr id="9" name="Rectangle 8"/>
            <p:cNvSpPr/>
            <p:nvPr/>
          </p:nvSpPr>
          <p:spPr>
            <a:xfrm>
              <a:off x="564777" y="2124635"/>
              <a:ext cx="720000" cy="540000"/>
            </a:xfrm>
            <a:prstGeom prst="rect">
              <a:avLst/>
            </a:prstGeom>
            <a:solidFill>
              <a:srgbClr val="BF1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86189" y="2124635"/>
              <a:ext cx="720000" cy="54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06189" y="2124635"/>
              <a:ext cx="720000" cy="540000"/>
            </a:xfrm>
            <a:prstGeom prst="rect">
              <a:avLst/>
            </a:prstGeom>
            <a:solidFill>
              <a:srgbClr val="806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380509" y="1013844"/>
            <a:ext cx="7717126" cy="17543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 Presentation</a:t>
            </a:r>
          </a:p>
          <a:p>
            <a:pPr algn="ctr"/>
            <a:r>
              <a:rPr lang="en-US" sz="5400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Video encoder</a:t>
            </a:r>
            <a:endParaRPr lang="en-US" sz="54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345536" y="4016995"/>
            <a:ext cx="6630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M2R Multimedia networking 12/03/2018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197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85965" y="1695388"/>
            <a:ext cx="11304135" cy="54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7779" y="371949"/>
            <a:ext cx="8354188" cy="562532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 TEST</a:t>
            </a:r>
            <a:endParaRPr lang="fr-FR" b="1" dirty="0">
              <a:solidFill>
                <a:srgbClr val="BF12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18171" y="5771900"/>
            <a:ext cx="1073829" cy="1080000"/>
          </a:xfrm>
          <a:prstGeom prst="rect">
            <a:avLst/>
          </a:prstGeom>
        </p:spPr>
      </p:pic>
      <p:grpSp>
        <p:nvGrpSpPr>
          <p:cNvPr id="7" name="Groupe 10"/>
          <p:cNvGrpSpPr/>
          <p:nvPr/>
        </p:nvGrpSpPr>
        <p:grpSpPr>
          <a:xfrm>
            <a:off x="284017" y="405448"/>
            <a:ext cx="1609165" cy="440112"/>
            <a:chOff x="564777" y="2124635"/>
            <a:chExt cx="2161412" cy="540000"/>
          </a:xfrm>
        </p:grpSpPr>
        <p:sp>
          <p:nvSpPr>
            <p:cNvPr id="6" name="Rectangle 5"/>
            <p:cNvSpPr/>
            <p:nvPr/>
          </p:nvSpPr>
          <p:spPr>
            <a:xfrm>
              <a:off x="564777" y="2124635"/>
              <a:ext cx="720000" cy="540000"/>
            </a:xfrm>
            <a:prstGeom prst="rect">
              <a:avLst/>
            </a:prstGeom>
            <a:solidFill>
              <a:srgbClr val="BF1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86189" y="2124635"/>
              <a:ext cx="720000" cy="54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06189" y="2124635"/>
              <a:ext cx="720000" cy="540000"/>
            </a:xfrm>
            <a:prstGeom prst="rect">
              <a:avLst/>
            </a:prstGeom>
            <a:solidFill>
              <a:srgbClr val="806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" name="Groupe 15"/>
          <p:cNvGrpSpPr/>
          <p:nvPr/>
        </p:nvGrpSpPr>
        <p:grpSpPr>
          <a:xfrm>
            <a:off x="-1" y="6491900"/>
            <a:ext cx="11118172" cy="366100"/>
            <a:chOff x="-1" y="6311900"/>
            <a:chExt cx="10816886" cy="366100"/>
          </a:xfrm>
        </p:grpSpPr>
        <p:sp>
          <p:nvSpPr>
            <p:cNvPr id="13" name="Rectangle 12"/>
            <p:cNvSpPr/>
            <p:nvPr/>
          </p:nvSpPr>
          <p:spPr>
            <a:xfrm>
              <a:off x="-1" y="6311900"/>
              <a:ext cx="1963271" cy="360000"/>
            </a:xfrm>
            <a:prstGeom prst="rect">
              <a:avLst/>
            </a:prstGeom>
            <a:solidFill>
              <a:srgbClr val="BF1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09</a:t>
              </a:r>
              <a:endPara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63269" y="6318000"/>
              <a:ext cx="3697943" cy="36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10/03/2018 </a:t>
              </a:r>
              <a:r>
                <a:rPr lang="en-US" b="1" dirty="0" err="1" smtClean="0"/>
                <a:t>Institut</a:t>
              </a:r>
              <a:r>
                <a:rPr lang="en-US" b="1" dirty="0" smtClean="0"/>
                <a:t> Mines-Telecom</a:t>
              </a:r>
              <a:endPara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61212" y="6311900"/>
              <a:ext cx="5155673" cy="360000"/>
            </a:xfrm>
            <a:prstGeom prst="rect">
              <a:avLst/>
            </a:prstGeom>
            <a:solidFill>
              <a:srgbClr val="806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MN910 – Advanced </a:t>
              </a:r>
              <a:r>
                <a:rPr lang="fr-F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Compression</a:t>
              </a:r>
              <a:endParaRPr lang="fr-FR" b="1" dirty="0"/>
            </a:p>
          </p:txBody>
        </p:sp>
      </p:grpSp>
      <p:sp>
        <p:nvSpPr>
          <p:cNvPr id="17" name="ZoneTexte 16"/>
          <p:cNvSpPr txBox="1"/>
          <p:nvPr/>
        </p:nvSpPr>
        <p:spPr>
          <a:xfrm>
            <a:off x="820055" y="1287506"/>
            <a:ext cx="925483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same image coded </a:t>
            </a:r>
            <a:r>
              <a:rPr lang="en-US" sz="2000" dirty="0" smtClean="0">
                <a:solidFill>
                  <a:srgbClr val="FF0000"/>
                </a:solidFill>
              </a:rPr>
              <a:t>None</a:t>
            </a:r>
            <a:r>
              <a:rPr lang="en-US" sz="2000" dirty="0" smtClean="0"/>
              <a:t> with </a:t>
            </a:r>
            <a:r>
              <a:rPr lang="en-US" sz="2000" dirty="0" smtClean="0">
                <a:solidFill>
                  <a:srgbClr val="FF0000"/>
                </a:solidFill>
              </a:rPr>
              <a:t>different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FF0000"/>
                </a:solidFill>
              </a:rPr>
              <a:t>quantization</a:t>
            </a:r>
            <a:r>
              <a:rPr lang="en-US" sz="2000" dirty="0"/>
              <a:t> step </a:t>
            </a:r>
            <a:r>
              <a:rPr lang="en-US" sz="2000" dirty="0" smtClean="0"/>
              <a:t>but same Block sizes :</a:t>
            </a:r>
          </a:p>
          <a:p>
            <a:pPr algn="just"/>
            <a:endParaRPr lang="en-US" sz="2400" dirty="0" smtClean="0"/>
          </a:p>
          <a:p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7549505" y="55420"/>
            <a:ext cx="2287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PROGRAM  OVERVIEW</a:t>
            </a:r>
            <a:b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1" i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IMPORTANT </a:t>
            </a:r>
            <a:r>
              <a:rPr lang="fr-FR" sz="1200" b="1" i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FUNCTIONS </a:t>
            </a:r>
          </a:p>
          <a:p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RD CURVES</a:t>
            </a:r>
            <a:endParaRPr lang="fr-FR" sz="1200" b="1" i="1" dirty="0">
              <a:solidFill>
                <a:schemeClr val="bg1">
                  <a:lumMod val="7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lang="fr-FR" sz="1200" b="1" i="1" dirty="0">
              <a:solidFill>
                <a:schemeClr val="bg1">
                  <a:lumMod val="7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r-F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85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85964" y="1695388"/>
            <a:ext cx="11304135" cy="54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7779" y="371949"/>
            <a:ext cx="8354188" cy="562532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 TEST</a:t>
            </a:r>
            <a:endParaRPr lang="fr-FR" b="1" dirty="0">
              <a:solidFill>
                <a:srgbClr val="BF12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18171" y="5771900"/>
            <a:ext cx="1073829" cy="1080000"/>
          </a:xfrm>
          <a:prstGeom prst="rect">
            <a:avLst/>
          </a:prstGeom>
        </p:spPr>
      </p:pic>
      <p:grpSp>
        <p:nvGrpSpPr>
          <p:cNvPr id="7" name="Groupe 10"/>
          <p:cNvGrpSpPr/>
          <p:nvPr/>
        </p:nvGrpSpPr>
        <p:grpSpPr>
          <a:xfrm>
            <a:off x="284017" y="405448"/>
            <a:ext cx="1609165" cy="440112"/>
            <a:chOff x="564777" y="2124635"/>
            <a:chExt cx="2161412" cy="540000"/>
          </a:xfrm>
        </p:grpSpPr>
        <p:sp>
          <p:nvSpPr>
            <p:cNvPr id="6" name="Rectangle 5"/>
            <p:cNvSpPr/>
            <p:nvPr/>
          </p:nvSpPr>
          <p:spPr>
            <a:xfrm>
              <a:off x="564777" y="2124635"/>
              <a:ext cx="720000" cy="540000"/>
            </a:xfrm>
            <a:prstGeom prst="rect">
              <a:avLst/>
            </a:prstGeom>
            <a:solidFill>
              <a:srgbClr val="BF1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86189" y="2124635"/>
              <a:ext cx="720000" cy="54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06189" y="2124635"/>
              <a:ext cx="720000" cy="540000"/>
            </a:xfrm>
            <a:prstGeom prst="rect">
              <a:avLst/>
            </a:prstGeom>
            <a:solidFill>
              <a:srgbClr val="806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" name="Groupe 15"/>
          <p:cNvGrpSpPr/>
          <p:nvPr/>
        </p:nvGrpSpPr>
        <p:grpSpPr>
          <a:xfrm>
            <a:off x="-1" y="6491900"/>
            <a:ext cx="11118172" cy="366100"/>
            <a:chOff x="-1" y="6311900"/>
            <a:chExt cx="10816886" cy="366100"/>
          </a:xfrm>
        </p:grpSpPr>
        <p:sp>
          <p:nvSpPr>
            <p:cNvPr id="13" name="Rectangle 12"/>
            <p:cNvSpPr/>
            <p:nvPr/>
          </p:nvSpPr>
          <p:spPr>
            <a:xfrm>
              <a:off x="-1" y="6311900"/>
              <a:ext cx="1963271" cy="360000"/>
            </a:xfrm>
            <a:prstGeom prst="rect">
              <a:avLst/>
            </a:prstGeom>
            <a:solidFill>
              <a:srgbClr val="BF1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63269" y="6318000"/>
              <a:ext cx="3697943" cy="36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10/03/2018 </a:t>
              </a:r>
              <a:r>
                <a:rPr lang="en-US" b="1" dirty="0" err="1" smtClean="0"/>
                <a:t>Institut</a:t>
              </a:r>
              <a:r>
                <a:rPr lang="en-US" b="1" dirty="0" smtClean="0"/>
                <a:t> Mines-Telecom</a:t>
              </a:r>
              <a:endPara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61212" y="6311900"/>
              <a:ext cx="5155673" cy="360000"/>
            </a:xfrm>
            <a:prstGeom prst="rect">
              <a:avLst/>
            </a:prstGeom>
            <a:solidFill>
              <a:srgbClr val="806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MN910 – Advanced </a:t>
              </a:r>
              <a:r>
                <a:rPr lang="fr-F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Compression</a:t>
              </a:r>
              <a:endParaRPr lang="fr-FR" b="1" dirty="0"/>
            </a:p>
          </p:txBody>
        </p:sp>
      </p:grpSp>
      <p:sp>
        <p:nvSpPr>
          <p:cNvPr id="17" name="ZoneTexte 16"/>
          <p:cNvSpPr txBox="1"/>
          <p:nvPr/>
        </p:nvSpPr>
        <p:spPr>
          <a:xfrm>
            <a:off x="820055" y="1287506"/>
            <a:ext cx="925483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same image coded </a:t>
            </a:r>
            <a:r>
              <a:rPr lang="en-US" sz="2000" dirty="0" smtClean="0">
                <a:solidFill>
                  <a:srgbClr val="FF0000"/>
                </a:solidFill>
              </a:rPr>
              <a:t>Intra </a:t>
            </a:r>
            <a:r>
              <a:rPr lang="en-US" sz="2000" dirty="0" smtClean="0"/>
              <a:t>with </a:t>
            </a:r>
            <a:r>
              <a:rPr lang="en-US" sz="2000" dirty="0" smtClean="0">
                <a:solidFill>
                  <a:srgbClr val="FF0000"/>
                </a:solidFill>
              </a:rPr>
              <a:t>different </a:t>
            </a:r>
            <a:r>
              <a:rPr lang="en-US" sz="2000" dirty="0">
                <a:solidFill>
                  <a:srgbClr val="FF0000"/>
                </a:solidFill>
              </a:rPr>
              <a:t>quantization </a:t>
            </a:r>
            <a:r>
              <a:rPr lang="en-US" sz="2000" dirty="0"/>
              <a:t>step </a:t>
            </a:r>
            <a:r>
              <a:rPr lang="en-US" sz="2000" dirty="0" smtClean="0"/>
              <a:t>but same Block sizes :</a:t>
            </a:r>
          </a:p>
          <a:p>
            <a:pPr algn="just"/>
            <a:endParaRPr lang="en-US" sz="2400" dirty="0" smtClean="0"/>
          </a:p>
          <a:p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7549505" y="55420"/>
            <a:ext cx="2287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PROGRAM  OVERVIEW</a:t>
            </a:r>
            <a:b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1" i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IMPORTANT </a:t>
            </a:r>
            <a:r>
              <a:rPr lang="fr-FR" sz="1200" b="1" i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FUNCTIONS </a:t>
            </a:r>
          </a:p>
          <a:p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RD CURVES</a:t>
            </a:r>
            <a:endParaRPr lang="fr-FR" sz="1200" b="1" i="1" dirty="0">
              <a:solidFill>
                <a:schemeClr val="bg1">
                  <a:lumMod val="7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lang="fr-FR" sz="1200" b="1" i="1" dirty="0">
              <a:solidFill>
                <a:schemeClr val="bg1">
                  <a:lumMod val="7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r-F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273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85964" y="1695388"/>
            <a:ext cx="11304135" cy="54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7779" y="371949"/>
            <a:ext cx="8354188" cy="562532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 TEST</a:t>
            </a:r>
            <a:endParaRPr lang="fr-FR" b="1" dirty="0">
              <a:solidFill>
                <a:srgbClr val="BF12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18171" y="5771900"/>
            <a:ext cx="1073829" cy="1080000"/>
          </a:xfrm>
          <a:prstGeom prst="rect">
            <a:avLst/>
          </a:prstGeom>
        </p:spPr>
      </p:pic>
      <p:grpSp>
        <p:nvGrpSpPr>
          <p:cNvPr id="7" name="Groupe 10"/>
          <p:cNvGrpSpPr/>
          <p:nvPr/>
        </p:nvGrpSpPr>
        <p:grpSpPr>
          <a:xfrm>
            <a:off x="284017" y="405448"/>
            <a:ext cx="1609165" cy="440112"/>
            <a:chOff x="564777" y="2124635"/>
            <a:chExt cx="2161412" cy="540000"/>
          </a:xfrm>
        </p:grpSpPr>
        <p:sp>
          <p:nvSpPr>
            <p:cNvPr id="6" name="Rectangle 5"/>
            <p:cNvSpPr/>
            <p:nvPr/>
          </p:nvSpPr>
          <p:spPr>
            <a:xfrm>
              <a:off x="564777" y="2124635"/>
              <a:ext cx="720000" cy="540000"/>
            </a:xfrm>
            <a:prstGeom prst="rect">
              <a:avLst/>
            </a:prstGeom>
            <a:solidFill>
              <a:srgbClr val="BF1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86189" y="2124635"/>
              <a:ext cx="720000" cy="54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06189" y="2124635"/>
              <a:ext cx="720000" cy="540000"/>
            </a:xfrm>
            <a:prstGeom prst="rect">
              <a:avLst/>
            </a:prstGeom>
            <a:solidFill>
              <a:srgbClr val="806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" name="Groupe 15"/>
          <p:cNvGrpSpPr/>
          <p:nvPr/>
        </p:nvGrpSpPr>
        <p:grpSpPr>
          <a:xfrm>
            <a:off x="-1" y="6491900"/>
            <a:ext cx="11118172" cy="366100"/>
            <a:chOff x="-1" y="6311900"/>
            <a:chExt cx="10816886" cy="366100"/>
          </a:xfrm>
        </p:grpSpPr>
        <p:sp>
          <p:nvSpPr>
            <p:cNvPr id="13" name="Rectangle 12"/>
            <p:cNvSpPr/>
            <p:nvPr/>
          </p:nvSpPr>
          <p:spPr>
            <a:xfrm>
              <a:off x="-1" y="6311900"/>
              <a:ext cx="1963271" cy="360000"/>
            </a:xfrm>
            <a:prstGeom prst="rect">
              <a:avLst/>
            </a:prstGeom>
            <a:solidFill>
              <a:srgbClr val="BF1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63269" y="6318000"/>
              <a:ext cx="3697943" cy="36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10/03/2018 </a:t>
              </a:r>
              <a:r>
                <a:rPr lang="en-US" b="1" dirty="0" err="1" smtClean="0"/>
                <a:t>Institut</a:t>
              </a:r>
              <a:r>
                <a:rPr lang="en-US" b="1" dirty="0" smtClean="0"/>
                <a:t> Mines-Telecom</a:t>
              </a:r>
              <a:endPara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61212" y="6311900"/>
              <a:ext cx="5155673" cy="360000"/>
            </a:xfrm>
            <a:prstGeom prst="rect">
              <a:avLst/>
            </a:prstGeom>
            <a:solidFill>
              <a:srgbClr val="806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MN910 – Advanced </a:t>
              </a:r>
              <a:r>
                <a:rPr lang="fr-F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Compression</a:t>
              </a:r>
              <a:endParaRPr lang="fr-FR" b="1" dirty="0"/>
            </a:p>
          </p:txBody>
        </p:sp>
      </p:grpSp>
      <p:sp>
        <p:nvSpPr>
          <p:cNvPr id="18" name="ZoneTexte 17"/>
          <p:cNvSpPr txBox="1"/>
          <p:nvPr/>
        </p:nvSpPr>
        <p:spPr>
          <a:xfrm>
            <a:off x="820055" y="1267913"/>
            <a:ext cx="9400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same </a:t>
            </a:r>
            <a:r>
              <a:rPr lang="en-US" sz="2000" dirty="0"/>
              <a:t>image </a:t>
            </a:r>
            <a:r>
              <a:rPr lang="en-US" sz="2000" dirty="0" smtClean="0"/>
              <a:t>coded </a:t>
            </a:r>
            <a:r>
              <a:rPr lang="en-US" sz="2000" dirty="0" smtClean="0">
                <a:solidFill>
                  <a:srgbClr val="FF0000"/>
                </a:solidFill>
              </a:rPr>
              <a:t>P </a:t>
            </a:r>
            <a:r>
              <a:rPr lang="en-US" sz="2000" dirty="0" smtClean="0"/>
              <a:t>with </a:t>
            </a:r>
            <a:r>
              <a:rPr lang="en-US" sz="2000" dirty="0">
                <a:solidFill>
                  <a:srgbClr val="FF0000"/>
                </a:solidFill>
              </a:rPr>
              <a:t>different Block sizes </a:t>
            </a:r>
            <a:r>
              <a:rPr lang="en-US" sz="2000" dirty="0"/>
              <a:t>and a </a:t>
            </a:r>
            <a:r>
              <a:rPr lang="en-US" sz="2000" dirty="0">
                <a:solidFill>
                  <a:srgbClr val="00B050"/>
                </a:solidFill>
              </a:rPr>
              <a:t>constant quantization</a:t>
            </a:r>
            <a:r>
              <a:rPr lang="en-US" sz="2000" dirty="0"/>
              <a:t> </a:t>
            </a:r>
            <a:r>
              <a:rPr lang="en-US" sz="2000" dirty="0" smtClean="0"/>
              <a:t>step : </a:t>
            </a:r>
            <a:endParaRPr lang="en-US" sz="2000" dirty="0"/>
          </a:p>
          <a:p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7549505" y="55420"/>
            <a:ext cx="2287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PROGRAM  OVERVIEW</a:t>
            </a:r>
            <a:b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1" i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IMPORTANT </a:t>
            </a:r>
            <a:r>
              <a:rPr lang="fr-FR" sz="1200" b="1" i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FUNCTIONS </a:t>
            </a:r>
          </a:p>
          <a:p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RD CURVES</a:t>
            </a:r>
            <a:endParaRPr lang="fr-FR" sz="1200" b="1" i="1" dirty="0">
              <a:solidFill>
                <a:schemeClr val="bg1">
                  <a:lumMod val="7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lang="fr-FR" sz="1200" b="1" i="1" dirty="0">
              <a:solidFill>
                <a:schemeClr val="bg1">
                  <a:lumMod val="7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r-F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85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7779" y="371949"/>
            <a:ext cx="8354188" cy="562532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 TEST</a:t>
            </a:r>
            <a:endParaRPr lang="fr-FR" b="1" dirty="0">
              <a:solidFill>
                <a:srgbClr val="BF12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1654481"/>
            <a:ext cx="11304135" cy="5400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18171" y="5771900"/>
            <a:ext cx="1073829" cy="1080000"/>
          </a:xfrm>
          <a:prstGeom prst="rect">
            <a:avLst/>
          </a:prstGeom>
        </p:spPr>
      </p:pic>
      <p:grpSp>
        <p:nvGrpSpPr>
          <p:cNvPr id="3" name="Groupe 10"/>
          <p:cNvGrpSpPr/>
          <p:nvPr/>
        </p:nvGrpSpPr>
        <p:grpSpPr>
          <a:xfrm>
            <a:off x="284017" y="405448"/>
            <a:ext cx="1609165" cy="440112"/>
            <a:chOff x="564777" y="2124635"/>
            <a:chExt cx="2161412" cy="540000"/>
          </a:xfrm>
        </p:grpSpPr>
        <p:sp>
          <p:nvSpPr>
            <p:cNvPr id="6" name="Rectangle 5"/>
            <p:cNvSpPr/>
            <p:nvPr/>
          </p:nvSpPr>
          <p:spPr>
            <a:xfrm>
              <a:off x="564777" y="2124635"/>
              <a:ext cx="720000" cy="540000"/>
            </a:xfrm>
            <a:prstGeom prst="rect">
              <a:avLst/>
            </a:prstGeom>
            <a:solidFill>
              <a:srgbClr val="BF1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86189" y="2124635"/>
              <a:ext cx="720000" cy="54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06189" y="2124635"/>
              <a:ext cx="720000" cy="540000"/>
            </a:xfrm>
            <a:prstGeom prst="rect">
              <a:avLst/>
            </a:prstGeom>
            <a:solidFill>
              <a:srgbClr val="806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15"/>
          <p:cNvGrpSpPr/>
          <p:nvPr/>
        </p:nvGrpSpPr>
        <p:grpSpPr>
          <a:xfrm>
            <a:off x="-1" y="6491900"/>
            <a:ext cx="11118172" cy="366100"/>
            <a:chOff x="-1" y="6311900"/>
            <a:chExt cx="10816886" cy="366100"/>
          </a:xfrm>
        </p:grpSpPr>
        <p:sp>
          <p:nvSpPr>
            <p:cNvPr id="13" name="Rectangle 12"/>
            <p:cNvSpPr/>
            <p:nvPr/>
          </p:nvSpPr>
          <p:spPr>
            <a:xfrm>
              <a:off x="-1" y="6311900"/>
              <a:ext cx="1963271" cy="360000"/>
            </a:xfrm>
            <a:prstGeom prst="rect">
              <a:avLst/>
            </a:prstGeom>
            <a:solidFill>
              <a:srgbClr val="BF1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</a:t>
              </a:r>
              <a:endPara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63269" y="6318000"/>
              <a:ext cx="3697943" cy="36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10/03/2018 </a:t>
              </a:r>
              <a:r>
                <a:rPr lang="en-US" b="1" dirty="0" err="1" smtClean="0"/>
                <a:t>Institut</a:t>
              </a:r>
              <a:r>
                <a:rPr lang="en-US" b="1" dirty="0" smtClean="0"/>
                <a:t> Mines-Telecom</a:t>
              </a:r>
              <a:endPara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61212" y="6311900"/>
              <a:ext cx="5155673" cy="360000"/>
            </a:xfrm>
            <a:prstGeom prst="rect">
              <a:avLst/>
            </a:prstGeom>
            <a:solidFill>
              <a:srgbClr val="806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MN910 – Advanced </a:t>
              </a:r>
              <a:r>
                <a:rPr lang="fr-F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Compression</a:t>
              </a:r>
              <a:endParaRPr lang="fr-FR" b="1" dirty="0"/>
            </a:p>
          </p:txBody>
        </p:sp>
      </p:grpSp>
      <p:sp>
        <p:nvSpPr>
          <p:cNvPr id="18" name="ZoneTexte 17"/>
          <p:cNvSpPr txBox="1"/>
          <p:nvPr/>
        </p:nvSpPr>
        <p:spPr>
          <a:xfrm>
            <a:off x="820055" y="1315927"/>
            <a:ext cx="105543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same image coded as </a:t>
            </a:r>
            <a:r>
              <a:rPr lang="en-US" sz="2000" dirty="0">
                <a:solidFill>
                  <a:srgbClr val="FF0000"/>
                </a:solidFill>
              </a:rPr>
              <a:t>P</a:t>
            </a:r>
            <a:r>
              <a:rPr lang="en-US" sz="2000" dirty="0"/>
              <a:t> frame with </a:t>
            </a:r>
            <a:r>
              <a:rPr lang="en-US" sz="2000" dirty="0">
                <a:solidFill>
                  <a:srgbClr val="00B050"/>
                </a:solidFill>
              </a:rPr>
              <a:t>constant Block </a:t>
            </a:r>
            <a:r>
              <a:rPr lang="en-US" sz="2000" dirty="0"/>
              <a:t>size and a </a:t>
            </a:r>
            <a:r>
              <a:rPr lang="en-US" sz="2000" dirty="0">
                <a:solidFill>
                  <a:srgbClr val="FF0000"/>
                </a:solidFill>
              </a:rPr>
              <a:t>different quantization steps </a:t>
            </a:r>
          </a:p>
          <a:p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7549505" y="55420"/>
            <a:ext cx="2287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PROGRAM  OVERVIEW</a:t>
            </a:r>
            <a:b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1" i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IMPORTANT </a:t>
            </a:r>
            <a:r>
              <a:rPr lang="fr-FR" sz="1200" b="1" i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FUNCTIONS </a:t>
            </a:r>
          </a:p>
          <a:p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RD CURVES</a:t>
            </a:r>
            <a:endParaRPr lang="fr-FR" sz="1200" b="1" i="1" dirty="0">
              <a:solidFill>
                <a:schemeClr val="bg1">
                  <a:lumMod val="7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lang="fr-FR" sz="1200" b="1" i="1" dirty="0">
              <a:solidFill>
                <a:schemeClr val="bg1">
                  <a:lumMod val="7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r-F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85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7779" y="371949"/>
            <a:ext cx="8354188" cy="562532"/>
          </a:xfrm>
        </p:spPr>
        <p:txBody>
          <a:bodyPr>
            <a:noAutofit/>
          </a:bodyPr>
          <a:lstStyle/>
          <a:p>
            <a:r>
              <a:rPr lang="fr-FR" sz="4000" b="1" dirty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 </a:t>
            </a:r>
            <a:r>
              <a:rPr lang="en-US" sz="4000" b="1" dirty="0" smtClean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curve for IIII GOP type </a:t>
            </a:r>
            <a:endParaRPr lang="fr-FR" sz="4000" b="1" dirty="0">
              <a:solidFill>
                <a:srgbClr val="BF12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8171" y="5771900"/>
            <a:ext cx="1073829" cy="1080000"/>
          </a:xfrm>
          <a:prstGeom prst="rect">
            <a:avLst/>
          </a:prstGeom>
        </p:spPr>
      </p:pic>
      <p:grpSp>
        <p:nvGrpSpPr>
          <p:cNvPr id="3" name="Groupe 10"/>
          <p:cNvGrpSpPr/>
          <p:nvPr/>
        </p:nvGrpSpPr>
        <p:grpSpPr>
          <a:xfrm>
            <a:off x="284017" y="405448"/>
            <a:ext cx="1609165" cy="440112"/>
            <a:chOff x="564777" y="2124635"/>
            <a:chExt cx="2161412" cy="540000"/>
          </a:xfrm>
        </p:grpSpPr>
        <p:sp>
          <p:nvSpPr>
            <p:cNvPr id="6" name="Rectangle 5"/>
            <p:cNvSpPr/>
            <p:nvPr/>
          </p:nvSpPr>
          <p:spPr>
            <a:xfrm>
              <a:off x="564777" y="2124635"/>
              <a:ext cx="720000" cy="540000"/>
            </a:xfrm>
            <a:prstGeom prst="rect">
              <a:avLst/>
            </a:prstGeom>
            <a:solidFill>
              <a:srgbClr val="BF1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86189" y="2124635"/>
              <a:ext cx="720000" cy="54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06189" y="2124635"/>
              <a:ext cx="720000" cy="540000"/>
            </a:xfrm>
            <a:prstGeom prst="rect">
              <a:avLst/>
            </a:prstGeom>
            <a:solidFill>
              <a:srgbClr val="806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15"/>
          <p:cNvGrpSpPr/>
          <p:nvPr/>
        </p:nvGrpSpPr>
        <p:grpSpPr>
          <a:xfrm>
            <a:off x="-1" y="6491900"/>
            <a:ext cx="11118172" cy="366100"/>
            <a:chOff x="-1" y="6311900"/>
            <a:chExt cx="10816886" cy="366100"/>
          </a:xfrm>
        </p:grpSpPr>
        <p:sp>
          <p:nvSpPr>
            <p:cNvPr id="13" name="Rectangle 12"/>
            <p:cNvSpPr/>
            <p:nvPr/>
          </p:nvSpPr>
          <p:spPr>
            <a:xfrm>
              <a:off x="-1" y="6311900"/>
              <a:ext cx="1963271" cy="360000"/>
            </a:xfrm>
            <a:prstGeom prst="rect">
              <a:avLst/>
            </a:prstGeom>
            <a:solidFill>
              <a:srgbClr val="BF1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</a:t>
              </a:r>
              <a:endPara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63269" y="6318000"/>
              <a:ext cx="3697943" cy="36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10/03/2018 </a:t>
              </a:r>
              <a:r>
                <a:rPr lang="en-US" b="1" dirty="0" err="1" smtClean="0"/>
                <a:t>Institut</a:t>
              </a:r>
              <a:r>
                <a:rPr lang="en-US" b="1" dirty="0" smtClean="0"/>
                <a:t> Mines-Telecom</a:t>
              </a:r>
              <a:endPara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61212" y="6311900"/>
              <a:ext cx="5155673" cy="360000"/>
            </a:xfrm>
            <a:prstGeom prst="rect">
              <a:avLst/>
            </a:prstGeom>
            <a:solidFill>
              <a:srgbClr val="806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MN910 – Advanced </a:t>
              </a:r>
              <a:r>
                <a:rPr lang="fr-F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Compression</a:t>
              </a:r>
              <a:endParaRPr lang="fr-FR" b="1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454727" y="20113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7549505" y="55420"/>
            <a:ext cx="2287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PROGRAM  OVERVIEW</a:t>
            </a:r>
            <a:b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IMPORTANT </a:t>
            </a:r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FUNCTIONS </a:t>
            </a:r>
          </a:p>
          <a:p>
            <a:r>
              <a:rPr lang="fr-FR" sz="1200" b="1" i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RD CURVES</a:t>
            </a:r>
            <a:endParaRPr lang="fr-FR" sz="1200" b="1" i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lang="fr-FR" sz="1200" b="1" i="1" dirty="0">
              <a:solidFill>
                <a:schemeClr val="bg1">
                  <a:lumMod val="7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r-FR" sz="1600" dirty="0">
              <a:latin typeface="+mj-lt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2659" y="1018978"/>
            <a:ext cx="12057744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2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8171" y="5771900"/>
            <a:ext cx="1073829" cy="1080000"/>
          </a:xfrm>
          <a:prstGeom prst="rect">
            <a:avLst/>
          </a:prstGeom>
        </p:spPr>
      </p:pic>
      <p:grpSp>
        <p:nvGrpSpPr>
          <p:cNvPr id="3" name="Groupe 10"/>
          <p:cNvGrpSpPr/>
          <p:nvPr/>
        </p:nvGrpSpPr>
        <p:grpSpPr>
          <a:xfrm>
            <a:off x="284017" y="405448"/>
            <a:ext cx="1609165" cy="440112"/>
            <a:chOff x="564777" y="2124635"/>
            <a:chExt cx="2161412" cy="540000"/>
          </a:xfrm>
        </p:grpSpPr>
        <p:sp>
          <p:nvSpPr>
            <p:cNvPr id="6" name="Rectangle 5"/>
            <p:cNvSpPr/>
            <p:nvPr/>
          </p:nvSpPr>
          <p:spPr>
            <a:xfrm>
              <a:off x="564777" y="2124635"/>
              <a:ext cx="720000" cy="540000"/>
            </a:xfrm>
            <a:prstGeom prst="rect">
              <a:avLst/>
            </a:prstGeom>
            <a:solidFill>
              <a:srgbClr val="BF1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86189" y="2124635"/>
              <a:ext cx="720000" cy="54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06189" y="2124635"/>
              <a:ext cx="720000" cy="540000"/>
            </a:xfrm>
            <a:prstGeom prst="rect">
              <a:avLst/>
            </a:prstGeom>
            <a:solidFill>
              <a:srgbClr val="806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15"/>
          <p:cNvGrpSpPr/>
          <p:nvPr/>
        </p:nvGrpSpPr>
        <p:grpSpPr>
          <a:xfrm>
            <a:off x="-1" y="6491900"/>
            <a:ext cx="11118172" cy="366100"/>
            <a:chOff x="-1" y="6311900"/>
            <a:chExt cx="10816886" cy="366100"/>
          </a:xfrm>
        </p:grpSpPr>
        <p:sp>
          <p:nvSpPr>
            <p:cNvPr id="13" name="Rectangle 12"/>
            <p:cNvSpPr/>
            <p:nvPr/>
          </p:nvSpPr>
          <p:spPr>
            <a:xfrm>
              <a:off x="-1" y="6311900"/>
              <a:ext cx="1963271" cy="360000"/>
            </a:xfrm>
            <a:prstGeom prst="rect">
              <a:avLst/>
            </a:prstGeom>
            <a:solidFill>
              <a:srgbClr val="BF1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14</a:t>
              </a:r>
              <a:endPara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63269" y="6318000"/>
              <a:ext cx="3697943" cy="36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10/03/2018 </a:t>
              </a:r>
              <a:r>
                <a:rPr lang="en-US" b="1" dirty="0" err="1" smtClean="0"/>
                <a:t>Institut</a:t>
              </a:r>
              <a:r>
                <a:rPr lang="en-US" b="1" dirty="0" smtClean="0"/>
                <a:t> Mines-Telecom</a:t>
              </a:r>
              <a:endPara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61212" y="6311900"/>
              <a:ext cx="5155673" cy="360000"/>
            </a:xfrm>
            <a:prstGeom prst="rect">
              <a:avLst/>
            </a:prstGeom>
            <a:solidFill>
              <a:srgbClr val="806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MN910 – Advanced </a:t>
              </a:r>
              <a:r>
                <a:rPr lang="fr-F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Compression</a:t>
              </a:r>
              <a:endParaRPr lang="fr-FR" b="1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454727" y="20113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02659" y="1018978"/>
            <a:ext cx="12057744" cy="5760000"/>
          </a:xfrm>
          <a:prstGeom prst="rect">
            <a:avLst/>
          </a:prstGeom>
        </p:spPr>
      </p:pic>
      <p:sp>
        <p:nvSpPr>
          <p:cNvPr id="17" name="Titre 1"/>
          <p:cNvSpPr txBox="1">
            <a:spLocks/>
          </p:cNvSpPr>
          <p:nvPr/>
        </p:nvSpPr>
        <p:spPr>
          <a:xfrm>
            <a:off x="1977779" y="371949"/>
            <a:ext cx="8354188" cy="5625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smtClean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 </a:t>
            </a:r>
            <a:r>
              <a:rPr lang="en-US" sz="4000" b="1" dirty="0" smtClean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curve for IIII GOP type </a:t>
            </a:r>
            <a:endParaRPr lang="fr-FR" sz="4000" b="1" dirty="0">
              <a:solidFill>
                <a:srgbClr val="BF12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7549505" y="55420"/>
            <a:ext cx="2287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PROGRAM  OVERVIEW</a:t>
            </a:r>
            <a:b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IMPORTANT </a:t>
            </a:r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FUNCTIONS </a:t>
            </a:r>
          </a:p>
          <a:p>
            <a:r>
              <a:rPr lang="fr-FR" sz="1200" b="1" i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RD CURVES</a:t>
            </a:r>
            <a:endParaRPr lang="fr-FR" sz="1200" b="1" i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lang="fr-FR" sz="1200" b="1" i="1" dirty="0">
              <a:solidFill>
                <a:schemeClr val="bg1">
                  <a:lumMod val="7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r-F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563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8171" y="5771900"/>
            <a:ext cx="1073829" cy="1080000"/>
          </a:xfrm>
          <a:prstGeom prst="rect">
            <a:avLst/>
          </a:prstGeom>
        </p:spPr>
      </p:pic>
      <p:grpSp>
        <p:nvGrpSpPr>
          <p:cNvPr id="3" name="Groupe 10"/>
          <p:cNvGrpSpPr/>
          <p:nvPr/>
        </p:nvGrpSpPr>
        <p:grpSpPr>
          <a:xfrm>
            <a:off x="284017" y="405448"/>
            <a:ext cx="1609165" cy="440112"/>
            <a:chOff x="564777" y="2124635"/>
            <a:chExt cx="2161412" cy="540000"/>
          </a:xfrm>
        </p:grpSpPr>
        <p:sp>
          <p:nvSpPr>
            <p:cNvPr id="6" name="Rectangle 5"/>
            <p:cNvSpPr/>
            <p:nvPr/>
          </p:nvSpPr>
          <p:spPr>
            <a:xfrm>
              <a:off x="564777" y="2124635"/>
              <a:ext cx="720000" cy="540000"/>
            </a:xfrm>
            <a:prstGeom prst="rect">
              <a:avLst/>
            </a:prstGeom>
            <a:solidFill>
              <a:srgbClr val="BF1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86189" y="2124635"/>
              <a:ext cx="720000" cy="54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06189" y="2124635"/>
              <a:ext cx="720000" cy="540000"/>
            </a:xfrm>
            <a:prstGeom prst="rect">
              <a:avLst/>
            </a:prstGeom>
            <a:solidFill>
              <a:srgbClr val="806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15"/>
          <p:cNvGrpSpPr/>
          <p:nvPr/>
        </p:nvGrpSpPr>
        <p:grpSpPr>
          <a:xfrm>
            <a:off x="-1" y="6491900"/>
            <a:ext cx="11118172" cy="366100"/>
            <a:chOff x="-1" y="6311900"/>
            <a:chExt cx="10816886" cy="366100"/>
          </a:xfrm>
        </p:grpSpPr>
        <p:sp>
          <p:nvSpPr>
            <p:cNvPr id="13" name="Rectangle 12"/>
            <p:cNvSpPr/>
            <p:nvPr/>
          </p:nvSpPr>
          <p:spPr>
            <a:xfrm>
              <a:off x="-1" y="6311900"/>
              <a:ext cx="1963271" cy="360000"/>
            </a:xfrm>
            <a:prstGeom prst="rect">
              <a:avLst/>
            </a:prstGeom>
            <a:solidFill>
              <a:srgbClr val="BF1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15</a:t>
              </a:r>
              <a:endPara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63269" y="6318000"/>
              <a:ext cx="3697943" cy="36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10/03/2018 </a:t>
              </a:r>
              <a:r>
                <a:rPr lang="en-US" b="1" dirty="0" err="1" smtClean="0"/>
                <a:t>Institut</a:t>
              </a:r>
              <a:r>
                <a:rPr lang="en-US" b="1" dirty="0" smtClean="0"/>
                <a:t> Mines-Telecom</a:t>
              </a:r>
              <a:endPara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61212" y="6311900"/>
              <a:ext cx="5155673" cy="360000"/>
            </a:xfrm>
            <a:prstGeom prst="rect">
              <a:avLst/>
            </a:prstGeom>
            <a:solidFill>
              <a:srgbClr val="806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MN910 – Advanced </a:t>
              </a:r>
              <a:r>
                <a:rPr lang="fr-F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Compression</a:t>
              </a:r>
              <a:endParaRPr lang="fr-FR" b="1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454727" y="20113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1977779" y="371949"/>
            <a:ext cx="8354188" cy="5625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smtClean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 </a:t>
            </a:r>
            <a:r>
              <a:rPr lang="fr-FR" sz="4000" b="1" dirty="0" err="1" smtClean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curves</a:t>
            </a:r>
            <a:r>
              <a:rPr lang="fr-FR" sz="4000" b="1" dirty="0" smtClean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US" sz="4000" b="1" dirty="0" smtClean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IIII </a:t>
            </a:r>
            <a:r>
              <a:rPr lang="en-US" sz="4000" b="1" dirty="0" err="1" smtClean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r>
              <a:rPr lang="en-US" sz="4000" b="1" dirty="0" smtClean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IPPP </a:t>
            </a:r>
            <a:endParaRPr lang="fr-FR" sz="4000" b="1" dirty="0">
              <a:solidFill>
                <a:srgbClr val="BF12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7549505" y="55420"/>
            <a:ext cx="2287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PROGRAM  OVERVIEW</a:t>
            </a:r>
            <a:b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IMPORTANT </a:t>
            </a:r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FUNCTIONS </a:t>
            </a:r>
          </a:p>
          <a:p>
            <a:r>
              <a:rPr lang="fr-FR" sz="1200" b="1" i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RD CURVES</a:t>
            </a:r>
            <a:endParaRPr lang="fr-FR" sz="1200" b="1" i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lang="fr-FR" sz="1200" b="1" i="1" dirty="0">
              <a:solidFill>
                <a:schemeClr val="bg1">
                  <a:lumMod val="7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r-FR" sz="1600" dirty="0">
              <a:latin typeface="+mj-lt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27" y="1271900"/>
            <a:ext cx="11304135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8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8171" y="5771900"/>
            <a:ext cx="1073829" cy="1080000"/>
          </a:xfrm>
          <a:prstGeom prst="rect">
            <a:avLst/>
          </a:prstGeom>
        </p:spPr>
      </p:pic>
      <p:grpSp>
        <p:nvGrpSpPr>
          <p:cNvPr id="3" name="Groupe 10"/>
          <p:cNvGrpSpPr/>
          <p:nvPr/>
        </p:nvGrpSpPr>
        <p:grpSpPr>
          <a:xfrm>
            <a:off x="284017" y="405448"/>
            <a:ext cx="1609165" cy="440112"/>
            <a:chOff x="564777" y="2124635"/>
            <a:chExt cx="2161412" cy="540000"/>
          </a:xfrm>
        </p:grpSpPr>
        <p:sp>
          <p:nvSpPr>
            <p:cNvPr id="6" name="Rectangle 5"/>
            <p:cNvSpPr/>
            <p:nvPr/>
          </p:nvSpPr>
          <p:spPr>
            <a:xfrm>
              <a:off x="564777" y="2124635"/>
              <a:ext cx="720000" cy="540000"/>
            </a:xfrm>
            <a:prstGeom prst="rect">
              <a:avLst/>
            </a:prstGeom>
            <a:solidFill>
              <a:srgbClr val="BF1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86189" y="2124635"/>
              <a:ext cx="720000" cy="54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06189" y="2124635"/>
              <a:ext cx="720000" cy="540000"/>
            </a:xfrm>
            <a:prstGeom prst="rect">
              <a:avLst/>
            </a:prstGeom>
            <a:solidFill>
              <a:srgbClr val="806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15"/>
          <p:cNvGrpSpPr/>
          <p:nvPr/>
        </p:nvGrpSpPr>
        <p:grpSpPr>
          <a:xfrm>
            <a:off x="-1" y="6491900"/>
            <a:ext cx="11118172" cy="366100"/>
            <a:chOff x="-1" y="6311900"/>
            <a:chExt cx="10816886" cy="366100"/>
          </a:xfrm>
        </p:grpSpPr>
        <p:sp>
          <p:nvSpPr>
            <p:cNvPr id="13" name="Rectangle 12"/>
            <p:cNvSpPr/>
            <p:nvPr/>
          </p:nvSpPr>
          <p:spPr>
            <a:xfrm>
              <a:off x="-1" y="6311900"/>
              <a:ext cx="1963271" cy="360000"/>
            </a:xfrm>
            <a:prstGeom prst="rect">
              <a:avLst/>
            </a:prstGeom>
            <a:solidFill>
              <a:srgbClr val="BF1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16</a:t>
              </a:r>
              <a:endPara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63269" y="6318000"/>
              <a:ext cx="3697943" cy="36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10/03/2018 </a:t>
              </a:r>
              <a:r>
                <a:rPr lang="en-US" b="1" dirty="0" err="1" smtClean="0"/>
                <a:t>Institut</a:t>
              </a:r>
              <a:r>
                <a:rPr lang="en-US" b="1" dirty="0" smtClean="0"/>
                <a:t> Mines-Telecom</a:t>
              </a:r>
              <a:endPara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61212" y="6311900"/>
              <a:ext cx="5155673" cy="360000"/>
            </a:xfrm>
            <a:prstGeom prst="rect">
              <a:avLst/>
            </a:prstGeom>
            <a:solidFill>
              <a:srgbClr val="806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MN910 – Advanced </a:t>
              </a:r>
              <a:r>
                <a:rPr lang="fr-F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Compression</a:t>
              </a:r>
              <a:endParaRPr lang="fr-FR" b="1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454727" y="20113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1018978"/>
            <a:ext cx="12057744" cy="5760000"/>
          </a:xfrm>
          <a:prstGeom prst="rect">
            <a:avLst/>
          </a:prstGeom>
        </p:spPr>
      </p:pic>
      <p:sp>
        <p:nvSpPr>
          <p:cNvPr id="17" name="Titre 1"/>
          <p:cNvSpPr txBox="1">
            <a:spLocks/>
          </p:cNvSpPr>
          <p:nvPr/>
        </p:nvSpPr>
        <p:spPr>
          <a:xfrm>
            <a:off x="1977779" y="371949"/>
            <a:ext cx="8354188" cy="5625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smtClean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 </a:t>
            </a:r>
            <a:r>
              <a:rPr lang="fr-FR" sz="4000" b="1" dirty="0" err="1" smtClean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curves</a:t>
            </a:r>
            <a:r>
              <a:rPr lang="fr-FR" sz="4000" b="1" dirty="0" smtClean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US" sz="4000" b="1" dirty="0" smtClean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IIII </a:t>
            </a:r>
            <a:r>
              <a:rPr lang="en-US" sz="4000" b="1" dirty="0" err="1" smtClean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r>
              <a:rPr lang="en-US" sz="4000" b="1" dirty="0" smtClean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IPPP </a:t>
            </a:r>
            <a:endParaRPr lang="fr-FR" sz="4000" b="1" dirty="0" smtClean="0">
              <a:solidFill>
                <a:srgbClr val="BF12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7549505" y="55420"/>
            <a:ext cx="2287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PROGRAM  OVERVIEW</a:t>
            </a:r>
            <a:b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IMPORTANT </a:t>
            </a:r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FUNCTIONS </a:t>
            </a:r>
          </a:p>
          <a:p>
            <a:r>
              <a:rPr lang="fr-FR" sz="1200" b="1" i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RD CURVES</a:t>
            </a:r>
            <a:endParaRPr lang="fr-FR" sz="1200" b="1" i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lang="fr-FR" sz="1200" b="1" i="1" dirty="0">
              <a:solidFill>
                <a:schemeClr val="bg1">
                  <a:lumMod val="7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r-F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317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8171" y="5771900"/>
            <a:ext cx="1073829" cy="1080000"/>
          </a:xfrm>
          <a:prstGeom prst="rect">
            <a:avLst/>
          </a:prstGeom>
        </p:spPr>
      </p:pic>
      <p:grpSp>
        <p:nvGrpSpPr>
          <p:cNvPr id="3" name="Groupe 10"/>
          <p:cNvGrpSpPr/>
          <p:nvPr/>
        </p:nvGrpSpPr>
        <p:grpSpPr>
          <a:xfrm>
            <a:off x="284017" y="405448"/>
            <a:ext cx="1609165" cy="440112"/>
            <a:chOff x="564777" y="2124635"/>
            <a:chExt cx="2161412" cy="540000"/>
          </a:xfrm>
        </p:grpSpPr>
        <p:sp>
          <p:nvSpPr>
            <p:cNvPr id="6" name="Rectangle 5"/>
            <p:cNvSpPr/>
            <p:nvPr/>
          </p:nvSpPr>
          <p:spPr>
            <a:xfrm>
              <a:off x="564777" y="2124635"/>
              <a:ext cx="720000" cy="540000"/>
            </a:xfrm>
            <a:prstGeom prst="rect">
              <a:avLst/>
            </a:prstGeom>
            <a:solidFill>
              <a:srgbClr val="BF1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86189" y="2124635"/>
              <a:ext cx="720000" cy="54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06189" y="2124635"/>
              <a:ext cx="720000" cy="540000"/>
            </a:xfrm>
            <a:prstGeom prst="rect">
              <a:avLst/>
            </a:prstGeom>
            <a:solidFill>
              <a:srgbClr val="806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15"/>
          <p:cNvGrpSpPr/>
          <p:nvPr/>
        </p:nvGrpSpPr>
        <p:grpSpPr>
          <a:xfrm>
            <a:off x="-1" y="6491900"/>
            <a:ext cx="11118172" cy="366100"/>
            <a:chOff x="-1" y="6311900"/>
            <a:chExt cx="10816886" cy="366100"/>
          </a:xfrm>
        </p:grpSpPr>
        <p:sp>
          <p:nvSpPr>
            <p:cNvPr id="13" name="Rectangle 12"/>
            <p:cNvSpPr/>
            <p:nvPr/>
          </p:nvSpPr>
          <p:spPr>
            <a:xfrm>
              <a:off x="-1" y="6311900"/>
              <a:ext cx="1963271" cy="360000"/>
            </a:xfrm>
            <a:prstGeom prst="rect">
              <a:avLst/>
            </a:prstGeom>
            <a:solidFill>
              <a:srgbClr val="BF1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17</a:t>
              </a:r>
              <a:endPara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63269" y="6318000"/>
              <a:ext cx="3697943" cy="36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10/03/2018 </a:t>
              </a:r>
              <a:r>
                <a:rPr lang="en-US" b="1" dirty="0" err="1" smtClean="0"/>
                <a:t>Institut</a:t>
              </a:r>
              <a:r>
                <a:rPr lang="en-US" b="1" dirty="0" smtClean="0"/>
                <a:t> Mines-Telecom</a:t>
              </a:r>
              <a:endPara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61212" y="6311900"/>
              <a:ext cx="5155673" cy="360000"/>
            </a:xfrm>
            <a:prstGeom prst="rect">
              <a:avLst/>
            </a:prstGeom>
            <a:solidFill>
              <a:srgbClr val="806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MN910 – Advanced </a:t>
              </a:r>
              <a:r>
                <a:rPr lang="fr-F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Compression</a:t>
              </a:r>
              <a:endParaRPr lang="fr-FR" b="1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454727" y="20113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1977779" y="371949"/>
            <a:ext cx="8354188" cy="562532"/>
          </a:xfrm>
        </p:spPr>
        <p:txBody>
          <a:bodyPr>
            <a:noAutofit/>
          </a:bodyPr>
          <a:lstStyle/>
          <a:p>
            <a:r>
              <a:rPr lang="fr-FR" sz="4000" b="1" dirty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 </a:t>
            </a:r>
            <a:r>
              <a:rPr lang="en-US" sz="4000" b="1" dirty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curve </a:t>
            </a:r>
            <a:r>
              <a:rPr lang="en-US" sz="4000" b="1" dirty="0" smtClean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</a:t>
            </a:r>
            <a:r>
              <a:rPr lang="en-US" sz="4000" b="1" dirty="0" err="1" smtClean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</a:t>
            </a:r>
            <a:r>
              <a:rPr lang="en-US" sz="4000" b="1" dirty="0" smtClean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lambdas</a:t>
            </a:r>
            <a:endParaRPr lang="fr-FR" sz="4000" b="1" dirty="0">
              <a:solidFill>
                <a:srgbClr val="BF12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549505" y="55420"/>
            <a:ext cx="2287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PROGRAM  OVERVIEW</a:t>
            </a:r>
            <a:b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IMPORTANT </a:t>
            </a:r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FUNCTIONS </a:t>
            </a:r>
          </a:p>
          <a:p>
            <a:r>
              <a:rPr lang="fr-FR" sz="1200" b="1" i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RD CURVES</a:t>
            </a:r>
            <a:endParaRPr lang="fr-FR" sz="1200" b="1" i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lang="fr-FR" sz="1200" b="1" i="1" dirty="0">
              <a:solidFill>
                <a:schemeClr val="bg1">
                  <a:lumMod val="7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r-FR" sz="1600" dirty="0">
              <a:latin typeface="+mj-lt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77" y="833191"/>
            <a:ext cx="767523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8171" y="5771900"/>
            <a:ext cx="1073829" cy="1080000"/>
          </a:xfrm>
          <a:prstGeom prst="rect">
            <a:avLst/>
          </a:prstGeom>
        </p:spPr>
      </p:pic>
      <p:grpSp>
        <p:nvGrpSpPr>
          <p:cNvPr id="3" name="Groupe 10"/>
          <p:cNvGrpSpPr/>
          <p:nvPr/>
        </p:nvGrpSpPr>
        <p:grpSpPr>
          <a:xfrm>
            <a:off x="284017" y="405448"/>
            <a:ext cx="1609165" cy="440112"/>
            <a:chOff x="564777" y="2124635"/>
            <a:chExt cx="2161412" cy="540000"/>
          </a:xfrm>
        </p:grpSpPr>
        <p:sp>
          <p:nvSpPr>
            <p:cNvPr id="6" name="Rectangle 5"/>
            <p:cNvSpPr/>
            <p:nvPr/>
          </p:nvSpPr>
          <p:spPr>
            <a:xfrm>
              <a:off x="564777" y="2124635"/>
              <a:ext cx="720000" cy="540000"/>
            </a:xfrm>
            <a:prstGeom prst="rect">
              <a:avLst/>
            </a:prstGeom>
            <a:solidFill>
              <a:srgbClr val="BF1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86189" y="2124635"/>
              <a:ext cx="720000" cy="54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06189" y="2124635"/>
              <a:ext cx="720000" cy="540000"/>
            </a:xfrm>
            <a:prstGeom prst="rect">
              <a:avLst/>
            </a:prstGeom>
            <a:solidFill>
              <a:srgbClr val="806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15"/>
          <p:cNvGrpSpPr/>
          <p:nvPr/>
        </p:nvGrpSpPr>
        <p:grpSpPr>
          <a:xfrm>
            <a:off x="-1" y="6491900"/>
            <a:ext cx="11118172" cy="366100"/>
            <a:chOff x="-1" y="6311900"/>
            <a:chExt cx="10816886" cy="366100"/>
          </a:xfrm>
        </p:grpSpPr>
        <p:sp>
          <p:nvSpPr>
            <p:cNvPr id="13" name="Rectangle 12"/>
            <p:cNvSpPr/>
            <p:nvPr/>
          </p:nvSpPr>
          <p:spPr>
            <a:xfrm>
              <a:off x="-1" y="6311900"/>
              <a:ext cx="1963271" cy="360000"/>
            </a:xfrm>
            <a:prstGeom prst="rect">
              <a:avLst/>
            </a:prstGeom>
            <a:solidFill>
              <a:srgbClr val="BF1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18</a:t>
              </a:r>
              <a:endPara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63269" y="6318000"/>
              <a:ext cx="3697943" cy="36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10/03/2018 </a:t>
              </a:r>
              <a:r>
                <a:rPr lang="en-US" b="1" dirty="0" err="1" smtClean="0"/>
                <a:t>Institut</a:t>
              </a:r>
              <a:r>
                <a:rPr lang="en-US" b="1" dirty="0" smtClean="0"/>
                <a:t> Mines-Telecom</a:t>
              </a:r>
              <a:endPara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61212" y="6311900"/>
              <a:ext cx="5155673" cy="360000"/>
            </a:xfrm>
            <a:prstGeom prst="rect">
              <a:avLst/>
            </a:prstGeom>
            <a:solidFill>
              <a:srgbClr val="806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MN910 – Advanced </a:t>
              </a:r>
              <a:r>
                <a:rPr lang="fr-F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Compression</a:t>
              </a:r>
              <a:endParaRPr lang="fr-FR" b="1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454727" y="20113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93575" y="1323884"/>
            <a:ext cx="7126262" cy="5348016"/>
          </a:xfrm>
          <a:prstGeom prst="rect">
            <a:avLst/>
          </a:prstGeom>
        </p:spPr>
      </p:pic>
      <p:grpSp>
        <p:nvGrpSpPr>
          <p:cNvPr id="12" name="Groupe 11"/>
          <p:cNvGrpSpPr/>
          <p:nvPr/>
        </p:nvGrpSpPr>
        <p:grpSpPr>
          <a:xfrm>
            <a:off x="3538800" y="6112262"/>
            <a:ext cx="5278475" cy="321655"/>
            <a:chOff x="3538800" y="6112262"/>
            <a:chExt cx="5278475" cy="321655"/>
          </a:xfrm>
        </p:grpSpPr>
        <p:sp>
          <p:nvSpPr>
            <p:cNvPr id="11" name="ZoneTexte 10"/>
            <p:cNvSpPr txBox="1"/>
            <p:nvPr/>
          </p:nvSpPr>
          <p:spPr>
            <a:xfrm>
              <a:off x="3538800" y="6126140"/>
              <a:ext cx="75924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1400" i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NoPred</a:t>
              </a:r>
              <a:endParaRPr lang="fr-FR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762969" y="6120421"/>
              <a:ext cx="56848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1400" i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Inter</a:t>
              </a:r>
              <a:endParaRPr lang="fr-FR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5810668" y="6120421"/>
              <a:ext cx="74334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1400" i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Intra H</a:t>
              </a:r>
              <a:endParaRPr lang="fr-FR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6857507" y="6120420"/>
              <a:ext cx="74334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1400" i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Intra V</a:t>
              </a:r>
              <a:endParaRPr lang="fr-FR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7966529" y="6112262"/>
              <a:ext cx="85074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1400" i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Intra DC</a:t>
              </a:r>
              <a:endParaRPr lang="fr-FR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2" name="Titre 1"/>
          <p:cNvSpPr txBox="1">
            <a:spLocks/>
          </p:cNvSpPr>
          <p:nvPr/>
        </p:nvSpPr>
        <p:spPr>
          <a:xfrm>
            <a:off x="1977779" y="371949"/>
            <a:ext cx="8354188" cy="5625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smtClean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 </a:t>
            </a:r>
            <a:r>
              <a:rPr lang="en-US" sz="4000" b="1" dirty="0" smtClean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curve </a:t>
            </a:r>
            <a:endParaRPr lang="fr-FR" sz="4000" b="1" dirty="0">
              <a:solidFill>
                <a:srgbClr val="BF12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549505" y="55420"/>
            <a:ext cx="2287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PROGRAM  OVERVIEW</a:t>
            </a:r>
            <a:b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IMPORTANT </a:t>
            </a:r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FUNCTIONS </a:t>
            </a:r>
          </a:p>
          <a:p>
            <a:r>
              <a:rPr lang="fr-FR" sz="1200" b="1" i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RD CURVES</a:t>
            </a:r>
            <a:endParaRPr lang="fr-FR" sz="1200" b="1" i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lang="fr-FR" sz="1200" b="1" i="1" dirty="0">
              <a:solidFill>
                <a:schemeClr val="bg1">
                  <a:lumMod val="7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r-F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284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7779" y="371949"/>
            <a:ext cx="8354188" cy="562532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program </a:t>
            </a:r>
            <a:endParaRPr lang="fr-FR" b="1" dirty="0">
              <a:solidFill>
                <a:srgbClr val="BF12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8171" y="5771900"/>
            <a:ext cx="1073829" cy="1080000"/>
          </a:xfrm>
          <a:prstGeom prst="rect">
            <a:avLst/>
          </a:prstGeom>
        </p:spPr>
      </p:pic>
      <p:grpSp>
        <p:nvGrpSpPr>
          <p:cNvPr id="11" name="Groupe 10"/>
          <p:cNvGrpSpPr/>
          <p:nvPr/>
        </p:nvGrpSpPr>
        <p:grpSpPr>
          <a:xfrm>
            <a:off x="284017" y="405448"/>
            <a:ext cx="1609165" cy="440112"/>
            <a:chOff x="564777" y="2124635"/>
            <a:chExt cx="2161412" cy="540000"/>
          </a:xfrm>
        </p:grpSpPr>
        <p:sp>
          <p:nvSpPr>
            <p:cNvPr id="6" name="Rectangle 5"/>
            <p:cNvSpPr/>
            <p:nvPr/>
          </p:nvSpPr>
          <p:spPr>
            <a:xfrm>
              <a:off x="564777" y="2124635"/>
              <a:ext cx="720000" cy="540000"/>
            </a:xfrm>
            <a:prstGeom prst="rect">
              <a:avLst/>
            </a:prstGeom>
            <a:solidFill>
              <a:srgbClr val="BF1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86189" y="2124635"/>
              <a:ext cx="720000" cy="54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06189" y="2124635"/>
              <a:ext cx="720000" cy="540000"/>
            </a:xfrm>
            <a:prstGeom prst="rect">
              <a:avLst/>
            </a:prstGeom>
            <a:solidFill>
              <a:srgbClr val="806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-1" y="6498000"/>
            <a:ext cx="11118172" cy="360000"/>
            <a:chOff x="-1" y="6318000"/>
            <a:chExt cx="10816886" cy="360000"/>
          </a:xfrm>
        </p:grpSpPr>
        <p:sp>
          <p:nvSpPr>
            <p:cNvPr id="13" name="Rectangle 12"/>
            <p:cNvSpPr/>
            <p:nvPr/>
          </p:nvSpPr>
          <p:spPr>
            <a:xfrm>
              <a:off x="-1" y="6318000"/>
              <a:ext cx="1963271" cy="360000"/>
            </a:xfrm>
            <a:prstGeom prst="rect">
              <a:avLst/>
            </a:prstGeom>
            <a:solidFill>
              <a:srgbClr val="BF1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01</a:t>
              </a:r>
              <a:endPara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63269" y="6318000"/>
              <a:ext cx="3697943" cy="36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10/03/2018 </a:t>
              </a:r>
              <a:r>
                <a:rPr lang="en-US" b="1" dirty="0" err="1" smtClean="0"/>
                <a:t>Institut</a:t>
              </a:r>
              <a:r>
                <a:rPr lang="en-US" b="1" dirty="0" smtClean="0"/>
                <a:t> Mines-Telecom</a:t>
              </a:r>
              <a:endPara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61212" y="6318000"/>
              <a:ext cx="5155673" cy="360000"/>
            </a:xfrm>
            <a:prstGeom prst="rect">
              <a:avLst/>
            </a:prstGeom>
            <a:solidFill>
              <a:srgbClr val="806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MN910 – Advanced </a:t>
              </a:r>
              <a:r>
                <a:rPr lang="fr-F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Compression</a:t>
              </a:r>
              <a:endParaRPr lang="fr-FR" b="1" dirty="0"/>
            </a:p>
          </p:txBody>
        </p:sp>
      </p:grpSp>
      <p:sp>
        <p:nvSpPr>
          <p:cNvPr id="18" name="ZoneTexte 17"/>
          <p:cNvSpPr txBox="1"/>
          <p:nvPr/>
        </p:nvSpPr>
        <p:spPr>
          <a:xfrm>
            <a:off x="7549505" y="55420"/>
            <a:ext cx="2287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PROGRAM  OVERVIEW</a:t>
            </a:r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IMPORTANT </a:t>
            </a:r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FUNCTIONS </a:t>
            </a:r>
          </a:p>
          <a:p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RD CURVES</a:t>
            </a:r>
            <a:endParaRPr lang="fr-FR" sz="1200" b="1" i="1" dirty="0">
              <a:solidFill>
                <a:schemeClr val="bg1">
                  <a:lumMod val="7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lang="fr-FR" sz="1200" b="1" i="1" dirty="0">
              <a:solidFill>
                <a:schemeClr val="bg1">
                  <a:lumMod val="7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r-FR" sz="1600" dirty="0">
              <a:latin typeface="+mj-lt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077" y="1016240"/>
            <a:ext cx="5744015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7779" y="371949"/>
            <a:ext cx="8354188" cy="562532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</a:t>
            </a:r>
            <a:endParaRPr lang="fr-FR" b="1" dirty="0">
              <a:solidFill>
                <a:srgbClr val="BF12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8171" y="5771900"/>
            <a:ext cx="1073829" cy="1080000"/>
          </a:xfrm>
          <a:prstGeom prst="rect">
            <a:avLst/>
          </a:prstGeom>
        </p:spPr>
      </p:pic>
      <p:grpSp>
        <p:nvGrpSpPr>
          <p:cNvPr id="3" name="Groupe 10"/>
          <p:cNvGrpSpPr/>
          <p:nvPr/>
        </p:nvGrpSpPr>
        <p:grpSpPr>
          <a:xfrm>
            <a:off x="284017" y="405448"/>
            <a:ext cx="1609165" cy="440112"/>
            <a:chOff x="564777" y="2124635"/>
            <a:chExt cx="2161412" cy="540000"/>
          </a:xfrm>
        </p:grpSpPr>
        <p:sp>
          <p:nvSpPr>
            <p:cNvPr id="6" name="Rectangle 5"/>
            <p:cNvSpPr/>
            <p:nvPr/>
          </p:nvSpPr>
          <p:spPr>
            <a:xfrm>
              <a:off x="564777" y="2124635"/>
              <a:ext cx="720000" cy="540000"/>
            </a:xfrm>
            <a:prstGeom prst="rect">
              <a:avLst/>
            </a:prstGeom>
            <a:solidFill>
              <a:srgbClr val="BF1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86189" y="2124635"/>
              <a:ext cx="720000" cy="54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06189" y="2124635"/>
              <a:ext cx="720000" cy="540000"/>
            </a:xfrm>
            <a:prstGeom prst="rect">
              <a:avLst/>
            </a:prstGeom>
            <a:solidFill>
              <a:srgbClr val="806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15"/>
          <p:cNvGrpSpPr/>
          <p:nvPr/>
        </p:nvGrpSpPr>
        <p:grpSpPr>
          <a:xfrm>
            <a:off x="-1" y="6491900"/>
            <a:ext cx="11118172" cy="366100"/>
            <a:chOff x="-1" y="6311900"/>
            <a:chExt cx="10816886" cy="366100"/>
          </a:xfrm>
        </p:grpSpPr>
        <p:sp>
          <p:nvSpPr>
            <p:cNvPr id="13" name="Rectangle 12"/>
            <p:cNvSpPr/>
            <p:nvPr/>
          </p:nvSpPr>
          <p:spPr>
            <a:xfrm>
              <a:off x="-1" y="6311900"/>
              <a:ext cx="1963271" cy="360000"/>
            </a:xfrm>
            <a:prstGeom prst="rect">
              <a:avLst/>
            </a:prstGeom>
            <a:solidFill>
              <a:srgbClr val="BF1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19</a:t>
              </a:r>
              <a:endPara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63269" y="6318000"/>
              <a:ext cx="3697943" cy="36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10/03/2018 </a:t>
              </a:r>
              <a:r>
                <a:rPr lang="en-US" b="1" dirty="0" err="1" smtClean="0"/>
                <a:t>Institut</a:t>
              </a:r>
              <a:r>
                <a:rPr lang="en-US" b="1" dirty="0" smtClean="0"/>
                <a:t> Mines-Telecom</a:t>
              </a:r>
              <a:endPara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61212" y="6311900"/>
              <a:ext cx="5155673" cy="360000"/>
            </a:xfrm>
            <a:prstGeom prst="rect">
              <a:avLst/>
            </a:prstGeom>
            <a:solidFill>
              <a:srgbClr val="806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MN910 – Advanced </a:t>
              </a:r>
              <a:r>
                <a:rPr lang="fr-F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Compression</a:t>
              </a:r>
              <a:endParaRPr lang="fr-FR" b="1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454727" y="20113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7" name="ZoneTexte 16"/>
          <p:cNvSpPr txBox="1"/>
          <p:nvPr/>
        </p:nvSpPr>
        <p:spPr>
          <a:xfrm>
            <a:off x="957263" y="1677266"/>
            <a:ext cx="105727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notice that :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IIII GOP type bigger block size gives smaller </a:t>
            </a:r>
            <a:r>
              <a:rPr lang="en-US" dirty="0" err="1" smtClean="0"/>
              <a:t>BitRate</a:t>
            </a:r>
            <a:r>
              <a:rPr lang="en-US" dirty="0" smtClean="0"/>
              <a:t> , but better PSNR,  not the case for smaller blocks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generally all none gives bigger </a:t>
            </a:r>
            <a:r>
              <a:rPr lang="en-US" dirty="0" err="1"/>
              <a:t>BitRate</a:t>
            </a:r>
            <a:r>
              <a:rPr lang="en-US" dirty="0"/>
              <a:t> </a:t>
            </a:r>
            <a:r>
              <a:rPr lang="en-US" dirty="0" smtClean="0"/>
              <a:t>and slightly better </a:t>
            </a:r>
            <a:r>
              <a:rPr lang="en-US" dirty="0"/>
              <a:t>PSNR </a:t>
            </a:r>
            <a:r>
              <a:rPr lang="en-US" dirty="0" smtClean="0"/>
              <a:t>the all intra,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both IIII &amp; IPPP , </a:t>
            </a:r>
            <a:r>
              <a:rPr lang="en-US" dirty="0"/>
              <a:t>smaller blocks gives </a:t>
            </a:r>
            <a:r>
              <a:rPr lang="en-US" dirty="0" smtClean="0"/>
              <a:t>bigger computation time , and it’s worse in P frames then the I frames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bigger quant steps gives bigger computation times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IPPP </a:t>
            </a:r>
            <a:r>
              <a:rPr lang="en-US" dirty="0"/>
              <a:t>GOP type </a:t>
            </a:r>
            <a:r>
              <a:rPr lang="en-US" dirty="0" smtClean="0"/>
              <a:t>present  less bitrate comparing to the III </a:t>
            </a:r>
            <a:r>
              <a:rPr lang="en-US" dirty="0"/>
              <a:t>GOP </a:t>
            </a:r>
            <a:r>
              <a:rPr lang="en-US" dirty="0" smtClean="0"/>
              <a:t>type , but the PSNR slightly smaller,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lambda has an effect on the selecting mode for P frames : bigger lambdas gives more importance to the size of bit stream , witch is in favorer of the inter mode , Thus encoding with bigger lambda present lower bitrates,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7549505" y="55420"/>
            <a:ext cx="2287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PROGRAM  OVERVIEW</a:t>
            </a:r>
            <a:b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IMPORTANT </a:t>
            </a:r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FUNCTIONS </a:t>
            </a:r>
          </a:p>
          <a:p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RD CURVES</a:t>
            </a:r>
            <a:endParaRPr lang="fr-FR" sz="1200" b="1" i="1" dirty="0">
              <a:solidFill>
                <a:schemeClr val="bg1">
                  <a:lumMod val="7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sz="1200" b="1" i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lang="fr-FR" sz="1200" b="1" i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r-F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85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7779" y="371949"/>
            <a:ext cx="8354188" cy="562532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program </a:t>
            </a:r>
            <a:endParaRPr lang="fr-FR" b="1" dirty="0">
              <a:solidFill>
                <a:srgbClr val="BF12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5743" y="1449167"/>
            <a:ext cx="9597127" cy="485067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000" b="1" i="1" dirty="0" err="1">
                <a:ln w="0"/>
                <a:latin typeface="+mj-lt"/>
                <a:ea typeface="+mj-ea"/>
                <a:cs typeface="+mj-cs"/>
              </a:rPr>
              <a:t>GetVideoSize</a:t>
            </a:r>
            <a:r>
              <a:rPr lang="en-US" sz="4000" b="1" i="1" dirty="0" smtClean="0">
                <a:ln w="0"/>
                <a:latin typeface="+mj-lt"/>
                <a:ea typeface="+mj-ea"/>
                <a:cs typeface="+mj-cs"/>
              </a:rPr>
              <a:t>();</a:t>
            </a:r>
            <a:endParaRPr lang="en-US" sz="4000" b="1" i="1" dirty="0">
              <a:ln w="0"/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4000" b="1" i="1" dirty="0" err="1">
                <a:ln w="0"/>
                <a:latin typeface="+mj-lt"/>
                <a:ea typeface="+mj-ea"/>
                <a:cs typeface="+mj-cs"/>
              </a:rPr>
              <a:t>readGOP</a:t>
            </a:r>
            <a:r>
              <a:rPr lang="en-US" sz="4000" b="1" i="1" dirty="0" smtClean="0">
                <a:ln w="0"/>
                <a:latin typeface="+mj-lt"/>
                <a:ea typeface="+mj-ea"/>
                <a:cs typeface="+mj-cs"/>
              </a:rPr>
              <a:t>();</a:t>
            </a:r>
            <a:endParaRPr lang="en-US" sz="4000" b="1" i="1" dirty="0">
              <a:ln w="0"/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4000" b="1" i="1" dirty="0" err="1">
                <a:ln w="0"/>
                <a:latin typeface="+mj-lt"/>
                <a:ea typeface="+mj-ea"/>
                <a:cs typeface="+mj-cs"/>
              </a:rPr>
              <a:t>getFrameI</a:t>
            </a:r>
            <a:r>
              <a:rPr lang="en-US" sz="4000" b="1" i="1" dirty="0">
                <a:ln w="0"/>
                <a:latin typeface="+mj-lt"/>
                <a:ea typeface="+mj-ea"/>
                <a:cs typeface="+mj-cs"/>
              </a:rPr>
              <a:t>(); </a:t>
            </a:r>
          </a:p>
          <a:p>
            <a:pPr marL="0" indent="0">
              <a:buNone/>
            </a:pPr>
            <a:r>
              <a:rPr lang="en-US" sz="4000" dirty="0">
                <a:ln w="0"/>
                <a:latin typeface="+mj-lt"/>
                <a:ea typeface="+mj-ea"/>
                <a:cs typeface="+mj-cs"/>
              </a:rPr>
              <a:t>	</a:t>
            </a:r>
            <a:r>
              <a:rPr lang="en-US" sz="4000" dirty="0" err="1">
                <a:ln w="0"/>
                <a:solidFill>
                  <a:srgbClr val="002060"/>
                </a:solidFill>
                <a:latin typeface="+mj-lt"/>
                <a:ea typeface="+mj-ea"/>
                <a:cs typeface="+mj-cs"/>
              </a:rPr>
              <a:t>NoPrediction</a:t>
            </a:r>
            <a:r>
              <a:rPr lang="en-US" sz="4000" dirty="0">
                <a:ln w="0"/>
                <a:solidFill>
                  <a:srgbClr val="002060"/>
                </a:solidFill>
                <a:latin typeface="+mj-lt"/>
                <a:ea typeface="+mj-ea"/>
                <a:cs typeface="+mj-cs"/>
              </a:rPr>
              <a:t>() </a:t>
            </a:r>
            <a:r>
              <a:rPr lang="en-US" sz="4000" dirty="0" smtClean="0">
                <a:ln w="0"/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 </a:t>
            </a:r>
            <a:r>
              <a:rPr lang="en-US" sz="4000" dirty="0" smtClean="0">
                <a:ln w="0"/>
                <a:latin typeface="+mj-lt"/>
                <a:ea typeface="+mj-ea"/>
                <a:cs typeface="+mj-cs"/>
              </a:rPr>
              <a:t> </a:t>
            </a:r>
            <a:r>
              <a:rPr lang="en-US" sz="4000" dirty="0" err="1">
                <a:ln w="0"/>
                <a:solidFill>
                  <a:srgbClr val="00B050"/>
                </a:solidFill>
                <a:latin typeface="+mj-lt"/>
                <a:ea typeface="+mj-ea"/>
                <a:cs typeface="+mj-cs"/>
              </a:rPr>
              <a:t>smallRLE</a:t>
            </a:r>
            <a:r>
              <a:rPr lang="en-US" sz="4000" dirty="0">
                <a:ln w="0"/>
                <a:solidFill>
                  <a:srgbClr val="00B050"/>
                </a:solidFill>
                <a:latin typeface="+mj-lt"/>
                <a:ea typeface="+mj-ea"/>
                <a:cs typeface="+mj-cs"/>
              </a:rPr>
              <a:t>(); </a:t>
            </a:r>
            <a:r>
              <a:rPr lang="en-US" sz="4000" dirty="0" smtClean="0">
                <a:ln w="0"/>
                <a:solidFill>
                  <a:srgbClr val="00B05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smtClean="0">
                <a:ln w="0"/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   </a:t>
            </a:r>
            <a:r>
              <a:rPr lang="en-US" sz="4000" dirty="0" err="1" smtClean="0">
                <a:ln w="0"/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zigZagScan</a:t>
            </a:r>
            <a:r>
              <a:rPr lang="en-US" sz="4000" dirty="0">
                <a:ln w="0"/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(); </a:t>
            </a:r>
            <a:r>
              <a:rPr lang="en-US" sz="4000" dirty="0" smtClean="0">
                <a:ln w="0"/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    </a:t>
            </a:r>
            <a:r>
              <a:rPr lang="en-US" sz="4000" dirty="0" err="1" smtClean="0">
                <a:ln w="0"/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huffman_dc</a:t>
            </a:r>
            <a:r>
              <a:rPr lang="en-US" sz="4000" dirty="0" smtClean="0">
                <a:ln w="0"/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();     </a:t>
            </a:r>
            <a:r>
              <a:rPr lang="en-US" sz="4000" dirty="0" err="1">
                <a:ln w="0"/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huffman_ac</a:t>
            </a:r>
            <a:r>
              <a:rPr lang="en-US" sz="4000" dirty="0">
                <a:ln w="0"/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();</a:t>
            </a:r>
            <a:endParaRPr lang="en-US" sz="4000" dirty="0">
              <a:ln w="0"/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4000" dirty="0">
                <a:ln w="0"/>
                <a:latin typeface="+mj-lt"/>
                <a:ea typeface="+mj-ea"/>
                <a:cs typeface="+mj-cs"/>
              </a:rPr>
              <a:t>		           	</a:t>
            </a:r>
          </a:p>
          <a:p>
            <a:pPr marL="0" indent="0">
              <a:buNone/>
            </a:pPr>
            <a:r>
              <a:rPr lang="en-US" sz="4000" dirty="0">
                <a:ln w="0"/>
                <a:latin typeface="+mj-lt"/>
                <a:ea typeface="+mj-ea"/>
                <a:cs typeface="+mj-cs"/>
              </a:rPr>
              <a:t>	</a:t>
            </a:r>
            <a:r>
              <a:rPr lang="en-US" sz="4000" dirty="0">
                <a:ln w="0"/>
                <a:solidFill>
                  <a:srgbClr val="002060"/>
                </a:solidFill>
                <a:latin typeface="+mj-lt"/>
                <a:ea typeface="+mj-ea"/>
                <a:cs typeface="+mj-cs"/>
              </a:rPr>
              <a:t>intra(); </a:t>
            </a:r>
            <a:r>
              <a:rPr lang="en-US" sz="4000" dirty="0">
                <a:ln w="0"/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</a:t>
            </a:r>
            <a:r>
              <a:rPr lang="en-US" sz="4000" dirty="0">
                <a:ln w="0"/>
                <a:latin typeface="+mj-lt"/>
                <a:ea typeface="+mj-ea"/>
                <a:cs typeface="+mj-cs"/>
              </a:rPr>
              <a:t> </a:t>
            </a:r>
            <a:r>
              <a:rPr lang="en-US" sz="4000" dirty="0" smtClean="0">
                <a:ln w="0"/>
                <a:latin typeface="+mj-lt"/>
                <a:ea typeface="+mj-ea"/>
                <a:cs typeface="+mj-cs"/>
              </a:rPr>
              <a:t>   </a:t>
            </a:r>
            <a:r>
              <a:rPr lang="en-US" sz="4000" dirty="0" err="1" smtClean="0">
                <a:ln w="0"/>
                <a:solidFill>
                  <a:srgbClr val="00B050"/>
                </a:solidFill>
                <a:latin typeface="+mj-lt"/>
                <a:ea typeface="+mj-ea"/>
                <a:cs typeface="+mj-cs"/>
              </a:rPr>
              <a:t>smallRLE</a:t>
            </a:r>
            <a:r>
              <a:rPr lang="en-US" sz="4000" dirty="0">
                <a:ln w="0"/>
                <a:solidFill>
                  <a:srgbClr val="00B050"/>
                </a:solidFill>
                <a:latin typeface="+mj-lt"/>
                <a:ea typeface="+mj-ea"/>
                <a:cs typeface="+mj-cs"/>
              </a:rPr>
              <a:t>();</a:t>
            </a:r>
          </a:p>
          <a:p>
            <a:pPr marL="0" indent="0">
              <a:buNone/>
            </a:pPr>
            <a:r>
              <a:rPr lang="en-US" sz="4000" dirty="0">
                <a:ln w="0"/>
                <a:latin typeface="+mj-lt"/>
                <a:ea typeface="+mj-ea"/>
                <a:cs typeface="+mj-cs"/>
              </a:rPr>
              <a:t>                                   </a:t>
            </a:r>
            <a:r>
              <a:rPr lang="en-US" sz="4000" dirty="0" smtClean="0">
                <a:ln w="0"/>
                <a:latin typeface="+mj-lt"/>
                <a:ea typeface="+mj-ea"/>
                <a:cs typeface="+mj-cs"/>
              </a:rPr>
              <a:t>      </a:t>
            </a:r>
            <a:r>
              <a:rPr lang="en-US" sz="4000" dirty="0" smtClean="0">
                <a:ln w="0"/>
                <a:solidFill>
                  <a:srgbClr val="00B050"/>
                </a:solidFill>
                <a:latin typeface="+mj-lt"/>
                <a:ea typeface="+mj-ea"/>
                <a:cs typeface="+mj-cs"/>
              </a:rPr>
              <a:t>mod0</a:t>
            </a:r>
            <a:r>
              <a:rPr lang="en-US" sz="4000" dirty="0">
                <a:ln w="0"/>
                <a:solidFill>
                  <a:srgbClr val="00B050"/>
                </a:solidFill>
                <a:latin typeface="+mj-lt"/>
                <a:ea typeface="+mj-ea"/>
                <a:cs typeface="+mj-cs"/>
              </a:rPr>
              <a:t>();  mod1();  mod2();</a:t>
            </a:r>
            <a:r>
              <a:rPr lang="en-US" sz="4000" dirty="0">
                <a:ln w="0"/>
                <a:latin typeface="+mj-lt"/>
                <a:ea typeface="+mj-ea"/>
                <a:cs typeface="+mj-cs"/>
              </a:rPr>
              <a:t>	</a:t>
            </a:r>
          </a:p>
          <a:p>
            <a:pPr marL="0" indent="0">
              <a:buNone/>
            </a:pPr>
            <a:r>
              <a:rPr lang="en-US" sz="4000" b="1" i="1" dirty="0" err="1" smtClean="0">
                <a:ln w="0"/>
                <a:latin typeface="+mj-lt"/>
                <a:ea typeface="+mj-ea"/>
                <a:cs typeface="+mj-cs"/>
              </a:rPr>
              <a:t>getFrameP</a:t>
            </a:r>
            <a:r>
              <a:rPr lang="en-US" sz="4000" b="1" i="1" dirty="0" smtClean="0">
                <a:ln w="0"/>
                <a:latin typeface="+mj-lt"/>
                <a:ea typeface="+mj-ea"/>
                <a:cs typeface="+mj-cs"/>
              </a:rPr>
              <a:t>();</a:t>
            </a:r>
            <a:endParaRPr lang="en-US" sz="4000" b="1" i="1" dirty="0">
              <a:ln w="0"/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4000" dirty="0">
                <a:ln w="0"/>
                <a:latin typeface="+mj-lt"/>
                <a:ea typeface="+mj-ea"/>
                <a:cs typeface="+mj-cs"/>
              </a:rPr>
              <a:t>	</a:t>
            </a:r>
            <a:r>
              <a:rPr lang="en-US" sz="4000" dirty="0" err="1">
                <a:ln w="0"/>
                <a:solidFill>
                  <a:srgbClr val="002060"/>
                </a:solidFill>
                <a:latin typeface="+mj-lt"/>
                <a:ea typeface="+mj-ea"/>
                <a:cs typeface="+mj-cs"/>
              </a:rPr>
              <a:t>BestModeSelector</a:t>
            </a:r>
            <a:r>
              <a:rPr lang="en-US" sz="4000" dirty="0">
                <a:ln w="0"/>
                <a:solidFill>
                  <a:srgbClr val="002060"/>
                </a:solidFill>
                <a:latin typeface="+mj-lt"/>
                <a:ea typeface="+mj-ea"/>
                <a:cs typeface="+mj-cs"/>
              </a:rPr>
              <a:t>();</a:t>
            </a:r>
          </a:p>
          <a:p>
            <a:pPr marL="0" indent="0">
              <a:buNone/>
            </a:pPr>
            <a:r>
              <a:rPr lang="en-US" sz="4000" dirty="0">
                <a:ln w="0"/>
                <a:latin typeface="+mj-lt"/>
                <a:ea typeface="+mj-ea"/>
                <a:cs typeface="+mj-cs"/>
              </a:rPr>
              <a:t>		</a:t>
            </a:r>
            <a:r>
              <a:rPr lang="en-US" sz="4000" dirty="0" smtClean="0">
                <a:ln w="0"/>
                <a:latin typeface="+mj-lt"/>
                <a:ea typeface="+mj-ea"/>
                <a:cs typeface="+mj-cs"/>
              </a:rPr>
              <a:t>	</a:t>
            </a:r>
            <a:r>
              <a:rPr lang="en-US" sz="4000" dirty="0" err="1" smtClean="0">
                <a:ln w="0"/>
                <a:solidFill>
                  <a:srgbClr val="00B050"/>
                </a:solidFill>
                <a:latin typeface="+mj-lt"/>
                <a:ea typeface="+mj-ea"/>
                <a:cs typeface="+mj-cs"/>
              </a:rPr>
              <a:t>NoPrediction</a:t>
            </a:r>
            <a:r>
              <a:rPr lang="en-US" sz="4000" dirty="0">
                <a:ln w="0"/>
                <a:solidFill>
                  <a:srgbClr val="00B050"/>
                </a:solidFill>
                <a:latin typeface="+mj-lt"/>
                <a:ea typeface="+mj-ea"/>
                <a:cs typeface="+mj-cs"/>
              </a:rPr>
              <a:t>(); </a:t>
            </a:r>
            <a:r>
              <a:rPr lang="en-US" sz="4000" dirty="0">
                <a:ln w="0"/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</a:t>
            </a:r>
            <a:r>
              <a:rPr lang="en-US" sz="4000" dirty="0">
                <a:ln w="0"/>
                <a:latin typeface="+mj-lt"/>
                <a:ea typeface="+mj-ea"/>
                <a:cs typeface="+mj-cs"/>
              </a:rPr>
              <a:t> </a:t>
            </a:r>
            <a:r>
              <a:rPr lang="en-US" sz="4000" dirty="0" smtClean="0">
                <a:ln w="0"/>
                <a:latin typeface="+mj-lt"/>
                <a:ea typeface="+mj-ea"/>
                <a:cs typeface="+mj-cs"/>
              </a:rPr>
              <a:t> </a:t>
            </a:r>
            <a:r>
              <a:rPr lang="en-US" sz="4000" dirty="0" err="1" smtClean="0">
                <a:ln w="0"/>
                <a:solidFill>
                  <a:schemeClr val="accent2">
                    <a:lumMod val="50000"/>
                  </a:schemeClr>
                </a:solidFill>
              </a:rPr>
              <a:t>smallRLE</a:t>
            </a:r>
            <a:r>
              <a:rPr lang="en-US" sz="4000" dirty="0" smtClean="0">
                <a:ln w="0"/>
                <a:solidFill>
                  <a:schemeClr val="accent2">
                    <a:lumMod val="50000"/>
                  </a:schemeClr>
                </a:solidFill>
              </a:rPr>
              <a:t>();</a:t>
            </a:r>
            <a:endParaRPr lang="en-US" sz="4000" dirty="0">
              <a:ln w="0"/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4000" dirty="0">
                <a:ln w="0"/>
                <a:latin typeface="+mj-lt"/>
                <a:ea typeface="+mj-ea"/>
                <a:cs typeface="+mj-cs"/>
              </a:rPr>
              <a:t>		</a:t>
            </a:r>
            <a:r>
              <a:rPr lang="en-US" sz="4000" dirty="0" smtClean="0">
                <a:ln w="0"/>
                <a:latin typeface="+mj-lt"/>
                <a:ea typeface="+mj-ea"/>
                <a:cs typeface="+mj-cs"/>
              </a:rPr>
              <a:t>	</a:t>
            </a:r>
            <a:r>
              <a:rPr lang="en-US" sz="4000" dirty="0" smtClean="0">
                <a:ln w="0"/>
                <a:solidFill>
                  <a:srgbClr val="00B050"/>
                </a:solidFill>
                <a:latin typeface="+mj-lt"/>
                <a:ea typeface="+mj-ea"/>
                <a:cs typeface="+mj-cs"/>
              </a:rPr>
              <a:t>inter</a:t>
            </a:r>
            <a:r>
              <a:rPr lang="en-US" sz="4000" dirty="0">
                <a:ln w="0"/>
                <a:solidFill>
                  <a:srgbClr val="00B050"/>
                </a:solidFill>
                <a:latin typeface="+mj-lt"/>
                <a:ea typeface="+mj-ea"/>
                <a:cs typeface="+mj-cs"/>
              </a:rPr>
              <a:t>(); </a:t>
            </a:r>
            <a:r>
              <a:rPr lang="en-US" sz="4000" dirty="0">
                <a:ln w="0"/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</a:t>
            </a:r>
            <a:r>
              <a:rPr lang="en-US" sz="4000" dirty="0">
                <a:ln w="0"/>
                <a:latin typeface="+mj-lt"/>
                <a:ea typeface="+mj-ea"/>
                <a:cs typeface="+mj-cs"/>
              </a:rPr>
              <a:t>  </a:t>
            </a:r>
            <a:r>
              <a:rPr lang="en-US" sz="4000" dirty="0" smtClean="0">
                <a:ln w="0"/>
                <a:latin typeface="+mj-lt"/>
                <a:ea typeface="+mj-ea"/>
                <a:cs typeface="+mj-cs"/>
              </a:rPr>
              <a:t> </a:t>
            </a:r>
            <a:r>
              <a:rPr lang="en-US" sz="4000" dirty="0" err="1" smtClean="0">
                <a:ln w="0"/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smallRLE</a:t>
            </a:r>
            <a:r>
              <a:rPr lang="en-US" sz="4000" dirty="0">
                <a:ln w="0"/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(); </a:t>
            </a:r>
          </a:p>
          <a:p>
            <a:pPr marL="0" indent="0">
              <a:buNone/>
            </a:pPr>
            <a:r>
              <a:rPr lang="en-US" sz="4000" dirty="0">
                <a:ln w="0"/>
                <a:latin typeface="+mj-lt"/>
                <a:ea typeface="+mj-ea"/>
                <a:cs typeface="+mj-cs"/>
              </a:rPr>
              <a:t>		</a:t>
            </a:r>
            <a:r>
              <a:rPr lang="en-US" sz="4000" dirty="0" smtClean="0">
                <a:ln w="0"/>
                <a:latin typeface="+mj-lt"/>
                <a:ea typeface="+mj-ea"/>
                <a:cs typeface="+mj-cs"/>
              </a:rPr>
              <a:t>	</a:t>
            </a:r>
            <a:r>
              <a:rPr lang="en-US" sz="4000" dirty="0" smtClean="0">
                <a:ln w="0"/>
                <a:solidFill>
                  <a:srgbClr val="00B050"/>
                </a:solidFill>
                <a:latin typeface="+mj-lt"/>
                <a:ea typeface="+mj-ea"/>
                <a:cs typeface="+mj-cs"/>
              </a:rPr>
              <a:t>intra</a:t>
            </a:r>
            <a:r>
              <a:rPr lang="en-US" sz="4000" dirty="0">
                <a:ln w="0"/>
                <a:solidFill>
                  <a:srgbClr val="00B050"/>
                </a:solidFill>
                <a:latin typeface="+mj-lt"/>
                <a:ea typeface="+mj-ea"/>
                <a:cs typeface="+mj-cs"/>
              </a:rPr>
              <a:t>(); </a:t>
            </a:r>
            <a:r>
              <a:rPr lang="en-US" sz="4000" dirty="0" smtClean="0">
                <a:ln w="0"/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……</a:t>
            </a:r>
            <a:endParaRPr lang="en-US" sz="4000" dirty="0">
              <a:ln w="0"/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4000" dirty="0">
                <a:ln w="0"/>
                <a:latin typeface="+mj-lt"/>
                <a:ea typeface="+mj-ea"/>
                <a:cs typeface="+mj-cs"/>
              </a:rPr>
              <a:t>	</a:t>
            </a:r>
            <a:r>
              <a:rPr lang="en-US" sz="4000" dirty="0" err="1" smtClean="0">
                <a:ln w="0"/>
                <a:solidFill>
                  <a:srgbClr val="002060"/>
                </a:solidFill>
                <a:latin typeface="+mj-lt"/>
                <a:ea typeface="+mj-ea"/>
                <a:cs typeface="+mj-cs"/>
              </a:rPr>
              <a:t>fullRLEforMV</a:t>
            </a:r>
            <a:r>
              <a:rPr lang="en-US" sz="4000" dirty="0" smtClean="0">
                <a:ln w="0"/>
                <a:solidFill>
                  <a:srgbClr val="002060"/>
                </a:solidFill>
                <a:latin typeface="+mj-lt"/>
                <a:ea typeface="+mj-ea"/>
                <a:cs typeface="+mj-cs"/>
              </a:rPr>
              <a:t>();</a:t>
            </a:r>
          </a:p>
          <a:p>
            <a:pPr marL="0" indent="0">
              <a:buNone/>
            </a:pPr>
            <a:endParaRPr lang="en-US" sz="4000" dirty="0">
              <a:ln w="0"/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4000" b="1" i="1" dirty="0" err="1">
                <a:ln w="0"/>
                <a:latin typeface="+mj-lt"/>
                <a:ea typeface="+mj-ea"/>
                <a:cs typeface="+mj-cs"/>
              </a:rPr>
              <a:t>writeInfile</a:t>
            </a:r>
            <a:r>
              <a:rPr lang="en-US" sz="4000" b="1" i="1" dirty="0" smtClean="0">
                <a:ln w="0"/>
                <a:latin typeface="+mj-lt"/>
                <a:ea typeface="+mj-ea"/>
                <a:cs typeface="+mj-cs"/>
              </a:rPr>
              <a:t>();</a:t>
            </a:r>
            <a:endParaRPr lang="en-US" sz="4000" b="1" i="1" dirty="0">
              <a:ln w="0"/>
              <a:latin typeface="+mj-lt"/>
              <a:ea typeface="+mj-ea"/>
              <a:cs typeface="+mj-cs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8171" y="5771900"/>
            <a:ext cx="1073829" cy="1080000"/>
          </a:xfrm>
          <a:prstGeom prst="rect">
            <a:avLst/>
          </a:prstGeom>
        </p:spPr>
      </p:pic>
      <p:grpSp>
        <p:nvGrpSpPr>
          <p:cNvPr id="11" name="Groupe 10"/>
          <p:cNvGrpSpPr/>
          <p:nvPr/>
        </p:nvGrpSpPr>
        <p:grpSpPr>
          <a:xfrm>
            <a:off x="284017" y="405448"/>
            <a:ext cx="1609165" cy="440112"/>
            <a:chOff x="564777" y="2124635"/>
            <a:chExt cx="2161412" cy="540000"/>
          </a:xfrm>
        </p:grpSpPr>
        <p:sp>
          <p:nvSpPr>
            <p:cNvPr id="6" name="Rectangle 5"/>
            <p:cNvSpPr/>
            <p:nvPr/>
          </p:nvSpPr>
          <p:spPr>
            <a:xfrm>
              <a:off x="564777" y="2124635"/>
              <a:ext cx="720000" cy="540000"/>
            </a:xfrm>
            <a:prstGeom prst="rect">
              <a:avLst/>
            </a:prstGeom>
            <a:solidFill>
              <a:srgbClr val="BF1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86189" y="2124635"/>
              <a:ext cx="720000" cy="54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06189" y="2124635"/>
              <a:ext cx="720000" cy="540000"/>
            </a:xfrm>
            <a:prstGeom prst="rect">
              <a:avLst/>
            </a:prstGeom>
            <a:solidFill>
              <a:srgbClr val="806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-1" y="6498000"/>
            <a:ext cx="11118172" cy="360000"/>
            <a:chOff x="-1" y="6318000"/>
            <a:chExt cx="10816886" cy="360000"/>
          </a:xfrm>
        </p:grpSpPr>
        <p:sp>
          <p:nvSpPr>
            <p:cNvPr id="19" name="Rectangle 18"/>
            <p:cNvSpPr/>
            <p:nvPr/>
          </p:nvSpPr>
          <p:spPr>
            <a:xfrm>
              <a:off x="-1" y="6318000"/>
              <a:ext cx="1963271" cy="360000"/>
            </a:xfrm>
            <a:prstGeom prst="rect">
              <a:avLst/>
            </a:prstGeom>
            <a:solidFill>
              <a:srgbClr val="BF1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02</a:t>
              </a:r>
              <a:endPara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63269" y="6318000"/>
              <a:ext cx="3697943" cy="36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10/03/2018 </a:t>
              </a:r>
              <a:r>
                <a:rPr lang="en-US" b="1" dirty="0" err="1" smtClean="0"/>
                <a:t>Institut</a:t>
              </a:r>
              <a:r>
                <a:rPr lang="en-US" b="1" dirty="0" smtClean="0"/>
                <a:t> Mines-Telecom</a:t>
              </a:r>
              <a:endPara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61212" y="6318000"/>
              <a:ext cx="5155673" cy="360000"/>
            </a:xfrm>
            <a:prstGeom prst="rect">
              <a:avLst/>
            </a:prstGeom>
            <a:solidFill>
              <a:srgbClr val="806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MN910 – Advanced </a:t>
              </a:r>
              <a:r>
                <a:rPr lang="fr-F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Compression</a:t>
              </a:r>
              <a:endParaRPr lang="fr-FR" b="1" dirty="0"/>
            </a:p>
          </p:txBody>
        </p:sp>
      </p:grpSp>
      <p:sp>
        <p:nvSpPr>
          <p:cNvPr id="14" name="ZoneTexte 13"/>
          <p:cNvSpPr txBox="1"/>
          <p:nvPr/>
        </p:nvSpPr>
        <p:spPr>
          <a:xfrm>
            <a:off x="7549505" y="55420"/>
            <a:ext cx="2287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PROGRAM  OVERVIEW</a:t>
            </a:r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IMPORTANT </a:t>
            </a:r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FUNCTIONS </a:t>
            </a:r>
          </a:p>
          <a:p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RD CURVES</a:t>
            </a:r>
            <a:endParaRPr lang="fr-FR" sz="1200" b="1" i="1" dirty="0">
              <a:solidFill>
                <a:schemeClr val="bg1">
                  <a:lumMod val="7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lang="fr-FR" sz="1200" b="1" i="1" dirty="0">
              <a:solidFill>
                <a:schemeClr val="bg1">
                  <a:lumMod val="7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r-F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407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7779" y="371949"/>
            <a:ext cx="8354188" cy="562532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program </a:t>
            </a:r>
            <a:endParaRPr lang="fr-FR" b="1" dirty="0">
              <a:solidFill>
                <a:srgbClr val="BF12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5744" y="1801086"/>
            <a:ext cx="6359238" cy="399010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 Parameters :</a:t>
            </a:r>
          </a:p>
          <a:p>
            <a:endParaRPr lang="en-US" sz="1300" dirty="0" smtClean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 : Forman , CIF , Y only , dim : 288 ⤬ 352</a:t>
            </a:r>
            <a:endParaRPr lang="en-US" sz="13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Types of GOPs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IIII (all none)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IIII (all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intra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IPPP (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none then PPP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IPPP ( intra then PPP)</a:t>
            </a:r>
          </a:p>
          <a:p>
            <a:pPr>
              <a:buNone/>
            </a:pPr>
            <a:endParaRPr lang="en-US" sz="13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Quantization steps : </a:t>
            </a:r>
            <a:r>
              <a:rPr lang="fr-F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</a:t>
            </a:r>
            <a:r>
              <a:rPr lang="fr-F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10  30 70  </a:t>
            </a:r>
            <a:r>
              <a:rPr lang="fr-F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120  180 </a:t>
            </a:r>
            <a:r>
              <a:rPr lang="fr-F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200 ]</a:t>
            </a:r>
            <a:endParaRPr lang="fr-F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 size : [4   8    16   32]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8171" y="5771900"/>
            <a:ext cx="1073829" cy="1080000"/>
          </a:xfrm>
          <a:prstGeom prst="rect">
            <a:avLst/>
          </a:prstGeom>
        </p:spPr>
      </p:pic>
      <p:grpSp>
        <p:nvGrpSpPr>
          <p:cNvPr id="11" name="Groupe 10"/>
          <p:cNvGrpSpPr/>
          <p:nvPr/>
        </p:nvGrpSpPr>
        <p:grpSpPr>
          <a:xfrm>
            <a:off x="284017" y="405448"/>
            <a:ext cx="1609165" cy="440112"/>
            <a:chOff x="564777" y="2124635"/>
            <a:chExt cx="2161412" cy="540000"/>
          </a:xfrm>
        </p:grpSpPr>
        <p:sp>
          <p:nvSpPr>
            <p:cNvPr id="6" name="Rectangle 5"/>
            <p:cNvSpPr/>
            <p:nvPr/>
          </p:nvSpPr>
          <p:spPr>
            <a:xfrm>
              <a:off x="564777" y="2124635"/>
              <a:ext cx="720000" cy="540000"/>
            </a:xfrm>
            <a:prstGeom prst="rect">
              <a:avLst/>
            </a:prstGeom>
            <a:solidFill>
              <a:srgbClr val="BF1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86189" y="2124635"/>
              <a:ext cx="720000" cy="54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06189" y="2124635"/>
              <a:ext cx="720000" cy="540000"/>
            </a:xfrm>
            <a:prstGeom prst="rect">
              <a:avLst/>
            </a:prstGeom>
            <a:solidFill>
              <a:srgbClr val="806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-1" y="6498000"/>
            <a:ext cx="11118172" cy="360000"/>
            <a:chOff x="-1" y="6318000"/>
            <a:chExt cx="10816886" cy="360000"/>
          </a:xfrm>
        </p:grpSpPr>
        <p:sp>
          <p:nvSpPr>
            <p:cNvPr id="19" name="Rectangle 18"/>
            <p:cNvSpPr/>
            <p:nvPr/>
          </p:nvSpPr>
          <p:spPr>
            <a:xfrm>
              <a:off x="-1" y="6318000"/>
              <a:ext cx="1963271" cy="360000"/>
            </a:xfrm>
            <a:prstGeom prst="rect">
              <a:avLst/>
            </a:prstGeom>
            <a:solidFill>
              <a:srgbClr val="BF1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03</a:t>
              </a:r>
              <a:endPara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63269" y="6318000"/>
              <a:ext cx="3697943" cy="36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10/03/2018 </a:t>
              </a:r>
              <a:r>
                <a:rPr lang="en-US" b="1" dirty="0" err="1" smtClean="0"/>
                <a:t>Institut</a:t>
              </a:r>
              <a:r>
                <a:rPr lang="en-US" b="1" dirty="0" smtClean="0"/>
                <a:t> Mines-Telecom</a:t>
              </a:r>
              <a:endPara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61212" y="6318000"/>
              <a:ext cx="5155673" cy="360000"/>
            </a:xfrm>
            <a:prstGeom prst="rect">
              <a:avLst/>
            </a:prstGeom>
            <a:solidFill>
              <a:srgbClr val="806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MN910 – Advanced </a:t>
              </a:r>
              <a:r>
                <a:rPr lang="fr-F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Compression</a:t>
              </a:r>
              <a:endParaRPr lang="fr-FR" b="1" dirty="0"/>
            </a:p>
          </p:txBody>
        </p:sp>
      </p:grpSp>
      <p:sp>
        <p:nvSpPr>
          <p:cNvPr id="14" name="ZoneTexte 13"/>
          <p:cNvSpPr txBox="1"/>
          <p:nvPr/>
        </p:nvSpPr>
        <p:spPr>
          <a:xfrm>
            <a:off x="7549505" y="55420"/>
            <a:ext cx="2287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PROGRAM  OVERVIEW</a:t>
            </a:r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IMPORTANT </a:t>
            </a:r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FUNCTIONS </a:t>
            </a:r>
          </a:p>
          <a:p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RD CURVES</a:t>
            </a:r>
            <a:endParaRPr lang="fr-FR" sz="1200" b="1" i="1" dirty="0">
              <a:solidFill>
                <a:schemeClr val="bg1">
                  <a:lumMod val="7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lang="fr-FR" sz="1200" b="1" i="1" dirty="0">
              <a:solidFill>
                <a:schemeClr val="bg1">
                  <a:lumMod val="7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r-F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06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7779" y="371949"/>
            <a:ext cx="8354188" cy="562532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en-US" b="1" dirty="0" smtClean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</a:t>
            </a:r>
            <a:r>
              <a:rPr lang="fr-FR" b="1" dirty="0" smtClean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endParaRPr lang="en-US" b="1" dirty="0">
              <a:solidFill>
                <a:srgbClr val="BF12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8171" y="5771900"/>
            <a:ext cx="1073829" cy="1080000"/>
          </a:xfrm>
          <a:prstGeom prst="rect">
            <a:avLst/>
          </a:prstGeom>
        </p:spPr>
      </p:pic>
      <p:grpSp>
        <p:nvGrpSpPr>
          <p:cNvPr id="7" name="Groupe 10"/>
          <p:cNvGrpSpPr/>
          <p:nvPr/>
        </p:nvGrpSpPr>
        <p:grpSpPr>
          <a:xfrm>
            <a:off x="284017" y="405448"/>
            <a:ext cx="1609165" cy="440112"/>
            <a:chOff x="564777" y="2124635"/>
            <a:chExt cx="2161412" cy="540000"/>
          </a:xfrm>
        </p:grpSpPr>
        <p:sp>
          <p:nvSpPr>
            <p:cNvPr id="6" name="Rectangle 5"/>
            <p:cNvSpPr/>
            <p:nvPr/>
          </p:nvSpPr>
          <p:spPr>
            <a:xfrm>
              <a:off x="564777" y="2124635"/>
              <a:ext cx="720000" cy="540000"/>
            </a:xfrm>
            <a:prstGeom prst="rect">
              <a:avLst/>
            </a:prstGeom>
            <a:solidFill>
              <a:srgbClr val="BF1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86189" y="2124635"/>
              <a:ext cx="720000" cy="54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06189" y="2124635"/>
              <a:ext cx="720000" cy="540000"/>
            </a:xfrm>
            <a:prstGeom prst="rect">
              <a:avLst/>
            </a:prstGeom>
            <a:solidFill>
              <a:srgbClr val="806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-1" y="6498000"/>
            <a:ext cx="11118172" cy="360000"/>
            <a:chOff x="-1" y="6318000"/>
            <a:chExt cx="10816886" cy="360000"/>
          </a:xfrm>
        </p:grpSpPr>
        <p:sp>
          <p:nvSpPr>
            <p:cNvPr id="17" name="Rectangle 16"/>
            <p:cNvSpPr/>
            <p:nvPr/>
          </p:nvSpPr>
          <p:spPr>
            <a:xfrm>
              <a:off x="-1" y="6318000"/>
              <a:ext cx="1963271" cy="360000"/>
            </a:xfrm>
            <a:prstGeom prst="rect">
              <a:avLst/>
            </a:prstGeom>
            <a:solidFill>
              <a:srgbClr val="BF1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04</a:t>
              </a:r>
              <a:endPara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63269" y="6318000"/>
              <a:ext cx="3697943" cy="36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10/03/2018 </a:t>
              </a:r>
              <a:r>
                <a:rPr lang="en-US" b="1" dirty="0" err="1" smtClean="0"/>
                <a:t>Institut</a:t>
              </a:r>
              <a:r>
                <a:rPr lang="en-US" b="1" dirty="0" smtClean="0"/>
                <a:t> Mines-Telecom</a:t>
              </a:r>
              <a:endPara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61212" y="6318000"/>
              <a:ext cx="5155673" cy="360000"/>
            </a:xfrm>
            <a:prstGeom prst="rect">
              <a:avLst/>
            </a:prstGeom>
            <a:solidFill>
              <a:srgbClr val="806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MN910 – Advanced </a:t>
              </a:r>
              <a:r>
                <a:rPr lang="fr-F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Compression</a:t>
              </a:r>
              <a:endParaRPr lang="fr-FR" b="1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7850" y="1657630"/>
            <a:ext cx="5697537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ZoneTexte 13"/>
          <p:cNvSpPr txBox="1"/>
          <p:nvPr/>
        </p:nvSpPr>
        <p:spPr>
          <a:xfrm>
            <a:off x="7549505" y="55420"/>
            <a:ext cx="2287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PROGRAM  OVERVIEW</a:t>
            </a:r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1" i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IMPORTANT </a:t>
            </a:r>
            <a:r>
              <a:rPr lang="fr-FR" sz="1200" b="1" i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FUNCTIONS </a:t>
            </a:r>
          </a:p>
          <a:p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RD CURVES</a:t>
            </a:r>
            <a:endParaRPr lang="fr-FR" sz="1200" b="1" i="1" dirty="0">
              <a:solidFill>
                <a:schemeClr val="bg1">
                  <a:lumMod val="7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lang="fr-FR" sz="1200" b="1" i="1" dirty="0">
              <a:solidFill>
                <a:schemeClr val="bg1">
                  <a:lumMod val="7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r-FR" sz="16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4873" y="2884423"/>
            <a:ext cx="565570" cy="412376"/>
          </a:xfrm>
          <a:prstGeom prst="rect">
            <a:avLst/>
          </a:prstGeom>
          <a:solidFill>
            <a:srgbClr val="FEA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 smtClean="0">
                <a:solidFill>
                  <a:schemeClr val="tx1"/>
                </a:solidFill>
              </a:rPr>
              <a:t>ZigZag</a:t>
            </a:r>
            <a:endParaRPr lang="fr-FR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5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7779" y="371949"/>
            <a:ext cx="8354188" cy="562532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 </a:t>
            </a:r>
            <a:r>
              <a:rPr lang="en-US" b="1" dirty="0" smtClean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</a:t>
            </a:r>
            <a:r>
              <a:rPr lang="fr-FR" b="1" dirty="0" smtClean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endParaRPr lang="fr-FR" b="1" dirty="0">
              <a:solidFill>
                <a:srgbClr val="BF12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8171" y="5771900"/>
            <a:ext cx="1073829" cy="1080000"/>
          </a:xfrm>
          <a:prstGeom prst="rect">
            <a:avLst/>
          </a:prstGeom>
        </p:spPr>
      </p:pic>
      <p:grpSp>
        <p:nvGrpSpPr>
          <p:cNvPr id="7" name="Groupe 10"/>
          <p:cNvGrpSpPr/>
          <p:nvPr/>
        </p:nvGrpSpPr>
        <p:grpSpPr>
          <a:xfrm>
            <a:off x="284017" y="405448"/>
            <a:ext cx="1609165" cy="440112"/>
            <a:chOff x="564777" y="2124635"/>
            <a:chExt cx="2161412" cy="540000"/>
          </a:xfrm>
        </p:grpSpPr>
        <p:sp>
          <p:nvSpPr>
            <p:cNvPr id="6" name="Rectangle 5"/>
            <p:cNvSpPr/>
            <p:nvPr/>
          </p:nvSpPr>
          <p:spPr>
            <a:xfrm>
              <a:off x="564777" y="2124635"/>
              <a:ext cx="720000" cy="540000"/>
            </a:xfrm>
            <a:prstGeom prst="rect">
              <a:avLst/>
            </a:prstGeom>
            <a:solidFill>
              <a:srgbClr val="BF1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86189" y="2124635"/>
              <a:ext cx="720000" cy="54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06189" y="2124635"/>
              <a:ext cx="720000" cy="540000"/>
            </a:xfrm>
            <a:prstGeom prst="rect">
              <a:avLst/>
            </a:prstGeom>
            <a:solidFill>
              <a:srgbClr val="806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" name="Groupe 15"/>
          <p:cNvGrpSpPr/>
          <p:nvPr/>
        </p:nvGrpSpPr>
        <p:grpSpPr>
          <a:xfrm>
            <a:off x="-1" y="6491900"/>
            <a:ext cx="11118172" cy="366100"/>
            <a:chOff x="-1" y="6311900"/>
            <a:chExt cx="10816886" cy="366100"/>
          </a:xfrm>
        </p:grpSpPr>
        <p:sp>
          <p:nvSpPr>
            <p:cNvPr id="13" name="Rectangle 12"/>
            <p:cNvSpPr/>
            <p:nvPr/>
          </p:nvSpPr>
          <p:spPr>
            <a:xfrm>
              <a:off x="-1" y="6311900"/>
              <a:ext cx="1963271" cy="360000"/>
            </a:xfrm>
            <a:prstGeom prst="rect">
              <a:avLst/>
            </a:prstGeom>
            <a:solidFill>
              <a:srgbClr val="BF1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05</a:t>
              </a:r>
              <a:endPara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63269" y="6318000"/>
              <a:ext cx="3697943" cy="36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10/03/2018 </a:t>
              </a:r>
              <a:r>
                <a:rPr lang="en-US" b="1" dirty="0" err="1" smtClean="0"/>
                <a:t>Institut</a:t>
              </a:r>
              <a:r>
                <a:rPr lang="en-US" b="1" dirty="0" smtClean="0"/>
                <a:t> Mines-Telecom</a:t>
              </a:r>
              <a:endPara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61212" y="6311900"/>
              <a:ext cx="5155673" cy="360000"/>
            </a:xfrm>
            <a:prstGeom prst="rect">
              <a:avLst/>
            </a:prstGeom>
            <a:solidFill>
              <a:srgbClr val="806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MN910 – Advanced </a:t>
              </a:r>
              <a:r>
                <a:rPr lang="fr-F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Compression</a:t>
              </a:r>
              <a:endParaRPr lang="fr-FR" b="1" dirty="0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4232" y="1135436"/>
            <a:ext cx="6230937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ZoneTexte 18"/>
          <p:cNvSpPr txBox="1"/>
          <p:nvPr/>
        </p:nvSpPr>
        <p:spPr>
          <a:xfrm>
            <a:off x="7549505" y="55420"/>
            <a:ext cx="2287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PROGRAM  OVERVIEW</a:t>
            </a:r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1" i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IMPORTANT </a:t>
            </a:r>
            <a:r>
              <a:rPr lang="fr-FR" sz="1200" b="1" i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FUNCTIONS </a:t>
            </a:r>
          </a:p>
          <a:p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RD CURVES</a:t>
            </a:r>
            <a:endParaRPr lang="fr-FR" sz="1200" b="1" i="1" dirty="0">
              <a:solidFill>
                <a:schemeClr val="bg1">
                  <a:lumMod val="7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lang="fr-FR" sz="1200" b="1" i="1" dirty="0">
              <a:solidFill>
                <a:schemeClr val="bg1">
                  <a:lumMod val="7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r-FR" sz="16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23489" y="3200399"/>
            <a:ext cx="565570" cy="412376"/>
          </a:xfrm>
          <a:prstGeom prst="rect">
            <a:avLst/>
          </a:prstGeom>
          <a:solidFill>
            <a:srgbClr val="FEA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Q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23051" y="3193705"/>
            <a:ext cx="565570" cy="412376"/>
          </a:xfrm>
          <a:prstGeom prst="rect">
            <a:avLst/>
          </a:prstGeom>
          <a:solidFill>
            <a:srgbClr val="FEA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DCT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10829" y="3193705"/>
            <a:ext cx="565570" cy="412376"/>
          </a:xfrm>
          <a:prstGeom prst="rect">
            <a:avLst/>
          </a:prstGeom>
          <a:solidFill>
            <a:srgbClr val="FEA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 smtClean="0">
                <a:solidFill>
                  <a:schemeClr val="tx1"/>
                </a:solidFill>
              </a:rPr>
              <a:t>ZigZag</a:t>
            </a:r>
            <a:endParaRPr lang="fr-FR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5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7779" y="371949"/>
            <a:ext cx="8354188" cy="562532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Intra </a:t>
            </a:r>
            <a:r>
              <a:rPr lang="en-US" b="1" dirty="0" smtClean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</a:t>
            </a:r>
            <a:r>
              <a:rPr lang="fr-FR" b="1" dirty="0" smtClean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endParaRPr lang="fr-FR" b="1" dirty="0">
              <a:solidFill>
                <a:srgbClr val="BF12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8171" y="5771900"/>
            <a:ext cx="1073829" cy="1080000"/>
          </a:xfrm>
          <a:prstGeom prst="rect">
            <a:avLst/>
          </a:prstGeom>
        </p:spPr>
      </p:pic>
      <p:grpSp>
        <p:nvGrpSpPr>
          <p:cNvPr id="7" name="Groupe 10"/>
          <p:cNvGrpSpPr/>
          <p:nvPr/>
        </p:nvGrpSpPr>
        <p:grpSpPr>
          <a:xfrm>
            <a:off x="284017" y="405448"/>
            <a:ext cx="1609165" cy="440112"/>
            <a:chOff x="564777" y="2124635"/>
            <a:chExt cx="2161412" cy="540000"/>
          </a:xfrm>
        </p:grpSpPr>
        <p:sp>
          <p:nvSpPr>
            <p:cNvPr id="6" name="Rectangle 5"/>
            <p:cNvSpPr/>
            <p:nvPr/>
          </p:nvSpPr>
          <p:spPr>
            <a:xfrm>
              <a:off x="564777" y="2124635"/>
              <a:ext cx="720000" cy="540000"/>
            </a:xfrm>
            <a:prstGeom prst="rect">
              <a:avLst/>
            </a:prstGeom>
            <a:solidFill>
              <a:srgbClr val="BF1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86189" y="2124635"/>
              <a:ext cx="720000" cy="54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06189" y="2124635"/>
              <a:ext cx="720000" cy="540000"/>
            </a:xfrm>
            <a:prstGeom prst="rect">
              <a:avLst/>
            </a:prstGeom>
            <a:solidFill>
              <a:srgbClr val="806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" name="Groupe 15"/>
          <p:cNvGrpSpPr/>
          <p:nvPr/>
        </p:nvGrpSpPr>
        <p:grpSpPr>
          <a:xfrm>
            <a:off x="-1" y="6491900"/>
            <a:ext cx="11118172" cy="366100"/>
            <a:chOff x="-1" y="6311900"/>
            <a:chExt cx="10816886" cy="366100"/>
          </a:xfrm>
        </p:grpSpPr>
        <p:sp>
          <p:nvSpPr>
            <p:cNvPr id="13" name="Rectangle 12"/>
            <p:cNvSpPr/>
            <p:nvPr/>
          </p:nvSpPr>
          <p:spPr>
            <a:xfrm>
              <a:off x="-1" y="6311900"/>
              <a:ext cx="1963271" cy="360000"/>
            </a:xfrm>
            <a:prstGeom prst="rect">
              <a:avLst/>
            </a:prstGeom>
            <a:solidFill>
              <a:srgbClr val="BF1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06</a:t>
              </a:r>
              <a:endPara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63269" y="6318000"/>
              <a:ext cx="3697943" cy="36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10/03/2018 </a:t>
              </a:r>
              <a:r>
                <a:rPr lang="en-US" b="1" dirty="0" err="1" smtClean="0"/>
                <a:t>Institut</a:t>
              </a:r>
              <a:r>
                <a:rPr lang="en-US" b="1" dirty="0" smtClean="0"/>
                <a:t> Mines-Telecom</a:t>
              </a:r>
              <a:endPara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61212" y="6311900"/>
              <a:ext cx="5155673" cy="360000"/>
            </a:xfrm>
            <a:prstGeom prst="rect">
              <a:avLst/>
            </a:prstGeom>
            <a:solidFill>
              <a:srgbClr val="806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MN910 – Advanced </a:t>
              </a:r>
              <a:r>
                <a:rPr lang="fr-F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Compression</a:t>
              </a:r>
              <a:endParaRPr lang="fr-FR" b="1" dirty="0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0782" y="1519518"/>
            <a:ext cx="7135813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ZoneTexte 16"/>
          <p:cNvSpPr txBox="1"/>
          <p:nvPr/>
        </p:nvSpPr>
        <p:spPr>
          <a:xfrm>
            <a:off x="7549505" y="55420"/>
            <a:ext cx="2287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PROGRAM  OVERVIEW</a:t>
            </a:r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1" i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IMPORTANT </a:t>
            </a:r>
            <a:r>
              <a:rPr lang="fr-FR" sz="1200" b="1" i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FUNCTIONS </a:t>
            </a:r>
          </a:p>
          <a:p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RD CURVES</a:t>
            </a:r>
            <a:endParaRPr lang="fr-FR" sz="1200" b="1" i="1" dirty="0">
              <a:solidFill>
                <a:schemeClr val="bg1">
                  <a:lumMod val="7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lang="fr-FR" sz="1200" b="1" i="1" dirty="0">
              <a:solidFill>
                <a:schemeClr val="bg1">
                  <a:lumMod val="7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r-FR" sz="16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18895" y="3200399"/>
            <a:ext cx="662587" cy="482847"/>
          </a:xfrm>
          <a:prstGeom prst="rect">
            <a:avLst/>
          </a:prstGeom>
          <a:solidFill>
            <a:srgbClr val="FEA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Quant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18176" y="3049432"/>
            <a:ext cx="1264023" cy="2017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6751622" y="3261003"/>
            <a:ext cx="617365" cy="377014"/>
          </a:xfrm>
          <a:prstGeom prst="rect">
            <a:avLst/>
          </a:prstGeom>
          <a:solidFill>
            <a:srgbClr val="FEA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 smtClean="0">
                <a:solidFill>
                  <a:schemeClr val="tx1"/>
                </a:solidFill>
              </a:rPr>
              <a:t>ZigZag</a:t>
            </a:r>
            <a:endParaRPr lang="fr-FR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5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85964" y="1667983"/>
            <a:ext cx="11304135" cy="54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7779" y="371949"/>
            <a:ext cx="8354188" cy="562532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 TEST</a:t>
            </a:r>
            <a:endParaRPr lang="fr-FR" b="1" dirty="0">
              <a:solidFill>
                <a:srgbClr val="BF12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18171" y="5771900"/>
            <a:ext cx="1073829" cy="1080000"/>
          </a:xfrm>
          <a:prstGeom prst="rect">
            <a:avLst/>
          </a:prstGeom>
        </p:spPr>
      </p:pic>
      <p:grpSp>
        <p:nvGrpSpPr>
          <p:cNvPr id="7" name="Groupe 10"/>
          <p:cNvGrpSpPr/>
          <p:nvPr/>
        </p:nvGrpSpPr>
        <p:grpSpPr>
          <a:xfrm>
            <a:off x="284017" y="405448"/>
            <a:ext cx="1609165" cy="440112"/>
            <a:chOff x="564777" y="2124635"/>
            <a:chExt cx="2161412" cy="540000"/>
          </a:xfrm>
        </p:grpSpPr>
        <p:sp>
          <p:nvSpPr>
            <p:cNvPr id="6" name="Rectangle 5"/>
            <p:cNvSpPr/>
            <p:nvPr/>
          </p:nvSpPr>
          <p:spPr>
            <a:xfrm>
              <a:off x="564777" y="2124635"/>
              <a:ext cx="720000" cy="540000"/>
            </a:xfrm>
            <a:prstGeom prst="rect">
              <a:avLst/>
            </a:prstGeom>
            <a:solidFill>
              <a:srgbClr val="BF1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86189" y="2124635"/>
              <a:ext cx="720000" cy="54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06189" y="2124635"/>
              <a:ext cx="720000" cy="540000"/>
            </a:xfrm>
            <a:prstGeom prst="rect">
              <a:avLst/>
            </a:prstGeom>
            <a:solidFill>
              <a:srgbClr val="806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" name="Groupe 15"/>
          <p:cNvGrpSpPr/>
          <p:nvPr/>
        </p:nvGrpSpPr>
        <p:grpSpPr>
          <a:xfrm>
            <a:off x="-1" y="6491900"/>
            <a:ext cx="11118172" cy="366100"/>
            <a:chOff x="-1" y="6311900"/>
            <a:chExt cx="10816886" cy="366100"/>
          </a:xfrm>
        </p:grpSpPr>
        <p:sp>
          <p:nvSpPr>
            <p:cNvPr id="13" name="Rectangle 12"/>
            <p:cNvSpPr/>
            <p:nvPr/>
          </p:nvSpPr>
          <p:spPr>
            <a:xfrm>
              <a:off x="-1" y="6311900"/>
              <a:ext cx="1963271" cy="360000"/>
            </a:xfrm>
            <a:prstGeom prst="rect">
              <a:avLst/>
            </a:prstGeom>
            <a:solidFill>
              <a:srgbClr val="BF1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07</a:t>
              </a:r>
              <a:endPara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63269" y="6318000"/>
              <a:ext cx="3697943" cy="36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10/03/2018 </a:t>
              </a:r>
              <a:r>
                <a:rPr lang="en-US" b="1" dirty="0" err="1" smtClean="0"/>
                <a:t>Institut</a:t>
              </a:r>
              <a:r>
                <a:rPr lang="en-US" b="1" dirty="0" smtClean="0"/>
                <a:t> Mines-Telecom</a:t>
              </a:r>
              <a:endPara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61212" y="6311900"/>
              <a:ext cx="5155673" cy="360000"/>
            </a:xfrm>
            <a:prstGeom prst="rect">
              <a:avLst/>
            </a:prstGeom>
            <a:solidFill>
              <a:srgbClr val="806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MN910 – Advanced </a:t>
              </a:r>
              <a:r>
                <a:rPr lang="fr-F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Compression</a:t>
              </a:r>
              <a:endParaRPr lang="fr-FR" b="1" dirty="0"/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820055" y="1287506"/>
            <a:ext cx="925483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same image coded </a:t>
            </a:r>
            <a:r>
              <a:rPr lang="en-US" sz="2000" dirty="0" smtClean="0">
                <a:solidFill>
                  <a:srgbClr val="FF0000"/>
                </a:solidFill>
              </a:rPr>
              <a:t>None</a:t>
            </a:r>
            <a:r>
              <a:rPr lang="en-US" sz="2000" dirty="0" smtClean="0"/>
              <a:t> with </a:t>
            </a:r>
            <a:r>
              <a:rPr lang="en-US" sz="2000" dirty="0" smtClean="0">
                <a:solidFill>
                  <a:srgbClr val="FF0000"/>
                </a:solidFill>
              </a:rPr>
              <a:t>different Block sizes</a:t>
            </a:r>
            <a:r>
              <a:rPr lang="en-US" sz="2000" dirty="0" smtClean="0"/>
              <a:t> but </a:t>
            </a:r>
            <a:r>
              <a:rPr lang="en-US" sz="2000" dirty="0" smtClean="0">
                <a:solidFill>
                  <a:srgbClr val="00B050"/>
                </a:solidFill>
              </a:rPr>
              <a:t>constant quantization </a:t>
            </a:r>
            <a:r>
              <a:rPr lang="en-US" sz="2000" dirty="0" smtClean="0"/>
              <a:t>step:</a:t>
            </a:r>
          </a:p>
          <a:p>
            <a:pPr algn="just"/>
            <a:endParaRPr lang="en-US" sz="2400" dirty="0" smtClean="0"/>
          </a:p>
          <a:p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7549505" y="55420"/>
            <a:ext cx="2287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PROGRAM  OVERVIEW</a:t>
            </a:r>
            <a:b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1" i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IMPORTANT </a:t>
            </a:r>
            <a:r>
              <a:rPr lang="fr-FR" sz="1200" b="1" i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FUNCTIONS </a:t>
            </a:r>
          </a:p>
          <a:p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RD CURVES</a:t>
            </a:r>
            <a:endParaRPr lang="fr-FR" sz="1200" b="1" i="1" dirty="0">
              <a:solidFill>
                <a:schemeClr val="bg1">
                  <a:lumMod val="7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lang="fr-FR" sz="1200" b="1" i="1" dirty="0">
              <a:solidFill>
                <a:schemeClr val="bg1">
                  <a:lumMod val="7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r-F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85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04595" y="1695388"/>
            <a:ext cx="11304135" cy="54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7779" y="371949"/>
            <a:ext cx="8354188" cy="562532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BF1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 TEST</a:t>
            </a:r>
            <a:endParaRPr lang="fr-FR" b="1" dirty="0">
              <a:solidFill>
                <a:srgbClr val="BF12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18171" y="5771900"/>
            <a:ext cx="1073829" cy="1080000"/>
          </a:xfrm>
          <a:prstGeom prst="rect">
            <a:avLst/>
          </a:prstGeom>
        </p:spPr>
      </p:pic>
      <p:grpSp>
        <p:nvGrpSpPr>
          <p:cNvPr id="7" name="Groupe 10"/>
          <p:cNvGrpSpPr/>
          <p:nvPr/>
        </p:nvGrpSpPr>
        <p:grpSpPr>
          <a:xfrm>
            <a:off x="284017" y="405448"/>
            <a:ext cx="1609165" cy="440112"/>
            <a:chOff x="564777" y="2124635"/>
            <a:chExt cx="2161412" cy="540000"/>
          </a:xfrm>
        </p:grpSpPr>
        <p:sp>
          <p:nvSpPr>
            <p:cNvPr id="6" name="Rectangle 5"/>
            <p:cNvSpPr/>
            <p:nvPr/>
          </p:nvSpPr>
          <p:spPr>
            <a:xfrm>
              <a:off x="564777" y="2124635"/>
              <a:ext cx="720000" cy="540000"/>
            </a:xfrm>
            <a:prstGeom prst="rect">
              <a:avLst/>
            </a:prstGeom>
            <a:solidFill>
              <a:srgbClr val="BF1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86189" y="2124635"/>
              <a:ext cx="720000" cy="54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06189" y="2124635"/>
              <a:ext cx="720000" cy="540000"/>
            </a:xfrm>
            <a:prstGeom prst="rect">
              <a:avLst/>
            </a:prstGeom>
            <a:solidFill>
              <a:srgbClr val="806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" name="Groupe 15"/>
          <p:cNvGrpSpPr/>
          <p:nvPr/>
        </p:nvGrpSpPr>
        <p:grpSpPr>
          <a:xfrm>
            <a:off x="-1" y="6491900"/>
            <a:ext cx="11118172" cy="366100"/>
            <a:chOff x="-1" y="6311900"/>
            <a:chExt cx="10816886" cy="366100"/>
          </a:xfrm>
        </p:grpSpPr>
        <p:sp>
          <p:nvSpPr>
            <p:cNvPr id="13" name="Rectangle 12"/>
            <p:cNvSpPr/>
            <p:nvPr/>
          </p:nvSpPr>
          <p:spPr>
            <a:xfrm>
              <a:off x="-1" y="6311900"/>
              <a:ext cx="1963271" cy="360000"/>
            </a:xfrm>
            <a:prstGeom prst="rect">
              <a:avLst/>
            </a:prstGeom>
            <a:solidFill>
              <a:srgbClr val="BF1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08</a:t>
              </a:r>
              <a:endPara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63269" y="6318000"/>
              <a:ext cx="3697943" cy="36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10/03/2018 </a:t>
              </a:r>
              <a:r>
                <a:rPr lang="en-US" b="1" dirty="0" err="1" smtClean="0"/>
                <a:t>Institut</a:t>
              </a:r>
              <a:r>
                <a:rPr lang="en-US" b="1" dirty="0" smtClean="0"/>
                <a:t> Mines-Telecom</a:t>
              </a:r>
              <a:endPara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61212" y="6311900"/>
              <a:ext cx="5155673" cy="360000"/>
            </a:xfrm>
            <a:prstGeom prst="rect">
              <a:avLst/>
            </a:prstGeom>
            <a:solidFill>
              <a:srgbClr val="806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MN910 – Advanced </a:t>
              </a:r>
              <a:r>
                <a:rPr lang="fr-F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Compression</a:t>
              </a:r>
              <a:endParaRPr lang="fr-FR" b="1" dirty="0"/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820055" y="1287506"/>
            <a:ext cx="925483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same image coded </a:t>
            </a:r>
            <a:r>
              <a:rPr lang="en-US" sz="2000" dirty="0" smtClean="0">
                <a:solidFill>
                  <a:srgbClr val="FF0000"/>
                </a:solidFill>
              </a:rPr>
              <a:t>Intra</a:t>
            </a:r>
            <a:r>
              <a:rPr lang="en-US" sz="2000" dirty="0" smtClean="0"/>
              <a:t> with </a:t>
            </a:r>
            <a:r>
              <a:rPr lang="en-US" sz="2000" dirty="0" smtClean="0">
                <a:solidFill>
                  <a:srgbClr val="FF0000"/>
                </a:solidFill>
              </a:rPr>
              <a:t>different Block</a:t>
            </a:r>
            <a:r>
              <a:rPr lang="en-US" sz="2000" dirty="0" smtClean="0"/>
              <a:t> sizes but </a:t>
            </a:r>
            <a:r>
              <a:rPr lang="en-US" sz="2000" dirty="0" smtClean="0">
                <a:solidFill>
                  <a:srgbClr val="00B050"/>
                </a:solidFill>
              </a:rPr>
              <a:t>constant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quantization </a:t>
            </a:r>
            <a:r>
              <a:rPr lang="en-US" sz="2000" dirty="0" smtClean="0"/>
              <a:t>step:</a:t>
            </a:r>
          </a:p>
          <a:p>
            <a:pPr algn="just"/>
            <a:endParaRPr lang="en-US" sz="2400" dirty="0" smtClean="0"/>
          </a:p>
          <a:p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7549505" y="55420"/>
            <a:ext cx="2287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PROGRAM  OVERVIEW</a:t>
            </a:r>
            <a:b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1" i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IMPORTANT </a:t>
            </a:r>
            <a:r>
              <a:rPr lang="fr-FR" sz="1200" b="1" i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FUNCTIONS </a:t>
            </a:r>
          </a:p>
          <a:p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RD CURVES</a:t>
            </a:r>
            <a:endParaRPr lang="fr-FR" sz="1200" b="1" i="1" dirty="0">
              <a:solidFill>
                <a:schemeClr val="bg1">
                  <a:lumMod val="7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sz="1200" b="1" i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lang="fr-FR" sz="1200" b="1" i="1" dirty="0">
              <a:solidFill>
                <a:schemeClr val="bg1">
                  <a:lumMod val="7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r-F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85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561</Words>
  <Application>Microsoft Office PowerPoint</Application>
  <PresentationFormat>Grand écran</PresentationFormat>
  <Paragraphs>193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Tahoma</vt:lpstr>
      <vt:lpstr>Wingdings</vt:lpstr>
      <vt:lpstr>Thème Office</vt:lpstr>
      <vt:lpstr> MN910 – Advanced Compression </vt:lpstr>
      <vt:lpstr>Main program </vt:lpstr>
      <vt:lpstr>Main program </vt:lpstr>
      <vt:lpstr>Main program </vt:lpstr>
      <vt:lpstr>No Prediction Function</vt:lpstr>
      <vt:lpstr>Inter Prediction Function</vt:lpstr>
      <vt:lpstr>Intra Prediction Function</vt:lpstr>
      <vt:lpstr>FUNCTIONS TEST</vt:lpstr>
      <vt:lpstr>FUNCTIONS TEST</vt:lpstr>
      <vt:lpstr>FUNCTIONS TEST</vt:lpstr>
      <vt:lpstr>FUNCTIONS TEST</vt:lpstr>
      <vt:lpstr>FUNCTIONS TEST</vt:lpstr>
      <vt:lpstr>FUNCTIONS TEST</vt:lpstr>
      <vt:lpstr>RD curve for IIII GOP type </vt:lpstr>
      <vt:lpstr>Présentation PowerPoint</vt:lpstr>
      <vt:lpstr>Présentation PowerPoint</vt:lpstr>
      <vt:lpstr>Présentation PowerPoint</vt:lpstr>
      <vt:lpstr>RD curve  for dif  lambdas</vt:lpstr>
      <vt:lpstr>Présentation PowerPoint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Aklouf Mourad</dc:creator>
  <cp:lastModifiedBy>Aklouf Mourad</cp:lastModifiedBy>
  <cp:revision>125</cp:revision>
  <dcterms:created xsi:type="dcterms:W3CDTF">2018-03-09T21:48:53Z</dcterms:created>
  <dcterms:modified xsi:type="dcterms:W3CDTF">2018-03-12T14:33:29Z</dcterms:modified>
</cp:coreProperties>
</file>