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58" r:id="rId5"/>
    <p:sldId id="265" r:id="rId6"/>
    <p:sldId id="264" r:id="rId7"/>
    <p:sldId id="260" r:id="rId8"/>
    <p:sldId id="268" r:id="rId9"/>
    <p:sldId id="270" r:id="rId10"/>
    <p:sldId id="269" r:id="rId11"/>
    <p:sldId id="267" r:id="rId12"/>
    <p:sldId id="261" r:id="rId13"/>
    <p:sldId id="2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D9BFF11-A726-4A3A-9E0A-5F4218531096}">
          <p14:sldIdLst>
            <p14:sldId id="256"/>
            <p14:sldId id="257"/>
            <p14:sldId id="271"/>
            <p14:sldId id="258"/>
            <p14:sldId id="265"/>
            <p14:sldId id="264"/>
            <p14:sldId id="260"/>
            <p14:sldId id="268"/>
            <p14:sldId id="270"/>
            <p14:sldId id="269"/>
            <p14:sldId id="267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3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463496" y="1564386"/>
            <a:ext cx="3530531" cy="596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Most of the customers are in the age group 40-49 and 60 or over.</a:t>
            </a:r>
            <a:endParaRPr sz="1200" dirty="0"/>
          </a:p>
        </p:txBody>
      </p:sp>
      <p:pic>
        <p:nvPicPr>
          <p:cNvPr id="3" name="Picture 2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3806514B-4F0D-0E78-AC54-D6285A17F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2" y="2182921"/>
            <a:ext cx="3612994" cy="2801264"/>
          </a:xfrm>
          <a:prstGeom prst="rect">
            <a:avLst/>
          </a:prstGeom>
        </p:spPr>
      </p:pic>
      <p:sp>
        <p:nvSpPr>
          <p:cNvPr id="5" name="Shape 91">
            <a:extLst>
              <a:ext uri="{FF2B5EF4-FFF2-40B4-BE49-F238E27FC236}">
                <a16:creationId xmlns:a16="http://schemas.microsoft.com/office/drawing/2014/main" id="{41A04B9A-EBE9-6E8A-0CC3-2784EFACAFD6}"/>
              </a:ext>
            </a:extLst>
          </p:cNvPr>
          <p:cNvSpPr/>
          <p:nvPr/>
        </p:nvSpPr>
        <p:spPr>
          <a:xfrm>
            <a:off x="5149974" y="1548220"/>
            <a:ext cx="3759277" cy="609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High net worth and Affluent customers have less contribution than mass customers.</a:t>
            </a:r>
            <a:endParaRPr sz="1200" dirty="0"/>
          </a:p>
        </p:txBody>
      </p:sp>
      <p:pic>
        <p:nvPicPr>
          <p:cNvPr id="2" name="Picture 1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44F9CED7-9050-2029-8A7A-5F651630DD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74" y="2109699"/>
            <a:ext cx="3620651" cy="27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080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245172"/>
            <a:ext cx="3482312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all three segments, Health, Financial Services and Manufacturing are the highest profit generating industries.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Retail and IT industries also have noticeable contribution among three segments.</a:t>
            </a:r>
            <a:endParaRPr dirty="0"/>
          </a:p>
        </p:txBody>
      </p:sp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7BFB6257-51F2-2209-C5F6-645C71B9F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49" y="1636918"/>
            <a:ext cx="4836276" cy="32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563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Potential Customer Classification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909191"/>
            <a:ext cx="7058136" cy="2776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Top 3 job industries to target – Health, Manufacturing, and Financial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People are 40 and over should be the main target.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Wealth segment and car ownership have less impact on purchase. Mass customers are the main consumer.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New South Wales has a big potential market for growth.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205025" y="194718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2" name="Shape 72">
            <a:extLst>
              <a:ext uri="{FF2B5EF4-FFF2-40B4-BE49-F238E27FC236}">
                <a16:creationId xmlns:a16="http://schemas.microsoft.com/office/drawing/2014/main" id="{0A94AA87-35D7-915E-500E-836EBC80EE0E}"/>
              </a:ext>
            </a:extLst>
          </p:cNvPr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Table of Contents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205025" y="1776195"/>
            <a:ext cx="5459402" cy="19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Age Group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Car Ownership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Wealth Segment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Job Industry</a:t>
            </a:r>
          </a:p>
          <a:p>
            <a:pPr marL="444500" indent="-34290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q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State</a:t>
            </a:r>
            <a:endParaRPr dirty="0"/>
          </a:p>
        </p:txBody>
      </p:sp>
      <p:sp>
        <p:nvSpPr>
          <p:cNvPr id="2" name="Shape 72">
            <a:extLst>
              <a:ext uri="{FF2B5EF4-FFF2-40B4-BE49-F238E27FC236}">
                <a16:creationId xmlns:a16="http://schemas.microsoft.com/office/drawing/2014/main" id="{5448358B-3BF4-E0F5-832B-DA291ED9307A}"/>
              </a:ext>
            </a:extLst>
          </p:cNvPr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Focus Areas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1290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Cleaning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72423"/>
            <a:ext cx="3571521" cy="187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Excel was used to identify the data quality issues and pre-process the data for further analysis.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cleaned table data were merged into one table in Python. </a:t>
            </a:r>
            <a:endParaRPr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397A17A-23C7-E7F2-6D13-3F2FA18A0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61298"/>
              </p:ext>
            </p:extLst>
          </p:nvPr>
        </p:nvGraphicFramePr>
        <p:xfrm>
          <a:off x="4168888" y="1512447"/>
          <a:ext cx="4670311" cy="319889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92560">
                  <a:extLst>
                    <a:ext uri="{9D8B030D-6E8A-4147-A177-3AD203B41FA5}">
                      <a16:colId xmlns:a16="http://schemas.microsoft.com/office/drawing/2014/main" val="4086982947"/>
                    </a:ext>
                  </a:extLst>
                </a:gridCol>
                <a:gridCol w="992581">
                  <a:extLst>
                    <a:ext uri="{9D8B030D-6E8A-4147-A177-3AD203B41FA5}">
                      <a16:colId xmlns:a16="http://schemas.microsoft.com/office/drawing/2014/main" val="4181516299"/>
                    </a:ext>
                  </a:extLst>
                </a:gridCol>
                <a:gridCol w="1077952">
                  <a:extLst>
                    <a:ext uri="{9D8B030D-6E8A-4147-A177-3AD203B41FA5}">
                      <a16:colId xmlns:a16="http://schemas.microsoft.com/office/drawing/2014/main" val="2800880138"/>
                    </a:ext>
                  </a:extLst>
                </a:gridCol>
                <a:gridCol w="988741">
                  <a:extLst>
                    <a:ext uri="{9D8B030D-6E8A-4147-A177-3AD203B41FA5}">
                      <a16:colId xmlns:a16="http://schemas.microsoft.com/office/drawing/2014/main" val="4187277164"/>
                    </a:ext>
                  </a:extLst>
                </a:gridCol>
                <a:gridCol w="1018477">
                  <a:extLst>
                    <a:ext uri="{9D8B030D-6E8A-4147-A177-3AD203B41FA5}">
                      <a16:colId xmlns:a16="http://schemas.microsoft.com/office/drawing/2014/main" val="2199941712"/>
                    </a:ext>
                  </a:extLst>
                </a:gridCol>
              </a:tblGrid>
              <a:tr h="834266">
                <a:tc>
                  <a:txBody>
                    <a:bodyPr/>
                    <a:lstStyle/>
                    <a:p>
                      <a:pPr algn="ctr" fontAlgn="ct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list_price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standard_cost</a:t>
                      </a: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profit</a:t>
                      </a:r>
                    </a:p>
                    <a:p>
                      <a:pPr algn="ct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effectLst/>
                        </a:rPr>
                        <a:t>past_3_years_bike_related_purchases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745160"/>
                  </a:ext>
                </a:extLst>
              </a:tr>
              <a:tr h="38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19963.000000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19773.000000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19963.000000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19963.000000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790128"/>
                  </a:ext>
                </a:extLst>
              </a:tr>
              <a:tr h="31144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1107.794215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556.091050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556.995822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48.752392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6983"/>
                  </a:ext>
                </a:extLst>
              </a:tr>
              <a:tr h="24009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582.862930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405.966472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497.081495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28.611332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68017"/>
                  </a:ext>
                </a:extLst>
              </a:tr>
              <a:tr h="23836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12.010000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7.210000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4.800000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149928"/>
                  </a:ext>
                </a:extLst>
              </a:tr>
              <a:tr h="24009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575.270000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215.140000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135.850000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24.000000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385133"/>
                  </a:ext>
                </a:extLst>
              </a:tr>
              <a:tr h="31144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1163.890000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507.580000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445.210000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48.000000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820839"/>
                  </a:ext>
                </a:extLst>
              </a:tr>
              <a:tr h="31144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1635.300000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795.100000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830.240000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73.000000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741353"/>
                  </a:ext>
                </a:extLst>
              </a:tr>
              <a:tr h="31144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2091.470000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1759.850000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2086.070000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99.000000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689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513106-0460-82AD-7869-4560911E5D9E}"/>
              </a:ext>
            </a:extLst>
          </p:cNvPr>
          <p:cNvSpPr txBox="1"/>
          <p:nvPr/>
        </p:nvSpPr>
        <p:spPr>
          <a:xfrm>
            <a:off x="4168887" y="4745214"/>
            <a:ext cx="467031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Table: Statistical details of the financial values in the dataset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&amp; Age factors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538922" y="1601637"/>
            <a:ext cx="4041278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Age group 50-59 has the highest contribution of age group and wealth segment to profit.</a:t>
            </a:r>
            <a:endParaRPr lang="en-US" dirty="0"/>
          </a:p>
        </p:txBody>
      </p:sp>
      <p:pic>
        <p:nvPicPr>
          <p:cNvPr id="10" name="Picture 9" descr="A picture containing screenshot, text, rectangle&#10;&#10;Description automatically generated">
            <a:extLst>
              <a:ext uri="{FF2B5EF4-FFF2-40B4-BE49-F238E27FC236}">
                <a16:creationId xmlns:a16="http://schemas.microsoft.com/office/drawing/2014/main" id="{C08243EF-16B3-D7F2-B79E-716CC732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87" y="2666140"/>
            <a:ext cx="4221731" cy="2086533"/>
          </a:xfrm>
          <a:prstGeom prst="rect">
            <a:avLst/>
          </a:prstGeom>
        </p:spPr>
      </p:pic>
      <p:sp>
        <p:nvSpPr>
          <p:cNvPr id="11" name="Shape 82">
            <a:extLst>
              <a:ext uri="{FF2B5EF4-FFF2-40B4-BE49-F238E27FC236}">
                <a16:creationId xmlns:a16="http://schemas.microsoft.com/office/drawing/2014/main" id="{28C683D6-B4CC-D8B3-A343-3FED86C974BD}"/>
              </a:ext>
            </a:extLst>
          </p:cNvPr>
          <p:cNvSpPr/>
          <p:nvPr/>
        </p:nvSpPr>
        <p:spPr>
          <a:xfrm>
            <a:off x="4487825" y="1601637"/>
            <a:ext cx="4041278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Car ownership is more positive among males and more negative among females.</a:t>
            </a:r>
          </a:p>
        </p:txBody>
      </p:sp>
      <p:pic>
        <p:nvPicPr>
          <p:cNvPr id="7" name="Picture 6" descr="A picture containing text, screenshot, plot, colorfulness&#10;&#10;Description automatically generated">
            <a:extLst>
              <a:ext uri="{FF2B5EF4-FFF2-40B4-BE49-F238E27FC236}">
                <a16:creationId xmlns:a16="http://schemas.microsoft.com/office/drawing/2014/main" id="{B290AD9E-835B-D0FD-9823-ED267053A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65" y="2675828"/>
            <a:ext cx="4287635" cy="20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53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&amp; Age factors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538922" y="1601637"/>
            <a:ext cx="4041278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the last 3 years, the most purchases are from under 30 males.</a:t>
            </a:r>
          </a:p>
        </p:txBody>
      </p:sp>
      <p:pic>
        <p:nvPicPr>
          <p:cNvPr id="8" name="Picture 7" descr="A picture containing screenshot, diagram, line, plot&#10;&#10;Description automatically generated">
            <a:extLst>
              <a:ext uri="{FF2B5EF4-FFF2-40B4-BE49-F238E27FC236}">
                <a16:creationId xmlns:a16="http://schemas.microsoft.com/office/drawing/2014/main" id="{A64972DA-3D6A-833F-C402-AAB00218B3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2" y="2704137"/>
            <a:ext cx="4303848" cy="2171152"/>
          </a:xfrm>
          <a:prstGeom prst="rect">
            <a:avLst/>
          </a:prstGeom>
        </p:spPr>
      </p:pic>
      <p:pic>
        <p:nvPicPr>
          <p:cNvPr id="10" name="Picture 9" descr="A picture containing screenshot, text, rectangle&#10;&#10;Description automatically generated">
            <a:extLst>
              <a:ext uri="{FF2B5EF4-FFF2-40B4-BE49-F238E27FC236}">
                <a16:creationId xmlns:a16="http://schemas.microsoft.com/office/drawing/2014/main" id="{C08243EF-16B3-D7F2-B79E-716CC7326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2704137"/>
            <a:ext cx="4221731" cy="2171152"/>
          </a:xfrm>
          <a:prstGeom prst="rect">
            <a:avLst/>
          </a:prstGeom>
        </p:spPr>
      </p:pic>
      <p:sp>
        <p:nvSpPr>
          <p:cNvPr id="11" name="Shape 82">
            <a:extLst>
              <a:ext uri="{FF2B5EF4-FFF2-40B4-BE49-F238E27FC236}">
                <a16:creationId xmlns:a16="http://schemas.microsoft.com/office/drawing/2014/main" id="{28C683D6-B4CC-D8B3-A343-3FED86C974BD}"/>
              </a:ext>
            </a:extLst>
          </p:cNvPr>
          <p:cNvSpPr/>
          <p:nvPr/>
        </p:nvSpPr>
        <p:spPr>
          <a:xfrm>
            <a:off x="4487825" y="1601637"/>
            <a:ext cx="4041278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More male customers own cars than that of the female customers.</a:t>
            </a:r>
          </a:p>
        </p:txBody>
      </p:sp>
    </p:spTree>
    <p:extLst>
      <p:ext uri="{BB962C8B-B14F-4D97-AF65-F5344CB8AC3E}">
        <p14:creationId xmlns:p14="http://schemas.microsoft.com/office/powerpoint/2010/main" val="28440522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&amp; Age factors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341550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Standard bikes are ordered the most by all age groups whereas Mountain bikes are the lowest.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Road bikes are the second most ordered items followed by Touring bikes which are famous among the age group “60 or over”.</a:t>
            </a:r>
            <a:endParaRPr dirty="0"/>
          </a:p>
        </p:txBody>
      </p:sp>
      <p:pic>
        <p:nvPicPr>
          <p:cNvPr id="3" name="Picture 2" descr="A picture containing screenshot, text, rectangle, diagram&#10;&#10;Description automatically generated">
            <a:extLst>
              <a:ext uri="{FF2B5EF4-FFF2-40B4-BE49-F238E27FC236}">
                <a16:creationId xmlns:a16="http://schemas.microsoft.com/office/drawing/2014/main" id="{8A82C801-CE4E-1863-9555-4BE7CB484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917981"/>
            <a:ext cx="4572000" cy="27024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413180" y="2106859"/>
            <a:ext cx="3720204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of the customers are Low Value customers which should be a concern for further analyses.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new customers, the characteristics and tendencies of Top, High Value and Medium Value customers will be considered.</a:t>
            </a:r>
            <a:endParaRPr dirty="0"/>
          </a:p>
        </p:txBody>
      </p:sp>
      <p:pic>
        <p:nvPicPr>
          <p:cNvPr id="4" name="Picture 3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500E41D0-0CC4-D410-7EB7-435E2257D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97" y="1785480"/>
            <a:ext cx="4511642" cy="26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124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70443" y="1599626"/>
            <a:ext cx="3368933" cy="91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dirty="0"/>
              <a:t>Majority of the important customers are from New South Wales, followed by QLD and VIC. </a:t>
            </a:r>
            <a:endParaRPr sz="1400" dirty="0"/>
          </a:p>
        </p:txBody>
      </p:sp>
      <p:sp>
        <p:nvSpPr>
          <p:cNvPr id="6" name="Shape 91">
            <a:extLst>
              <a:ext uri="{FF2B5EF4-FFF2-40B4-BE49-F238E27FC236}">
                <a16:creationId xmlns:a16="http://schemas.microsoft.com/office/drawing/2014/main" id="{CB68186C-4A81-31FD-72E0-E9CF0D31F79D}"/>
              </a:ext>
            </a:extLst>
          </p:cNvPr>
          <p:cNvSpPr/>
          <p:nvPr/>
        </p:nvSpPr>
        <p:spPr>
          <a:xfrm>
            <a:off x="5070967" y="3838719"/>
            <a:ext cx="3554737" cy="6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dirty="0"/>
              <a:t>The ownership of the car has almost equal count in all the states. </a:t>
            </a:r>
            <a:endParaRPr sz="1400" dirty="0"/>
          </a:p>
        </p:txBody>
      </p:sp>
      <p:pic>
        <p:nvPicPr>
          <p:cNvPr id="8" name="Picture 7" descr="A picture containing screenshot, diagram, text, plot&#10;&#10;Description automatically generated">
            <a:extLst>
              <a:ext uri="{FF2B5EF4-FFF2-40B4-BE49-F238E27FC236}">
                <a16:creationId xmlns:a16="http://schemas.microsoft.com/office/drawing/2014/main" id="{0F0E16CB-3E3F-46A3-60F7-28BD54F7E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79" y="1515638"/>
            <a:ext cx="4262299" cy="2028237"/>
          </a:xfrm>
          <a:prstGeom prst="rect">
            <a:avLst/>
          </a:prstGeom>
        </p:spPr>
      </p:pic>
      <p:pic>
        <p:nvPicPr>
          <p:cNvPr id="12" name="Picture 11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E6C768BB-5124-CE0D-F09F-6B72241962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6" y="2613743"/>
            <a:ext cx="3159882" cy="24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67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501</Words>
  <Application>Microsoft Office PowerPoint</Application>
  <PresentationFormat>On-screen Show (16:9)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Moureen Islam</dc:creator>
  <cp:lastModifiedBy>Moureen Islam</cp:lastModifiedBy>
  <cp:revision>11</cp:revision>
  <dcterms:modified xsi:type="dcterms:W3CDTF">2023-06-30T19:10:02Z</dcterms:modified>
</cp:coreProperties>
</file>