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8" r:id="rId12"/>
    <p:sldId id="269" r:id="rId13"/>
    <p:sldId id="270" r:id="rId14"/>
    <p:sldId id="25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76" d="100"/>
          <a:sy n="76"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51B5B-BFD0-1BF5-D258-8251E65D02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D7BD59-B4BB-893E-DC4C-63CBA7C6F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ADE234-2515-4306-D305-CB84F22ADA08}"/>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01A7C460-04F4-86BA-E1B2-B8AA14FA8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AD8E5-AA8A-4123-ACD4-F640919DD3B4}"/>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427405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CBEB9-581B-3D89-A651-6F5CE04B7F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CC0DBA-8BFA-5625-13FA-730A74D575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090F0A-BCE0-6328-8FF5-36D3BD1FE1AD}"/>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A00F35D2-1CF9-D779-4009-39C9C1E3F6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CAFAB1-6608-C36A-3509-262EF3A94DF5}"/>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227882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781052-D524-35FE-C9F5-0B88ACC9F6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92CCA7-DC77-EFB2-A1B6-52BE09B2AE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2034D4-4A24-3765-9622-01F6E617FE3F}"/>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34A3A659-A634-8E70-D54E-CAD992451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0A9DC8-4453-3912-04DC-6C2C2C20B184}"/>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393259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D185B-E314-3748-23DD-5F03F2C568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44F3E-3C38-7415-57C8-E1D153D313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7F904F-C514-42F6-605E-BB80CFC8BF13}"/>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04C65831-C867-BBA8-17FE-3752442650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9231D3-44FB-E6F2-4E29-1825EBBB539A}"/>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402990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B23AA-5513-0B3E-9E04-F41933345F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4AD333-EECB-7065-6B7C-DDD6CF46D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ABCA72-1957-A404-4650-D40C96F725AA}"/>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A1BB6A7E-4E80-B668-906D-DF041C1685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AABD4C-708C-D3CE-93CF-5D7745C91EF6}"/>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362370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F119A-E802-70F5-8652-40EEDA36E3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55F894-E2A7-2628-29B1-ED1B5F77C92C}"/>
              </a:ext>
            </a:extLst>
          </p:cNvPr>
          <p:cNvSpPr>
            <a:spLocks noGrp="1"/>
          </p:cNvSpPr>
          <p:nvPr>
            <p:ph sz="half" idx="1"/>
          </p:nvPr>
        </p:nvSpPr>
        <p:spPr>
          <a:xfrm>
            <a:off x="838200" y="2450969"/>
            <a:ext cx="5181600" cy="37259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6A39D7-DC4B-11D9-0969-547051567F7E}"/>
              </a:ext>
            </a:extLst>
          </p:cNvPr>
          <p:cNvSpPr>
            <a:spLocks noGrp="1"/>
          </p:cNvSpPr>
          <p:nvPr>
            <p:ph sz="half" idx="2"/>
          </p:nvPr>
        </p:nvSpPr>
        <p:spPr>
          <a:xfrm>
            <a:off x="6172200" y="2450969"/>
            <a:ext cx="5181600" cy="37259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E9A8B1-0BC7-1459-D434-C0ADCD571F08}"/>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735E01D7-1730-C6CD-ABF0-D12CA82B0E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4708D5-6F06-DF47-A72D-35F04F2F81B7}"/>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420819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346F-5EB0-CCD6-A71B-5C4023802C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421C10-63C1-0403-96B6-278664130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F70CBA-92CC-27A9-0048-3367951862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C1EB0C-6EA3-5776-E7C1-0E4E237575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CDE2C5-FFEF-9AFD-7923-EC8FEF1C4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57DD53-9155-5015-3BC6-B7564FE28E60}"/>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8" name="页脚占位符 7">
            <a:extLst>
              <a:ext uri="{FF2B5EF4-FFF2-40B4-BE49-F238E27FC236}">
                <a16:creationId xmlns:a16="http://schemas.microsoft.com/office/drawing/2014/main" id="{DF75D8F6-538C-1A09-91A4-6FC3FF48BC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73DC4A-260F-214C-72B7-BCB59B3A2A3D}"/>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165054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1316D-F066-0AE8-1EA5-D51CA94F54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D25164-BE4E-A9DC-60C7-E148796D0E2A}"/>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4" name="页脚占位符 3">
            <a:extLst>
              <a:ext uri="{FF2B5EF4-FFF2-40B4-BE49-F238E27FC236}">
                <a16:creationId xmlns:a16="http://schemas.microsoft.com/office/drawing/2014/main" id="{6CF21429-CCF4-7901-EA0D-E5DE05B551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DB5C38-BDD9-E3A8-3392-8DAF72A7E047}"/>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10605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38362F-2CB7-9110-0F99-FE8522DBBFE5}"/>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3" name="页脚占位符 2">
            <a:extLst>
              <a:ext uri="{FF2B5EF4-FFF2-40B4-BE49-F238E27FC236}">
                <a16:creationId xmlns:a16="http://schemas.microsoft.com/office/drawing/2014/main" id="{46B475D9-2F8F-B9DB-3096-E3DF562C4F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92E0EB-7A5F-2EF7-7BB8-AF2090996FEC}"/>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220296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F9EF2-4476-24DC-B905-48D6F8BE30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493D0D-9136-C317-5309-70174914F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D68796-0632-8A9D-8163-033E9E898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CC4FB4-714E-C7EC-D61C-E0B33BD18ECE}"/>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08C2B1D7-2368-75D9-64ED-1F79BAEFA7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287E73-36DD-3903-D7B0-6EB71A3D9C9C}"/>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207696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884D-BA2E-8CF4-0E64-0DB2387FD7A8}"/>
              </a:ext>
            </a:extLst>
          </p:cNvPr>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图片占位符 2">
            <a:extLst>
              <a:ext uri="{FF2B5EF4-FFF2-40B4-BE49-F238E27FC236}">
                <a16:creationId xmlns:a16="http://schemas.microsoft.com/office/drawing/2014/main" id="{9DA160C0-E282-C818-437D-021D50F01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0819BCB-E765-67D0-63A7-EC4869246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B1FCA1-BC59-6BD5-2678-A708B306C73E}"/>
              </a:ext>
            </a:extLst>
          </p:cNvPr>
          <p:cNvSpPr>
            <a:spLocks noGrp="1"/>
          </p:cNvSpPr>
          <p:nvPr>
            <p:ph type="dt" sz="half" idx="10"/>
          </p:nvPr>
        </p:nvSpPr>
        <p:spPr/>
        <p:txBody>
          <a:bodyPr/>
          <a:lstStyle/>
          <a:p>
            <a:fld id="{D0D25C8F-0510-4D70-BEDA-DB5651E41C7A}"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222D04B6-7C55-4CDF-1D42-4CE7072FA2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DE3E7C-5C2D-00C1-8F8C-00382F3DD650}"/>
              </a:ext>
            </a:extLst>
          </p:cNvPr>
          <p:cNvSpPr>
            <a:spLocks noGrp="1"/>
          </p:cNvSpPr>
          <p:nvPr>
            <p:ph type="sldNum" sz="quarter" idx="12"/>
          </p:nvPr>
        </p:nvSpPr>
        <p:spPr/>
        <p:txBody>
          <a:bodyPr/>
          <a:lstStyle/>
          <a:p>
            <a:fld id="{A5C3DF4C-207B-468C-808F-14BA61CD1EBE}" type="slidenum">
              <a:rPr lang="zh-CN" altLang="en-US" smtClean="0"/>
              <a:t>‹#›</a:t>
            </a:fld>
            <a:endParaRPr lang="zh-CN" altLang="en-US"/>
          </a:p>
        </p:txBody>
      </p:sp>
    </p:spTree>
    <p:extLst>
      <p:ext uri="{BB962C8B-B14F-4D97-AF65-F5344CB8AC3E}">
        <p14:creationId xmlns:p14="http://schemas.microsoft.com/office/powerpoint/2010/main" val="292173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1F8D13-2BC9-50CC-6D03-3BB92F29C35A}"/>
              </a:ext>
            </a:extLst>
          </p:cNvPr>
          <p:cNvSpPr>
            <a:spLocks noGrp="1"/>
          </p:cNvSpPr>
          <p:nvPr>
            <p:ph type="title"/>
          </p:nvPr>
        </p:nvSpPr>
        <p:spPr>
          <a:xfrm>
            <a:off x="838200" y="987294"/>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D671605-3FC8-1F1A-CE51-629883CA72DF}"/>
              </a:ext>
            </a:extLst>
          </p:cNvPr>
          <p:cNvSpPr>
            <a:spLocks noGrp="1"/>
          </p:cNvSpPr>
          <p:nvPr>
            <p:ph type="body" idx="1"/>
          </p:nvPr>
        </p:nvSpPr>
        <p:spPr>
          <a:xfrm>
            <a:off x="838200" y="2447794"/>
            <a:ext cx="10515600" cy="375504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C5A3DAA-4412-1DC9-E9EB-5694A287E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0D25C8F-0510-4D70-BEDA-DB5651E41C7A}" type="datetimeFigureOut">
              <a:rPr lang="zh-CN" altLang="en-US" smtClean="0"/>
              <a:pPr/>
              <a:t>2022/6/17</a:t>
            </a:fld>
            <a:endParaRPr lang="zh-CN" altLang="en-US"/>
          </a:p>
        </p:txBody>
      </p:sp>
      <p:sp>
        <p:nvSpPr>
          <p:cNvPr id="5" name="页脚占位符 4">
            <a:extLst>
              <a:ext uri="{FF2B5EF4-FFF2-40B4-BE49-F238E27FC236}">
                <a16:creationId xmlns:a16="http://schemas.microsoft.com/office/drawing/2014/main" id="{6627974A-7DB4-BD2C-4390-2AB6512A2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2CAD5B42-FB27-A19C-3407-C2970E39F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5C3DF4C-207B-468C-808F-14BA61CD1EBE}" type="slidenum">
              <a:rPr lang="zh-CN" altLang="en-US" smtClean="0"/>
              <a:pPr/>
              <a:t>‹#›</a:t>
            </a:fld>
            <a:endParaRPr lang="zh-CN" altLang="en-US" dirty="0"/>
          </a:p>
        </p:txBody>
      </p:sp>
    </p:spTree>
    <p:extLst>
      <p:ext uri="{BB962C8B-B14F-4D97-AF65-F5344CB8AC3E}">
        <p14:creationId xmlns:p14="http://schemas.microsoft.com/office/powerpoint/2010/main" val="3959163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7259E-E33C-9811-2809-E422FFCA26E5}"/>
              </a:ext>
            </a:extLst>
          </p:cNvPr>
          <p:cNvSpPr>
            <a:spLocks noGrp="1"/>
          </p:cNvSpPr>
          <p:nvPr>
            <p:ph type="ctrTitle"/>
          </p:nvPr>
        </p:nvSpPr>
        <p:spPr/>
        <p:txBody>
          <a:bodyPr/>
          <a:lstStyle/>
          <a:p>
            <a:r>
              <a:rPr lang="en-US" altLang="zh-CN" dirty="0"/>
              <a:t>XAML -&gt;</a:t>
            </a:r>
            <a:r>
              <a:rPr lang="zh-CN" altLang="en-US" dirty="0"/>
              <a:t> </a:t>
            </a:r>
            <a:r>
              <a:rPr lang="en-US" altLang="zh-CN" dirty="0"/>
              <a:t>UEFI</a:t>
            </a:r>
            <a:endParaRPr lang="zh-CN" altLang="en-US" dirty="0"/>
          </a:p>
        </p:txBody>
      </p:sp>
      <p:sp>
        <p:nvSpPr>
          <p:cNvPr id="3" name="副标题 2">
            <a:extLst>
              <a:ext uri="{FF2B5EF4-FFF2-40B4-BE49-F238E27FC236}">
                <a16:creationId xmlns:a16="http://schemas.microsoft.com/office/drawing/2014/main" id="{1F52EB6E-B1F9-8B90-08ED-5D406BAEA717}"/>
              </a:ext>
            </a:extLst>
          </p:cNvPr>
          <p:cNvSpPr>
            <a:spLocks noGrp="1"/>
          </p:cNvSpPr>
          <p:nvPr>
            <p:ph type="subTitle" idx="1"/>
          </p:nvPr>
        </p:nvSpPr>
        <p:spPr/>
        <p:txBody>
          <a:bodyPr/>
          <a:lstStyle/>
          <a:p>
            <a:r>
              <a:rPr lang="en-US" altLang="zh-CN" dirty="0"/>
              <a:t>Visual Studio C++ </a:t>
            </a:r>
            <a:r>
              <a:rPr lang="zh-CN" altLang="en-US" dirty="0"/>
              <a:t>工具链相关开发技巧分享</a:t>
            </a:r>
            <a:endParaRPr lang="en-US" altLang="zh-CN" dirty="0"/>
          </a:p>
          <a:p>
            <a:endParaRPr lang="en-US" altLang="zh-CN" dirty="0"/>
          </a:p>
          <a:p>
            <a:r>
              <a:rPr lang="zh-CN" altLang="en-US" dirty="0"/>
              <a:t>毛利，</a:t>
            </a:r>
            <a:r>
              <a:rPr lang="en-US" altLang="zh-CN" dirty="0"/>
              <a:t>2022 </a:t>
            </a:r>
            <a:r>
              <a:rPr lang="zh-CN" altLang="en-US" dirty="0"/>
              <a:t>年 </a:t>
            </a:r>
            <a:r>
              <a:rPr lang="en-US" altLang="zh-CN" dirty="0"/>
              <a:t>6 </a:t>
            </a:r>
            <a:r>
              <a:rPr lang="zh-CN" altLang="en-US" dirty="0"/>
              <a:t>月</a:t>
            </a:r>
          </a:p>
        </p:txBody>
      </p:sp>
    </p:spTree>
    <p:extLst>
      <p:ext uri="{BB962C8B-B14F-4D97-AF65-F5344CB8AC3E}">
        <p14:creationId xmlns:p14="http://schemas.microsoft.com/office/powerpoint/2010/main" val="211248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7E790C0-38E5-4018-6339-4FBE3D4ABEF9}"/>
              </a:ext>
            </a:extLst>
          </p:cNvPr>
          <p:cNvSpPr>
            <a:spLocks noGrp="1"/>
          </p:cNvSpPr>
          <p:nvPr>
            <p:ph type="title"/>
          </p:nvPr>
        </p:nvSpPr>
        <p:spPr/>
        <p:txBody>
          <a:bodyPr/>
          <a:lstStyle/>
          <a:p>
            <a:r>
              <a:rPr lang="en-US" altLang="zh-CN" dirty="0" err="1"/>
              <a:t>NanaZip</a:t>
            </a:r>
            <a:r>
              <a:rPr lang="en-US" altLang="zh-CN" dirty="0"/>
              <a:t> </a:t>
            </a:r>
            <a:r>
              <a:rPr lang="zh-CN" altLang="en-US" dirty="0"/>
              <a:t>实战案例</a:t>
            </a:r>
          </a:p>
        </p:txBody>
      </p:sp>
      <p:sp>
        <p:nvSpPr>
          <p:cNvPr id="6" name="内容占位符 5">
            <a:extLst>
              <a:ext uri="{FF2B5EF4-FFF2-40B4-BE49-F238E27FC236}">
                <a16:creationId xmlns:a16="http://schemas.microsoft.com/office/drawing/2014/main" id="{E40A9A71-5D9C-E12D-3FED-826D5D172758}"/>
              </a:ext>
            </a:extLst>
          </p:cNvPr>
          <p:cNvSpPr>
            <a:spLocks noGrp="1"/>
          </p:cNvSpPr>
          <p:nvPr>
            <p:ph idx="1"/>
          </p:nvPr>
        </p:nvSpPr>
        <p:spPr/>
        <p:txBody>
          <a:bodyPr>
            <a:normAutofit/>
          </a:bodyPr>
          <a:lstStyle/>
          <a:p>
            <a:pPr marL="0" indent="0">
              <a:buNone/>
            </a:pPr>
            <a:r>
              <a:rPr lang="zh-CN" altLang="en-US" dirty="0"/>
              <a:t>附加参考资料</a:t>
            </a:r>
            <a:endParaRPr lang="en-US" altLang="zh-CN" dirty="0"/>
          </a:p>
          <a:p>
            <a:pPr marL="0" indent="0">
              <a:buNone/>
            </a:pPr>
            <a:endParaRPr lang="en-US" altLang="zh-CN" dirty="0"/>
          </a:p>
          <a:p>
            <a:pPr marL="0" indent="0">
              <a:buNone/>
            </a:pPr>
            <a:r>
              <a:rPr lang="zh-CN" altLang="en-US" dirty="0"/>
              <a:t>自用 </a:t>
            </a:r>
            <a:r>
              <a:rPr lang="en-US" altLang="zh-CN" dirty="0" err="1"/>
              <a:t>MSBuild</a:t>
            </a:r>
            <a:r>
              <a:rPr lang="en-US" altLang="zh-CN" dirty="0"/>
              <a:t> </a:t>
            </a:r>
            <a:r>
              <a:rPr lang="zh-CN" altLang="en-US" dirty="0"/>
              <a:t>配置</a:t>
            </a:r>
            <a:endParaRPr lang="en-US" altLang="zh-CN" dirty="0"/>
          </a:p>
          <a:p>
            <a:pPr marL="0" indent="0">
              <a:buNone/>
            </a:pPr>
            <a:r>
              <a:rPr lang="en-US" altLang="zh-CN" dirty="0"/>
              <a:t>https://github.com/ProjectMile/Mile.Cpp</a:t>
            </a:r>
          </a:p>
          <a:p>
            <a:pPr marL="0" indent="0">
              <a:buNone/>
            </a:pPr>
            <a:r>
              <a:rPr lang="en-US" altLang="zh-CN" dirty="0"/>
              <a:t>MSVC </a:t>
            </a:r>
            <a:r>
              <a:rPr lang="zh-CN" altLang="en-US" dirty="0"/>
              <a:t>编译期导入表 </a:t>
            </a:r>
            <a:r>
              <a:rPr lang="en-US" altLang="zh-CN" dirty="0"/>
              <a:t>Hook </a:t>
            </a:r>
            <a:r>
              <a:rPr lang="zh-CN" altLang="en-US" dirty="0"/>
              <a:t>示例</a:t>
            </a:r>
            <a:endParaRPr lang="en-US" altLang="zh-CN" dirty="0"/>
          </a:p>
          <a:p>
            <a:pPr marL="0" indent="0">
              <a:buNone/>
            </a:pPr>
            <a:r>
              <a:rPr lang="en-US" altLang="zh-CN" dirty="0"/>
              <a:t>https://github.com/M2Team/NanaZip/blob/main/NanaZip.Shared/ModernWin32MessageBox.cpp</a:t>
            </a:r>
          </a:p>
          <a:p>
            <a:pPr marL="0" indent="0">
              <a:buNone/>
            </a:pPr>
            <a:endParaRPr lang="zh-CN" altLang="en-US" dirty="0"/>
          </a:p>
        </p:txBody>
      </p:sp>
    </p:spTree>
    <p:extLst>
      <p:ext uri="{BB962C8B-B14F-4D97-AF65-F5344CB8AC3E}">
        <p14:creationId xmlns:p14="http://schemas.microsoft.com/office/powerpoint/2010/main" val="2668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21BF5406-75D3-A4E9-D7B5-253EF6CC702C}"/>
              </a:ext>
            </a:extLst>
          </p:cNvPr>
          <p:cNvSpPr>
            <a:spLocks noGrp="1"/>
          </p:cNvSpPr>
          <p:nvPr>
            <p:ph type="title"/>
          </p:nvPr>
        </p:nvSpPr>
        <p:spPr/>
        <p:txBody>
          <a:bodyPr/>
          <a:lstStyle/>
          <a:p>
            <a:r>
              <a:rPr lang="en-US" altLang="zh-CN" dirty="0"/>
              <a:t>XAML Islands </a:t>
            </a:r>
            <a:r>
              <a:rPr lang="zh-CN" altLang="en-US" dirty="0"/>
              <a:t>技巧 </a:t>
            </a:r>
            <a:r>
              <a:rPr lang="en-US" altLang="zh-CN" dirty="0"/>
              <a:t>1</a:t>
            </a:r>
            <a:br>
              <a:rPr lang="en-US" altLang="zh-CN" dirty="0"/>
            </a:br>
            <a:endParaRPr lang="zh-CN" altLang="en-US" dirty="0"/>
          </a:p>
        </p:txBody>
      </p:sp>
      <p:sp>
        <p:nvSpPr>
          <p:cNvPr id="14" name="文本占位符 13">
            <a:extLst>
              <a:ext uri="{FF2B5EF4-FFF2-40B4-BE49-F238E27FC236}">
                <a16:creationId xmlns:a16="http://schemas.microsoft.com/office/drawing/2014/main" id="{B8437403-810B-EF8B-E6DF-BC8EE5267206}"/>
              </a:ext>
            </a:extLst>
          </p:cNvPr>
          <p:cNvSpPr>
            <a:spLocks noGrp="1"/>
          </p:cNvSpPr>
          <p:nvPr>
            <p:ph type="body" sz="half" idx="2"/>
          </p:nvPr>
        </p:nvSpPr>
        <p:spPr/>
        <p:txBody>
          <a:bodyPr>
            <a:normAutofit/>
          </a:bodyPr>
          <a:lstStyle/>
          <a:p>
            <a:r>
              <a:rPr lang="zh-CN" altLang="en-US" sz="2000" dirty="0"/>
              <a:t>为了实现 </a:t>
            </a:r>
            <a:r>
              <a:rPr lang="en-US" altLang="zh-CN" sz="2000" dirty="0" err="1"/>
              <a:t>NanaZip</a:t>
            </a:r>
            <a:r>
              <a:rPr lang="en-US" altLang="zh-CN" sz="2000" dirty="0"/>
              <a:t> </a:t>
            </a:r>
            <a:r>
              <a:rPr lang="zh-CN" altLang="en-US" sz="2000" dirty="0"/>
              <a:t>从 </a:t>
            </a:r>
            <a:r>
              <a:rPr lang="en-US" altLang="zh-CN" sz="2000" dirty="0"/>
              <a:t>2.0 </a:t>
            </a:r>
            <a:r>
              <a:rPr lang="zh-CN" altLang="en-US" sz="2000" dirty="0"/>
              <a:t>开始将使用 </a:t>
            </a:r>
            <a:r>
              <a:rPr lang="en-US" altLang="zh-CN" sz="2000" dirty="0"/>
              <a:t>XAML Islands </a:t>
            </a:r>
            <a:r>
              <a:rPr lang="zh-CN" altLang="en-US" sz="2000" dirty="0"/>
              <a:t>进行现代化的承诺，根据自己的实际情况出发，我需要先做两个项目以探明 </a:t>
            </a:r>
            <a:r>
              <a:rPr lang="en-US" altLang="zh-CN" sz="2000" dirty="0"/>
              <a:t>XAML Islands </a:t>
            </a:r>
            <a:r>
              <a:rPr lang="zh-CN" altLang="en-US" sz="2000" dirty="0"/>
              <a:t>的边界，其中一个界面比较简单的项目是一个文件传输工具，即开源的 </a:t>
            </a:r>
            <a:r>
              <a:rPr lang="en-US" altLang="zh-CN" sz="2000" dirty="0"/>
              <a:t>aria2 </a:t>
            </a:r>
            <a:r>
              <a:rPr lang="zh-CN" altLang="en-US" sz="2000" dirty="0"/>
              <a:t>前端 </a:t>
            </a:r>
            <a:r>
              <a:rPr lang="en-US" altLang="zh-CN" sz="2000" dirty="0" err="1"/>
              <a:t>NanaGet</a:t>
            </a:r>
            <a:endParaRPr lang="en-US" altLang="zh-CN" sz="2000" dirty="0"/>
          </a:p>
          <a:p>
            <a:r>
              <a:rPr lang="zh-CN" altLang="en-US" sz="2000" dirty="0"/>
              <a:t>我将以 </a:t>
            </a:r>
            <a:r>
              <a:rPr lang="en-US" altLang="zh-CN" sz="2000" dirty="0" err="1"/>
              <a:t>NanaGet</a:t>
            </a:r>
            <a:r>
              <a:rPr lang="en-US" altLang="zh-CN" sz="2000" dirty="0"/>
              <a:t> </a:t>
            </a:r>
            <a:r>
              <a:rPr lang="zh-CN" altLang="en-US" sz="2000" dirty="0"/>
              <a:t>为例子讲解如何在 </a:t>
            </a:r>
            <a:r>
              <a:rPr lang="en-US" altLang="zh-CN" sz="2000" dirty="0"/>
              <a:t>Visual Studio </a:t>
            </a:r>
            <a:r>
              <a:rPr lang="zh-CN" altLang="en-US" sz="2000" dirty="0"/>
              <a:t>下较舒适的使用 </a:t>
            </a:r>
            <a:r>
              <a:rPr lang="en-US" altLang="zh-CN" sz="2000" dirty="0"/>
              <a:t>XAML Islands </a:t>
            </a:r>
            <a:r>
              <a:rPr lang="zh-CN" altLang="en-US" sz="2000" dirty="0"/>
              <a:t>进行开发</a:t>
            </a:r>
            <a:endParaRPr lang="en-US" altLang="zh-CN" sz="2000" dirty="0"/>
          </a:p>
          <a:p>
            <a:r>
              <a:rPr lang="zh-CN" altLang="en-US" sz="1200" dirty="0"/>
              <a:t>项目地址：</a:t>
            </a:r>
            <a:r>
              <a:rPr lang="en-US" altLang="zh-CN" sz="1200" dirty="0"/>
              <a:t>https://github.com/M2Team/NanaGet</a:t>
            </a:r>
            <a:endParaRPr lang="zh-CN" altLang="en-US" sz="1200" dirty="0"/>
          </a:p>
        </p:txBody>
      </p:sp>
      <p:pic>
        <p:nvPicPr>
          <p:cNvPr id="4" name="图片占位符 3">
            <a:extLst>
              <a:ext uri="{FF2B5EF4-FFF2-40B4-BE49-F238E27FC236}">
                <a16:creationId xmlns:a16="http://schemas.microsoft.com/office/drawing/2014/main" id="{A71428CD-7B9E-4D76-B18F-76A6E8FF7C23}"/>
              </a:ext>
            </a:extLst>
          </p:cNvPr>
          <p:cNvPicPr>
            <a:picLocks noGrp="1" noChangeAspect="1"/>
          </p:cNvPicPr>
          <p:nvPr>
            <p:ph type="pic" idx="1"/>
          </p:nvPr>
        </p:nvPicPr>
        <p:blipFill rotWithShape="1">
          <a:blip r:embed="rId2"/>
          <a:srcRect t="-2194" b="-2194"/>
          <a:stretch/>
        </p:blipFill>
        <p:spPr>
          <a:prstGeom prst="rect">
            <a:avLst/>
          </a:prstGeom>
        </p:spPr>
      </p:pic>
    </p:spTree>
    <p:extLst>
      <p:ext uri="{BB962C8B-B14F-4D97-AF65-F5344CB8AC3E}">
        <p14:creationId xmlns:p14="http://schemas.microsoft.com/office/powerpoint/2010/main" val="423781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21BF5406-75D3-A4E9-D7B5-253EF6CC702C}"/>
              </a:ext>
            </a:extLst>
          </p:cNvPr>
          <p:cNvSpPr>
            <a:spLocks noGrp="1"/>
          </p:cNvSpPr>
          <p:nvPr>
            <p:ph type="title"/>
          </p:nvPr>
        </p:nvSpPr>
        <p:spPr/>
        <p:txBody>
          <a:bodyPr/>
          <a:lstStyle/>
          <a:p>
            <a:r>
              <a:rPr lang="en-US" altLang="zh-CN" dirty="0"/>
              <a:t>XAML Islands </a:t>
            </a:r>
            <a:r>
              <a:rPr lang="zh-CN" altLang="en-US" dirty="0"/>
              <a:t>技巧 </a:t>
            </a:r>
            <a:r>
              <a:rPr lang="en-US" altLang="zh-CN" dirty="0"/>
              <a:t>2</a:t>
            </a:r>
            <a:br>
              <a:rPr lang="en-US" altLang="zh-CN" dirty="0"/>
            </a:br>
            <a:endParaRPr lang="zh-CN" altLang="en-US" dirty="0"/>
          </a:p>
        </p:txBody>
      </p:sp>
      <p:sp>
        <p:nvSpPr>
          <p:cNvPr id="14" name="文本占位符 13">
            <a:extLst>
              <a:ext uri="{FF2B5EF4-FFF2-40B4-BE49-F238E27FC236}">
                <a16:creationId xmlns:a16="http://schemas.microsoft.com/office/drawing/2014/main" id="{B8437403-810B-EF8B-E6DF-BC8EE5267206}"/>
              </a:ext>
            </a:extLst>
          </p:cNvPr>
          <p:cNvSpPr>
            <a:spLocks noGrp="1"/>
          </p:cNvSpPr>
          <p:nvPr>
            <p:ph type="body" sz="half" idx="2"/>
          </p:nvPr>
        </p:nvSpPr>
        <p:spPr/>
        <p:txBody>
          <a:bodyPr>
            <a:normAutofit/>
          </a:bodyPr>
          <a:lstStyle/>
          <a:p>
            <a:r>
              <a:rPr lang="zh-CN" altLang="en-US" sz="2000" dirty="0"/>
              <a:t>由于 </a:t>
            </a:r>
            <a:r>
              <a:rPr lang="en-US" altLang="zh-CN" sz="2000" dirty="0" err="1"/>
              <a:t>NanaGet</a:t>
            </a:r>
            <a:r>
              <a:rPr lang="en-US" altLang="zh-CN" sz="2000" dirty="0"/>
              <a:t> </a:t>
            </a:r>
            <a:r>
              <a:rPr lang="zh-CN" altLang="en-US" sz="2000" dirty="0"/>
              <a:t>已成功上架商店</a:t>
            </a:r>
            <a:r>
              <a:rPr lang="en-US" altLang="zh-CN" sz="2000" dirty="0"/>
              <a:t>,</a:t>
            </a:r>
            <a:r>
              <a:rPr lang="zh-CN" altLang="en-US" sz="2000" dirty="0"/>
              <a:t>验证了 </a:t>
            </a:r>
            <a:r>
              <a:rPr lang="en-US" altLang="zh-CN" sz="2000" dirty="0"/>
              <a:t>XAML Islands </a:t>
            </a:r>
            <a:r>
              <a:rPr lang="zh-CN" altLang="en-US" sz="2000" dirty="0"/>
              <a:t>的基本边界，但是 </a:t>
            </a:r>
            <a:r>
              <a:rPr lang="en-US" altLang="zh-CN" sz="2000" dirty="0" err="1"/>
              <a:t>NanaZip</a:t>
            </a:r>
            <a:r>
              <a:rPr lang="en-US" altLang="zh-CN" sz="2000" dirty="0"/>
              <a:t> </a:t>
            </a:r>
            <a:r>
              <a:rPr lang="zh-CN" altLang="en-US" sz="2000" dirty="0"/>
              <a:t>在进行现代化的过程中势必要与传统控件进行互操作，于是正在开发一个界面比较复杂的项目以验证相关内容，即第三方 </a:t>
            </a:r>
            <a:r>
              <a:rPr lang="en-US" altLang="zh-CN" sz="2000" dirty="0"/>
              <a:t>Hyper-V </a:t>
            </a:r>
            <a:r>
              <a:rPr lang="zh-CN" altLang="en-US" sz="2000" dirty="0"/>
              <a:t>前端 </a:t>
            </a:r>
            <a:r>
              <a:rPr lang="en-US" altLang="zh-CN" sz="2000" dirty="0" err="1"/>
              <a:t>NanaBox</a:t>
            </a:r>
            <a:endParaRPr lang="en-US" altLang="zh-CN" sz="2000" dirty="0"/>
          </a:p>
          <a:p>
            <a:r>
              <a:rPr lang="zh-CN" altLang="en-US" sz="2000" dirty="0"/>
              <a:t>由于 </a:t>
            </a:r>
            <a:r>
              <a:rPr lang="en-US" altLang="zh-CN" sz="2000" dirty="0"/>
              <a:t>Hyper-V </a:t>
            </a:r>
            <a:r>
              <a:rPr lang="zh-CN" altLang="en-US" sz="2000" dirty="0"/>
              <a:t>采用 </a:t>
            </a:r>
            <a:r>
              <a:rPr lang="en-US" altLang="zh-CN" sz="2000" dirty="0"/>
              <a:t>RDP </a:t>
            </a:r>
            <a:r>
              <a:rPr lang="zh-CN" altLang="en-US" sz="2000" dirty="0"/>
              <a:t>作为内容显示，我将以 </a:t>
            </a:r>
            <a:r>
              <a:rPr lang="en-US" altLang="zh-CN" sz="2000" dirty="0" err="1"/>
              <a:t>NanaBox</a:t>
            </a:r>
            <a:r>
              <a:rPr lang="en-US" altLang="zh-CN" sz="2000" dirty="0"/>
              <a:t> </a:t>
            </a:r>
            <a:r>
              <a:rPr lang="zh-CN" altLang="en-US" sz="2000" dirty="0"/>
              <a:t>为例子讲解如何使用 </a:t>
            </a:r>
            <a:r>
              <a:rPr lang="en-US" altLang="zh-CN" sz="2000" dirty="0"/>
              <a:t>XAML Islands </a:t>
            </a:r>
            <a:r>
              <a:rPr lang="zh-CN" altLang="en-US" sz="2000" dirty="0"/>
              <a:t>与 </a:t>
            </a:r>
            <a:r>
              <a:rPr lang="en-US" altLang="zh-CN" sz="2000" dirty="0"/>
              <a:t>RDP ActiveX </a:t>
            </a:r>
            <a:r>
              <a:rPr lang="zh-CN" altLang="en-US" sz="2000" dirty="0"/>
              <a:t>控件进行互操作</a:t>
            </a:r>
            <a:endParaRPr lang="en-US" altLang="zh-CN" sz="2000" dirty="0"/>
          </a:p>
          <a:p>
            <a:r>
              <a:rPr lang="zh-CN" altLang="en-US" sz="1200" dirty="0"/>
              <a:t>项目地址：暂不可用（过段日子会公布预览版和源代码）</a:t>
            </a:r>
          </a:p>
        </p:txBody>
      </p:sp>
      <p:pic>
        <p:nvPicPr>
          <p:cNvPr id="4" name="图片占位符 3">
            <a:extLst>
              <a:ext uri="{FF2B5EF4-FFF2-40B4-BE49-F238E27FC236}">
                <a16:creationId xmlns:a16="http://schemas.microsoft.com/office/drawing/2014/main" id="{E1F8543C-7257-49CD-9B49-0803FE4FDCE8}"/>
              </a:ext>
            </a:extLst>
          </p:cNvPr>
          <p:cNvPicPr>
            <a:picLocks noGrp="1" noChangeAspect="1"/>
          </p:cNvPicPr>
          <p:nvPr>
            <p:ph type="pic" idx="1"/>
          </p:nvPr>
        </p:nvPicPr>
        <p:blipFill rotWithShape="1">
          <a:blip r:embed="rId2"/>
          <a:srcRect t="-25095" b="-25095"/>
          <a:stretch/>
        </p:blipFill>
        <p:spPr>
          <a:prstGeom prst="rect">
            <a:avLst/>
          </a:prstGeom>
        </p:spPr>
      </p:pic>
    </p:spTree>
    <p:extLst>
      <p:ext uri="{BB962C8B-B14F-4D97-AF65-F5344CB8AC3E}">
        <p14:creationId xmlns:p14="http://schemas.microsoft.com/office/powerpoint/2010/main" val="69649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21BF5406-75D3-A4E9-D7B5-253EF6CC702C}"/>
              </a:ext>
            </a:extLst>
          </p:cNvPr>
          <p:cNvSpPr>
            <a:spLocks noGrp="1"/>
          </p:cNvSpPr>
          <p:nvPr>
            <p:ph type="title"/>
          </p:nvPr>
        </p:nvSpPr>
        <p:spPr/>
        <p:txBody>
          <a:bodyPr/>
          <a:lstStyle/>
          <a:p>
            <a:r>
              <a:rPr lang="en-US" altLang="zh-CN" dirty="0"/>
              <a:t>UEFI </a:t>
            </a:r>
            <a:r>
              <a:rPr lang="zh-CN" altLang="en-US" dirty="0"/>
              <a:t>应用程序开发</a:t>
            </a:r>
            <a:br>
              <a:rPr lang="en-US" altLang="zh-CN" dirty="0"/>
            </a:br>
            <a:endParaRPr lang="zh-CN" altLang="en-US" dirty="0"/>
          </a:p>
        </p:txBody>
      </p:sp>
      <p:sp>
        <p:nvSpPr>
          <p:cNvPr id="14" name="文本占位符 13">
            <a:extLst>
              <a:ext uri="{FF2B5EF4-FFF2-40B4-BE49-F238E27FC236}">
                <a16:creationId xmlns:a16="http://schemas.microsoft.com/office/drawing/2014/main" id="{B8437403-810B-EF8B-E6DF-BC8EE5267206}"/>
              </a:ext>
            </a:extLst>
          </p:cNvPr>
          <p:cNvSpPr>
            <a:spLocks noGrp="1"/>
          </p:cNvSpPr>
          <p:nvPr>
            <p:ph type="body" sz="half" idx="2"/>
          </p:nvPr>
        </p:nvSpPr>
        <p:spPr/>
        <p:txBody>
          <a:bodyPr>
            <a:normAutofit/>
          </a:bodyPr>
          <a:lstStyle/>
          <a:p>
            <a:r>
              <a:rPr lang="zh-CN" altLang="en-US" sz="2000" dirty="0"/>
              <a:t>由于基于 </a:t>
            </a:r>
            <a:r>
              <a:rPr lang="en-US" altLang="zh-CN" sz="2000" dirty="0"/>
              <a:t>Hyper-V </a:t>
            </a:r>
            <a:r>
              <a:rPr lang="zh-CN" altLang="en-US" sz="2000" dirty="0"/>
              <a:t>写了一个虚拟机工具 </a:t>
            </a:r>
            <a:r>
              <a:rPr lang="en-US" altLang="zh-CN" sz="2000" dirty="0" err="1"/>
              <a:t>NanaBox</a:t>
            </a:r>
            <a:r>
              <a:rPr lang="zh-CN" altLang="en-US" sz="2000" dirty="0"/>
              <a:t>，且 </a:t>
            </a:r>
            <a:r>
              <a:rPr lang="en-US" altLang="zh-CN" sz="2000" dirty="0"/>
              <a:t>Hyper-V Gen 2 VM </a:t>
            </a:r>
            <a:r>
              <a:rPr lang="zh-CN" altLang="en-US" sz="2000" dirty="0"/>
              <a:t>是一个典型的 </a:t>
            </a:r>
            <a:r>
              <a:rPr lang="en-US" altLang="zh-CN" sz="2000" dirty="0"/>
              <a:t>UEFI Class 3 </a:t>
            </a:r>
            <a:r>
              <a:rPr lang="zh-CN" altLang="en-US" sz="2000" dirty="0"/>
              <a:t>平台，于是我有了一个可以测试自己写的 </a:t>
            </a:r>
            <a:r>
              <a:rPr lang="en-US" altLang="zh-CN" sz="2000" dirty="0"/>
              <a:t>UEFI </a:t>
            </a:r>
            <a:r>
              <a:rPr lang="zh-CN" altLang="en-US" sz="2000" dirty="0"/>
              <a:t>应用程序的虚拟机平台，由于开发 </a:t>
            </a:r>
            <a:r>
              <a:rPr lang="en-US" altLang="zh-CN" sz="2000" dirty="0"/>
              <a:t>UEFI </a:t>
            </a:r>
            <a:r>
              <a:rPr lang="zh-CN" altLang="en-US" sz="2000" dirty="0"/>
              <a:t>应用时发现 </a:t>
            </a:r>
            <a:r>
              <a:rPr lang="en-US" altLang="zh-CN" sz="2000" dirty="0"/>
              <a:t>EDK II </a:t>
            </a:r>
            <a:r>
              <a:rPr lang="zh-CN" altLang="en-US" sz="2000" dirty="0"/>
              <a:t>用起来感觉非常的不优雅，于是我从 </a:t>
            </a:r>
            <a:r>
              <a:rPr lang="en-US" altLang="zh-CN" sz="2000" dirty="0"/>
              <a:t>EDK II </a:t>
            </a:r>
            <a:r>
              <a:rPr lang="zh-CN" altLang="en-US" sz="2000" dirty="0"/>
              <a:t>提取了一部分做了个在 </a:t>
            </a:r>
            <a:r>
              <a:rPr lang="en-US" altLang="zh-CN" sz="2000" dirty="0"/>
              <a:t>Visual Studio </a:t>
            </a:r>
            <a:r>
              <a:rPr lang="zh-CN" altLang="en-US" sz="2000" dirty="0"/>
              <a:t>下基本实现开箱即用的 </a:t>
            </a:r>
            <a:r>
              <a:rPr lang="en-US" altLang="zh-CN" sz="2000" dirty="0"/>
              <a:t>SDK</a:t>
            </a:r>
          </a:p>
          <a:p>
            <a:r>
              <a:rPr lang="zh-CN" altLang="en-US" sz="2000"/>
              <a:t>这里会对相关内容做一些分享</a:t>
            </a:r>
            <a:endParaRPr lang="en-US" altLang="zh-CN" sz="2000" dirty="0"/>
          </a:p>
          <a:p>
            <a:r>
              <a:rPr lang="zh-CN" altLang="en-US" sz="1200" dirty="0"/>
              <a:t>项目地址：</a:t>
            </a:r>
            <a:r>
              <a:rPr lang="en-US" altLang="zh-CN" sz="1200" dirty="0"/>
              <a:t>https://github.com/ProjectMile/Mile.Uefi</a:t>
            </a:r>
            <a:endParaRPr lang="zh-CN" altLang="en-US" sz="1200" dirty="0"/>
          </a:p>
        </p:txBody>
      </p:sp>
      <p:pic>
        <p:nvPicPr>
          <p:cNvPr id="6" name="图片占位符 5">
            <a:extLst>
              <a:ext uri="{FF2B5EF4-FFF2-40B4-BE49-F238E27FC236}">
                <a16:creationId xmlns:a16="http://schemas.microsoft.com/office/drawing/2014/main" id="{D02C66C9-8DE9-BD0F-2B30-B5B1D164C1F1}"/>
              </a:ext>
            </a:extLst>
          </p:cNvPr>
          <p:cNvPicPr>
            <a:picLocks noGrp="1" noChangeAspect="1"/>
          </p:cNvPicPr>
          <p:nvPr>
            <p:ph type="pic" idx="1"/>
          </p:nvPr>
        </p:nvPicPr>
        <p:blipFill rotWithShape="1">
          <a:blip r:embed="rId2"/>
          <a:srcRect l="-30489" r="-30489"/>
          <a:stretch/>
        </p:blipFill>
        <p:spPr/>
      </p:pic>
    </p:spTree>
    <p:extLst>
      <p:ext uri="{BB962C8B-B14F-4D97-AF65-F5344CB8AC3E}">
        <p14:creationId xmlns:p14="http://schemas.microsoft.com/office/powerpoint/2010/main" val="106803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66F86EA-08E0-2895-4828-A243FBC1FC43}"/>
              </a:ext>
            </a:extLst>
          </p:cNvPr>
          <p:cNvSpPr txBox="1"/>
          <p:nvPr/>
        </p:nvSpPr>
        <p:spPr>
          <a:xfrm>
            <a:off x="2981325" y="2828835"/>
            <a:ext cx="6096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谢谢</a:t>
            </a:r>
          </a:p>
        </p:txBody>
      </p:sp>
    </p:spTree>
    <p:extLst>
      <p:ext uri="{BB962C8B-B14F-4D97-AF65-F5344CB8AC3E}">
        <p14:creationId xmlns:p14="http://schemas.microsoft.com/office/powerpoint/2010/main" val="29320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21BF5406-75D3-A4E9-D7B5-253EF6CC702C}"/>
              </a:ext>
            </a:extLst>
          </p:cNvPr>
          <p:cNvSpPr>
            <a:spLocks noGrp="1"/>
          </p:cNvSpPr>
          <p:nvPr>
            <p:ph type="title"/>
          </p:nvPr>
        </p:nvSpPr>
        <p:spPr/>
        <p:txBody>
          <a:bodyPr/>
          <a:lstStyle/>
          <a:p>
            <a:r>
              <a:rPr lang="zh-CN" altLang="en-US" dirty="0"/>
              <a:t>现代化应用的技巧</a:t>
            </a:r>
            <a:br>
              <a:rPr lang="en-US" altLang="zh-CN" dirty="0"/>
            </a:br>
            <a:endParaRPr lang="zh-CN" altLang="en-US" dirty="0"/>
          </a:p>
        </p:txBody>
      </p:sp>
      <p:sp>
        <p:nvSpPr>
          <p:cNvPr id="14" name="文本占位符 13">
            <a:extLst>
              <a:ext uri="{FF2B5EF4-FFF2-40B4-BE49-F238E27FC236}">
                <a16:creationId xmlns:a16="http://schemas.microsoft.com/office/drawing/2014/main" id="{B8437403-810B-EF8B-E6DF-BC8EE5267206}"/>
              </a:ext>
            </a:extLst>
          </p:cNvPr>
          <p:cNvSpPr>
            <a:spLocks noGrp="1"/>
          </p:cNvSpPr>
          <p:nvPr>
            <p:ph type="body" sz="half" idx="2"/>
          </p:nvPr>
        </p:nvSpPr>
        <p:spPr/>
        <p:txBody>
          <a:bodyPr>
            <a:normAutofit/>
          </a:bodyPr>
          <a:lstStyle/>
          <a:p>
            <a:r>
              <a:rPr lang="en-US" altLang="zh-CN" sz="2000" dirty="0"/>
              <a:t>2021 </a:t>
            </a:r>
            <a:r>
              <a:rPr lang="zh-CN" altLang="en-US" sz="2000" dirty="0"/>
              <a:t>年，我为了自己在升级到 </a:t>
            </a:r>
            <a:r>
              <a:rPr lang="en-US" altLang="zh-CN" sz="2000" dirty="0"/>
              <a:t>Windows 11 </a:t>
            </a:r>
            <a:r>
              <a:rPr lang="zh-CN" altLang="en-US" sz="2000" dirty="0"/>
              <a:t>以后能够保持原本的生产力，开发了也许是第一个适配了 </a:t>
            </a:r>
            <a:r>
              <a:rPr lang="en-US" altLang="zh-CN" sz="2000" dirty="0"/>
              <a:t>Windows 11 </a:t>
            </a:r>
            <a:r>
              <a:rPr lang="zh-CN" altLang="en-US" sz="2000" dirty="0"/>
              <a:t>文件资源管理器的新式上下文菜单的第三方文件归档工具即开源的 </a:t>
            </a:r>
            <a:r>
              <a:rPr lang="en-US" altLang="zh-CN" sz="2000" dirty="0"/>
              <a:t>7-Zip </a:t>
            </a:r>
            <a:r>
              <a:rPr lang="zh-CN" altLang="en-US" sz="2000" dirty="0"/>
              <a:t>衍生版本 </a:t>
            </a:r>
            <a:r>
              <a:rPr lang="en-US" altLang="zh-CN" sz="2000" dirty="0" err="1"/>
              <a:t>NanaZip</a:t>
            </a:r>
            <a:endParaRPr lang="en-US" altLang="zh-CN" sz="2000" dirty="0"/>
          </a:p>
          <a:p>
            <a:r>
              <a:rPr lang="zh-CN" altLang="en-US" sz="2000" dirty="0"/>
              <a:t>我将以 </a:t>
            </a:r>
            <a:r>
              <a:rPr lang="en-US" altLang="zh-CN" sz="2000" dirty="0" err="1"/>
              <a:t>NanaZip</a:t>
            </a:r>
            <a:r>
              <a:rPr lang="en-US" altLang="zh-CN" sz="2000" dirty="0"/>
              <a:t> </a:t>
            </a:r>
            <a:r>
              <a:rPr lang="zh-CN" altLang="en-US" sz="2000" dirty="0"/>
              <a:t>对继承自 </a:t>
            </a:r>
            <a:r>
              <a:rPr lang="en-US" altLang="zh-CN" sz="2000" dirty="0"/>
              <a:t>7-Zip </a:t>
            </a:r>
            <a:r>
              <a:rPr lang="zh-CN" altLang="en-US" sz="2000" dirty="0"/>
              <a:t>的实现进行现代化的视角来讲述一些在逐步对传统桌面应用进行现代化期间遇到的一些问题的相关解决技巧</a:t>
            </a:r>
            <a:endParaRPr lang="en-US" altLang="zh-CN" sz="2000" dirty="0"/>
          </a:p>
          <a:p>
            <a:r>
              <a:rPr lang="zh-CN" altLang="en-US" sz="1200" dirty="0"/>
              <a:t>项目地址：</a:t>
            </a:r>
            <a:r>
              <a:rPr lang="en-US" altLang="zh-CN" sz="1200" dirty="0"/>
              <a:t>https://github.com/M2Team/NanaZip</a:t>
            </a:r>
            <a:endParaRPr lang="zh-CN" altLang="en-US" sz="1200" dirty="0"/>
          </a:p>
        </p:txBody>
      </p:sp>
      <p:pic>
        <p:nvPicPr>
          <p:cNvPr id="4" name="图片占位符 3">
            <a:extLst>
              <a:ext uri="{FF2B5EF4-FFF2-40B4-BE49-F238E27FC236}">
                <a16:creationId xmlns:a16="http://schemas.microsoft.com/office/drawing/2014/main" id="{106E7EB4-4B6F-4C4D-9F04-F1B465F54E58}"/>
              </a:ext>
            </a:extLst>
          </p:cNvPr>
          <p:cNvPicPr>
            <a:picLocks noGrp="1" noChangeAspect="1"/>
          </p:cNvPicPr>
          <p:nvPr>
            <p:ph type="pic" idx="1"/>
          </p:nvPr>
        </p:nvPicPr>
        <p:blipFill rotWithShape="1">
          <a:blip r:embed="rId2"/>
          <a:srcRect l="-21203" r="-21203"/>
          <a:stretch/>
        </p:blipFill>
        <p:spPr>
          <a:prstGeom prst="rect">
            <a:avLst/>
          </a:prstGeom>
        </p:spPr>
      </p:pic>
    </p:spTree>
    <p:extLst>
      <p:ext uri="{BB962C8B-B14F-4D97-AF65-F5344CB8AC3E}">
        <p14:creationId xmlns:p14="http://schemas.microsoft.com/office/powerpoint/2010/main" val="251601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A4F17-5F44-9681-62AE-C91E42812A81}"/>
              </a:ext>
            </a:extLst>
          </p:cNvPr>
          <p:cNvSpPr>
            <a:spLocks noGrp="1"/>
          </p:cNvSpPr>
          <p:nvPr>
            <p:ph type="title"/>
          </p:nvPr>
        </p:nvSpPr>
        <p:spPr/>
        <p:txBody>
          <a:bodyPr/>
          <a:lstStyle/>
          <a:p>
            <a:r>
              <a:rPr lang="zh-CN" altLang="en-US" dirty="0"/>
              <a:t>案例 </a:t>
            </a:r>
            <a:r>
              <a:rPr lang="en-US" altLang="zh-CN" dirty="0"/>
              <a:t>0</a:t>
            </a:r>
            <a:br>
              <a:rPr lang="en-US" altLang="zh-CN" dirty="0"/>
            </a:br>
            <a:endParaRPr lang="zh-CN" altLang="en-US" dirty="0"/>
          </a:p>
        </p:txBody>
      </p:sp>
      <p:sp>
        <p:nvSpPr>
          <p:cNvPr id="4" name="文本占位符 3">
            <a:extLst>
              <a:ext uri="{FF2B5EF4-FFF2-40B4-BE49-F238E27FC236}">
                <a16:creationId xmlns:a16="http://schemas.microsoft.com/office/drawing/2014/main" id="{191B0C0E-CAC8-653B-763D-D82A01C3636E}"/>
              </a:ext>
            </a:extLst>
          </p:cNvPr>
          <p:cNvSpPr>
            <a:spLocks noGrp="1"/>
          </p:cNvSpPr>
          <p:nvPr>
            <p:ph type="body" sz="half" idx="2"/>
          </p:nvPr>
        </p:nvSpPr>
        <p:spPr/>
        <p:txBody>
          <a:bodyPr/>
          <a:lstStyle/>
          <a:p>
            <a:r>
              <a:rPr lang="zh-CN" altLang="en-US" sz="2000" dirty="0"/>
              <a:t>在一个同时拥有自己实现的可执行文件和需要放在和可执行文件同一目录的自己实现的动态链接库的典型项目中，直接对项目进行 </a:t>
            </a:r>
            <a:r>
              <a:rPr lang="en-US" altLang="zh-CN" sz="2000" dirty="0"/>
              <a:t>MSIX </a:t>
            </a:r>
            <a:r>
              <a:rPr lang="zh-CN" altLang="en-US" sz="2000" dirty="0"/>
              <a:t>打包，会遇到找不到动态链接库的问题。当你在打开生成的应用包目录后，你会发现你的动态链接库项目和可执行文件项目会分别塞在不同的子目录中</a:t>
            </a:r>
            <a:endParaRPr lang="en-US" altLang="zh-CN" sz="2000" dirty="0"/>
          </a:p>
          <a:p>
            <a:endParaRPr lang="en-US" altLang="zh-CN" sz="2000" dirty="0"/>
          </a:p>
          <a:p>
            <a:r>
              <a:rPr lang="zh-CN" altLang="en-US" sz="1200" dirty="0"/>
              <a:t>代码示例地址</a:t>
            </a:r>
            <a:endParaRPr lang="en-US" altLang="zh-CN" sz="1200" dirty="0"/>
          </a:p>
          <a:p>
            <a:r>
              <a:rPr lang="en-US" altLang="zh-CN" sz="1200" dirty="0"/>
              <a:t>https://github.com/MouriNaruto/BitsBearStoryExamples202206/tree/main/Example%200</a:t>
            </a:r>
            <a:endParaRPr lang="zh-CN" altLang="en-US" sz="1200" dirty="0"/>
          </a:p>
        </p:txBody>
      </p:sp>
      <p:pic>
        <p:nvPicPr>
          <p:cNvPr id="10" name="图片占位符 9">
            <a:extLst>
              <a:ext uri="{FF2B5EF4-FFF2-40B4-BE49-F238E27FC236}">
                <a16:creationId xmlns:a16="http://schemas.microsoft.com/office/drawing/2014/main" id="{873E2FFE-FCA5-8B15-1130-352AFDC9B727}"/>
              </a:ext>
            </a:extLst>
          </p:cNvPr>
          <p:cNvPicPr>
            <a:picLocks noGrp="1" noChangeAspect="1"/>
          </p:cNvPicPr>
          <p:nvPr>
            <p:ph type="pic" idx="1"/>
          </p:nvPr>
        </p:nvPicPr>
        <p:blipFill rotWithShape="1">
          <a:blip r:embed="rId2"/>
          <a:srcRect l="-20441" r="-20441"/>
          <a:stretch/>
        </p:blipFill>
        <p:spPr/>
      </p:pic>
    </p:spTree>
    <p:extLst>
      <p:ext uri="{BB962C8B-B14F-4D97-AF65-F5344CB8AC3E}">
        <p14:creationId xmlns:p14="http://schemas.microsoft.com/office/powerpoint/2010/main" val="169975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9C753-0995-5163-6F0F-18EBB397D282}"/>
              </a:ext>
            </a:extLst>
          </p:cNvPr>
          <p:cNvSpPr>
            <a:spLocks noGrp="1"/>
          </p:cNvSpPr>
          <p:nvPr>
            <p:ph type="title"/>
          </p:nvPr>
        </p:nvSpPr>
        <p:spPr/>
        <p:txBody>
          <a:bodyPr/>
          <a:lstStyle/>
          <a:p>
            <a:r>
              <a:rPr lang="zh-CN" altLang="en-US" dirty="0"/>
              <a:t>解决方案（案例 </a:t>
            </a:r>
            <a:r>
              <a:rPr lang="en-US" altLang="zh-CN" dirty="0"/>
              <a:t>1</a:t>
            </a:r>
            <a:r>
              <a:rPr lang="zh-CN" altLang="en-US" dirty="0"/>
              <a:t>）</a:t>
            </a:r>
            <a:br>
              <a:rPr lang="en-US" altLang="zh-CN" dirty="0"/>
            </a:br>
            <a:endParaRPr lang="zh-CN" altLang="en-US" dirty="0"/>
          </a:p>
        </p:txBody>
      </p:sp>
      <p:pic>
        <p:nvPicPr>
          <p:cNvPr id="8" name="内容占位符 7">
            <a:extLst>
              <a:ext uri="{FF2B5EF4-FFF2-40B4-BE49-F238E27FC236}">
                <a16:creationId xmlns:a16="http://schemas.microsoft.com/office/drawing/2014/main" id="{915EAF24-ACCB-C6AD-EFF1-0627BBE2F50A}"/>
              </a:ext>
            </a:extLst>
          </p:cNvPr>
          <p:cNvPicPr>
            <a:picLocks noGrp="1" noChangeAspect="1"/>
          </p:cNvPicPr>
          <p:nvPr>
            <p:ph type="pic" idx="1"/>
          </p:nvPr>
        </p:nvPicPr>
        <p:blipFill rotWithShape="1">
          <a:blip r:embed="rId2"/>
          <a:srcRect l="-2237" r="-2237"/>
          <a:stretch/>
        </p:blipFill>
        <p:spPr/>
      </p:pic>
      <p:sp>
        <p:nvSpPr>
          <p:cNvPr id="9" name="文本占位符 8">
            <a:extLst>
              <a:ext uri="{FF2B5EF4-FFF2-40B4-BE49-F238E27FC236}">
                <a16:creationId xmlns:a16="http://schemas.microsoft.com/office/drawing/2014/main" id="{7F11935D-FEC9-600B-60D5-62E1E62FA8AB}"/>
              </a:ext>
            </a:extLst>
          </p:cNvPr>
          <p:cNvSpPr>
            <a:spLocks noGrp="1"/>
          </p:cNvSpPr>
          <p:nvPr>
            <p:ph type="body" sz="half" idx="2"/>
          </p:nvPr>
        </p:nvSpPr>
        <p:spPr/>
        <p:txBody>
          <a:bodyPr>
            <a:normAutofit/>
          </a:bodyPr>
          <a:lstStyle/>
          <a:p>
            <a:r>
              <a:rPr lang="zh-CN" altLang="en-US" sz="2000" dirty="0"/>
              <a:t>在案例 </a:t>
            </a:r>
            <a:r>
              <a:rPr lang="en-US" altLang="zh-CN" sz="2000" dirty="0"/>
              <a:t>0 </a:t>
            </a:r>
            <a:r>
              <a:rPr lang="zh-CN" altLang="en-US" sz="2000" dirty="0"/>
              <a:t>的应用程序打包项目配置文件中 </a:t>
            </a:r>
            <a:r>
              <a:rPr lang="en-US" altLang="zh-CN" sz="2000" dirty="0"/>
              <a:t>&lt;/Project&gt; </a:t>
            </a:r>
            <a:r>
              <a:rPr lang="zh-CN" altLang="en-US" sz="2000" dirty="0"/>
              <a:t>上方添加右图内容即可解决问题</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1200" dirty="0"/>
              <a:t>代码示例地址</a:t>
            </a:r>
            <a:endParaRPr lang="en-US" altLang="zh-CN" sz="1200" dirty="0"/>
          </a:p>
          <a:p>
            <a:r>
              <a:rPr lang="en-US" altLang="zh-CN" sz="1200" dirty="0"/>
              <a:t>https://github.com/MouriNaruto/BitsBearStoryExamples202206/tree/main/Example%201</a:t>
            </a:r>
            <a:endParaRPr lang="zh-CN" altLang="en-US" sz="1200" dirty="0"/>
          </a:p>
        </p:txBody>
      </p:sp>
    </p:spTree>
    <p:extLst>
      <p:ext uri="{BB962C8B-B14F-4D97-AF65-F5344CB8AC3E}">
        <p14:creationId xmlns:p14="http://schemas.microsoft.com/office/powerpoint/2010/main" val="389233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F5A6-973B-E1B8-E265-8885B2C8CDBC}"/>
              </a:ext>
            </a:extLst>
          </p:cNvPr>
          <p:cNvSpPr>
            <a:spLocks noGrp="1"/>
          </p:cNvSpPr>
          <p:nvPr>
            <p:ph type="title"/>
          </p:nvPr>
        </p:nvSpPr>
        <p:spPr/>
        <p:txBody>
          <a:bodyPr/>
          <a:lstStyle/>
          <a:p>
            <a:r>
              <a:rPr lang="zh-CN" altLang="en-US" dirty="0"/>
              <a:t>案例 </a:t>
            </a:r>
            <a:r>
              <a:rPr lang="en-US" altLang="zh-CN" dirty="0"/>
              <a:t>2</a:t>
            </a:r>
            <a:br>
              <a:rPr lang="en-US" altLang="zh-CN" dirty="0"/>
            </a:br>
            <a:endParaRPr lang="zh-CN" altLang="en-US" dirty="0"/>
          </a:p>
        </p:txBody>
      </p:sp>
      <p:pic>
        <p:nvPicPr>
          <p:cNvPr id="6" name="图片占位符 5">
            <a:extLst>
              <a:ext uri="{FF2B5EF4-FFF2-40B4-BE49-F238E27FC236}">
                <a16:creationId xmlns:a16="http://schemas.microsoft.com/office/drawing/2014/main" id="{B4CE5CBA-EFFF-868D-0AC0-1FAD93B0909D}"/>
              </a:ext>
            </a:extLst>
          </p:cNvPr>
          <p:cNvPicPr>
            <a:picLocks noGrp="1" noChangeAspect="1"/>
          </p:cNvPicPr>
          <p:nvPr>
            <p:ph type="pic" idx="1"/>
          </p:nvPr>
        </p:nvPicPr>
        <p:blipFill rotWithShape="1">
          <a:blip r:embed="rId2"/>
          <a:srcRect l="-5067" r="-5067"/>
          <a:stretch/>
        </p:blipFill>
        <p:spPr/>
      </p:pic>
      <p:sp>
        <p:nvSpPr>
          <p:cNvPr id="4" name="文本占位符 3">
            <a:extLst>
              <a:ext uri="{FF2B5EF4-FFF2-40B4-BE49-F238E27FC236}">
                <a16:creationId xmlns:a16="http://schemas.microsoft.com/office/drawing/2014/main" id="{852E83F1-C511-760F-861E-90C7E3E95F74}"/>
              </a:ext>
            </a:extLst>
          </p:cNvPr>
          <p:cNvSpPr>
            <a:spLocks noGrp="1"/>
          </p:cNvSpPr>
          <p:nvPr>
            <p:ph type="body" sz="half" idx="2"/>
          </p:nvPr>
        </p:nvSpPr>
        <p:spPr/>
        <p:txBody>
          <a:bodyPr>
            <a:normAutofit/>
          </a:bodyPr>
          <a:lstStyle/>
          <a:p>
            <a:r>
              <a:rPr lang="zh-CN" altLang="en-US" sz="2000" dirty="0"/>
              <a:t>当你对一个传统桌面应用进行现代化的时候，一般会尝试通过 </a:t>
            </a:r>
            <a:r>
              <a:rPr lang="en-US" altLang="zh-CN" sz="2000" dirty="0"/>
              <a:t>C++/WinRT </a:t>
            </a:r>
            <a:r>
              <a:rPr lang="zh-CN" altLang="en-US" sz="2000" dirty="0"/>
              <a:t>使用 </a:t>
            </a:r>
            <a:r>
              <a:rPr lang="en-US" altLang="zh-CN" sz="2000" dirty="0"/>
              <a:t>Windows Runtime </a:t>
            </a:r>
            <a:r>
              <a:rPr lang="zh-CN" altLang="en-US" sz="2000" dirty="0"/>
              <a:t>组件装点自己的项目，然而 </a:t>
            </a:r>
            <a:r>
              <a:rPr lang="en-US" altLang="zh-CN" sz="2000" dirty="0"/>
              <a:t>Windows SDK </a:t>
            </a:r>
            <a:r>
              <a:rPr lang="zh-CN" altLang="en-US" sz="2000" dirty="0"/>
              <a:t>内自带的 </a:t>
            </a:r>
            <a:r>
              <a:rPr lang="en-US" altLang="zh-CN" sz="2000" dirty="0"/>
              <a:t>C++/WinRT </a:t>
            </a:r>
            <a:r>
              <a:rPr lang="zh-CN" altLang="en-US" sz="2000" dirty="0"/>
              <a:t>可能存在 </a:t>
            </a:r>
            <a:r>
              <a:rPr lang="en-US" altLang="zh-CN" sz="2000" dirty="0"/>
              <a:t>Bug </a:t>
            </a:r>
            <a:r>
              <a:rPr lang="zh-CN" altLang="en-US" sz="2000" dirty="0"/>
              <a:t>于是一般使用 </a:t>
            </a:r>
            <a:r>
              <a:rPr lang="en-US" altLang="zh-CN" sz="2000" dirty="0"/>
              <a:t>NuGet </a:t>
            </a:r>
            <a:r>
              <a:rPr lang="zh-CN" altLang="en-US" sz="2000" dirty="0"/>
              <a:t>版本</a:t>
            </a:r>
            <a:endParaRPr lang="en-US" altLang="zh-CN" sz="2000" dirty="0"/>
          </a:p>
          <a:p>
            <a:r>
              <a:rPr lang="zh-CN" altLang="en-US" sz="2000" dirty="0"/>
              <a:t>默认情况下，</a:t>
            </a:r>
            <a:r>
              <a:rPr lang="en-US" altLang="zh-CN" sz="2000" dirty="0"/>
              <a:t>C++ </a:t>
            </a:r>
            <a:r>
              <a:rPr lang="zh-CN" altLang="en-US" sz="2000" dirty="0"/>
              <a:t>项目引用 </a:t>
            </a:r>
            <a:r>
              <a:rPr lang="en-US" altLang="zh-CN" sz="2000" dirty="0"/>
              <a:t>NuGet </a:t>
            </a:r>
            <a:r>
              <a:rPr lang="zh-CN" altLang="en-US" sz="2000" dirty="0"/>
              <a:t>包虽然是可行的，但总有那么一些不方便</a:t>
            </a:r>
            <a:endParaRPr lang="en-US" altLang="zh-CN" sz="2000" dirty="0"/>
          </a:p>
          <a:p>
            <a:r>
              <a:rPr lang="zh-CN" altLang="en-US" sz="1200" dirty="0"/>
              <a:t>代码示例地址</a:t>
            </a:r>
          </a:p>
          <a:p>
            <a:r>
              <a:rPr lang="en-US" altLang="zh-CN" sz="1200" dirty="0"/>
              <a:t>https://github.com/MouriNaruto/BitsBearStoryExamples202206/tree/main/Example%202</a:t>
            </a:r>
          </a:p>
          <a:p>
            <a:endParaRPr lang="zh-CN" altLang="en-US" dirty="0"/>
          </a:p>
        </p:txBody>
      </p:sp>
    </p:spTree>
    <p:extLst>
      <p:ext uri="{BB962C8B-B14F-4D97-AF65-F5344CB8AC3E}">
        <p14:creationId xmlns:p14="http://schemas.microsoft.com/office/powerpoint/2010/main" val="350318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6E97E-03F1-0653-003A-C87806ACE6C1}"/>
              </a:ext>
            </a:extLst>
          </p:cNvPr>
          <p:cNvSpPr>
            <a:spLocks noGrp="1"/>
          </p:cNvSpPr>
          <p:nvPr>
            <p:ph type="title"/>
          </p:nvPr>
        </p:nvSpPr>
        <p:spPr/>
        <p:txBody>
          <a:bodyPr/>
          <a:lstStyle/>
          <a:p>
            <a:r>
              <a:rPr lang="zh-CN" altLang="en-US" dirty="0"/>
              <a:t>优雅案例（案例 </a:t>
            </a:r>
            <a:r>
              <a:rPr lang="en-US" altLang="zh-CN" dirty="0"/>
              <a:t>3</a:t>
            </a:r>
            <a:r>
              <a:rPr lang="zh-CN" altLang="en-US" dirty="0"/>
              <a:t>）</a:t>
            </a:r>
            <a:br>
              <a:rPr lang="en-US" altLang="zh-CN" dirty="0"/>
            </a:br>
            <a:endParaRPr lang="zh-CN" altLang="en-US" dirty="0"/>
          </a:p>
        </p:txBody>
      </p:sp>
      <p:pic>
        <p:nvPicPr>
          <p:cNvPr id="6" name="图片占位符 5">
            <a:extLst>
              <a:ext uri="{FF2B5EF4-FFF2-40B4-BE49-F238E27FC236}">
                <a16:creationId xmlns:a16="http://schemas.microsoft.com/office/drawing/2014/main" id="{E61ADDCB-B50F-ED12-9C7A-02D0FD41570D}"/>
              </a:ext>
            </a:extLst>
          </p:cNvPr>
          <p:cNvPicPr>
            <a:picLocks noGrp="1" noChangeAspect="1"/>
          </p:cNvPicPr>
          <p:nvPr>
            <p:ph type="pic" idx="1"/>
          </p:nvPr>
        </p:nvPicPr>
        <p:blipFill rotWithShape="1">
          <a:blip r:embed="rId2"/>
          <a:srcRect t="-20600" b="-20600"/>
          <a:stretch/>
        </p:blipFill>
        <p:spPr/>
      </p:pic>
      <p:sp>
        <p:nvSpPr>
          <p:cNvPr id="4" name="文本占位符 3">
            <a:extLst>
              <a:ext uri="{FF2B5EF4-FFF2-40B4-BE49-F238E27FC236}">
                <a16:creationId xmlns:a16="http://schemas.microsoft.com/office/drawing/2014/main" id="{920749A3-68F7-FAB6-153F-66354C73C978}"/>
              </a:ext>
            </a:extLst>
          </p:cNvPr>
          <p:cNvSpPr>
            <a:spLocks noGrp="1"/>
          </p:cNvSpPr>
          <p:nvPr>
            <p:ph type="body" sz="half" idx="2"/>
          </p:nvPr>
        </p:nvSpPr>
        <p:spPr/>
        <p:txBody>
          <a:bodyPr>
            <a:normAutofit/>
          </a:bodyPr>
          <a:lstStyle/>
          <a:p>
            <a:r>
              <a:rPr lang="zh-CN" altLang="en-US" sz="2000" dirty="0"/>
              <a:t>当你看到 </a:t>
            </a:r>
            <a:r>
              <a:rPr lang="en-US" altLang="zh-CN" sz="2000" dirty="0"/>
              <a:t>.NET </a:t>
            </a:r>
            <a:r>
              <a:rPr lang="zh-CN" altLang="en-US" sz="2000" dirty="0"/>
              <a:t>项目下引用 </a:t>
            </a:r>
            <a:r>
              <a:rPr lang="en-US" altLang="zh-CN" sz="2000" dirty="0"/>
              <a:t>NuGet </a:t>
            </a:r>
            <a:r>
              <a:rPr lang="zh-CN" altLang="en-US" sz="2000" dirty="0"/>
              <a:t>包是那么优雅的时候，必然会有如果 </a:t>
            </a:r>
            <a:r>
              <a:rPr lang="en-US" altLang="zh-CN" sz="2000" dirty="0"/>
              <a:t>C++ </a:t>
            </a:r>
            <a:r>
              <a:rPr lang="zh-CN" altLang="en-US" sz="2000" dirty="0"/>
              <a:t>也能这样引用 </a:t>
            </a:r>
            <a:r>
              <a:rPr lang="en-US" altLang="zh-CN" sz="2000" dirty="0"/>
              <a:t>NuGet </a:t>
            </a:r>
            <a:r>
              <a:rPr lang="zh-CN" altLang="en-US" sz="2000" dirty="0"/>
              <a:t>包就好了想法</a:t>
            </a:r>
            <a:endParaRPr lang="en-US" altLang="zh-CN" sz="2000" dirty="0"/>
          </a:p>
          <a:p>
            <a:r>
              <a:rPr lang="zh-CN" altLang="en-US" sz="2000" dirty="0"/>
              <a:t>案例 </a:t>
            </a:r>
            <a:r>
              <a:rPr lang="en-US" altLang="zh-CN" sz="2000" dirty="0"/>
              <a:t>4 </a:t>
            </a:r>
            <a:r>
              <a:rPr lang="zh-CN" altLang="en-US" sz="2000" dirty="0"/>
              <a:t>将会指导 </a:t>
            </a:r>
            <a:r>
              <a:rPr lang="en-US" altLang="zh-CN" sz="2000" dirty="0"/>
              <a:t>C++ </a:t>
            </a:r>
            <a:r>
              <a:rPr lang="zh-CN" altLang="en-US" sz="2000" dirty="0"/>
              <a:t>开发者如何启用 </a:t>
            </a:r>
            <a:r>
              <a:rPr lang="en-US" altLang="zh-CN" sz="2000" dirty="0" err="1"/>
              <a:t>PackageReference</a:t>
            </a:r>
            <a:r>
              <a:rPr lang="en-US" altLang="zh-CN" sz="2000" dirty="0"/>
              <a:t> </a:t>
            </a:r>
            <a:r>
              <a:rPr lang="zh-CN" altLang="en-US" sz="2000" dirty="0"/>
              <a:t>特性，以 </a:t>
            </a:r>
            <a:r>
              <a:rPr lang="en-US" altLang="zh-CN" sz="2000" dirty="0"/>
              <a:t>.NET </a:t>
            </a:r>
            <a:r>
              <a:rPr lang="zh-CN" altLang="en-US" sz="2000" dirty="0"/>
              <a:t>项目的风格在 </a:t>
            </a:r>
            <a:r>
              <a:rPr lang="en-US" altLang="zh-CN" sz="2000" dirty="0"/>
              <a:t>C++ </a:t>
            </a:r>
            <a:r>
              <a:rPr lang="zh-CN" altLang="en-US" sz="2000" dirty="0"/>
              <a:t>项目中引用 </a:t>
            </a:r>
            <a:r>
              <a:rPr lang="en-US" altLang="zh-CN" sz="2000" dirty="0"/>
              <a:t>NuGet </a:t>
            </a:r>
            <a:r>
              <a:rPr lang="zh-CN" altLang="en-US" sz="2000" dirty="0"/>
              <a:t>包</a:t>
            </a:r>
            <a:endParaRPr lang="en-US" altLang="zh-CN" sz="2000" dirty="0"/>
          </a:p>
          <a:p>
            <a:endParaRPr lang="en-US" altLang="zh-CN" sz="2000" dirty="0"/>
          </a:p>
          <a:p>
            <a:r>
              <a:rPr lang="zh-CN" altLang="en-US" sz="1200" dirty="0"/>
              <a:t>代码示例地址</a:t>
            </a:r>
          </a:p>
          <a:p>
            <a:r>
              <a:rPr lang="en-US" altLang="zh-CN" sz="1200" dirty="0"/>
              <a:t>https://github.com/MouriNaruto/BitsBearStoryExamples202206/tree/main/Example%203</a:t>
            </a:r>
            <a:endParaRPr lang="zh-CN" altLang="en-US" sz="1200" dirty="0"/>
          </a:p>
        </p:txBody>
      </p:sp>
    </p:spTree>
    <p:extLst>
      <p:ext uri="{BB962C8B-B14F-4D97-AF65-F5344CB8AC3E}">
        <p14:creationId xmlns:p14="http://schemas.microsoft.com/office/powerpoint/2010/main" val="332172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DF056-2C0D-641C-31E1-FD1FD458D443}"/>
              </a:ext>
            </a:extLst>
          </p:cNvPr>
          <p:cNvSpPr>
            <a:spLocks noGrp="1"/>
          </p:cNvSpPr>
          <p:nvPr>
            <p:ph type="title"/>
          </p:nvPr>
        </p:nvSpPr>
        <p:spPr/>
        <p:txBody>
          <a:bodyPr/>
          <a:lstStyle/>
          <a:p>
            <a:r>
              <a:rPr lang="zh-CN" altLang="en-US" dirty="0"/>
              <a:t>解决方案（案例 </a:t>
            </a:r>
            <a:r>
              <a:rPr lang="en-US" altLang="zh-CN" dirty="0"/>
              <a:t>4</a:t>
            </a:r>
            <a:r>
              <a:rPr lang="zh-CN" altLang="en-US" dirty="0"/>
              <a:t>）</a:t>
            </a:r>
            <a:br>
              <a:rPr lang="en-US" altLang="zh-CN" dirty="0"/>
            </a:br>
            <a:endParaRPr lang="zh-CN" altLang="en-US" dirty="0"/>
          </a:p>
        </p:txBody>
      </p:sp>
      <p:pic>
        <p:nvPicPr>
          <p:cNvPr id="6" name="图片占位符 5">
            <a:extLst>
              <a:ext uri="{FF2B5EF4-FFF2-40B4-BE49-F238E27FC236}">
                <a16:creationId xmlns:a16="http://schemas.microsoft.com/office/drawing/2014/main" id="{61C2688C-4836-35DB-5806-4D16760D996A}"/>
              </a:ext>
            </a:extLst>
          </p:cNvPr>
          <p:cNvPicPr>
            <a:picLocks noGrp="1" noChangeAspect="1"/>
          </p:cNvPicPr>
          <p:nvPr>
            <p:ph type="pic" idx="1"/>
          </p:nvPr>
        </p:nvPicPr>
        <p:blipFill rotWithShape="1">
          <a:blip r:embed="rId2"/>
          <a:srcRect t="-80507" b="-80507"/>
          <a:stretch/>
        </p:blipFill>
        <p:spPr/>
      </p:pic>
      <p:sp>
        <p:nvSpPr>
          <p:cNvPr id="4" name="文本占位符 3">
            <a:extLst>
              <a:ext uri="{FF2B5EF4-FFF2-40B4-BE49-F238E27FC236}">
                <a16:creationId xmlns:a16="http://schemas.microsoft.com/office/drawing/2014/main" id="{C3E031B3-7F2B-73A4-DA7D-DA7CF045DE23}"/>
              </a:ext>
            </a:extLst>
          </p:cNvPr>
          <p:cNvSpPr>
            <a:spLocks noGrp="1"/>
          </p:cNvSpPr>
          <p:nvPr>
            <p:ph type="body" sz="half" idx="2"/>
          </p:nvPr>
        </p:nvSpPr>
        <p:spPr/>
        <p:txBody>
          <a:bodyPr/>
          <a:lstStyle/>
          <a:p>
            <a:r>
              <a:rPr lang="zh-CN" altLang="en-US" sz="2000" dirty="0"/>
              <a:t>在案例 </a:t>
            </a:r>
            <a:r>
              <a:rPr lang="en-US" altLang="zh-CN" sz="2000" dirty="0"/>
              <a:t>3 </a:t>
            </a:r>
            <a:r>
              <a:rPr lang="zh-CN" altLang="en-US" sz="2000" dirty="0"/>
              <a:t>的解决项目目录新建 </a:t>
            </a:r>
            <a:r>
              <a:rPr lang="en-US" altLang="zh-CN" sz="2000" dirty="0" err="1"/>
              <a:t>Directory.Build.props</a:t>
            </a:r>
            <a:r>
              <a:rPr lang="en-US" altLang="zh-CN" sz="2000" dirty="0"/>
              <a:t> </a:t>
            </a:r>
            <a:r>
              <a:rPr lang="zh-CN" altLang="en-US" sz="2000" dirty="0"/>
              <a:t>文件，添加右图内容即可启用 </a:t>
            </a:r>
            <a:r>
              <a:rPr lang="en-US" altLang="zh-CN" sz="2000" dirty="0" err="1"/>
              <a:t>PackageReference</a:t>
            </a:r>
            <a:r>
              <a:rPr lang="en-US" altLang="zh-CN" sz="2000" dirty="0"/>
              <a:t> </a:t>
            </a:r>
            <a:r>
              <a:rPr lang="zh-CN" altLang="en-US" sz="2000" dirty="0"/>
              <a:t>特性，以 </a:t>
            </a:r>
            <a:r>
              <a:rPr lang="en-US" altLang="zh-CN" sz="2000" dirty="0"/>
              <a:t>.NET </a:t>
            </a:r>
            <a:r>
              <a:rPr lang="zh-CN" altLang="en-US" sz="2000" dirty="0"/>
              <a:t>项目的风格在 </a:t>
            </a:r>
            <a:r>
              <a:rPr lang="en-US" altLang="zh-CN" sz="2000" dirty="0"/>
              <a:t>C++ </a:t>
            </a:r>
            <a:r>
              <a:rPr lang="zh-CN" altLang="en-US" sz="2000" dirty="0"/>
              <a:t>项目中引用 </a:t>
            </a:r>
            <a:r>
              <a:rPr lang="en-US" altLang="zh-CN" sz="2000" dirty="0"/>
              <a:t>NuGet </a:t>
            </a:r>
            <a:r>
              <a:rPr lang="zh-CN" altLang="en-US" sz="2000" dirty="0"/>
              <a:t>包</a:t>
            </a:r>
            <a:endParaRPr lang="en-US" altLang="zh-CN" sz="2000" dirty="0"/>
          </a:p>
          <a:p>
            <a:endParaRPr lang="en-US" altLang="zh-CN" sz="2000" dirty="0"/>
          </a:p>
          <a:p>
            <a:endParaRPr lang="en-US" altLang="zh-CN" sz="2000" dirty="0"/>
          </a:p>
          <a:p>
            <a:endParaRPr lang="zh-CN" altLang="en-US" sz="2000" dirty="0"/>
          </a:p>
          <a:p>
            <a:r>
              <a:rPr lang="zh-CN" altLang="en-US" sz="1200" dirty="0"/>
              <a:t>代码示例地址</a:t>
            </a:r>
          </a:p>
          <a:p>
            <a:r>
              <a:rPr lang="en-US" altLang="zh-CN" sz="1200" dirty="0"/>
              <a:t>https://github.com/MouriNaruto/BitsBearStoryExamples202206/tree/main/Example%204</a:t>
            </a:r>
            <a:endParaRPr lang="zh-CN" altLang="en-US" sz="1200" dirty="0"/>
          </a:p>
        </p:txBody>
      </p:sp>
    </p:spTree>
    <p:extLst>
      <p:ext uri="{BB962C8B-B14F-4D97-AF65-F5344CB8AC3E}">
        <p14:creationId xmlns:p14="http://schemas.microsoft.com/office/powerpoint/2010/main" val="288975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6931D-5DB8-D4BA-E5CE-F3BF28C14963}"/>
              </a:ext>
            </a:extLst>
          </p:cNvPr>
          <p:cNvSpPr>
            <a:spLocks noGrp="1"/>
          </p:cNvSpPr>
          <p:nvPr>
            <p:ph type="title"/>
          </p:nvPr>
        </p:nvSpPr>
        <p:spPr/>
        <p:txBody>
          <a:bodyPr/>
          <a:lstStyle/>
          <a:p>
            <a:r>
              <a:rPr lang="zh-CN" altLang="en-US" dirty="0"/>
              <a:t>案例 </a:t>
            </a:r>
            <a:r>
              <a:rPr lang="en-US" altLang="zh-CN" dirty="0"/>
              <a:t>5</a:t>
            </a:r>
            <a:br>
              <a:rPr lang="en-US" altLang="zh-CN" dirty="0"/>
            </a:br>
            <a:endParaRPr lang="zh-CN" altLang="en-US" dirty="0"/>
          </a:p>
        </p:txBody>
      </p:sp>
      <p:pic>
        <p:nvPicPr>
          <p:cNvPr id="6" name="图片占位符 5">
            <a:extLst>
              <a:ext uri="{FF2B5EF4-FFF2-40B4-BE49-F238E27FC236}">
                <a16:creationId xmlns:a16="http://schemas.microsoft.com/office/drawing/2014/main" id="{20A01C71-BF45-5CA2-92D6-9ECFF7E58CEB}"/>
              </a:ext>
            </a:extLst>
          </p:cNvPr>
          <p:cNvPicPr>
            <a:picLocks noGrp="1" noChangeAspect="1"/>
          </p:cNvPicPr>
          <p:nvPr>
            <p:ph type="pic" idx="1"/>
          </p:nvPr>
        </p:nvPicPr>
        <p:blipFill rotWithShape="1">
          <a:blip r:embed="rId2"/>
          <a:srcRect t="-34634" b="-34634"/>
          <a:stretch/>
        </p:blipFill>
        <p:spPr/>
      </p:pic>
      <p:sp>
        <p:nvSpPr>
          <p:cNvPr id="4" name="文本占位符 3">
            <a:extLst>
              <a:ext uri="{FF2B5EF4-FFF2-40B4-BE49-F238E27FC236}">
                <a16:creationId xmlns:a16="http://schemas.microsoft.com/office/drawing/2014/main" id="{19D5ABD2-4D2D-DA76-A5A7-1DB0E4A6D84C}"/>
              </a:ext>
            </a:extLst>
          </p:cNvPr>
          <p:cNvSpPr>
            <a:spLocks noGrp="1"/>
          </p:cNvSpPr>
          <p:nvPr>
            <p:ph type="body" sz="half" idx="2"/>
          </p:nvPr>
        </p:nvSpPr>
        <p:spPr/>
        <p:txBody>
          <a:bodyPr/>
          <a:lstStyle/>
          <a:p>
            <a:r>
              <a:rPr lang="zh-CN" altLang="en-US" sz="2000" dirty="0"/>
              <a:t>当你试图给案例 </a:t>
            </a:r>
            <a:r>
              <a:rPr lang="en-US" altLang="zh-CN" sz="2000" dirty="0"/>
              <a:t>4 </a:t>
            </a:r>
            <a:r>
              <a:rPr lang="zh-CN" altLang="en-US" sz="2000" dirty="0"/>
              <a:t>的代码下调试断点的时候却发现怎么样都断不下来</a:t>
            </a:r>
            <a:endParaRPr lang="en-US" altLang="zh-CN" sz="2000" dirty="0"/>
          </a:p>
          <a:p>
            <a:r>
              <a:rPr lang="zh-CN" altLang="en-US" sz="2000" dirty="0"/>
              <a:t>案例 </a:t>
            </a:r>
            <a:r>
              <a:rPr lang="en-US" altLang="zh-CN" sz="2000" dirty="0"/>
              <a:t>5 </a:t>
            </a:r>
            <a:r>
              <a:rPr lang="zh-CN" altLang="en-US" sz="2000" dirty="0"/>
              <a:t>将会指导如何能够使 </a:t>
            </a:r>
            <a:r>
              <a:rPr lang="en-US" altLang="zh-CN" sz="2000" dirty="0"/>
              <a:t>Windows </a:t>
            </a:r>
            <a:r>
              <a:rPr lang="zh-CN" altLang="en-US" sz="2000" dirty="0"/>
              <a:t>应用程序打包应用支持本机代码调试</a:t>
            </a:r>
            <a:endParaRPr lang="en-US" altLang="zh-CN" sz="2000" dirty="0"/>
          </a:p>
          <a:p>
            <a:endParaRPr lang="en-US" altLang="zh-CN" sz="2000" dirty="0"/>
          </a:p>
          <a:p>
            <a:endParaRPr lang="en-US" altLang="zh-CN" sz="2000" dirty="0"/>
          </a:p>
          <a:p>
            <a:endParaRPr lang="en-US" altLang="zh-CN" dirty="0"/>
          </a:p>
          <a:p>
            <a:r>
              <a:rPr lang="zh-CN" altLang="en-US" sz="1200" dirty="0"/>
              <a:t>代码示例地址</a:t>
            </a:r>
          </a:p>
          <a:p>
            <a:r>
              <a:rPr lang="en-US" altLang="zh-CN" sz="1200" dirty="0"/>
              <a:t>https://github.com/MouriNaruto/BitsBearStoryExamples202206/tree/main/Example%205</a:t>
            </a:r>
            <a:endParaRPr lang="zh-CN" altLang="en-US" sz="1200" dirty="0"/>
          </a:p>
        </p:txBody>
      </p:sp>
    </p:spTree>
    <p:extLst>
      <p:ext uri="{BB962C8B-B14F-4D97-AF65-F5344CB8AC3E}">
        <p14:creationId xmlns:p14="http://schemas.microsoft.com/office/powerpoint/2010/main" val="413737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F5499D6-2D10-5555-6622-D567A0DF9773}"/>
              </a:ext>
            </a:extLst>
          </p:cNvPr>
          <p:cNvSpPr>
            <a:spLocks noGrp="1"/>
          </p:cNvSpPr>
          <p:nvPr>
            <p:ph type="title"/>
          </p:nvPr>
        </p:nvSpPr>
        <p:spPr/>
        <p:txBody>
          <a:bodyPr/>
          <a:lstStyle/>
          <a:p>
            <a:r>
              <a:rPr lang="en-US" altLang="zh-CN" dirty="0"/>
              <a:t>NuGet </a:t>
            </a:r>
            <a:r>
              <a:rPr lang="zh-CN" altLang="en-US" dirty="0"/>
              <a:t>包推荐</a:t>
            </a:r>
            <a:br>
              <a:rPr lang="en-US" altLang="zh-CN" dirty="0"/>
            </a:br>
            <a:endParaRPr lang="zh-CN" altLang="en-US" dirty="0"/>
          </a:p>
        </p:txBody>
      </p:sp>
      <p:pic>
        <p:nvPicPr>
          <p:cNvPr id="2" name="内容占位符 1">
            <a:extLst>
              <a:ext uri="{FF2B5EF4-FFF2-40B4-BE49-F238E27FC236}">
                <a16:creationId xmlns:a16="http://schemas.microsoft.com/office/drawing/2014/main" id="{452CF96F-6287-401A-B71D-BF990DCA01D2}"/>
              </a:ext>
            </a:extLst>
          </p:cNvPr>
          <p:cNvPicPr>
            <a:picLocks noGrp="1" noChangeAspect="1"/>
          </p:cNvPicPr>
          <p:nvPr>
            <p:ph idx="1"/>
          </p:nvPr>
        </p:nvPicPr>
        <p:blipFill>
          <a:blip r:embed="rId2"/>
          <a:stretch>
            <a:fillRect/>
          </a:stretch>
        </p:blipFill>
        <p:spPr>
          <a:xfrm>
            <a:off x="5183188" y="1399668"/>
            <a:ext cx="6172200" cy="4049138"/>
          </a:xfrm>
          <a:prstGeom prst="rect">
            <a:avLst/>
          </a:prstGeom>
        </p:spPr>
      </p:pic>
      <p:sp>
        <p:nvSpPr>
          <p:cNvPr id="7" name="文本占位符 6">
            <a:extLst>
              <a:ext uri="{FF2B5EF4-FFF2-40B4-BE49-F238E27FC236}">
                <a16:creationId xmlns:a16="http://schemas.microsoft.com/office/drawing/2014/main" id="{B7969B46-A147-B1D2-A364-2ACB7C2EA8F3}"/>
              </a:ext>
            </a:extLst>
          </p:cNvPr>
          <p:cNvSpPr>
            <a:spLocks noGrp="1"/>
          </p:cNvSpPr>
          <p:nvPr>
            <p:ph type="body" sz="half" idx="2"/>
          </p:nvPr>
        </p:nvSpPr>
        <p:spPr/>
        <p:txBody>
          <a:bodyPr>
            <a:normAutofit/>
          </a:bodyPr>
          <a:lstStyle/>
          <a:p>
            <a:r>
              <a:rPr lang="zh-CN" altLang="en-US" sz="2000" dirty="0"/>
              <a:t>在开发 </a:t>
            </a:r>
            <a:r>
              <a:rPr lang="en-US" altLang="zh-CN" sz="2000" dirty="0" err="1"/>
              <a:t>NanaZip</a:t>
            </a:r>
            <a:r>
              <a:rPr lang="en-US" altLang="zh-CN" sz="2000" dirty="0"/>
              <a:t> </a:t>
            </a:r>
            <a:r>
              <a:rPr lang="zh-CN" altLang="en-US" sz="2000" dirty="0"/>
              <a:t>的时候，在引用的 </a:t>
            </a:r>
            <a:r>
              <a:rPr lang="en-US" altLang="zh-CN" sz="2000" dirty="0"/>
              <a:t>NuGet </a:t>
            </a:r>
            <a:r>
              <a:rPr lang="zh-CN" altLang="en-US" sz="2000" dirty="0"/>
              <a:t>包中除了 </a:t>
            </a:r>
            <a:r>
              <a:rPr lang="en-US" altLang="zh-CN" sz="2000" dirty="0"/>
              <a:t>C++/WinRT </a:t>
            </a:r>
            <a:r>
              <a:rPr lang="zh-CN" altLang="en-US" sz="2000" dirty="0"/>
              <a:t>之外我还引用了能解决右侧事务的 </a:t>
            </a:r>
            <a:r>
              <a:rPr lang="en-US" altLang="zh-CN" sz="2000" dirty="0"/>
              <a:t>VC-LTL</a:t>
            </a:r>
            <a:r>
              <a:rPr lang="zh-CN" altLang="en-US" sz="2000" dirty="0"/>
              <a:t>，以通过 </a:t>
            </a:r>
            <a:r>
              <a:rPr lang="en-US" altLang="zh-CN" sz="2000" dirty="0"/>
              <a:t>NuGet </a:t>
            </a:r>
            <a:r>
              <a:rPr lang="zh-CN" altLang="en-US" sz="2000" dirty="0"/>
              <a:t>和 </a:t>
            </a:r>
            <a:r>
              <a:rPr lang="en-US" altLang="zh-CN" sz="2000" dirty="0"/>
              <a:t>Cargo </a:t>
            </a:r>
            <a:r>
              <a:rPr lang="zh-CN" altLang="en-US" sz="2000" dirty="0"/>
              <a:t>使用可在 </a:t>
            </a:r>
            <a:r>
              <a:rPr lang="en-US" altLang="zh-CN" sz="2000" dirty="0"/>
              <a:t>C++ </a:t>
            </a:r>
            <a:r>
              <a:rPr lang="zh-CN" altLang="en-US" sz="2000" dirty="0"/>
              <a:t>和 </a:t>
            </a:r>
            <a:r>
              <a:rPr lang="en-US" altLang="zh-CN" sz="2000" dirty="0"/>
              <a:t>Rust </a:t>
            </a:r>
            <a:r>
              <a:rPr lang="zh-CN" altLang="en-US" sz="2000" dirty="0"/>
              <a:t>中实现开箱即用</a:t>
            </a:r>
            <a:endParaRPr lang="en-US" altLang="zh-CN" dirty="0"/>
          </a:p>
          <a:p>
            <a:r>
              <a:rPr lang="zh-CN" altLang="en-US" sz="1200" dirty="0"/>
              <a:t>项目地址</a:t>
            </a:r>
            <a:endParaRPr lang="en-US" altLang="zh-CN" sz="1200" dirty="0"/>
          </a:p>
          <a:p>
            <a:r>
              <a:rPr lang="en-US" altLang="zh-CN" sz="1200" dirty="0"/>
              <a:t>https://github.com/Chuyu-Team/VC-LTL5</a:t>
            </a:r>
          </a:p>
          <a:p>
            <a:r>
              <a:rPr lang="en-US" altLang="zh-CN" sz="1200" dirty="0"/>
              <a:t>NuGet </a:t>
            </a:r>
            <a:r>
              <a:rPr lang="zh-CN" altLang="en-US" sz="1200" dirty="0"/>
              <a:t>包名：</a:t>
            </a:r>
            <a:r>
              <a:rPr lang="en-US" altLang="zh-CN" sz="1200" dirty="0"/>
              <a:t>VC-LTL</a:t>
            </a:r>
          </a:p>
          <a:p>
            <a:r>
              <a:rPr lang="en-US" altLang="zh-CN" sz="1200" dirty="0"/>
              <a:t>Rust Crate </a:t>
            </a:r>
            <a:r>
              <a:rPr lang="zh-CN" altLang="en-US" sz="1200" dirty="0"/>
              <a:t>包名：</a:t>
            </a:r>
            <a:r>
              <a:rPr lang="en-US" altLang="zh-CN" sz="1200" dirty="0" err="1"/>
              <a:t>vc-ltl</a:t>
            </a:r>
            <a:endParaRPr lang="en-US" altLang="zh-CN" sz="1200" dirty="0"/>
          </a:p>
          <a:p>
            <a:r>
              <a:rPr lang="zh-CN" altLang="en-US" sz="1200" dirty="0"/>
              <a:t>传统 </a:t>
            </a:r>
            <a:r>
              <a:rPr lang="en-US" altLang="zh-CN" sz="1200" dirty="0"/>
              <a:t>UWP </a:t>
            </a:r>
            <a:r>
              <a:rPr lang="zh-CN" altLang="en-US" sz="1200" dirty="0"/>
              <a:t>使用示例</a:t>
            </a:r>
            <a:endParaRPr lang="en-US" altLang="zh-CN" sz="1200" dirty="0"/>
          </a:p>
          <a:p>
            <a:r>
              <a:rPr lang="en-US" altLang="zh-CN" sz="1200" dirty="0"/>
              <a:t>https://github.com/ProjectMile/Mile.SelfContainedUniversalWindowsPlatformApp</a:t>
            </a:r>
            <a:endParaRPr lang="zh-CN" altLang="en-US" sz="1200" dirty="0"/>
          </a:p>
        </p:txBody>
      </p:sp>
    </p:spTree>
    <p:extLst>
      <p:ext uri="{BB962C8B-B14F-4D97-AF65-F5344CB8AC3E}">
        <p14:creationId xmlns:p14="http://schemas.microsoft.com/office/powerpoint/2010/main" val="1002903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1017</Words>
  <Application>Microsoft Office PowerPoint</Application>
  <PresentationFormat>宽屏</PresentationFormat>
  <Paragraphs>76</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微软雅黑</vt:lpstr>
      <vt:lpstr>微软雅黑 Light</vt:lpstr>
      <vt:lpstr>Arial</vt:lpstr>
      <vt:lpstr>Office 主题​​</vt:lpstr>
      <vt:lpstr>XAML -&gt; UEFI</vt:lpstr>
      <vt:lpstr>现代化应用的技巧 </vt:lpstr>
      <vt:lpstr>案例 0 </vt:lpstr>
      <vt:lpstr>解决方案（案例 1） </vt:lpstr>
      <vt:lpstr>案例 2 </vt:lpstr>
      <vt:lpstr>优雅案例（案例 3） </vt:lpstr>
      <vt:lpstr>解决方案（案例 4） </vt:lpstr>
      <vt:lpstr>案例 5 </vt:lpstr>
      <vt:lpstr>NuGet 包推荐 </vt:lpstr>
      <vt:lpstr>NanaZip 实战案例</vt:lpstr>
      <vt:lpstr>XAML Islands 技巧 1 </vt:lpstr>
      <vt:lpstr>XAML Islands 技巧 2 </vt:lpstr>
      <vt:lpstr>UEFI 应用程序开发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Mouri Kenji</dc:creator>
  <cp:lastModifiedBy>mouri</cp:lastModifiedBy>
  <cp:revision>28</cp:revision>
  <dcterms:created xsi:type="dcterms:W3CDTF">2022-06-15T13:20:26Z</dcterms:created>
  <dcterms:modified xsi:type="dcterms:W3CDTF">2022-06-17T03:59:25Z</dcterms:modified>
</cp:coreProperties>
</file>