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1"/>
  </p:notesMasterIdLst>
  <p:sldIdLst>
    <p:sldId id="256" r:id="rId2"/>
    <p:sldId id="257" r:id="rId3"/>
    <p:sldId id="305" r:id="rId4"/>
    <p:sldId id="306" r:id="rId5"/>
    <p:sldId id="307" r:id="rId6"/>
    <p:sldId id="308" r:id="rId7"/>
    <p:sldId id="309" r:id="rId8"/>
    <p:sldId id="310" r:id="rId9"/>
    <p:sldId id="311" r:id="rId10"/>
  </p:sldIdLst>
  <p:sldSz cx="9144000" cy="5143500" type="screen16x9"/>
  <p:notesSz cx="6858000" cy="9144000"/>
  <p:embeddedFontLst>
    <p:embeddedFont>
      <p:font typeface="Montserrat" pitchFamily="2" charset="77"/>
      <p:regular r:id="rId12"/>
      <p:bold r:id="rId13"/>
      <p:italic r:id="rId14"/>
      <p:boldItalic r:id="rId15"/>
    </p:embeddedFont>
    <p:embeddedFont>
      <p:font typeface="Montserrat ExtraBold" panose="020F0502020204030204" pitchFamily="34" charset="0"/>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4886C2-CDDC-4CA8-ACD1-8DCC7A8DC078}">
  <a:tblStyle styleId="{D44886C2-CDDC-4CA8-ACD1-8DCC7A8DC07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18"/>
    <p:restoredTop sz="94694"/>
  </p:normalViewPr>
  <p:slideViewPr>
    <p:cSldViewPr snapToGrid="0">
      <p:cViewPr varScale="1">
        <p:scale>
          <a:sx n="145" d="100"/>
          <a:sy n="145" d="100"/>
        </p:scale>
        <p:origin x="176"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6088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9033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5582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538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4538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8421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142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Bullet Points">
  <p:cSld name="CAPTION_ONLY_3">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lvl1pPr marL="457200" lvl="0" indent="-301625" rtl="0">
              <a:spcBef>
                <a:spcPts val="0"/>
              </a:spcBef>
              <a:spcAft>
                <a:spcPts val="0"/>
              </a:spcAft>
              <a:buClr>
                <a:schemeClr val="lt1"/>
              </a:buClr>
              <a:buSzPts val="1150"/>
              <a:buChar char="●"/>
              <a:defRPr sz="1150">
                <a:solidFill>
                  <a:schemeClr val="lt1"/>
                </a:solidFill>
              </a:defRPr>
            </a:lvl1pPr>
            <a:lvl2pPr marL="914400" lvl="1" indent="-301625" rtl="0">
              <a:spcBef>
                <a:spcPts val="1600"/>
              </a:spcBef>
              <a:spcAft>
                <a:spcPts val="0"/>
              </a:spcAft>
              <a:buClr>
                <a:schemeClr val="lt1"/>
              </a:buClr>
              <a:buSzPts val="1150"/>
              <a:buChar char="○"/>
              <a:defRPr sz="1150">
                <a:solidFill>
                  <a:schemeClr val="lt1"/>
                </a:solidFill>
              </a:defRPr>
            </a:lvl2pPr>
            <a:lvl3pPr marL="1371600" lvl="2" indent="-301625" rtl="0">
              <a:spcBef>
                <a:spcPts val="1600"/>
              </a:spcBef>
              <a:spcAft>
                <a:spcPts val="0"/>
              </a:spcAft>
              <a:buClr>
                <a:schemeClr val="lt1"/>
              </a:buClr>
              <a:buSzPts val="1150"/>
              <a:buChar char="■"/>
              <a:defRPr sz="1150">
                <a:solidFill>
                  <a:schemeClr val="lt1"/>
                </a:solidFill>
              </a:defRPr>
            </a:lvl3pPr>
            <a:lvl4pPr marL="1828800" lvl="3" indent="-301625" rtl="0">
              <a:spcBef>
                <a:spcPts val="1600"/>
              </a:spcBef>
              <a:spcAft>
                <a:spcPts val="0"/>
              </a:spcAft>
              <a:buClr>
                <a:schemeClr val="lt1"/>
              </a:buClr>
              <a:buSzPts val="1150"/>
              <a:buChar char="●"/>
              <a:defRPr sz="1150">
                <a:solidFill>
                  <a:schemeClr val="lt1"/>
                </a:solidFill>
              </a:defRPr>
            </a:lvl4pPr>
            <a:lvl5pPr marL="2286000" lvl="4" indent="-301625" rtl="0">
              <a:spcBef>
                <a:spcPts val="1600"/>
              </a:spcBef>
              <a:spcAft>
                <a:spcPts val="0"/>
              </a:spcAft>
              <a:buClr>
                <a:schemeClr val="lt1"/>
              </a:buClr>
              <a:buSzPts val="1150"/>
              <a:buChar char="○"/>
              <a:defRPr sz="1150">
                <a:solidFill>
                  <a:schemeClr val="lt1"/>
                </a:solidFill>
              </a:defRPr>
            </a:lvl5pPr>
            <a:lvl6pPr marL="2743200" lvl="5" indent="-301625" rtl="0">
              <a:spcBef>
                <a:spcPts val="1600"/>
              </a:spcBef>
              <a:spcAft>
                <a:spcPts val="0"/>
              </a:spcAft>
              <a:buClr>
                <a:schemeClr val="lt1"/>
              </a:buClr>
              <a:buSzPts val="1150"/>
              <a:buChar char="■"/>
              <a:defRPr sz="1150">
                <a:solidFill>
                  <a:schemeClr val="lt1"/>
                </a:solidFill>
              </a:defRPr>
            </a:lvl6pPr>
            <a:lvl7pPr marL="3200400" lvl="6" indent="-301625" rtl="0">
              <a:spcBef>
                <a:spcPts val="1600"/>
              </a:spcBef>
              <a:spcAft>
                <a:spcPts val="0"/>
              </a:spcAft>
              <a:buClr>
                <a:schemeClr val="lt1"/>
              </a:buClr>
              <a:buSzPts val="1150"/>
              <a:buChar char="●"/>
              <a:defRPr sz="1150">
                <a:solidFill>
                  <a:schemeClr val="lt1"/>
                </a:solidFill>
              </a:defRPr>
            </a:lvl7pPr>
            <a:lvl8pPr marL="3657600" lvl="7" indent="-301625" rtl="0">
              <a:spcBef>
                <a:spcPts val="1600"/>
              </a:spcBef>
              <a:spcAft>
                <a:spcPts val="0"/>
              </a:spcAft>
              <a:buClr>
                <a:schemeClr val="lt1"/>
              </a:buClr>
              <a:buSzPts val="1150"/>
              <a:buChar char="○"/>
              <a:defRPr sz="1150">
                <a:solidFill>
                  <a:schemeClr val="lt1"/>
                </a:solidFill>
              </a:defRPr>
            </a:lvl8pPr>
            <a:lvl9pPr marL="4114800" lvl="8" indent="-301625" rtl="0">
              <a:spcBef>
                <a:spcPts val="1600"/>
              </a:spcBef>
              <a:spcAft>
                <a:spcPts val="1600"/>
              </a:spcAft>
              <a:buClr>
                <a:schemeClr val="lt1"/>
              </a:buClr>
              <a:buSzPts val="1150"/>
              <a:buChar char="■"/>
              <a:defRPr sz="1150">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 id="2147483659"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cxnSp>
        <p:nvCxnSpPr>
          <p:cNvPr id="165" name="Google Shape;165;p38"/>
          <p:cNvCxnSpPr/>
          <p:nvPr/>
        </p:nvCxnSpPr>
        <p:spPr>
          <a:xfrm>
            <a:off x="3190500" y="2454439"/>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3" name="Title 2">
            <a:extLst>
              <a:ext uri="{FF2B5EF4-FFF2-40B4-BE49-F238E27FC236}">
                <a16:creationId xmlns:a16="http://schemas.microsoft.com/office/drawing/2014/main" id="{908501BA-F869-A322-BD08-4E4CF2F546A8}"/>
              </a:ext>
            </a:extLst>
          </p:cNvPr>
          <p:cNvSpPr>
            <a:spLocks noGrp="1"/>
          </p:cNvSpPr>
          <p:nvPr>
            <p:ph type="ctrTitle"/>
          </p:nvPr>
        </p:nvSpPr>
        <p:spPr>
          <a:xfrm>
            <a:off x="2175900" y="879808"/>
            <a:ext cx="4792200" cy="1428701"/>
          </a:xfrm>
        </p:spPr>
        <p:txBody>
          <a:bodyPr/>
          <a:lstStyle/>
          <a:p>
            <a:br>
              <a:rPr lang="en-GB" sz="2000" dirty="0"/>
            </a:br>
            <a:r>
              <a:rPr lang="en-GB" sz="2000" dirty="0">
                <a:effectLst/>
                <a:latin typeface="CMBX1223"/>
              </a:rPr>
              <a:t>Blockchain-Based Delegation of Rights in Distributed Computing Environment </a:t>
            </a:r>
            <a:endParaRPr lang="en-BD" sz="2000" dirty="0"/>
          </a:p>
        </p:txBody>
      </p:sp>
      <p:sp>
        <p:nvSpPr>
          <p:cNvPr id="4" name="TextBox 3">
            <a:extLst>
              <a:ext uri="{FF2B5EF4-FFF2-40B4-BE49-F238E27FC236}">
                <a16:creationId xmlns:a16="http://schemas.microsoft.com/office/drawing/2014/main" id="{3A6E0843-B8D6-224B-87C7-2CCF008AFA4B}"/>
              </a:ext>
            </a:extLst>
          </p:cNvPr>
          <p:cNvSpPr txBox="1"/>
          <p:nvPr/>
        </p:nvSpPr>
        <p:spPr>
          <a:xfrm>
            <a:off x="2368800" y="2834992"/>
            <a:ext cx="4219200" cy="954107"/>
          </a:xfrm>
          <a:prstGeom prst="rect">
            <a:avLst/>
          </a:prstGeom>
          <a:noFill/>
        </p:spPr>
        <p:txBody>
          <a:bodyPr wrap="square" rtlCol="0">
            <a:spAutoFit/>
          </a:bodyPr>
          <a:lstStyle/>
          <a:p>
            <a:r>
              <a:rPr lang="en-BD" dirty="0">
                <a:solidFill>
                  <a:schemeClr val="bg1"/>
                </a:solidFill>
              </a:rPr>
              <a:t>Name : Mourika Nigar Mouny</a:t>
            </a:r>
            <a:br>
              <a:rPr lang="en-BD" dirty="0">
                <a:solidFill>
                  <a:schemeClr val="bg1"/>
                </a:solidFill>
              </a:rPr>
            </a:br>
            <a:r>
              <a:rPr lang="en-BD" dirty="0">
                <a:solidFill>
                  <a:schemeClr val="bg1"/>
                </a:solidFill>
              </a:rPr>
              <a:t>ID : 20241004</a:t>
            </a:r>
            <a:br>
              <a:rPr lang="en-BD" dirty="0">
                <a:solidFill>
                  <a:schemeClr val="bg1"/>
                </a:solidFill>
              </a:rPr>
            </a:br>
            <a:r>
              <a:rPr lang="en-BD" dirty="0">
                <a:solidFill>
                  <a:schemeClr val="bg1"/>
                </a:solidFill>
              </a:rPr>
              <a:t>Sec : 01</a:t>
            </a:r>
            <a:br>
              <a:rPr lang="en-BD" dirty="0">
                <a:solidFill>
                  <a:schemeClr val="bg1"/>
                </a:solidFill>
              </a:rPr>
            </a:br>
            <a:r>
              <a:rPr lang="en-BD" dirty="0">
                <a:solidFill>
                  <a:schemeClr val="bg1"/>
                </a:solidFill>
              </a:rPr>
              <a:t>Course : CSE449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i="0" dirty="0">
                <a:effectLst/>
                <a:latin typeface="Söhne"/>
              </a:rPr>
              <a:t>Introduction</a:t>
            </a:r>
            <a:endParaRPr dirty="0"/>
          </a:p>
        </p:txBody>
      </p:sp>
      <p:sp>
        <p:nvSpPr>
          <p:cNvPr id="171" name="Google Shape;171;p39"/>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p>
            <a:pPr marL="155575" indent="0" algn="l">
              <a:buNone/>
            </a:pPr>
            <a:r>
              <a:rPr lang="en-GB" sz="1400" b="1" i="0" dirty="0">
                <a:solidFill>
                  <a:srgbClr val="D1D5DB"/>
                </a:solidFill>
                <a:effectLst/>
                <a:latin typeface="Söhne"/>
              </a:rPr>
              <a:t>Title: </a:t>
            </a:r>
            <a:r>
              <a:rPr lang="en-GB" sz="1400" dirty="0">
                <a:solidFill>
                  <a:srgbClr val="D1D5DB"/>
                </a:solidFill>
                <a:latin typeface="Söhne"/>
              </a:rPr>
              <a:t>“</a:t>
            </a:r>
            <a:r>
              <a:rPr lang="en-GB" sz="1400" b="0" i="0" dirty="0">
                <a:solidFill>
                  <a:srgbClr val="D1D5DB"/>
                </a:solidFill>
                <a:effectLst/>
                <a:latin typeface="Söhne"/>
              </a:rPr>
              <a:t>Challenges in Distributed Computing Systems”</a:t>
            </a:r>
          </a:p>
          <a:p>
            <a:pPr marL="155575" indent="0" algn="l">
              <a:buNone/>
            </a:pPr>
            <a:endParaRPr lang="en-GB" sz="1400" b="0" i="0" dirty="0">
              <a:solidFill>
                <a:srgbClr val="D1D5DB"/>
              </a:solidFill>
              <a:effectLst/>
              <a:latin typeface="Söhne"/>
            </a:endParaRPr>
          </a:p>
          <a:p>
            <a:pPr marL="155575" indent="0" algn="l">
              <a:buNone/>
            </a:pPr>
            <a:r>
              <a:rPr lang="en-GB" sz="1400" b="1" i="0" dirty="0">
                <a:solidFill>
                  <a:srgbClr val="D1D5DB"/>
                </a:solidFill>
                <a:effectLst/>
                <a:latin typeface="Söhne"/>
              </a:rPr>
              <a:t>Key Point-</a:t>
            </a:r>
          </a:p>
          <a:p>
            <a:pPr algn="l">
              <a:buFont typeface="Arial" panose="020B0604020202020204" pitchFamily="34" charset="0"/>
              <a:buChar char="•"/>
            </a:pPr>
            <a:r>
              <a:rPr lang="en-GB" sz="1400" b="0" i="0" dirty="0">
                <a:solidFill>
                  <a:srgbClr val="D1D5DB"/>
                </a:solidFill>
                <a:effectLst/>
                <a:latin typeface="Söhne"/>
              </a:rPr>
              <a:t>Introduction to the challenges faced in securing Distributed Computing Systems (DCS).</a:t>
            </a:r>
          </a:p>
          <a:p>
            <a:pPr marL="155575" indent="0" algn="l">
              <a:buNone/>
            </a:pPr>
            <a:endParaRPr lang="en-GB" sz="1400" dirty="0">
              <a:solidFill>
                <a:srgbClr val="D1D5DB"/>
              </a:solidFill>
              <a:latin typeface="Söhne"/>
            </a:endParaRPr>
          </a:p>
          <a:p>
            <a:pPr marL="155575" indent="0" algn="l">
              <a:buNone/>
            </a:pPr>
            <a:endParaRPr lang="en-GB" sz="1400" b="0" i="0" dirty="0">
              <a:solidFill>
                <a:srgbClr val="D1D5DB"/>
              </a:solidFill>
              <a:effectLst/>
              <a:latin typeface="Söhne"/>
            </a:endParaRPr>
          </a:p>
          <a:p>
            <a:pPr marL="155575" indent="0" algn="l">
              <a:buNone/>
            </a:pPr>
            <a:r>
              <a:rPr lang="en-GB" sz="1400" b="0" i="0" dirty="0">
                <a:solidFill>
                  <a:srgbClr val="D1D5DB"/>
                </a:solidFill>
                <a:effectLst/>
                <a:latin typeface="Söhne"/>
              </a:rPr>
              <a:t>Distributed Computing Systems (DCS) play a vital role in various domains, including scientific, engineering, and business applications. However, with their widespread use comes the intricate task of ensuring security. In today's presentation, we'll delve into the key challenges associated with securing DCS.</a:t>
            </a:r>
          </a:p>
          <a:p>
            <a:pPr marL="0" lvl="0" indent="0" algn="l" rtl="0">
              <a:spcBef>
                <a:spcPts val="0"/>
              </a:spcBef>
              <a:spcAft>
                <a:spcPts val="1600"/>
              </a:spcAft>
              <a:buNone/>
            </a:pPr>
            <a:endParaRPr dirty="0"/>
          </a:p>
        </p:txBody>
      </p:sp>
      <p:cxnSp>
        <p:nvCxnSpPr>
          <p:cNvPr id="172" name="Google Shape;172;p39"/>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b="1" i="0" dirty="0">
                <a:effectLst/>
                <a:latin typeface="Söhne"/>
              </a:rPr>
              <a:t>Traditional Delegation with Proxy Certificates</a:t>
            </a:r>
            <a:endParaRPr sz="2200" dirty="0"/>
          </a:p>
        </p:txBody>
      </p:sp>
      <p:sp>
        <p:nvSpPr>
          <p:cNvPr id="171" name="Google Shape;171;p39"/>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p>
            <a:pPr marL="155575" indent="0" algn="l">
              <a:buNone/>
            </a:pPr>
            <a:r>
              <a:rPr lang="en-GB" sz="1400" b="1" i="0" dirty="0">
                <a:solidFill>
                  <a:srgbClr val="D1D5DB"/>
                </a:solidFill>
                <a:effectLst/>
                <a:latin typeface="Söhne"/>
              </a:rPr>
              <a:t>Title : </a:t>
            </a:r>
            <a:r>
              <a:rPr lang="en-GB" sz="1400" b="1" dirty="0">
                <a:solidFill>
                  <a:srgbClr val="D1D5DB"/>
                </a:solidFill>
                <a:latin typeface="Söhne"/>
              </a:rPr>
              <a:t>“</a:t>
            </a:r>
            <a:r>
              <a:rPr lang="en-GB" sz="1400" i="0" dirty="0">
                <a:solidFill>
                  <a:srgbClr val="D1D5DB"/>
                </a:solidFill>
                <a:effectLst/>
                <a:latin typeface="Söhne"/>
              </a:rPr>
              <a:t>Traditional delegation with proxy certificates”</a:t>
            </a:r>
          </a:p>
          <a:p>
            <a:pPr marL="155575" indent="0" algn="l">
              <a:buNone/>
            </a:pPr>
            <a:endParaRPr lang="en-GB" sz="1400" b="1" i="0" dirty="0">
              <a:solidFill>
                <a:srgbClr val="D1D5DB"/>
              </a:solidFill>
              <a:effectLst/>
              <a:latin typeface="Söhne"/>
            </a:endParaRPr>
          </a:p>
          <a:p>
            <a:pPr marL="155575" indent="0" algn="l">
              <a:buNone/>
            </a:pPr>
            <a:r>
              <a:rPr lang="en-GB" sz="1400" b="1" i="0" dirty="0">
                <a:solidFill>
                  <a:srgbClr val="D1D5DB"/>
                </a:solidFill>
                <a:effectLst/>
                <a:latin typeface="Söhne"/>
              </a:rPr>
              <a:t>Key Point-</a:t>
            </a:r>
          </a:p>
          <a:p>
            <a:pPr algn="l">
              <a:buFont typeface="Arial" panose="020B0604020202020204" pitchFamily="34" charset="0"/>
              <a:buChar char="•"/>
            </a:pPr>
            <a:r>
              <a:rPr lang="en-GB" sz="1400" dirty="0">
                <a:solidFill>
                  <a:srgbClr val="D1D5DB"/>
                </a:solidFill>
                <a:latin typeface="Söhne"/>
              </a:rPr>
              <a:t>Explanation of the traditional approach to delegation in DCS using proxy certificates. </a:t>
            </a:r>
            <a:endParaRPr lang="en-GB" sz="1400" b="0" i="0" dirty="0">
              <a:solidFill>
                <a:srgbClr val="D1D5DB"/>
              </a:solidFill>
              <a:effectLst/>
              <a:latin typeface="Söhne"/>
            </a:endParaRPr>
          </a:p>
          <a:p>
            <a:pPr marL="155575" indent="0" algn="l">
              <a:buNone/>
            </a:pPr>
            <a:endParaRPr lang="en-GB" sz="1400" dirty="0">
              <a:solidFill>
                <a:srgbClr val="D1D5DB"/>
              </a:solidFill>
              <a:latin typeface="Söhne"/>
            </a:endParaRPr>
          </a:p>
          <a:p>
            <a:pPr marL="155575" indent="0" algn="l">
              <a:buNone/>
            </a:pPr>
            <a:endParaRPr lang="en-GB" sz="1400" b="0" i="0" dirty="0">
              <a:solidFill>
                <a:srgbClr val="D1D5DB"/>
              </a:solidFill>
              <a:effectLst/>
              <a:latin typeface="Söhne"/>
            </a:endParaRPr>
          </a:p>
          <a:p>
            <a:pPr marL="155575" indent="0" algn="l">
              <a:buNone/>
            </a:pPr>
            <a:r>
              <a:rPr lang="en-GB" sz="1400" dirty="0">
                <a:solidFill>
                  <a:srgbClr val="D1D5DB"/>
                </a:solidFill>
                <a:latin typeface="Söhne"/>
              </a:rPr>
              <a:t>In traditional DCS, proxy certificates have been the go to solution for delegation. These certificates act as extended </a:t>
            </a:r>
            <a:r>
              <a:rPr lang="en-GB" sz="1400" b="0" i="0" dirty="0">
                <a:solidFill>
                  <a:srgbClr val="D1D5DB"/>
                </a:solidFill>
                <a:effectLst/>
                <a:latin typeface="Söhne"/>
              </a:rPr>
              <a:t>X.509 public key certificates and enable users or entities to delegate their rights. Proxy certificates, however, come with limitations, including a need for very short certificate lifetimes due to security concerns.</a:t>
            </a:r>
            <a:endParaRPr sz="1400" dirty="0"/>
          </a:p>
        </p:txBody>
      </p:sp>
      <p:cxnSp>
        <p:nvCxnSpPr>
          <p:cNvPr id="172" name="Google Shape;172;p39"/>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1813096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938500" y="445025"/>
            <a:ext cx="65063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dirty="0">
                <a:latin typeface="Söhne"/>
              </a:rPr>
              <a:t>An Intermediate solution with central validation Service </a:t>
            </a:r>
            <a:endParaRPr lang="en-BD" sz="2000" dirty="0"/>
          </a:p>
        </p:txBody>
      </p:sp>
      <p:sp>
        <p:nvSpPr>
          <p:cNvPr id="171" name="Google Shape;171;p39"/>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p>
            <a:pPr marL="155575" indent="0" algn="l">
              <a:buNone/>
            </a:pPr>
            <a:r>
              <a:rPr lang="en-GB" sz="1400" b="1" i="0" dirty="0">
                <a:solidFill>
                  <a:srgbClr val="D1D5DB"/>
                </a:solidFill>
                <a:effectLst/>
                <a:latin typeface="Söhne"/>
              </a:rPr>
              <a:t>Title : “</a:t>
            </a:r>
            <a:r>
              <a:rPr lang="en-GB" sz="1400" i="0" dirty="0">
                <a:solidFill>
                  <a:srgbClr val="D1D5DB"/>
                </a:solidFill>
                <a:effectLst/>
                <a:latin typeface="Söhne"/>
              </a:rPr>
              <a:t>An Intermediate solution : central validation service.” </a:t>
            </a:r>
          </a:p>
          <a:p>
            <a:pPr marL="155575" indent="0" algn="l">
              <a:buNone/>
            </a:pPr>
            <a:endParaRPr lang="en-GB" sz="1400" i="0" dirty="0">
              <a:solidFill>
                <a:srgbClr val="D1D5DB"/>
              </a:solidFill>
              <a:effectLst/>
              <a:latin typeface="Söhne"/>
            </a:endParaRPr>
          </a:p>
          <a:p>
            <a:pPr marL="155575" indent="0" algn="l">
              <a:buNone/>
            </a:pPr>
            <a:r>
              <a:rPr lang="en-GB" sz="1400" b="1" i="0" dirty="0">
                <a:solidFill>
                  <a:srgbClr val="D1D5DB"/>
                </a:solidFill>
                <a:effectLst/>
                <a:latin typeface="Söhne"/>
              </a:rPr>
              <a:t>Key Point-</a:t>
            </a:r>
          </a:p>
          <a:p>
            <a:pPr algn="l">
              <a:buFont typeface="Arial" panose="020B0604020202020204" pitchFamily="34" charset="0"/>
              <a:buChar char="•"/>
            </a:pPr>
            <a:r>
              <a:rPr lang="en-GB" sz="1400" b="0" i="0" dirty="0">
                <a:solidFill>
                  <a:srgbClr val="D1D5DB"/>
                </a:solidFill>
                <a:effectLst/>
                <a:latin typeface="Söhne"/>
              </a:rPr>
              <a:t>Introduction to the proposed intermediate solution, which relies on a central validation service.</a:t>
            </a:r>
            <a:r>
              <a:rPr lang="en-GB" sz="1400" dirty="0">
                <a:solidFill>
                  <a:srgbClr val="D1D5DB"/>
                </a:solidFill>
                <a:latin typeface="Söhne"/>
              </a:rPr>
              <a:t> </a:t>
            </a:r>
            <a:endParaRPr lang="en-GB" sz="1400" b="0" i="0" dirty="0">
              <a:solidFill>
                <a:srgbClr val="D1D5DB"/>
              </a:solidFill>
              <a:effectLst/>
              <a:latin typeface="Söhne"/>
            </a:endParaRPr>
          </a:p>
          <a:p>
            <a:pPr marL="155575" indent="0" algn="l">
              <a:buNone/>
            </a:pPr>
            <a:endParaRPr lang="en-GB" sz="1400" dirty="0">
              <a:solidFill>
                <a:srgbClr val="D1D5DB"/>
              </a:solidFill>
              <a:latin typeface="Söhne"/>
            </a:endParaRPr>
          </a:p>
          <a:p>
            <a:pPr marL="155575" indent="0" algn="l">
              <a:buNone/>
            </a:pPr>
            <a:endParaRPr lang="en-GB" sz="1400" b="0" i="0" dirty="0">
              <a:solidFill>
                <a:srgbClr val="D1D5DB"/>
              </a:solidFill>
              <a:effectLst/>
              <a:latin typeface="Söhne"/>
            </a:endParaRPr>
          </a:p>
          <a:p>
            <a:pPr marL="155575" indent="0" algn="l">
              <a:buNone/>
            </a:pPr>
            <a:r>
              <a:rPr lang="en-GB" sz="1400" b="0" i="0" dirty="0">
                <a:solidFill>
                  <a:srgbClr val="D1D5DB"/>
                </a:solidFill>
                <a:effectLst/>
                <a:latin typeface="Söhne"/>
              </a:rPr>
              <a:t>The proposed intermediate solution seeks to address the limitations of proxy certificates. It introduces a central validation service, which tracks each request with a triple: {h, </a:t>
            </a:r>
            <a:r>
              <a:rPr lang="en-GB" sz="1400" b="0" i="0" dirty="0" err="1">
                <a:solidFill>
                  <a:srgbClr val="D1D5DB"/>
                </a:solidFill>
                <a:effectLst/>
                <a:latin typeface="Söhne"/>
              </a:rPr>
              <a:t>Entitys</a:t>
            </a:r>
            <a:r>
              <a:rPr lang="en-GB" sz="1400" b="0" i="0" dirty="0">
                <a:solidFill>
                  <a:srgbClr val="D1D5DB"/>
                </a:solidFill>
                <a:effectLst/>
                <a:latin typeface="Söhne"/>
              </a:rPr>
              <a:t>, </a:t>
            </a:r>
            <a:r>
              <a:rPr lang="en-GB" sz="1400" b="0" i="0" dirty="0" err="1">
                <a:solidFill>
                  <a:srgbClr val="D1D5DB"/>
                </a:solidFill>
                <a:effectLst/>
                <a:latin typeface="Söhne"/>
              </a:rPr>
              <a:t>Entityd</a:t>
            </a:r>
            <a:r>
              <a:rPr lang="en-GB" sz="1400" b="0" i="0" dirty="0">
                <a:solidFill>
                  <a:srgbClr val="D1D5DB"/>
                </a:solidFill>
                <a:effectLst/>
                <a:latin typeface="Söhne"/>
              </a:rPr>
              <a:t>}, simplifying the delegation process. This approach streamlines request tracking and enhances security in DCS.</a:t>
            </a:r>
          </a:p>
          <a:p>
            <a:pPr marL="155575" indent="0">
              <a:buNone/>
            </a:pPr>
            <a:br>
              <a:rPr lang="en-GB" sz="2000" dirty="0"/>
            </a:br>
            <a:endParaRPr sz="1400" dirty="0"/>
          </a:p>
        </p:txBody>
      </p:sp>
      <p:cxnSp>
        <p:nvCxnSpPr>
          <p:cNvPr id="172" name="Google Shape;172;p39"/>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1214513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938500" y="445025"/>
            <a:ext cx="69599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dirty="0">
                <a:latin typeface="Söhne"/>
              </a:rPr>
              <a:t>Advantages and weaknesses of intermediate solution</a:t>
            </a:r>
            <a:endParaRPr lang="en-BD" sz="2000" dirty="0"/>
          </a:p>
        </p:txBody>
      </p:sp>
      <p:sp>
        <p:nvSpPr>
          <p:cNvPr id="171" name="Google Shape;171;p39"/>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p>
            <a:pPr marL="155575" indent="0" algn="l">
              <a:buNone/>
            </a:pPr>
            <a:r>
              <a:rPr lang="en-GB" sz="1400" b="1" i="0" dirty="0">
                <a:solidFill>
                  <a:srgbClr val="D1D5DB"/>
                </a:solidFill>
                <a:effectLst/>
                <a:latin typeface="Söhne"/>
              </a:rPr>
              <a:t>Title : “</a:t>
            </a:r>
            <a:r>
              <a:rPr lang="en-GB" sz="1400" i="0" dirty="0">
                <a:solidFill>
                  <a:srgbClr val="D1D5DB"/>
                </a:solidFill>
                <a:effectLst/>
                <a:latin typeface="Söhne"/>
              </a:rPr>
              <a:t>Advantages and weaknesses.”</a:t>
            </a:r>
          </a:p>
          <a:p>
            <a:pPr marL="155575" indent="0" algn="l">
              <a:buNone/>
            </a:pPr>
            <a:endParaRPr lang="en-GB" sz="1400" i="0" dirty="0">
              <a:solidFill>
                <a:srgbClr val="D1D5DB"/>
              </a:solidFill>
              <a:effectLst/>
              <a:latin typeface="Söhne"/>
            </a:endParaRPr>
          </a:p>
          <a:p>
            <a:pPr marL="155575" indent="0" algn="l">
              <a:buNone/>
            </a:pPr>
            <a:r>
              <a:rPr lang="en-GB" sz="1400" b="1" i="0" dirty="0">
                <a:solidFill>
                  <a:srgbClr val="D1D5DB"/>
                </a:solidFill>
                <a:effectLst/>
                <a:latin typeface="Söhne"/>
              </a:rPr>
              <a:t>Key Point-</a:t>
            </a:r>
          </a:p>
          <a:p>
            <a:pPr>
              <a:buFont typeface="Arial" panose="020B0604020202020204" pitchFamily="34" charset="0"/>
              <a:buChar char="•"/>
            </a:pPr>
            <a:r>
              <a:rPr lang="en-GB" sz="1400" b="0" i="0" dirty="0">
                <a:solidFill>
                  <a:srgbClr val="D1D5DB"/>
                </a:solidFill>
                <a:effectLst/>
                <a:latin typeface="Söhne"/>
              </a:rPr>
              <a:t>Highlighting the advantages of the central validation service approach, such as simplified request tracking.</a:t>
            </a:r>
          </a:p>
          <a:p>
            <a:pPr marL="155575" indent="0" algn="l">
              <a:buNone/>
            </a:pPr>
            <a:endParaRPr lang="en-GB" sz="1400" dirty="0">
              <a:solidFill>
                <a:srgbClr val="D1D5DB"/>
              </a:solidFill>
              <a:latin typeface="Söhne"/>
            </a:endParaRPr>
          </a:p>
          <a:p>
            <a:pPr marL="155575" indent="0" algn="l">
              <a:buNone/>
            </a:pPr>
            <a:endParaRPr lang="en-GB" sz="1400" b="0" i="0" dirty="0">
              <a:solidFill>
                <a:srgbClr val="D1D5DB"/>
              </a:solidFill>
              <a:effectLst/>
              <a:latin typeface="Söhne"/>
            </a:endParaRPr>
          </a:p>
          <a:p>
            <a:pPr marL="155575" indent="0" algn="l">
              <a:buNone/>
            </a:pPr>
            <a:r>
              <a:rPr lang="en-GB" sz="1400" b="0" i="0" dirty="0">
                <a:solidFill>
                  <a:srgbClr val="D1D5DB"/>
                </a:solidFill>
                <a:effectLst/>
                <a:latin typeface="Söhne"/>
              </a:rPr>
              <a:t>The central validation service approach offers several advantages, including simplified request tracking and enhanced security. However, it's important to acknowledge potential weaknesses, such as the reliance on centralized services, which can become single points of failure. </a:t>
            </a:r>
            <a:r>
              <a:rPr lang="en-GB" sz="1400" dirty="0">
                <a:solidFill>
                  <a:srgbClr val="D1D5DB"/>
                </a:solidFill>
                <a:latin typeface="Söhne"/>
              </a:rPr>
              <a:t>T</a:t>
            </a:r>
            <a:r>
              <a:rPr lang="en-GB" sz="1400" b="0" i="0" dirty="0">
                <a:solidFill>
                  <a:srgbClr val="D1D5DB"/>
                </a:solidFill>
                <a:effectLst/>
                <a:latin typeface="Söhne"/>
              </a:rPr>
              <a:t>o ensure robustness, the central validation service must be designed to be fault-tolerant </a:t>
            </a:r>
            <a:br>
              <a:rPr lang="en-GB" sz="1400" dirty="0"/>
            </a:br>
            <a:endParaRPr sz="1400" dirty="0"/>
          </a:p>
        </p:txBody>
      </p:sp>
      <p:cxnSp>
        <p:nvCxnSpPr>
          <p:cNvPr id="172" name="Google Shape;172;p39"/>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3776304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938500" y="445025"/>
            <a:ext cx="69599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dirty="0">
                <a:latin typeface="Söhne"/>
              </a:rPr>
              <a:t>The Blockchain- Based Approach</a:t>
            </a:r>
            <a:endParaRPr lang="en-BD" sz="2000" dirty="0"/>
          </a:p>
        </p:txBody>
      </p:sp>
      <p:sp>
        <p:nvSpPr>
          <p:cNvPr id="171" name="Google Shape;171;p39"/>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p>
            <a:pPr marL="155575" indent="0" algn="l">
              <a:buNone/>
            </a:pPr>
            <a:r>
              <a:rPr lang="en-GB" sz="1400" b="1" i="0" dirty="0">
                <a:solidFill>
                  <a:srgbClr val="D1D5DB"/>
                </a:solidFill>
                <a:effectLst/>
                <a:latin typeface="Söhne"/>
              </a:rPr>
              <a:t>Title : </a:t>
            </a:r>
            <a:r>
              <a:rPr lang="en-GB" sz="1400" i="0" dirty="0">
                <a:solidFill>
                  <a:srgbClr val="D1D5DB"/>
                </a:solidFill>
                <a:effectLst/>
                <a:latin typeface="Söhne"/>
              </a:rPr>
              <a:t>“</a:t>
            </a:r>
            <a:r>
              <a:rPr lang="en-GB" sz="1400" dirty="0">
                <a:solidFill>
                  <a:srgbClr val="D1D5DB"/>
                </a:solidFill>
                <a:latin typeface="Söhne"/>
              </a:rPr>
              <a:t>Blockchain for Delegation Rights</a:t>
            </a:r>
            <a:r>
              <a:rPr lang="en-GB" sz="1400" i="0" dirty="0">
                <a:solidFill>
                  <a:srgbClr val="D1D5DB"/>
                </a:solidFill>
                <a:effectLst/>
                <a:latin typeface="Söhne"/>
              </a:rPr>
              <a:t>.”</a:t>
            </a:r>
          </a:p>
          <a:p>
            <a:pPr marL="155575" indent="0" algn="l">
              <a:buNone/>
            </a:pPr>
            <a:endParaRPr lang="en-GB" sz="1400" i="0" dirty="0">
              <a:solidFill>
                <a:srgbClr val="D1D5DB"/>
              </a:solidFill>
              <a:effectLst/>
              <a:latin typeface="Söhne"/>
            </a:endParaRPr>
          </a:p>
          <a:p>
            <a:pPr marL="155575" indent="0" algn="l">
              <a:buNone/>
            </a:pPr>
            <a:r>
              <a:rPr lang="en-GB" sz="1400" b="1" i="0" dirty="0">
                <a:solidFill>
                  <a:srgbClr val="D1D5DB"/>
                </a:solidFill>
                <a:effectLst/>
                <a:latin typeface="Söhne"/>
              </a:rPr>
              <a:t>Key Point-</a:t>
            </a:r>
          </a:p>
          <a:p>
            <a:pPr algn="l">
              <a:buFont typeface="Arial" panose="020B0604020202020204" pitchFamily="34" charset="0"/>
              <a:buChar char="•"/>
            </a:pPr>
            <a:r>
              <a:rPr lang="en-GB" sz="1400" dirty="0">
                <a:solidFill>
                  <a:srgbClr val="D1D5DB"/>
                </a:solidFill>
                <a:latin typeface="Söhne"/>
              </a:rPr>
              <a:t>Introduction to the innovative blockchain-based solution for delegation with DCS</a:t>
            </a:r>
            <a:endParaRPr lang="en-GB" sz="1400" b="0" i="0" dirty="0">
              <a:solidFill>
                <a:srgbClr val="D1D5DB"/>
              </a:solidFill>
              <a:effectLst/>
              <a:latin typeface="Söhne"/>
            </a:endParaRPr>
          </a:p>
          <a:p>
            <a:pPr marL="155575" indent="0" algn="l">
              <a:buNone/>
            </a:pPr>
            <a:endParaRPr lang="en-GB" sz="1400" dirty="0">
              <a:solidFill>
                <a:srgbClr val="D1D5DB"/>
              </a:solidFill>
              <a:latin typeface="Söhne"/>
            </a:endParaRPr>
          </a:p>
          <a:p>
            <a:pPr marL="155575" indent="0" algn="l">
              <a:buNone/>
            </a:pPr>
            <a:endParaRPr lang="en-GB" sz="1400" b="0" i="0" dirty="0">
              <a:solidFill>
                <a:srgbClr val="D1D5DB"/>
              </a:solidFill>
              <a:effectLst/>
              <a:latin typeface="Söhne"/>
            </a:endParaRPr>
          </a:p>
          <a:p>
            <a:pPr marL="155575" indent="0" algn="l">
              <a:buNone/>
            </a:pPr>
            <a:r>
              <a:rPr lang="en-GB" sz="1400" dirty="0">
                <a:solidFill>
                  <a:srgbClr val="D1D5DB"/>
                </a:solidFill>
                <a:latin typeface="Söhne"/>
              </a:rPr>
              <a:t>A</a:t>
            </a:r>
            <a:r>
              <a:rPr lang="en-GB" sz="1400" b="0" i="0" dirty="0">
                <a:solidFill>
                  <a:srgbClr val="D1D5DB"/>
                </a:solidFill>
                <a:effectLst/>
                <a:latin typeface="Söhne"/>
              </a:rPr>
              <a:t>n innovative solution that leverages blockchain technology for delegation in DCS.</a:t>
            </a:r>
            <a:r>
              <a:rPr lang="en-GB" sz="1400" dirty="0">
                <a:solidFill>
                  <a:srgbClr val="D1D5DB"/>
                </a:solidFill>
                <a:latin typeface="Söhne"/>
              </a:rPr>
              <a:t> </a:t>
            </a:r>
            <a:r>
              <a:rPr lang="en-GB" sz="1400" b="0" i="0" dirty="0">
                <a:solidFill>
                  <a:srgbClr val="D1D5DB"/>
                </a:solidFill>
                <a:effectLst/>
                <a:latin typeface="Söhne"/>
              </a:rPr>
              <a:t>This approach employs smart contracts and the Hyperledger platform to provide a secure and decentralized alternative to centralized services.</a:t>
            </a:r>
            <a:r>
              <a:rPr lang="en-GB" sz="1400" dirty="0">
                <a:solidFill>
                  <a:srgbClr val="D1D5DB"/>
                </a:solidFill>
                <a:latin typeface="Söhne"/>
              </a:rPr>
              <a:t> </a:t>
            </a:r>
            <a:r>
              <a:rPr lang="en-GB" sz="1400" b="0" i="0" dirty="0">
                <a:solidFill>
                  <a:srgbClr val="D1D5DB"/>
                </a:solidFill>
                <a:effectLst/>
                <a:latin typeface="Söhne"/>
              </a:rPr>
              <a:t>Blockchain technology revolutionizes the way delegation is handled in DCS.</a:t>
            </a:r>
          </a:p>
          <a:p>
            <a:pPr marL="155575" indent="0">
              <a:buNone/>
            </a:pPr>
            <a:br>
              <a:rPr lang="en-GB" sz="2000" dirty="0"/>
            </a:br>
            <a:br>
              <a:rPr lang="en-GB" sz="1400" dirty="0"/>
            </a:br>
            <a:endParaRPr sz="1400" dirty="0"/>
          </a:p>
        </p:txBody>
      </p:sp>
      <p:cxnSp>
        <p:nvCxnSpPr>
          <p:cNvPr id="172" name="Google Shape;172;p39"/>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4122009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938500" y="445025"/>
            <a:ext cx="69599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dirty="0">
                <a:latin typeface="Söhne"/>
              </a:rPr>
              <a:t>Delegation process with blockchain</a:t>
            </a:r>
            <a:endParaRPr lang="en-BD" sz="2000" dirty="0"/>
          </a:p>
        </p:txBody>
      </p:sp>
      <p:sp>
        <p:nvSpPr>
          <p:cNvPr id="171" name="Google Shape;171;p39"/>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p>
            <a:pPr marL="155575" indent="0" algn="l">
              <a:buNone/>
            </a:pPr>
            <a:r>
              <a:rPr lang="en-GB" sz="1400" b="1" i="0" dirty="0">
                <a:solidFill>
                  <a:srgbClr val="D1D5DB"/>
                </a:solidFill>
                <a:effectLst/>
                <a:latin typeface="Söhne"/>
              </a:rPr>
              <a:t>Title : </a:t>
            </a:r>
            <a:r>
              <a:rPr lang="en-GB" sz="1400" b="1" dirty="0">
                <a:solidFill>
                  <a:srgbClr val="D1D5DB"/>
                </a:solidFill>
                <a:latin typeface="Söhne"/>
              </a:rPr>
              <a:t>Delegation process in blockchain </a:t>
            </a:r>
            <a:r>
              <a:rPr lang="en-GB" sz="1400" i="0" dirty="0">
                <a:solidFill>
                  <a:srgbClr val="D1D5DB"/>
                </a:solidFill>
                <a:effectLst/>
                <a:latin typeface="Söhne"/>
              </a:rPr>
              <a:t>. </a:t>
            </a:r>
          </a:p>
          <a:p>
            <a:pPr marL="155575" indent="0" algn="l">
              <a:buNone/>
            </a:pPr>
            <a:endParaRPr lang="en-GB" sz="1400" i="0" dirty="0">
              <a:solidFill>
                <a:srgbClr val="D1D5DB"/>
              </a:solidFill>
              <a:effectLst/>
              <a:latin typeface="Söhne"/>
            </a:endParaRPr>
          </a:p>
          <a:p>
            <a:pPr marL="155575" indent="0" algn="l">
              <a:buNone/>
            </a:pPr>
            <a:r>
              <a:rPr lang="en-GB" sz="1400" b="1" i="0" dirty="0">
                <a:solidFill>
                  <a:srgbClr val="D1D5DB"/>
                </a:solidFill>
                <a:effectLst/>
                <a:latin typeface="Söhne"/>
              </a:rPr>
              <a:t>Key Point</a:t>
            </a:r>
          </a:p>
          <a:p>
            <a:pPr algn="l">
              <a:buFont typeface="Arial" panose="020B0604020202020204" pitchFamily="34" charset="0"/>
              <a:buChar char="•"/>
            </a:pPr>
            <a:r>
              <a:rPr lang="en-GB" sz="1400" b="0" i="0" dirty="0">
                <a:solidFill>
                  <a:srgbClr val="D1D5DB"/>
                </a:solidFill>
                <a:effectLst/>
                <a:latin typeface="Söhne"/>
              </a:rPr>
              <a:t>Walk</a:t>
            </a:r>
            <a:r>
              <a:rPr lang="en-GB" sz="1400" dirty="0">
                <a:solidFill>
                  <a:srgbClr val="D1D5DB"/>
                </a:solidFill>
                <a:latin typeface="Söhne"/>
              </a:rPr>
              <a:t>through of the delegation process using blockchain, providing a step by step explanation</a:t>
            </a:r>
            <a:endParaRPr lang="en-GB" sz="1400" b="0" i="0" dirty="0">
              <a:solidFill>
                <a:srgbClr val="D1D5DB"/>
              </a:solidFill>
              <a:effectLst/>
              <a:latin typeface="Söhne"/>
            </a:endParaRPr>
          </a:p>
          <a:p>
            <a:pPr marL="155575" indent="0" algn="l">
              <a:buNone/>
            </a:pPr>
            <a:endParaRPr lang="en-GB" sz="1400" dirty="0">
              <a:solidFill>
                <a:srgbClr val="D1D5DB"/>
              </a:solidFill>
              <a:latin typeface="Söhne"/>
            </a:endParaRPr>
          </a:p>
          <a:p>
            <a:pPr marL="155575" indent="0" algn="l">
              <a:buNone/>
            </a:pPr>
            <a:endParaRPr lang="en-GB" sz="1400" b="0" i="0" dirty="0">
              <a:solidFill>
                <a:srgbClr val="D1D5DB"/>
              </a:solidFill>
              <a:effectLst/>
              <a:latin typeface="Söhne"/>
            </a:endParaRPr>
          </a:p>
          <a:p>
            <a:pPr marL="155575" indent="0" algn="l">
              <a:buNone/>
            </a:pPr>
            <a:r>
              <a:rPr lang="en-GB" sz="1400" dirty="0">
                <a:solidFill>
                  <a:srgbClr val="D1D5DB"/>
                </a:solidFill>
                <a:latin typeface="Söhne"/>
              </a:rPr>
              <a:t>T</a:t>
            </a:r>
            <a:r>
              <a:rPr lang="en-GB" sz="1400" b="0" i="0" dirty="0">
                <a:solidFill>
                  <a:srgbClr val="D1D5DB"/>
                </a:solidFill>
                <a:effectLst/>
                <a:latin typeface="Söhne"/>
              </a:rPr>
              <a:t>he delegation process within a blockchain-based system. It involves request naming using UUIDs, ensuring transparency and accountability. Notably, this approach preserves file ownership throughout the delegation process, offering an enhanced level of security.</a:t>
            </a:r>
          </a:p>
          <a:p>
            <a:pPr marL="155575" indent="0">
              <a:buNone/>
            </a:pPr>
            <a:br>
              <a:rPr lang="en-GB" sz="2000" dirty="0"/>
            </a:br>
            <a:endParaRPr lang="en-GB" sz="1400" b="0" i="0" dirty="0">
              <a:solidFill>
                <a:srgbClr val="D1D5DB"/>
              </a:solidFill>
              <a:effectLst/>
              <a:latin typeface="Söhne"/>
            </a:endParaRPr>
          </a:p>
          <a:p>
            <a:pPr marL="155575" indent="0">
              <a:buNone/>
            </a:pPr>
            <a:br>
              <a:rPr lang="en-GB" sz="2000" dirty="0"/>
            </a:br>
            <a:br>
              <a:rPr lang="en-GB" sz="1400" dirty="0"/>
            </a:br>
            <a:endParaRPr sz="1400" dirty="0"/>
          </a:p>
        </p:txBody>
      </p:sp>
      <p:cxnSp>
        <p:nvCxnSpPr>
          <p:cNvPr id="172" name="Google Shape;172;p39"/>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1568680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938500" y="445025"/>
            <a:ext cx="69599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dirty="0">
                <a:latin typeface="Söhne"/>
              </a:rPr>
              <a:t>Conclusion and implementation </a:t>
            </a:r>
            <a:endParaRPr lang="en-BD" sz="2000" dirty="0"/>
          </a:p>
        </p:txBody>
      </p:sp>
      <p:sp>
        <p:nvSpPr>
          <p:cNvPr id="171" name="Google Shape;171;p39"/>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p>
            <a:pPr marL="155575" indent="0" algn="l">
              <a:buNone/>
            </a:pPr>
            <a:r>
              <a:rPr lang="en-GB" sz="1400" b="1" i="0" dirty="0">
                <a:solidFill>
                  <a:srgbClr val="D1D5DB"/>
                </a:solidFill>
                <a:effectLst/>
                <a:latin typeface="Söhne"/>
              </a:rPr>
              <a:t>Title : </a:t>
            </a:r>
            <a:r>
              <a:rPr lang="en-GB" sz="1400" i="0" dirty="0">
                <a:solidFill>
                  <a:srgbClr val="D1D5DB"/>
                </a:solidFill>
                <a:effectLst/>
                <a:latin typeface="Söhne"/>
              </a:rPr>
              <a:t>“Enhancing Security in DCS.”</a:t>
            </a:r>
          </a:p>
          <a:p>
            <a:pPr marL="155575" indent="0" algn="l">
              <a:buNone/>
            </a:pPr>
            <a:endParaRPr lang="en-GB" sz="1400" i="0" dirty="0">
              <a:solidFill>
                <a:srgbClr val="D1D5DB"/>
              </a:solidFill>
              <a:effectLst/>
              <a:latin typeface="Söhne"/>
            </a:endParaRPr>
          </a:p>
          <a:p>
            <a:pPr marL="155575" indent="0" algn="l">
              <a:buNone/>
            </a:pPr>
            <a:r>
              <a:rPr lang="en-GB" sz="1400" b="1" i="0">
                <a:solidFill>
                  <a:srgbClr val="D1D5DB"/>
                </a:solidFill>
                <a:effectLst/>
                <a:latin typeface="Söhne"/>
              </a:rPr>
              <a:t>Key Point-</a:t>
            </a:r>
            <a:endParaRPr lang="en-GB" sz="1400" b="1" i="0" dirty="0">
              <a:solidFill>
                <a:srgbClr val="D1D5DB"/>
              </a:solidFill>
              <a:effectLst/>
              <a:latin typeface="Söhne"/>
            </a:endParaRPr>
          </a:p>
          <a:p>
            <a:pPr algn="l">
              <a:buFont typeface="Arial" panose="020B0604020202020204" pitchFamily="34" charset="0"/>
              <a:buChar char="•"/>
            </a:pPr>
            <a:r>
              <a:rPr lang="en-GB" sz="1400" dirty="0">
                <a:solidFill>
                  <a:srgbClr val="D1D5DB"/>
                </a:solidFill>
                <a:latin typeface="Söhne"/>
              </a:rPr>
              <a:t>Summarising of the key advantages of the blockchain-based delegation solution.</a:t>
            </a:r>
            <a:endParaRPr lang="en-GB" sz="1400" b="0" i="0" dirty="0">
              <a:solidFill>
                <a:srgbClr val="D1D5DB"/>
              </a:solidFill>
              <a:effectLst/>
              <a:latin typeface="Söhne"/>
            </a:endParaRPr>
          </a:p>
          <a:p>
            <a:pPr marL="155575" indent="0" algn="l">
              <a:buNone/>
            </a:pPr>
            <a:endParaRPr lang="en-GB" sz="1400" dirty="0">
              <a:solidFill>
                <a:srgbClr val="D1D5DB"/>
              </a:solidFill>
              <a:latin typeface="Söhne"/>
            </a:endParaRPr>
          </a:p>
          <a:p>
            <a:pPr marL="155575" indent="0" algn="l">
              <a:buNone/>
            </a:pPr>
            <a:endParaRPr lang="en-GB" sz="1400" b="0" i="0" dirty="0">
              <a:solidFill>
                <a:srgbClr val="D1D5DB"/>
              </a:solidFill>
              <a:effectLst/>
              <a:latin typeface="Söhne"/>
            </a:endParaRPr>
          </a:p>
          <a:p>
            <a:pPr marL="155575" indent="0" algn="l">
              <a:buNone/>
            </a:pPr>
            <a:r>
              <a:rPr lang="en-GB" sz="1400" b="0" i="0" dirty="0">
                <a:solidFill>
                  <a:srgbClr val="D1D5DB"/>
                </a:solidFill>
                <a:effectLst/>
                <a:latin typeface="Söhne"/>
              </a:rPr>
              <a:t>In conclusion, the blockchain-based solution for delegation presents numerous advantages, including enhanced security and a streamlined process. Preliminary testbed results have shown the feasibility of this approach in real-world scenarios. The potential for full-scale implementation offers the promise of significantly improving security, data quality, and reliability in distributed computing environments.</a:t>
            </a:r>
          </a:p>
          <a:p>
            <a:pPr marL="155575" indent="0">
              <a:buNone/>
            </a:pPr>
            <a:br>
              <a:rPr lang="en-GB" sz="2000" dirty="0"/>
            </a:br>
            <a:endParaRPr lang="en-GB" sz="1400" b="0" i="0" dirty="0">
              <a:solidFill>
                <a:srgbClr val="D1D5DB"/>
              </a:solidFill>
              <a:effectLst/>
              <a:latin typeface="Söhne"/>
            </a:endParaRPr>
          </a:p>
          <a:p>
            <a:pPr marL="155575" indent="0">
              <a:buNone/>
            </a:pPr>
            <a:br>
              <a:rPr lang="en-GB" sz="2000" dirty="0"/>
            </a:br>
            <a:endParaRPr lang="en-GB" sz="1400" b="0" i="0" dirty="0">
              <a:solidFill>
                <a:srgbClr val="D1D5DB"/>
              </a:solidFill>
              <a:effectLst/>
              <a:latin typeface="Söhne"/>
            </a:endParaRPr>
          </a:p>
          <a:p>
            <a:pPr marL="155575" indent="0">
              <a:buNone/>
            </a:pPr>
            <a:br>
              <a:rPr lang="en-GB" sz="2000" dirty="0"/>
            </a:br>
            <a:br>
              <a:rPr lang="en-GB" sz="1400" dirty="0"/>
            </a:br>
            <a:endParaRPr sz="1400" dirty="0"/>
          </a:p>
        </p:txBody>
      </p:sp>
      <p:cxnSp>
        <p:nvCxnSpPr>
          <p:cNvPr id="172" name="Google Shape;172;p39"/>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1052074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cxnSp>
        <p:nvCxnSpPr>
          <p:cNvPr id="165" name="Google Shape;165;p38"/>
          <p:cNvCxnSpPr/>
          <p:nvPr/>
        </p:nvCxnSpPr>
        <p:spPr>
          <a:xfrm>
            <a:off x="3190500" y="271259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3" name="Title 2">
            <a:extLst>
              <a:ext uri="{FF2B5EF4-FFF2-40B4-BE49-F238E27FC236}">
                <a16:creationId xmlns:a16="http://schemas.microsoft.com/office/drawing/2014/main" id="{908501BA-F869-A322-BD08-4E4CF2F546A8}"/>
              </a:ext>
            </a:extLst>
          </p:cNvPr>
          <p:cNvSpPr>
            <a:spLocks noGrp="1"/>
          </p:cNvSpPr>
          <p:nvPr>
            <p:ph type="ctrTitle"/>
          </p:nvPr>
        </p:nvSpPr>
        <p:spPr>
          <a:xfrm>
            <a:off x="2175900" y="1232608"/>
            <a:ext cx="4792200" cy="1428701"/>
          </a:xfrm>
        </p:spPr>
        <p:txBody>
          <a:bodyPr/>
          <a:lstStyle/>
          <a:p>
            <a:br>
              <a:rPr lang="en-GB" sz="2000" dirty="0"/>
            </a:br>
            <a:r>
              <a:rPr lang="en-GB" sz="2800" dirty="0"/>
              <a:t>Welcome</a:t>
            </a:r>
            <a:endParaRPr lang="en-BD" sz="2800" dirty="0"/>
          </a:p>
        </p:txBody>
      </p:sp>
    </p:spTree>
    <p:extLst>
      <p:ext uri="{BB962C8B-B14F-4D97-AF65-F5344CB8AC3E}">
        <p14:creationId xmlns:p14="http://schemas.microsoft.com/office/powerpoint/2010/main" val="1249383160"/>
      </p:ext>
    </p:extLst>
  </p:cSld>
  <p:clrMapOvr>
    <a:masterClrMapping/>
  </p:clrMapOvr>
</p:sld>
</file>

<file path=ppt/theme/theme1.xml><?xml version="1.0" encoding="utf-8"?>
<a:theme xmlns:a="http://schemas.openxmlformats.org/drawingml/2006/main" name="Futuristic Background by Slidesgo">
  <a:themeElements>
    <a:clrScheme name="Simple Light">
      <a:dk1>
        <a:srgbClr val="001633"/>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13702</TotalTime>
  <Words>590</Words>
  <Application>Microsoft Macintosh PowerPoint</Application>
  <PresentationFormat>On-screen Show (16:9)</PresentationFormat>
  <Paragraphs>66</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CMBX1223</vt:lpstr>
      <vt:lpstr>Montserrat ExtraBold</vt:lpstr>
      <vt:lpstr>Montserrat</vt:lpstr>
      <vt:lpstr>Söhne</vt:lpstr>
      <vt:lpstr>Futuristic Background by Slidesgo</vt:lpstr>
      <vt:lpstr> Blockchain-Based Delegation of Rights in Distributed Computing Environment </vt:lpstr>
      <vt:lpstr>Introduction</vt:lpstr>
      <vt:lpstr>Traditional Delegation with Proxy Certificates</vt:lpstr>
      <vt:lpstr>An Intermediate solution with central validation Service </vt:lpstr>
      <vt:lpstr>Advantages and weaknesses of intermediate solution</vt:lpstr>
      <vt:lpstr>The Blockchain- Based Approach</vt:lpstr>
      <vt:lpstr>Delegation process with blockchain</vt:lpstr>
      <vt:lpstr>Conclusion and implementation </vt:lpstr>
      <vt:lpstr> Welcome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Blockchain-Based Delegation of Rights in Distributed Computing Environment </dc:title>
  <cp:lastModifiedBy>mourika nigar</cp:lastModifiedBy>
  <cp:revision>2</cp:revision>
  <dcterms:modified xsi:type="dcterms:W3CDTF">2023-12-04T05:05:13Z</dcterms:modified>
</cp:coreProperties>
</file>