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284" r:id="rId3"/>
    <p:sldId id="291" r:id="rId4"/>
    <p:sldId id="295" r:id="rId5"/>
    <p:sldId id="296" r:id="rId6"/>
    <p:sldId id="307" r:id="rId7"/>
    <p:sldId id="309" r:id="rId8"/>
    <p:sldId id="308" r:id="rId9"/>
    <p:sldId id="305" r:id="rId10"/>
    <p:sldId id="30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ED7D31"/>
    <a:srgbClr val="35FF00"/>
    <a:srgbClr val="FFD800"/>
    <a:srgbClr val="00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F1CF9-8A35-4031-A9CF-77189F408624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B58EE-C569-4290-8E3B-67D424F75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inchangé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B58EE-C569-4290-8E3B-67D424F75CE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3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Pas de changements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B58EE-C569-4290-8E3B-67D424F75C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8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inchangé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B58EE-C569-4290-8E3B-67D424F75CE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8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inchangé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B58EE-C569-4290-8E3B-67D424F75CE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inchangé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B58EE-C569-4290-8E3B-67D424F75CE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1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À laisser pour pouvoir montrer l’avancement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B58EE-C569-4290-8E3B-67D424F75CE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9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5A941-4E79-EB1D-E19A-7414E4666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271EDD-282E-4969-6DBD-59EE507C3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0A424D-16FA-40E8-66F2-53F3028B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CD3F-D0B3-4032-A34E-6A44E277B630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6DB84C-E80F-D601-A575-F747C31A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FE2D1D-5F8E-83A3-E1E2-DC9CC2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E82CE-C5FD-EA00-A220-D1C48A17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75BD41-015E-95F2-A381-3A6723413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61E51-2703-4E28-9736-E200F40C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EBDE-7A33-4F3D-A07B-4087B56CED4B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5308E-60BB-99BE-A48A-32906EE8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33159-4B7A-FF22-6FCF-D313DA3A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9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F1272B-ACC1-9C21-E260-A9F16941D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A1B0FB-4BBC-928F-1712-4EC324CC0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6A449-48FC-ECE4-0097-79F41D78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7D97-0DFC-4659-A259-029DD006B18E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9AD9F-79B8-3BA1-5AB6-E2171704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C9A0F-CC91-7E4D-2EA1-BDCFB9FB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901B2-143B-3F69-541A-39D2A178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5D23B-203E-5C8A-A725-24929165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26DE4-65F4-5F37-FE5C-30152021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F454-053E-4403-A8E9-D3E6B1C63466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07BED-A7EE-E440-68C6-8C461C76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D7A5F-D9A5-C9E9-0030-AD45E946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7F2A3-8220-F071-3450-93611D0C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041CB-3BE5-C809-2F8E-DDC878C8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C58ED-A46D-44D7-2096-28EBB6E2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191A-0529-4455-81A9-193832FFB312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41BFA-B906-627E-83C1-B3ECF3F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5FC14-0391-27CB-0D5B-D747A009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56222-64EA-9DF0-8A2F-DAEC429A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72C05-68D0-1522-A901-4D35A3AB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CF3A6-0508-4B91-72BD-00F6E4F9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5D8E78-BF9F-51A4-7B91-0E28C609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513F-5145-4364-8BAE-AB535B5A1594}" type="datetime1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C6E3A-1478-B660-B532-5C9E5696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E340A-3881-2FC0-AB13-62298345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3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4B649-50E4-A565-4EA1-2460FA4B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C1045C-4F1F-5FB4-CA35-3DF9BE83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DAC13B-C94E-F182-661B-95B41630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E41672-4A8E-8560-838B-C0F97146E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546935-A07D-22D3-7B06-BFCB84816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B1AA94-F075-6DDB-2E19-F18986D5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0C0-C393-4CA9-B83A-A48D38A4AFE5}" type="datetime1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3BDFC1-B95B-7D41-2FC3-5908176E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70437-C0E8-7570-7F2F-13E21712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6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E82D6-B622-8BB2-4E6A-48992318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6491F9-8010-6108-A8E8-D7C1AA3A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5393-BC1F-4836-93A6-46C45135182E}" type="datetime1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ED34B7-7968-236D-53F2-D5006390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B68D3B-E01C-8159-DB44-BC3EC0B4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1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DA2596-6F11-904A-0108-AFE437D2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28F-EC7F-4667-829A-7ACB2028F324}" type="datetime1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6B85B8-5A5F-55F2-B73A-83E2AF61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38E5DD-FF5A-0691-079D-BFB77BD2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6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7BEA6-CBE1-CB0D-16D4-B965B4D4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1D5BA-2CE5-64C4-DC50-7D0FD431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88E66-97BD-E293-8299-7DD4AB6D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89FF2A-2BD2-8272-AEF4-BB845EC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2BB-357F-4185-96B4-C5803F35D7CF}" type="datetime1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CE85AB-AED4-3BD5-B83A-672BC370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28681C-731C-099B-71F9-F4557926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24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DD22A-2598-8419-94C2-13B78FA1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2D9231-6BA2-6CCA-EEBA-B48A0EB6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CA5BD8-1DAB-21B1-28C4-061F57B2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BB82ED-8052-0A9F-0D2D-36443502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ECC-B948-44E3-9C23-17195FD1E67B}" type="datetime1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171CB2-FC2E-8FDD-90AE-2314CE55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05E778-FD4C-162D-FA95-83EE0DF9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2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6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CFB940-EAD9-02D0-4400-E6DBC331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6C43F-2380-B2FC-09CE-E25BEBE3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ED66C-B503-7878-34AA-8BEDB524F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9057-B3B7-4F2D-80E8-E8F851B23418}" type="datetime1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AED6A4-D123-3615-1C36-3B0207280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F0658-9958-B234-A87A-575FAB0EC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A6A7-1FB2-418D-866E-48F150F6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4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29AB2-050A-CFE3-50E1-3251AA92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312"/>
            <a:ext cx="10515600" cy="1325563"/>
          </a:xfrm>
        </p:spPr>
        <p:txBody>
          <a:bodyPr/>
          <a:lstStyle/>
          <a:p>
            <a:pPr algn="ctr"/>
            <a:r>
              <a:rPr lang="fr-FR"/>
              <a:t>CARTE DE COUPURE FREINAGE BRUSQUE (BSPD)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22884A-F53D-1965-F8BB-EF70A6F4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B6914DF-B41A-1471-6CC7-BD5352E50380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21F44F3-8AE7-8387-C685-5EBDA8C4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B59EA4-34F4-B10D-6723-CFDC2242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C62C32C-3AB3-1FA8-1346-001B624B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8D1-0195-4FA0-89E7-FE7100FBC7EB}" type="datetime1">
              <a:rPr lang="fr-FR" smtClean="0"/>
              <a:t>20/12/2023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5B566F-56C9-9B63-905B-3A666018B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79" y="1820309"/>
            <a:ext cx="10109641" cy="43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64231-5FDA-E004-AF73-3151C746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Livrables carte BSPD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AD0B46-60CE-B6EB-4DA0-7D2D16B9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5393-BC1F-4836-93A6-46C45135182E}" type="datetime1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FFD041-178D-ABD7-3244-7C3DBB89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969DFA-6C3A-69AA-CB05-495C78036363}"/>
              </a:ext>
            </a:extLst>
          </p:cNvPr>
          <p:cNvSpPr txBox="1"/>
          <p:nvPr/>
        </p:nvSpPr>
        <p:spPr>
          <a:xfrm>
            <a:off x="838200" y="1027906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/>
              <a:t>Projet 5A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/>
              <a:t>Schémas LTspice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/>
              <a:t>Prototype soudé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/>
              <a:t>Ebauche du PCB sous KiCAD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/>
              <a:t>Doc Excel : liste de capteurs de courant compatibles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/>
              <a:t>Doc Excel : liste des autres composants nécessaires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/>
              <a:t>Doc Excel : protocole de tests fonctionnels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/>
          </a:p>
          <a:p>
            <a:r>
              <a:rPr lang="fr-FR" sz="3200" b="1"/>
              <a:t>Sigma Racing</a:t>
            </a:r>
          </a:p>
          <a:p>
            <a:r>
              <a:rPr lang="fr-FR" sz="3200"/>
              <a:t>+ Dossier de conception</a:t>
            </a:r>
          </a:p>
        </p:txBody>
      </p:sp>
    </p:spTree>
    <p:extLst>
      <p:ext uri="{BB962C8B-B14F-4D97-AF65-F5344CB8AC3E}">
        <p14:creationId xmlns:p14="http://schemas.microsoft.com/office/powerpoint/2010/main" val="63555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3AE16CE7-BC41-A682-60DD-E3A9D76B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54"/>
            <a:ext cx="10515600" cy="1325563"/>
          </a:xfrm>
        </p:spPr>
        <p:txBody>
          <a:bodyPr/>
          <a:lstStyle/>
          <a:p>
            <a:r>
              <a:rPr lang="fr-FR" dirty="0"/>
              <a:t>CAHIER </a:t>
            </a:r>
            <a:r>
              <a:rPr lang="fr-FR"/>
              <a:t>DES CHARGES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F3409-B0A3-B0BA-733D-93AC7695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B789A0-2D72-4354-51F0-2FEC16C27273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B66AB05-2AB6-D1FB-46F0-BE487F6A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558A1F9-7CEE-6545-E72A-31A1FDB5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CC0683-E203-DC27-070E-B120B223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9965-5147-44C8-A304-4A8D4FB77B68}" type="datetime1">
              <a:rPr lang="fr-FR" smtClean="0"/>
              <a:t>20/12/2023</a:t>
            </a:fld>
            <a:endParaRPr lang="fr-FR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4D577567-7DBC-7E7E-F04D-944D16A2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06935"/>
              </p:ext>
            </p:extLst>
          </p:nvPr>
        </p:nvGraphicFramePr>
        <p:xfrm>
          <a:off x="1605413" y="1281132"/>
          <a:ext cx="9444037" cy="490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77">
                  <a:extLst>
                    <a:ext uri="{9D8B030D-6E8A-4147-A177-3AD203B41FA5}">
                      <a16:colId xmlns:a16="http://schemas.microsoft.com/office/drawing/2014/main" val="132985660"/>
                    </a:ext>
                  </a:extLst>
                </a:gridCol>
                <a:gridCol w="7767961">
                  <a:extLst>
                    <a:ext uri="{9D8B030D-6E8A-4147-A177-3AD203B41FA5}">
                      <a16:colId xmlns:a16="http://schemas.microsoft.com/office/drawing/2014/main" val="1945993967"/>
                    </a:ext>
                  </a:extLst>
                </a:gridCol>
                <a:gridCol w="528799">
                  <a:extLst>
                    <a:ext uri="{9D8B030D-6E8A-4147-A177-3AD203B41FA5}">
                      <a16:colId xmlns:a16="http://schemas.microsoft.com/office/drawing/2014/main" val="670125177"/>
                    </a:ext>
                  </a:extLst>
                </a:gridCol>
              </a:tblGrid>
              <a:tr h="455108">
                <a:tc gridSpan="3"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Carte de coupure en cas de </a:t>
                      </a:r>
                      <a:r>
                        <a:rPr lang="fr-FR" sz="2200"/>
                        <a:t>freinage brusque « BSPD »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1802384283"/>
                  </a:ext>
                </a:extLst>
              </a:tr>
              <a:tr h="542178">
                <a:tc rowSpan="3">
                  <a:txBody>
                    <a:bodyPr/>
                    <a:lstStyle/>
                    <a:p>
                      <a:r>
                        <a:rPr lang="fr-FR" sz="2200"/>
                        <a:t>EV2.3.1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T11.6.1</a:t>
                      </a:r>
                      <a:endParaRPr lang="fr-FR" sz="2200"/>
                    </a:p>
                    <a:p>
                      <a:r>
                        <a:rPr lang="fr-FR" sz="2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T11.6.2</a:t>
                      </a:r>
                    </a:p>
                    <a:p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0"/>
                        <a:t>Le circuit doit être non-programmable.</a:t>
                      </a:r>
                      <a:endParaRPr lang="fr-FR" sz="220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>
                          <a:solidFill>
                            <a:schemeClr val="accent6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✔</a:t>
                      </a:r>
                      <a:endParaRPr lang="fr-FR" sz="2800">
                        <a:solidFill>
                          <a:schemeClr val="accent6"/>
                        </a:solidFill>
                      </a:endParaRPr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1659926310"/>
                  </a:ext>
                </a:extLst>
              </a:tr>
              <a:tr h="785529">
                <a:tc vMerge="1"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/>
                        <a:t>Le couple moteur doit être mis à 0Nm si :</a:t>
                      </a:r>
                    </a:p>
                    <a:p>
                      <a:r>
                        <a:rPr lang="fr-FR" sz="2200"/>
                        <a:t>- un « freinage brusque » est détecté;</a:t>
                      </a:r>
                    </a:p>
                    <a:p>
                      <a:r>
                        <a:rPr lang="fr-FR" sz="2200" b="1"/>
                        <a:t> ET</a:t>
                      </a:r>
                    </a:p>
                    <a:p>
                      <a:r>
                        <a:rPr lang="fr-FR" sz="2200" b="0"/>
                        <a:t>- la puissance moteur est &gt;5kW</a:t>
                      </a:r>
                      <a:r>
                        <a:rPr lang="fr-FR" sz="2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fr-FR" sz="2200" b="0"/>
                    </a:p>
                    <a:p>
                      <a:r>
                        <a:rPr lang="fr-FR" sz="2200" b="1"/>
                        <a:t> ET</a:t>
                      </a:r>
                    </a:p>
                    <a:p>
                      <a:r>
                        <a:rPr lang="fr-FR" sz="2200" b="0"/>
                        <a:t>- tout cela durant 500ms.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>
                          <a:solidFill>
                            <a:schemeClr val="accent6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✔</a:t>
                      </a:r>
                      <a:endParaRPr lang="fr-FR" sz="2800">
                        <a:solidFill>
                          <a:schemeClr val="accent6"/>
                        </a:solidFill>
                      </a:endParaRPr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2185700894"/>
                  </a:ext>
                </a:extLst>
              </a:tr>
              <a:tr h="785529">
                <a:tc vMerge="1"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 b="0"/>
                        <a:t>Le circuit doit rester ouvert tant que :</a:t>
                      </a:r>
                    </a:p>
                    <a:p>
                      <a:r>
                        <a:rPr lang="fr-FR" sz="2200" b="0"/>
                        <a:t>-  son alimentation n’est pas coupée;</a:t>
                      </a:r>
                    </a:p>
                    <a:p>
                      <a:r>
                        <a:rPr lang="fr-FR" sz="2200" b="1"/>
                        <a:t> OU</a:t>
                      </a:r>
                      <a:r>
                        <a:rPr lang="fr-FR" sz="2200" b="0"/>
                        <a:t> </a:t>
                      </a:r>
                    </a:p>
                    <a:p>
                      <a:r>
                        <a:rPr lang="fr-FR" sz="2200" b="0"/>
                        <a:t>- que les conditions de coupure sont présentes depuis moins de 10s.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>
                          <a:solidFill>
                            <a:schemeClr val="accent6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✔</a:t>
                      </a:r>
                      <a:endParaRPr lang="fr-FR" sz="2800">
                        <a:solidFill>
                          <a:schemeClr val="accent6"/>
                        </a:solidFill>
                      </a:endParaRPr>
                    </a:p>
                    <a:p>
                      <a:endParaRPr lang="fr-FR" sz="2200" b="0"/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4004451354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70511E7C-96C1-AAF5-A755-68A40A5657BC}"/>
              </a:ext>
            </a:extLst>
          </p:cNvPr>
          <p:cNvSpPr txBox="1"/>
          <p:nvPr/>
        </p:nvSpPr>
        <p:spPr>
          <a:xfrm>
            <a:off x="9982200" y="315497"/>
            <a:ext cx="1841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✔ </a:t>
            </a:r>
            <a:r>
              <a:rPr lang="fr-FR" sz="1800">
                <a:latin typeface="Meiryo UI" panose="020B0604030504040204" pitchFamily="34" charset="-128"/>
                <a:ea typeface="Meiryo UI" panose="020B0604030504040204" pitchFamily="34" charset="-128"/>
              </a:rPr>
              <a:t>Implémenté</a:t>
            </a:r>
            <a:endParaRPr lang="fr-FR" sz="180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fr-FR" sz="2800" b="0">
                <a:solidFill>
                  <a:schemeClr val="accent4"/>
                </a:solidFill>
              </a:rPr>
              <a:t>~ </a:t>
            </a:r>
            <a:r>
              <a:rPr lang="fr-FR">
                <a:latin typeface="Meiryo UI" panose="020B0604030504040204" pitchFamily="34" charset="-128"/>
                <a:ea typeface="Meiryo UI" panose="020B0604030504040204" pitchFamily="34" charset="-128"/>
              </a:rPr>
              <a:t>Non fini</a:t>
            </a:r>
            <a:endParaRPr lang="fr-FR" sz="2800" b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23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F3409-B0A3-B0BA-733D-93AC7695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B789A0-2D72-4354-51F0-2FEC16C27273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B66AB05-2AB6-D1FB-46F0-BE487F6A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558A1F9-7CEE-6545-E72A-31A1FDB5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CC0683-E203-DC27-070E-B120B223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9965-5147-44C8-A304-4A8D4FB77B68}" type="datetime1">
              <a:rPr lang="fr-FR" smtClean="0"/>
              <a:t>20/12/2023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4AF68FB2-8908-B7B5-38D4-58BD522A18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651604"/>
                  </p:ext>
                </p:extLst>
              </p:nvPr>
            </p:nvGraphicFramePr>
            <p:xfrm>
              <a:off x="149603" y="1315154"/>
              <a:ext cx="9832597" cy="4930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076">
                      <a:extLst>
                        <a:ext uri="{9D8B030D-6E8A-4147-A177-3AD203B41FA5}">
                          <a16:colId xmlns:a16="http://schemas.microsoft.com/office/drawing/2014/main" val="922631201"/>
                        </a:ext>
                      </a:extLst>
                    </a:gridCol>
                    <a:gridCol w="8291744">
                      <a:extLst>
                        <a:ext uri="{9D8B030D-6E8A-4147-A177-3AD203B41FA5}">
                          <a16:colId xmlns:a16="http://schemas.microsoft.com/office/drawing/2014/main" val="1171516793"/>
                        </a:ext>
                      </a:extLst>
                    </a:gridCol>
                    <a:gridCol w="457777">
                      <a:extLst>
                        <a:ext uri="{9D8B030D-6E8A-4147-A177-3AD203B41FA5}">
                          <a16:colId xmlns:a16="http://schemas.microsoft.com/office/drawing/2014/main" val="682182480"/>
                        </a:ext>
                      </a:extLst>
                    </a:gridCol>
                  </a:tblGrid>
                  <a:tr h="45510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Carte de coupure en cas de </a:t>
                          </a:r>
                          <a:r>
                            <a:rPr lang="fr-FR" sz="2200"/>
                            <a:t>freinage brusque « BSPD »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200" dirty="0"/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2111470599"/>
                      </a:ext>
                    </a:extLst>
                  </a:tr>
                  <a:tr h="785529">
                    <a:tc>
                      <a:txBody>
                        <a:bodyPr/>
                        <a:lstStyle/>
                        <a:p>
                          <a:r>
                            <a:rPr lang="fr-FR" sz="22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T11.6.3</a:t>
                          </a:r>
                          <a:endParaRPr lang="fr-FR" sz="220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200"/>
                            <a:t>Cette carte doit être alimentée par le système basse tension, en aval de l’arrêt d’urgence « LVMS »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800">
                              <a:solidFill>
                                <a:schemeClr val="accent6"/>
                              </a:solidFill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✔</a:t>
                          </a:r>
                          <a:endParaRPr lang="fr-FR" sz="280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213183925"/>
                      </a:ext>
                    </a:extLst>
                  </a:tr>
                  <a:tr h="484711">
                    <a:tc>
                      <a:txBody>
                        <a:bodyPr/>
                        <a:lstStyle/>
                        <a:p>
                          <a:r>
                            <a:rPr lang="fr-FR" sz="2200"/>
                            <a:t>T11.6.4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200" b="0"/>
                            <a:t>Doit être séparé de toute autre fonctionnalité (standalone), et doit être conçue avec le minimum requis d’interfaces entrées/sorties et alimentation. Les cibles de ces interfaces ne doivent pas passer par un intermédiaire</a:t>
                          </a:r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800">
                              <a:solidFill>
                                <a:schemeClr val="accent6"/>
                              </a:solidFill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✔</a:t>
                          </a:r>
                          <a:endParaRPr lang="fr-FR" sz="2800">
                            <a:solidFill>
                              <a:schemeClr val="accent6"/>
                            </a:solidFill>
                          </a:endParaRPr>
                        </a:p>
                        <a:p>
                          <a:endParaRPr lang="fr-FR" sz="4800" b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4206711488"/>
                      </a:ext>
                    </a:extLst>
                  </a:tr>
                  <a:tr h="455108">
                    <a:tc>
                      <a:txBody>
                        <a:bodyPr/>
                        <a:lstStyle/>
                        <a:p>
                          <a:r>
                            <a:rPr lang="fr-FR" sz="2200" dirty="0"/>
                            <a:t>T11.6.5</a:t>
                          </a:r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200" dirty="0"/>
                            <a:t>Pour détecter un freinage brusque il faut utiliser un capteur de pression de frein. Le seuil doit être choisi de sorte à ce que les roues ne soient </a:t>
                          </a:r>
                          <a:r>
                            <a:rPr lang="fr-FR" sz="2200"/>
                            <a:t>pas bloquées </a:t>
                          </a:r>
                          <a:r>
                            <a:rPr lang="fr-FR" sz="2200" dirty="0"/>
                            <a:t>et que la pression des freins soit </a:t>
                          </a:r>
                          <a14:m>
                            <m:oMath xmlns:m="http://schemas.openxmlformats.org/officeDocument/2006/math">
                              <m:r>
                                <a:rPr lang="fr-F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fr-FR" sz="2200" dirty="0"/>
                            <a:t> 30bar.</a:t>
                          </a:r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4400" b="0">
                              <a:solidFill>
                                <a:schemeClr val="accent4"/>
                              </a:solidFill>
                            </a:rPr>
                            <a:t>~</a:t>
                          </a:r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3201938591"/>
                      </a:ext>
                    </a:extLst>
                  </a:tr>
                  <a:tr h="455108">
                    <a:tc>
                      <a:txBody>
                        <a:bodyPr/>
                        <a:lstStyle/>
                        <a:p>
                          <a:r>
                            <a:rPr lang="fr-FR" sz="22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T11.6.6</a:t>
                          </a:r>
                          <a:endParaRPr lang="fr-FR" sz="220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200"/>
                            <a:t>Pour mesurer la puissance électrique sur la ligne de puissance, un capteur de courant DC doit être utilisé. Le seuil doit être choisi pour un équivalent en puissance de 5kW (~100A pour une batterie 48V)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4400" b="0">
                              <a:solidFill>
                                <a:schemeClr val="accent4"/>
                              </a:solidFill>
                            </a:rPr>
                            <a:t>~</a:t>
                          </a:r>
                        </a:p>
                        <a:p>
                          <a:endParaRPr lang="fr-FR" sz="2200" dirty="0"/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2035854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4AF68FB2-8908-B7B5-38D4-58BD522A18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651604"/>
                  </p:ext>
                </p:extLst>
              </p:nvPr>
            </p:nvGraphicFramePr>
            <p:xfrm>
              <a:off x="149603" y="1315154"/>
              <a:ext cx="9832597" cy="4930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076">
                      <a:extLst>
                        <a:ext uri="{9D8B030D-6E8A-4147-A177-3AD203B41FA5}">
                          <a16:colId xmlns:a16="http://schemas.microsoft.com/office/drawing/2014/main" val="922631201"/>
                        </a:ext>
                      </a:extLst>
                    </a:gridCol>
                    <a:gridCol w="8291744">
                      <a:extLst>
                        <a:ext uri="{9D8B030D-6E8A-4147-A177-3AD203B41FA5}">
                          <a16:colId xmlns:a16="http://schemas.microsoft.com/office/drawing/2014/main" val="1171516793"/>
                        </a:ext>
                      </a:extLst>
                    </a:gridCol>
                    <a:gridCol w="457777">
                      <a:extLst>
                        <a:ext uri="{9D8B030D-6E8A-4147-A177-3AD203B41FA5}">
                          <a16:colId xmlns:a16="http://schemas.microsoft.com/office/drawing/2014/main" val="682182480"/>
                        </a:ext>
                      </a:extLst>
                    </a:gridCol>
                  </a:tblGrid>
                  <a:tr h="45510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Carte de coupure en cas de </a:t>
                          </a:r>
                          <a:r>
                            <a:rPr lang="fr-FR" sz="2200"/>
                            <a:t>freinage brusque « BSPD »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200" dirty="0"/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2111470599"/>
                      </a:ext>
                    </a:extLst>
                  </a:tr>
                  <a:tr h="785529">
                    <a:tc>
                      <a:txBody>
                        <a:bodyPr/>
                        <a:lstStyle/>
                        <a:p>
                          <a:r>
                            <a:rPr lang="fr-FR" sz="22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T11.6.3</a:t>
                          </a:r>
                          <a:endParaRPr lang="fr-FR" sz="220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200"/>
                            <a:t>Cette carte doit être alimentée par le système basse tension, en aval de l’arrêt d’urgence « LVMS »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800">
                              <a:solidFill>
                                <a:schemeClr val="accent6"/>
                              </a:solidFill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✔</a:t>
                          </a:r>
                          <a:endParaRPr lang="fr-FR" sz="280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213183925"/>
                      </a:ext>
                    </a:extLst>
                  </a:tr>
                  <a:tr h="1453338">
                    <a:tc>
                      <a:txBody>
                        <a:bodyPr/>
                        <a:lstStyle/>
                        <a:p>
                          <a:r>
                            <a:rPr lang="fr-FR" sz="2200"/>
                            <a:t>T11.6.4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200" b="0"/>
                            <a:t>Doit être séparé de toute autre fonctionnalité (standalone), et doit être conçue avec le minimum requis d’interfaces entrées/sorties et alimentation. Les cibles de ces interfaces ne doivent pas passer par un intermédiaire</a:t>
                          </a:r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800">
                              <a:solidFill>
                                <a:schemeClr val="accent6"/>
                              </a:solidFill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✔</a:t>
                          </a:r>
                          <a:endParaRPr lang="fr-FR" sz="2800">
                            <a:solidFill>
                              <a:schemeClr val="accent6"/>
                            </a:solidFill>
                          </a:endParaRPr>
                        </a:p>
                        <a:p>
                          <a:endParaRPr lang="fr-FR" sz="4800" b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4206711488"/>
                      </a:ext>
                    </a:extLst>
                  </a:tr>
                  <a:tr h="1118058">
                    <a:tc>
                      <a:txBody>
                        <a:bodyPr/>
                        <a:lstStyle/>
                        <a:p>
                          <a:r>
                            <a:rPr lang="fr-FR" sz="2200" dirty="0"/>
                            <a:t>T11.6.5</a:t>
                          </a:r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12218" marR="112218" marT="56109" marB="56109">
                        <a:blipFill>
                          <a:blip r:embed="rId4"/>
                          <a:stretch>
                            <a:fillRect l="-13152" t="-244262" r="-5805" b="-110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4400" b="0">
                              <a:solidFill>
                                <a:schemeClr val="accent4"/>
                              </a:solidFill>
                            </a:rPr>
                            <a:t>~</a:t>
                          </a:r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3201938591"/>
                      </a:ext>
                    </a:extLst>
                  </a:tr>
                  <a:tr h="1118058">
                    <a:tc>
                      <a:txBody>
                        <a:bodyPr/>
                        <a:lstStyle/>
                        <a:p>
                          <a:r>
                            <a:rPr lang="fr-FR" sz="22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T11.6.6</a:t>
                          </a:r>
                          <a:endParaRPr lang="fr-FR" sz="220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200"/>
                            <a:t>Pour mesurer la puissance électrique sur la ligne de puissance, un capteur de courant DC doit être utilisé. Le seuil doit être choisi pour un équivalent en puissance de 5kW (~100A pour une batterie 48V)</a:t>
                          </a:r>
                          <a:endParaRPr lang="fr-FR" sz="2200" dirty="0"/>
                        </a:p>
                      </a:txBody>
                      <a:tcPr marL="112218" marR="112218" marT="56109" marB="5610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4400" b="0">
                              <a:solidFill>
                                <a:schemeClr val="accent4"/>
                              </a:solidFill>
                            </a:rPr>
                            <a:t>~</a:t>
                          </a:r>
                        </a:p>
                        <a:p>
                          <a:endParaRPr lang="fr-FR" sz="2200" dirty="0"/>
                        </a:p>
                      </a:txBody>
                      <a:tcPr marL="112218" marR="112218" marT="56109" marB="56109"/>
                    </a:tc>
                    <a:extLst>
                      <a:ext uri="{0D108BD9-81ED-4DB2-BD59-A6C34878D82A}">
                        <a16:rowId xmlns:a16="http://schemas.microsoft.com/office/drawing/2014/main" val="20358541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7C09B50C-E00A-6D15-DAAF-8FB5BB3F133D}"/>
              </a:ext>
            </a:extLst>
          </p:cNvPr>
          <p:cNvSpPr txBox="1"/>
          <p:nvPr/>
        </p:nvSpPr>
        <p:spPr>
          <a:xfrm>
            <a:off x="10160331" y="2640717"/>
            <a:ext cx="19619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>
                <a:solidFill>
                  <a:srgbClr val="FF0000"/>
                </a:solidFill>
              </a:rPr>
              <a:t>/!\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Besoin d’un test sur pédalier pour calibrer la carte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9B156F8-2EE2-83EE-3D9C-26C207E19FC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950511" y="3240882"/>
            <a:ext cx="209820" cy="965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FA462CB-5C2C-A071-21CD-06FB5B626971}"/>
              </a:ext>
            </a:extLst>
          </p:cNvPr>
          <p:cNvSpPr txBox="1"/>
          <p:nvPr/>
        </p:nvSpPr>
        <p:spPr>
          <a:xfrm>
            <a:off x="10160331" y="4316060"/>
            <a:ext cx="1961965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>
                <a:solidFill>
                  <a:srgbClr val="FF0000"/>
                </a:solidFill>
              </a:rPr>
              <a:t>/!\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Besoin d’un montage avec source et capteur de courant pour calibrer la carte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2C283BE-CBB4-D847-2FAF-413EE37A10D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982200" y="5054724"/>
            <a:ext cx="178131" cy="336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7">
            <a:extLst>
              <a:ext uri="{FF2B5EF4-FFF2-40B4-BE49-F238E27FC236}">
                <a16:creationId xmlns:a16="http://schemas.microsoft.com/office/drawing/2014/main" id="{75BC3225-1912-13F6-5B25-C8AC81458E2D}"/>
              </a:ext>
            </a:extLst>
          </p:cNvPr>
          <p:cNvSpPr txBox="1">
            <a:spLocks/>
          </p:cNvSpPr>
          <p:nvPr/>
        </p:nvSpPr>
        <p:spPr>
          <a:xfrm>
            <a:off x="838200" y="182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CAHIER DES CHARGES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C2181D-D003-3F4F-84E6-AC5FCDB8570E}"/>
              </a:ext>
            </a:extLst>
          </p:cNvPr>
          <p:cNvSpPr txBox="1"/>
          <p:nvPr/>
        </p:nvSpPr>
        <p:spPr>
          <a:xfrm>
            <a:off x="9982200" y="315497"/>
            <a:ext cx="1841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✔ </a:t>
            </a:r>
            <a:r>
              <a:rPr lang="fr-FR" sz="1800">
                <a:latin typeface="Meiryo UI" panose="020B0604030504040204" pitchFamily="34" charset="-128"/>
                <a:ea typeface="Meiryo UI" panose="020B0604030504040204" pitchFamily="34" charset="-128"/>
              </a:rPr>
              <a:t>Implémenté</a:t>
            </a:r>
            <a:endParaRPr lang="fr-FR" sz="180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fr-FR" sz="2800" b="0">
                <a:solidFill>
                  <a:schemeClr val="accent4"/>
                </a:solidFill>
              </a:rPr>
              <a:t>~ </a:t>
            </a:r>
            <a:r>
              <a:rPr lang="fr-FR">
                <a:latin typeface="Meiryo UI" panose="020B0604030504040204" pitchFamily="34" charset="-128"/>
                <a:ea typeface="Meiryo UI" panose="020B0604030504040204" pitchFamily="34" charset="-128"/>
              </a:rPr>
              <a:t>Non fini</a:t>
            </a:r>
            <a:endParaRPr lang="fr-FR" sz="2800" b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51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F3409-B0A3-B0BA-733D-93AC7695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B789A0-2D72-4354-51F0-2FEC16C27273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B66AB05-2AB6-D1FB-46F0-BE487F6A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558A1F9-7CEE-6545-E72A-31A1FDB5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CC0683-E203-DC27-070E-B120B223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9965-5147-44C8-A304-4A8D4FB77B68}" type="datetime1">
              <a:rPr lang="fr-FR" smtClean="0"/>
              <a:t>20/12/2023</a:t>
            </a:fld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464FE4A-2ECE-D5D8-BC03-69187C12B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16123"/>
              </p:ext>
            </p:extLst>
          </p:nvPr>
        </p:nvGraphicFramePr>
        <p:xfrm>
          <a:off x="1193018" y="1813919"/>
          <a:ext cx="9805964" cy="323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2">
                  <a:extLst>
                    <a:ext uri="{9D8B030D-6E8A-4147-A177-3AD203B41FA5}">
                      <a16:colId xmlns:a16="http://schemas.microsoft.com/office/drawing/2014/main" val="1203551613"/>
                    </a:ext>
                  </a:extLst>
                </a:gridCol>
                <a:gridCol w="8086409">
                  <a:extLst>
                    <a:ext uri="{9D8B030D-6E8A-4147-A177-3AD203B41FA5}">
                      <a16:colId xmlns:a16="http://schemas.microsoft.com/office/drawing/2014/main" val="2897123557"/>
                    </a:ext>
                  </a:extLst>
                </a:gridCol>
                <a:gridCol w="512193">
                  <a:extLst>
                    <a:ext uri="{9D8B030D-6E8A-4147-A177-3AD203B41FA5}">
                      <a16:colId xmlns:a16="http://schemas.microsoft.com/office/drawing/2014/main" val="550682779"/>
                    </a:ext>
                  </a:extLst>
                </a:gridCol>
              </a:tblGrid>
              <a:tr h="455108">
                <a:tc gridSpan="3"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Carte de coupure en cas de </a:t>
                      </a:r>
                      <a:r>
                        <a:rPr lang="fr-FR" sz="2200"/>
                        <a:t>freinage brusque « BSPD »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1111651105"/>
                  </a:ext>
                </a:extLst>
              </a:tr>
              <a:tr h="455108">
                <a:tc>
                  <a:txBody>
                    <a:bodyPr/>
                    <a:lstStyle/>
                    <a:p>
                      <a:r>
                        <a:rPr lang="fr-FR" sz="2200"/>
                        <a:t>T11.6.7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/>
                        <a:t>Il doit être possible de déconnecter séparément chaque capteur pour inspection technique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>
                          <a:solidFill>
                            <a:schemeClr val="accent6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✔</a:t>
                      </a:r>
                      <a:endParaRPr lang="fr-FR" sz="2800">
                        <a:solidFill>
                          <a:schemeClr val="accent6"/>
                        </a:solidFill>
                      </a:endParaRPr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3809509522"/>
                  </a:ext>
                </a:extLst>
              </a:tr>
              <a:tr h="455108">
                <a:tc>
                  <a:txBody>
                    <a:bodyPr/>
                    <a:lstStyle/>
                    <a:p>
                      <a:r>
                        <a:rPr lang="fr-FR" sz="2200"/>
                        <a:t>T11.6.9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/>
                        <a:t>L’équipe doit pouvoir simuler un signal de mesure de courant équivalent en puissance à plus de 5kW tout en appuyant sur la pédale de frein pour démontrer que la carte fonctionne et ouvre le circuit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>
                          <a:solidFill>
                            <a:schemeClr val="accent6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✔</a:t>
                      </a:r>
                      <a:endParaRPr lang="fr-FR" sz="4400">
                        <a:solidFill>
                          <a:schemeClr val="accent6"/>
                        </a:solidFill>
                      </a:endParaRPr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886774579"/>
                  </a:ext>
                </a:extLst>
              </a:tr>
              <a:tr h="455108">
                <a:tc>
                  <a:txBody>
                    <a:bodyPr/>
                    <a:lstStyle/>
                    <a:p>
                      <a:r>
                        <a:rPr lang="fr-FR" sz="2200"/>
                        <a:t>T11.6.10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/>
                        <a:t>La carte ne doit pas être contenue dans le boîtier batterie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>
                          <a:solidFill>
                            <a:schemeClr val="accent6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✔</a:t>
                      </a:r>
                      <a:endParaRPr lang="fr-FR" sz="2800">
                        <a:solidFill>
                          <a:schemeClr val="accent6"/>
                        </a:solidFill>
                      </a:endParaRPr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1633594860"/>
                  </a:ext>
                </a:extLst>
              </a:tr>
            </a:tbl>
          </a:graphicData>
        </a:graphic>
      </p:graphicFrame>
      <p:sp>
        <p:nvSpPr>
          <p:cNvPr id="17" name="Titre 7">
            <a:extLst>
              <a:ext uri="{FF2B5EF4-FFF2-40B4-BE49-F238E27FC236}">
                <a16:creationId xmlns:a16="http://schemas.microsoft.com/office/drawing/2014/main" id="{4EDB1EFB-7849-1352-58AD-54EA7596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54"/>
            <a:ext cx="10515600" cy="1325563"/>
          </a:xfrm>
        </p:spPr>
        <p:txBody>
          <a:bodyPr/>
          <a:lstStyle/>
          <a:p>
            <a:r>
              <a:rPr lang="fr-FR" dirty="0"/>
              <a:t>CAHIER DES CHARGES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D0EF8E-981E-8162-B8B6-039E36CB6701}"/>
              </a:ext>
            </a:extLst>
          </p:cNvPr>
          <p:cNvSpPr txBox="1"/>
          <p:nvPr/>
        </p:nvSpPr>
        <p:spPr>
          <a:xfrm>
            <a:off x="9982200" y="315497"/>
            <a:ext cx="1841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✔ </a:t>
            </a:r>
            <a:r>
              <a:rPr lang="fr-FR" sz="1800">
                <a:latin typeface="Meiryo UI" panose="020B0604030504040204" pitchFamily="34" charset="-128"/>
                <a:ea typeface="Meiryo UI" panose="020B0604030504040204" pitchFamily="34" charset="-128"/>
              </a:rPr>
              <a:t>Implémenté</a:t>
            </a:r>
            <a:endParaRPr lang="fr-FR" sz="180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fr-FR" sz="2800" b="0">
                <a:solidFill>
                  <a:schemeClr val="accent4"/>
                </a:solidFill>
              </a:rPr>
              <a:t>~ </a:t>
            </a:r>
            <a:r>
              <a:rPr lang="fr-FR">
                <a:latin typeface="Meiryo UI" panose="020B0604030504040204" pitchFamily="34" charset="-128"/>
                <a:ea typeface="Meiryo UI" panose="020B0604030504040204" pitchFamily="34" charset="-128"/>
              </a:rPr>
              <a:t>Non fini</a:t>
            </a:r>
            <a:endParaRPr lang="fr-FR" sz="2800" b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F3409-B0A3-B0BA-733D-93AC7695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B789A0-2D72-4354-51F0-2FEC16C27273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B66AB05-2AB6-D1FB-46F0-BE487F6A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558A1F9-7CEE-6545-E72A-31A1FDB5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CC0683-E203-DC27-070E-B120B223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9965-5147-44C8-A304-4A8D4FB77B68}" type="datetime1">
              <a:rPr lang="fr-FR" smtClean="0"/>
              <a:t>20/12/2023</a:t>
            </a:fld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A145ED4-85C0-45BA-779B-B47801DF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2058"/>
              </p:ext>
            </p:extLst>
          </p:nvPr>
        </p:nvGraphicFramePr>
        <p:xfrm>
          <a:off x="120835" y="1324378"/>
          <a:ext cx="9646166" cy="481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807954604"/>
                    </a:ext>
                  </a:extLst>
                </a:gridCol>
                <a:gridCol w="7960260">
                  <a:extLst>
                    <a:ext uri="{9D8B030D-6E8A-4147-A177-3AD203B41FA5}">
                      <a16:colId xmlns:a16="http://schemas.microsoft.com/office/drawing/2014/main" val="3524679282"/>
                    </a:ext>
                  </a:extLst>
                </a:gridCol>
                <a:gridCol w="567320">
                  <a:extLst>
                    <a:ext uri="{9D8B030D-6E8A-4147-A177-3AD203B41FA5}">
                      <a16:colId xmlns:a16="http://schemas.microsoft.com/office/drawing/2014/main" val="2695077827"/>
                    </a:ext>
                  </a:extLst>
                </a:gridCol>
              </a:tblGrid>
              <a:tr h="455108">
                <a:tc gridSpan="3"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Carte de coupure en cas de </a:t>
                      </a:r>
                      <a:r>
                        <a:rPr lang="fr-FR" sz="2200"/>
                        <a:t>freinage brusque « BSPD »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493475159"/>
                  </a:ext>
                </a:extLst>
              </a:tr>
              <a:tr h="484711">
                <a:tc>
                  <a:txBody>
                    <a:bodyPr/>
                    <a:lstStyle/>
                    <a:p>
                      <a:r>
                        <a:rPr lang="fr-FR" sz="2200"/>
                        <a:t>T11.6.8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/>
                        <a:t>Tous les signaux d’entrée/sortie de la carte sont critiques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b="0">
                          <a:solidFill>
                            <a:schemeClr val="accent4"/>
                          </a:solidFill>
                        </a:rPr>
                        <a:t>~</a:t>
                      </a:r>
                      <a:endParaRPr lang="fr-FR" sz="2800" b="0">
                        <a:solidFill>
                          <a:schemeClr val="accent4"/>
                        </a:solidFill>
                      </a:endParaRPr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4036456457"/>
                  </a:ext>
                </a:extLst>
              </a:tr>
              <a:tr h="455108">
                <a:tc>
                  <a:txBody>
                    <a:bodyPr/>
                    <a:lstStyle/>
                    <a:p>
                      <a:r>
                        <a:rPr lang="fr-FR" sz="2200"/>
                        <a:t>T11.9.2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/>
                        <a:t>Une faute sur un signal critique doit résulter en un état sûr :</a:t>
                      </a:r>
                    </a:p>
                    <a:p>
                      <a:r>
                        <a:rPr lang="fr-FR" sz="2200"/>
                        <a:t>- par un circuit ouvert ou fermé à la masse;</a:t>
                      </a:r>
                    </a:p>
                    <a:p>
                      <a:r>
                        <a:rPr lang="fr-FR" sz="2200"/>
                        <a:t>- si capteur analogique, par un circuit fermé à son alimentation.</a:t>
                      </a:r>
                      <a:endParaRPr lang="fr-FR" sz="2200" dirty="0"/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b="0">
                          <a:solidFill>
                            <a:schemeClr val="accent4"/>
                          </a:solidFill>
                        </a:rPr>
                        <a:t>~</a:t>
                      </a:r>
                    </a:p>
                    <a:p>
                      <a:endParaRPr lang="fr-FR" sz="2200" dirty="0"/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1918172327"/>
                  </a:ext>
                </a:extLst>
              </a:tr>
              <a:tr h="455108">
                <a:tc>
                  <a:txBody>
                    <a:bodyPr/>
                    <a:lstStyle/>
                    <a:p>
                      <a:r>
                        <a:rPr lang="fr-FR" sz="2200"/>
                        <a:t>T11.9.4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r>
                        <a:rPr lang="fr-FR" sz="2200"/>
                        <a:t>Un état sûr est défini par la fonction du signal :</a:t>
                      </a:r>
                    </a:p>
                    <a:p>
                      <a:r>
                        <a:rPr lang="fr-FR" sz="2200"/>
                        <a:t>- pour un indicateur : indiquer une erreur sur l’indicateur en question;</a:t>
                      </a:r>
                      <a:endParaRPr lang="fr-FR" sz="2200" dirty="0"/>
                    </a:p>
                    <a:p>
                      <a:r>
                        <a:rPr lang="fr-FR" sz="2200"/>
                        <a:t>- si en lien avec la basse tension : un des pôle doit être déconnecté du véhicule;</a:t>
                      </a:r>
                    </a:p>
                    <a:p>
                      <a:r>
                        <a:rPr lang="fr-FR" sz="2200"/>
                        <a:t>- autre : ouvrir la ligne d’arrêt d’urgence et ouvrir les relais d’isolation batterie.</a:t>
                      </a:r>
                    </a:p>
                  </a:txBody>
                  <a:tcPr marL="112218" marR="112218" marT="56109" marB="561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b="0">
                          <a:solidFill>
                            <a:schemeClr val="accent4"/>
                          </a:solidFill>
                        </a:rPr>
                        <a:t>~</a:t>
                      </a:r>
                    </a:p>
                    <a:p>
                      <a:endParaRPr lang="fr-FR" sz="2200"/>
                    </a:p>
                  </a:txBody>
                  <a:tcPr marL="112218" marR="112218" marT="56109" marB="56109"/>
                </a:tc>
                <a:extLst>
                  <a:ext uri="{0D108BD9-81ED-4DB2-BD59-A6C34878D82A}">
                    <a16:rowId xmlns:a16="http://schemas.microsoft.com/office/drawing/2014/main" val="4235260005"/>
                  </a:ext>
                </a:extLst>
              </a:tr>
            </a:tbl>
          </a:graphicData>
        </a:graphic>
      </p:graphicFrame>
      <p:sp>
        <p:nvSpPr>
          <p:cNvPr id="12" name="Titre 7">
            <a:extLst>
              <a:ext uri="{FF2B5EF4-FFF2-40B4-BE49-F238E27FC236}">
                <a16:creationId xmlns:a16="http://schemas.microsoft.com/office/drawing/2014/main" id="{C33E8753-8E88-86E7-7359-5E9EB2B6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54"/>
            <a:ext cx="10515600" cy="1325563"/>
          </a:xfrm>
        </p:spPr>
        <p:txBody>
          <a:bodyPr/>
          <a:lstStyle/>
          <a:p>
            <a:r>
              <a:rPr lang="fr-FR" dirty="0"/>
              <a:t>CAHIER DES CHARGES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22E47C-86DF-4257-B0FA-9337A42D6F82}"/>
              </a:ext>
            </a:extLst>
          </p:cNvPr>
          <p:cNvSpPr txBox="1"/>
          <p:nvPr/>
        </p:nvSpPr>
        <p:spPr>
          <a:xfrm>
            <a:off x="9969623" y="2601452"/>
            <a:ext cx="2152673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>
                <a:solidFill>
                  <a:srgbClr val="FF0000"/>
                </a:solidFill>
              </a:rPr>
              <a:t>/!\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Finaliser les tests dysfonctionnels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13E716E-5603-8BBC-90D6-A1A220739481}"/>
              </a:ext>
            </a:extLst>
          </p:cNvPr>
          <p:cNvCxnSpPr>
            <a:cxnSpLocks/>
          </p:cNvCxnSpPr>
          <p:nvPr/>
        </p:nvCxnSpPr>
        <p:spPr>
          <a:xfrm flipV="1">
            <a:off x="9694416" y="3247783"/>
            <a:ext cx="275207" cy="692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D59DB6D-59C0-90E7-0CC1-389429D3BDA7}"/>
              </a:ext>
            </a:extLst>
          </p:cNvPr>
          <p:cNvCxnSpPr>
            <a:cxnSpLocks/>
          </p:cNvCxnSpPr>
          <p:nvPr/>
        </p:nvCxnSpPr>
        <p:spPr>
          <a:xfrm>
            <a:off x="9694416" y="2242032"/>
            <a:ext cx="275207" cy="359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15CA3A9-5639-702A-E2DF-5A805B54207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694416" y="2924618"/>
            <a:ext cx="2752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81925F8-23D9-CA0F-B43A-23E9AE37C5FF}"/>
              </a:ext>
            </a:extLst>
          </p:cNvPr>
          <p:cNvSpPr txBox="1"/>
          <p:nvPr/>
        </p:nvSpPr>
        <p:spPr>
          <a:xfrm>
            <a:off x="9982200" y="315497"/>
            <a:ext cx="1841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✔ </a:t>
            </a:r>
            <a:r>
              <a:rPr lang="fr-FR" sz="1800">
                <a:latin typeface="Meiryo UI" panose="020B0604030504040204" pitchFamily="34" charset="-128"/>
                <a:ea typeface="Meiryo UI" panose="020B0604030504040204" pitchFamily="34" charset="-128"/>
              </a:rPr>
              <a:t>Implémenté</a:t>
            </a:r>
            <a:endParaRPr lang="fr-FR" sz="180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fr-FR" sz="2800" b="0">
                <a:solidFill>
                  <a:schemeClr val="accent4"/>
                </a:solidFill>
              </a:rPr>
              <a:t>~ </a:t>
            </a:r>
            <a:r>
              <a:rPr lang="fr-FR">
                <a:latin typeface="Meiryo UI" panose="020B0604030504040204" pitchFamily="34" charset="-128"/>
                <a:ea typeface="Meiryo UI" panose="020B0604030504040204" pitchFamily="34" charset="-128"/>
              </a:rPr>
              <a:t>Non fini</a:t>
            </a:r>
            <a:endParaRPr lang="fr-FR" sz="2800" b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2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29AB2-050A-CFE3-50E1-3251AA92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921"/>
            <a:ext cx="10515600" cy="1325563"/>
          </a:xfrm>
        </p:spPr>
        <p:txBody>
          <a:bodyPr/>
          <a:lstStyle/>
          <a:p>
            <a:pPr algn="ctr"/>
            <a:r>
              <a:rPr lang="fr-FR"/>
              <a:t>FLOT DE CONCEPTION DE LA CARTE BSPD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22884A-F53D-1965-F8BB-EF70A6F4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B6914DF-B41A-1471-6CC7-BD5352E50380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21F44F3-8AE7-8387-C685-5EBDA8C4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B59EA4-34F4-B10D-6723-CFDC2242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C62C32C-3AB3-1FA8-1346-001B624B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8D1-0195-4FA0-89E7-FE7100FBC7EB}" type="datetime1">
              <a:rPr lang="fr-FR" smtClean="0"/>
              <a:t>20/12/2023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68DE101-DD06-9138-9F2E-7BAE8909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339" y="25007"/>
            <a:ext cx="6689322" cy="60812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22884A-F53D-1965-F8BB-EF70A6F4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B6914DF-B41A-1471-6CC7-BD5352E50380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21F44F3-8AE7-8387-C685-5EBDA8C4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B59EA4-34F4-B10D-6723-CFDC2242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C62C32C-3AB3-1FA8-1346-001B624B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8D1-0195-4FA0-89E7-FE7100FBC7EB}" type="datetime1">
              <a:rPr lang="fr-FR" smtClean="0"/>
              <a:t>20/12/2023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33E512E-74D1-F0A2-57AA-E31C6BCD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89009"/>
            <a:ext cx="3431959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fr-FR"/>
              <a:t>Ce qui est fait</a:t>
            </a:r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F27F9AC-7483-56BC-86F2-A6142220E85A}"/>
              </a:ext>
            </a:extLst>
          </p:cNvPr>
          <p:cNvCxnSpPr>
            <a:cxnSpLocks/>
          </p:cNvCxnSpPr>
          <p:nvPr/>
        </p:nvCxnSpPr>
        <p:spPr>
          <a:xfrm>
            <a:off x="736847" y="4660777"/>
            <a:ext cx="10377996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B1CC3A5-0753-8546-8826-F98CD99F66ED}"/>
              </a:ext>
            </a:extLst>
          </p:cNvPr>
          <p:cNvSpPr txBox="1"/>
          <p:nvPr/>
        </p:nvSpPr>
        <p:spPr>
          <a:xfrm>
            <a:off x="9405891" y="4925810"/>
            <a:ext cx="263666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>
                <a:latin typeface="+mj-lt"/>
              </a:rPr>
              <a:t>Ce qui est en cours</a:t>
            </a:r>
          </a:p>
        </p:txBody>
      </p:sp>
    </p:spTree>
    <p:extLst>
      <p:ext uri="{BB962C8B-B14F-4D97-AF65-F5344CB8AC3E}">
        <p14:creationId xmlns:p14="http://schemas.microsoft.com/office/powerpoint/2010/main" val="231272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B09BB87-198C-F599-A65A-D8D20D56B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39" y="0"/>
            <a:ext cx="7666522" cy="6858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22884A-F53D-1965-F8BB-EF70A6F4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B6914DF-B41A-1471-6CC7-BD5352E50380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21F44F3-8AE7-8387-C685-5EBDA8C4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B59EA4-34F4-B10D-6723-CFDC2242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C62C32C-3AB3-1FA8-1346-001B624B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8D1-0195-4FA0-89E7-FE7100FBC7EB}" type="datetime1">
              <a:rPr lang="fr-FR" smtClean="0"/>
              <a:t>20/12/2023</a:t>
            </a:fld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839F337-EF37-420D-84D3-CCA6D094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458" y="136525"/>
            <a:ext cx="3431959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fr-FR"/>
              <a:t>Ce qu’il reste à faire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6F83A-CB96-2DAB-CE5A-C5A983C7E31E}"/>
              </a:ext>
            </a:extLst>
          </p:cNvPr>
          <p:cNvSpPr/>
          <p:nvPr/>
        </p:nvSpPr>
        <p:spPr>
          <a:xfrm>
            <a:off x="3506680" y="0"/>
            <a:ext cx="1900103" cy="271656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9923A1-6896-6A0D-450B-BA5816F1097C}"/>
              </a:ext>
            </a:extLst>
          </p:cNvPr>
          <p:cNvSpPr txBox="1"/>
          <p:nvPr/>
        </p:nvSpPr>
        <p:spPr>
          <a:xfrm>
            <a:off x="5436095" y="1888217"/>
            <a:ext cx="1566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Corriger, faire évoluer le schéma !</a:t>
            </a:r>
          </a:p>
        </p:txBody>
      </p:sp>
    </p:spTree>
    <p:extLst>
      <p:ext uri="{BB962C8B-B14F-4D97-AF65-F5344CB8AC3E}">
        <p14:creationId xmlns:p14="http://schemas.microsoft.com/office/powerpoint/2010/main" val="307348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F3409-B0A3-B0BA-733D-93AC7695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A6A7-1FB2-418D-866E-48F150F6F536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B789A0-2D72-4354-51F0-2FEC16C27273}"/>
              </a:ext>
            </a:extLst>
          </p:cNvPr>
          <p:cNvGrpSpPr/>
          <p:nvPr/>
        </p:nvGrpSpPr>
        <p:grpSpPr>
          <a:xfrm>
            <a:off x="4943918" y="6193811"/>
            <a:ext cx="2304164" cy="627062"/>
            <a:chOff x="0" y="0"/>
            <a:chExt cx="2172508" cy="59118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B66AB05-2AB6-D1FB-46F0-BE487F6A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2935" cy="5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558A1F9-7CEE-6545-E72A-31A1FDB5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" y="48491"/>
              <a:ext cx="1736090" cy="491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re 7">
            <a:extLst>
              <a:ext uri="{FF2B5EF4-FFF2-40B4-BE49-F238E27FC236}">
                <a16:creationId xmlns:a16="http://schemas.microsoft.com/office/drawing/2014/main" id="{9FDD75FA-A1E6-5A6C-AD8C-4E70AF1AAE51}"/>
              </a:ext>
            </a:extLst>
          </p:cNvPr>
          <p:cNvSpPr txBox="1">
            <a:spLocks/>
          </p:cNvSpPr>
          <p:nvPr/>
        </p:nvSpPr>
        <p:spPr>
          <a:xfrm>
            <a:off x="752011" y="139885"/>
            <a:ext cx="106879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SCHEMA CARTE COUPURE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D12B74-826C-14AB-DC70-B23290D8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6B4D-14F8-45D8-A703-B716C0AC288D}" type="datetime1">
              <a:rPr lang="fr-FR" smtClean="0"/>
              <a:t>20/12/2023</a:t>
            </a:fld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C5048A3-94B6-2BE9-BB53-B193DC99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95033"/>
              </p:ext>
            </p:extLst>
          </p:nvPr>
        </p:nvGraphicFramePr>
        <p:xfrm>
          <a:off x="146325" y="1399320"/>
          <a:ext cx="8682527" cy="449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62">
                  <a:extLst>
                    <a:ext uri="{9D8B030D-6E8A-4147-A177-3AD203B41FA5}">
                      <a16:colId xmlns:a16="http://schemas.microsoft.com/office/drawing/2014/main" val="506028723"/>
                    </a:ext>
                  </a:extLst>
                </a:gridCol>
                <a:gridCol w="7554897">
                  <a:extLst>
                    <a:ext uri="{9D8B030D-6E8A-4147-A177-3AD203B41FA5}">
                      <a16:colId xmlns:a16="http://schemas.microsoft.com/office/drawing/2014/main" val="510728034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86917428"/>
                    </a:ext>
                  </a:extLst>
                </a:gridCol>
              </a:tblGrid>
              <a:tr h="388228">
                <a:tc>
                  <a:txBody>
                    <a:bodyPr/>
                    <a:lstStyle/>
                    <a:p>
                      <a:r>
                        <a:rPr lang="fr-FR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Commentaire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44522"/>
                  </a:ext>
                </a:extLst>
              </a:tr>
              <a:tr h="349819">
                <a:tc>
                  <a:txBody>
                    <a:bodyPr/>
                    <a:lstStyle/>
                    <a:p>
                      <a:r>
                        <a:rPr lang="fr-FR"/>
                        <a:t>v0.1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Ajout de la logique analogique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94475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r>
                        <a:rPr lang="fr-FR"/>
                        <a:t>v0.2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Ajout de la gestion du temps d’acquisition de 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53996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r>
                        <a:rPr lang="fr-FR"/>
                        <a:t>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(abandonné) Ajout de la fonction de mise à zéro avec bi-stable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08860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r>
                        <a:rPr lang="fr-FR"/>
                        <a:t>v0.4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Ajout de la fonction de mise à zéro avec 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43101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r>
                        <a:rPr lang="fr-FR"/>
                        <a:t>v0.5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Correction des tensions de référence avec alimentation 5V</a:t>
                      </a:r>
                    </a:p>
                    <a:p>
                      <a:r>
                        <a:rPr lang="fr-FR"/>
                        <a:t>Correction des courants d’entrée/sortie des 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0212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r>
                        <a:rPr lang="fr-FR"/>
                        <a:t>v0.6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Ajout de la fonction d’acquisition d’un capteur courant réf. GCK M. Voyer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89058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r>
                        <a:rPr lang="fr-FR"/>
                        <a:t>v0.7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(abandonné) Ajout de la fonction de simulation d’un signal de courant par 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rgbClr val="E2F0D9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63054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v0.8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(abandonné) Ajout de la fonction de coupure sur faute du capteur de courant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rgbClr val="E2F0D9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373638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v0.9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Ajout de la fonction de simulation d’un signal de courant par interrupteur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712233"/>
                  </a:ext>
                </a:extLst>
              </a:tr>
              <a:tr h="388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Ajout de contrainte : les signaux sont critiques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4618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DC568A1-C3B3-B406-80BE-C5DDF7755AC7}"/>
              </a:ext>
            </a:extLst>
          </p:cNvPr>
          <p:cNvSpPr txBox="1"/>
          <p:nvPr/>
        </p:nvSpPr>
        <p:spPr>
          <a:xfrm>
            <a:off x="2290439" y="958788"/>
            <a:ext cx="74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Historique d’évolution</a:t>
            </a:r>
          </a:p>
        </p:txBody>
      </p:sp>
      <p:sp>
        <p:nvSpPr>
          <p:cNvPr id="22" name="Flèche : courbe vers la gauche 21">
            <a:extLst>
              <a:ext uri="{FF2B5EF4-FFF2-40B4-BE49-F238E27FC236}">
                <a16:creationId xmlns:a16="http://schemas.microsoft.com/office/drawing/2014/main" id="{3AD8C4DB-55AB-BA7F-7307-984045B9A06E}"/>
              </a:ext>
            </a:extLst>
          </p:cNvPr>
          <p:cNvSpPr/>
          <p:nvPr/>
        </p:nvSpPr>
        <p:spPr>
          <a:xfrm>
            <a:off x="8773362" y="5212333"/>
            <a:ext cx="612559" cy="62587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135E221-B478-B05D-A3C8-059468B6888E}"/>
              </a:ext>
            </a:extLst>
          </p:cNvPr>
          <p:cNvSpPr txBox="1"/>
          <p:nvPr/>
        </p:nvSpPr>
        <p:spPr>
          <a:xfrm>
            <a:off x="9555696" y="5063606"/>
            <a:ext cx="2152673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Correction de la carte après tests dysfonctionnels</a:t>
            </a:r>
          </a:p>
        </p:txBody>
      </p:sp>
    </p:spTree>
    <p:extLst>
      <p:ext uri="{BB962C8B-B14F-4D97-AF65-F5344CB8AC3E}">
        <p14:creationId xmlns:p14="http://schemas.microsoft.com/office/powerpoint/2010/main" val="10395142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763</Words>
  <Application>Microsoft Office PowerPoint</Application>
  <PresentationFormat>Grand écran</PresentationFormat>
  <Paragraphs>146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Meiryo UI</vt:lpstr>
      <vt:lpstr>Arial</vt:lpstr>
      <vt:lpstr>Calibri</vt:lpstr>
      <vt:lpstr>Calibri Light</vt:lpstr>
      <vt:lpstr>Cambria Math</vt:lpstr>
      <vt:lpstr>Thème Office</vt:lpstr>
      <vt:lpstr>CARTE DE COUPURE FREINAGE BRUSQUE (BSPD)</vt:lpstr>
      <vt:lpstr>CAHIER DES CHARGES</vt:lpstr>
      <vt:lpstr>Présentation PowerPoint</vt:lpstr>
      <vt:lpstr>CAHIER DES CHARGES </vt:lpstr>
      <vt:lpstr>CAHIER DES CHARGES </vt:lpstr>
      <vt:lpstr>FLOT DE CONCEPTION DE LA CARTE BSPD</vt:lpstr>
      <vt:lpstr>Ce qui est fait</vt:lpstr>
      <vt:lpstr>Ce qu’il reste à faire</vt:lpstr>
      <vt:lpstr>Présentation PowerPoint</vt:lpstr>
      <vt:lpstr>Livrables carte BSPD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Formula Student</dc:title>
  <dc:creator>Mourougen MARIMOUTOU-POUGARY</dc:creator>
  <cp:lastModifiedBy>Guillaume David</cp:lastModifiedBy>
  <cp:revision>138</cp:revision>
  <dcterms:created xsi:type="dcterms:W3CDTF">2023-03-07T12:06:56Z</dcterms:created>
  <dcterms:modified xsi:type="dcterms:W3CDTF">2023-12-20T20:49:38Z</dcterms:modified>
</cp:coreProperties>
</file>