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7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71" r:id="rId15"/>
  </p:sldIdLst>
  <p:sldSz cx="10972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263"/>
    <a:srgbClr val="000000"/>
    <a:srgbClr val="7030A0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3" autoAdjust="0"/>
    <p:restoredTop sz="94637" autoAdjust="0"/>
  </p:normalViewPr>
  <p:slideViewPr>
    <p:cSldViewPr>
      <p:cViewPr varScale="1">
        <p:scale>
          <a:sx n="79" d="100"/>
          <a:sy n="79" d="100"/>
        </p:scale>
        <p:origin x="486" y="78"/>
      </p:cViewPr>
      <p:guideLst>
        <p:guide orient="horz" pos="2160"/>
        <p:guide pos="2880"/>
        <p:guide orient="horz" pos="2304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084-AB97-4732-9D5E-95A15B8EA76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0A476-D68E-416F-AEB6-EC763E01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72455"/>
            <a:ext cx="932688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145280"/>
            <a:ext cx="76809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6A7B-0854-4D0A-836B-FE893A8FB6A1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0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99E8-7F3D-4439-9493-83022C393895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9"/>
            <a:ext cx="246888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9"/>
            <a:ext cx="722376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3F03-97B9-492F-9346-17E2529B7465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6B6-9848-4033-9185-0CC79B241CF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700695"/>
            <a:ext cx="932688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100495"/>
            <a:ext cx="932688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5F-F1C8-49A1-A8D6-F1235418BAD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5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2"/>
            <a:ext cx="484632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2"/>
            <a:ext cx="484632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E328-F0A8-48E9-9F2C-7A1B7DAC2646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7"/>
            <a:ext cx="4848226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637454"/>
            <a:ext cx="485013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319867"/>
            <a:ext cx="485013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C0BC-812B-44B3-A2C9-83119F4B930C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265-51E7-4F4C-B732-9F349C21E239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37AD-58C5-4FBF-8A26-897589A39FA9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5"/>
            <a:ext cx="613410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5"/>
            <a:ext cx="3609976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60C7-71CB-4BD6-A805-4119A4B1CE3F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1"/>
            <a:ext cx="658368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C801-DDD5-4DAD-B4C0-4FB9EEFE8039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0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2"/>
            <a:ext cx="98755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780108"/>
            <a:ext cx="2560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7E4D-F718-4AAD-813A-5353D81AC205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780108"/>
            <a:ext cx="34747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780108"/>
            <a:ext cx="2560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C92E-A5AC-4888-A617-8E36190C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" y="228600"/>
            <a:ext cx="10314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Advanced </a:t>
            </a:r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Cryptography-ICT-6115</a:t>
            </a:r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Integer</a:t>
            </a:r>
            <a:endParaRPr lang="en-US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 flipV="1">
            <a:off x="960120" y="2209800"/>
            <a:ext cx="9546336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29050"/>
            <a:ext cx="2281626" cy="170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60120" y="3810000"/>
            <a:ext cx="94183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22510"/>
              </p:ext>
            </p:extLst>
          </p:nvPr>
        </p:nvGraphicFramePr>
        <p:xfrm>
          <a:off x="1737360" y="3976718"/>
          <a:ext cx="3454848" cy="1300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1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 marT="48768" marB="48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2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 marT="48768" marB="48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87173"/>
              </p:ext>
            </p:extLst>
          </p:nvPr>
        </p:nvGraphicFramePr>
        <p:xfrm>
          <a:off x="3581401" y="4038082"/>
          <a:ext cx="4282440" cy="1194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Presented</a:t>
                      </a:r>
                      <a:r>
                        <a:rPr lang="en-US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By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9728" marR="109728" marT="48768" marB="48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Md.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Moursalin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Islam (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IT-23611)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9728" marR="109728" marT="48768" marB="48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31604"/>
              </p:ext>
            </p:extLst>
          </p:nvPr>
        </p:nvGraphicFramePr>
        <p:xfrm>
          <a:off x="1463042" y="5375973"/>
          <a:ext cx="8330615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Department of Information and Communication Technology (ICT) </a:t>
                      </a:r>
                    </a:p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Mawlana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Bhashani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Science and Technology University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Santosh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,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Tangail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, 1902 Bangladesh.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/>
                        <a:cs typeface="Times New Roman" pitchFamily="18" charset="0"/>
                      </a:endParaRPr>
                    </a:p>
                  </a:txBody>
                  <a:tcPr marL="82296" marR="8229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6CFD-B23D-4F23-8CC1-E908EE0769B8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Modular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Congruence Relation: a ≡ b (mod n) means (a - b) is divisible by n.</a:t>
            </a:r>
          </a:p>
          <a:p>
            <a:r>
              <a:rPr lang="en-US" dirty="0"/>
              <a:t>- Properties of Modular Arithmetic:</a:t>
            </a:r>
          </a:p>
          <a:p>
            <a:r>
              <a:rPr lang="en-US" dirty="0"/>
              <a:t>  * Addition, Subtraction, and Multiplication are preserved.</a:t>
            </a:r>
          </a:p>
          <a:p>
            <a:r>
              <a:rPr lang="en-US" dirty="0"/>
              <a:t>  * Applications in cryptography and computer science.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6B6-9848-4033-9185-0CC79B241CF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1" y="2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23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Modular Arithmetic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Definition: a ≡ b (mod n) if (a - b) is divisible by n.</a:t>
            </a:r>
          </a:p>
          <a:p>
            <a:r>
              <a:rPr lang="en-US" dirty="0"/>
              <a:t>- Example 1: 17 ≡ 2 (mod 5) because 17 - 2 = 15, which is divisible by 5.</a:t>
            </a:r>
          </a:p>
          <a:p>
            <a:r>
              <a:rPr lang="en-US" dirty="0"/>
              <a:t>- Example 2: 10 ≡ 0 (mod 2) since 10 is divisible by 2.</a:t>
            </a:r>
          </a:p>
          <a:p>
            <a:r>
              <a:rPr lang="en-US" dirty="0"/>
              <a:t>- Applications: Cryptography, coding theory, clock arithmetic.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6B6-9848-4033-9185-0CC79B241CF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1" y="2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Integers in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Basis for constructing other number systems (e.g., rational numbers).</a:t>
            </a:r>
          </a:p>
          <a:p>
            <a:r>
              <a:rPr lang="en-US" dirty="0"/>
              <a:t>- Crucial in solving linear Diophantine equations.</a:t>
            </a:r>
          </a:p>
          <a:p>
            <a:r>
              <a:rPr lang="en-US" dirty="0"/>
              <a:t>- Modular arithmetic used in coding theory and cryptography.</a:t>
            </a:r>
          </a:p>
          <a:p>
            <a:r>
              <a:rPr lang="en-US" dirty="0"/>
              <a:t>- Foundation for group theory and ring theory.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6B6-9848-4033-9185-0CC79B241CF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1" y="2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89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Thomas W. Judson, *Abstract Algebra: Theory and Applications*.</a:t>
            </a:r>
          </a:p>
          <a:p>
            <a:r>
              <a:rPr lang="en-US" dirty="0"/>
              <a:t>   Available at: https://abstract.ups.edu/</a:t>
            </a:r>
          </a:p>
          <a:p>
            <a:r>
              <a:rPr lang="en-US" dirty="0"/>
              <a:t>2. Applications of modular arithmetic: Cryptography resources.</a:t>
            </a:r>
          </a:p>
          <a:p>
            <a:r>
              <a:rPr lang="en-US" dirty="0"/>
              <a:t>3. Supplementary materials: Online algebra tutorials.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6B6-9848-4033-9185-0CC79B241CF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1" y="2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6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DE8E-2E22-460C-BE88-C0F467FFD2BB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1211609" y="243840"/>
            <a:ext cx="6240770" cy="3417011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1" y="4334083"/>
            <a:ext cx="4892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512902"/>
            <a:ext cx="3383280" cy="2725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16" y="120897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2949"/>
            <a:ext cx="9875520" cy="11684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cs typeface="Times New Roman" pitchFamily="18" charset="0"/>
              </a:rPr>
              <a:t>Outlines</a:t>
            </a:r>
            <a:r>
              <a:rPr lang="en-US" sz="3600" dirty="0">
                <a:solidFill>
                  <a:srgbClr val="C00000"/>
                </a:solidFill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C00000"/>
                </a:solidFill>
                <a:cs typeface="Times New Roman" pitchFamily="18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1461348"/>
            <a:ext cx="9875520" cy="482769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Definition and Properties of </a:t>
            </a:r>
            <a:r>
              <a:rPr lang="en-US" dirty="0" smtClean="0"/>
              <a:t>Integers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Operations on </a:t>
            </a:r>
            <a:r>
              <a:rPr lang="en-US" dirty="0" smtClean="0"/>
              <a:t>Integers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Divisibility </a:t>
            </a:r>
            <a:r>
              <a:rPr lang="en-US" dirty="0"/>
              <a:t>and Division </a:t>
            </a:r>
            <a:r>
              <a:rPr lang="en-US" dirty="0" smtClean="0"/>
              <a:t>Algorithm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Division </a:t>
            </a:r>
            <a:r>
              <a:rPr lang="en-US" dirty="0"/>
              <a:t>Algorithm and </a:t>
            </a:r>
            <a:r>
              <a:rPr lang="en-US" dirty="0" smtClean="0"/>
              <a:t>Example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Prime </a:t>
            </a:r>
            <a:r>
              <a:rPr lang="en-US" dirty="0"/>
              <a:t>Numbers and </a:t>
            </a:r>
            <a:r>
              <a:rPr lang="en-US" dirty="0" smtClean="0"/>
              <a:t>GCD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Modular </a:t>
            </a:r>
            <a:r>
              <a:rPr lang="en-US" dirty="0"/>
              <a:t>Arithmetic</a:t>
            </a:r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Applications </a:t>
            </a:r>
            <a:r>
              <a:rPr lang="en-US" dirty="0"/>
              <a:t>in Algebra and Beyond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F075-108F-4E79-9E8A-72AF35044F90}" type="datetime3">
              <a:rPr lang="en-US" smtClean="0"/>
              <a:t>23 November 2024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16" y="120897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cs typeface="Times New Roman" pitchFamily="18" charset="0"/>
              </a:rPr>
              <a:t>Objectives</a:t>
            </a:r>
            <a:endParaRPr lang="en-US" sz="36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706882"/>
            <a:ext cx="7452360" cy="48276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Understand the fundamental properties of integers.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- Explore operations and their properties in integer arithmetic.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- Learn about divisibility, primes, and the Euclidean algorithm.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- Grasp the concept and applications of modular arithmetic.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- Apply the theory of integers to solve algebraic problems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DDB2-974F-49AB-8A5B-75A2C67FE639}" type="datetime3">
              <a:rPr lang="en-US" smtClean="0"/>
              <a:t>23 November 2024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1" y="2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 to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Integers: Whole numbers including negatives, zero, and positives.</a:t>
            </a:r>
          </a:p>
          <a:p>
            <a:r>
              <a:rPr lang="en-US" dirty="0"/>
              <a:t>- Represented as: {..., -3, -2, -1, 0, 1, 2, 3, ...}.</a:t>
            </a:r>
          </a:p>
          <a:p>
            <a:r>
              <a:rPr lang="en-US" dirty="0"/>
              <a:t>- Fundamental building block in number theory and algebra.</a:t>
            </a:r>
          </a:p>
          <a:p>
            <a:r>
              <a:rPr lang="en-US" dirty="0"/>
              <a:t>- Key properties: Closure, Associativity, Identity, and Inverses under addition.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6B6-9848-4033-9185-0CC79B241CF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1" y="2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7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Operations on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Addition and Multiplication: Closed operations on integers.</a:t>
            </a:r>
          </a:p>
          <a:p>
            <a:r>
              <a:rPr lang="en-US" dirty="0"/>
              <a:t>- Subtraction: Result is always an integer.</a:t>
            </a:r>
          </a:p>
          <a:p>
            <a:r>
              <a:rPr lang="en-US" dirty="0"/>
              <a:t>- Division: Not closed, may result in fractions.</a:t>
            </a:r>
          </a:p>
          <a:p>
            <a:r>
              <a:rPr lang="en-US" dirty="0"/>
              <a:t>- Properties: Commutative, Associative, and Distributive laws.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6B6-9848-4033-9185-0CC79B241CF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1" y="2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46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Divisibility and Division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Divisibility: 'a divides b' means b = a × k for some integer k.</a:t>
            </a:r>
          </a:p>
          <a:p>
            <a:r>
              <a:rPr lang="en-US" dirty="0"/>
              <a:t>- Notation: a | b.</a:t>
            </a:r>
          </a:p>
          <a:p>
            <a:r>
              <a:rPr lang="en-US" dirty="0"/>
              <a:t>- Division Algorithm: For integers a and b (b ≠ 0),</a:t>
            </a:r>
          </a:p>
          <a:p>
            <a:r>
              <a:rPr lang="en-US" dirty="0"/>
              <a:t>  there exist unique integers q (quotient) and r (remainder) such that:</a:t>
            </a:r>
          </a:p>
          <a:p>
            <a:r>
              <a:rPr lang="en-US" dirty="0"/>
              <a:t>  a = </a:t>
            </a:r>
            <a:r>
              <a:rPr lang="en-US" dirty="0" err="1"/>
              <a:t>bq</a:t>
            </a:r>
            <a:r>
              <a:rPr lang="en-US" dirty="0"/>
              <a:t> + r, where 0 ≤ r &lt; |b|.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6B6-9848-4033-9185-0CC79B241CF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1" y="2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94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Division Algorithm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Statement: For integers a and b (b ≠ 0), a = </a:t>
            </a:r>
            <a:r>
              <a:rPr lang="en-US" dirty="0" err="1"/>
              <a:t>bq</a:t>
            </a:r>
            <a:r>
              <a:rPr lang="en-US" dirty="0"/>
              <a:t> + r with 0 ≤ r &lt; |b|.</a:t>
            </a:r>
          </a:p>
          <a:p>
            <a:r>
              <a:rPr lang="en-US" dirty="0"/>
              <a:t>- Example: Divide 23 by 5.</a:t>
            </a:r>
          </a:p>
          <a:p>
            <a:r>
              <a:rPr lang="en-US" dirty="0"/>
              <a:t>  * 23 = 5 × 4 + 3 (q = 4, r = 3).</a:t>
            </a:r>
          </a:p>
          <a:p>
            <a:r>
              <a:rPr lang="en-US" dirty="0"/>
              <a:t>- Applications: Basis for modular arithmetic and Euclidean algorithm.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6B6-9848-4033-9185-0CC79B241CF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1" y="2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21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Divisibility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Definition: a | b means b = a × k for some integer k.</a:t>
            </a:r>
          </a:p>
          <a:p>
            <a:r>
              <a:rPr lang="en-US" dirty="0"/>
              <a:t>- Example 1: 6 | 18 since 18 = 6 × 3.</a:t>
            </a:r>
          </a:p>
          <a:p>
            <a:r>
              <a:rPr lang="en-US" dirty="0"/>
              <a:t>- Example 2: 4 does not divide 10, as 10/4 is not an integer.</a:t>
            </a:r>
          </a:p>
          <a:p>
            <a:r>
              <a:rPr lang="en-US" dirty="0"/>
              <a:t>- Key Fact: If a | b and b | c, then a | 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6B6-9848-4033-9185-0CC79B241CF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1" y="2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Prime Numbers and 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 Numbers:</a:t>
            </a:r>
          </a:p>
          <a:p>
            <a:r>
              <a:rPr lang="en-US" dirty="0"/>
              <a:t>  * Integers greater than 1 with no divisors other than 1 and itself.</a:t>
            </a:r>
          </a:p>
          <a:p>
            <a:r>
              <a:rPr lang="en-US" dirty="0"/>
              <a:t>- Greatest Common Divisor (GCD):</a:t>
            </a:r>
          </a:p>
          <a:p>
            <a:r>
              <a:rPr lang="en-US" dirty="0"/>
              <a:t>  * The largest integer dividing two numbers without a remainder.</a:t>
            </a:r>
          </a:p>
          <a:p>
            <a:r>
              <a:rPr lang="en-US" dirty="0"/>
              <a:t>- Euclidean Algorithm: Efficient method to compute GCD.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6B6-9848-4033-9185-0CC79B241CFA}" type="datetime3">
              <a:rPr lang="en-US" smtClean="0"/>
              <a:t>23 November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C92E-A5AC-4888-A617-8E36190CCE0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1" y="2"/>
            <a:ext cx="1714085" cy="11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45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737</Words>
  <Application>Microsoft Office PowerPoint</Application>
  <PresentationFormat>Custom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PMingLiU</vt:lpstr>
      <vt:lpstr>Times New Roman</vt:lpstr>
      <vt:lpstr>Wingdings</vt:lpstr>
      <vt:lpstr>Office Theme</vt:lpstr>
      <vt:lpstr>PowerPoint Presentation</vt:lpstr>
      <vt:lpstr>Outlines </vt:lpstr>
      <vt:lpstr>Objectives</vt:lpstr>
      <vt:lpstr>Introduction to Integers</vt:lpstr>
      <vt:lpstr>Operations on Integers</vt:lpstr>
      <vt:lpstr>Divisibility and Division Algorithm</vt:lpstr>
      <vt:lpstr>Division Algorithm and Example</vt:lpstr>
      <vt:lpstr>Divisibility and Examples</vt:lpstr>
      <vt:lpstr>Prime Numbers and GCD</vt:lpstr>
      <vt:lpstr>Modular Arithmetic</vt:lpstr>
      <vt:lpstr>Modular Arithmetic and Examples</vt:lpstr>
      <vt:lpstr>Applications of Integers in Algebra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Japirul</dc:creator>
  <cp:lastModifiedBy>USER</cp:lastModifiedBy>
  <cp:revision>147</cp:revision>
  <dcterms:created xsi:type="dcterms:W3CDTF">2019-02-12T06:30:27Z</dcterms:created>
  <dcterms:modified xsi:type="dcterms:W3CDTF">2024-11-23T03:03:20Z</dcterms:modified>
</cp:coreProperties>
</file>