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3.png" ContentType="image/png"/>
  <Override PartName="/ppt/media/image8.jpeg" ContentType="image/jpeg"/>
  <Override PartName="/ppt/media/image10.jpeg" ContentType="image/jpeg"/>
  <Override PartName="/ppt/media/image12.png" ContentType="image/png"/>
  <Override PartName="/ppt/media/image7.png" ContentType="image/png"/>
  <Override PartName="/ppt/media/image1.jpeg" ContentType="image/jpeg"/>
  <Override PartName="/ppt/media/image11.png" ContentType="image/png"/>
  <Override PartName="/ppt/media/image19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5.jpeg" ContentType="image/jpeg"/>
  <Override PartName="/ppt/media/image14.png" ContentType="image/png"/>
  <Override PartName="/ppt/media/image9.jpeg" ContentType="image/jpeg"/>
  <Override PartName="/ppt/media/image4.jpeg" ContentType="image/jpeg"/>
  <Override PartName="/ppt/media/image2.png" ContentType="image/png"/>
  <Override PartName="/ppt/media/image6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249DBF-8358-41FF-B89E-C437699BFD3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7C1F00-8396-4F33-B088-8146B698BE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76F3BE-F513-4DE4-BB33-2B5C1D63F42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9A18E0-B2B1-44B4-80B7-BA38F754CE7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992CD83-4C8F-4DD7-A66D-722424A43F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E43A41-9FF9-4688-85B5-E853C352FF7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FEC3C16-E5BA-4BC3-A582-DB14739A9B5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5A4611B-E6D4-48C2-880F-6F8B1A095B7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BA7248A-598B-4646-9C0D-781FE54479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2D9184-A52E-4879-BB98-76D7A8346A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0DCD77A-7FDD-4DC8-97E7-2502837F60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91F2FB-B87E-4FC7-A245-E651933F95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01DE611-4A79-43C5-93C5-916BC3FB96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F8A7773-80E4-4320-8032-A3CDDD0BE9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0DE6CE0-C931-47E8-B035-28971C5348D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703778-8DDD-465D-B6BA-96D8CC5C718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61BBF6-8764-4103-82C8-87F42AE2325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6B18D5D-3B02-4569-92F4-544A51ABEEF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D1B98A3-F5BC-49C1-8A1A-C34D17499D2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A857B59-F913-4D1B-8A89-7EDE9FCD2B3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F75A362-EA17-4B4C-977E-90BF9EDC2C5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88D0B98-565B-448A-9873-E56CB9A205F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77E647-DC9D-4BE0-AF6C-501C2D7B14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9A5710B-A50C-4C2F-B078-F0C42655670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0895ED7-9168-471F-8DA9-53DF135330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19D98CB-641F-4A4C-A36C-EEC0DA6BA6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6DD4141-8D7F-4593-930E-AC0149E10C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6E62724-E4C2-4FFE-992A-E072487D516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DA699F2-B659-4B63-9C71-955929347AE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FBFB0A6-11E9-444E-A639-BD3061F1BDA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468044-E24F-44B7-B831-F0E08D99B9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3D32B4-174D-439E-9D37-3551439949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3FF018-AF6A-480F-8D8B-EBBF08E0F3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115505-793F-451E-8F18-19B6624A2C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0508FC-5671-4BE9-A8E5-FA425D0F2D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1A6CCD-7B10-48B4-9382-CE49C11191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4b6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/>
          <p:cNvSpPr/>
          <p:nvPr/>
        </p:nvSpPr>
        <p:spPr>
          <a:xfrm>
            <a:off x="231120" y="243720"/>
            <a:ext cx="11723400" cy="63766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3949200" y="6223680"/>
            <a:ext cx="4716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9329400" y="6223680"/>
            <a:ext cx="170496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94b6d2"/>
                </a:solidFill>
                <a:latin typeface="Corbe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949780-BEB4-4270-9FB1-6AA4D91D5BD0}" type="slidenum">
              <a:rPr b="0" lang="en-IN" sz="1200" spc="-1" strike="noStrike">
                <a:solidFill>
                  <a:srgbClr val="94b6d2"/>
                </a:solidFill>
                <a:latin typeface="Corbel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1143000" y="6223680"/>
            <a:ext cx="2328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4b6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6"/>
          <p:cNvSpPr/>
          <p:nvPr/>
        </p:nvSpPr>
        <p:spPr>
          <a:xfrm>
            <a:off x="231120" y="243720"/>
            <a:ext cx="11723400" cy="63766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 idx="4"/>
          </p:nvPr>
        </p:nvSpPr>
        <p:spPr>
          <a:xfrm>
            <a:off x="3949200" y="6223680"/>
            <a:ext cx="4716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 idx="5"/>
          </p:nvPr>
        </p:nvSpPr>
        <p:spPr>
          <a:xfrm>
            <a:off x="9329400" y="6223680"/>
            <a:ext cx="170496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94b6d2"/>
                </a:solidFill>
                <a:latin typeface="Corbe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243960-29C1-475F-A1BE-9C72AB48B0A3}" type="slidenum">
              <a:rPr b="0" lang="en-IN" sz="1200" spc="-1" strike="noStrike">
                <a:solidFill>
                  <a:srgbClr val="94b6d2"/>
                </a:solidFill>
                <a:latin typeface="Corbe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 idx="6"/>
          </p:nvPr>
        </p:nvSpPr>
        <p:spPr>
          <a:xfrm>
            <a:off x="1143000" y="6223680"/>
            <a:ext cx="2328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137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 rot="60000">
            <a:off x="430920" y="169200"/>
            <a:ext cx="11412360" cy="63140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"/>
          <p:cNvSpPr/>
          <p:nvPr/>
        </p:nvSpPr>
        <p:spPr>
          <a:xfrm>
            <a:off x="529200" y="311760"/>
            <a:ext cx="11009520" cy="6437520"/>
          </a:xfrm>
          <a:prstGeom prst="rect">
            <a:avLst/>
          </a:prstGeom>
          <a:solidFill>
            <a:srgbClr val="111111">
              <a:alpha val="6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"/>
          <p:cNvSpPr/>
          <p:nvPr/>
        </p:nvSpPr>
        <p:spPr>
          <a:xfrm>
            <a:off x="653040" y="435240"/>
            <a:ext cx="10886040" cy="631368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8000"/>
              </a:gs>
            </a:gsLst>
            <a:path path="circle">
              <a:fillToRect l="50000" t="100000" r="50000" b="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918600" y="543960"/>
            <a:ext cx="4354560" cy="108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6000"/>
          </a:bodyPr>
          <a:p>
            <a:pPr algn="ctr">
              <a:buNone/>
            </a:pPr>
            <a:r>
              <a:rPr b="1" lang="en-IN" sz="399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1" lang="en-IN" sz="39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088280" y="1741320"/>
            <a:ext cx="10015200" cy="4354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txBody>
          <a:bodyPr lIns="0" rIns="0" tIns="0" bIns="0" anchor="t">
            <a:noAutofit/>
          </a:bodyPr>
          <a:p>
            <a:pPr marL="432000" indent="-324000">
              <a:spcAft>
                <a:spcPts val="128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9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9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1026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54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54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77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8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18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51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1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1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5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9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19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30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4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64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36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dt" idx="7"/>
          </p:nvPr>
        </p:nvSpPr>
        <p:spPr>
          <a:xfrm>
            <a:off x="1088280" y="6248160"/>
            <a:ext cx="2612520" cy="47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Arial"/>
              </a:defRPr>
            </a:lvl1pPr>
          </a:lstStyle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ftr" idx="8"/>
          </p:nvPr>
        </p:nvSpPr>
        <p:spPr>
          <a:xfrm>
            <a:off x="3918600" y="6248160"/>
            <a:ext cx="4354200" cy="47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sldNum" idx="9"/>
          </p:nvPr>
        </p:nvSpPr>
        <p:spPr>
          <a:xfrm>
            <a:off x="8490600" y="6248160"/>
            <a:ext cx="2612520" cy="47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Arial"/>
              </a:defRPr>
            </a:lvl1pPr>
          </a:lstStyle>
          <a:p>
            <a:pPr algn="r">
              <a:buNone/>
            </a:pPr>
            <a:fld id="{4EC6DB2A-AAC4-46BA-A9C5-859A4646B5D1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549360" y="1462680"/>
            <a:ext cx="11147760" cy="5940360"/>
          </a:xfrm>
          <a:custGeom>
            <a:avLst/>
            <a:gdLst/>
            <a:ahLst/>
            <a:rect l="0" t="0" r="r" b="b"/>
            <a:pathLst>
              <a:path w="30966" h="16501">
                <a:moveTo>
                  <a:pt x="2196" y="7672"/>
                </a:moveTo>
                <a:cubicBezTo>
                  <a:pt x="2314" y="7672"/>
                  <a:pt x="2427" y="7702"/>
                  <a:pt x="2528" y="7760"/>
                </a:cubicBezTo>
                <a:lnTo>
                  <a:pt x="11450" y="12914"/>
                </a:lnTo>
                <a:lnTo>
                  <a:pt x="4165" y="5629"/>
                </a:lnTo>
                <a:cubicBezTo>
                  <a:pt x="4083" y="5547"/>
                  <a:pt x="4024" y="5444"/>
                  <a:pt x="3994" y="5332"/>
                </a:cubicBezTo>
                <a:cubicBezTo>
                  <a:pt x="3963" y="5219"/>
                  <a:pt x="3963" y="5101"/>
                  <a:pt x="3994" y="4988"/>
                </a:cubicBezTo>
                <a:cubicBezTo>
                  <a:pt x="4024" y="4876"/>
                  <a:pt x="4083" y="4774"/>
                  <a:pt x="4165" y="4691"/>
                </a:cubicBezTo>
                <a:cubicBezTo>
                  <a:pt x="4248" y="4608"/>
                  <a:pt x="4350" y="4549"/>
                  <a:pt x="4463" y="4519"/>
                </a:cubicBezTo>
                <a:cubicBezTo>
                  <a:pt x="4575" y="4490"/>
                  <a:pt x="4694" y="4490"/>
                  <a:pt x="4806" y="4519"/>
                </a:cubicBezTo>
                <a:cubicBezTo>
                  <a:pt x="4919" y="4549"/>
                  <a:pt x="5022" y="4608"/>
                  <a:pt x="5104" y="4691"/>
                </a:cubicBezTo>
                <a:lnTo>
                  <a:pt x="12385" y="11972"/>
                </a:lnTo>
                <a:lnTo>
                  <a:pt x="7238" y="3052"/>
                </a:lnTo>
                <a:cubicBezTo>
                  <a:pt x="7178" y="2951"/>
                  <a:pt x="7148" y="2836"/>
                  <a:pt x="7148" y="2720"/>
                </a:cubicBezTo>
                <a:cubicBezTo>
                  <a:pt x="7148" y="2604"/>
                  <a:pt x="7178" y="2489"/>
                  <a:pt x="7238" y="2389"/>
                </a:cubicBezTo>
                <a:cubicBezTo>
                  <a:pt x="7296" y="2288"/>
                  <a:pt x="7379" y="2204"/>
                  <a:pt x="7479" y="2146"/>
                </a:cubicBezTo>
                <a:cubicBezTo>
                  <a:pt x="7581" y="2088"/>
                  <a:pt x="7695" y="2057"/>
                  <a:pt x="7812" y="2057"/>
                </a:cubicBezTo>
                <a:cubicBezTo>
                  <a:pt x="7928" y="2057"/>
                  <a:pt x="8043" y="2088"/>
                  <a:pt x="8144" y="2146"/>
                </a:cubicBezTo>
                <a:cubicBezTo>
                  <a:pt x="8244" y="2204"/>
                  <a:pt x="8329" y="2288"/>
                  <a:pt x="8387" y="2389"/>
                </a:cubicBezTo>
                <a:lnTo>
                  <a:pt x="13539" y="11318"/>
                </a:lnTo>
                <a:lnTo>
                  <a:pt x="10870" y="1357"/>
                </a:lnTo>
                <a:cubicBezTo>
                  <a:pt x="10840" y="1245"/>
                  <a:pt x="10840" y="1126"/>
                  <a:pt x="10870" y="1014"/>
                </a:cubicBezTo>
                <a:cubicBezTo>
                  <a:pt x="10900" y="901"/>
                  <a:pt x="10959" y="799"/>
                  <a:pt x="11042" y="717"/>
                </a:cubicBezTo>
                <a:cubicBezTo>
                  <a:pt x="11124" y="634"/>
                  <a:pt x="11227" y="576"/>
                  <a:pt x="11339" y="545"/>
                </a:cubicBezTo>
                <a:cubicBezTo>
                  <a:pt x="11452" y="515"/>
                  <a:pt x="11570" y="515"/>
                  <a:pt x="11683" y="545"/>
                </a:cubicBezTo>
                <a:cubicBezTo>
                  <a:pt x="11795" y="576"/>
                  <a:pt x="11898" y="634"/>
                  <a:pt x="11980" y="717"/>
                </a:cubicBezTo>
                <a:cubicBezTo>
                  <a:pt x="12062" y="799"/>
                  <a:pt x="12122" y="901"/>
                  <a:pt x="12152" y="1014"/>
                </a:cubicBezTo>
                <a:lnTo>
                  <a:pt x="14820" y="10974"/>
                </a:lnTo>
                <a:lnTo>
                  <a:pt x="14820" y="664"/>
                </a:lnTo>
                <a:cubicBezTo>
                  <a:pt x="14820" y="547"/>
                  <a:pt x="14852" y="433"/>
                  <a:pt x="14910" y="331"/>
                </a:cubicBezTo>
                <a:cubicBezTo>
                  <a:pt x="14968" y="231"/>
                  <a:pt x="15051" y="148"/>
                  <a:pt x="15153" y="88"/>
                </a:cubicBezTo>
                <a:cubicBezTo>
                  <a:pt x="15253" y="30"/>
                  <a:pt x="15368" y="0"/>
                  <a:pt x="15484" y="0"/>
                </a:cubicBezTo>
                <a:cubicBezTo>
                  <a:pt x="15600" y="0"/>
                  <a:pt x="15715" y="30"/>
                  <a:pt x="15816" y="88"/>
                </a:cubicBezTo>
                <a:cubicBezTo>
                  <a:pt x="15916" y="148"/>
                  <a:pt x="16001" y="231"/>
                  <a:pt x="16059" y="331"/>
                </a:cubicBezTo>
                <a:cubicBezTo>
                  <a:pt x="16117" y="433"/>
                  <a:pt x="16147" y="547"/>
                  <a:pt x="16147" y="664"/>
                </a:cubicBezTo>
                <a:lnTo>
                  <a:pt x="16147" y="10964"/>
                </a:lnTo>
                <a:lnTo>
                  <a:pt x="18813" y="1018"/>
                </a:lnTo>
                <a:cubicBezTo>
                  <a:pt x="18843" y="906"/>
                  <a:pt x="18902" y="803"/>
                  <a:pt x="18985" y="721"/>
                </a:cubicBezTo>
                <a:cubicBezTo>
                  <a:pt x="19067" y="639"/>
                  <a:pt x="19170" y="579"/>
                  <a:pt x="19282" y="549"/>
                </a:cubicBezTo>
                <a:cubicBezTo>
                  <a:pt x="19395" y="519"/>
                  <a:pt x="19512" y="519"/>
                  <a:pt x="19624" y="549"/>
                </a:cubicBezTo>
                <a:cubicBezTo>
                  <a:pt x="19737" y="579"/>
                  <a:pt x="19840" y="639"/>
                  <a:pt x="19922" y="721"/>
                </a:cubicBezTo>
                <a:cubicBezTo>
                  <a:pt x="20004" y="803"/>
                  <a:pt x="20063" y="906"/>
                  <a:pt x="20094" y="1018"/>
                </a:cubicBezTo>
                <a:cubicBezTo>
                  <a:pt x="20124" y="1131"/>
                  <a:pt x="20124" y="1249"/>
                  <a:pt x="20094" y="1362"/>
                </a:cubicBezTo>
                <a:lnTo>
                  <a:pt x="17427" y="11319"/>
                </a:lnTo>
                <a:lnTo>
                  <a:pt x="22582" y="2389"/>
                </a:lnTo>
                <a:cubicBezTo>
                  <a:pt x="22640" y="2288"/>
                  <a:pt x="22724" y="2204"/>
                  <a:pt x="22825" y="2146"/>
                </a:cubicBezTo>
                <a:cubicBezTo>
                  <a:pt x="22925" y="2088"/>
                  <a:pt x="23040" y="2057"/>
                  <a:pt x="23156" y="2057"/>
                </a:cubicBezTo>
                <a:cubicBezTo>
                  <a:pt x="23272" y="2057"/>
                  <a:pt x="23387" y="2088"/>
                  <a:pt x="23488" y="2146"/>
                </a:cubicBezTo>
                <a:cubicBezTo>
                  <a:pt x="23589" y="2204"/>
                  <a:pt x="23673" y="2288"/>
                  <a:pt x="23731" y="2389"/>
                </a:cubicBezTo>
                <a:cubicBezTo>
                  <a:pt x="23789" y="2489"/>
                  <a:pt x="23820" y="2604"/>
                  <a:pt x="23820" y="2720"/>
                </a:cubicBezTo>
                <a:cubicBezTo>
                  <a:pt x="23820" y="2838"/>
                  <a:pt x="23789" y="2951"/>
                  <a:pt x="23731" y="3053"/>
                </a:cubicBezTo>
                <a:lnTo>
                  <a:pt x="23731" y="3052"/>
                </a:lnTo>
                <a:lnTo>
                  <a:pt x="23731" y="3053"/>
                </a:lnTo>
                <a:lnTo>
                  <a:pt x="18582" y="11971"/>
                </a:lnTo>
                <a:lnTo>
                  <a:pt x="25862" y="4691"/>
                </a:lnTo>
                <a:cubicBezTo>
                  <a:pt x="25944" y="4608"/>
                  <a:pt x="26047" y="4549"/>
                  <a:pt x="26160" y="4519"/>
                </a:cubicBezTo>
                <a:cubicBezTo>
                  <a:pt x="26272" y="4489"/>
                  <a:pt x="26391" y="4489"/>
                  <a:pt x="26503" y="4519"/>
                </a:cubicBezTo>
                <a:cubicBezTo>
                  <a:pt x="26616" y="4549"/>
                  <a:pt x="26718" y="4608"/>
                  <a:pt x="26801" y="4691"/>
                </a:cubicBezTo>
                <a:cubicBezTo>
                  <a:pt x="26883" y="4773"/>
                  <a:pt x="26942" y="4876"/>
                  <a:pt x="26972" y="4988"/>
                </a:cubicBezTo>
                <a:cubicBezTo>
                  <a:pt x="27003" y="5101"/>
                  <a:pt x="27003" y="5219"/>
                  <a:pt x="26972" y="5332"/>
                </a:cubicBezTo>
                <a:cubicBezTo>
                  <a:pt x="26942" y="5444"/>
                  <a:pt x="26883" y="5546"/>
                  <a:pt x="26801" y="5628"/>
                </a:cubicBezTo>
                <a:lnTo>
                  <a:pt x="19511" y="12919"/>
                </a:lnTo>
                <a:lnTo>
                  <a:pt x="28440" y="7763"/>
                </a:lnTo>
                <a:cubicBezTo>
                  <a:pt x="28541" y="7705"/>
                  <a:pt x="28655" y="7674"/>
                  <a:pt x="28772" y="7674"/>
                </a:cubicBezTo>
                <a:cubicBezTo>
                  <a:pt x="28888" y="7674"/>
                  <a:pt x="29002" y="7705"/>
                  <a:pt x="29104" y="7763"/>
                </a:cubicBezTo>
                <a:cubicBezTo>
                  <a:pt x="29204" y="7821"/>
                  <a:pt x="29287" y="7905"/>
                  <a:pt x="29347" y="8006"/>
                </a:cubicBezTo>
                <a:cubicBezTo>
                  <a:pt x="29405" y="8106"/>
                  <a:pt x="29435" y="8221"/>
                  <a:pt x="29435" y="8337"/>
                </a:cubicBezTo>
                <a:cubicBezTo>
                  <a:pt x="29435" y="8455"/>
                  <a:pt x="29405" y="8568"/>
                  <a:pt x="29347" y="8670"/>
                </a:cubicBezTo>
                <a:cubicBezTo>
                  <a:pt x="29287" y="8770"/>
                  <a:pt x="29204" y="8854"/>
                  <a:pt x="29104" y="8912"/>
                </a:cubicBezTo>
                <a:lnTo>
                  <a:pt x="20186" y="14061"/>
                </a:lnTo>
                <a:lnTo>
                  <a:pt x="30130" y="11396"/>
                </a:lnTo>
                <a:cubicBezTo>
                  <a:pt x="30243" y="11366"/>
                  <a:pt x="30361" y="11366"/>
                  <a:pt x="30474" y="11396"/>
                </a:cubicBezTo>
                <a:cubicBezTo>
                  <a:pt x="30586" y="11426"/>
                  <a:pt x="30689" y="11486"/>
                  <a:pt x="30771" y="11568"/>
                </a:cubicBezTo>
                <a:cubicBezTo>
                  <a:pt x="30854" y="11650"/>
                  <a:pt x="30913" y="11753"/>
                  <a:pt x="30943" y="11865"/>
                </a:cubicBezTo>
                <a:cubicBezTo>
                  <a:pt x="30973" y="11978"/>
                  <a:pt x="30973" y="12096"/>
                  <a:pt x="30943" y="12209"/>
                </a:cubicBezTo>
                <a:cubicBezTo>
                  <a:pt x="30913" y="12321"/>
                  <a:pt x="30854" y="12424"/>
                  <a:pt x="30771" y="12506"/>
                </a:cubicBezTo>
                <a:cubicBezTo>
                  <a:pt x="30689" y="12589"/>
                  <a:pt x="30586" y="12648"/>
                  <a:pt x="30474" y="12678"/>
                </a:cubicBezTo>
                <a:lnTo>
                  <a:pt x="16292" y="16477"/>
                </a:lnTo>
                <a:cubicBezTo>
                  <a:pt x="16180" y="16508"/>
                  <a:pt x="16062" y="16508"/>
                  <a:pt x="15950" y="16477"/>
                </a:cubicBezTo>
                <a:cubicBezTo>
                  <a:pt x="15837" y="16447"/>
                  <a:pt x="15735" y="16388"/>
                  <a:pt x="15652" y="16306"/>
                </a:cubicBezTo>
                <a:cubicBezTo>
                  <a:pt x="15571" y="16226"/>
                  <a:pt x="15513" y="16127"/>
                  <a:pt x="15483" y="16018"/>
                </a:cubicBezTo>
                <a:cubicBezTo>
                  <a:pt x="15452" y="16127"/>
                  <a:pt x="15393" y="16227"/>
                  <a:pt x="15314" y="16307"/>
                </a:cubicBezTo>
                <a:cubicBezTo>
                  <a:pt x="15231" y="16389"/>
                  <a:pt x="15129" y="16448"/>
                  <a:pt x="15016" y="16479"/>
                </a:cubicBezTo>
                <a:cubicBezTo>
                  <a:pt x="14904" y="16509"/>
                  <a:pt x="14785" y="16509"/>
                  <a:pt x="14673" y="16479"/>
                </a:cubicBezTo>
                <a:lnTo>
                  <a:pt x="14671" y="16479"/>
                </a:lnTo>
                <a:lnTo>
                  <a:pt x="492" y="12679"/>
                </a:lnTo>
                <a:cubicBezTo>
                  <a:pt x="379" y="12649"/>
                  <a:pt x="277" y="12590"/>
                  <a:pt x="194" y="12508"/>
                </a:cubicBezTo>
                <a:cubicBezTo>
                  <a:pt x="112" y="12425"/>
                  <a:pt x="53" y="12323"/>
                  <a:pt x="23" y="12210"/>
                </a:cubicBezTo>
                <a:cubicBezTo>
                  <a:pt x="-8" y="12098"/>
                  <a:pt x="-8" y="11979"/>
                  <a:pt x="23" y="11867"/>
                </a:cubicBezTo>
                <a:cubicBezTo>
                  <a:pt x="53" y="11754"/>
                  <a:pt x="112" y="11651"/>
                  <a:pt x="194" y="11569"/>
                </a:cubicBezTo>
                <a:cubicBezTo>
                  <a:pt x="277" y="11487"/>
                  <a:pt x="379" y="11428"/>
                  <a:pt x="492" y="11397"/>
                </a:cubicBezTo>
                <a:cubicBezTo>
                  <a:pt x="604" y="11367"/>
                  <a:pt x="722" y="11367"/>
                  <a:pt x="834" y="11397"/>
                </a:cubicBezTo>
                <a:lnTo>
                  <a:pt x="10790" y="14064"/>
                </a:lnTo>
                <a:lnTo>
                  <a:pt x="1865" y="8909"/>
                </a:lnTo>
                <a:cubicBezTo>
                  <a:pt x="1763" y="8851"/>
                  <a:pt x="1680" y="8768"/>
                  <a:pt x="1622" y="8666"/>
                </a:cubicBezTo>
                <a:cubicBezTo>
                  <a:pt x="1564" y="8566"/>
                  <a:pt x="1533" y="8451"/>
                  <a:pt x="1533" y="8335"/>
                </a:cubicBezTo>
                <a:cubicBezTo>
                  <a:pt x="1533" y="8219"/>
                  <a:pt x="1564" y="8104"/>
                  <a:pt x="1622" y="8003"/>
                </a:cubicBezTo>
                <a:cubicBezTo>
                  <a:pt x="1680" y="7903"/>
                  <a:pt x="1764" y="7818"/>
                  <a:pt x="1865" y="7760"/>
                </a:cubicBezTo>
                <a:cubicBezTo>
                  <a:pt x="1965" y="7702"/>
                  <a:pt x="2080" y="7672"/>
                  <a:pt x="2196" y="7672"/>
                </a:cubicBezTo>
                <a:close/>
              </a:path>
            </a:pathLst>
          </a:custGeom>
          <a:solidFill>
            <a:srgbClr val="ffffa6">
              <a:alpha val="4000"/>
            </a:srgbClr>
          </a:solidFill>
          <a:ln w="0">
            <a:noFill/>
          </a:ln>
        </p:spPr>
      </p:sp>
      <p:grpSp>
        <p:nvGrpSpPr>
          <p:cNvPr id="93" name=""/>
          <p:cNvGrpSpPr/>
          <p:nvPr/>
        </p:nvGrpSpPr>
        <p:grpSpPr>
          <a:xfrm>
            <a:off x="904320" y="1048320"/>
            <a:ext cx="10383480" cy="145080"/>
            <a:chOff x="904320" y="1048320"/>
            <a:chExt cx="10383480" cy="145080"/>
          </a:xfrm>
        </p:grpSpPr>
        <p:sp>
          <p:nvSpPr>
            <p:cNvPr id="94" name=""/>
            <p:cNvSpPr/>
            <p:nvPr/>
          </p:nvSpPr>
          <p:spPr>
            <a:xfrm>
              <a:off x="904320" y="1048320"/>
              <a:ext cx="2982600" cy="34920"/>
            </a:xfrm>
            <a:custGeom>
              <a:avLst/>
              <a:gdLst/>
              <a:ahLst/>
              <a:rect l="l" t="t" r="r" b="b"/>
              <a:pathLst>
                <a:path w="1826302" h="21600">
                  <a:moveTo>
                    <a:pt x="10800" y="0"/>
                  </a:moveTo>
                  <a:arcTo wR="10800" hR="10800" stAng="16200000" swAng="-5400000"/>
                  <a:lnTo>
                    <a:pt x="0" y="10800"/>
                  </a:lnTo>
                  <a:arcTo wR="10800" hR="10800" stAng="10800000" swAng="-5400000"/>
                  <a:lnTo>
                    <a:pt x="1815502" y="21600"/>
                  </a:lnTo>
                  <a:arcTo wR="1793902" hR="10800" stAng="5400000" swAng="5400000"/>
                  <a:lnTo>
                    <a:pt x="21600" y="10800"/>
                  </a:lnTo>
                  <a:arcTo wR="1793902" hR="10800" stAng="10800000" swAng="5400000"/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"/>
            <p:cNvSpPr/>
            <p:nvPr/>
          </p:nvSpPr>
          <p:spPr>
            <a:xfrm>
              <a:off x="1215720" y="1158480"/>
              <a:ext cx="2656080" cy="34920"/>
            </a:xfrm>
            <a:custGeom>
              <a:avLst/>
              <a:gdLst/>
              <a:ahLst/>
              <a:rect l="l" t="t" r="r" b="b"/>
              <a:pathLst>
                <a:path w="1626392" h="21600">
                  <a:moveTo>
                    <a:pt x="10800" y="0"/>
                  </a:moveTo>
                  <a:arcTo wR="10800" hR="10800" stAng="16200000" swAng="-5400000"/>
                  <a:lnTo>
                    <a:pt x="0" y="10800"/>
                  </a:lnTo>
                  <a:arcTo wR="10800" hR="10800" stAng="10800000" swAng="-5400000"/>
                  <a:lnTo>
                    <a:pt x="1615592" y="21600"/>
                  </a:lnTo>
                  <a:arcTo wR="1593992" hR="10800" stAng="5400000" swAng="5400000"/>
                  <a:lnTo>
                    <a:pt x="21600" y="10800"/>
                  </a:lnTo>
                  <a:arcTo wR="1593992" hR="10800" stAng="10800000" swAng="5400000"/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"/>
            <p:cNvSpPr/>
            <p:nvPr/>
          </p:nvSpPr>
          <p:spPr>
            <a:xfrm flipH="1">
              <a:off x="8304840" y="1048320"/>
              <a:ext cx="2982960" cy="34920"/>
            </a:xfrm>
            <a:custGeom>
              <a:avLst/>
              <a:gdLst/>
              <a:ahLst/>
              <a:rect l="l" t="t" r="r" b="b"/>
              <a:pathLst>
                <a:path w="1826522" h="21600">
                  <a:moveTo>
                    <a:pt x="10800" y="0"/>
                  </a:moveTo>
                  <a:arcTo wR="10800" hR="10800" stAng="16200000" swAng="-5400000"/>
                  <a:lnTo>
                    <a:pt x="0" y="10800"/>
                  </a:lnTo>
                  <a:arcTo wR="10800" hR="10800" stAng="10800000" swAng="-5400000"/>
                  <a:lnTo>
                    <a:pt x="1815722" y="21600"/>
                  </a:lnTo>
                  <a:arcTo wR="1794122" hR="10800" stAng="5400000" swAng="5400000"/>
                  <a:lnTo>
                    <a:pt x="21600" y="10800"/>
                  </a:lnTo>
                  <a:arcTo wR="1794122" hR="10800" stAng="10800000" swAng="5400000"/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"/>
            <p:cNvSpPr/>
            <p:nvPr/>
          </p:nvSpPr>
          <p:spPr>
            <a:xfrm flipH="1">
              <a:off x="8320320" y="1158480"/>
              <a:ext cx="2656080" cy="34920"/>
            </a:xfrm>
            <a:custGeom>
              <a:avLst/>
              <a:gdLst/>
              <a:ahLst/>
              <a:rect l="l" t="t" r="r" b="b"/>
              <a:pathLst>
                <a:path w="1626392" h="21600">
                  <a:moveTo>
                    <a:pt x="10800" y="0"/>
                  </a:moveTo>
                  <a:arcTo wR="10800" hR="10800" stAng="16200000" swAng="-5400000"/>
                  <a:lnTo>
                    <a:pt x="0" y="10800"/>
                  </a:lnTo>
                  <a:arcTo wR="10800" hR="10800" stAng="10800000" swAng="-5400000"/>
                  <a:lnTo>
                    <a:pt x="1615592" y="21600"/>
                  </a:lnTo>
                  <a:arcTo wR="1593992" hR="10800" stAng="5400000" swAng="5400000"/>
                  <a:lnTo>
                    <a:pt x="21600" y="10800"/>
                  </a:lnTo>
                  <a:arcTo wR="1593992" hR="10800" stAng="10800000" swAng="5400000"/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1"/>
          <p:cNvSpPr/>
          <p:nvPr/>
        </p:nvSpPr>
        <p:spPr>
          <a:xfrm>
            <a:off x="3218040" y="2261520"/>
            <a:ext cx="9483840" cy="169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3500" spc="-1" strike="noStrike">
                <a:solidFill>
                  <a:srgbClr val="000000"/>
                </a:solidFill>
                <a:latin typeface="Arial Black"/>
                <a:ea typeface="DejaVu Sans"/>
              </a:rPr>
              <a:t>Machine Learning</a:t>
            </a:r>
            <a:endParaRPr b="0" lang="en-IN" sz="3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3500" spc="-1" strike="noStrike">
                <a:solidFill>
                  <a:srgbClr val="000000"/>
                </a:solidFill>
                <a:latin typeface="Arial Black"/>
                <a:ea typeface="DejaVu Sans"/>
              </a:rPr>
              <a:t>       </a:t>
            </a:r>
            <a:r>
              <a:rPr b="1" lang="en-IN" sz="3500" spc="-1" strike="noStrike">
                <a:solidFill>
                  <a:srgbClr val="000000"/>
                </a:solidFill>
                <a:latin typeface="Arial Black"/>
                <a:ea typeface="DejaVu Sans"/>
              </a:rPr>
              <a:t>Project</a:t>
            </a:r>
            <a:endParaRPr b="0" lang="en-IN" sz="3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3500" spc="-1" strike="noStrike">
                <a:solidFill>
                  <a:srgbClr val="000000"/>
                </a:solidFill>
                <a:latin typeface="Arial Black"/>
                <a:ea typeface="DejaVu Sans"/>
              </a:rPr>
              <a:t>Topic: Diabetes.</a:t>
            </a:r>
            <a:endParaRPr b="0" lang="en-IN" sz="3500" spc="-1" strike="noStrike">
              <a:latin typeface="Arial"/>
            </a:endParaRPr>
          </a:p>
        </p:txBody>
      </p:sp>
      <p:sp>
        <p:nvSpPr>
          <p:cNvPr id="135" name="TextBox 3"/>
          <p:cNvSpPr/>
          <p:nvPr/>
        </p:nvSpPr>
        <p:spPr>
          <a:xfrm>
            <a:off x="8055360" y="5329800"/>
            <a:ext cx="3848040" cy="639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Done By : Mourya K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Submitted To : CVSN REDDY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Box 2"/>
          <p:cNvSpPr/>
          <p:nvPr/>
        </p:nvSpPr>
        <p:spPr>
          <a:xfrm>
            <a:off x="551160" y="1775520"/>
            <a:ext cx="6097680" cy="16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DejaVu Sans"/>
              </a:rPr>
              <a:t>Machine Learning method in which the user is rewarded for the desired behaviour or punished for the undesired behaviour.</a:t>
            </a:r>
            <a:endParaRPr b="0" lang="en-IN" sz="2500" spc="-1" strike="noStrike">
              <a:latin typeface="Arial"/>
            </a:endParaRPr>
          </a:p>
        </p:txBody>
      </p:sp>
      <p:pic>
        <p:nvPicPr>
          <p:cNvPr id="164" name="Picture 2" descr="Introduction to Reinforcement Learning for Beginners"/>
          <p:cNvPicPr/>
          <p:nvPr/>
        </p:nvPicPr>
        <p:blipFill>
          <a:blip r:embed="rId1"/>
          <a:stretch/>
        </p:blipFill>
        <p:spPr>
          <a:xfrm>
            <a:off x="5088600" y="3192840"/>
            <a:ext cx="6551280" cy="3285360"/>
          </a:xfrm>
          <a:prstGeom prst="rect">
            <a:avLst/>
          </a:prstGeom>
          <a:ln w="0">
            <a:noFill/>
          </a:ln>
        </p:spPr>
      </p:pic>
      <p:sp>
        <p:nvSpPr>
          <p:cNvPr id="165" name="TextBox 1"/>
          <p:cNvSpPr/>
          <p:nvPr/>
        </p:nvSpPr>
        <p:spPr>
          <a:xfrm>
            <a:off x="1073520" y="506160"/>
            <a:ext cx="93592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Reinforcement Learning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227160" y="315720"/>
            <a:ext cx="9905040" cy="190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4400" spc="-1" strike="noStrike">
                <a:solidFill>
                  <a:srgbClr val="000000"/>
                </a:solidFill>
                <a:latin typeface="Arial"/>
              </a:rPr>
              <a:t>Explain Different Machine learning algorithms with example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67" name="TextBox 2"/>
          <p:cNvSpPr/>
          <p:nvPr/>
        </p:nvSpPr>
        <p:spPr>
          <a:xfrm>
            <a:off x="444600" y="2334960"/>
            <a:ext cx="47343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Regression Algorithm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68" name="TextBox 4"/>
          <p:cNvSpPr/>
          <p:nvPr/>
        </p:nvSpPr>
        <p:spPr>
          <a:xfrm>
            <a:off x="714240" y="3160080"/>
            <a:ext cx="5587200" cy="191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Microsoft Himalaya"/>
              </a:rPr>
              <a:t>Regression Algorithm means which have a continuous data.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Microsoft Himalaya"/>
              </a:rPr>
              <a:t>In regression we use only: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Microsoft Himalaya"/>
              </a:rPr>
              <a:t>Linear regression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Microsoft Himalaya"/>
              </a:rPr>
              <a:t>Non-Linear regression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69" name="Picture 2" descr="Types of Regression Analysis in Machine Learning"/>
          <p:cNvPicPr/>
          <p:nvPr/>
        </p:nvPicPr>
        <p:blipFill>
          <a:blip r:embed="rId1"/>
          <a:stretch/>
        </p:blipFill>
        <p:spPr>
          <a:xfrm>
            <a:off x="6376680" y="1975680"/>
            <a:ext cx="5587200" cy="406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06800" y="511560"/>
            <a:ext cx="5846040" cy="115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4400" spc="-1" strike="noStrike">
                <a:solidFill>
                  <a:srgbClr val="000000"/>
                </a:solidFill>
                <a:latin typeface="Arial"/>
              </a:rPr>
              <a:t>Regression Algorithm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71" name="TextBox 2"/>
          <p:cNvSpPr/>
          <p:nvPr/>
        </p:nvSpPr>
        <p:spPr>
          <a:xfrm>
            <a:off x="783000" y="1893960"/>
            <a:ext cx="25462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Linear Regression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72" name="TextBox 3"/>
          <p:cNvSpPr/>
          <p:nvPr/>
        </p:nvSpPr>
        <p:spPr>
          <a:xfrm>
            <a:off x="6727320" y="1893960"/>
            <a:ext cx="35424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Non-linear Regression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73" name="Picture 2" descr="Linear Regression Explained (For Machine Learning)"/>
          <p:cNvPicPr/>
          <p:nvPr/>
        </p:nvPicPr>
        <p:blipFill>
          <a:blip r:embed="rId1"/>
          <a:stretch/>
        </p:blipFill>
        <p:spPr>
          <a:xfrm>
            <a:off x="406800" y="2678040"/>
            <a:ext cx="4376520" cy="3852360"/>
          </a:xfrm>
          <a:prstGeom prst="rect">
            <a:avLst/>
          </a:prstGeom>
          <a:ln w="0">
            <a:noFill/>
          </a:ln>
        </p:spPr>
      </p:pic>
      <p:pic>
        <p:nvPicPr>
          <p:cNvPr id="174" name="Picture 4" descr=""/>
          <p:cNvPicPr/>
          <p:nvPr/>
        </p:nvPicPr>
        <p:blipFill>
          <a:blip r:embed="rId2"/>
          <a:stretch/>
        </p:blipFill>
        <p:spPr>
          <a:xfrm>
            <a:off x="6095880" y="2678040"/>
            <a:ext cx="4892040" cy="385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266040" y="306000"/>
            <a:ext cx="9686520" cy="12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4400" spc="-1" strike="noStrike">
                <a:solidFill>
                  <a:srgbClr val="000000"/>
                </a:solidFill>
                <a:latin typeface="Arial"/>
              </a:rPr>
              <a:t>Classification Algorithm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76" name="TextBox 3"/>
          <p:cNvSpPr/>
          <p:nvPr/>
        </p:nvSpPr>
        <p:spPr>
          <a:xfrm>
            <a:off x="427680" y="1679040"/>
            <a:ext cx="6097680" cy="313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Microsoft Himalaya"/>
              </a:rPr>
              <a:t>Classifying the data either one like Yes Or No, Ture Or False etc.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Microsoft Himalaya"/>
              </a:rPr>
              <a:t>In classifying we use: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Corbe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Microsoft Himalaya"/>
              </a:rPr>
              <a:t>Logical Regression.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Corbe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Microsoft Himalaya"/>
              </a:rPr>
              <a:t>Decision Tree.[DT]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Corbe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Microsoft Himalaya"/>
              </a:rPr>
              <a:t>Random Forest.[RF]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Corbe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Microsoft Himalaya"/>
              </a:rPr>
              <a:t>K Nearest Neighbour[KNN]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Corbe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Microsoft Himalaya"/>
              </a:rPr>
              <a:t>Support Vector Machine[SVM]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Corbe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Microsoft Himalaya"/>
              </a:rPr>
              <a:t>Naïve Bayes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77" name="Picture 6" descr="Classification Algorithms | 5 Amazing Types Of Classification Algorithms"/>
          <p:cNvPicPr/>
          <p:nvPr/>
        </p:nvPicPr>
        <p:blipFill>
          <a:blip r:embed="rId1"/>
          <a:stretch/>
        </p:blipFill>
        <p:spPr>
          <a:xfrm>
            <a:off x="4336920" y="2116800"/>
            <a:ext cx="7426080" cy="444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Box 1"/>
          <p:cNvSpPr/>
          <p:nvPr/>
        </p:nvSpPr>
        <p:spPr>
          <a:xfrm>
            <a:off x="457200" y="750960"/>
            <a:ext cx="354240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Logistic Regression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79" name="TextBox 2"/>
          <p:cNvSpPr/>
          <p:nvPr/>
        </p:nvSpPr>
        <p:spPr>
          <a:xfrm>
            <a:off x="7053840" y="800640"/>
            <a:ext cx="297072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Decision Tree</a:t>
            </a:r>
            <a:endParaRPr b="0" lang="en-IN" sz="3000" spc="-1" strike="noStrike">
              <a:latin typeface="Arial"/>
            </a:endParaRPr>
          </a:p>
        </p:txBody>
      </p:sp>
      <p:pic>
        <p:nvPicPr>
          <p:cNvPr id="180" name="Picture 2" descr="Why Is Logistic Regression a Classification Algorithm? | Built In"/>
          <p:cNvPicPr/>
          <p:nvPr/>
        </p:nvPicPr>
        <p:blipFill>
          <a:blip r:embed="rId1"/>
          <a:stretch/>
        </p:blipFill>
        <p:spPr>
          <a:xfrm>
            <a:off x="326520" y="1714680"/>
            <a:ext cx="5193720" cy="4815720"/>
          </a:xfrm>
          <a:prstGeom prst="rect">
            <a:avLst/>
          </a:prstGeom>
          <a:ln w="0">
            <a:noFill/>
          </a:ln>
        </p:spPr>
      </p:pic>
      <p:pic>
        <p:nvPicPr>
          <p:cNvPr id="181" name="Picture 4" descr="Decision Tree in R – Zigya"/>
          <p:cNvPicPr/>
          <p:nvPr/>
        </p:nvPicPr>
        <p:blipFill>
          <a:blip r:embed="rId2"/>
          <a:stretch/>
        </p:blipFill>
        <p:spPr>
          <a:xfrm>
            <a:off x="6292080" y="1576080"/>
            <a:ext cx="5193720" cy="495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Box 1"/>
          <p:cNvSpPr/>
          <p:nvPr/>
        </p:nvSpPr>
        <p:spPr>
          <a:xfrm>
            <a:off x="478800" y="883080"/>
            <a:ext cx="465264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Random Algorithm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83" name="TextBox 2"/>
          <p:cNvSpPr/>
          <p:nvPr/>
        </p:nvSpPr>
        <p:spPr>
          <a:xfrm>
            <a:off x="6599880" y="883080"/>
            <a:ext cx="576828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r>
              <a:rPr b="0" lang="en-IN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Nearest Neighbour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84" name="AutoShape 4"/>
          <p:cNvSpPr/>
          <p:nvPr/>
        </p:nvSpPr>
        <p:spPr>
          <a:xfrm>
            <a:off x="1959480" y="-707400"/>
            <a:ext cx="4287960" cy="428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5" name="Picture 6" descr=""/>
          <p:cNvPicPr/>
          <p:nvPr/>
        </p:nvPicPr>
        <p:blipFill>
          <a:blip r:embed="rId1"/>
          <a:stretch/>
        </p:blipFill>
        <p:spPr>
          <a:xfrm>
            <a:off x="292680" y="2238840"/>
            <a:ext cx="5168880" cy="3291120"/>
          </a:xfrm>
          <a:prstGeom prst="rect">
            <a:avLst/>
          </a:prstGeom>
          <a:ln w="0">
            <a:noFill/>
          </a:ln>
        </p:spPr>
      </p:pic>
      <p:pic>
        <p:nvPicPr>
          <p:cNvPr id="186" name="Picture 10" descr="K-Nearest Neighbors (KNN) Algorithm Tutorial — Machine Learning Basics |  Towards AI"/>
          <p:cNvPicPr/>
          <p:nvPr/>
        </p:nvPicPr>
        <p:blipFill>
          <a:blip r:embed="rId2"/>
          <a:stretch/>
        </p:blipFill>
        <p:spPr>
          <a:xfrm>
            <a:off x="6284160" y="2122560"/>
            <a:ext cx="5613840" cy="352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1"/>
          <p:cNvSpPr/>
          <p:nvPr/>
        </p:nvSpPr>
        <p:spPr>
          <a:xfrm>
            <a:off x="538920" y="800280"/>
            <a:ext cx="555624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Support Vector Machine(SVM)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88" name="TextBox 2"/>
          <p:cNvSpPr/>
          <p:nvPr/>
        </p:nvSpPr>
        <p:spPr>
          <a:xfrm>
            <a:off x="7527600" y="750600"/>
            <a:ext cx="399924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Naïve Bayes</a:t>
            </a:r>
            <a:endParaRPr b="0" lang="en-IN" sz="3000" spc="-1" strike="noStrike">
              <a:latin typeface="Arial"/>
            </a:endParaRPr>
          </a:p>
        </p:txBody>
      </p:sp>
      <p:pic>
        <p:nvPicPr>
          <p:cNvPr id="189" name="Picture 2" descr="Introduction to Support Vector Machines (SVM) - GeeksforGeeks"/>
          <p:cNvPicPr/>
          <p:nvPr/>
        </p:nvPicPr>
        <p:blipFill>
          <a:blip r:embed="rId1"/>
          <a:stretch/>
        </p:blipFill>
        <p:spPr>
          <a:xfrm>
            <a:off x="365760" y="2003040"/>
            <a:ext cx="6129720" cy="4260240"/>
          </a:xfrm>
          <a:prstGeom prst="rect">
            <a:avLst/>
          </a:prstGeom>
          <a:ln w="0">
            <a:noFill/>
          </a:ln>
        </p:spPr>
      </p:pic>
      <p:pic>
        <p:nvPicPr>
          <p:cNvPr id="190" name="Picture 4" descr="Building Naive Bayes Classifier from Scratch to Perform Sentiment Analysis"/>
          <p:cNvPicPr/>
          <p:nvPr/>
        </p:nvPicPr>
        <p:blipFill>
          <a:blip r:embed="rId2"/>
          <a:stretch/>
        </p:blipFill>
        <p:spPr>
          <a:xfrm>
            <a:off x="6696720" y="2081160"/>
            <a:ext cx="4953960" cy="410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Box 1"/>
          <p:cNvSpPr/>
          <p:nvPr/>
        </p:nvSpPr>
        <p:spPr>
          <a:xfrm>
            <a:off x="4014720" y="2616480"/>
            <a:ext cx="58446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IN" sz="4000" spc="-1" strike="noStrike">
                <a:solidFill>
                  <a:srgbClr val="000000"/>
                </a:solidFill>
                <a:latin typeface="Arial"/>
                <a:ea typeface="DejaVu Sans"/>
              </a:rPr>
              <a:t>THANK YOU</a:t>
            </a:r>
            <a:endParaRPr b="0" lang="en-IN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4991040" cy="132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IN" sz="3000" spc="-1" strike="noStrike">
                <a:solidFill>
                  <a:srgbClr val="94b6d2"/>
                </a:solidFill>
                <a:latin typeface="Arial"/>
              </a:rPr>
              <a:t> </a:t>
            </a:r>
            <a:r>
              <a:rPr b="1" lang="en-IN" sz="3000" spc="-1" strike="noStrike">
                <a:solidFill>
                  <a:srgbClr val="000000"/>
                </a:solidFill>
                <a:latin typeface="Arial"/>
              </a:rPr>
              <a:t>Artificial Intelligence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37" name="TextBox 3"/>
          <p:cNvSpPr/>
          <p:nvPr/>
        </p:nvSpPr>
        <p:spPr>
          <a:xfrm>
            <a:off x="1294200" y="2256840"/>
            <a:ext cx="513144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AI</a:t>
            </a:r>
            <a:r>
              <a:rPr b="0" lang="en-US" sz="2000" spc="10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00" spc="-75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20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00" spc="72" strike="noStrike">
                <a:solidFill>
                  <a:srgbClr val="000000"/>
                </a:solidFill>
                <a:latin typeface="Arial"/>
                <a:ea typeface="DejaVu Sans"/>
              </a:rPr>
              <a:t>intelligence </a:t>
            </a:r>
            <a:r>
              <a:rPr b="0" lang="en-US" sz="2000" spc="137" strike="noStrike">
                <a:solidFill>
                  <a:srgbClr val="000000"/>
                </a:solidFill>
                <a:latin typeface="Arial"/>
                <a:ea typeface="DejaVu Sans"/>
              </a:rPr>
              <a:t>demonstrated</a:t>
            </a:r>
            <a:r>
              <a:rPr b="0" lang="en-US" sz="2000" spc="33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00" spc="214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r>
              <a:rPr b="0" lang="en-US" sz="20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00" spc="43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b="0" lang="en-US" sz="2000" spc="162" strike="noStrike">
                <a:solidFill>
                  <a:srgbClr val="000000"/>
                </a:solidFill>
                <a:latin typeface="Arial"/>
                <a:ea typeface="DejaVu Sans"/>
              </a:rPr>
              <a:t>machine,where</a:t>
            </a:r>
            <a:r>
              <a:rPr b="0" lang="en-US" sz="2000" spc="-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00" spc="43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b="0" lang="en-US" sz="2000" spc="248" strike="noStrike">
                <a:solidFill>
                  <a:srgbClr val="000000"/>
                </a:solidFill>
                <a:latin typeface="Arial"/>
                <a:ea typeface="DejaVu Sans"/>
              </a:rPr>
              <a:t>human</a:t>
            </a:r>
            <a:r>
              <a:rPr b="0" lang="en-US" sz="2000" spc="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00" spc="83" strike="noStrike">
                <a:solidFill>
                  <a:srgbClr val="000000"/>
                </a:solidFill>
                <a:latin typeface="Arial"/>
                <a:ea typeface="DejaVu Sans"/>
              </a:rPr>
              <a:t>intelligence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00" spc="-26" strike="noStrike">
                <a:solidFill>
                  <a:srgbClr val="000000"/>
                </a:solidFill>
                <a:latin typeface="Arial"/>
                <a:ea typeface="DejaVu Sans"/>
              </a:rPr>
              <a:t>is </a:t>
            </a:r>
            <a:r>
              <a:rPr b="0" lang="en-US" sz="2000" spc="123" strike="noStrike">
                <a:solidFill>
                  <a:srgbClr val="000000"/>
                </a:solidFill>
                <a:latin typeface="Arial"/>
                <a:ea typeface="DejaVu Sans"/>
              </a:rPr>
              <a:t>put</a:t>
            </a:r>
            <a:r>
              <a:rPr b="0" lang="en-US" sz="20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into</a:t>
            </a:r>
            <a:r>
              <a:rPr b="0" lang="en-US" sz="2000" spc="6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00" spc="66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2000" spc="8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00" spc="151" strike="noStrike">
                <a:solidFill>
                  <a:srgbClr val="000000"/>
                </a:solidFill>
                <a:latin typeface="Arial"/>
                <a:ea typeface="DejaVu Sans"/>
              </a:rPr>
              <a:t>machine.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38" name="TextBox 5"/>
          <p:cNvSpPr/>
          <p:nvPr/>
        </p:nvSpPr>
        <p:spPr>
          <a:xfrm>
            <a:off x="5709960" y="4686120"/>
            <a:ext cx="60976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39" name="Picture 2" descr="What is AI? Everything to know about artificial intelligence | ZDNET"/>
          <p:cNvPicPr/>
          <p:nvPr/>
        </p:nvPicPr>
        <p:blipFill>
          <a:blip r:embed="rId1"/>
          <a:stretch/>
        </p:blipFill>
        <p:spPr>
          <a:xfrm>
            <a:off x="6970680" y="2327400"/>
            <a:ext cx="4075920" cy="1963080"/>
          </a:xfrm>
          <a:prstGeom prst="rect">
            <a:avLst/>
          </a:prstGeom>
          <a:ln w="0">
            <a:noFill/>
          </a:ln>
        </p:spPr>
      </p:pic>
      <p:pic>
        <p:nvPicPr>
          <p:cNvPr id="140" name="Picture 4" descr="Artificial Intelligence Vector Art, Icons, and Graphics for Free Download"/>
          <p:cNvPicPr/>
          <p:nvPr/>
        </p:nvPicPr>
        <p:blipFill>
          <a:blip r:embed="rId2"/>
          <a:stretch/>
        </p:blipFill>
        <p:spPr>
          <a:xfrm>
            <a:off x="1679760" y="3702240"/>
            <a:ext cx="3699000" cy="2234880"/>
          </a:xfrm>
          <a:prstGeom prst="rect">
            <a:avLst/>
          </a:prstGeom>
          <a:ln w="0">
            <a:noFill/>
          </a:ln>
        </p:spPr>
      </p:pic>
      <p:sp>
        <p:nvSpPr>
          <p:cNvPr id="141" name="TextBox 4"/>
          <p:cNvSpPr/>
          <p:nvPr/>
        </p:nvSpPr>
        <p:spPr>
          <a:xfrm>
            <a:off x="6133680" y="4796280"/>
            <a:ext cx="584964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Himalay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Himalaya"/>
              </a:rPr>
              <a:t>In computer science, the field of artificial intelligence as such was launched in 1950 by Alan Turing. 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1"/>
          <p:cNvSpPr/>
          <p:nvPr/>
        </p:nvSpPr>
        <p:spPr>
          <a:xfrm>
            <a:off x="3740760" y="698400"/>
            <a:ext cx="348192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Branches of AI</a:t>
            </a:r>
            <a:endParaRPr b="0" lang="en-IN" sz="3000" spc="-1" strike="noStrike">
              <a:latin typeface="Arial"/>
            </a:endParaRPr>
          </a:p>
        </p:txBody>
      </p:sp>
      <p:pic>
        <p:nvPicPr>
          <p:cNvPr id="143" name="Picture 2" descr=""/>
          <p:cNvPicPr/>
          <p:nvPr/>
        </p:nvPicPr>
        <p:blipFill>
          <a:blip r:embed="rId1"/>
          <a:stretch/>
        </p:blipFill>
        <p:spPr>
          <a:xfrm>
            <a:off x="1729440" y="1735200"/>
            <a:ext cx="9812160" cy="431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990440" y="462600"/>
            <a:ext cx="495360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3000" spc="-1" strike="noStrike">
                <a:solidFill>
                  <a:srgbClr val="000000"/>
                </a:solidFill>
                <a:latin typeface="Arial"/>
              </a:rPr>
              <a:t>Machine learning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45" name="TextBox 2"/>
          <p:cNvSpPr/>
          <p:nvPr/>
        </p:nvSpPr>
        <p:spPr>
          <a:xfrm>
            <a:off x="1047240" y="2269440"/>
            <a:ext cx="50475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Machine learning means making the computers to learn like human beings.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46" name="TextBox 3"/>
          <p:cNvSpPr/>
          <p:nvPr/>
        </p:nvSpPr>
        <p:spPr>
          <a:xfrm>
            <a:off x="5829480" y="4637160"/>
            <a:ext cx="555984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We give input and output to the machine leaning algorithm and it builds a model. It predicts the future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47" name="Picture 2" descr="Introduction to Machine Learning for Beginners | by Ayush Pant | Towards  Data Science"/>
          <p:cNvPicPr/>
          <p:nvPr/>
        </p:nvPicPr>
        <p:blipFill>
          <a:blip r:embed="rId1"/>
          <a:stretch/>
        </p:blipFill>
        <p:spPr>
          <a:xfrm>
            <a:off x="6540120" y="2096280"/>
            <a:ext cx="4138200" cy="207684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4" descr="Machine Input Output Reasoning Questions for Competitive Exams"/>
          <p:cNvPicPr/>
          <p:nvPr/>
        </p:nvPicPr>
        <p:blipFill>
          <a:blip r:embed="rId2"/>
          <a:stretch/>
        </p:blipFill>
        <p:spPr>
          <a:xfrm>
            <a:off x="1141560" y="3913200"/>
            <a:ext cx="4138200" cy="251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2" descr="What Is Machine Learning? – Visual Explanations | Data Revenue"/>
          <p:cNvPicPr/>
          <p:nvPr/>
        </p:nvPicPr>
        <p:blipFill>
          <a:blip r:embed="rId1"/>
          <a:stretch/>
        </p:blipFill>
        <p:spPr>
          <a:xfrm>
            <a:off x="1350000" y="1489320"/>
            <a:ext cx="8515800" cy="5238360"/>
          </a:xfrm>
          <a:prstGeom prst="rect">
            <a:avLst/>
          </a:prstGeom>
          <a:ln w="0">
            <a:noFill/>
          </a:ln>
        </p:spPr>
      </p:pic>
      <p:sp>
        <p:nvSpPr>
          <p:cNvPr id="150" name="TextBox 3"/>
          <p:cNvSpPr/>
          <p:nvPr/>
        </p:nvSpPr>
        <p:spPr>
          <a:xfrm>
            <a:off x="3718440" y="444240"/>
            <a:ext cx="394380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Machine Learning </a:t>
            </a:r>
            <a:endParaRPr b="0" lang="en-IN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68640" y="435600"/>
            <a:ext cx="7642440" cy="134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4400" spc="-1" strike="noStrike">
                <a:solidFill>
                  <a:srgbClr val="000000"/>
                </a:solidFill>
                <a:latin typeface="Arial"/>
              </a:rPr>
              <a:t>Features ,Labels &amp; Model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2" name="TextBox 3"/>
          <p:cNvSpPr/>
          <p:nvPr/>
        </p:nvSpPr>
        <p:spPr>
          <a:xfrm>
            <a:off x="849240" y="1779840"/>
            <a:ext cx="8624520" cy="389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X=2 F(x)=4…..Input 2 and Output 4</a:t>
            </a:r>
            <a:endParaRPr b="0" lang="en-IN" sz="25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X=3 F(x)=6</a:t>
            </a:r>
            <a:endParaRPr b="0" lang="en-IN" sz="25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 </a:t>
            </a: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X=4 F(x)=8</a:t>
            </a:r>
            <a:endParaRPr b="0" lang="en-IN" sz="25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 </a:t>
            </a: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X=5 F(x)=10</a:t>
            </a:r>
            <a:endParaRPr b="0" lang="en-IN" sz="25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 </a:t>
            </a:r>
            <a:r>
              <a:rPr b="1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What is X=10 ?</a:t>
            </a:r>
            <a:endParaRPr b="0" lang="en-IN" sz="25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     </a:t>
            </a:r>
            <a:r>
              <a:rPr b="1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Ans:20</a:t>
            </a:r>
            <a:endParaRPr b="0" lang="en-IN" sz="25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 </a:t>
            </a: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F(x)=2x… Is the </a:t>
            </a:r>
            <a:r>
              <a:rPr b="1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Model</a:t>
            </a:r>
            <a:endParaRPr b="0" lang="en-IN" sz="25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 </a:t>
            </a: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Inputs are called </a:t>
            </a:r>
            <a:r>
              <a:rPr b="1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Features.</a:t>
            </a:r>
            <a:endParaRPr b="0" lang="en-IN" sz="25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 </a:t>
            </a: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Output are called </a:t>
            </a:r>
            <a:r>
              <a:rPr b="1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Labels.</a:t>
            </a:r>
            <a:endParaRPr b="0" lang="en-IN" sz="25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 </a:t>
            </a:r>
            <a:r>
              <a:rPr b="0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Function is called </a:t>
            </a:r>
            <a:r>
              <a:rPr b="1" lang="en-IN" sz="2500" spc="-1" strike="noStrike">
                <a:solidFill>
                  <a:srgbClr val="000000"/>
                </a:solidFill>
                <a:latin typeface="Arial"/>
                <a:ea typeface="Microsoft Himalaya"/>
              </a:rPr>
              <a:t>Model</a:t>
            </a:r>
            <a:endParaRPr b="0" lang="en-IN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2"/>
          <p:cNvSpPr/>
          <p:nvPr/>
        </p:nvSpPr>
        <p:spPr>
          <a:xfrm>
            <a:off x="2237040" y="326520"/>
            <a:ext cx="592632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Types of machine learning:-</a:t>
            </a:r>
            <a:endParaRPr b="0" lang="en-IN" sz="3000" spc="-1" strike="noStrike">
              <a:latin typeface="Arial"/>
            </a:endParaRPr>
          </a:p>
        </p:txBody>
      </p:sp>
      <p:pic>
        <p:nvPicPr>
          <p:cNvPr id="154" name="Picture 4" descr="What Is Machine Learning: Definition, Types, Applications and Examples -  Potentia Analytics"/>
          <p:cNvPicPr/>
          <p:nvPr/>
        </p:nvPicPr>
        <p:blipFill>
          <a:blip r:embed="rId1"/>
          <a:stretch/>
        </p:blipFill>
        <p:spPr>
          <a:xfrm>
            <a:off x="2922840" y="1371600"/>
            <a:ext cx="6062400" cy="515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90760" y="380160"/>
            <a:ext cx="5060160" cy="138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3000" spc="-1" strike="noStrike">
                <a:solidFill>
                  <a:srgbClr val="000000"/>
                </a:solidFill>
                <a:latin typeface="Arial"/>
              </a:rPr>
              <a:t>Supervised Learning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56" name="TextBox 3"/>
          <p:cNvSpPr/>
          <p:nvPr/>
        </p:nvSpPr>
        <p:spPr>
          <a:xfrm>
            <a:off x="718920" y="2085840"/>
            <a:ext cx="48322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Learning from others is called Supervised Learning.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57" name="TextBox 5"/>
          <p:cNvSpPr/>
          <p:nvPr/>
        </p:nvSpPr>
        <p:spPr>
          <a:xfrm flipV="1" rot="10800000">
            <a:off x="720000" y="3111480"/>
            <a:ext cx="48322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Supervised learning will have features and labels.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58" name="TextBox 2"/>
          <p:cNvSpPr/>
          <p:nvPr/>
        </p:nvSpPr>
        <p:spPr>
          <a:xfrm>
            <a:off x="718920" y="4074480"/>
            <a:ext cx="497916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There are two algorithms:-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1.Regression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2.Classification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59" name="Picture 6" descr=""/>
          <p:cNvPicPr/>
          <p:nvPr/>
        </p:nvPicPr>
        <p:blipFill>
          <a:blip r:embed="rId1"/>
          <a:stretch/>
        </p:blipFill>
        <p:spPr>
          <a:xfrm>
            <a:off x="7680960" y="2096640"/>
            <a:ext cx="3787200" cy="433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49720" y="380520"/>
            <a:ext cx="860400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4400" spc="-1" strike="noStrike">
                <a:solidFill>
                  <a:srgbClr val="000000"/>
                </a:solidFill>
                <a:latin typeface="Arial"/>
              </a:rPr>
              <a:t>Unsupervised learning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61" name="TextBox 3"/>
          <p:cNvSpPr/>
          <p:nvPr/>
        </p:nvSpPr>
        <p:spPr>
          <a:xfrm flipH="1">
            <a:off x="1236960" y="2530800"/>
            <a:ext cx="4182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Learning on our own is called UNSUPERVISED LEARNING.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62" name="Picture 5" descr=""/>
          <p:cNvPicPr/>
          <p:nvPr/>
        </p:nvPicPr>
        <p:blipFill>
          <a:blip r:embed="rId1"/>
          <a:stretch/>
        </p:blipFill>
        <p:spPr>
          <a:xfrm>
            <a:off x="7168320" y="1601280"/>
            <a:ext cx="4734360" cy="471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198</TotalTime>
  <Application>LibreOffice/7.3.7.2$Linux_X86_64 LibreOffice_project/30$Build-2</Application>
  <AppVersion>15.0000</AppVersion>
  <Words>353</Words>
  <Paragraphs>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2023-06-05T09:02:18Z</dcterms:created>
  <dc:creator>Rakshitha Mohan</dc:creator>
  <dc:description/>
  <dc:language>en-IN</dc:language>
  <cp:lastModifiedBy/>
  <dcterms:modified xsi:type="dcterms:W3CDTF">2023-06-09T21:01:43Z</dcterms:modified>
  <cp:revision>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17</vt:i4>
  </property>
</Properties>
</file>