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3" r:id="rId3"/>
  </p:sldMasterIdLst>
  <p:notesMasterIdLst>
    <p:notesMasterId r:id="rId49"/>
  </p:notesMasterIdLst>
  <p:sldIdLst>
    <p:sldId id="279" r:id="rId4"/>
    <p:sldId id="281" r:id="rId5"/>
    <p:sldId id="282" r:id="rId6"/>
    <p:sldId id="283" r:id="rId7"/>
    <p:sldId id="284" r:id="rId8"/>
    <p:sldId id="285" r:id="rId9"/>
    <p:sldId id="286" r:id="rId10"/>
    <p:sldId id="287" r:id="rId11"/>
    <p:sldId id="288" r:id="rId12"/>
    <p:sldId id="289"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400" r:id="rId30"/>
    <p:sldId id="320" r:id="rId31"/>
    <p:sldId id="322" r:id="rId32"/>
    <p:sldId id="323" r:id="rId33"/>
    <p:sldId id="324" r:id="rId34"/>
    <p:sldId id="325" r:id="rId35"/>
    <p:sldId id="326" r:id="rId36"/>
    <p:sldId id="327" r:id="rId37"/>
    <p:sldId id="321" r:id="rId38"/>
    <p:sldId id="328" r:id="rId39"/>
    <p:sldId id="329" r:id="rId40"/>
    <p:sldId id="330" r:id="rId41"/>
    <p:sldId id="331" r:id="rId42"/>
    <p:sldId id="332" r:id="rId43"/>
    <p:sldId id="333" r:id="rId44"/>
    <p:sldId id="334" r:id="rId45"/>
    <p:sldId id="335" r:id="rId46"/>
    <p:sldId id="336" r:id="rId47"/>
    <p:sldId id="401" r:id="rId48"/>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66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varScale="1">
        <p:scale>
          <a:sx n="83" d="100"/>
          <a:sy n="83" d="100"/>
        </p:scale>
        <p:origin x="-1512" y="-84"/>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defRPr sz="1200">
                <a:solidFill>
                  <a:srgbClr val="000000"/>
                </a:solidFill>
                <a:latin typeface="Times New Roman" panose="02020603050405020304" pitchFamily="18" charset="0"/>
              </a:defRPr>
            </a:lvl1pPr>
            <a:lvl2pPr marL="742950" indent="-285750" defTabSz="407988">
              <a:spcBef>
                <a:spcPct val="30000"/>
              </a:spcBef>
              <a:defRPr sz="1200">
                <a:solidFill>
                  <a:srgbClr val="000000"/>
                </a:solidFill>
                <a:latin typeface="Times New Roman" panose="02020603050405020304" pitchFamily="18" charset="0"/>
              </a:defRPr>
            </a:lvl2pPr>
            <a:lvl3pPr marL="1143000" indent="-228600" defTabSz="407988">
              <a:spcBef>
                <a:spcPct val="30000"/>
              </a:spcBef>
              <a:defRPr sz="1200">
                <a:solidFill>
                  <a:srgbClr val="000000"/>
                </a:solidFill>
                <a:latin typeface="Times New Roman" panose="02020603050405020304" pitchFamily="18" charset="0"/>
              </a:defRPr>
            </a:lvl3pPr>
            <a:lvl4pPr marL="1600200" indent="-228600" defTabSz="407988">
              <a:spcBef>
                <a:spcPct val="30000"/>
              </a:spcBef>
              <a:defRPr sz="1200">
                <a:solidFill>
                  <a:srgbClr val="000000"/>
                </a:solidFill>
                <a:latin typeface="Times New Roman" panose="02020603050405020304" pitchFamily="18" charset="0"/>
              </a:defRPr>
            </a:lvl4pPr>
            <a:lvl5pPr marL="2057400" indent="-228600" defTabSz="407988">
              <a:spcBef>
                <a:spcPct val="30000"/>
              </a:spcBef>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a:solidFill>
                <a:schemeClr val="bg1"/>
              </a:solidFill>
            </a:endParaRPr>
          </a:p>
        </p:txBody>
      </p:sp>
      <p:sp>
        <p:nvSpPr>
          <p:cNvPr id="12697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41500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619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97982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721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25331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8243"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754638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926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695276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029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48355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131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519531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233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89158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3363"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6929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438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971700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541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83166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2800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170358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643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27048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745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75813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8483"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877649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4950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324249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053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4392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155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641139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257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336269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360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46951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462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048243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565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5412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2902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2393745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6675"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78699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7699"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337536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5872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039428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59747"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4156189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6077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2668237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6179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983024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nchor="b"/>
          <a:lstStyle>
            <a:lvl1pPr defTabSz="931863">
              <a:spcBef>
                <a:spcPct val="30000"/>
              </a:spcBef>
              <a:defRPr sz="1200">
                <a:solidFill>
                  <a:srgbClr val="000000"/>
                </a:solidFill>
                <a:latin typeface="Times New Roman" panose="02020603050405020304" pitchFamily="18" charset="0"/>
              </a:defRPr>
            </a:lvl1pPr>
            <a:lvl2pPr marL="742950" indent="-285750" defTabSz="931863">
              <a:spcBef>
                <a:spcPct val="30000"/>
              </a:spcBef>
              <a:defRPr sz="1200">
                <a:solidFill>
                  <a:srgbClr val="000000"/>
                </a:solidFill>
                <a:latin typeface="Times New Roman" panose="02020603050405020304" pitchFamily="18" charset="0"/>
              </a:defRPr>
            </a:lvl2pPr>
            <a:lvl3pPr marL="1143000" indent="-228600" defTabSz="931863">
              <a:spcBef>
                <a:spcPct val="30000"/>
              </a:spcBef>
              <a:defRPr sz="1200">
                <a:solidFill>
                  <a:srgbClr val="000000"/>
                </a:solidFill>
                <a:latin typeface="Times New Roman" panose="02020603050405020304" pitchFamily="18" charset="0"/>
              </a:defRPr>
            </a:lvl3pPr>
            <a:lvl4pPr marL="1600200" indent="-228600" defTabSz="931863">
              <a:spcBef>
                <a:spcPct val="30000"/>
              </a:spcBef>
              <a:defRPr sz="1200">
                <a:solidFill>
                  <a:srgbClr val="000000"/>
                </a:solidFill>
                <a:latin typeface="Times New Roman" panose="02020603050405020304" pitchFamily="18" charset="0"/>
              </a:defRPr>
            </a:lvl4pPr>
            <a:lvl5pPr marL="2057400" indent="-228600" defTabSz="931863">
              <a:spcBef>
                <a:spcPct val="30000"/>
              </a:spcBef>
              <a:defRPr sz="1200">
                <a:solidFill>
                  <a:srgbClr val="000000"/>
                </a:solidFill>
                <a:latin typeface="Times New Roman" panose="02020603050405020304" pitchFamily="18" charset="0"/>
              </a:defRPr>
            </a:lvl5pPr>
            <a:lvl6pPr marL="25146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9318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r" eaLnBrk="1" hangingPunct="1">
              <a:lnSpc>
                <a:spcPct val="100000"/>
              </a:lnSpc>
              <a:spcBef>
                <a:spcPct val="0"/>
              </a:spcBef>
              <a:buClrTx/>
              <a:buSzTx/>
              <a:buFontTx/>
              <a:buNone/>
            </a:pPr>
            <a:fld id="{518AEA58-096A-46ED-8204-71915ACD7DC3}" type="slidenum">
              <a:rPr lang="en-GB" altLang="en-US">
                <a:solidFill>
                  <a:schemeClr val="tx1"/>
                </a:solidFill>
                <a:latin typeface="Arial" panose="020B0604020202020204" pitchFamily="34" charset="0"/>
              </a:rPr>
              <a:pPr algn="r" eaLnBrk="1" hangingPunct="1">
                <a:lnSpc>
                  <a:spcPct val="100000"/>
                </a:lnSpc>
                <a:spcBef>
                  <a:spcPct val="0"/>
                </a:spcBef>
                <a:buClrTx/>
                <a:buSzTx/>
                <a:buFontTx/>
                <a:buNone/>
              </a:pPr>
              <a:t>42</a:t>
            </a:fld>
            <a:endParaRPr lang="en-GB" altLang="en-US">
              <a:solidFill>
                <a:schemeClr val="tx1"/>
              </a:solidFill>
              <a:latin typeface="Arial" panose="020B0604020202020204" pitchFamily="34" charset="0"/>
            </a:endParaRPr>
          </a:p>
        </p:txBody>
      </p:sp>
      <p:sp>
        <p:nvSpPr>
          <p:cNvPr id="162819" name="Rectangle 2"/>
          <p:cNvSpPr>
            <a:spLocks noGrp="1" noRot="1" noChangeAspect="1" noChangeArrowheads="1" noTextEdit="1"/>
          </p:cNvSpPr>
          <p:nvPr>
            <p:ph type="sldImg"/>
          </p:nvPr>
        </p:nvSpPr>
        <p:spPr>
          <a:xfrm>
            <a:off x="1179513" y="696913"/>
            <a:ext cx="4648200" cy="3486150"/>
          </a:xfrm>
        </p:spPr>
      </p:sp>
      <p:sp>
        <p:nvSpPr>
          <p:cNvPr id="162820"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9" tIns="46580" rIns="93159" bIns="46580"/>
          <a:lstStyle/>
          <a:p>
            <a:pPr defTabSz="914400" eaLnBrk="1" hangingPunct="1"/>
            <a:r>
              <a:rPr lang="en-GB" altLang="en-US" smtClean="0"/>
              <a:t>On the one hand there are repetitive jobs a similar task is carried out repeatedly, for example Kwikfit replacing a tyre on a car or a lecturer giving an introductory talk on project management. The task is well-defined and there is very little uncertainty. In some organizations, software development might tend to be like this – in these environments software </a:t>
            </a:r>
            <a:r>
              <a:rPr lang="en-GB" altLang="en-US" i="1" smtClean="0"/>
              <a:t>process</a:t>
            </a:r>
            <a:r>
              <a:rPr lang="en-GB" altLang="en-US" smtClean="0"/>
              <a:t> management might be more important than software </a:t>
            </a:r>
            <a:r>
              <a:rPr lang="en-GB" altLang="en-US" i="1" smtClean="0"/>
              <a:t>project </a:t>
            </a:r>
            <a:r>
              <a:rPr lang="en-GB" altLang="en-US" smtClean="0"/>
              <a:t>management</a:t>
            </a:r>
          </a:p>
          <a:p>
            <a:pPr defTabSz="914400" eaLnBrk="1" hangingPunct="1"/>
            <a:endParaRPr lang="en-GB" altLang="en-US" smtClean="0"/>
          </a:p>
          <a:p>
            <a:pPr defTabSz="914400" eaLnBrk="1" hangingPunct="1"/>
            <a:r>
              <a:rPr lang="en-GB" altLang="en-US" smtClean="0"/>
              <a:t>On the other hand some exploratory activities are very uncertain. Some research projects can be like this – we may not be sure what the outcome will be, but we hope that we will learn some things of importance. It may be very difficult to come up with precise plans, although we would probably have some idea of a general approach.</a:t>
            </a:r>
          </a:p>
          <a:p>
            <a:pPr defTabSz="914400" eaLnBrk="1" hangingPunct="1"/>
            <a:endParaRPr lang="en-GB" altLang="en-US" smtClean="0"/>
          </a:p>
          <a:p>
            <a:pPr defTabSz="914400" eaLnBrk="1" hangingPunct="1"/>
            <a:r>
              <a:rPr lang="en-GB" altLang="en-US" smtClean="0"/>
              <a:t>Projects seem to come somewhere between these two extremes. There are usually well-defined hoped-for outcomes but there are risks and uncertainties about achieving those outcomes.</a:t>
            </a:r>
          </a:p>
        </p:txBody>
      </p:sp>
    </p:spTree>
    <p:extLst>
      <p:ext uri="{BB962C8B-B14F-4D97-AF65-F5344CB8AC3E}">
        <p14:creationId xmlns:p14="http://schemas.microsoft.com/office/powerpoint/2010/main" val="1982932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181100" y="706438"/>
            <a:ext cx="4646613" cy="3484562"/>
          </a:xfrm>
        </p:spPr>
      </p:sp>
      <p:sp>
        <p:nvSpPr>
          <p:cNvPr id="163843" name="Rectangle 3"/>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0268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005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508390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1075"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503302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2099"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388796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
        <p:nvSpPr>
          <p:cNvPr id="13312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defRPr sz="1200">
                <a:solidFill>
                  <a:srgbClr val="000000"/>
                </a:solidFill>
                <a:latin typeface="Times New Roman" panose="02020603050405020304" pitchFamily="18" charset="0"/>
              </a:defRPr>
            </a:lvl1pPr>
            <a:lvl2pPr marL="742950" indent="-285750">
              <a:spcBef>
                <a:spcPct val="30000"/>
              </a:spcBef>
              <a:defRPr sz="1200">
                <a:solidFill>
                  <a:srgbClr val="000000"/>
                </a:solidFill>
                <a:latin typeface="Times New Roman" panose="02020603050405020304" pitchFamily="18" charset="0"/>
              </a:defRPr>
            </a:lvl2pPr>
            <a:lvl3pPr marL="1143000" indent="-228600">
              <a:spcBef>
                <a:spcPct val="30000"/>
              </a:spcBef>
              <a:defRPr sz="1200">
                <a:solidFill>
                  <a:srgbClr val="000000"/>
                </a:solidFill>
                <a:latin typeface="Times New Roman" panose="02020603050405020304" pitchFamily="18" charset="0"/>
              </a:defRPr>
            </a:lvl3pPr>
            <a:lvl4pPr marL="1600200" indent="-228600">
              <a:spcBef>
                <a:spcPct val="30000"/>
              </a:spcBef>
              <a:defRPr sz="1200">
                <a:solidFill>
                  <a:srgbClr val="000000"/>
                </a:solidFill>
                <a:latin typeface="Times New Roman" panose="02020603050405020304" pitchFamily="18" charset="0"/>
              </a:defRPr>
            </a:lvl4pPr>
            <a:lvl5pPr marL="2057400" indent="-228600">
              <a:spcBef>
                <a:spcPct val="30000"/>
              </a:spcBef>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spcBef>
                <a:spcPct val="0"/>
              </a:spcBef>
            </a:pPr>
            <a:endParaRPr lang="en-US" altLang="en-US" sz="2400">
              <a:solidFill>
                <a:schemeClr val="bg1"/>
              </a:solidFill>
            </a:endParaRPr>
          </a:p>
        </p:txBody>
      </p:sp>
    </p:spTree>
    <p:extLst>
      <p:ext uri="{BB962C8B-B14F-4D97-AF65-F5344CB8AC3E}">
        <p14:creationId xmlns:p14="http://schemas.microsoft.com/office/powerpoint/2010/main" val="630894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4147"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74251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135171" name="Rectangle 2"/>
          <p:cNvSpPr>
            <a:spLocks noGrp="1" noChangeArrowheads="1"/>
          </p:cNvSpPr>
          <p:nvPr>
            <p:ph type="body" idx="1"/>
          </p:nvPr>
        </p:nvSpPr>
        <p:spPr>
          <a:xfrm>
            <a:off x="1085850" y="4422775"/>
            <a:ext cx="4845050" cy="3571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92514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2"/>
            <a:ext cx="58293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6B94BE1E-A90E-4529-8FA4-79E41EC77585}" type="datetime1">
              <a:rPr lang="en-US" smtClean="0"/>
              <a:t>1/2/2020</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7DC1D670-B199-4347-A165-BCC612EC5A91}" type="datetime1">
              <a:rPr lang="en-US" smtClean="0"/>
              <a:t>1/2/2020</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0B4D846A-C4C3-4692-A51C-2C92795419EB}" type="datetime1">
              <a:rPr lang="en-US" smtClean="0"/>
              <a:t>1/2/2020</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857250" y="2701928"/>
            <a:ext cx="5143500" cy="1241425"/>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26745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206029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7" y="1282700"/>
            <a:ext cx="5915025"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467917" y="3441700"/>
            <a:ext cx="5915025" cy="1125538"/>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66122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8"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1"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96C384-0086-4FF9-A56C-BF304719B97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57203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41"/>
            <a:ext cx="5915025"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680" y="1260475"/>
            <a:ext cx="2901553" cy="61912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2680" y="1879600"/>
            <a:ext cx="2901553"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96C384-0086-4FF9-A56C-BF304719B97A}"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526031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96C384-0086-4FF9-A56C-BF304719B97A}"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86862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6C384-0086-4FF9-A56C-BF304719B97A}"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012003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80" y="342900"/>
            <a:ext cx="2212181"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915842" y="741366"/>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680" y="1543050"/>
            <a:ext cx="2212181" cy="28590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42531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7DFE3322-CAE5-44DF-B193-646A7AFFC84B}" type="datetime1">
              <a:rPr lang="en-US" smtClean="0"/>
              <a:t>1/2/2020</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lvl1pPr>
              <a:defRPr sz="2400" b="1"/>
            </a:lvl1p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80" y="342900"/>
            <a:ext cx="2212181"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2915842" y="741366"/>
            <a:ext cx="3471863" cy="36544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472680" y="1543050"/>
            <a:ext cx="2212181" cy="28590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229921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035329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274641"/>
            <a:ext cx="1478756"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9" y="274641"/>
            <a:ext cx="4321969"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50378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954391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946600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434649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96C384-0086-4FF9-A56C-BF304719B97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737409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1878806"/>
            <a:ext cx="2901255"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1878806"/>
            <a:ext cx="2915543"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96C384-0086-4FF9-A56C-BF304719B97A}"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139473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96C384-0086-4FF9-A56C-BF304719B97A}"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623721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6C384-0086-4FF9-A56C-BF304719B97A}"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37881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42900" y="4767263"/>
            <a:ext cx="1600200" cy="273844"/>
          </a:xfrm>
          <a:prstGeom prst="rect">
            <a:avLst/>
          </a:prstGeom>
        </p:spPr>
        <p:txBody>
          <a:bodyPr/>
          <a:lstStyle/>
          <a:p>
            <a:fld id="{54238132-C050-402E-AF1F-09FA2C35DD5F}" type="datetime1">
              <a:rPr lang="en-US" smtClean="0"/>
              <a:t>1/2/2020</a:t>
            </a:fld>
            <a:endParaRPr lang="en-US"/>
          </a:p>
        </p:txBody>
      </p:sp>
      <p:sp>
        <p:nvSpPr>
          <p:cNvPr id="5" name="Footer Placeholder 4"/>
          <p:cNvSpPr>
            <a:spLocks noGrp="1"/>
          </p:cNvSpPr>
          <p:nvPr>
            <p:ph type="ftr" sz="quarter" idx="11"/>
          </p:nvPr>
        </p:nvSpPr>
        <p:spPr>
          <a:xfrm>
            <a:off x="2343150" y="4767263"/>
            <a:ext cx="21717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1602443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6C384-0086-4FF9-A56C-BF304719B97A}"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708178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3696226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6C384-0086-4FF9-A56C-BF304719B97A}"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F8D9-CC49-416C-8A9E-63DFB6D3B06A}" type="slidenum">
              <a:rPr lang="en-US" smtClean="0"/>
              <a:t>‹#›</a:t>
            </a:fld>
            <a:endParaRPr lang="en-US"/>
          </a:p>
        </p:txBody>
      </p:sp>
    </p:spTree>
    <p:extLst>
      <p:ext uri="{BB962C8B-B14F-4D97-AF65-F5344CB8AC3E}">
        <p14:creationId xmlns:p14="http://schemas.microsoft.com/office/powerpoint/2010/main" val="292242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42900" y="4767263"/>
            <a:ext cx="1600200" cy="273844"/>
          </a:xfrm>
          <a:prstGeom prst="rect">
            <a:avLst/>
          </a:prstGeom>
        </p:spPr>
        <p:txBody>
          <a:bodyPr/>
          <a:lstStyle/>
          <a:p>
            <a:fld id="{E00AA1C7-3BCF-44C8-ACD1-5EDAA1D88B98}" type="datetime1">
              <a:rPr lang="en-US" smtClean="0"/>
              <a:t>1/2/2020</a:t>
            </a:fld>
            <a:endParaRPr lang="en-US"/>
          </a:p>
        </p:txBody>
      </p:sp>
      <p:sp>
        <p:nvSpPr>
          <p:cNvPr id="6" name="Footer Placeholder 5"/>
          <p:cNvSpPr>
            <a:spLocks noGrp="1"/>
          </p:cNvSpPr>
          <p:nvPr>
            <p:ph type="ftr" sz="quarter" idx="11"/>
          </p:nvPr>
        </p:nvSpPr>
        <p:spPr>
          <a:xfrm>
            <a:off x="2343150" y="4767263"/>
            <a:ext cx="21717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1151335"/>
            <a:ext cx="3030141"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1151335"/>
            <a:ext cx="3031331" cy="479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42900" y="4767263"/>
            <a:ext cx="1600200" cy="273844"/>
          </a:xfrm>
          <a:prstGeom prst="rect">
            <a:avLst/>
          </a:prstGeom>
        </p:spPr>
        <p:txBody>
          <a:bodyPr/>
          <a:lstStyle/>
          <a:p>
            <a:fld id="{9372C2BD-7013-4333-8A3A-36A326793B46}" type="datetime1">
              <a:rPr lang="en-US" smtClean="0"/>
              <a:t>1/2/2020</a:t>
            </a:fld>
            <a:endParaRPr lang="en-US"/>
          </a:p>
        </p:txBody>
      </p:sp>
      <p:sp>
        <p:nvSpPr>
          <p:cNvPr id="8" name="Footer Placeholder 7"/>
          <p:cNvSpPr>
            <a:spLocks noGrp="1"/>
          </p:cNvSpPr>
          <p:nvPr>
            <p:ph type="ftr" sz="quarter" idx="11"/>
          </p:nvPr>
        </p:nvSpPr>
        <p:spPr>
          <a:xfrm>
            <a:off x="2343150" y="4767263"/>
            <a:ext cx="21717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42900" y="4767263"/>
            <a:ext cx="1600200" cy="273844"/>
          </a:xfrm>
          <a:prstGeom prst="rect">
            <a:avLst/>
          </a:prstGeom>
        </p:spPr>
        <p:txBody>
          <a:bodyPr/>
          <a:lstStyle/>
          <a:p>
            <a:fld id="{F1050FD3-080E-42C7-BD3A-19A795750B08}" type="datetime1">
              <a:rPr lang="en-US" smtClean="0"/>
              <a:t>1/2/2020</a:t>
            </a:fld>
            <a:endParaRPr lang="en-US"/>
          </a:p>
        </p:txBody>
      </p:sp>
      <p:sp>
        <p:nvSpPr>
          <p:cNvPr id="4" name="Footer Placeholder 3"/>
          <p:cNvSpPr>
            <a:spLocks noGrp="1"/>
          </p:cNvSpPr>
          <p:nvPr>
            <p:ph type="ftr" sz="quarter" idx="11"/>
          </p:nvPr>
        </p:nvSpPr>
        <p:spPr>
          <a:xfrm>
            <a:off x="2343150" y="4767263"/>
            <a:ext cx="21717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42900" y="4767263"/>
            <a:ext cx="1600200" cy="273844"/>
          </a:xfrm>
          <a:prstGeom prst="rect">
            <a:avLst/>
          </a:prstGeom>
        </p:spPr>
        <p:txBody>
          <a:bodyPr/>
          <a:lstStyle/>
          <a:p>
            <a:fld id="{256A1629-7B3E-4FEC-AE7E-8E1E5FDE3AB1}" type="datetime1">
              <a:rPr lang="en-US" smtClean="0"/>
              <a:t>1/2/2020</a:t>
            </a:fld>
            <a:endParaRPr lang="en-US"/>
          </a:p>
        </p:txBody>
      </p:sp>
      <p:sp>
        <p:nvSpPr>
          <p:cNvPr id="3" name="Footer Placeholder 2"/>
          <p:cNvSpPr>
            <a:spLocks noGrp="1"/>
          </p:cNvSpPr>
          <p:nvPr>
            <p:ph type="ftr" sz="quarter" idx="11"/>
          </p:nvPr>
        </p:nvSpPr>
        <p:spPr>
          <a:xfrm>
            <a:off x="2343150" y="4767263"/>
            <a:ext cx="21717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204791"/>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2" y="1076328"/>
            <a:ext cx="2256235"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2900" y="4767263"/>
            <a:ext cx="1600200" cy="273844"/>
          </a:xfrm>
          <a:prstGeom prst="rect">
            <a:avLst/>
          </a:prstGeom>
        </p:spPr>
        <p:txBody>
          <a:bodyPr/>
          <a:lstStyle/>
          <a:p>
            <a:fld id="{2FDA89BD-0FCE-4AF2-9CD1-2EECD59FEE90}" type="datetime1">
              <a:rPr lang="en-US" smtClean="0"/>
              <a:t>1/2/2020</a:t>
            </a:fld>
            <a:endParaRPr lang="en-US"/>
          </a:p>
        </p:txBody>
      </p:sp>
      <p:sp>
        <p:nvSpPr>
          <p:cNvPr id="6" name="Footer Placeholder 5"/>
          <p:cNvSpPr>
            <a:spLocks noGrp="1"/>
          </p:cNvSpPr>
          <p:nvPr>
            <p:ph type="ftr" sz="quarter" idx="11"/>
          </p:nvPr>
        </p:nvSpPr>
        <p:spPr>
          <a:xfrm>
            <a:off x="2343150" y="4767263"/>
            <a:ext cx="21717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344216" y="4025506"/>
            <a:ext cx="41148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2900" y="4767263"/>
            <a:ext cx="1600200" cy="273844"/>
          </a:xfrm>
          <a:prstGeom prst="rect">
            <a:avLst/>
          </a:prstGeom>
        </p:spPr>
        <p:txBody>
          <a:bodyPr/>
          <a:lstStyle/>
          <a:p>
            <a:fld id="{831409CA-0A7E-40B7-99E0-283DFC9C83AA}" type="datetime1">
              <a:rPr lang="en-US" smtClean="0"/>
              <a:t>1/2/2020</a:t>
            </a:fld>
            <a:endParaRPr lang="en-US"/>
          </a:p>
        </p:txBody>
      </p:sp>
      <p:sp>
        <p:nvSpPr>
          <p:cNvPr id="6" name="Footer Placeholder 5"/>
          <p:cNvSpPr>
            <a:spLocks noGrp="1"/>
          </p:cNvSpPr>
          <p:nvPr>
            <p:ph type="ftr" sz="quarter" idx="11"/>
          </p:nvPr>
        </p:nvSpPr>
        <p:spPr>
          <a:xfrm>
            <a:off x="2343150" y="4767263"/>
            <a:ext cx="21717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4914900" y="4767263"/>
            <a:ext cx="1600200" cy="273844"/>
          </a:xfrm>
          <a:prstGeom prst="rect">
            <a:avLst/>
          </a:prstGeom>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4641"/>
            <a:ext cx="5915025"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4767266"/>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296C384-0086-4FF9-A56C-BF304719B97A}" type="datetimeFigureOut">
              <a:rPr lang="en-US" smtClean="0"/>
              <a:t>1/2/2020</a:t>
            </a:fld>
            <a:endParaRPr lang="en-US"/>
          </a:p>
        </p:txBody>
      </p:sp>
      <p:sp>
        <p:nvSpPr>
          <p:cNvPr id="5" name="Footer Placeholder 4"/>
          <p:cNvSpPr>
            <a:spLocks noGrp="1"/>
          </p:cNvSpPr>
          <p:nvPr>
            <p:ph type="ftr" sz="quarter" idx="3"/>
          </p:nvPr>
        </p:nvSpPr>
        <p:spPr>
          <a:xfrm>
            <a:off x="2271713" y="4767266"/>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4767266"/>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6EAF8D9-CC49-416C-8A9E-63DFB6D3B06A}" type="slidenum">
              <a:rPr lang="en-US" smtClean="0"/>
              <a:t>‹#›</a:t>
            </a:fld>
            <a:endParaRPr lang="en-US"/>
          </a:p>
        </p:txBody>
      </p:sp>
    </p:spTree>
    <p:extLst>
      <p:ext uri="{BB962C8B-B14F-4D97-AF65-F5344CB8AC3E}">
        <p14:creationId xmlns:p14="http://schemas.microsoft.com/office/powerpoint/2010/main" val="20259154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1/2/2020</a:t>
            </a:fld>
            <a:endParaRPr lang="en-US" dirty="0"/>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88503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343119" y="342398"/>
            <a:ext cx="5858535" cy="1659055"/>
          </a:xfrm>
          <a:solidFill>
            <a:srgbClr val="FFFF99"/>
          </a:solidFill>
          <a:ln>
            <a:solidFill>
              <a:srgbClr val="FF0000"/>
            </a:solidFill>
            <a:round/>
            <a:headEnd/>
            <a:tailEnd/>
          </a:ln>
        </p:spPr>
        <p:txBody>
          <a:bodyPr vert="horz" lIns="68569" tIns="34284" rIns="68569" bIns="34284" rtlCol="0" anchor="ctr">
            <a:normAutofit/>
          </a:bodyPr>
          <a:lstStyle/>
          <a:p>
            <a:pPr defTabSz="684790">
              <a:tabLst>
                <a:tab pos="0" algn="l"/>
                <a:tab pos="311071" algn="l"/>
                <a:tab pos="621063" algn="l"/>
                <a:tab pos="933214" algn="l"/>
                <a:tab pos="1244285" algn="l"/>
                <a:tab pos="1555356" algn="l"/>
                <a:tab pos="1864267" algn="l"/>
                <a:tab pos="2177498" algn="l"/>
                <a:tab pos="2488568" algn="l"/>
                <a:tab pos="2799641" algn="l"/>
                <a:tab pos="3107472" algn="l"/>
                <a:tab pos="3421782" algn="l"/>
                <a:tab pos="3732853" algn="l"/>
                <a:tab pos="4041764" algn="l"/>
                <a:tab pos="4351755" algn="l"/>
                <a:tab pos="4666066" algn="l"/>
                <a:tab pos="4977138" algn="l"/>
                <a:tab pos="5284969" algn="l"/>
                <a:tab pos="5596040" algn="l"/>
                <a:tab pos="5910351" algn="l"/>
                <a:tab pos="6221423" algn="l"/>
              </a:tabLst>
            </a:pPr>
            <a:r>
              <a:rPr lang="en-GB" altLang="en-US" sz="5400" b="1">
                <a:solidFill>
                  <a:srgbClr val="0000CC"/>
                </a:solidFill>
              </a:rPr>
              <a:t>Introduction</a:t>
            </a:r>
            <a:endParaRPr lang="en-GB" altLang="en-US" sz="2800" b="1">
              <a:solidFill>
                <a:srgbClr val="0000CC"/>
              </a:solidFill>
            </a:endParaRPr>
          </a:p>
        </p:txBody>
      </p:sp>
      <p:sp>
        <p:nvSpPr>
          <p:cNvPr id="3076" name="Rectangle 3"/>
          <p:cNvSpPr>
            <a:spLocks noGrp="1" noChangeArrowheads="1"/>
          </p:cNvSpPr>
          <p:nvPr>
            <p:ph type="subTitle" idx="4294967295"/>
          </p:nvPr>
        </p:nvSpPr>
        <p:spPr>
          <a:xfrm>
            <a:off x="1170114" y="2532260"/>
            <a:ext cx="5078286" cy="2020690"/>
          </a:xfrm>
          <a:solidFill>
            <a:srgbClr val="CCFFCC"/>
          </a:solidFill>
          <a:ln>
            <a:solidFill>
              <a:srgbClr val="FF0000"/>
            </a:solidFill>
            <a:round/>
            <a:headEnd/>
            <a:tailEnd/>
          </a:ln>
        </p:spPr>
        <p:txBody>
          <a:bodyPr vert="horz" lIns="68569" tIns="34284" rIns="68569" bIns="34284" rtlCol="0">
            <a:noAutofit/>
          </a:bodyPr>
          <a:lstStyle/>
          <a:p>
            <a:pPr marL="0" indent="0" algn="ctr">
              <a:spcBef>
                <a:spcPts val="59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b="1" dirty="0" err="1">
                <a:solidFill>
                  <a:srgbClr val="0000FF"/>
                </a:solidFill>
              </a:rPr>
              <a:t>Dr.</a:t>
            </a:r>
            <a:r>
              <a:rPr lang="en-GB" altLang="en-US" b="1" dirty="0">
                <a:solidFill>
                  <a:srgbClr val="0000FF"/>
                </a:solidFill>
              </a:rPr>
              <a:t> </a:t>
            </a:r>
            <a:r>
              <a:rPr lang="en-GB" altLang="en-US" b="1" dirty="0" err="1" smtClean="0">
                <a:solidFill>
                  <a:srgbClr val="0000FF"/>
                </a:solidFill>
              </a:rPr>
              <a:t>Durga</a:t>
            </a:r>
            <a:r>
              <a:rPr lang="en-GB" altLang="en-US" b="1" dirty="0" smtClean="0">
                <a:solidFill>
                  <a:srgbClr val="0000FF"/>
                </a:solidFill>
              </a:rPr>
              <a:t> Prasad </a:t>
            </a:r>
            <a:r>
              <a:rPr lang="en-GB" altLang="en-US" b="1" dirty="0" err="1" smtClean="0">
                <a:solidFill>
                  <a:srgbClr val="0000FF"/>
                </a:solidFill>
              </a:rPr>
              <a:t>Mohapatra</a:t>
            </a:r>
            <a:endParaRPr lang="en-GB" altLang="en-US" b="1" dirty="0" smtClean="0">
              <a:solidFill>
                <a:srgbClr val="0000FF"/>
              </a:solidFill>
            </a:endParaRPr>
          </a:p>
          <a:p>
            <a:pPr marL="0" indent="0" algn="ctr">
              <a:spcBef>
                <a:spcPts val="59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sz="2000" b="1" dirty="0" smtClean="0"/>
              <a:t>Professor</a:t>
            </a:r>
            <a:endParaRPr lang="en-GB" altLang="en-US" sz="2000" b="1" dirty="0"/>
          </a:p>
          <a:p>
            <a:pPr marL="0" indent="0" algn="ctr">
              <a:spcBef>
                <a:spcPts val="37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sz="2000" b="1" dirty="0"/>
              <a:t>Department </a:t>
            </a:r>
            <a:r>
              <a:rPr lang="en-GB" altLang="en-US" sz="2000" b="1" dirty="0" smtClean="0"/>
              <a:t>of </a:t>
            </a:r>
            <a:r>
              <a:rPr lang="en-GB" altLang="en-US" sz="2000" b="1" dirty="0"/>
              <a:t>Computer Science &amp; Engineering</a:t>
            </a:r>
          </a:p>
          <a:p>
            <a:pPr marL="0" indent="0" algn="ctr">
              <a:spcBef>
                <a:spcPts val="37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r>
              <a:rPr lang="en-GB" altLang="en-US" sz="2000" b="1" dirty="0" smtClean="0"/>
              <a:t>NIT Rourkela.</a:t>
            </a:r>
            <a:endParaRPr lang="en-GB" altLang="en-US" sz="2000" b="1" dirty="0"/>
          </a:p>
          <a:p>
            <a:pPr marL="0" indent="0" algn="ctr">
              <a:spcBef>
                <a:spcPts val="375"/>
              </a:spcBef>
              <a:spcAft>
                <a:spcPct val="0"/>
              </a:spcAft>
              <a:buSzPct val="100000"/>
              <a:buNone/>
              <a:tabLst>
                <a:tab pos="0" algn="l"/>
                <a:tab pos="311071" algn="l"/>
                <a:tab pos="621063" algn="l"/>
                <a:tab pos="933214" algn="l"/>
                <a:tab pos="1244285" algn="l"/>
                <a:tab pos="1555356" algn="l"/>
                <a:tab pos="1865347" algn="l"/>
                <a:tab pos="2177498" algn="l"/>
                <a:tab pos="2488568" algn="l"/>
                <a:tab pos="2799641" algn="l"/>
                <a:tab pos="3109632" algn="l"/>
                <a:tab pos="3421782" algn="l"/>
                <a:tab pos="3732853" algn="l"/>
                <a:tab pos="4041764" algn="l"/>
                <a:tab pos="4353916" algn="l"/>
                <a:tab pos="4666066" algn="l"/>
                <a:tab pos="4977138" algn="l"/>
                <a:tab pos="5286049" algn="l"/>
                <a:tab pos="5597120" algn="l"/>
                <a:tab pos="5910351" algn="l"/>
                <a:tab pos="6221423" algn="l"/>
              </a:tabLst>
            </a:pPr>
            <a:endParaRPr lang="en-GB" altLang="en-US" sz="2000" b="1"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Tree>
    <p:extLst>
      <p:ext uri="{BB962C8B-B14F-4D97-AF65-F5344CB8AC3E}">
        <p14:creationId xmlns:p14="http://schemas.microsoft.com/office/powerpoint/2010/main" val="285365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541160" y="1595303"/>
            <a:ext cx="3182009" cy="762000"/>
          </a:xfrm>
          <a:solidFill>
            <a:srgbClr val="FFFF00"/>
          </a:solidFill>
        </p:spPr>
        <p:txBody>
          <a:bodyPr vert="horz" lIns="13472" tIns="35027" rIns="13472" bIns="35027" rtlCol="0" anchor="ctr">
            <a:noAutofit/>
          </a:bodyPr>
          <a:lstStyle/>
          <a:p>
            <a:pPr>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dirty="0">
                <a:solidFill>
                  <a:srgbClr val="0000CC"/>
                </a:solidFill>
              </a:rPr>
              <a:t>Programming an Art or Engineering?</a:t>
            </a:r>
          </a:p>
        </p:txBody>
      </p:sp>
      <p:sp>
        <p:nvSpPr>
          <p:cNvPr id="7170" name="Rectangle 2"/>
          <p:cNvSpPr>
            <a:spLocks noGrp="1" noChangeArrowheads="1"/>
          </p:cNvSpPr>
          <p:nvPr>
            <p:ph type="body" idx="1"/>
          </p:nvPr>
        </p:nvSpPr>
        <p:spPr>
          <a:xfrm>
            <a:off x="76200" y="133350"/>
            <a:ext cx="6858000" cy="4447907"/>
          </a:xfrm>
        </p:spPr>
        <p:txBody>
          <a:bodyPr vert="horz" lIns="13472" tIns="35027" rIns="13472" bIns="35027" rtlCol="0">
            <a:noAutofit/>
          </a:bodyPr>
          <a:lstStyle/>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t>Heavy use of past experience:</a:t>
            </a:r>
          </a:p>
          <a:p>
            <a:pPr marL="504410" lvl="1" indent="-193340">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3200" dirty="0"/>
              <a:t>Past experience is systematically arranged.</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t>Theoretical basis and quantitative techniques provided.</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solidFill>
                  <a:srgbClr val="0000CC"/>
                </a:solidFill>
              </a:rPr>
              <a:t>Many are just thumb rules.</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err="1"/>
              <a:t>Tradeoff</a:t>
            </a:r>
            <a:r>
              <a:rPr lang="en-GB" altLang="en-US" dirty="0"/>
              <a:t> between alternatives. </a:t>
            </a:r>
          </a:p>
          <a:p>
            <a:pPr marL="232224" indent="-232224">
              <a:lnSpc>
                <a:spcPct val="125000"/>
              </a:lnSpc>
              <a:spcAft>
                <a:spcPts val="6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dirty="0"/>
              <a:t>Pragmatic approach to cost-effectiveness.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spTree>
    <p:extLst>
      <p:ext uri="{BB962C8B-B14F-4D97-AF65-F5344CB8AC3E}">
        <p14:creationId xmlns:p14="http://schemas.microsoft.com/office/powerpoint/2010/main" val="23472067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checkerboard(across)">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checkerboard(across)">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checkerboard(across)">
                                      <p:cBhvr>
                                        <p:cTn id="17" dur="5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checkerboard(across)">
                                      <p:cBhvr>
                                        <p:cTn id="22" dur="500"/>
                                        <p:tgtEl>
                                          <p:spTgt spid="7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checkerboard(across)">
                                      <p:cBhvr>
                                        <p:cTn id="27" dur="500"/>
                                        <p:tgtEl>
                                          <p:spTgt spid="7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7170">
                                            <p:txEl>
                                              <p:pRg st="5" end="5"/>
                                            </p:txEl>
                                          </p:spTgt>
                                        </p:tgtEl>
                                        <p:attrNameLst>
                                          <p:attrName>style.visibility</p:attrName>
                                        </p:attrNameLst>
                                      </p:cBhvr>
                                      <p:to>
                                        <p:strVal val="visible"/>
                                      </p:to>
                                    </p:set>
                                    <p:animEffect transition="in" filter="checkerboard(across)">
                                      <p:cBhvr>
                                        <p:cTn id="32" dur="500"/>
                                        <p:tgtEl>
                                          <p:spTgt spid="71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a:xfrm>
            <a:off x="381000" y="88554"/>
            <a:ext cx="6019800" cy="685800"/>
          </a:xfrm>
          <a:solidFill>
            <a:srgbClr val="FFFF00"/>
          </a:solidFill>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00" dirty="0"/>
              <a:t>What is Exploratory </a:t>
            </a:r>
            <a:r>
              <a:rPr lang="en-GB" altLang="en-US" sz="2400" dirty="0" smtClean="0"/>
              <a:t>Software Development</a:t>
            </a:r>
            <a:r>
              <a:rPr lang="en-GB" altLang="en-US" sz="2400" dirty="0"/>
              <a:t>?</a:t>
            </a:r>
          </a:p>
        </p:txBody>
      </p:sp>
      <p:sp>
        <p:nvSpPr>
          <p:cNvPr id="2" name="Rectangle 2"/>
          <p:cNvSpPr>
            <a:spLocks noGrp="1" noChangeArrowheads="1"/>
          </p:cNvSpPr>
          <p:nvPr>
            <p:ph type="body" idx="1"/>
          </p:nvPr>
        </p:nvSpPr>
        <p:spPr>
          <a:xfrm>
            <a:off x="120294" y="807103"/>
            <a:ext cx="6705600" cy="4355019"/>
          </a:xfrm>
        </p:spPr>
        <p:txBody>
          <a:bodyPr>
            <a:noAutofit/>
          </a:bodyPr>
          <a:lstStyle/>
          <a:p>
            <a:pPr>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Early programmers used</a:t>
            </a:r>
            <a:r>
              <a:rPr lang="en-GB" altLang="en-US" b="1" dirty="0"/>
              <a:t> </a:t>
            </a:r>
            <a:r>
              <a:rPr lang="en-GB" altLang="en-US" b="1" dirty="0">
                <a:solidFill>
                  <a:srgbClr val="0000FF"/>
                </a:solidFill>
              </a:rPr>
              <a:t>exploratory</a:t>
            </a:r>
            <a:r>
              <a:rPr lang="en-GB" altLang="en-US" b="1" dirty="0"/>
              <a:t>  </a:t>
            </a:r>
            <a:r>
              <a:rPr lang="en-GB" altLang="en-US" dirty="0"/>
              <a:t>(also called </a:t>
            </a:r>
            <a:r>
              <a:rPr lang="en-GB" altLang="en-US" dirty="0">
                <a:solidFill>
                  <a:srgbClr val="333399"/>
                </a:solidFill>
              </a:rPr>
              <a:t>build and fix</a:t>
            </a:r>
            <a:r>
              <a:rPr lang="en-GB" altLang="en-US" dirty="0"/>
              <a:t>) style.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A `dirty' program is quickly developed.</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The bugs are fixed as and when they are noticed.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dirty="0"/>
              <a:t>Similar to how a junior                            student develops programs…</a:t>
            </a:r>
          </a:p>
        </p:txBody>
      </p:sp>
      <p:sp>
        <p:nvSpPr>
          <p:cNvPr id="3" name="Slide Number Placeholder 2"/>
          <p:cNvSpPr>
            <a:spLocks noGrp="1"/>
          </p:cNvSpPr>
          <p:nvPr>
            <p:ph type="sldNum" sz="quarter" idx="12"/>
          </p:nvPr>
        </p:nvSpPr>
        <p:spPr/>
        <p:txBody>
          <a:bodyPr/>
          <a:lstStyle/>
          <a:p>
            <a:fld id="{F815AC96-4A5A-4699-9DBD-ACAB251D8CBA}" type="slidenum">
              <a:rPr lang="en-US" smtClean="0"/>
              <a:pPr/>
              <a:t>11</a:t>
            </a:fld>
            <a:endParaRPr lang="en-US"/>
          </a:p>
        </p:txBody>
      </p:sp>
    </p:spTree>
    <p:extLst>
      <p:ext uri="{BB962C8B-B14F-4D97-AF65-F5344CB8AC3E}">
        <p14:creationId xmlns:p14="http://schemas.microsoft.com/office/powerpoint/2010/main" val="14645088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heckerboard(across)">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07745" y="9226"/>
            <a:ext cx="5850975" cy="933219"/>
          </a:xfrm>
        </p:spPr>
        <p:txBody>
          <a:bodyPr>
            <a:normAutofit/>
          </a:bodyPr>
          <a:lstStyle/>
          <a:p>
            <a:r>
              <a:rPr lang="en-US" altLang="en-US" sz="3600" b="1" dirty="0"/>
              <a:t>Exploratory Style</a:t>
            </a:r>
          </a:p>
        </p:txBody>
      </p:sp>
      <p:grpSp>
        <p:nvGrpSpPr>
          <p:cNvPr id="29699" name="Group 26"/>
          <p:cNvGrpSpPr>
            <a:grpSpLocks/>
          </p:cNvGrpSpPr>
          <p:nvPr/>
        </p:nvGrpSpPr>
        <p:grpSpPr bwMode="auto">
          <a:xfrm>
            <a:off x="110894" y="809007"/>
            <a:ext cx="7413899" cy="2667076"/>
            <a:chOff x="7" y="1325"/>
            <a:chExt cx="6343" cy="1579"/>
          </a:xfrm>
        </p:grpSpPr>
        <p:sp>
          <p:nvSpPr>
            <p:cNvPr id="29701" name="Rectangle 4"/>
            <p:cNvSpPr>
              <a:spLocks noChangeArrowheads="1"/>
            </p:cNvSpPr>
            <p:nvPr/>
          </p:nvSpPr>
          <p:spPr bwMode="auto">
            <a:xfrm>
              <a:off x="967" y="2141"/>
              <a:ext cx="883" cy="637"/>
            </a:xfrm>
            <a:prstGeom prst="rect">
              <a:avLst/>
            </a:prstGeom>
            <a:solidFill>
              <a:srgbClr val="ECF975"/>
            </a:solidFill>
            <a:ln w="9525">
              <a:solidFill>
                <a:schemeClr val="tx1"/>
              </a:solidFill>
              <a:miter lim="800000"/>
              <a:headEnd/>
              <a:tailEnd/>
            </a:ln>
          </p:spPr>
          <p:txBody>
            <a:bodyPr wrap="none" lIns="68579" tIns="34289" rIns="68579" bIns="34289" anchor="ct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2245" b="1">
                  <a:solidFill>
                    <a:schemeClr val="tx1"/>
                  </a:solidFill>
                  <a:latin typeface="Comic Sans MS" panose="030F0702030302020204" pitchFamily="66" charset="0"/>
                </a:rPr>
                <a:t>Initial</a:t>
              </a:r>
            </a:p>
            <a:p>
              <a:pPr algn="ctr" eaLnBrk="1" hangingPunct="1">
                <a:lnSpc>
                  <a:spcPct val="100000"/>
                </a:lnSpc>
                <a:buClrTx/>
                <a:buSzTx/>
                <a:buFontTx/>
                <a:buNone/>
              </a:pPr>
              <a:r>
                <a:rPr lang="en-US" altLang="en-US" sz="2245" b="1">
                  <a:solidFill>
                    <a:schemeClr val="tx1"/>
                  </a:solidFill>
                  <a:latin typeface="Comic Sans MS" panose="030F0702030302020204" pitchFamily="66" charset="0"/>
                </a:rPr>
                <a:t>Coding</a:t>
              </a:r>
            </a:p>
          </p:txBody>
        </p:sp>
        <p:sp>
          <p:nvSpPr>
            <p:cNvPr id="29702" name="Line 6"/>
            <p:cNvSpPr>
              <a:spLocks noChangeShapeType="1"/>
            </p:cNvSpPr>
            <p:nvPr/>
          </p:nvSpPr>
          <p:spPr bwMode="auto">
            <a:xfrm>
              <a:off x="6141" y="1957"/>
              <a:ext cx="20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3" name="Line 7"/>
            <p:cNvSpPr>
              <a:spLocks noChangeShapeType="1"/>
            </p:cNvSpPr>
            <p:nvPr/>
          </p:nvSpPr>
          <p:spPr bwMode="auto">
            <a:xfrm>
              <a:off x="3489" y="1965"/>
              <a:ext cx="22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type="triangle" w="med" len="med"/>
                </a14:hiddenLine>
              </a:ext>
            </a:extLst>
          </p:spPr>
          <p:txBody>
            <a:bodyPr wrap="none"/>
            <a:lstStyle/>
            <a:p>
              <a:endParaRPr lang="en-US" sz="1225"/>
            </a:p>
          </p:txBody>
        </p:sp>
        <p:sp>
          <p:nvSpPr>
            <p:cNvPr id="29704" name="Line 8"/>
            <p:cNvSpPr>
              <a:spLocks noChangeShapeType="1"/>
            </p:cNvSpPr>
            <p:nvPr/>
          </p:nvSpPr>
          <p:spPr bwMode="auto">
            <a:xfrm>
              <a:off x="3497" y="2749"/>
              <a:ext cx="284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5" name="Line 9"/>
            <p:cNvSpPr>
              <a:spLocks noChangeShapeType="1"/>
            </p:cNvSpPr>
            <p:nvPr/>
          </p:nvSpPr>
          <p:spPr bwMode="auto">
            <a:xfrm>
              <a:off x="3488" y="1949"/>
              <a:ext cx="0" cy="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6" name="Line 10"/>
            <p:cNvSpPr>
              <a:spLocks noChangeShapeType="1"/>
            </p:cNvSpPr>
            <p:nvPr/>
          </p:nvSpPr>
          <p:spPr bwMode="auto">
            <a:xfrm>
              <a:off x="6350" y="1949"/>
              <a:ext cx="0" cy="80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lstStyle/>
            <a:p>
              <a:endParaRPr lang="en-US" sz="1225"/>
            </a:p>
          </p:txBody>
        </p:sp>
        <p:sp>
          <p:nvSpPr>
            <p:cNvPr id="29707" name="Text Box 11"/>
            <p:cNvSpPr txBox="1">
              <a:spLocks noChangeArrowheads="1"/>
            </p:cNvSpPr>
            <p:nvPr/>
          </p:nvSpPr>
          <p:spPr bwMode="auto">
            <a:xfrm>
              <a:off x="4039" y="2429"/>
              <a:ext cx="1602" cy="475"/>
            </a:xfrm>
            <a:prstGeom prst="rect">
              <a:avLst/>
            </a:prstGeom>
            <a:noFill/>
            <a:ln>
              <a:noFill/>
            </a:ln>
            <a:extLst>
              <a:ext uri="{91240B29-F687-4F45-9708-019B960494DF}">
                <a14:hiddenLine xmlns:a14="http://schemas.microsoft.com/office/drawing/2010/main" w="38100">
                  <a:solidFill>
                    <a:srgbClr val="000000"/>
                  </a:solidFill>
                  <a:miter lim="800000"/>
                  <a:headEnd/>
                  <a:tailEnd/>
                </a14:hiddenLine>
              </a:ext>
            </a:extLst>
          </p:spPr>
          <p:txBody>
            <a:bodyPr lIns="68579" tIns="34289" rIns="68579" bIns="34289">
              <a:spAutoFit/>
            </a:bodyP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2381" b="1">
                  <a:solidFill>
                    <a:srgbClr val="C80429"/>
                  </a:solidFill>
                  <a:latin typeface="Comic Sans MS" panose="030F0702030302020204" pitchFamily="66" charset="0"/>
                </a:rPr>
                <a:t>Do Until Done</a:t>
              </a:r>
            </a:p>
          </p:txBody>
        </p:sp>
        <p:sp>
          <p:nvSpPr>
            <p:cNvPr id="29708" name="Line 20"/>
            <p:cNvSpPr>
              <a:spLocks noChangeShapeType="1"/>
            </p:cNvSpPr>
            <p:nvPr/>
          </p:nvSpPr>
          <p:spPr bwMode="auto">
            <a:xfrm>
              <a:off x="3799" y="2429"/>
              <a:ext cx="1824" cy="0"/>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09" name="Line 25"/>
            <p:cNvSpPr>
              <a:spLocks noChangeShapeType="1"/>
            </p:cNvSpPr>
            <p:nvPr/>
          </p:nvSpPr>
          <p:spPr bwMode="auto">
            <a:xfrm>
              <a:off x="7" y="2429"/>
              <a:ext cx="947" cy="7"/>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10" name="Rectangle 26"/>
            <p:cNvSpPr>
              <a:spLocks noChangeArrowheads="1"/>
            </p:cNvSpPr>
            <p:nvPr/>
          </p:nvSpPr>
          <p:spPr bwMode="auto">
            <a:xfrm>
              <a:off x="2935" y="2141"/>
              <a:ext cx="850" cy="592"/>
            </a:xfrm>
            <a:prstGeom prst="rect">
              <a:avLst/>
            </a:prstGeom>
            <a:solidFill>
              <a:srgbClr val="ECF975"/>
            </a:solidFill>
            <a:ln w="9525">
              <a:solidFill>
                <a:schemeClr val="tx1"/>
              </a:solidFill>
              <a:miter lim="800000"/>
              <a:headEnd/>
              <a:tailEnd/>
            </a:ln>
          </p:spPr>
          <p:txBody>
            <a:bodyPr wrap="none" lIns="68579" tIns="34289" rIns="68579" bIns="34289" anchor="ct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2791" b="1">
                  <a:solidFill>
                    <a:schemeClr val="tx1"/>
                  </a:solidFill>
                  <a:latin typeface="Comic Sans MS" panose="030F0702030302020204" pitchFamily="66" charset="0"/>
                </a:rPr>
                <a:t>Test</a:t>
              </a:r>
            </a:p>
          </p:txBody>
        </p:sp>
        <p:sp>
          <p:nvSpPr>
            <p:cNvPr id="29711" name="Line 27"/>
            <p:cNvSpPr>
              <a:spLocks noChangeShapeType="1"/>
            </p:cNvSpPr>
            <p:nvPr/>
          </p:nvSpPr>
          <p:spPr bwMode="auto">
            <a:xfrm>
              <a:off x="1879" y="2429"/>
              <a:ext cx="1056" cy="0"/>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12" name="Rectangle 28"/>
            <p:cNvSpPr>
              <a:spLocks noChangeArrowheads="1"/>
            </p:cNvSpPr>
            <p:nvPr/>
          </p:nvSpPr>
          <p:spPr bwMode="auto">
            <a:xfrm>
              <a:off x="2796" y="1325"/>
              <a:ext cx="850" cy="592"/>
            </a:xfrm>
            <a:prstGeom prst="rect">
              <a:avLst/>
            </a:prstGeom>
            <a:solidFill>
              <a:srgbClr val="ECF975"/>
            </a:solidFill>
            <a:ln w="9525">
              <a:solidFill>
                <a:schemeClr val="tx1"/>
              </a:solidFill>
              <a:miter lim="800000"/>
              <a:headEnd/>
              <a:tailEnd/>
            </a:ln>
          </p:spPr>
          <p:txBody>
            <a:bodyPr wrap="none" lIns="68579" tIns="34289" rIns="68579" bIns="34289" anchor="ctr"/>
            <a:lstStyle>
              <a:lvl1pPr defTabSz="503238">
                <a:defRPr sz="2400">
                  <a:solidFill>
                    <a:schemeClr val="bg1"/>
                  </a:solidFill>
                  <a:latin typeface="Times New Roman" panose="02020603050405020304" pitchFamily="18" charset="0"/>
                </a:defRPr>
              </a:lvl1pPr>
              <a:lvl2pPr marL="742950" indent="-285750" defTabSz="503238">
                <a:defRPr sz="2400">
                  <a:solidFill>
                    <a:schemeClr val="bg1"/>
                  </a:solidFill>
                  <a:latin typeface="Times New Roman" panose="02020603050405020304" pitchFamily="18" charset="0"/>
                </a:defRPr>
              </a:lvl2pPr>
              <a:lvl3pPr marL="1143000" indent="-228600" defTabSz="503238">
                <a:defRPr sz="2400">
                  <a:solidFill>
                    <a:schemeClr val="bg1"/>
                  </a:solidFill>
                  <a:latin typeface="Times New Roman" panose="02020603050405020304" pitchFamily="18" charset="0"/>
                </a:defRPr>
              </a:lvl3pPr>
              <a:lvl4pPr marL="1600200" indent="-228600" defTabSz="503238">
                <a:defRPr sz="2400">
                  <a:solidFill>
                    <a:schemeClr val="bg1"/>
                  </a:solidFill>
                  <a:latin typeface="Times New Roman" panose="02020603050405020304" pitchFamily="18" charset="0"/>
                </a:defRPr>
              </a:lvl4pPr>
              <a:lvl5pPr marL="2057400" indent="-228600" defTabSz="503238">
                <a:defRPr sz="2400">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buClrTx/>
                <a:buSzTx/>
                <a:buFontTx/>
                <a:buNone/>
              </a:pPr>
              <a:r>
                <a:rPr lang="en-US" altLang="en-US" sz="3063" b="1">
                  <a:solidFill>
                    <a:schemeClr val="tx1"/>
                  </a:solidFill>
                  <a:latin typeface="Comic Sans MS" panose="030F0702030302020204" pitchFamily="66" charset="0"/>
                </a:rPr>
                <a:t>Fix</a:t>
              </a:r>
            </a:p>
          </p:txBody>
        </p:sp>
        <p:sp>
          <p:nvSpPr>
            <p:cNvPr id="29713" name="Line 29"/>
            <p:cNvSpPr>
              <a:spLocks noChangeShapeType="1"/>
            </p:cNvSpPr>
            <p:nvPr/>
          </p:nvSpPr>
          <p:spPr bwMode="auto">
            <a:xfrm>
              <a:off x="4135" y="1661"/>
              <a:ext cx="0" cy="768"/>
            </a:xfrm>
            <a:prstGeom prst="line">
              <a:avLst/>
            </a:prstGeom>
            <a:noFill/>
            <a:ln w="76200">
              <a:solidFill>
                <a:srgbClr val="C80429"/>
              </a:solidFill>
              <a:round/>
              <a:headEnd/>
              <a:tailEnd/>
            </a:ln>
            <a:extLst>
              <a:ext uri="{909E8E84-426E-40DD-AFC4-6F175D3DCCD1}">
                <a14:hiddenFill xmlns:a14="http://schemas.microsoft.com/office/drawing/2010/main">
                  <a:noFill/>
                </a14:hiddenFill>
              </a:ext>
            </a:extLst>
          </p:spPr>
          <p:txBody>
            <a:bodyPr wrap="none"/>
            <a:lstStyle/>
            <a:p>
              <a:endParaRPr lang="en-US" sz="1225"/>
            </a:p>
          </p:txBody>
        </p:sp>
        <p:sp>
          <p:nvSpPr>
            <p:cNvPr id="29714" name="Line 30"/>
            <p:cNvSpPr>
              <a:spLocks noChangeShapeType="1"/>
            </p:cNvSpPr>
            <p:nvPr/>
          </p:nvSpPr>
          <p:spPr bwMode="auto">
            <a:xfrm>
              <a:off x="3646" y="1644"/>
              <a:ext cx="489" cy="17"/>
            </a:xfrm>
            <a:prstGeom prst="line">
              <a:avLst/>
            </a:prstGeom>
            <a:noFill/>
            <a:ln w="76200">
              <a:solidFill>
                <a:srgbClr val="C80429"/>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sz="1225"/>
            </a:p>
          </p:txBody>
        </p:sp>
        <p:sp>
          <p:nvSpPr>
            <p:cNvPr id="29715" name="Line 31"/>
            <p:cNvSpPr>
              <a:spLocks noChangeShapeType="1"/>
            </p:cNvSpPr>
            <p:nvPr/>
          </p:nvSpPr>
          <p:spPr bwMode="auto">
            <a:xfrm flipH="1">
              <a:off x="2407" y="1644"/>
              <a:ext cx="20" cy="785"/>
            </a:xfrm>
            <a:prstGeom prst="line">
              <a:avLst/>
            </a:prstGeom>
            <a:noFill/>
            <a:ln w="76200">
              <a:solidFill>
                <a:srgbClr val="C8042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25"/>
            </a:p>
          </p:txBody>
        </p:sp>
        <p:sp>
          <p:nvSpPr>
            <p:cNvPr id="29716" name="Line 32"/>
            <p:cNvSpPr>
              <a:spLocks noChangeShapeType="1"/>
            </p:cNvSpPr>
            <p:nvPr/>
          </p:nvSpPr>
          <p:spPr bwMode="auto">
            <a:xfrm>
              <a:off x="2427" y="1644"/>
              <a:ext cx="369" cy="0"/>
            </a:xfrm>
            <a:prstGeom prst="line">
              <a:avLst/>
            </a:prstGeom>
            <a:noFill/>
            <a:ln w="76200">
              <a:solidFill>
                <a:srgbClr val="C80429"/>
              </a:solidFill>
              <a:round/>
              <a:headEnd/>
              <a:tailEnd/>
            </a:ln>
            <a:extLst>
              <a:ext uri="{909E8E84-426E-40DD-AFC4-6F175D3DCCD1}">
                <a14:hiddenFill xmlns:a14="http://schemas.microsoft.com/office/drawing/2010/main">
                  <a:noFill/>
                </a14:hiddenFill>
              </a:ext>
            </a:extLst>
          </p:spPr>
          <p:txBody>
            <a:bodyPr wrap="none"/>
            <a:lstStyle/>
            <a:p>
              <a:endParaRPr lang="en-US" sz="1225"/>
            </a:p>
          </p:txBody>
        </p:sp>
      </p:grpSp>
      <p:sp>
        <p:nvSpPr>
          <p:cNvPr id="25" name="Rectangle 2"/>
          <p:cNvSpPr txBox="1">
            <a:spLocks noChangeArrowheads="1"/>
          </p:cNvSpPr>
          <p:nvPr/>
        </p:nvSpPr>
        <p:spPr bwMode="auto">
          <a:xfrm>
            <a:off x="405031" y="3691583"/>
            <a:ext cx="7249910" cy="93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nSpc>
                <a:spcPct val="92000"/>
              </a:lnSpc>
              <a:buSzPct val="45000"/>
              <a:buFont typeface="Wingdings" panose="05000000000000000000" pitchFamily="2" charset="2"/>
              <a:buNone/>
            </a:pPr>
            <a:r>
              <a:rPr lang="en-US" altLang="en-US" sz="2723" b="1" dirty="0">
                <a:solidFill>
                  <a:srgbClr val="0000FF"/>
                </a:solidFill>
                <a:latin typeface="Comic Sans MS" panose="030F0702030302020204" pitchFamily="66" charset="0"/>
              </a:rPr>
              <a:t>Does not work for nontrivial projects…   Why?...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12</a:t>
            </a:fld>
            <a:endParaRPr lang="en-US"/>
          </a:p>
        </p:txBody>
      </p:sp>
    </p:spTree>
    <p:extLst>
      <p:ext uri="{BB962C8B-B14F-4D97-AF65-F5344CB8AC3E}">
        <p14:creationId xmlns:p14="http://schemas.microsoft.com/office/powerpoint/2010/main" val="3460124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23831" y="-28565"/>
            <a:ext cx="7154672" cy="653469"/>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What is Wrong with the Exploratory Style?</a:t>
            </a:r>
          </a:p>
        </p:txBody>
      </p:sp>
      <p:sp>
        <p:nvSpPr>
          <p:cNvPr id="30723" name="Rectangle 2"/>
          <p:cNvSpPr>
            <a:spLocks noGrp="1" noChangeArrowheads="1"/>
          </p:cNvSpPr>
          <p:nvPr>
            <p:ph type="body" idx="1"/>
          </p:nvPr>
        </p:nvSpPr>
        <p:spPr>
          <a:xfrm>
            <a:off x="0" y="653469"/>
            <a:ext cx="6858000" cy="3891648"/>
          </a:xfrm>
        </p:spPr>
        <p:txBody>
          <a:bodyPr/>
          <a:lstStyle/>
          <a:p>
            <a:pPr>
              <a:spcBef>
                <a:spcPts val="408"/>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dirty="0"/>
              <a:t>Can successfully be used for developing only very small (toy) programs.</a:t>
            </a:r>
          </a:p>
        </p:txBody>
      </p:sp>
      <p:grpSp>
        <p:nvGrpSpPr>
          <p:cNvPr id="2" name="Group 18"/>
          <p:cNvGrpSpPr>
            <a:grpSpLocks/>
          </p:cNvGrpSpPr>
          <p:nvPr/>
        </p:nvGrpSpPr>
        <p:grpSpPr bwMode="auto">
          <a:xfrm>
            <a:off x="228599" y="2024061"/>
            <a:ext cx="6400801" cy="2743202"/>
            <a:chOff x="346" y="1709"/>
            <a:chExt cx="5877" cy="2737"/>
          </a:xfrm>
        </p:grpSpPr>
        <p:sp>
          <p:nvSpPr>
            <p:cNvPr id="30725" name="Rectangle 4"/>
            <p:cNvSpPr>
              <a:spLocks noChangeArrowheads="1"/>
            </p:cNvSpPr>
            <p:nvPr/>
          </p:nvSpPr>
          <p:spPr bwMode="auto">
            <a:xfrm>
              <a:off x="391" y="1709"/>
              <a:ext cx="5832" cy="2737"/>
            </a:xfrm>
            <a:prstGeom prst="rect">
              <a:avLst/>
            </a:prstGeom>
            <a:solidFill>
              <a:srgbClr val="EBFE5C"/>
            </a:solidFill>
            <a:ln w="9360" cap="rnd">
              <a:solidFill>
                <a:srgbClr val="000000"/>
              </a:solidFill>
              <a:prstDash val="sysDot"/>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30726" name="Line 5"/>
            <p:cNvSpPr>
              <a:spLocks noChangeShapeType="1"/>
            </p:cNvSpPr>
            <p:nvPr/>
          </p:nvSpPr>
          <p:spPr bwMode="auto">
            <a:xfrm>
              <a:off x="782" y="1820"/>
              <a:ext cx="1" cy="2379"/>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0727" name="Line 6"/>
            <p:cNvSpPr>
              <a:spLocks noChangeShapeType="1"/>
            </p:cNvSpPr>
            <p:nvPr/>
          </p:nvSpPr>
          <p:spPr bwMode="auto">
            <a:xfrm>
              <a:off x="782" y="4199"/>
              <a:ext cx="456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0728" name="Line 7"/>
            <p:cNvSpPr>
              <a:spLocks noChangeShapeType="1"/>
            </p:cNvSpPr>
            <p:nvPr/>
          </p:nvSpPr>
          <p:spPr bwMode="auto">
            <a:xfrm flipV="1">
              <a:off x="794" y="1796"/>
              <a:ext cx="5273" cy="2404"/>
            </a:xfrm>
            <a:prstGeom prst="line">
              <a:avLst/>
            </a:prstGeom>
            <a:noFill/>
            <a:ln w="57240">
              <a:solidFill>
                <a:srgbClr val="008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0729" name="Freeform 8"/>
            <p:cNvSpPr>
              <a:spLocks noChangeArrowheads="1"/>
            </p:cNvSpPr>
            <p:nvPr/>
          </p:nvSpPr>
          <p:spPr bwMode="auto">
            <a:xfrm>
              <a:off x="782" y="1797"/>
              <a:ext cx="1790" cy="2391"/>
            </a:xfrm>
            <a:custGeom>
              <a:avLst/>
              <a:gdLst>
                <a:gd name="T0" fmla="*/ 0 w 1568"/>
                <a:gd name="T1" fmla="*/ 32880992 h 1448"/>
                <a:gd name="T2" fmla="*/ 12319 w 1568"/>
                <a:gd name="T3" fmla="*/ 20356728 h 1448"/>
                <a:gd name="T4" fmla="*/ 18301 w 1568"/>
                <a:gd name="T5" fmla="*/ 10178826 h 1448"/>
                <a:gd name="T6" fmla="*/ 22147 w 1568"/>
                <a:gd name="T7" fmla="*/ 0 h 1448"/>
                <a:gd name="T8" fmla="*/ 0 60000 65536"/>
                <a:gd name="T9" fmla="*/ 0 60000 65536"/>
                <a:gd name="T10" fmla="*/ 0 60000 65536"/>
                <a:gd name="T11" fmla="*/ 0 60000 65536"/>
                <a:gd name="T12" fmla="*/ 0 w 1568"/>
                <a:gd name="T13" fmla="*/ 0 h 1448"/>
                <a:gd name="T14" fmla="*/ 1568 w 1568"/>
                <a:gd name="T15" fmla="*/ 1448 h 1448"/>
              </a:gdLst>
              <a:ahLst/>
              <a:cxnLst>
                <a:cxn ang="T8">
                  <a:pos x="T0" y="T1"/>
                </a:cxn>
                <a:cxn ang="T9">
                  <a:pos x="T2" y="T3"/>
                </a:cxn>
                <a:cxn ang="T10">
                  <a:pos x="T4" y="T5"/>
                </a:cxn>
                <a:cxn ang="T11">
                  <a:pos x="T6" y="T7"/>
                </a:cxn>
              </a:cxnLst>
              <a:rect l="T12" t="T13" r="T14" b="T15"/>
              <a:pathLst>
                <a:path w="1568" h="1448">
                  <a:moveTo>
                    <a:pt x="0" y="1448"/>
                  </a:moveTo>
                  <a:cubicBezTo>
                    <a:pt x="328" y="1255"/>
                    <a:pt x="656" y="1063"/>
                    <a:pt x="872" y="896"/>
                  </a:cubicBezTo>
                  <a:cubicBezTo>
                    <a:pt x="1088" y="729"/>
                    <a:pt x="1180" y="597"/>
                    <a:pt x="1296" y="448"/>
                  </a:cubicBezTo>
                  <a:cubicBezTo>
                    <a:pt x="1412" y="299"/>
                    <a:pt x="1490" y="149"/>
                    <a:pt x="1568" y="0"/>
                  </a:cubicBezTo>
                </a:path>
              </a:pathLst>
            </a:custGeom>
            <a:noFill/>
            <a:ln w="5724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30730" name="Freeform 9"/>
            <p:cNvSpPr>
              <a:spLocks noChangeArrowheads="1"/>
            </p:cNvSpPr>
            <p:nvPr/>
          </p:nvSpPr>
          <p:spPr bwMode="auto">
            <a:xfrm>
              <a:off x="782" y="1853"/>
              <a:ext cx="4451" cy="2335"/>
            </a:xfrm>
            <a:custGeom>
              <a:avLst/>
              <a:gdLst>
                <a:gd name="T0" fmla="*/ 0 w 2768"/>
                <a:gd name="T1" fmla="*/ 1015465 h 1696"/>
                <a:gd name="T2" fmla="*/ 17530612 w 2768"/>
                <a:gd name="T3" fmla="*/ 579552 h 1696"/>
                <a:gd name="T4" fmla="*/ 31101617 w 2768"/>
                <a:gd name="T5" fmla="*/ 201147 h 1696"/>
                <a:gd name="T6" fmla="*/ 36983340 w 2768"/>
                <a:gd name="T7" fmla="*/ 0 h 1696"/>
                <a:gd name="T8" fmla="*/ 0 60000 65536"/>
                <a:gd name="T9" fmla="*/ 0 60000 65536"/>
                <a:gd name="T10" fmla="*/ 0 60000 65536"/>
                <a:gd name="T11" fmla="*/ 0 60000 65536"/>
                <a:gd name="T12" fmla="*/ 0 w 2768"/>
                <a:gd name="T13" fmla="*/ 0 h 1696"/>
                <a:gd name="T14" fmla="*/ 2768 w 2768"/>
                <a:gd name="T15" fmla="*/ 1696 h 1696"/>
              </a:gdLst>
              <a:ahLst/>
              <a:cxnLst>
                <a:cxn ang="T8">
                  <a:pos x="T0" y="T1"/>
                </a:cxn>
                <a:cxn ang="T9">
                  <a:pos x="T2" y="T3"/>
                </a:cxn>
                <a:cxn ang="T10">
                  <a:pos x="T4" y="T5"/>
                </a:cxn>
                <a:cxn ang="T11">
                  <a:pos x="T6" y="T7"/>
                </a:cxn>
              </a:cxnLst>
              <a:rect l="T12" t="T13" r="T14" b="T15"/>
              <a:pathLst>
                <a:path w="2768" h="1696">
                  <a:moveTo>
                    <a:pt x="0" y="1696"/>
                  </a:moveTo>
                  <a:cubicBezTo>
                    <a:pt x="462" y="1445"/>
                    <a:pt x="924" y="1195"/>
                    <a:pt x="1312" y="968"/>
                  </a:cubicBezTo>
                  <a:cubicBezTo>
                    <a:pt x="1700" y="741"/>
                    <a:pt x="2085" y="497"/>
                    <a:pt x="2328" y="336"/>
                  </a:cubicBezTo>
                  <a:cubicBezTo>
                    <a:pt x="2571" y="175"/>
                    <a:pt x="2669" y="87"/>
                    <a:pt x="2768" y="0"/>
                  </a:cubicBezTo>
                </a:path>
              </a:pathLst>
            </a:custGeom>
            <a:noFill/>
            <a:ln w="5724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30731" name="Text Box 10"/>
            <p:cNvSpPr txBox="1">
              <a:spLocks noChangeArrowheads="1"/>
            </p:cNvSpPr>
            <p:nvPr/>
          </p:nvSpPr>
          <p:spPr bwMode="auto">
            <a:xfrm>
              <a:off x="2102" y="3843"/>
              <a:ext cx="183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2449" b="1" dirty="0">
                  <a:solidFill>
                    <a:srgbClr val="000000"/>
                  </a:solidFill>
                  <a:latin typeface="Comic Sans MS" panose="030F0702030302020204" pitchFamily="66" charset="0"/>
                </a:rPr>
                <a:t>Program Size</a:t>
              </a:r>
            </a:p>
          </p:txBody>
        </p:sp>
        <p:sp>
          <p:nvSpPr>
            <p:cNvPr id="30732" name="Text Box 11"/>
            <p:cNvSpPr txBox="1">
              <a:spLocks noChangeArrowheads="1"/>
            </p:cNvSpPr>
            <p:nvPr/>
          </p:nvSpPr>
          <p:spPr bwMode="auto">
            <a:xfrm flipV="1">
              <a:off x="346" y="2200"/>
              <a:ext cx="757"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eaVert"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2449" b="1">
                  <a:solidFill>
                    <a:srgbClr val="000000"/>
                  </a:solidFill>
                  <a:latin typeface="Comic Sans MS" panose="030F0702030302020204" pitchFamily="66" charset="0"/>
                </a:rPr>
                <a:t>Effort, time, cost</a:t>
              </a:r>
            </a:p>
          </p:txBody>
        </p:sp>
        <p:sp>
          <p:nvSpPr>
            <p:cNvPr id="30733" name="Line 12"/>
            <p:cNvSpPr>
              <a:spLocks noChangeShapeType="1"/>
            </p:cNvSpPr>
            <p:nvPr/>
          </p:nvSpPr>
          <p:spPr bwMode="auto">
            <a:xfrm flipV="1">
              <a:off x="869" y="2034"/>
              <a:ext cx="1" cy="382"/>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0734" name="Line 13"/>
            <p:cNvSpPr>
              <a:spLocks noChangeShapeType="1"/>
            </p:cNvSpPr>
            <p:nvPr/>
          </p:nvSpPr>
          <p:spPr bwMode="auto">
            <a:xfrm>
              <a:off x="4036" y="4018"/>
              <a:ext cx="559" cy="1"/>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0735" name="Text Box 14"/>
            <p:cNvSpPr txBox="1">
              <a:spLocks noChangeArrowheads="1"/>
            </p:cNvSpPr>
            <p:nvPr/>
          </p:nvSpPr>
          <p:spPr bwMode="auto">
            <a:xfrm>
              <a:off x="1162" y="2038"/>
              <a:ext cx="1461"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FF0066"/>
                </a:buClr>
                <a:buFont typeface="Comic Sans MS" panose="030F0702030302020204" pitchFamily="66" charset="0"/>
                <a:buNone/>
              </a:pPr>
              <a:r>
                <a:rPr lang="en-GB" altLang="en-US" sz="2177" b="1">
                  <a:solidFill>
                    <a:srgbClr val="FF0066"/>
                  </a:solidFill>
                  <a:latin typeface="Comic Sans MS" panose="030F0702030302020204" pitchFamily="66" charset="0"/>
                </a:rPr>
                <a:t>Exploratory</a:t>
              </a:r>
            </a:p>
          </p:txBody>
        </p:sp>
        <p:sp>
          <p:nvSpPr>
            <p:cNvPr id="30736" name="Text Box 15"/>
            <p:cNvSpPr txBox="1">
              <a:spLocks noChangeArrowheads="1"/>
            </p:cNvSpPr>
            <p:nvPr/>
          </p:nvSpPr>
          <p:spPr bwMode="auto">
            <a:xfrm>
              <a:off x="3211" y="1757"/>
              <a:ext cx="1409"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00FF"/>
                </a:buClr>
                <a:buFont typeface="Comic Sans MS" panose="030F0702030302020204" pitchFamily="66" charset="0"/>
                <a:buNone/>
              </a:pPr>
              <a:r>
                <a:rPr lang="en-GB" altLang="en-US" sz="2177" b="1">
                  <a:solidFill>
                    <a:srgbClr val="0000FF"/>
                  </a:solidFill>
                  <a:latin typeface="Comic Sans MS" panose="030F0702030302020204" pitchFamily="66" charset="0"/>
                </a:rPr>
                <a:t>Software</a:t>
              </a:r>
            </a:p>
            <a:p>
              <a:pPr>
                <a:lnSpc>
                  <a:spcPct val="100000"/>
                </a:lnSpc>
                <a:buClr>
                  <a:srgbClr val="0000FF"/>
                </a:buClr>
                <a:buFont typeface="Comic Sans MS" panose="030F0702030302020204" pitchFamily="66" charset="0"/>
                <a:buNone/>
              </a:pPr>
              <a:r>
                <a:rPr lang="en-GB" altLang="en-US" sz="2177" b="1">
                  <a:solidFill>
                    <a:srgbClr val="0000FF"/>
                  </a:solidFill>
                  <a:latin typeface="Comic Sans MS" panose="030F0702030302020204" pitchFamily="66" charset="0"/>
                </a:rPr>
                <a:t>Engineering</a:t>
              </a:r>
            </a:p>
          </p:txBody>
        </p:sp>
        <p:sp>
          <p:nvSpPr>
            <p:cNvPr id="30737" name="Text Box 16"/>
            <p:cNvSpPr txBox="1">
              <a:spLocks noChangeArrowheads="1"/>
            </p:cNvSpPr>
            <p:nvPr/>
          </p:nvSpPr>
          <p:spPr bwMode="auto">
            <a:xfrm>
              <a:off x="4128" y="2573"/>
              <a:ext cx="1255"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8000"/>
                </a:buClr>
                <a:buFont typeface="Comic Sans MS" panose="030F0702030302020204" pitchFamily="66" charset="0"/>
                <a:buNone/>
              </a:pPr>
              <a:r>
                <a:rPr lang="en-GB" altLang="en-US" sz="2449" b="1">
                  <a:solidFill>
                    <a:srgbClr val="003300"/>
                  </a:solidFill>
                  <a:latin typeface="Comic Sans MS" panose="030F0702030302020204" pitchFamily="66" charset="0"/>
                </a:rPr>
                <a:t>Machine</a:t>
              </a:r>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13</a:t>
            </a:fld>
            <a:endParaRPr lang="en-US"/>
          </a:p>
        </p:txBody>
      </p:sp>
    </p:spTree>
    <p:extLst>
      <p:ext uri="{BB962C8B-B14F-4D97-AF65-F5344CB8AC3E}">
        <p14:creationId xmlns:p14="http://schemas.microsoft.com/office/powerpoint/2010/main" val="41602823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235743" y="22903"/>
            <a:ext cx="6386513" cy="994172"/>
          </a:xfrm>
        </p:spPr>
        <p:txBody>
          <a:bodyPr>
            <a:normAutofit/>
          </a:bodyPr>
          <a:lstStyle/>
          <a:p>
            <a:pPr algn="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b="1" dirty="0"/>
              <a:t>What is Wrong with the Exploratory Style? </a:t>
            </a:r>
            <a:r>
              <a:rPr lang="en-GB" altLang="en-US" sz="1000" b="1" dirty="0" err="1">
                <a:solidFill>
                  <a:srgbClr val="0000FF"/>
                </a:solidFill>
              </a:rPr>
              <a:t>Cont</a:t>
            </a:r>
            <a:r>
              <a:rPr lang="en-GB" altLang="en-US" sz="1000" b="1" dirty="0">
                <a:solidFill>
                  <a:srgbClr val="0000FF"/>
                </a:solidFill>
              </a:rPr>
              <a:t>…</a:t>
            </a:r>
          </a:p>
        </p:txBody>
      </p:sp>
      <p:sp>
        <p:nvSpPr>
          <p:cNvPr id="11266" name="Rectangle 2"/>
          <p:cNvSpPr>
            <a:spLocks noGrp="1" noChangeArrowheads="1"/>
          </p:cNvSpPr>
          <p:nvPr>
            <p:ph idx="1"/>
          </p:nvPr>
        </p:nvSpPr>
        <p:spPr>
          <a:xfrm>
            <a:off x="235744" y="895350"/>
            <a:ext cx="6546056" cy="4145758"/>
          </a:xfrm>
        </p:spPr>
        <p:txBody>
          <a:bodyPr>
            <a:normAutofit/>
          </a:bodyPr>
          <a:lstStyle/>
          <a:p>
            <a:pPr>
              <a:lnSpc>
                <a:spcPct val="125000"/>
              </a:lnSpc>
              <a:spcBef>
                <a:spcPts val="816"/>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Besides the exponential growth of effort, cost, and time with problem size:</a:t>
            </a:r>
          </a:p>
          <a:p>
            <a:pPr lvl="1">
              <a:lnSpc>
                <a:spcPct val="125000"/>
              </a:lnSpc>
              <a:spcBef>
                <a:spcPts val="816"/>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Exploratory style usually results in unmaintainable code. </a:t>
            </a:r>
          </a:p>
          <a:p>
            <a:pPr lvl="1">
              <a:lnSpc>
                <a:spcPct val="125000"/>
              </a:lnSpc>
              <a:spcBef>
                <a:spcPts val="816"/>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FF0000"/>
                </a:solidFill>
              </a:rPr>
              <a:t>It becomes very difficult to use the exploratory style in  team development environments…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14</a:t>
            </a:fld>
            <a:endParaRPr lang="en-US"/>
          </a:p>
        </p:txBody>
      </p:sp>
    </p:spTree>
    <p:extLst>
      <p:ext uri="{BB962C8B-B14F-4D97-AF65-F5344CB8AC3E}">
        <p14:creationId xmlns:p14="http://schemas.microsoft.com/office/powerpoint/2010/main" val="11190636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checkerboard(across)">
                                      <p:cBhvr>
                                        <p:cTn id="7" dur="500"/>
                                        <p:tgtEl>
                                          <p:spTgt spid="1126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266">
                                            <p:txEl>
                                              <p:pRg st="1" end="1"/>
                                            </p:txEl>
                                          </p:spTgt>
                                        </p:tgtEl>
                                        <p:attrNameLst>
                                          <p:attrName>style.visibility</p:attrName>
                                        </p:attrNameLst>
                                      </p:cBhvr>
                                      <p:to>
                                        <p:strVal val="visible"/>
                                      </p:to>
                                    </p:set>
                                    <p:animEffect transition="in" filter="checkerboard(across)">
                                      <p:cBhvr>
                                        <p:cTn id="10" dur="500"/>
                                        <p:tgtEl>
                                          <p:spTgt spid="11266">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266">
                                            <p:txEl>
                                              <p:pRg st="2" end="2"/>
                                            </p:txEl>
                                          </p:spTgt>
                                        </p:tgtEl>
                                        <p:attrNameLst>
                                          <p:attrName>style.visibility</p:attrName>
                                        </p:attrNameLst>
                                      </p:cBhvr>
                                      <p:to>
                                        <p:strVal val="visible"/>
                                      </p:to>
                                    </p:set>
                                    <p:animEffect transition="in" filter="checkerboard(across)">
                                      <p:cBhvr>
                                        <p:cTn id="13" dur="500"/>
                                        <p:tgtEl>
                                          <p:spTgt spid="11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152400" y="28900"/>
            <a:ext cx="6858720" cy="857611"/>
          </a:xfrm>
        </p:spPr>
        <p:txBody>
          <a:bodyPr/>
          <a:lstStyle/>
          <a:p>
            <a:pPr algn="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What is Wrong with the Exploratory Style? </a:t>
            </a:r>
            <a:r>
              <a:rPr lang="en-GB" altLang="en-US" sz="953" dirty="0" err="1">
                <a:solidFill>
                  <a:srgbClr val="0000FF"/>
                </a:solidFill>
              </a:rPr>
              <a:t>Cont</a:t>
            </a:r>
            <a:r>
              <a:rPr lang="en-GB" altLang="en-US" sz="953" dirty="0">
                <a:solidFill>
                  <a:srgbClr val="0000FF"/>
                </a:solidFill>
              </a:rPr>
              <a:t>…</a:t>
            </a:r>
          </a:p>
        </p:txBody>
      </p:sp>
      <p:sp>
        <p:nvSpPr>
          <p:cNvPr id="12290" name="Rectangle 2"/>
          <p:cNvSpPr>
            <a:spLocks noGrp="1" noChangeArrowheads="1"/>
          </p:cNvSpPr>
          <p:nvPr>
            <p:ph type="body" idx="1"/>
          </p:nvPr>
        </p:nvSpPr>
        <p:spPr>
          <a:xfrm>
            <a:off x="76200" y="598949"/>
            <a:ext cx="5486401" cy="3470404"/>
          </a:xfrm>
        </p:spPr>
        <p:txBody>
          <a:bodyPr>
            <a:noAutofit/>
          </a:bodyPr>
          <a:lstStyle/>
          <a:p>
            <a:pPr>
              <a:lnSpc>
                <a:spcPct val="130000"/>
              </a:lnSpc>
              <a:spcBef>
                <a:spcPct val="15000"/>
              </a:spcBef>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800" b="1" dirty="0">
                <a:solidFill>
                  <a:srgbClr val="0000FF"/>
                </a:solidFill>
              </a:rPr>
              <a:t>Why does the effort required to develop a software grow exponentially with size?</a:t>
            </a:r>
            <a:r>
              <a:rPr lang="en-GB" altLang="en-US" sz="2800" b="1" dirty="0"/>
              <a:t> </a:t>
            </a:r>
          </a:p>
          <a:p>
            <a:pPr>
              <a:lnSpc>
                <a:spcPct val="130000"/>
              </a:lnSpc>
              <a:spcBef>
                <a:spcPct val="15000"/>
              </a:spcBef>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800" dirty="0"/>
              <a:t>Why does the approach                           completely breaks down                                when the size of software                                     becomes large? </a:t>
            </a:r>
          </a:p>
        </p:txBody>
      </p:sp>
      <p:grpSp>
        <p:nvGrpSpPr>
          <p:cNvPr id="2" name="Group 18"/>
          <p:cNvGrpSpPr>
            <a:grpSpLocks/>
          </p:cNvGrpSpPr>
          <p:nvPr/>
        </p:nvGrpSpPr>
        <p:grpSpPr bwMode="auto">
          <a:xfrm>
            <a:off x="4149708" y="1657350"/>
            <a:ext cx="2825786" cy="2064027"/>
            <a:chOff x="391" y="1709"/>
            <a:chExt cx="5832" cy="2744"/>
          </a:xfrm>
        </p:grpSpPr>
        <p:sp>
          <p:nvSpPr>
            <p:cNvPr id="32774" name="Rectangle 4"/>
            <p:cNvSpPr>
              <a:spLocks noChangeArrowheads="1"/>
            </p:cNvSpPr>
            <p:nvPr/>
          </p:nvSpPr>
          <p:spPr bwMode="auto">
            <a:xfrm>
              <a:off x="391" y="1709"/>
              <a:ext cx="5832" cy="2737"/>
            </a:xfrm>
            <a:prstGeom prst="rect">
              <a:avLst/>
            </a:prstGeom>
            <a:solidFill>
              <a:srgbClr val="EBFE5C"/>
            </a:solidFill>
            <a:ln w="9360" cap="rnd">
              <a:solidFill>
                <a:srgbClr val="000000"/>
              </a:solidFill>
              <a:prstDash val="sysDot"/>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680"/>
            </a:p>
          </p:txBody>
        </p:sp>
        <p:sp>
          <p:nvSpPr>
            <p:cNvPr id="32775" name="Line 5"/>
            <p:cNvSpPr>
              <a:spLocks noChangeShapeType="1"/>
            </p:cNvSpPr>
            <p:nvPr/>
          </p:nvSpPr>
          <p:spPr bwMode="auto">
            <a:xfrm>
              <a:off x="782" y="1820"/>
              <a:ext cx="1" cy="2379"/>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2776" name="Line 6"/>
            <p:cNvSpPr>
              <a:spLocks noChangeShapeType="1"/>
            </p:cNvSpPr>
            <p:nvPr/>
          </p:nvSpPr>
          <p:spPr bwMode="auto">
            <a:xfrm>
              <a:off x="782" y="4199"/>
              <a:ext cx="4563"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2777" name="Line 7"/>
            <p:cNvSpPr>
              <a:spLocks noChangeShapeType="1"/>
            </p:cNvSpPr>
            <p:nvPr/>
          </p:nvSpPr>
          <p:spPr bwMode="auto">
            <a:xfrm flipV="1">
              <a:off x="794" y="1796"/>
              <a:ext cx="5273" cy="2404"/>
            </a:xfrm>
            <a:prstGeom prst="line">
              <a:avLst/>
            </a:prstGeom>
            <a:noFill/>
            <a:ln w="57240">
              <a:solidFill>
                <a:srgbClr val="008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32778" name="Freeform 8"/>
            <p:cNvSpPr>
              <a:spLocks noChangeArrowheads="1"/>
            </p:cNvSpPr>
            <p:nvPr/>
          </p:nvSpPr>
          <p:spPr bwMode="auto">
            <a:xfrm>
              <a:off x="782" y="1797"/>
              <a:ext cx="1790" cy="2391"/>
            </a:xfrm>
            <a:custGeom>
              <a:avLst/>
              <a:gdLst>
                <a:gd name="T0" fmla="*/ 0 w 1568"/>
                <a:gd name="T1" fmla="*/ 32880992 h 1448"/>
                <a:gd name="T2" fmla="*/ 12319 w 1568"/>
                <a:gd name="T3" fmla="*/ 20356728 h 1448"/>
                <a:gd name="T4" fmla="*/ 18301 w 1568"/>
                <a:gd name="T5" fmla="*/ 10178826 h 1448"/>
                <a:gd name="T6" fmla="*/ 22147 w 1568"/>
                <a:gd name="T7" fmla="*/ 0 h 1448"/>
                <a:gd name="T8" fmla="*/ 0 60000 65536"/>
                <a:gd name="T9" fmla="*/ 0 60000 65536"/>
                <a:gd name="T10" fmla="*/ 0 60000 65536"/>
                <a:gd name="T11" fmla="*/ 0 60000 65536"/>
                <a:gd name="T12" fmla="*/ 0 w 1568"/>
                <a:gd name="T13" fmla="*/ 0 h 1448"/>
                <a:gd name="T14" fmla="*/ 1568 w 1568"/>
                <a:gd name="T15" fmla="*/ 1448 h 1448"/>
              </a:gdLst>
              <a:ahLst/>
              <a:cxnLst>
                <a:cxn ang="T8">
                  <a:pos x="T0" y="T1"/>
                </a:cxn>
                <a:cxn ang="T9">
                  <a:pos x="T2" y="T3"/>
                </a:cxn>
                <a:cxn ang="T10">
                  <a:pos x="T4" y="T5"/>
                </a:cxn>
                <a:cxn ang="T11">
                  <a:pos x="T6" y="T7"/>
                </a:cxn>
              </a:cxnLst>
              <a:rect l="T12" t="T13" r="T14" b="T15"/>
              <a:pathLst>
                <a:path w="1568" h="1448">
                  <a:moveTo>
                    <a:pt x="0" y="1448"/>
                  </a:moveTo>
                  <a:cubicBezTo>
                    <a:pt x="328" y="1255"/>
                    <a:pt x="656" y="1063"/>
                    <a:pt x="872" y="896"/>
                  </a:cubicBezTo>
                  <a:cubicBezTo>
                    <a:pt x="1088" y="729"/>
                    <a:pt x="1180" y="597"/>
                    <a:pt x="1296" y="448"/>
                  </a:cubicBezTo>
                  <a:cubicBezTo>
                    <a:pt x="1412" y="299"/>
                    <a:pt x="1490" y="149"/>
                    <a:pt x="1568" y="0"/>
                  </a:cubicBezTo>
                </a:path>
              </a:pathLst>
            </a:custGeom>
            <a:noFill/>
            <a:ln w="5724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32779" name="Freeform 9"/>
            <p:cNvSpPr>
              <a:spLocks noChangeArrowheads="1"/>
            </p:cNvSpPr>
            <p:nvPr/>
          </p:nvSpPr>
          <p:spPr bwMode="auto">
            <a:xfrm>
              <a:off x="782" y="1853"/>
              <a:ext cx="4451" cy="2335"/>
            </a:xfrm>
            <a:custGeom>
              <a:avLst/>
              <a:gdLst>
                <a:gd name="T0" fmla="*/ 0 w 2768"/>
                <a:gd name="T1" fmla="*/ 1015465 h 1696"/>
                <a:gd name="T2" fmla="*/ 17530612 w 2768"/>
                <a:gd name="T3" fmla="*/ 579552 h 1696"/>
                <a:gd name="T4" fmla="*/ 31101617 w 2768"/>
                <a:gd name="T5" fmla="*/ 201147 h 1696"/>
                <a:gd name="T6" fmla="*/ 36983340 w 2768"/>
                <a:gd name="T7" fmla="*/ 0 h 1696"/>
                <a:gd name="T8" fmla="*/ 0 60000 65536"/>
                <a:gd name="T9" fmla="*/ 0 60000 65536"/>
                <a:gd name="T10" fmla="*/ 0 60000 65536"/>
                <a:gd name="T11" fmla="*/ 0 60000 65536"/>
                <a:gd name="T12" fmla="*/ 0 w 2768"/>
                <a:gd name="T13" fmla="*/ 0 h 1696"/>
                <a:gd name="T14" fmla="*/ 2768 w 2768"/>
                <a:gd name="T15" fmla="*/ 1696 h 1696"/>
              </a:gdLst>
              <a:ahLst/>
              <a:cxnLst>
                <a:cxn ang="T8">
                  <a:pos x="T0" y="T1"/>
                </a:cxn>
                <a:cxn ang="T9">
                  <a:pos x="T2" y="T3"/>
                </a:cxn>
                <a:cxn ang="T10">
                  <a:pos x="T4" y="T5"/>
                </a:cxn>
                <a:cxn ang="T11">
                  <a:pos x="T6" y="T7"/>
                </a:cxn>
              </a:cxnLst>
              <a:rect l="T12" t="T13" r="T14" b="T15"/>
              <a:pathLst>
                <a:path w="2768" h="1696">
                  <a:moveTo>
                    <a:pt x="0" y="1696"/>
                  </a:moveTo>
                  <a:cubicBezTo>
                    <a:pt x="462" y="1445"/>
                    <a:pt x="924" y="1195"/>
                    <a:pt x="1312" y="968"/>
                  </a:cubicBezTo>
                  <a:cubicBezTo>
                    <a:pt x="1700" y="741"/>
                    <a:pt x="2085" y="497"/>
                    <a:pt x="2328" y="336"/>
                  </a:cubicBezTo>
                  <a:cubicBezTo>
                    <a:pt x="2571" y="175"/>
                    <a:pt x="2669" y="87"/>
                    <a:pt x="2768" y="0"/>
                  </a:cubicBezTo>
                </a:path>
              </a:pathLst>
            </a:custGeom>
            <a:noFill/>
            <a:ln w="5724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32780" name="Text Box 10"/>
            <p:cNvSpPr txBox="1">
              <a:spLocks noChangeArrowheads="1"/>
            </p:cNvSpPr>
            <p:nvPr/>
          </p:nvSpPr>
          <p:spPr bwMode="auto">
            <a:xfrm>
              <a:off x="2020" y="4164"/>
              <a:ext cx="172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1361" b="1" dirty="0">
                  <a:solidFill>
                    <a:srgbClr val="000000"/>
                  </a:solidFill>
                  <a:latin typeface="Comic Sans MS" panose="030F0702030302020204" pitchFamily="66" charset="0"/>
                </a:rPr>
                <a:t>Program Size</a:t>
              </a:r>
            </a:p>
          </p:txBody>
        </p:sp>
        <p:sp>
          <p:nvSpPr>
            <p:cNvPr id="32781" name="Text Box 11"/>
            <p:cNvSpPr txBox="1">
              <a:spLocks noChangeArrowheads="1"/>
            </p:cNvSpPr>
            <p:nvPr/>
          </p:nvSpPr>
          <p:spPr bwMode="auto">
            <a:xfrm flipV="1">
              <a:off x="418" y="2104"/>
              <a:ext cx="463" cy="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eaVert"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1361" b="1">
                  <a:solidFill>
                    <a:srgbClr val="000000"/>
                  </a:solidFill>
                  <a:latin typeface="Comic Sans MS" panose="030F0702030302020204" pitchFamily="66" charset="0"/>
                </a:rPr>
                <a:t>Effort, time, cost</a:t>
              </a:r>
            </a:p>
          </p:txBody>
        </p:sp>
        <p:sp>
          <p:nvSpPr>
            <p:cNvPr id="32782" name="Line 12"/>
            <p:cNvSpPr>
              <a:spLocks noChangeShapeType="1"/>
            </p:cNvSpPr>
            <p:nvPr/>
          </p:nvSpPr>
          <p:spPr bwMode="auto">
            <a:xfrm flipV="1">
              <a:off x="869" y="2034"/>
              <a:ext cx="1" cy="382"/>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2783" name="Line 13"/>
            <p:cNvSpPr>
              <a:spLocks noChangeShapeType="1"/>
            </p:cNvSpPr>
            <p:nvPr/>
          </p:nvSpPr>
          <p:spPr bwMode="auto">
            <a:xfrm>
              <a:off x="4174" y="4308"/>
              <a:ext cx="559" cy="1"/>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2784" name="Text Box 14"/>
            <p:cNvSpPr txBox="1">
              <a:spLocks noChangeArrowheads="1"/>
            </p:cNvSpPr>
            <p:nvPr/>
          </p:nvSpPr>
          <p:spPr bwMode="auto">
            <a:xfrm>
              <a:off x="1162" y="2038"/>
              <a:ext cx="139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FF0066"/>
                </a:buClr>
                <a:buFont typeface="Comic Sans MS" panose="030F0702030302020204" pitchFamily="66" charset="0"/>
                <a:buNone/>
              </a:pPr>
              <a:r>
                <a:rPr lang="en-GB" altLang="en-US" sz="1225" b="1">
                  <a:solidFill>
                    <a:srgbClr val="FF0066"/>
                  </a:solidFill>
                  <a:latin typeface="Comic Sans MS" panose="030F0702030302020204" pitchFamily="66" charset="0"/>
                </a:rPr>
                <a:t>Exploratory</a:t>
              </a:r>
            </a:p>
          </p:txBody>
        </p:sp>
        <p:sp>
          <p:nvSpPr>
            <p:cNvPr id="32785" name="Text Box 15"/>
            <p:cNvSpPr txBox="1">
              <a:spLocks noChangeArrowheads="1"/>
            </p:cNvSpPr>
            <p:nvPr/>
          </p:nvSpPr>
          <p:spPr bwMode="auto">
            <a:xfrm>
              <a:off x="3213" y="1759"/>
              <a:ext cx="1350"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00FF"/>
                </a:buClr>
                <a:buFont typeface="Comic Sans MS" panose="030F0702030302020204" pitchFamily="66" charset="0"/>
                <a:buNone/>
              </a:pPr>
              <a:r>
                <a:rPr lang="en-GB" altLang="en-US" sz="1225" b="1">
                  <a:solidFill>
                    <a:srgbClr val="0000FF"/>
                  </a:solidFill>
                  <a:latin typeface="Comic Sans MS" panose="030F0702030302020204" pitchFamily="66" charset="0"/>
                </a:rPr>
                <a:t>Software</a:t>
              </a:r>
            </a:p>
            <a:p>
              <a:pPr>
                <a:lnSpc>
                  <a:spcPct val="100000"/>
                </a:lnSpc>
                <a:buClr>
                  <a:srgbClr val="0000FF"/>
                </a:buClr>
                <a:buFont typeface="Comic Sans MS" panose="030F0702030302020204" pitchFamily="66" charset="0"/>
                <a:buNone/>
              </a:pPr>
              <a:r>
                <a:rPr lang="en-GB" altLang="en-US" sz="1225" b="1">
                  <a:solidFill>
                    <a:srgbClr val="0000FF"/>
                  </a:solidFill>
                  <a:latin typeface="Comic Sans MS" panose="030F0702030302020204" pitchFamily="66" charset="0"/>
                </a:rPr>
                <a:t>Engineering</a:t>
              </a:r>
            </a:p>
          </p:txBody>
        </p:sp>
        <p:sp>
          <p:nvSpPr>
            <p:cNvPr id="32786" name="Text Box 16"/>
            <p:cNvSpPr txBox="1">
              <a:spLocks noChangeArrowheads="1"/>
            </p:cNvSpPr>
            <p:nvPr/>
          </p:nvSpPr>
          <p:spPr bwMode="auto">
            <a:xfrm>
              <a:off x="4129" y="2571"/>
              <a:ext cx="209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8000"/>
                </a:buClr>
                <a:buFont typeface="Comic Sans MS" panose="030F0702030302020204" pitchFamily="66" charset="0"/>
                <a:buNone/>
              </a:pPr>
              <a:r>
                <a:rPr lang="en-GB" altLang="en-US" sz="1361" b="1" dirty="0">
                  <a:solidFill>
                    <a:srgbClr val="003300"/>
                  </a:solidFill>
                  <a:latin typeface="Comic Sans MS" panose="030F0702030302020204" pitchFamily="66" charset="0"/>
                </a:rPr>
                <a:t>Machine</a:t>
              </a:r>
            </a:p>
          </p:txBody>
        </p:sp>
      </p:grpSp>
      <p:cxnSp>
        <p:nvCxnSpPr>
          <p:cNvPr id="19" name="Straight Connector 18"/>
          <p:cNvCxnSpPr>
            <a:cxnSpLocks noChangeShapeType="1"/>
          </p:cNvCxnSpPr>
          <p:nvPr/>
        </p:nvCxnSpPr>
        <p:spPr bwMode="auto">
          <a:xfrm rot="16200000" flipH="1">
            <a:off x="4189697" y="2660808"/>
            <a:ext cx="2125663" cy="51845"/>
          </a:xfrm>
          <a:prstGeom prst="line">
            <a:avLst/>
          </a:prstGeom>
          <a:noFill/>
          <a:ln w="38100" algn="ctr">
            <a:solidFill>
              <a:schemeClr val="accent1"/>
            </a:solidFill>
            <a:prstDash val="sysDash"/>
            <a:round/>
            <a:headEnd/>
            <a:tailEnd/>
          </a:ln>
          <a:extLst>
            <a:ext uri="{909E8E84-426E-40DD-AFC4-6F175D3DCCD1}">
              <a14:hiddenFill xmlns:a14="http://schemas.microsoft.com/office/drawing/2010/main">
                <a:noFill/>
              </a14:hiddenFill>
            </a:ext>
          </a:extLst>
        </p:spPr>
      </p:cxnSp>
      <p:sp>
        <p:nvSpPr>
          <p:cNvPr id="3" name="Slide Number Placeholder 2"/>
          <p:cNvSpPr>
            <a:spLocks noGrp="1"/>
          </p:cNvSpPr>
          <p:nvPr>
            <p:ph type="sldNum" sz="quarter" idx="12"/>
          </p:nvPr>
        </p:nvSpPr>
        <p:spPr/>
        <p:txBody>
          <a:bodyPr/>
          <a:lstStyle/>
          <a:p>
            <a:fld id="{F815AC96-4A5A-4699-9DBD-ACAB251D8CBA}" type="slidenum">
              <a:rPr lang="en-US" smtClean="0"/>
              <a:pPr/>
              <a:t>15</a:t>
            </a:fld>
            <a:endParaRPr lang="en-US"/>
          </a:p>
        </p:txBody>
      </p:sp>
    </p:spTree>
    <p:extLst>
      <p:ext uri="{BB962C8B-B14F-4D97-AF65-F5344CB8AC3E}">
        <p14:creationId xmlns:p14="http://schemas.microsoft.com/office/powerpoint/2010/main" val="17019690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checkerboard(across)">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3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290">
                                            <p:txEl>
                                              <p:pRg st="1" end="1"/>
                                            </p:txEl>
                                          </p:spTgt>
                                        </p:tgtEl>
                                        <p:attrNameLst>
                                          <p:attrName>style.visibility</p:attrName>
                                        </p:attrNameLst>
                                      </p:cBhvr>
                                      <p:to>
                                        <p:strVal val="visible"/>
                                      </p:to>
                                    </p:set>
                                    <p:animEffect transition="in" filter="checkerboard(across)">
                                      <p:cBhvr>
                                        <p:cTn id="22" dur="500"/>
                                        <p:tgtEl>
                                          <p:spTgt spid="12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304799" y="119218"/>
            <a:ext cx="6683183" cy="1169763"/>
          </a:xfrm>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dirty="0"/>
              <a:t>An Interpretation Based on Human </a:t>
            </a:r>
            <a:br>
              <a:rPr lang="en-GB" altLang="en-US" sz="2800" dirty="0"/>
            </a:br>
            <a:r>
              <a:rPr lang="en-GB" altLang="en-US" sz="2800" dirty="0"/>
              <a:t>Cognition Mechanism </a:t>
            </a:r>
          </a:p>
        </p:txBody>
      </p:sp>
      <p:sp>
        <p:nvSpPr>
          <p:cNvPr id="33795" name="Rectangle 2"/>
          <p:cNvSpPr>
            <a:spLocks noGrp="1" noChangeArrowheads="1"/>
          </p:cNvSpPr>
          <p:nvPr>
            <p:ph type="body" idx="1"/>
          </p:nvPr>
        </p:nvSpPr>
        <p:spPr>
          <a:xfrm>
            <a:off x="76200" y="1288979"/>
            <a:ext cx="6975709" cy="3268768"/>
          </a:xfrm>
        </p:spPr>
        <p:txBody>
          <a:bodyPr/>
          <a:lstStyle/>
          <a:p>
            <a:pPr>
              <a:lnSpc>
                <a:spcPct val="125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t>Human memory can be thought to be made up of two distinct parts [Miller 56]: </a:t>
            </a:r>
          </a:p>
          <a:p>
            <a:pPr lvl="1">
              <a:lnSpc>
                <a:spcPct val="125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b="1" dirty="0">
                <a:solidFill>
                  <a:srgbClr val="0000FF"/>
                </a:solidFill>
              </a:rPr>
              <a:t>Short term memory and</a:t>
            </a:r>
          </a:p>
          <a:p>
            <a:pPr lvl="1">
              <a:lnSpc>
                <a:spcPct val="125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b="1" dirty="0">
                <a:solidFill>
                  <a:srgbClr val="0000FF"/>
                </a:solidFill>
              </a:rPr>
              <a:t>Long term memory.</a:t>
            </a:r>
            <a:r>
              <a:rPr lang="en-GB" altLang="en-US" sz="2723" b="1"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16</a:t>
            </a:fld>
            <a:endParaRPr lang="en-US"/>
          </a:p>
        </p:txBody>
      </p:sp>
    </p:spTree>
    <p:extLst>
      <p:ext uri="{BB962C8B-B14F-4D97-AF65-F5344CB8AC3E}">
        <p14:creationId xmlns:p14="http://schemas.microsoft.com/office/powerpoint/2010/main" val="1343841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1586" y="3587167"/>
            <a:ext cx="1423760" cy="142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
          <p:cNvSpPr>
            <a:spLocks noGrp="1" noChangeArrowheads="1"/>
          </p:cNvSpPr>
          <p:nvPr>
            <p:ph type="title"/>
          </p:nvPr>
        </p:nvSpPr>
        <p:spPr>
          <a:xfrm>
            <a:off x="1295400" y="115048"/>
            <a:ext cx="4947704" cy="493160"/>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t>Human Cognition Mechanism</a:t>
            </a:r>
          </a:p>
        </p:txBody>
      </p:sp>
      <p:sp>
        <p:nvSpPr>
          <p:cNvPr id="14338" name="Rectangle 2"/>
          <p:cNvSpPr>
            <a:spLocks noGrp="1" noChangeArrowheads="1"/>
          </p:cNvSpPr>
          <p:nvPr>
            <p:ph type="body" idx="1"/>
          </p:nvPr>
        </p:nvSpPr>
        <p:spPr>
          <a:xfrm>
            <a:off x="152400" y="497936"/>
            <a:ext cx="6542864" cy="4406863"/>
          </a:xfrm>
        </p:spPr>
        <p:txBody>
          <a:bodyPr>
            <a:normAutofit/>
          </a:bodyPr>
          <a:lstStyle/>
          <a:p>
            <a:pPr>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Suppose I ask: </a:t>
            </a:r>
            <a:r>
              <a:rPr lang="en-GB" altLang="en-US" sz="2449" b="1" dirty="0">
                <a:solidFill>
                  <a:srgbClr val="0000FF"/>
                </a:solidFill>
              </a:rPr>
              <a:t>“It is 10:10AM now,                                            how many hours are remaining today?" </a:t>
            </a:r>
          </a:p>
          <a:p>
            <a:pPr lvl="1">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10AM would be stored in the short-term memory.</a:t>
            </a:r>
          </a:p>
          <a:p>
            <a:pPr lvl="1">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“A day is 24 hours long.”  would  be  fetched from the </a:t>
            </a:r>
            <a:r>
              <a:rPr lang="en-GB" altLang="en-US" sz="2177" dirty="0" smtClean="0"/>
              <a:t>long </a:t>
            </a:r>
            <a:r>
              <a:rPr lang="en-GB" altLang="en-US" sz="2177" dirty="0"/>
              <a:t>term memory into short term memory.</a:t>
            </a:r>
          </a:p>
          <a:p>
            <a:pPr lvl="1">
              <a:lnSpc>
                <a:spcPct val="125000"/>
              </a:lnSpc>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The mental manipulation unit would compute the difference (24-10). </a:t>
            </a:r>
          </a:p>
          <a:p>
            <a:pPr>
              <a:lnSpc>
                <a:spcPct val="125000"/>
              </a:lnSpc>
              <a:spcAft>
                <a:spcPts val="816"/>
              </a:spcAft>
              <a:buNone/>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endParaRPr lang="en-GB" altLang="en-US" sz="2449" dirty="0"/>
          </a:p>
        </p:txBody>
      </p:sp>
      <p:sp>
        <p:nvSpPr>
          <p:cNvPr id="34821" name="AutoShape 6" descr="black_and_white_wall_clock-rd5be06c436de46d5b54b0c3632d74f6b_fup13_8byvr_512"/>
          <p:cNvSpPr>
            <a:spLocks noChangeAspect="1" noChangeArrowheads="1"/>
          </p:cNvSpPr>
          <p:nvPr/>
        </p:nvSpPr>
        <p:spPr bwMode="auto">
          <a:xfrm>
            <a:off x="2152307" y="1295057"/>
            <a:ext cx="2553388" cy="255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2" name="Slide Number Placeholder 1"/>
          <p:cNvSpPr>
            <a:spLocks noGrp="1"/>
          </p:cNvSpPr>
          <p:nvPr>
            <p:ph type="sldNum" sz="quarter" idx="12"/>
          </p:nvPr>
        </p:nvSpPr>
        <p:spPr/>
        <p:txBody>
          <a:bodyPr/>
          <a:lstStyle/>
          <a:p>
            <a:fld id="{F815AC96-4A5A-4699-9DBD-ACAB251D8CBA}" type="slidenum">
              <a:rPr lang="en-US" smtClean="0"/>
              <a:pPr/>
              <a:t>17</a:t>
            </a:fld>
            <a:endParaRPr lang="en-US"/>
          </a:p>
        </p:txBody>
      </p:sp>
    </p:spTree>
    <p:extLst>
      <p:ext uri="{BB962C8B-B14F-4D97-AF65-F5344CB8AC3E}">
        <p14:creationId xmlns:p14="http://schemas.microsoft.com/office/powerpoint/2010/main" val="17615479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checkerboard(across)">
                                      <p:cBhvr>
                                        <p:cTn id="7" dur="500"/>
                                        <p:tgtEl>
                                          <p:spTgt spid="1433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338">
                                            <p:txEl>
                                              <p:pRg st="1" end="1"/>
                                            </p:txEl>
                                          </p:spTgt>
                                        </p:tgtEl>
                                        <p:attrNameLst>
                                          <p:attrName>style.visibility</p:attrName>
                                        </p:attrNameLst>
                                      </p:cBhvr>
                                      <p:to>
                                        <p:strVal val="visible"/>
                                      </p:to>
                                    </p:set>
                                    <p:animEffect transition="in" filter="checkerboard(across)">
                                      <p:cBhvr>
                                        <p:cTn id="10" dur="500"/>
                                        <p:tgtEl>
                                          <p:spTgt spid="14338">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Effect transition="in" filter="checkerboard(across)">
                                      <p:cBhvr>
                                        <p:cTn id="13" dur="500"/>
                                        <p:tgtEl>
                                          <p:spTgt spid="14338">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338">
                                            <p:txEl>
                                              <p:pRg st="3" end="3"/>
                                            </p:txEl>
                                          </p:spTgt>
                                        </p:tgtEl>
                                        <p:attrNameLst>
                                          <p:attrName>style.visibility</p:attrName>
                                        </p:attrNameLst>
                                      </p:cBhvr>
                                      <p:to>
                                        <p:strVal val="visible"/>
                                      </p:to>
                                    </p:set>
                                    <p:animEffect transition="in" filter="checkerboard(across)">
                                      <p:cBhvr>
                                        <p:cTn id="16" dur="500"/>
                                        <p:tgtEl>
                                          <p:spTgt spid="143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447800" y="48212"/>
            <a:ext cx="4724400" cy="935379"/>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dirty="0"/>
              <a:t>Schematic Representation of Brain</a:t>
            </a:r>
          </a:p>
        </p:txBody>
      </p:sp>
      <p:grpSp>
        <p:nvGrpSpPr>
          <p:cNvPr id="2" name="Group 2"/>
          <p:cNvGrpSpPr>
            <a:grpSpLocks/>
          </p:cNvGrpSpPr>
          <p:nvPr/>
        </p:nvGrpSpPr>
        <p:grpSpPr bwMode="auto">
          <a:xfrm>
            <a:off x="162740" y="601625"/>
            <a:ext cx="6584371" cy="4355018"/>
            <a:chOff x="280" y="856"/>
            <a:chExt cx="5792" cy="3351"/>
          </a:xfrm>
        </p:grpSpPr>
        <p:sp>
          <p:nvSpPr>
            <p:cNvPr id="35844" name="Freeform 3"/>
            <p:cNvSpPr>
              <a:spLocks noChangeArrowheads="1"/>
            </p:cNvSpPr>
            <p:nvPr/>
          </p:nvSpPr>
          <p:spPr bwMode="auto">
            <a:xfrm>
              <a:off x="280" y="856"/>
              <a:ext cx="5792" cy="3351"/>
            </a:xfrm>
            <a:custGeom>
              <a:avLst/>
              <a:gdLst>
                <a:gd name="T0" fmla="*/ 266 w 5392"/>
                <a:gd name="T1" fmla="*/ 85638 h 2776"/>
                <a:gd name="T2" fmla="*/ 969 w 5392"/>
                <a:gd name="T3" fmla="*/ 69758 h 2776"/>
                <a:gd name="T4" fmla="*/ 1367 w 5392"/>
                <a:gd name="T5" fmla="*/ 66658 h 2776"/>
                <a:gd name="T6" fmla="*/ 1537 w 5392"/>
                <a:gd name="T7" fmla="*/ 65259 h 2776"/>
                <a:gd name="T8" fmla="*/ 2813 w 5392"/>
                <a:gd name="T9" fmla="*/ 58361 h 2776"/>
                <a:gd name="T10" fmla="*/ 4184 w 5392"/>
                <a:gd name="T11" fmla="*/ 52493 h 2776"/>
                <a:gd name="T12" fmla="*/ 4686 w 5392"/>
                <a:gd name="T13" fmla="*/ 52126 h 2776"/>
                <a:gd name="T14" fmla="*/ 4722 w 5392"/>
                <a:gd name="T15" fmla="*/ 44560 h 2776"/>
                <a:gd name="T16" fmla="*/ 4822 w 5392"/>
                <a:gd name="T17" fmla="*/ 40406 h 2776"/>
                <a:gd name="T18" fmla="*/ 4686 w 5392"/>
                <a:gd name="T19" fmla="*/ 28296 h 2776"/>
                <a:gd name="T20" fmla="*/ 5091 w 5392"/>
                <a:gd name="T21" fmla="*/ 20396 h 2776"/>
                <a:gd name="T22" fmla="*/ 4722 w 5392"/>
                <a:gd name="T23" fmla="*/ 23482 h 2776"/>
                <a:gd name="T24" fmla="*/ 5185 w 5392"/>
                <a:gd name="T25" fmla="*/ 13823 h 2776"/>
                <a:gd name="T26" fmla="*/ 6557 w 5392"/>
                <a:gd name="T27" fmla="*/ 4835 h 2776"/>
                <a:gd name="T28" fmla="*/ 7096 w 5392"/>
                <a:gd name="T29" fmla="*/ 2440 h 2776"/>
                <a:gd name="T30" fmla="*/ 7932 w 5392"/>
                <a:gd name="T31" fmla="*/ 0 h 2776"/>
                <a:gd name="T32" fmla="*/ 9773 w 5392"/>
                <a:gd name="T33" fmla="*/ 2041 h 2776"/>
                <a:gd name="T34" fmla="*/ 10643 w 5392"/>
                <a:gd name="T35" fmla="*/ 7957 h 2776"/>
                <a:gd name="T36" fmla="*/ 12148 w 5392"/>
                <a:gd name="T37" fmla="*/ 11038 h 2776"/>
                <a:gd name="T38" fmla="*/ 12116 w 5392"/>
                <a:gd name="T39" fmla="*/ 11382 h 2776"/>
                <a:gd name="T40" fmla="*/ 15968 w 5392"/>
                <a:gd name="T41" fmla="*/ 15543 h 2776"/>
                <a:gd name="T42" fmla="*/ 16531 w 5392"/>
                <a:gd name="T43" fmla="*/ 20716 h 2776"/>
                <a:gd name="T44" fmla="*/ 17405 w 5392"/>
                <a:gd name="T45" fmla="*/ 24860 h 2776"/>
                <a:gd name="T46" fmla="*/ 17912 w 5392"/>
                <a:gd name="T47" fmla="*/ 27619 h 2776"/>
                <a:gd name="T48" fmla="*/ 18945 w 5392"/>
                <a:gd name="T49" fmla="*/ 33847 h 2776"/>
                <a:gd name="T50" fmla="*/ 19849 w 5392"/>
                <a:gd name="T51" fmla="*/ 37653 h 2776"/>
                <a:gd name="T52" fmla="*/ 20350 w 5392"/>
                <a:gd name="T53" fmla="*/ 43166 h 2776"/>
                <a:gd name="T54" fmla="*/ 20884 w 5392"/>
                <a:gd name="T55" fmla="*/ 46932 h 2776"/>
                <a:gd name="T56" fmla="*/ 21825 w 5392"/>
                <a:gd name="T57" fmla="*/ 54214 h 2776"/>
                <a:gd name="T58" fmla="*/ 21760 w 5392"/>
                <a:gd name="T59" fmla="*/ 64207 h 2776"/>
                <a:gd name="T60" fmla="*/ 21989 w 5392"/>
                <a:gd name="T61" fmla="*/ 78382 h 2776"/>
                <a:gd name="T62" fmla="*/ 22560 w 5392"/>
                <a:gd name="T63" fmla="*/ 89421 h 2776"/>
                <a:gd name="T64" fmla="*/ 22358 w 5392"/>
                <a:gd name="T65" fmla="*/ 94236 h 2776"/>
                <a:gd name="T66" fmla="*/ 22096 w 5392"/>
                <a:gd name="T67" fmla="*/ 99425 h 2776"/>
                <a:gd name="T68" fmla="*/ 21791 w 5392"/>
                <a:gd name="T69" fmla="*/ 106009 h 2776"/>
                <a:gd name="T70" fmla="*/ 20217 w 5392"/>
                <a:gd name="T71" fmla="*/ 115297 h 2776"/>
                <a:gd name="T72" fmla="*/ 17372 w 5392"/>
                <a:gd name="T73" fmla="*/ 118446 h 2776"/>
                <a:gd name="T74" fmla="*/ 13483 w 5392"/>
                <a:gd name="T75" fmla="*/ 115673 h 2776"/>
                <a:gd name="T76" fmla="*/ 10606 w 5392"/>
                <a:gd name="T77" fmla="*/ 112537 h 2776"/>
                <a:gd name="T78" fmla="*/ 2840 w 5392"/>
                <a:gd name="T79" fmla="*/ 110506 h 2776"/>
                <a:gd name="T80" fmla="*/ 1307 w 5392"/>
                <a:gd name="T81" fmla="*/ 108070 h 27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92"/>
                <a:gd name="T124" fmla="*/ 0 h 2776"/>
                <a:gd name="T125" fmla="*/ 5392 w 5392"/>
                <a:gd name="T126" fmla="*/ 2776 h 277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92" h="2776">
                  <a:moveTo>
                    <a:pt x="0" y="2360"/>
                  </a:moveTo>
                  <a:cubicBezTo>
                    <a:pt x="16" y="2246"/>
                    <a:pt x="25" y="2093"/>
                    <a:pt x="64" y="1984"/>
                  </a:cubicBezTo>
                  <a:cubicBezTo>
                    <a:pt x="88" y="1917"/>
                    <a:pt x="121" y="1852"/>
                    <a:pt x="144" y="1784"/>
                  </a:cubicBezTo>
                  <a:cubicBezTo>
                    <a:pt x="155" y="1704"/>
                    <a:pt x="185" y="1679"/>
                    <a:pt x="232" y="1616"/>
                  </a:cubicBezTo>
                  <a:cubicBezTo>
                    <a:pt x="244" y="1599"/>
                    <a:pt x="264" y="1589"/>
                    <a:pt x="280" y="1576"/>
                  </a:cubicBezTo>
                  <a:cubicBezTo>
                    <a:pt x="295" y="1564"/>
                    <a:pt x="328" y="1544"/>
                    <a:pt x="328" y="1544"/>
                  </a:cubicBezTo>
                  <a:cubicBezTo>
                    <a:pt x="333" y="1536"/>
                    <a:pt x="336" y="1526"/>
                    <a:pt x="344" y="1520"/>
                  </a:cubicBezTo>
                  <a:cubicBezTo>
                    <a:pt x="351" y="1515"/>
                    <a:pt x="360" y="1515"/>
                    <a:pt x="368" y="1512"/>
                  </a:cubicBezTo>
                  <a:cubicBezTo>
                    <a:pt x="413" y="1492"/>
                    <a:pt x="457" y="1464"/>
                    <a:pt x="504" y="1448"/>
                  </a:cubicBezTo>
                  <a:cubicBezTo>
                    <a:pt x="555" y="1397"/>
                    <a:pt x="609" y="1380"/>
                    <a:pt x="672" y="1352"/>
                  </a:cubicBezTo>
                  <a:cubicBezTo>
                    <a:pt x="737" y="1323"/>
                    <a:pt x="801" y="1288"/>
                    <a:pt x="864" y="1256"/>
                  </a:cubicBezTo>
                  <a:cubicBezTo>
                    <a:pt x="910" y="1233"/>
                    <a:pt x="949" y="1229"/>
                    <a:pt x="1000" y="1216"/>
                  </a:cubicBezTo>
                  <a:cubicBezTo>
                    <a:pt x="1016" y="1212"/>
                    <a:pt x="1048" y="1200"/>
                    <a:pt x="1048" y="1200"/>
                  </a:cubicBezTo>
                  <a:cubicBezTo>
                    <a:pt x="1072" y="1203"/>
                    <a:pt x="1097" y="1214"/>
                    <a:pt x="1120" y="1208"/>
                  </a:cubicBezTo>
                  <a:cubicBezTo>
                    <a:pt x="1128" y="1206"/>
                    <a:pt x="1112" y="1192"/>
                    <a:pt x="1112" y="1184"/>
                  </a:cubicBezTo>
                  <a:cubicBezTo>
                    <a:pt x="1112" y="1125"/>
                    <a:pt x="1116" y="1084"/>
                    <a:pt x="1128" y="1032"/>
                  </a:cubicBezTo>
                  <a:cubicBezTo>
                    <a:pt x="1133" y="1011"/>
                    <a:pt x="1139" y="989"/>
                    <a:pt x="1144" y="968"/>
                  </a:cubicBezTo>
                  <a:cubicBezTo>
                    <a:pt x="1147" y="957"/>
                    <a:pt x="1152" y="936"/>
                    <a:pt x="1152" y="936"/>
                  </a:cubicBezTo>
                  <a:cubicBezTo>
                    <a:pt x="1142" y="789"/>
                    <a:pt x="1145" y="850"/>
                    <a:pt x="1112" y="752"/>
                  </a:cubicBezTo>
                  <a:cubicBezTo>
                    <a:pt x="1115" y="720"/>
                    <a:pt x="1116" y="688"/>
                    <a:pt x="1120" y="656"/>
                  </a:cubicBezTo>
                  <a:cubicBezTo>
                    <a:pt x="1127" y="606"/>
                    <a:pt x="1190" y="546"/>
                    <a:pt x="1224" y="512"/>
                  </a:cubicBezTo>
                  <a:cubicBezTo>
                    <a:pt x="1221" y="499"/>
                    <a:pt x="1227" y="480"/>
                    <a:pt x="1216" y="472"/>
                  </a:cubicBezTo>
                  <a:cubicBezTo>
                    <a:pt x="1208" y="466"/>
                    <a:pt x="1200" y="482"/>
                    <a:pt x="1192" y="488"/>
                  </a:cubicBezTo>
                  <a:cubicBezTo>
                    <a:pt x="1153" y="516"/>
                    <a:pt x="1163" y="509"/>
                    <a:pt x="1128" y="544"/>
                  </a:cubicBezTo>
                  <a:cubicBezTo>
                    <a:pt x="1136" y="472"/>
                    <a:pt x="1134" y="456"/>
                    <a:pt x="1176" y="400"/>
                  </a:cubicBezTo>
                  <a:cubicBezTo>
                    <a:pt x="1196" y="373"/>
                    <a:pt x="1240" y="320"/>
                    <a:pt x="1240" y="320"/>
                  </a:cubicBezTo>
                  <a:cubicBezTo>
                    <a:pt x="1280" y="200"/>
                    <a:pt x="1381" y="180"/>
                    <a:pt x="1488" y="144"/>
                  </a:cubicBezTo>
                  <a:cubicBezTo>
                    <a:pt x="1515" y="135"/>
                    <a:pt x="1544" y="128"/>
                    <a:pt x="1568" y="112"/>
                  </a:cubicBezTo>
                  <a:cubicBezTo>
                    <a:pt x="1576" y="107"/>
                    <a:pt x="1583" y="100"/>
                    <a:pt x="1592" y="96"/>
                  </a:cubicBezTo>
                  <a:cubicBezTo>
                    <a:pt x="1627" y="81"/>
                    <a:pt x="1662" y="73"/>
                    <a:pt x="1696" y="56"/>
                  </a:cubicBezTo>
                  <a:cubicBezTo>
                    <a:pt x="1736" y="36"/>
                    <a:pt x="1789" y="30"/>
                    <a:pt x="1832" y="16"/>
                  </a:cubicBezTo>
                  <a:cubicBezTo>
                    <a:pt x="1853" y="9"/>
                    <a:pt x="1896" y="0"/>
                    <a:pt x="1896" y="0"/>
                  </a:cubicBezTo>
                  <a:cubicBezTo>
                    <a:pt x="2005" y="3"/>
                    <a:pt x="2115" y="3"/>
                    <a:pt x="2224" y="8"/>
                  </a:cubicBezTo>
                  <a:cubicBezTo>
                    <a:pt x="2260" y="10"/>
                    <a:pt x="2302" y="38"/>
                    <a:pt x="2336" y="48"/>
                  </a:cubicBezTo>
                  <a:cubicBezTo>
                    <a:pt x="2381" y="61"/>
                    <a:pt x="2427" y="65"/>
                    <a:pt x="2472" y="80"/>
                  </a:cubicBezTo>
                  <a:cubicBezTo>
                    <a:pt x="2496" y="113"/>
                    <a:pt x="2513" y="157"/>
                    <a:pt x="2544" y="184"/>
                  </a:cubicBezTo>
                  <a:cubicBezTo>
                    <a:pt x="2622" y="251"/>
                    <a:pt x="2834" y="230"/>
                    <a:pt x="2888" y="232"/>
                  </a:cubicBezTo>
                  <a:cubicBezTo>
                    <a:pt x="2893" y="240"/>
                    <a:pt x="2910" y="249"/>
                    <a:pt x="2904" y="256"/>
                  </a:cubicBezTo>
                  <a:cubicBezTo>
                    <a:pt x="2862" y="305"/>
                    <a:pt x="2808" y="296"/>
                    <a:pt x="2864" y="272"/>
                  </a:cubicBezTo>
                  <a:cubicBezTo>
                    <a:pt x="2874" y="268"/>
                    <a:pt x="2885" y="267"/>
                    <a:pt x="2896" y="264"/>
                  </a:cubicBezTo>
                  <a:cubicBezTo>
                    <a:pt x="2990" y="302"/>
                    <a:pt x="3054" y="327"/>
                    <a:pt x="3160" y="336"/>
                  </a:cubicBezTo>
                  <a:cubicBezTo>
                    <a:pt x="3378" y="330"/>
                    <a:pt x="3603" y="307"/>
                    <a:pt x="3816" y="360"/>
                  </a:cubicBezTo>
                  <a:cubicBezTo>
                    <a:pt x="3837" y="392"/>
                    <a:pt x="3859" y="424"/>
                    <a:pt x="3880" y="456"/>
                  </a:cubicBezTo>
                  <a:cubicBezTo>
                    <a:pt x="3894" y="477"/>
                    <a:pt x="3928" y="472"/>
                    <a:pt x="3952" y="480"/>
                  </a:cubicBezTo>
                  <a:cubicBezTo>
                    <a:pt x="4009" y="499"/>
                    <a:pt x="4058" y="535"/>
                    <a:pt x="4112" y="560"/>
                  </a:cubicBezTo>
                  <a:cubicBezTo>
                    <a:pt x="4127" y="567"/>
                    <a:pt x="4145" y="568"/>
                    <a:pt x="4160" y="576"/>
                  </a:cubicBezTo>
                  <a:cubicBezTo>
                    <a:pt x="4185" y="590"/>
                    <a:pt x="4207" y="610"/>
                    <a:pt x="4232" y="624"/>
                  </a:cubicBezTo>
                  <a:cubicBezTo>
                    <a:pt x="4247" y="632"/>
                    <a:pt x="4265" y="633"/>
                    <a:pt x="4280" y="640"/>
                  </a:cubicBezTo>
                  <a:cubicBezTo>
                    <a:pt x="4318" y="657"/>
                    <a:pt x="4355" y="677"/>
                    <a:pt x="4392" y="696"/>
                  </a:cubicBezTo>
                  <a:cubicBezTo>
                    <a:pt x="4567" y="784"/>
                    <a:pt x="4429" y="718"/>
                    <a:pt x="4528" y="784"/>
                  </a:cubicBezTo>
                  <a:cubicBezTo>
                    <a:pt x="4579" y="818"/>
                    <a:pt x="4643" y="821"/>
                    <a:pt x="4696" y="848"/>
                  </a:cubicBezTo>
                  <a:cubicBezTo>
                    <a:pt x="4758" y="879"/>
                    <a:pt x="4684" y="852"/>
                    <a:pt x="4744" y="872"/>
                  </a:cubicBezTo>
                  <a:cubicBezTo>
                    <a:pt x="4768" y="909"/>
                    <a:pt x="4801" y="937"/>
                    <a:pt x="4832" y="968"/>
                  </a:cubicBezTo>
                  <a:cubicBezTo>
                    <a:pt x="4843" y="979"/>
                    <a:pt x="4853" y="989"/>
                    <a:pt x="4864" y="1000"/>
                  </a:cubicBezTo>
                  <a:cubicBezTo>
                    <a:pt x="4872" y="1008"/>
                    <a:pt x="4888" y="1024"/>
                    <a:pt x="4888" y="1024"/>
                  </a:cubicBezTo>
                  <a:cubicBezTo>
                    <a:pt x="4907" y="1080"/>
                    <a:pt x="4942" y="1071"/>
                    <a:pt x="4992" y="1088"/>
                  </a:cubicBezTo>
                  <a:cubicBezTo>
                    <a:pt x="5016" y="1112"/>
                    <a:pt x="5032" y="1125"/>
                    <a:pt x="5064" y="1136"/>
                  </a:cubicBezTo>
                  <a:cubicBezTo>
                    <a:pt x="5104" y="1176"/>
                    <a:pt x="5168" y="1224"/>
                    <a:pt x="5216" y="1256"/>
                  </a:cubicBezTo>
                  <a:cubicBezTo>
                    <a:pt x="5241" y="1330"/>
                    <a:pt x="5240" y="1308"/>
                    <a:pt x="5224" y="1416"/>
                  </a:cubicBezTo>
                  <a:cubicBezTo>
                    <a:pt x="5224" y="1416"/>
                    <a:pt x="5204" y="1476"/>
                    <a:pt x="5200" y="1488"/>
                  </a:cubicBezTo>
                  <a:cubicBezTo>
                    <a:pt x="5197" y="1496"/>
                    <a:pt x="5192" y="1512"/>
                    <a:pt x="5192" y="1512"/>
                  </a:cubicBezTo>
                  <a:cubicBezTo>
                    <a:pt x="5198" y="1678"/>
                    <a:pt x="5164" y="1724"/>
                    <a:pt x="5256" y="1816"/>
                  </a:cubicBezTo>
                  <a:cubicBezTo>
                    <a:pt x="5269" y="1854"/>
                    <a:pt x="5304" y="1888"/>
                    <a:pt x="5328" y="1920"/>
                  </a:cubicBezTo>
                  <a:cubicBezTo>
                    <a:pt x="5342" y="1974"/>
                    <a:pt x="5374" y="2019"/>
                    <a:pt x="5392" y="2072"/>
                  </a:cubicBezTo>
                  <a:cubicBezTo>
                    <a:pt x="5390" y="2083"/>
                    <a:pt x="5384" y="2122"/>
                    <a:pt x="5376" y="2136"/>
                  </a:cubicBezTo>
                  <a:cubicBezTo>
                    <a:pt x="5367" y="2153"/>
                    <a:pt x="5350" y="2166"/>
                    <a:pt x="5344" y="2184"/>
                  </a:cubicBezTo>
                  <a:cubicBezTo>
                    <a:pt x="5336" y="2208"/>
                    <a:pt x="5324" y="2234"/>
                    <a:pt x="5312" y="2256"/>
                  </a:cubicBezTo>
                  <a:cubicBezTo>
                    <a:pt x="5303" y="2273"/>
                    <a:pt x="5286" y="2286"/>
                    <a:pt x="5280" y="2304"/>
                  </a:cubicBezTo>
                  <a:cubicBezTo>
                    <a:pt x="5271" y="2330"/>
                    <a:pt x="5249" y="2350"/>
                    <a:pt x="5240" y="2376"/>
                  </a:cubicBezTo>
                  <a:cubicBezTo>
                    <a:pt x="5233" y="2398"/>
                    <a:pt x="5223" y="2435"/>
                    <a:pt x="5208" y="2456"/>
                  </a:cubicBezTo>
                  <a:cubicBezTo>
                    <a:pt x="5169" y="2511"/>
                    <a:pt x="5100" y="2562"/>
                    <a:pt x="5040" y="2592"/>
                  </a:cubicBezTo>
                  <a:cubicBezTo>
                    <a:pt x="4997" y="2656"/>
                    <a:pt x="4902" y="2662"/>
                    <a:pt x="4832" y="2672"/>
                  </a:cubicBezTo>
                  <a:cubicBezTo>
                    <a:pt x="4705" y="2714"/>
                    <a:pt x="4555" y="2714"/>
                    <a:pt x="4424" y="2720"/>
                  </a:cubicBezTo>
                  <a:cubicBezTo>
                    <a:pt x="4327" y="2736"/>
                    <a:pt x="4261" y="2739"/>
                    <a:pt x="4152" y="2744"/>
                  </a:cubicBezTo>
                  <a:cubicBezTo>
                    <a:pt x="4085" y="2755"/>
                    <a:pt x="4019" y="2765"/>
                    <a:pt x="3952" y="2776"/>
                  </a:cubicBezTo>
                  <a:cubicBezTo>
                    <a:pt x="3705" y="2766"/>
                    <a:pt x="3468" y="2715"/>
                    <a:pt x="3224" y="2680"/>
                  </a:cubicBezTo>
                  <a:cubicBezTo>
                    <a:pt x="3111" y="2664"/>
                    <a:pt x="2994" y="2622"/>
                    <a:pt x="2880" y="2616"/>
                  </a:cubicBezTo>
                  <a:cubicBezTo>
                    <a:pt x="2765" y="2610"/>
                    <a:pt x="2651" y="2611"/>
                    <a:pt x="2536" y="2608"/>
                  </a:cubicBezTo>
                  <a:cubicBezTo>
                    <a:pt x="2402" y="2578"/>
                    <a:pt x="2325" y="2581"/>
                    <a:pt x="2168" y="2576"/>
                  </a:cubicBezTo>
                  <a:cubicBezTo>
                    <a:pt x="1681" y="2414"/>
                    <a:pt x="2176" y="2576"/>
                    <a:pt x="680" y="2560"/>
                  </a:cubicBezTo>
                  <a:cubicBezTo>
                    <a:pt x="597" y="2559"/>
                    <a:pt x="479" y="2539"/>
                    <a:pt x="408" y="2536"/>
                  </a:cubicBezTo>
                  <a:cubicBezTo>
                    <a:pt x="386" y="2529"/>
                    <a:pt x="334" y="2518"/>
                    <a:pt x="312" y="2504"/>
                  </a:cubicBezTo>
                  <a:cubicBezTo>
                    <a:pt x="221" y="2443"/>
                    <a:pt x="108" y="2378"/>
                    <a:pt x="0" y="2360"/>
                  </a:cubicBezTo>
                  <a:close/>
                </a:path>
              </a:pathLst>
            </a:custGeom>
            <a:solidFill>
              <a:srgbClr val="FFFFCC"/>
            </a:solidFill>
            <a:ln w="57150" cap="rnd">
              <a:solidFill>
                <a:srgbClr val="0000FF"/>
              </a:solidFill>
              <a:prstDash val="sysDot"/>
              <a:round/>
              <a:headEnd/>
              <a:tailEnd/>
            </a:ln>
          </p:spPr>
          <p:txBody>
            <a:bodyPr wrap="none" anchor="ctr"/>
            <a:lstStyle/>
            <a:p>
              <a:endParaRPr lang="en-US" sz="1225"/>
            </a:p>
          </p:txBody>
        </p:sp>
        <p:sp>
          <p:nvSpPr>
            <p:cNvPr id="35845" name="Rectangle 4"/>
            <p:cNvSpPr>
              <a:spLocks noChangeArrowheads="1"/>
            </p:cNvSpPr>
            <p:nvPr/>
          </p:nvSpPr>
          <p:spPr bwMode="auto">
            <a:xfrm>
              <a:off x="856" y="3202"/>
              <a:ext cx="4959" cy="386"/>
            </a:xfrm>
            <a:prstGeom prst="rect">
              <a:avLst/>
            </a:prstGeom>
            <a:solidFill>
              <a:srgbClr val="FFFF00"/>
            </a:solidFill>
            <a:ln w="9360">
              <a:solidFill>
                <a:srgbClr val="000000"/>
              </a:solidFill>
              <a:miter lim="800000"/>
              <a:headEnd/>
              <a:tailEnd/>
            </a:ln>
          </p:spPr>
          <p:txBody>
            <a:bodyPr wrap="none" lIns="61235" tIns="31843" rIns="61235" bIns="31843"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a:lnSpc>
                  <a:spcPct val="100000"/>
                </a:lnSpc>
                <a:buFont typeface="Comic Sans MS" panose="030F0702030302020204" pitchFamily="66" charset="0"/>
                <a:buNone/>
              </a:pPr>
              <a:r>
                <a:rPr lang="en-GB" altLang="en-US" sz="2177" b="1">
                  <a:solidFill>
                    <a:srgbClr val="000000"/>
                  </a:solidFill>
                  <a:latin typeface="Comic Sans MS" panose="030F0702030302020204" pitchFamily="66" charset="0"/>
                </a:rPr>
                <a:t>Long Term Memory</a:t>
              </a:r>
            </a:p>
          </p:txBody>
        </p:sp>
        <p:sp>
          <p:nvSpPr>
            <p:cNvPr id="35846" name="Freeform 5"/>
            <p:cNvSpPr>
              <a:spLocks noChangeArrowheads="1"/>
            </p:cNvSpPr>
            <p:nvPr/>
          </p:nvSpPr>
          <p:spPr bwMode="auto">
            <a:xfrm>
              <a:off x="2343" y="1522"/>
              <a:ext cx="1821" cy="474"/>
            </a:xfrm>
            <a:custGeom>
              <a:avLst/>
              <a:gdLst>
                <a:gd name="T0" fmla="*/ 58 w 1695"/>
                <a:gd name="T1" fmla="*/ 6127 h 393"/>
                <a:gd name="T2" fmla="*/ 735 w 1695"/>
                <a:gd name="T3" fmla="*/ 3389 h 393"/>
                <a:gd name="T4" fmla="*/ 2046 w 1695"/>
                <a:gd name="T5" fmla="*/ 3068 h 393"/>
                <a:gd name="T6" fmla="*/ 2821 w 1695"/>
                <a:gd name="T7" fmla="*/ 1674 h 393"/>
                <a:gd name="T8" fmla="*/ 3956 w 1695"/>
                <a:gd name="T9" fmla="*/ 3068 h 393"/>
                <a:gd name="T10" fmla="*/ 5704 w 1695"/>
                <a:gd name="T11" fmla="*/ 1674 h 393"/>
                <a:gd name="T12" fmla="*/ 6140 w 1695"/>
                <a:gd name="T13" fmla="*/ 0 h 393"/>
                <a:gd name="T14" fmla="*/ 6778 w 1695"/>
                <a:gd name="T15" fmla="*/ 1674 h 393"/>
                <a:gd name="T16" fmla="*/ 6976 w 1695"/>
                <a:gd name="T17" fmla="*/ 3068 h 393"/>
                <a:gd name="T18" fmla="*/ 7110 w 1695"/>
                <a:gd name="T19" fmla="*/ 7134 h 393"/>
                <a:gd name="T20" fmla="*/ 6707 w 1695"/>
                <a:gd name="T21" fmla="*/ 8824 h 393"/>
                <a:gd name="T22" fmla="*/ 6471 w 1695"/>
                <a:gd name="T23" fmla="*/ 10895 h 393"/>
                <a:gd name="T24" fmla="*/ 5500 w 1695"/>
                <a:gd name="T25" fmla="*/ 14596 h 393"/>
                <a:gd name="T26" fmla="*/ 5298 w 1695"/>
                <a:gd name="T27" fmla="*/ 14983 h 393"/>
                <a:gd name="T28" fmla="*/ 5172 w 1695"/>
                <a:gd name="T29" fmla="*/ 15255 h 393"/>
                <a:gd name="T30" fmla="*/ 4764 w 1695"/>
                <a:gd name="T31" fmla="*/ 15950 h 393"/>
                <a:gd name="T32" fmla="*/ 3786 w 1695"/>
                <a:gd name="T33" fmla="*/ 14983 h 393"/>
                <a:gd name="T34" fmla="*/ 3488 w 1695"/>
                <a:gd name="T35" fmla="*/ 13601 h 393"/>
                <a:gd name="T36" fmla="*/ 3286 w 1695"/>
                <a:gd name="T37" fmla="*/ 12212 h 393"/>
                <a:gd name="T38" fmla="*/ 3184 w 1695"/>
                <a:gd name="T39" fmla="*/ 11577 h 393"/>
                <a:gd name="T40" fmla="*/ 2144 w 1695"/>
                <a:gd name="T41" fmla="*/ 12578 h 393"/>
                <a:gd name="T42" fmla="*/ 1808 w 1695"/>
                <a:gd name="T43" fmla="*/ 13963 h 393"/>
                <a:gd name="T44" fmla="*/ 1606 w 1695"/>
                <a:gd name="T45" fmla="*/ 14596 h 393"/>
                <a:gd name="T46" fmla="*/ 968 w 1695"/>
                <a:gd name="T47" fmla="*/ 13224 h 393"/>
                <a:gd name="T48" fmla="*/ 535 w 1695"/>
                <a:gd name="T49" fmla="*/ 10895 h 393"/>
                <a:gd name="T50" fmla="*/ 361 w 1695"/>
                <a:gd name="T51" fmla="*/ 9509 h 393"/>
                <a:gd name="T52" fmla="*/ 302 w 1695"/>
                <a:gd name="T53" fmla="*/ 8470 h 393"/>
                <a:gd name="T54" fmla="*/ 96 w 1695"/>
                <a:gd name="T55" fmla="*/ 7489 h 393"/>
                <a:gd name="T56" fmla="*/ 58 w 1695"/>
                <a:gd name="T57" fmla="*/ 6127 h 3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95"/>
                <a:gd name="T88" fmla="*/ 0 h 393"/>
                <a:gd name="T89" fmla="*/ 1695 w 1695"/>
                <a:gd name="T90" fmla="*/ 393 h 3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95" h="393">
                  <a:moveTo>
                    <a:pt x="15" y="144"/>
                  </a:moveTo>
                  <a:cubicBezTo>
                    <a:pt x="68" y="109"/>
                    <a:pt x="112" y="91"/>
                    <a:pt x="175" y="80"/>
                  </a:cubicBezTo>
                  <a:cubicBezTo>
                    <a:pt x="277" y="97"/>
                    <a:pt x="384" y="79"/>
                    <a:pt x="487" y="72"/>
                  </a:cubicBezTo>
                  <a:cubicBezTo>
                    <a:pt x="549" y="51"/>
                    <a:pt x="615" y="77"/>
                    <a:pt x="671" y="40"/>
                  </a:cubicBezTo>
                  <a:cubicBezTo>
                    <a:pt x="794" y="45"/>
                    <a:pt x="845" y="39"/>
                    <a:pt x="943" y="72"/>
                  </a:cubicBezTo>
                  <a:cubicBezTo>
                    <a:pt x="1092" y="66"/>
                    <a:pt x="1212" y="47"/>
                    <a:pt x="1359" y="40"/>
                  </a:cubicBezTo>
                  <a:cubicBezTo>
                    <a:pt x="1396" y="28"/>
                    <a:pt x="1430" y="22"/>
                    <a:pt x="1463" y="0"/>
                  </a:cubicBezTo>
                  <a:cubicBezTo>
                    <a:pt x="1512" y="7"/>
                    <a:pt x="1570" y="16"/>
                    <a:pt x="1615" y="40"/>
                  </a:cubicBezTo>
                  <a:cubicBezTo>
                    <a:pt x="1632" y="49"/>
                    <a:pt x="1663" y="72"/>
                    <a:pt x="1663" y="72"/>
                  </a:cubicBezTo>
                  <a:cubicBezTo>
                    <a:pt x="1683" y="103"/>
                    <a:pt x="1684" y="134"/>
                    <a:pt x="1695" y="168"/>
                  </a:cubicBezTo>
                  <a:cubicBezTo>
                    <a:pt x="1680" y="212"/>
                    <a:pt x="1645" y="202"/>
                    <a:pt x="1599" y="208"/>
                  </a:cubicBezTo>
                  <a:cubicBezTo>
                    <a:pt x="1568" y="218"/>
                    <a:pt x="1554" y="224"/>
                    <a:pt x="1543" y="256"/>
                  </a:cubicBezTo>
                  <a:cubicBezTo>
                    <a:pt x="1528" y="393"/>
                    <a:pt x="1494" y="337"/>
                    <a:pt x="1311" y="344"/>
                  </a:cubicBezTo>
                  <a:cubicBezTo>
                    <a:pt x="1295" y="347"/>
                    <a:pt x="1279" y="349"/>
                    <a:pt x="1263" y="352"/>
                  </a:cubicBezTo>
                  <a:cubicBezTo>
                    <a:pt x="1252" y="354"/>
                    <a:pt x="1242" y="358"/>
                    <a:pt x="1231" y="360"/>
                  </a:cubicBezTo>
                  <a:cubicBezTo>
                    <a:pt x="1199" y="366"/>
                    <a:pt x="1135" y="376"/>
                    <a:pt x="1135" y="376"/>
                  </a:cubicBezTo>
                  <a:cubicBezTo>
                    <a:pt x="1062" y="368"/>
                    <a:pt x="967" y="384"/>
                    <a:pt x="903" y="352"/>
                  </a:cubicBezTo>
                  <a:cubicBezTo>
                    <a:pt x="827" y="314"/>
                    <a:pt x="955" y="361"/>
                    <a:pt x="831" y="320"/>
                  </a:cubicBezTo>
                  <a:cubicBezTo>
                    <a:pt x="813" y="314"/>
                    <a:pt x="799" y="299"/>
                    <a:pt x="783" y="288"/>
                  </a:cubicBezTo>
                  <a:cubicBezTo>
                    <a:pt x="775" y="283"/>
                    <a:pt x="759" y="272"/>
                    <a:pt x="759" y="272"/>
                  </a:cubicBezTo>
                  <a:cubicBezTo>
                    <a:pt x="651" y="277"/>
                    <a:pt x="601" y="276"/>
                    <a:pt x="511" y="296"/>
                  </a:cubicBezTo>
                  <a:cubicBezTo>
                    <a:pt x="478" y="303"/>
                    <a:pt x="460" y="315"/>
                    <a:pt x="431" y="328"/>
                  </a:cubicBezTo>
                  <a:cubicBezTo>
                    <a:pt x="416" y="335"/>
                    <a:pt x="383" y="344"/>
                    <a:pt x="383" y="344"/>
                  </a:cubicBezTo>
                  <a:cubicBezTo>
                    <a:pt x="324" y="338"/>
                    <a:pt x="285" y="330"/>
                    <a:pt x="231" y="312"/>
                  </a:cubicBezTo>
                  <a:cubicBezTo>
                    <a:pt x="193" y="299"/>
                    <a:pt x="165" y="269"/>
                    <a:pt x="127" y="256"/>
                  </a:cubicBezTo>
                  <a:cubicBezTo>
                    <a:pt x="81" y="187"/>
                    <a:pt x="142" y="268"/>
                    <a:pt x="87" y="224"/>
                  </a:cubicBezTo>
                  <a:cubicBezTo>
                    <a:pt x="79" y="218"/>
                    <a:pt x="79" y="206"/>
                    <a:pt x="71" y="200"/>
                  </a:cubicBezTo>
                  <a:cubicBezTo>
                    <a:pt x="57" y="189"/>
                    <a:pt x="38" y="186"/>
                    <a:pt x="23" y="176"/>
                  </a:cubicBezTo>
                  <a:cubicBezTo>
                    <a:pt x="5" y="149"/>
                    <a:pt x="0" y="159"/>
                    <a:pt x="15" y="144"/>
                  </a:cubicBezTo>
                  <a:close/>
                </a:path>
              </a:pathLst>
            </a:custGeom>
            <a:solidFill>
              <a:srgbClr val="C5CD8D"/>
            </a:solidFill>
            <a:ln w="9360">
              <a:solidFill>
                <a:srgbClr val="000000"/>
              </a:solidFill>
              <a:round/>
              <a:headEnd/>
              <a:tailEnd/>
            </a:ln>
          </p:spPr>
          <p:txBody>
            <a:bodyPr wrap="none" anchor="ctr"/>
            <a:lstStyle/>
            <a:p>
              <a:endParaRPr lang="en-US" sz="1225"/>
            </a:p>
          </p:txBody>
        </p:sp>
        <p:sp>
          <p:nvSpPr>
            <p:cNvPr id="35847" name="Text Box 6"/>
            <p:cNvSpPr txBox="1">
              <a:spLocks noChangeArrowheads="1"/>
            </p:cNvSpPr>
            <p:nvPr/>
          </p:nvSpPr>
          <p:spPr bwMode="auto">
            <a:xfrm>
              <a:off x="2341" y="1602"/>
              <a:ext cx="16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Font typeface="Comic Sans MS" panose="030F0702030302020204" pitchFamily="66" charset="0"/>
                <a:buNone/>
              </a:pPr>
              <a:r>
                <a:rPr lang="en-GB" altLang="en-US" sz="1361" b="1">
                  <a:solidFill>
                    <a:srgbClr val="000000"/>
                  </a:solidFill>
                  <a:latin typeface="Comic Sans MS" panose="030F0702030302020204" pitchFamily="66" charset="0"/>
                </a:rPr>
                <a:t>Short Term Memory</a:t>
              </a:r>
            </a:p>
          </p:txBody>
        </p:sp>
        <p:sp>
          <p:nvSpPr>
            <p:cNvPr id="35848" name="Line 7"/>
            <p:cNvSpPr>
              <a:spLocks noChangeShapeType="1"/>
            </p:cNvSpPr>
            <p:nvPr/>
          </p:nvSpPr>
          <p:spPr bwMode="auto">
            <a:xfrm>
              <a:off x="1131" y="1445"/>
              <a:ext cx="1315" cy="174"/>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49" name="Line 8"/>
            <p:cNvSpPr>
              <a:spLocks noChangeShapeType="1"/>
            </p:cNvSpPr>
            <p:nvPr/>
          </p:nvSpPr>
          <p:spPr bwMode="auto">
            <a:xfrm flipH="1">
              <a:off x="1009" y="1754"/>
              <a:ext cx="1386" cy="367"/>
            </a:xfrm>
            <a:prstGeom prst="line">
              <a:avLst/>
            </a:prstGeom>
            <a:noFill/>
            <a:ln w="572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50" name="Oval 9"/>
            <p:cNvSpPr>
              <a:spLocks noChangeArrowheads="1"/>
            </p:cNvSpPr>
            <p:nvPr/>
          </p:nvSpPr>
          <p:spPr bwMode="auto">
            <a:xfrm>
              <a:off x="3631" y="2218"/>
              <a:ext cx="2088" cy="579"/>
            </a:xfrm>
            <a:prstGeom prst="ellipse">
              <a:avLst/>
            </a:prstGeom>
            <a:solidFill>
              <a:srgbClr val="08F8DB"/>
            </a:solidFill>
            <a:ln w="9360">
              <a:solidFill>
                <a:srgbClr val="000000"/>
              </a:solidFill>
              <a:miter lim="800000"/>
              <a:headEnd/>
              <a:tailEnd/>
            </a:ln>
          </p:spPr>
          <p:txBody>
            <a:bodyPr wrap="none" lIns="61235" tIns="31843" rIns="61235" bIns="31843"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ctr">
                <a:lnSpc>
                  <a:spcPct val="100000"/>
                </a:lnSpc>
                <a:buFont typeface="Comic Sans MS" panose="030F0702030302020204" pitchFamily="66" charset="0"/>
                <a:buNone/>
              </a:pPr>
              <a:r>
                <a:rPr lang="en-GB" altLang="en-US" sz="1905" b="1">
                  <a:solidFill>
                    <a:srgbClr val="000000"/>
                  </a:solidFill>
                  <a:latin typeface="Comic Sans MS" panose="030F0702030302020204" pitchFamily="66" charset="0"/>
                </a:rPr>
                <a:t>Processing Center</a:t>
              </a:r>
            </a:p>
          </p:txBody>
        </p:sp>
        <p:sp>
          <p:nvSpPr>
            <p:cNvPr id="35851" name="Line 10"/>
            <p:cNvSpPr>
              <a:spLocks noChangeShapeType="1"/>
            </p:cNvSpPr>
            <p:nvPr/>
          </p:nvSpPr>
          <p:spPr bwMode="auto">
            <a:xfrm flipH="1">
              <a:off x="2504" y="1928"/>
              <a:ext cx="260" cy="1294"/>
            </a:xfrm>
            <a:prstGeom prst="line">
              <a:avLst/>
            </a:prstGeom>
            <a:noFill/>
            <a:ln w="57240">
              <a:solidFill>
                <a:srgbClr val="0000FF"/>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52" name="Line 11"/>
            <p:cNvSpPr>
              <a:spLocks noChangeShapeType="1"/>
            </p:cNvSpPr>
            <p:nvPr/>
          </p:nvSpPr>
          <p:spPr bwMode="auto">
            <a:xfrm>
              <a:off x="3726" y="1947"/>
              <a:ext cx="189" cy="377"/>
            </a:xfrm>
            <a:prstGeom prst="line">
              <a:avLst/>
            </a:prstGeom>
            <a:noFill/>
            <a:ln w="57240">
              <a:solidFill>
                <a:srgbClr val="00CC99"/>
              </a:solidFill>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35853" name="Text Box 12"/>
            <p:cNvSpPr txBox="1">
              <a:spLocks noChangeArrowheads="1"/>
            </p:cNvSpPr>
            <p:nvPr/>
          </p:nvSpPr>
          <p:spPr bwMode="auto">
            <a:xfrm>
              <a:off x="4133" y="3636"/>
              <a:ext cx="113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1843" rIns="61235" bIns="3184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100000"/>
                </a:lnSpc>
                <a:buClr>
                  <a:srgbClr val="0000FF"/>
                </a:buClr>
                <a:buFont typeface="Comic Sans MS" panose="030F0702030302020204" pitchFamily="66" charset="0"/>
                <a:buNone/>
              </a:pPr>
              <a:r>
                <a:rPr lang="en-GB" altLang="en-US" sz="3675" b="1">
                  <a:solidFill>
                    <a:srgbClr val="0000FF"/>
                  </a:solidFill>
                  <a:latin typeface="Comic Sans MS" panose="030F0702030302020204" pitchFamily="66" charset="0"/>
                </a:rPr>
                <a:t>Brain</a:t>
              </a:r>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18</a:t>
            </a:fld>
            <a:endParaRPr lang="en-US"/>
          </a:p>
        </p:txBody>
      </p:sp>
    </p:spTree>
    <p:extLst>
      <p:ext uri="{BB962C8B-B14F-4D97-AF65-F5344CB8AC3E}">
        <p14:creationId xmlns:p14="http://schemas.microsoft.com/office/powerpoint/2010/main" val="36510850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724402" y="133350"/>
            <a:ext cx="2133598" cy="854371"/>
          </a:xfrm>
          <a:solidFill>
            <a:srgbClr val="FFFF00"/>
          </a:solidFill>
        </p:spPr>
        <p:txBody>
          <a:bodyPr>
            <a:no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dirty="0"/>
              <a:t>Short Term Memory</a:t>
            </a:r>
          </a:p>
        </p:txBody>
      </p:sp>
      <p:sp>
        <p:nvSpPr>
          <p:cNvPr id="16386" name="Rectangle 2"/>
          <p:cNvSpPr>
            <a:spLocks noGrp="1" noChangeArrowheads="1"/>
          </p:cNvSpPr>
          <p:nvPr>
            <p:ph type="body" idx="1"/>
          </p:nvPr>
        </p:nvSpPr>
        <p:spPr>
          <a:xfrm>
            <a:off x="16267" y="133350"/>
            <a:ext cx="6841733" cy="4508393"/>
          </a:xfrm>
        </p:spPr>
        <p:txBody>
          <a:bodyPr>
            <a:normAutofit lnSpcReduction="10000"/>
          </a:bodyPr>
          <a:lstStyle/>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An item stored in the short </a:t>
            </a:r>
            <a:r>
              <a:rPr lang="en-GB" altLang="en-US" sz="2723" dirty="0" smtClean="0"/>
              <a:t>                                      term </a:t>
            </a:r>
            <a:r>
              <a:rPr lang="en-GB" altLang="en-US" sz="2723" dirty="0"/>
              <a:t>memory can get lost:</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Either due to decay with time or </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Displacement by newer information.</a:t>
            </a:r>
          </a:p>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This restricts the time for which an item is stored in short term memory:</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Typically few tens of seconds.</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However, an item can be retained longer in the short term memory by recycling.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19</a:t>
            </a:fld>
            <a:endParaRPr lang="en-US"/>
          </a:p>
        </p:txBody>
      </p:sp>
    </p:spTree>
    <p:extLst>
      <p:ext uri="{BB962C8B-B14F-4D97-AF65-F5344CB8AC3E}">
        <p14:creationId xmlns:p14="http://schemas.microsoft.com/office/powerpoint/2010/main" val="257720689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6386">
                                            <p:txEl>
                                              <p:pRg st="0" end="0"/>
                                            </p:txEl>
                                          </p:spTgt>
                                        </p:tgtEl>
                                        <p:attrNameLst>
                                          <p:attrName>style.visibility</p:attrName>
                                        </p:attrNameLst>
                                      </p:cBhvr>
                                      <p:to>
                                        <p:strVal val="visible"/>
                                      </p:to>
                                    </p:set>
                                    <p:animEffect transition="in" filter="checkerboard(across)">
                                      <p:cBhvr additive="repl">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6386">
                                            <p:txEl>
                                              <p:pRg st="1" end="1"/>
                                            </p:txEl>
                                          </p:spTgt>
                                        </p:tgtEl>
                                        <p:attrNameLst>
                                          <p:attrName>style.visibility</p:attrName>
                                        </p:attrNameLst>
                                      </p:cBhvr>
                                      <p:to>
                                        <p:strVal val="visible"/>
                                      </p:to>
                                    </p:set>
                                    <p:animEffect transition="in" filter="checkerboard(across)">
                                      <p:cBhvr additive="repl">
                                        <p:cTn id="12" dur="500"/>
                                        <p:tgtEl>
                                          <p:spTgt spid="16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6386">
                                            <p:txEl>
                                              <p:pRg st="2" end="2"/>
                                            </p:txEl>
                                          </p:spTgt>
                                        </p:tgtEl>
                                        <p:attrNameLst>
                                          <p:attrName>style.visibility</p:attrName>
                                        </p:attrNameLst>
                                      </p:cBhvr>
                                      <p:to>
                                        <p:strVal val="visible"/>
                                      </p:to>
                                    </p:set>
                                    <p:animEffect transition="in" filter="checkerboard(across)">
                                      <p:cBhvr additive="repl">
                                        <p:cTn id="17" dur="500"/>
                                        <p:tgtEl>
                                          <p:spTgt spid="16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16386">
                                            <p:txEl>
                                              <p:pRg st="3" end="3"/>
                                            </p:txEl>
                                          </p:spTgt>
                                        </p:tgtEl>
                                        <p:attrNameLst>
                                          <p:attrName>style.visibility</p:attrName>
                                        </p:attrNameLst>
                                      </p:cBhvr>
                                      <p:to>
                                        <p:strVal val="visible"/>
                                      </p:to>
                                    </p:set>
                                    <p:animEffect transition="in" filter="checkerboard(across)">
                                      <p:cBhvr additive="repl">
                                        <p:cTn id="22" dur="500"/>
                                        <p:tgtEl>
                                          <p:spTgt spid="163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additive="repl">
                                        <p:cTn id="26" dur="1" fill="hold">
                                          <p:stCondLst>
                                            <p:cond delay="0"/>
                                          </p:stCondLst>
                                        </p:cTn>
                                        <p:tgtEl>
                                          <p:spTgt spid="16386">
                                            <p:txEl>
                                              <p:pRg st="4" end="4"/>
                                            </p:txEl>
                                          </p:spTgt>
                                        </p:tgtEl>
                                        <p:attrNameLst>
                                          <p:attrName>style.visibility</p:attrName>
                                        </p:attrNameLst>
                                      </p:cBhvr>
                                      <p:to>
                                        <p:strVal val="visible"/>
                                      </p:to>
                                    </p:set>
                                    <p:animEffect transition="in" filter="checkerboard(across)">
                                      <p:cBhvr additive="repl">
                                        <p:cTn id="27" dur="500"/>
                                        <p:tgtEl>
                                          <p:spTgt spid="163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additive="repl">
                                        <p:cTn id="31" dur="1" fill="hold">
                                          <p:stCondLst>
                                            <p:cond delay="0"/>
                                          </p:stCondLst>
                                        </p:cTn>
                                        <p:tgtEl>
                                          <p:spTgt spid="16386">
                                            <p:txEl>
                                              <p:pRg st="5" end="5"/>
                                            </p:txEl>
                                          </p:spTgt>
                                        </p:tgtEl>
                                        <p:attrNameLst>
                                          <p:attrName>style.visibility</p:attrName>
                                        </p:attrNameLst>
                                      </p:cBhvr>
                                      <p:to>
                                        <p:strVal val="visible"/>
                                      </p:to>
                                    </p:set>
                                    <p:animEffect transition="in" filter="checkerboard(across)">
                                      <p:cBhvr additive="repl">
                                        <p:cTn id="32" dur="500"/>
                                        <p:tgtEl>
                                          <p:spTgt spid="163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273990" y="193276"/>
            <a:ext cx="5829372" cy="585423"/>
          </a:xfrm>
        </p:spPr>
        <p:txBody>
          <a:bodyPr vert="horz" lIns="13472" tIns="35027" rIns="13472" bIns="35027" rtlCol="0" anchor="ctr">
            <a:normAutofit/>
          </a:bodyPr>
          <a:lstStyle/>
          <a:p>
            <a:pPr>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solidFill>
                  <a:srgbClr val="0000CC"/>
                </a:solidFill>
              </a:rPr>
              <a:t>What is Software Engineering?</a:t>
            </a:r>
          </a:p>
        </p:txBody>
      </p:sp>
      <p:sp>
        <p:nvSpPr>
          <p:cNvPr id="2" name="Rectangle 2"/>
          <p:cNvSpPr>
            <a:spLocks noGrp="1" noChangeArrowheads="1"/>
          </p:cNvSpPr>
          <p:nvPr>
            <p:ph type="body" idx="1"/>
          </p:nvPr>
        </p:nvSpPr>
        <p:spPr>
          <a:xfrm>
            <a:off x="152400" y="742952"/>
            <a:ext cx="6273116" cy="4453307"/>
          </a:xfrm>
        </p:spPr>
        <p:txBody>
          <a:bodyPr vert="horz" lIns="13472" tIns="35027" rIns="13472" bIns="35027" rtlCol="0">
            <a:normAutofit lnSpcReduction="10000"/>
          </a:bodyPr>
          <a:lstStyle/>
          <a:p>
            <a:pPr marL="232224" indent="-232224">
              <a:lnSpc>
                <a:spcPct val="110000"/>
              </a:lnSpc>
              <a:spcBef>
                <a:spcPts val="680"/>
              </a:spcBef>
              <a:spcAft>
                <a:spcPts val="34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solidFill>
                  <a:srgbClr val="0000CC"/>
                </a:solidFill>
              </a:rPr>
              <a:t>Engineering approach to develop software.</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Building Construction Analogy.</a:t>
            </a:r>
          </a:p>
          <a:p>
            <a:pPr marL="232224" indent="-232224">
              <a:lnSpc>
                <a:spcPct val="110000"/>
              </a:lnSpc>
              <a:spcBef>
                <a:spcPts val="680"/>
              </a:spcBef>
              <a:spcAft>
                <a:spcPts val="34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t>Systematic collection of past experience:</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Techniques, </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Methodologies,</a:t>
            </a:r>
          </a:p>
          <a:p>
            <a:pPr marL="504410" lvl="1" indent="-193340">
              <a:lnSpc>
                <a:spcPct val="110000"/>
              </a:lnSpc>
              <a:spcBef>
                <a:spcPts val="612"/>
              </a:spcBef>
              <a:spcAft>
                <a:spcPts val="307"/>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Guidelines.</a:t>
            </a:r>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3307" y="2730528"/>
            <a:ext cx="1080113" cy="216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3744" y="3841966"/>
            <a:ext cx="288391" cy="43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Slide Number Placeholder 2"/>
          <p:cNvSpPr>
            <a:spLocks noGrp="1"/>
          </p:cNvSpPr>
          <p:nvPr>
            <p:ph type="sldNum" sz="quarter" idx="12"/>
          </p:nvPr>
        </p:nvSpPr>
        <p:spPr/>
        <p:txBody>
          <a:bodyPr/>
          <a:lstStyle/>
          <a:p>
            <a:fld id="{F815AC96-4A5A-4699-9DBD-ACAB251D8CBA}" type="slidenum">
              <a:rPr lang="en-US" smtClean="0"/>
              <a:pPr/>
              <a:t>2</a:t>
            </a:fld>
            <a:endParaRPr lang="en-US"/>
          </a:p>
        </p:txBody>
      </p:sp>
    </p:spTree>
    <p:extLst>
      <p:ext uri="{BB962C8B-B14F-4D97-AF65-F5344CB8AC3E}">
        <p14:creationId xmlns:p14="http://schemas.microsoft.com/office/powerpoint/2010/main" val="22106168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additive="repl">
                                        <p:cTn id="14" dur="1" fill="hold">
                                          <p:stCondLst>
                                            <p:cond delay="0"/>
                                          </p:stCondLst>
                                        </p:cTn>
                                        <p:tgtEl>
                                          <p:spTgt spid="6148"/>
                                        </p:tgtEl>
                                        <p:attrNameLst>
                                          <p:attrName>style.visibility</p:attrName>
                                        </p:attrNameLst>
                                      </p:cBhvr>
                                      <p:to>
                                        <p:strVal val="visible"/>
                                      </p:to>
                                    </p:set>
                                    <p:anim calcmode="lin" valueType="num">
                                      <p:cBhvr>
                                        <p:cTn id="15" dur="500" fill="hold"/>
                                        <p:tgtEl>
                                          <p:spTgt spid="6148"/>
                                        </p:tgtEl>
                                        <p:attrNameLst>
                                          <p:attrName>ppt_x</p:attrName>
                                        </p:attrNameLst>
                                      </p:cBhvr>
                                      <p:tavLst>
                                        <p:tav tm="100000">
                                          <p:val>
                                            <p:strVal val="0-#ppt_w/2"/>
                                          </p:val>
                                        </p:tav>
                                        <p:tav>
                                          <p:val>
                                            <p:strVal val="#ppt_x"/>
                                          </p:val>
                                        </p:tav>
                                      </p:tavLst>
                                    </p:anim>
                                    <p:anim calcmode="lin" valueType="num">
                                      <p:cBhvr>
                                        <p:cTn id="16" dur="500" fill="hold"/>
                                        <p:tgtEl>
                                          <p:spTgt spid="6148"/>
                                        </p:tgtEl>
                                        <p:attrNameLst>
                                          <p:attrName>ppt_y</p:attrName>
                                        </p:attrNameLst>
                                      </p:cBhvr>
                                      <p:tavLst>
                                        <p:tav tm="100000">
                                          <p:val>
                                            <p:strVal val="#ppt_y"/>
                                          </p:val>
                                        </p:tav>
                                        <p:tav>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additive="repl">
                                        <p:cTn id="20" dur="1" fill="hold">
                                          <p:stCondLst>
                                            <p:cond delay="0"/>
                                          </p:stCondLst>
                                        </p:cTn>
                                        <p:tgtEl>
                                          <p:spTgt spid="6147"/>
                                        </p:tgtEl>
                                        <p:attrNameLst>
                                          <p:attrName>style.visibility</p:attrName>
                                        </p:attrNameLst>
                                      </p:cBhvr>
                                      <p:to>
                                        <p:strVal val="visible"/>
                                      </p:to>
                                    </p:set>
                                    <p:anim calcmode="lin" valueType="num">
                                      <p:cBhvr>
                                        <p:cTn id="21" dur="500" fill="hold"/>
                                        <p:tgtEl>
                                          <p:spTgt spid="6147"/>
                                        </p:tgtEl>
                                        <p:attrNameLst>
                                          <p:attrName>ppt_x</p:attrName>
                                        </p:attrNameLst>
                                      </p:cBhvr>
                                      <p:tavLst>
                                        <p:tav tm="100000">
                                          <p:val>
                                            <p:strVal val="0-#ppt_w/2"/>
                                          </p:val>
                                        </p:tav>
                                        <p:tav>
                                          <p:val>
                                            <p:strVal val="#ppt_x"/>
                                          </p:val>
                                        </p:tav>
                                      </p:tavLst>
                                    </p:anim>
                                    <p:anim calcmode="lin" valueType="num">
                                      <p:cBhvr>
                                        <p:cTn id="22" dur="500" fill="hold"/>
                                        <p:tgtEl>
                                          <p:spTgt spid="6147"/>
                                        </p:tgtEl>
                                        <p:attrNameLst>
                                          <p:attrName>ppt_y</p:attrName>
                                        </p:attrNameLst>
                                      </p:cBhvr>
                                      <p:tavLst>
                                        <p:tav tm="100000">
                                          <p:val>
                                            <p:strVal val="#ppt_y"/>
                                          </p:val>
                                        </p:tav>
                                        <p:tav>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additive="base">
                                        <p:cTn id="3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648200" y="1733550"/>
            <a:ext cx="2007743" cy="914400"/>
          </a:xfrm>
          <a:solidFill>
            <a:srgbClr val="FFFF00"/>
          </a:solidFill>
        </p:spPr>
        <p:txBody>
          <a:bodyPr>
            <a:no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dirty="0"/>
              <a:t>What is an Item?</a:t>
            </a:r>
          </a:p>
        </p:txBody>
      </p:sp>
      <p:sp>
        <p:nvSpPr>
          <p:cNvPr id="17410" name="Rectangle 2"/>
          <p:cNvSpPr>
            <a:spLocks noGrp="1" noChangeArrowheads="1"/>
          </p:cNvSpPr>
          <p:nvPr>
            <p:ph type="body" idx="1"/>
          </p:nvPr>
        </p:nvSpPr>
        <p:spPr>
          <a:xfrm>
            <a:off x="1" y="93027"/>
            <a:ext cx="6781800" cy="4823787"/>
          </a:xfrm>
        </p:spPr>
        <p:txBody>
          <a:bodyPr/>
          <a:lstStyle/>
          <a:p>
            <a:pPr>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An item is any set of related information.</a:t>
            </a:r>
            <a:r>
              <a:rPr lang="en-GB" altLang="en-US" sz="2449" b="1" dirty="0"/>
              <a:t> </a:t>
            </a:r>
          </a:p>
          <a:p>
            <a:pPr lvl="1">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A character such as `a' or a digit such as `5'. </a:t>
            </a:r>
          </a:p>
          <a:p>
            <a:pPr lvl="1">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A word, a sentence, a story, or even a picture. </a:t>
            </a:r>
          </a:p>
          <a:p>
            <a:pPr>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Each item normally occupies </a:t>
            </a:r>
            <a:r>
              <a:rPr lang="en-GB" altLang="en-US" sz="2449" dirty="0" smtClean="0"/>
              <a:t>                                               one </a:t>
            </a:r>
            <a:r>
              <a:rPr lang="en-GB" altLang="en-US" sz="2449" dirty="0"/>
              <a:t>place in memory. </a:t>
            </a:r>
          </a:p>
          <a:p>
            <a:pPr>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When you are able to  relate several different items together (</a:t>
            </a:r>
            <a:r>
              <a:rPr lang="en-GB" altLang="en-US" sz="2449" dirty="0">
                <a:solidFill>
                  <a:srgbClr val="0000FF"/>
                </a:solidFill>
              </a:rPr>
              <a:t>chunking</a:t>
            </a:r>
            <a:r>
              <a:rPr lang="en-GB" altLang="en-US" sz="2449" dirty="0"/>
              <a:t>): </a:t>
            </a:r>
          </a:p>
          <a:p>
            <a:pPr lvl="1">
              <a:lnSpc>
                <a:spcPct val="120000"/>
              </a:lnSpc>
              <a:spcAft>
                <a:spcPct val="1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The information that should normally occupy several places, takes only one place in memory.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20</a:t>
            </a:fld>
            <a:endParaRPr lang="en-US"/>
          </a:p>
        </p:txBody>
      </p:sp>
    </p:spTree>
    <p:extLst>
      <p:ext uri="{BB962C8B-B14F-4D97-AF65-F5344CB8AC3E}">
        <p14:creationId xmlns:p14="http://schemas.microsoft.com/office/powerpoint/2010/main" val="21374823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checkerboard(across)">
                                      <p:cBhvr>
                                        <p:cTn id="7" dur="500"/>
                                        <p:tgtEl>
                                          <p:spTgt spid="1741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410">
                                            <p:txEl>
                                              <p:pRg st="1" end="1"/>
                                            </p:txEl>
                                          </p:spTgt>
                                        </p:tgtEl>
                                        <p:attrNameLst>
                                          <p:attrName>style.visibility</p:attrName>
                                        </p:attrNameLst>
                                      </p:cBhvr>
                                      <p:to>
                                        <p:strVal val="visible"/>
                                      </p:to>
                                    </p:set>
                                    <p:animEffect transition="in" filter="checkerboard(across)">
                                      <p:cBhvr>
                                        <p:cTn id="10" dur="500"/>
                                        <p:tgtEl>
                                          <p:spTgt spid="1741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410">
                                            <p:txEl>
                                              <p:pRg st="2" end="2"/>
                                            </p:txEl>
                                          </p:spTgt>
                                        </p:tgtEl>
                                        <p:attrNameLst>
                                          <p:attrName>style.visibility</p:attrName>
                                        </p:attrNameLst>
                                      </p:cBhvr>
                                      <p:to>
                                        <p:strVal val="visible"/>
                                      </p:to>
                                    </p:set>
                                    <p:animEffect transition="in" filter="checkerboard(across)">
                                      <p:cBhvr>
                                        <p:cTn id="13" dur="500"/>
                                        <p:tgtEl>
                                          <p:spTgt spid="1741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7410">
                                            <p:txEl>
                                              <p:pRg st="3" end="3"/>
                                            </p:txEl>
                                          </p:spTgt>
                                        </p:tgtEl>
                                        <p:attrNameLst>
                                          <p:attrName>style.visibility</p:attrName>
                                        </p:attrNameLst>
                                      </p:cBhvr>
                                      <p:to>
                                        <p:strVal val="visible"/>
                                      </p:to>
                                    </p:set>
                                    <p:animEffect transition="in" filter="checkerboard(across)">
                                      <p:cBhvr>
                                        <p:cTn id="18" dur="500"/>
                                        <p:tgtEl>
                                          <p:spTgt spid="1741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checkerboard(across)">
                                      <p:cBhvr>
                                        <p:cTn id="23" dur="500"/>
                                        <p:tgtEl>
                                          <p:spTgt spid="17410">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checkerboard(across)">
                                      <p:cBhvr>
                                        <p:cTn id="26" dur="500"/>
                                        <p:tgtEl>
                                          <p:spTgt spid="174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381000" y="-171450"/>
            <a:ext cx="5852055" cy="854371"/>
          </a:xfrm>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4000" dirty="0" smtClean="0"/>
              <a:t>Chunking</a:t>
            </a:r>
          </a:p>
        </p:txBody>
      </p:sp>
      <p:sp>
        <p:nvSpPr>
          <p:cNvPr id="18434" name="Rectangle 2"/>
          <p:cNvSpPr>
            <a:spLocks noGrp="1" noChangeArrowheads="1"/>
          </p:cNvSpPr>
          <p:nvPr>
            <p:ph type="body" idx="1"/>
          </p:nvPr>
        </p:nvSpPr>
        <p:spPr>
          <a:xfrm>
            <a:off x="33391" y="682921"/>
            <a:ext cx="6781800" cy="4190840"/>
          </a:xfrm>
        </p:spPr>
        <p:txBody>
          <a:bodyPr>
            <a:normAutofit fontScale="92500" lnSpcReduction="10000"/>
          </a:bodyPr>
          <a:lstStyle/>
          <a:p>
            <a:pPr>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995" dirty="0"/>
              <a:t> If I ask you to remember the number </a:t>
            </a:r>
            <a:r>
              <a:rPr lang="en-GB" altLang="en-US" sz="2995" b="1" dirty="0"/>
              <a:t>110010101001</a:t>
            </a:r>
          </a:p>
          <a:p>
            <a:pPr lvl="1">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It may prove very hard for you to understand and remember. </a:t>
            </a:r>
          </a:p>
          <a:p>
            <a:pPr lvl="1">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But, the octal form of </a:t>
            </a:r>
            <a:r>
              <a:rPr lang="en-GB" altLang="en-US" sz="2723" b="1" dirty="0"/>
              <a:t>6251 </a:t>
            </a:r>
            <a:r>
              <a:rPr lang="en-GB" altLang="en-US" sz="2723" b="1" dirty="0">
                <a:solidFill>
                  <a:srgbClr val="FF0000"/>
                </a:solidFill>
              </a:rPr>
              <a:t>(110)(010)(101)(001) </a:t>
            </a:r>
            <a:r>
              <a:rPr lang="en-GB" altLang="en-US" sz="2723" dirty="0"/>
              <a:t>would be easier.</a:t>
            </a:r>
          </a:p>
          <a:p>
            <a:pPr lvl="1">
              <a:lnSpc>
                <a:spcPct val="120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solidFill>
                  <a:srgbClr val="0000FF"/>
                </a:solidFill>
              </a:rPr>
              <a:t>You have managed to create chunks of three items each.</a:t>
            </a:r>
            <a:r>
              <a:rPr lang="en-GB" altLang="en-US" sz="2723"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21</a:t>
            </a:fld>
            <a:endParaRPr lang="en-US"/>
          </a:p>
        </p:txBody>
      </p:sp>
    </p:spTree>
    <p:extLst>
      <p:ext uri="{BB962C8B-B14F-4D97-AF65-F5344CB8AC3E}">
        <p14:creationId xmlns:p14="http://schemas.microsoft.com/office/powerpoint/2010/main" val="27907807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8434">
                                            <p:txEl>
                                              <p:pRg st="0" end="0"/>
                                            </p:txEl>
                                          </p:spTgt>
                                        </p:tgtEl>
                                        <p:attrNameLst>
                                          <p:attrName>style.visibility</p:attrName>
                                        </p:attrNameLst>
                                      </p:cBhvr>
                                      <p:to>
                                        <p:strVal val="visible"/>
                                      </p:to>
                                    </p:set>
                                    <p:animEffect transition="in" filter="checkerboard(across)">
                                      <p:cBhvr additive="repl">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8434">
                                            <p:txEl>
                                              <p:pRg st="1" end="1"/>
                                            </p:txEl>
                                          </p:spTgt>
                                        </p:tgtEl>
                                        <p:attrNameLst>
                                          <p:attrName>style.visibility</p:attrName>
                                        </p:attrNameLst>
                                      </p:cBhvr>
                                      <p:to>
                                        <p:strVal val="visible"/>
                                      </p:to>
                                    </p:set>
                                    <p:animEffect transition="in" filter="checkerboard(across)">
                                      <p:cBhvr additive="repl">
                                        <p:cTn id="12" dur="500"/>
                                        <p:tgtEl>
                                          <p:spTgt spid="18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8434">
                                            <p:txEl>
                                              <p:pRg st="2" end="2"/>
                                            </p:txEl>
                                          </p:spTgt>
                                        </p:tgtEl>
                                        <p:attrNameLst>
                                          <p:attrName>style.visibility</p:attrName>
                                        </p:attrNameLst>
                                      </p:cBhvr>
                                      <p:to>
                                        <p:strVal val="visible"/>
                                      </p:to>
                                    </p:set>
                                    <p:animEffect transition="in" filter="checkerboard(across)">
                                      <p:cBhvr additive="repl">
                                        <p:cTn id="17" dur="500"/>
                                        <p:tgtEl>
                                          <p:spTgt spid="18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18434">
                                            <p:txEl>
                                              <p:pRg st="3" end="3"/>
                                            </p:txEl>
                                          </p:spTgt>
                                        </p:tgtEl>
                                        <p:attrNameLst>
                                          <p:attrName>style.visibility</p:attrName>
                                        </p:attrNameLst>
                                      </p:cBhvr>
                                      <p:to>
                                        <p:strVal val="visible"/>
                                      </p:to>
                                    </p:set>
                                    <p:animEffect transition="in" filter="checkerboard(across)">
                                      <p:cBhvr additive="repl">
                                        <p:cTn id="22" dur="500"/>
                                        <p:tgtEl>
                                          <p:spTgt spid="184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5029200" y="438150"/>
            <a:ext cx="1828800" cy="1066798"/>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t>Evidence of Short Term Memory</a:t>
            </a:r>
          </a:p>
        </p:txBody>
      </p:sp>
      <p:sp>
        <p:nvSpPr>
          <p:cNvPr id="19458" name="Rectangle 2"/>
          <p:cNvSpPr>
            <a:spLocks noGrp="1" noChangeArrowheads="1"/>
          </p:cNvSpPr>
          <p:nvPr>
            <p:ph type="body" idx="1"/>
          </p:nvPr>
        </p:nvSpPr>
        <p:spPr>
          <a:xfrm>
            <a:off x="23117" y="57150"/>
            <a:ext cx="6629400" cy="4173559"/>
          </a:xfrm>
        </p:spPr>
        <p:txBody>
          <a:bodyPr>
            <a:noAutofit/>
          </a:bodyPr>
          <a:lstStyle/>
          <a:p>
            <a:pPr>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In many of our day-to-day experiences: </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b="1" dirty="0">
                <a:solidFill>
                  <a:srgbClr val="006600"/>
                </a:solidFill>
              </a:rPr>
              <a:t>Short term memory is evident.</a:t>
            </a:r>
          </a:p>
          <a:p>
            <a:pPr>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Suppose, you look up a number from                                                         the telephone directory and start dialling it. </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If you find the number is busy, you can dial the number again after a few seconds without having to look up the number from directory.</a:t>
            </a:r>
            <a:r>
              <a:rPr lang="en-GB" altLang="en-US" sz="2400" dirty="0"/>
              <a:t> </a:t>
            </a:r>
          </a:p>
          <a:p>
            <a:pPr>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But, after several days: </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You may not remember the number at all</a:t>
            </a:r>
          </a:p>
          <a:p>
            <a:pPr lvl="1">
              <a:lnSpc>
                <a:spcPct val="115000"/>
              </a:lnSpc>
              <a:spcBef>
                <a:spcPct val="100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Would need to consult the directory again.</a:t>
            </a:r>
            <a:r>
              <a:rPr lang="en-GB" altLang="en-US" sz="2400"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22</a:t>
            </a:fld>
            <a:endParaRPr lang="en-US"/>
          </a:p>
        </p:txBody>
      </p:sp>
    </p:spTree>
    <p:extLst>
      <p:ext uri="{BB962C8B-B14F-4D97-AF65-F5344CB8AC3E}">
        <p14:creationId xmlns:p14="http://schemas.microsoft.com/office/powerpoint/2010/main" val="23579014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checkerboard(across)">
                                      <p:cBhvr>
                                        <p:cTn id="7" dur="500"/>
                                        <p:tgtEl>
                                          <p:spTgt spid="1945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9458">
                                            <p:txEl>
                                              <p:pRg st="1" end="1"/>
                                            </p:txEl>
                                          </p:spTgt>
                                        </p:tgtEl>
                                        <p:attrNameLst>
                                          <p:attrName>style.visibility</p:attrName>
                                        </p:attrNameLst>
                                      </p:cBhvr>
                                      <p:to>
                                        <p:strVal val="visible"/>
                                      </p:to>
                                    </p:set>
                                    <p:animEffect transition="in" filter="checkerboard(across)">
                                      <p:cBhvr>
                                        <p:cTn id="10" dur="500"/>
                                        <p:tgtEl>
                                          <p:spTgt spid="1945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animEffect transition="in" filter="checkerboard(across)">
                                      <p:cBhvr>
                                        <p:cTn id="15" dur="500"/>
                                        <p:tgtEl>
                                          <p:spTgt spid="1945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9458">
                                            <p:txEl>
                                              <p:pRg st="3" end="3"/>
                                            </p:txEl>
                                          </p:spTgt>
                                        </p:tgtEl>
                                        <p:attrNameLst>
                                          <p:attrName>style.visibility</p:attrName>
                                        </p:attrNameLst>
                                      </p:cBhvr>
                                      <p:to>
                                        <p:strVal val="visible"/>
                                      </p:to>
                                    </p:set>
                                    <p:animEffect transition="in" filter="checkerboard(across)">
                                      <p:cBhvr>
                                        <p:cTn id="18" dur="500"/>
                                        <p:tgtEl>
                                          <p:spTgt spid="1945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animEffect transition="in" filter="checkerboard(across)">
                                      <p:cBhvr>
                                        <p:cTn id="23" dur="500"/>
                                        <p:tgtEl>
                                          <p:spTgt spid="19458">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9458">
                                            <p:txEl>
                                              <p:pRg st="5" end="5"/>
                                            </p:txEl>
                                          </p:spTgt>
                                        </p:tgtEl>
                                        <p:attrNameLst>
                                          <p:attrName>style.visibility</p:attrName>
                                        </p:attrNameLst>
                                      </p:cBhvr>
                                      <p:to>
                                        <p:strVal val="visible"/>
                                      </p:to>
                                    </p:set>
                                    <p:animEffect transition="in" filter="checkerboard(across)">
                                      <p:cBhvr>
                                        <p:cTn id="26" dur="500"/>
                                        <p:tgtEl>
                                          <p:spTgt spid="19458">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9458">
                                            <p:txEl>
                                              <p:pRg st="6" end="6"/>
                                            </p:txEl>
                                          </p:spTgt>
                                        </p:tgtEl>
                                        <p:attrNameLst>
                                          <p:attrName>style.visibility</p:attrName>
                                        </p:attrNameLst>
                                      </p:cBhvr>
                                      <p:to>
                                        <p:strVal val="visible"/>
                                      </p:to>
                                    </p:set>
                                    <p:animEffect transition="in" filter="checkerboard(across)">
                                      <p:cBhvr>
                                        <p:cTn id="29" dur="500"/>
                                        <p:tgtEl>
                                          <p:spTgt spid="194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3124200" y="666750"/>
            <a:ext cx="3581400" cy="425565"/>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t>The Magical Number 7</a:t>
            </a:r>
          </a:p>
        </p:txBody>
      </p:sp>
      <p:sp>
        <p:nvSpPr>
          <p:cNvPr id="20482" name="Rectangle 2"/>
          <p:cNvSpPr>
            <a:spLocks noGrp="1" noChangeArrowheads="1"/>
          </p:cNvSpPr>
          <p:nvPr>
            <p:ph type="body" idx="1"/>
          </p:nvPr>
        </p:nvSpPr>
        <p:spPr>
          <a:xfrm>
            <a:off x="-1" y="0"/>
            <a:ext cx="6858001" cy="4345296"/>
          </a:xfrm>
        </p:spPr>
        <p:txBody>
          <a:bodyPr>
            <a:noAutofit/>
          </a:bodyPr>
          <a:lstStyle/>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If a person deals with seven or less number of items:</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dirty="0"/>
              <a:t>These would  be accommodated in the short term memory. </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dirty="0"/>
              <a:t>So, he can easily understand it.</a:t>
            </a:r>
          </a:p>
          <a:p>
            <a:pPr>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solidFill>
                  <a:srgbClr val="0000FF"/>
                </a:solidFill>
              </a:rPr>
              <a:t>As the number of new information increases  beyond  seven: </a:t>
            </a:r>
          </a:p>
          <a:p>
            <a:pPr lvl="1">
              <a:lnSpc>
                <a:spcPct val="120000"/>
              </a:lnSpc>
              <a:spcBef>
                <a:spcPct val="10000"/>
              </a:spcBef>
              <a:spcAft>
                <a:spcPct val="1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dirty="0">
                <a:solidFill>
                  <a:srgbClr val="0000FF"/>
                </a:solidFill>
              </a:rPr>
              <a:t>It becomes exceedingly  difficult to understand it.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val="9395113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checkerboard(across)">
                                      <p:cBhvr>
                                        <p:cTn id="7" dur="500"/>
                                        <p:tgtEl>
                                          <p:spTgt spid="2048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checkerboard(across)">
                                      <p:cBhvr>
                                        <p:cTn id="10" dur="500"/>
                                        <p:tgtEl>
                                          <p:spTgt spid="2048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checkerboard(across)">
                                      <p:cBhvr>
                                        <p:cTn id="13" dur="500"/>
                                        <p:tgtEl>
                                          <p:spTgt spid="2048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checkerboard(across)">
                                      <p:cBhvr>
                                        <p:cTn id="18" dur="500"/>
                                        <p:tgtEl>
                                          <p:spTgt spid="20482">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Effect transition="in" filter="checkerboard(across)">
                                      <p:cBhvr>
                                        <p:cTn id="21"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152400" y="-171450"/>
            <a:ext cx="6858720" cy="85761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What is the Implication in Program Development?</a:t>
            </a:r>
          </a:p>
        </p:txBody>
      </p:sp>
      <p:sp>
        <p:nvSpPr>
          <p:cNvPr id="21506" name="Rectangle 2"/>
          <p:cNvSpPr>
            <a:spLocks noGrp="1" noChangeArrowheads="1"/>
          </p:cNvSpPr>
          <p:nvPr>
            <p:ph type="body" idx="1"/>
          </p:nvPr>
        </p:nvSpPr>
        <p:spPr>
          <a:xfrm>
            <a:off x="-1" y="622728"/>
            <a:ext cx="6858001" cy="4306412"/>
          </a:xfrm>
        </p:spPr>
        <p:txBody>
          <a:bodyPr>
            <a:normAutofit fontScale="92500" lnSpcReduction="10000"/>
          </a:bodyPr>
          <a:lstStyle/>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A small program having just a few variables: </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Is within easy grasp of an individual.</a:t>
            </a:r>
            <a:r>
              <a:rPr lang="en-GB" altLang="en-US" sz="2400" dirty="0"/>
              <a:t> </a:t>
            </a:r>
          </a:p>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As the number of independent variables in the program increases:</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b="1" dirty="0"/>
              <a:t> </a:t>
            </a:r>
            <a:r>
              <a:rPr lang="en-GB" altLang="en-US" sz="2400" b="1" dirty="0">
                <a:solidFill>
                  <a:srgbClr val="0000FF"/>
                </a:solidFill>
              </a:rPr>
              <a:t>It quickly exceeds the grasping power of an individual… </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b="1" dirty="0">
                <a:solidFill>
                  <a:srgbClr val="0000FF"/>
                </a:solidFill>
              </a:rPr>
              <a:t>Requires an unduly large effort to master the problem</a:t>
            </a:r>
            <a:r>
              <a:rPr lang="en-GB" altLang="en-US" sz="2400" b="1" dirty="0"/>
              <a: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Tree>
    <p:extLst>
      <p:ext uri="{BB962C8B-B14F-4D97-AF65-F5344CB8AC3E}">
        <p14:creationId xmlns:p14="http://schemas.microsoft.com/office/powerpoint/2010/main" val="1412250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checkerboard(across)">
                                      <p:cBhvr>
                                        <p:cTn id="7" dur="500"/>
                                        <p:tgtEl>
                                          <p:spTgt spid="2150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506">
                                            <p:txEl>
                                              <p:pRg st="1" end="1"/>
                                            </p:txEl>
                                          </p:spTgt>
                                        </p:tgtEl>
                                        <p:attrNameLst>
                                          <p:attrName>style.visibility</p:attrName>
                                        </p:attrNameLst>
                                      </p:cBhvr>
                                      <p:to>
                                        <p:strVal val="visible"/>
                                      </p:to>
                                    </p:set>
                                    <p:animEffect transition="in" filter="checkerboard(across)">
                                      <p:cBhvr>
                                        <p:cTn id="10" dur="500"/>
                                        <p:tgtEl>
                                          <p:spTgt spid="2150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animEffect transition="in" filter="checkerboard(across)">
                                      <p:cBhvr>
                                        <p:cTn id="15" dur="500"/>
                                        <p:tgtEl>
                                          <p:spTgt spid="2150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1506">
                                            <p:txEl>
                                              <p:pRg st="3" end="3"/>
                                            </p:txEl>
                                          </p:spTgt>
                                        </p:tgtEl>
                                        <p:attrNameLst>
                                          <p:attrName>style.visibility</p:attrName>
                                        </p:attrNameLst>
                                      </p:cBhvr>
                                      <p:to>
                                        <p:strVal val="visible"/>
                                      </p:to>
                                    </p:set>
                                    <p:animEffect transition="in" filter="checkerboard(across)">
                                      <p:cBhvr>
                                        <p:cTn id="18" dur="500"/>
                                        <p:tgtEl>
                                          <p:spTgt spid="21506">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animEffect transition="in" filter="checkerboard(across)">
                                      <p:cBhvr>
                                        <p:cTn id="21" dur="500"/>
                                        <p:tgtEl>
                                          <p:spTgt spid="215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381000" y="57150"/>
            <a:ext cx="5852055" cy="374800"/>
          </a:xfrm>
        </p:spPr>
        <p:txBody>
          <a:bodyPr>
            <a:no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dirty="0"/>
              <a:t>Implication in Program Development</a:t>
            </a:r>
          </a:p>
        </p:txBody>
      </p:sp>
      <p:sp>
        <p:nvSpPr>
          <p:cNvPr id="22530" name="Rectangle 2"/>
          <p:cNvSpPr>
            <a:spLocks noGrp="1" noChangeArrowheads="1"/>
          </p:cNvSpPr>
          <p:nvPr>
            <p:ph type="body" idx="1"/>
          </p:nvPr>
        </p:nvSpPr>
        <p:spPr>
          <a:xfrm>
            <a:off x="-1" y="514350"/>
            <a:ext cx="6858001" cy="5698679"/>
          </a:xfrm>
        </p:spPr>
        <p:txBody>
          <a:bodyPr/>
          <a:lstStyle/>
          <a:p>
            <a:pPr>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Instead of a human, if a machine could be writing (generating) a program, </a:t>
            </a:r>
          </a:p>
          <a:p>
            <a:pPr lvl="1">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dirty="0"/>
              <a:t>The slope of the curve would be linear.</a:t>
            </a:r>
          </a:p>
          <a:p>
            <a:pPr>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But, how does use of software engineering principles helps hold down the effort-size curve to be almost linear? </a:t>
            </a:r>
          </a:p>
          <a:p>
            <a:pPr lvl="1">
              <a:lnSpc>
                <a:spcPct val="120000"/>
              </a:lnSpc>
              <a:spcBef>
                <a:spcPct val="25000"/>
              </a:spcBef>
              <a:spcAft>
                <a:spcPct val="25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177" b="1" dirty="0">
                <a:solidFill>
                  <a:srgbClr val="0000FF"/>
                </a:solidFill>
              </a:rPr>
              <a:t>Software engineering principles extensively use techniques specifically targeted to overcome the human cognitive limitations.</a:t>
            </a:r>
            <a:r>
              <a:rPr lang="en-GB" altLang="en-US" sz="2177" b="1" dirty="0"/>
              <a:t>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val="1048008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animEffect transition="in" filter="checkerboard(across)">
                                      <p:cBhvr additive="repl">
                                        <p:cTn id="7" dur="500"/>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2530">
                                            <p:txEl>
                                              <p:pRg st="1" end="1"/>
                                            </p:txEl>
                                          </p:spTgt>
                                        </p:tgtEl>
                                        <p:attrNameLst>
                                          <p:attrName>style.visibility</p:attrName>
                                        </p:attrNameLst>
                                      </p:cBhvr>
                                      <p:to>
                                        <p:strVal val="visible"/>
                                      </p:to>
                                    </p:set>
                                    <p:animEffect transition="in" filter="checkerboard(across)">
                                      <p:cBhvr additive="repl">
                                        <p:cTn id="12" dur="500"/>
                                        <p:tgtEl>
                                          <p:spTgt spid="225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2530">
                                            <p:txEl>
                                              <p:pRg st="2" end="2"/>
                                            </p:txEl>
                                          </p:spTgt>
                                        </p:tgtEl>
                                        <p:attrNameLst>
                                          <p:attrName>style.visibility</p:attrName>
                                        </p:attrNameLst>
                                      </p:cBhvr>
                                      <p:to>
                                        <p:strVal val="visible"/>
                                      </p:to>
                                    </p:set>
                                    <p:animEffect transition="in" filter="checkerboard(across)">
                                      <p:cBhvr additive="repl">
                                        <p:cTn id="17" dur="500"/>
                                        <p:tgtEl>
                                          <p:spTgt spid="225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22530">
                                            <p:txEl>
                                              <p:pRg st="3" end="3"/>
                                            </p:txEl>
                                          </p:spTgt>
                                        </p:tgtEl>
                                        <p:attrNameLst>
                                          <p:attrName>style.visibility</p:attrName>
                                        </p:attrNameLst>
                                      </p:cBhvr>
                                      <p:to>
                                        <p:strVal val="visible"/>
                                      </p:to>
                                    </p:set>
                                    <p:animEffect transition="in" filter="checkerboard(across)">
                                      <p:cBhvr additive="repl">
                                        <p:cTn id="22"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0" y="133352"/>
            <a:ext cx="6858000" cy="1052031"/>
          </a:xfrm>
        </p:spPr>
        <p:txBody>
          <a:bodyPr>
            <a:normAutofit fontScale="90000"/>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449" dirty="0"/>
              <a:t>Which Principles are Deployed by Software Engineering Techniques to Overcome Human Cognitive Limitations?</a:t>
            </a:r>
            <a:r>
              <a:rPr lang="en-GB" altLang="en-US" sz="2723" dirty="0"/>
              <a:t> </a:t>
            </a:r>
          </a:p>
        </p:txBody>
      </p:sp>
      <p:sp>
        <p:nvSpPr>
          <p:cNvPr id="23554" name="Rectangle 2"/>
          <p:cNvSpPr>
            <a:spLocks noGrp="1" noChangeArrowheads="1"/>
          </p:cNvSpPr>
          <p:nvPr>
            <p:ph type="body" idx="1"/>
          </p:nvPr>
        </p:nvSpPr>
        <p:spPr>
          <a:xfrm>
            <a:off x="0" y="1809750"/>
            <a:ext cx="6705600" cy="2703420"/>
          </a:xfrm>
        </p:spPr>
        <p:txBody>
          <a:bodyPr/>
          <a:lstStyle/>
          <a:p>
            <a:pPr>
              <a:lnSpc>
                <a:spcPct val="115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Two important principles are profusely used:</a:t>
            </a:r>
          </a:p>
          <a:p>
            <a:pPr lvl="1">
              <a:lnSpc>
                <a:spcPct val="115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b="1" dirty="0">
                <a:solidFill>
                  <a:srgbClr val="0000FF"/>
                </a:solidFill>
              </a:rPr>
              <a:t>Abstraction</a:t>
            </a:r>
          </a:p>
          <a:p>
            <a:pPr lvl="1">
              <a:lnSpc>
                <a:spcPct val="115000"/>
              </a:lnSpc>
              <a:spcAft>
                <a:spcPct val="200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b="1" dirty="0">
                <a:solidFill>
                  <a:srgbClr val="0000FF"/>
                </a:solidFill>
              </a:rPr>
              <a:t>Decomposition</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26</a:t>
            </a:fld>
            <a:endParaRPr lang="en-US"/>
          </a:p>
        </p:txBody>
      </p:sp>
    </p:spTree>
    <p:extLst>
      <p:ext uri="{BB962C8B-B14F-4D97-AF65-F5344CB8AC3E}">
        <p14:creationId xmlns:p14="http://schemas.microsoft.com/office/powerpoint/2010/main" val="12809892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3554">
                                            <p:txEl>
                                              <p:pRg st="1" end="1"/>
                                            </p:txEl>
                                          </p:spTgt>
                                        </p:tgtEl>
                                        <p:attrNameLst>
                                          <p:attrName>style.visibility</p:attrName>
                                        </p:attrNameLst>
                                      </p:cBhvr>
                                      <p:to>
                                        <p:strVal val="visible"/>
                                      </p:to>
                                    </p:set>
                                    <p:animEffect transition="in" filter="checkerboard(across)">
                                      <p:cBhvr additive="repl">
                                        <p:cTn id="7" dur="500"/>
                                        <p:tgtEl>
                                          <p:spTgt spid="235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3554">
                                            <p:txEl>
                                              <p:pRg st="2" end="2"/>
                                            </p:txEl>
                                          </p:spTgt>
                                        </p:tgtEl>
                                        <p:attrNameLst>
                                          <p:attrName>style.visibility</p:attrName>
                                        </p:attrNameLst>
                                      </p:cBhvr>
                                      <p:to>
                                        <p:strVal val="visible"/>
                                      </p:to>
                                    </p:set>
                                    <p:animEffect transition="in" filter="checkerboard(across)">
                                      <p:cBhvr additive="repl">
                                        <p:cTn id="12" dur="500"/>
                                        <p:tgtEl>
                                          <p:spTgt spid="23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00151"/>
            <a:ext cx="5334000" cy="2152651"/>
          </a:xfrm>
          <a:solidFill>
            <a:srgbClr val="FFFF00"/>
          </a:solidFill>
        </p:spPr>
        <p:txBody>
          <a:bodyPr>
            <a:normAutofit/>
          </a:bodyPr>
          <a:lstStyle/>
          <a:p>
            <a:r>
              <a:rPr lang="en-IN" sz="3600" dirty="0"/>
              <a:t>Two Fundamental Techniques to Handle Complexity</a:t>
            </a:r>
            <a:endParaRPr lang="en-US" sz="3600" dirty="0"/>
          </a:p>
        </p:txBody>
      </p:sp>
      <p:sp>
        <p:nvSpPr>
          <p:cNvPr id="4" name="Slide Number Placeholder 3"/>
          <p:cNvSpPr>
            <a:spLocks noGrp="1"/>
          </p:cNvSpPr>
          <p:nvPr>
            <p:ph type="sldNum" sz="quarter" idx="12"/>
          </p:nvPr>
        </p:nvSpPr>
        <p:spPr/>
        <p:txBody>
          <a:bodyPr/>
          <a:lstStyle/>
          <a:p>
            <a:fld id="{F815AC96-4A5A-4699-9DBD-ACAB251D8CBA}" type="slidenum">
              <a:rPr lang="en-US" smtClean="0"/>
              <a:pPr/>
              <a:t>27</a:t>
            </a:fld>
            <a:endParaRPr lang="en-US"/>
          </a:p>
        </p:txBody>
      </p:sp>
    </p:spTree>
    <p:extLst>
      <p:ext uri="{BB962C8B-B14F-4D97-AF65-F5344CB8AC3E}">
        <p14:creationId xmlns:p14="http://schemas.microsoft.com/office/powerpoint/2010/main" val="791150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393809" y="0"/>
            <a:ext cx="5852055" cy="854371"/>
          </a:xfrm>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dirty="0"/>
              <a:t>What is Abstraction?</a:t>
            </a:r>
          </a:p>
        </p:txBody>
      </p:sp>
      <p:sp>
        <p:nvSpPr>
          <p:cNvPr id="24578" name="Rectangle 2"/>
          <p:cNvSpPr>
            <a:spLocks noGrp="1" noChangeArrowheads="1"/>
          </p:cNvSpPr>
          <p:nvPr>
            <p:ph type="body" idx="1"/>
          </p:nvPr>
        </p:nvSpPr>
        <p:spPr>
          <a:xfrm>
            <a:off x="-1" y="742950"/>
            <a:ext cx="6858001" cy="3891648"/>
          </a:xfrm>
        </p:spPr>
        <p:txBody>
          <a:bodyPr/>
          <a:lstStyle/>
          <a:p>
            <a:pPr>
              <a:lnSpc>
                <a:spcPct val="120000"/>
              </a:lnSpc>
              <a:spcBef>
                <a:spcPct val="1000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Simplify a problem by omitting unnecessary details.</a:t>
            </a:r>
          </a:p>
          <a:p>
            <a:pPr lvl="1">
              <a:lnSpc>
                <a:spcPct val="120000"/>
              </a:lnSpc>
              <a:spcBef>
                <a:spcPct val="1000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b="1" dirty="0">
                <a:solidFill>
                  <a:srgbClr val="0000FF"/>
                </a:solidFill>
              </a:rPr>
              <a:t>Focus attention on only one aspect of the problem and ignore other aspects and irrelevant details.</a:t>
            </a:r>
          </a:p>
          <a:p>
            <a:pPr lvl="1">
              <a:lnSpc>
                <a:spcPct val="120000"/>
              </a:lnSpc>
              <a:spcBef>
                <a:spcPct val="1000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3300"/>
                </a:solidFill>
              </a:rPr>
              <a:t>Also called model building.</a:t>
            </a:r>
          </a:p>
          <a:p>
            <a:pPr>
              <a:lnSpc>
                <a:spcPct val="120000"/>
              </a:lnSpc>
              <a:spcBef>
                <a:spcPct val="10000"/>
              </a:spcBef>
              <a:spcAft>
                <a:spcPts val="816"/>
              </a:spcAft>
              <a:buNone/>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endParaRPr lang="en-GB" altLang="en-US" sz="2995" dirty="0">
              <a:solidFill>
                <a:srgbClr val="003300"/>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val="35755766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4578">
                                            <p:txEl>
                                              <p:pRg st="1" end="1"/>
                                            </p:txEl>
                                          </p:spTgt>
                                        </p:tgtEl>
                                        <p:attrNameLst>
                                          <p:attrName>style.visibility</p:attrName>
                                        </p:attrNameLst>
                                      </p:cBhvr>
                                      <p:to>
                                        <p:strVal val="visible"/>
                                      </p:to>
                                    </p:set>
                                    <p:animEffect transition="in" filter="checkerboard(across)">
                                      <p:cBhvr additive="repl">
                                        <p:cTn id="7" dur="500"/>
                                        <p:tgtEl>
                                          <p:spTgt spid="245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4578">
                                            <p:txEl>
                                              <p:pRg st="2" end="2"/>
                                            </p:txEl>
                                          </p:spTgt>
                                        </p:tgtEl>
                                        <p:attrNameLst>
                                          <p:attrName>style.visibility</p:attrName>
                                        </p:attrNameLst>
                                      </p:cBhvr>
                                      <p:to>
                                        <p:strVal val="visible"/>
                                      </p:to>
                                    </p:set>
                                    <p:animEffect transition="in" filter="checkerboard(across)">
                                      <p:cBhvr additive="repl">
                                        <p:cTn id="12" dur="500"/>
                                        <p:tgtEl>
                                          <p:spTgt spid="245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4578">
                                            <p:txEl>
                                              <p:pRg st="0" end="0"/>
                                            </p:txEl>
                                          </p:spTgt>
                                        </p:tgtEl>
                                        <p:attrNameLst>
                                          <p:attrName>style.visibility</p:attrName>
                                        </p:attrNameLst>
                                      </p:cBhvr>
                                      <p:to>
                                        <p:strVal val="visible"/>
                                      </p:to>
                                    </p:set>
                                    <p:animEffect transition="in" filter="wipe(down)">
                                      <p:cBhvr>
                                        <p:cTn id="17" dur="500"/>
                                        <p:tgtEl>
                                          <p:spTgt spid="2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idx="4294967295"/>
          </p:nvPr>
        </p:nvSpPr>
        <p:spPr>
          <a:xfrm>
            <a:off x="1521431" y="118168"/>
            <a:ext cx="3733800" cy="564108"/>
          </a:xfrm>
          <a:solidFill>
            <a:srgbClr val="FFFF00"/>
          </a:solidFill>
        </p:spPr>
        <p:txBody>
          <a:bodyPr>
            <a:normAutofit/>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b="1" dirty="0"/>
              <a:t>Abstraction Example</a:t>
            </a:r>
          </a:p>
        </p:txBody>
      </p:sp>
      <p:sp>
        <p:nvSpPr>
          <p:cNvPr id="25602" name="Rectangle 2"/>
          <p:cNvSpPr>
            <a:spLocks noGrp="1" noChangeArrowheads="1"/>
          </p:cNvSpPr>
          <p:nvPr>
            <p:ph type="body" idx="4294967295"/>
          </p:nvPr>
        </p:nvSpPr>
        <p:spPr>
          <a:xfrm>
            <a:off x="-2569" y="805154"/>
            <a:ext cx="6781801" cy="4099031"/>
          </a:xfrm>
        </p:spPr>
        <p:txBody>
          <a:bodyPr>
            <a:normAutofit lnSpcReduction="10000"/>
          </a:bodyPr>
          <a:lstStyle/>
          <a:p>
            <a:pPr>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995" dirty="0"/>
              <a:t>Suppose you are asked to develop an overall understanding of some country.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Would you:</a:t>
            </a:r>
          </a:p>
          <a:p>
            <a:pPr lvl="2">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solidFill>
                  <a:srgbClr val="0000FF"/>
                </a:solidFill>
              </a:rPr>
              <a:t>Meet all the citizens of the country, visit every house, and examine every tree of the country? </a:t>
            </a:r>
          </a:p>
          <a:p>
            <a:pPr lvl="1">
              <a:lnSpc>
                <a:spcPct val="114000"/>
              </a:lnSpc>
              <a:spcBef>
                <a:spcPts val="816"/>
              </a:spcBef>
              <a:spcAft>
                <a:spcPts val="408"/>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solidFill>
                  <a:srgbClr val="0000FF"/>
                </a:solidFill>
              </a:rPr>
              <a:t>You would possibly refer to various types of maps </a:t>
            </a:r>
            <a:r>
              <a:rPr lang="en-GB" altLang="en-US" sz="2449" dirty="0">
                <a:solidFill>
                  <a:srgbClr val="0000FF"/>
                </a:solidFill>
              </a:rPr>
              <a:t>for that country only.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val="33480482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5602">
                                            <p:txEl>
                                              <p:pRg st="1" end="1"/>
                                            </p:txEl>
                                          </p:spTgt>
                                        </p:tgtEl>
                                        <p:attrNameLst>
                                          <p:attrName>style.visibility</p:attrName>
                                        </p:attrNameLst>
                                      </p:cBhvr>
                                      <p:to>
                                        <p:strVal val="visible"/>
                                      </p:to>
                                    </p:set>
                                    <p:animEffect transition="in" filter="checkerboard(across)">
                                      <p:cBhvr additive="repl">
                                        <p:cTn id="7" dur="500"/>
                                        <p:tgtEl>
                                          <p:spTgt spid="256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5602">
                                            <p:txEl>
                                              <p:pRg st="2" end="2"/>
                                            </p:txEl>
                                          </p:spTgt>
                                        </p:tgtEl>
                                        <p:attrNameLst>
                                          <p:attrName>style.visibility</p:attrName>
                                        </p:attrNameLst>
                                      </p:cBhvr>
                                      <p:to>
                                        <p:strVal val="visible"/>
                                      </p:to>
                                    </p:set>
                                    <p:animEffect transition="in" filter="checkerboard(across)">
                                      <p:cBhvr additive="repl">
                                        <p:cTn id="12" dur="500"/>
                                        <p:tgtEl>
                                          <p:spTgt spid="2560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5602">
                                            <p:txEl>
                                              <p:pRg st="3" end="3"/>
                                            </p:txEl>
                                          </p:spTgt>
                                        </p:tgtEl>
                                        <p:attrNameLst>
                                          <p:attrName>style.visibility</p:attrName>
                                        </p:attrNameLst>
                                      </p:cBhvr>
                                      <p:to>
                                        <p:strVal val="visible"/>
                                      </p:to>
                                    </p:set>
                                    <p:animEffect transition="in" filter="checkerboard(across)">
                                      <p:cBhvr additive="repl">
                                        <p:cTn id="17" dur="500"/>
                                        <p:tgtEl>
                                          <p:spTgt spid="256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IEEE Definition</a:t>
            </a:r>
          </a:p>
        </p:txBody>
      </p:sp>
      <p:sp>
        <p:nvSpPr>
          <p:cNvPr id="3" name="Content Placeholder 2"/>
          <p:cNvSpPr>
            <a:spLocks noGrp="1"/>
          </p:cNvSpPr>
          <p:nvPr>
            <p:ph idx="1"/>
          </p:nvPr>
        </p:nvSpPr>
        <p:spPr>
          <a:xfrm>
            <a:off x="152400" y="1200150"/>
            <a:ext cx="6477000" cy="2750208"/>
          </a:xfrm>
          <a:solidFill>
            <a:srgbClr val="FFFFCC"/>
          </a:solidFill>
          <a:ln>
            <a:solidFill>
              <a:srgbClr val="FF0000"/>
            </a:solidFill>
            <a:round/>
            <a:headEnd/>
            <a:tailEnd/>
          </a:ln>
        </p:spPr>
        <p:txBody>
          <a:bodyPr>
            <a:normAutofit fontScale="85000" lnSpcReduction="10000"/>
          </a:bodyPr>
          <a:lstStyle/>
          <a:p>
            <a:pPr>
              <a:lnSpc>
                <a:spcPct val="125000"/>
              </a:lnSpc>
              <a:spcBef>
                <a:spcPts val="1225"/>
              </a:spcBef>
              <a:spcAft>
                <a:spcPts val="1225"/>
              </a:spcAft>
            </a:pPr>
            <a:r>
              <a:rPr lang="en-US" altLang="en-US" dirty="0">
                <a:solidFill>
                  <a:srgbClr val="006600"/>
                </a:solidFill>
              </a:rPr>
              <a:t>“Software engineering is the application of a systematic, disciplined, quantifiable approach to the development, operation, and maintenance of software; that is, the application of engineering to software.”</a:t>
            </a:r>
            <a:endParaRPr lang="en-US" altLang="en-US" sz="4000" dirty="0">
              <a:solidFill>
                <a:srgbClr val="006600"/>
              </a:solidFill>
            </a:endParaRPr>
          </a:p>
          <a:p>
            <a:pPr>
              <a:lnSpc>
                <a:spcPct val="125000"/>
              </a:lnSpc>
              <a:spcBef>
                <a:spcPts val="1225"/>
              </a:spcBef>
              <a:spcAft>
                <a:spcPts val="1225"/>
              </a:spcAft>
            </a:pPr>
            <a:endParaRPr lang="en-US" altLang="en-US" sz="2723"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249670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idx="4294967295"/>
          </p:nvPr>
        </p:nvSpPr>
        <p:spPr>
          <a:xfrm>
            <a:off x="457200" y="-129353"/>
            <a:ext cx="6146927" cy="85437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b="1" dirty="0"/>
              <a:t>You would study an Abstraction…</a:t>
            </a:r>
          </a:p>
        </p:txBody>
      </p:sp>
      <p:sp>
        <p:nvSpPr>
          <p:cNvPr id="48131" name="Rectangle 2"/>
          <p:cNvSpPr>
            <a:spLocks noGrp="1" noChangeArrowheads="1"/>
          </p:cNvSpPr>
          <p:nvPr>
            <p:ph type="body" idx="4294967295"/>
          </p:nvPr>
        </p:nvSpPr>
        <p:spPr>
          <a:xfrm>
            <a:off x="-25685" y="3520253"/>
            <a:ext cx="8229600" cy="1623247"/>
          </a:xfrm>
        </p:spPr>
        <p:txBody>
          <a:bodyPr/>
          <a:lstStyle/>
          <a:p>
            <a:pPr>
              <a:lnSpc>
                <a:spcPct val="105000"/>
              </a:lnSpc>
              <a:spcAft>
                <a:spcPct val="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995" dirty="0"/>
              <a:t>A map is:</a:t>
            </a:r>
          </a:p>
          <a:p>
            <a:pPr lvl="1">
              <a:lnSpc>
                <a:spcPct val="105000"/>
              </a:lnSpc>
              <a:spcAft>
                <a:spcPct val="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An abstract representation of a </a:t>
            </a:r>
            <a:r>
              <a:rPr lang="en-GB" altLang="en-US" b="0" dirty="0" smtClean="0"/>
              <a:t>country.</a:t>
            </a:r>
          </a:p>
          <a:p>
            <a:pPr lvl="1">
              <a:lnSpc>
                <a:spcPct val="105000"/>
              </a:lnSpc>
              <a:spcAft>
                <a:spcPct val="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177" dirty="0"/>
              <a:t>Various types of maps (abstractions) possible.</a:t>
            </a:r>
          </a:p>
          <a:p>
            <a:pPr>
              <a:spcAft>
                <a:spcPct val="0"/>
              </a:spcAft>
              <a:buNone/>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endParaRPr lang="en-GB" altLang="en-US" b="0" dirty="0" smtClean="0"/>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610" y="782185"/>
            <a:ext cx="2852580" cy="321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813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752202"/>
            <a:ext cx="2293987" cy="274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spTree>
    <p:extLst>
      <p:ext uri="{BB962C8B-B14F-4D97-AF65-F5344CB8AC3E}">
        <p14:creationId xmlns:p14="http://schemas.microsoft.com/office/powerpoint/2010/main" val="39828136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idx="4294967295"/>
          </p:nvPr>
        </p:nvSpPr>
        <p:spPr>
          <a:xfrm>
            <a:off x="35960" y="-185859"/>
            <a:ext cx="6695623" cy="854371"/>
          </a:xfrm>
        </p:spPr>
        <p:txBody>
          <a:bodyPr>
            <a:normAutofit fontScale="90000"/>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b="1" dirty="0"/>
              <a:t>Does every Problem have a single Abstraction?</a:t>
            </a:r>
          </a:p>
        </p:txBody>
      </p:sp>
      <p:sp>
        <p:nvSpPr>
          <p:cNvPr id="27650" name="Rectangle 2"/>
          <p:cNvSpPr>
            <a:spLocks noGrp="1" noChangeArrowheads="1"/>
          </p:cNvSpPr>
          <p:nvPr>
            <p:ph type="body" idx="4294967295"/>
          </p:nvPr>
        </p:nvSpPr>
        <p:spPr>
          <a:xfrm>
            <a:off x="0" y="514350"/>
            <a:ext cx="4827180" cy="4003686"/>
          </a:xfrm>
        </p:spPr>
        <p:txBody>
          <a:bodyPr>
            <a:normAutofit fontScale="92500" lnSpcReduction="20000"/>
          </a:bodyPr>
          <a:lstStyle/>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Several abstractions of the same </a:t>
            </a:r>
            <a:r>
              <a:rPr lang="en-GB" altLang="en-US" sz="3265" dirty="0" smtClean="0"/>
              <a:t>problem </a:t>
            </a:r>
            <a:r>
              <a:rPr lang="en-GB" altLang="en-US" sz="3265" dirty="0"/>
              <a:t>can be created:</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Focus on </a:t>
            </a:r>
            <a:r>
              <a:rPr lang="en-GB" altLang="en-US" sz="2995" dirty="0" smtClean="0">
                <a:solidFill>
                  <a:srgbClr val="0000FF"/>
                </a:solidFill>
              </a:rPr>
              <a:t>some specific                                 aspect </a:t>
            </a:r>
            <a:r>
              <a:rPr lang="en-GB" altLang="en-US" sz="2995" dirty="0">
                <a:solidFill>
                  <a:srgbClr val="0000FF"/>
                </a:solidFill>
              </a:rPr>
              <a:t>and ignore the rest.</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Different types of models help understand different aspects of the problem</a:t>
            </a:r>
            <a:r>
              <a:rPr lang="en-GB" altLang="en-US" sz="2995" dirty="0"/>
              <a: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7022" y="2952750"/>
            <a:ext cx="1851411" cy="208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4900" y="484170"/>
            <a:ext cx="1816683" cy="217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47525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checkerboard(across)">
                                      <p:cBhvr>
                                        <p:cTn id="7" dur="500"/>
                                        <p:tgtEl>
                                          <p:spTgt spid="2765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7650">
                                            <p:txEl>
                                              <p:pRg st="1" end="1"/>
                                            </p:txEl>
                                          </p:spTgt>
                                        </p:tgtEl>
                                        <p:attrNameLst>
                                          <p:attrName>style.visibility</p:attrName>
                                        </p:attrNameLst>
                                      </p:cBhvr>
                                      <p:to>
                                        <p:strVal val="visible"/>
                                      </p:to>
                                    </p:set>
                                    <p:animEffect transition="in" filter="checkerboard(across)">
                                      <p:cBhvr>
                                        <p:cTn id="10" dur="500"/>
                                        <p:tgtEl>
                                          <p:spTgt spid="2765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7650">
                                            <p:txEl>
                                              <p:pRg st="2" end="2"/>
                                            </p:txEl>
                                          </p:spTgt>
                                        </p:tgtEl>
                                        <p:attrNameLst>
                                          <p:attrName>style.visibility</p:attrName>
                                        </p:attrNameLst>
                                      </p:cBhvr>
                                      <p:to>
                                        <p:strVal val="visible"/>
                                      </p:to>
                                    </p:set>
                                    <p:animEffect transition="in" filter="checkerboard(across)">
                                      <p:cBhvr>
                                        <p:cTn id="13" dur="500"/>
                                        <p:tgtEl>
                                          <p:spTgt spid="2765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idx="4294967295"/>
          </p:nvPr>
        </p:nvSpPr>
        <p:spPr>
          <a:xfrm>
            <a:off x="762000" y="169736"/>
            <a:ext cx="5562600" cy="458585"/>
          </a:xfrm>
          <a:solidFill>
            <a:srgbClr val="FFFF00"/>
          </a:solidFill>
        </p:spPr>
        <p:txBody>
          <a:bodyPr>
            <a:normAutofit fontScale="90000"/>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b="1" dirty="0"/>
              <a:t>Abstractions of Complex Problems</a:t>
            </a:r>
          </a:p>
        </p:txBody>
      </p:sp>
      <p:sp>
        <p:nvSpPr>
          <p:cNvPr id="28674" name="Rectangle 2"/>
          <p:cNvSpPr>
            <a:spLocks noGrp="1" noChangeArrowheads="1"/>
          </p:cNvSpPr>
          <p:nvPr>
            <p:ph type="body" idx="4294967295"/>
          </p:nvPr>
        </p:nvSpPr>
        <p:spPr>
          <a:xfrm>
            <a:off x="44677" y="833490"/>
            <a:ext cx="6858000" cy="3933773"/>
          </a:xfrm>
        </p:spPr>
        <p:txBody>
          <a:bodyPr>
            <a:noAutofit/>
          </a:bodyPr>
          <a:lstStyle/>
          <a:p>
            <a:pPr>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00" dirty="0"/>
              <a:t>For complex problems:</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t>A single level of abstraction is inadequate.</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t>A hierarchy of abstractions may have to be constructed.</a:t>
            </a:r>
          </a:p>
          <a:p>
            <a:pPr>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00" dirty="0">
                <a:solidFill>
                  <a:srgbClr val="0000FF"/>
                </a:solidFill>
              </a:rPr>
              <a:t>Hierarchy of models:</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solidFill>
                  <a:srgbClr val="0000FF"/>
                </a:solidFill>
              </a:rPr>
              <a:t>A model in one layer is an abstraction                                                   of the lower layer model.</a:t>
            </a:r>
          </a:p>
          <a:p>
            <a:pPr lvl="1">
              <a:lnSpc>
                <a:spcPct val="140000"/>
              </a:lnSpc>
              <a:spcBef>
                <a:spcPts val="600"/>
              </a:spcBef>
              <a:spcAft>
                <a:spcPts val="6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000" dirty="0">
                <a:solidFill>
                  <a:srgbClr val="0000FF"/>
                </a:solidFill>
              </a:rPr>
              <a:t>An implementation of the model at the higher layer.</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4269" y="2495550"/>
            <a:ext cx="1765751" cy="1765751"/>
          </a:xfrm>
          <a:prstGeom prst="rect">
            <a:avLst/>
          </a:prstGeom>
        </p:spPr>
      </p:pic>
    </p:spTree>
    <p:extLst>
      <p:ext uri="{BB962C8B-B14F-4D97-AF65-F5344CB8AC3E}">
        <p14:creationId xmlns:p14="http://schemas.microsoft.com/office/powerpoint/2010/main" val="37780323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checkerboard(across)">
                                      <p:cBhvr>
                                        <p:cTn id="7" dur="500"/>
                                        <p:tgtEl>
                                          <p:spTgt spid="2867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checkerboard(across)">
                                      <p:cBhvr>
                                        <p:cTn id="10" dur="500"/>
                                        <p:tgtEl>
                                          <p:spTgt spid="2867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checkerboard(across)">
                                      <p:cBhvr>
                                        <p:cTn id="13" dur="500"/>
                                        <p:tgtEl>
                                          <p:spTgt spid="2867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8674">
                                            <p:txEl>
                                              <p:pRg st="3" end="3"/>
                                            </p:txEl>
                                          </p:spTgt>
                                        </p:tgtEl>
                                        <p:attrNameLst>
                                          <p:attrName>style.visibility</p:attrName>
                                        </p:attrNameLst>
                                      </p:cBhvr>
                                      <p:to>
                                        <p:strVal val="visible"/>
                                      </p:to>
                                    </p:set>
                                    <p:animEffect transition="in" filter="checkerboard(across)">
                                      <p:cBhvr>
                                        <p:cTn id="18" dur="500"/>
                                        <p:tgtEl>
                                          <p:spTgt spid="28674">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checkerboard(across)">
                                      <p:cBhvr>
                                        <p:cTn id="21" dur="500"/>
                                        <p:tgtEl>
                                          <p:spTgt spid="28674">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checkerboard(across)">
                                      <p:cBhvr>
                                        <p:cTn id="24" dur="500"/>
                                        <p:tgtEl>
                                          <p:spTgt spid="286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idx="4294967295"/>
          </p:nvPr>
        </p:nvSpPr>
        <p:spPr>
          <a:xfrm>
            <a:off x="-304981" y="-161397"/>
            <a:ext cx="7467959" cy="935379"/>
          </a:xfrm>
        </p:spPr>
        <p:txBody>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b="1" dirty="0"/>
              <a:t>Abstraction of Complex Problems -- An Example</a:t>
            </a:r>
          </a:p>
        </p:txBody>
      </p:sp>
      <p:sp>
        <p:nvSpPr>
          <p:cNvPr id="29698" name="Rectangle 2"/>
          <p:cNvSpPr>
            <a:spLocks noGrp="1" noChangeArrowheads="1"/>
          </p:cNvSpPr>
          <p:nvPr>
            <p:ph type="body" idx="4294967295"/>
          </p:nvPr>
        </p:nvSpPr>
        <p:spPr>
          <a:xfrm>
            <a:off x="76200" y="666750"/>
            <a:ext cx="6745840" cy="3881928"/>
          </a:xfrm>
        </p:spPr>
        <p:txBody>
          <a:bodyPr>
            <a:normAutofit fontScale="92500" lnSpcReduction="10000"/>
          </a:bodyPr>
          <a:lstStyle/>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dirty="0"/>
              <a:t>Suppose you are asked to understand all life forms that inhabit the earth.</a:t>
            </a:r>
          </a:p>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dirty="0"/>
              <a:t>Would you start examining each living organism?</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You will almost never complete it.</a:t>
            </a:r>
          </a:p>
          <a:p>
            <a:pPr lvl="1">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449" dirty="0"/>
              <a:t>Also, get thoroughly confused.</a:t>
            </a:r>
          </a:p>
          <a:p>
            <a:pPr>
              <a:lnSpc>
                <a:spcPct val="120000"/>
              </a:lnSpc>
              <a:spcBef>
                <a:spcPts val="816"/>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723" b="1" dirty="0">
                <a:solidFill>
                  <a:srgbClr val="0000FF"/>
                </a:solidFill>
              </a:rPr>
              <a:t>Solution: Try to build an abstraction hierarchy.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p14="http://schemas.microsoft.com/office/powerpoint/2010/main" val="2961352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checkerboard(across)">
                                      <p:cBhvr>
                                        <p:cTn id="7" dur="500"/>
                                        <p:tgtEl>
                                          <p:spTgt spid="2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checkerboard(across)">
                                      <p:cBhvr>
                                        <p:cTn id="12" dur="500"/>
                                        <p:tgtEl>
                                          <p:spTgt spid="29698">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animEffect transition="in" filter="checkerboard(across)">
                                      <p:cBhvr>
                                        <p:cTn id="15" dur="500"/>
                                        <p:tgtEl>
                                          <p:spTgt spid="2969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9698">
                                            <p:txEl>
                                              <p:pRg st="3" end="3"/>
                                            </p:txEl>
                                          </p:spTgt>
                                        </p:tgtEl>
                                        <p:attrNameLst>
                                          <p:attrName>style.visibility</p:attrName>
                                        </p:attrNameLst>
                                      </p:cBhvr>
                                      <p:to>
                                        <p:strVal val="visible"/>
                                      </p:to>
                                    </p:set>
                                    <p:animEffect transition="in" filter="checkerboard(across)">
                                      <p:cBhvr>
                                        <p:cTn id="18" dur="500"/>
                                        <p:tgtEl>
                                          <p:spTgt spid="2969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9698">
                                            <p:txEl>
                                              <p:pRg st="4" end="4"/>
                                            </p:txEl>
                                          </p:spTgt>
                                        </p:tgtEl>
                                        <p:attrNameLst>
                                          <p:attrName>style.visibility</p:attrName>
                                        </p:attrNameLst>
                                      </p:cBhvr>
                                      <p:to>
                                        <p:strVal val="visible"/>
                                      </p:to>
                                    </p:set>
                                    <p:animEffect transition="in" filter="checkerboard(across)">
                                      <p:cBhvr>
                                        <p:cTn id="23" dur="500"/>
                                        <p:tgtEl>
                                          <p:spTgt spid="296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1901896" y="188573"/>
            <a:ext cx="3332691" cy="580162"/>
          </a:xfrm>
          <a:solidFill>
            <a:srgbClr val="FFFF00"/>
          </a:solidFill>
        </p:spPr>
        <p:txBody>
          <a:bodyPr>
            <a:noAutofit/>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200" b="1" dirty="0"/>
              <a:t>Living Organisms</a:t>
            </a:r>
          </a:p>
        </p:txBody>
      </p:sp>
      <p:sp>
        <p:nvSpPr>
          <p:cNvPr id="3" name="Slide Number Placeholder 2"/>
          <p:cNvSpPr>
            <a:spLocks noGrp="1"/>
          </p:cNvSpPr>
          <p:nvPr>
            <p:ph type="sldNum" sz="quarter" idx="12"/>
          </p:nvPr>
        </p:nvSpPr>
        <p:spPr/>
        <p:txBody>
          <a:bodyPr/>
          <a:lstStyle/>
          <a:p>
            <a:fld id="{F815AC96-4A5A-4699-9DBD-ACAB251D8CBA}" type="slidenum">
              <a:rPr lang="en-US" smtClean="0"/>
              <a:pPr/>
              <a:t>34</a:t>
            </a:fld>
            <a:endParaRPr lang="en-US"/>
          </a:p>
        </p:txBody>
      </p:sp>
      <p:grpSp>
        <p:nvGrpSpPr>
          <p:cNvPr id="7" name="Group 6"/>
          <p:cNvGrpSpPr/>
          <p:nvPr/>
        </p:nvGrpSpPr>
        <p:grpSpPr>
          <a:xfrm>
            <a:off x="152400" y="895349"/>
            <a:ext cx="6821696" cy="3962227"/>
            <a:chOff x="33923" y="235153"/>
            <a:chExt cx="7998069" cy="4740318"/>
          </a:xfrm>
        </p:grpSpPr>
        <p:sp>
          <p:nvSpPr>
            <p:cNvPr id="52235" name="AutoShape 5"/>
            <p:cNvSpPr>
              <a:spLocks noChangeArrowheads="1"/>
            </p:cNvSpPr>
            <p:nvPr/>
          </p:nvSpPr>
          <p:spPr bwMode="auto">
            <a:xfrm>
              <a:off x="5628085" y="235153"/>
              <a:ext cx="1168460" cy="1040504"/>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600" b="1" dirty="0">
                  <a:solidFill>
                    <a:srgbClr val="0000FF"/>
                  </a:solidFill>
                  <a:latin typeface="Comic Sans MS" panose="030F0702030302020204" pitchFamily="66" charset="0"/>
                </a:rPr>
                <a:t>Kingdom</a:t>
              </a:r>
            </a:p>
          </p:txBody>
        </p:sp>
        <p:grpSp>
          <p:nvGrpSpPr>
            <p:cNvPr id="6" name="Group 5"/>
            <p:cNvGrpSpPr/>
            <p:nvPr/>
          </p:nvGrpSpPr>
          <p:grpSpPr>
            <a:xfrm>
              <a:off x="33923" y="514350"/>
              <a:ext cx="7998069" cy="4461121"/>
              <a:chOff x="33923" y="355474"/>
              <a:chExt cx="7998069" cy="4461121"/>
            </a:xfrm>
          </p:grpSpPr>
          <p:sp>
            <p:nvSpPr>
              <p:cNvPr id="52232" name="AutoShape 2"/>
              <p:cNvSpPr>
                <a:spLocks noChangeArrowheads="1"/>
              </p:cNvSpPr>
              <p:nvPr/>
            </p:nvSpPr>
            <p:spPr bwMode="auto">
              <a:xfrm>
                <a:off x="1366226" y="355474"/>
                <a:ext cx="1069982" cy="416202"/>
              </a:xfrm>
              <a:prstGeom prst="roundRect">
                <a:avLst>
                  <a:gd name="adj" fmla="val 347"/>
                </a:avLst>
              </a:prstGeom>
              <a:solidFill>
                <a:srgbClr val="99CCFF"/>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Animalia</a:t>
                </a:r>
              </a:p>
            </p:txBody>
          </p:sp>
          <p:sp>
            <p:nvSpPr>
              <p:cNvPr id="52233" name="AutoShape 3"/>
              <p:cNvSpPr>
                <a:spLocks noChangeArrowheads="1"/>
              </p:cNvSpPr>
              <p:nvPr/>
            </p:nvSpPr>
            <p:spPr bwMode="auto">
              <a:xfrm>
                <a:off x="4613792" y="355474"/>
                <a:ext cx="1054491" cy="416202"/>
              </a:xfrm>
              <a:prstGeom prst="roundRect">
                <a:avLst>
                  <a:gd name="adj" fmla="val 347"/>
                </a:avLst>
              </a:prstGeom>
              <a:solidFill>
                <a:srgbClr val="99CCFF"/>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Fungae</a:t>
                </a:r>
              </a:p>
            </p:txBody>
          </p:sp>
          <p:sp>
            <p:nvSpPr>
              <p:cNvPr id="52234" name="AutoShape 4"/>
              <p:cNvSpPr>
                <a:spLocks noChangeArrowheads="1"/>
              </p:cNvSpPr>
              <p:nvPr/>
            </p:nvSpPr>
            <p:spPr bwMode="auto">
              <a:xfrm>
                <a:off x="2959580" y="355474"/>
                <a:ext cx="956013" cy="416202"/>
              </a:xfrm>
              <a:prstGeom prst="roundRect">
                <a:avLst>
                  <a:gd name="adj" fmla="val 347"/>
                </a:avLst>
              </a:prstGeom>
              <a:solidFill>
                <a:srgbClr val="99CCFF"/>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Plantae</a:t>
                </a:r>
              </a:p>
            </p:txBody>
          </p:sp>
          <p:sp>
            <p:nvSpPr>
              <p:cNvPr id="52236" name="AutoShape 6"/>
              <p:cNvSpPr>
                <a:spLocks noChangeArrowheads="1"/>
              </p:cNvSpPr>
              <p:nvPr/>
            </p:nvSpPr>
            <p:spPr bwMode="auto">
              <a:xfrm>
                <a:off x="471071" y="1436442"/>
                <a:ext cx="1023509" cy="416202"/>
              </a:xfrm>
              <a:prstGeom prst="roundRect">
                <a:avLst>
                  <a:gd name="adj" fmla="val 347"/>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Mollusca</a:t>
                </a:r>
              </a:p>
            </p:txBody>
          </p:sp>
          <p:sp>
            <p:nvSpPr>
              <p:cNvPr id="52237" name="AutoShape 7"/>
              <p:cNvSpPr>
                <a:spLocks noChangeArrowheads="1"/>
              </p:cNvSpPr>
              <p:nvPr/>
            </p:nvSpPr>
            <p:spPr bwMode="auto">
              <a:xfrm>
                <a:off x="1905090" y="1437887"/>
                <a:ext cx="1062236" cy="416202"/>
              </a:xfrm>
              <a:prstGeom prst="roundRect">
                <a:avLst>
                  <a:gd name="adj" fmla="val 347"/>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Chordata</a:t>
                </a:r>
              </a:p>
            </p:txBody>
          </p:sp>
          <p:sp>
            <p:nvSpPr>
              <p:cNvPr id="52238" name="AutoShape 8"/>
              <p:cNvSpPr>
                <a:spLocks noChangeArrowheads="1"/>
              </p:cNvSpPr>
              <p:nvPr/>
            </p:nvSpPr>
            <p:spPr bwMode="auto">
              <a:xfrm>
                <a:off x="3551556" y="1436442"/>
                <a:ext cx="1434019" cy="375737"/>
              </a:xfrm>
              <a:prstGeom prst="roundRect">
                <a:avLst>
                  <a:gd name="adj" fmla="val 384"/>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Ascomycota</a:t>
                </a:r>
              </a:p>
            </p:txBody>
          </p:sp>
          <p:sp>
            <p:nvSpPr>
              <p:cNvPr id="52239" name="AutoShape 9"/>
              <p:cNvSpPr>
                <a:spLocks noChangeArrowheads="1"/>
              </p:cNvSpPr>
              <p:nvPr/>
            </p:nvSpPr>
            <p:spPr bwMode="auto">
              <a:xfrm>
                <a:off x="5506734" y="1437887"/>
                <a:ext cx="1390866" cy="375737"/>
              </a:xfrm>
              <a:prstGeom prst="roundRect">
                <a:avLst>
                  <a:gd name="adj" fmla="val 384"/>
                </a:avLst>
              </a:prstGeom>
              <a:solidFill>
                <a:srgbClr val="33CC33"/>
              </a:solidFill>
              <a:ln w="9525">
                <a:solidFill>
                  <a:srgbClr val="0000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dirty="0" err="1">
                    <a:solidFill>
                      <a:srgbClr val="000000"/>
                    </a:solidFill>
                    <a:latin typeface="Comic Sans MS" panose="030F0702030302020204" pitchFamily="66" charset="0"/>
                  </a:rPr>
                  <a:t>Zygomycota</a:t>
                </a:r>
                <a:endParaRPr lang="en-GB" altLang="en-US" sz="1400" b="1" dirty="0">
                  <a:solidFill>
                    <a:srgbClr val="000000"/>
                  </a:solidFill>
                  <a:latin typeface="Comic Sans MS" panose="030F0702030302020204" pitchFamily="66" charset="0"/>
                </a:endParaRPr>
              </a:p>
            </p:txBody>
          </p:sp>
          <p:sp>
            <p:nvSpPr>
              <p:cNvPr id="52240" name="AutoShape 10"/>
              <p:cNvSpPr>
                <a:spLocks noChangeArrowheads="1"/>
              </p:cNvSpPr>
              <p:nvPr/>
            </p:nvSpPr>
            <p:spPr bwMode="auto">
              <a:xfrm>
                <a:off x="681449" y="3478390"/>
                <a:ext cx="1274683" cy="619967"/>
              </a:xfrm>
              <a:prstGeom prst="roundRect">
                <a:avLst>
                  <a:gd name="adj" fmla="val 384"/>
                </a:avLst>
              </a:prstGeom>
              <a:solidFill>
                <a:srgbClr val="FF9900"/>
              </a:solidFill>
              <a:ln w="9525">
                <a:solidFill>
                  <a:srgbClr val="FF33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Homo Sapien</a:t>
                </a:r>
              </a:p>
            </p:txBody>
          </p:sp>
          <p:sp>
            <p:nvSpPr>
              <p:cNvPr id="52241" name="AutoShape 11"/>
              <p:cNvSpPr>
                <a:spLocks noChangeArrowheads="1"/>
              </p:cNvSpPr>
              <p:nvPr/>
            </p:nvSpPr>
            <p:spPr bwMode="auto">
              <a:xfrm>
                <a:off x="2959725" y="3455268"/>
                <a:ext cx="1912025" cy="619967"/>
              </a:xfrm>
              <a:prstGeom prst="roundRect">
                <a:avLst>
                  <a:gd name="adj" fmla="val 389"/>
                </a:avLst>
              </a:prstGeom>
              <a:solidFill>
                <a:srgbClr val="FF9900"/>
              </a:solidFill>
              <a:ln w="9525">
                <a:solidFill>
                  <a:srgbClr val="FF33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a:solidFill>
                      <a:srgbClr val="000000"/>
                    </a:solidFill>
                    <a:latin typeface="Comic Sans MS" panose="030F0702030302020204" pitchFamily="66" charset="0"/>
                  </a:rPr>
                  <a:t>Solanum Tuberosum</a:t>
                </a:r>
              </a:p>
            </p:txBody>
          </p:sp>
          <p:sp>
            <p:nvSpPr>
              <p:cNvPr id="52242" name="AutoShape 12"/>
              <p:cNvSpPr>
                <a:spLocks noChangeArrowheads="1"/>
              </p:cNvSpPr>
              <p:nvPr/>
            </p:nvSpPr>
            <p:spPr bwMode="auto">
              <a:xfrm>
                <a:off x="6025825" y="3474055"/>
                <a:ext cx="1434019" cy="624302"/>
              </a:xfrm>
              <a:prstGeom prst="roundRect">
                <a:avLst>
                  <a:gd name="adj" fmla="val 389"/>
                </a:avLst>
              </a:prstGeom>
              <a:solidFill>
                <a:srgbClr val="FF9900"/>
              </a:solidFill>
              <a:ln w="9525">
                <a:solidFill>
                  <a:srgbClr val="FF3300"/>
                </a:solidFill>
                <a:round/>
                <a:headEnd/>
                <a:tailEnd/>
              </a:ln>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400" b="1" dirty="0" err="1">
                    <a:solidFill>
                      <a:srgbClr val="000000"/>
                    </a:solidFill>
                    <a:latin typeface="Comic Sans MS" panose="030F0702030302020204" pitchFamily="66" charset="0"/>
                  </a:rPr>
                  <a:t>Coprinus</a:t>
                </a:r>
                <a:r>
                  <a:rPr lang="en-GB" altLang="en-US" sz="1400" b="1" dirty="0">
                    <a:solidFill>
                      <a:srgbClr val="000000"/>
                    </a:solidFill>
                    <a:latin typeface="Comic Sans MS" panose="030F0702030302020204" pitchFamily="66" charset="0"/>
                  </a:rPr>
                  <a:t> </a:t>
                </a:r>
                <a:r>
                  <a:rPr lang="en-GB" altLang="en-US" sz="1400" b="1" dirty="0" err="1">
                    <a:solidFill>
                      <a:srgbClr val="000000"/>
                    </a:solidFill>
                    <a:latin typeface="Comic Sans MS" panose="030F0702030302020204" pitchFamily="66" charset="0"/>
                  </a:rPr>
                  <a:t>Comatus</a:t>
                </a:r>
                <a:endParaRPr lang="en-GB" altLang="en-US" sz="1400" b="1" dirty="0">
                  <a:solidFill>
                    <a:srgbClr val="000000"/>
                  </a:solidFill>
                  <a:latin typeface="Comic Sans MS" panose="030F0702030302020204" pitchFamily="66" charset="0"/>
                </a:endParaRPr>
              </a:p>
            </p:txBody>
          </p:sp>
          <p:sp>
            <p:nvSpPr>
              <p:cNvPr id="52243" name="Oval 13"/>
              <p:cNvSpPr>
                <a:spLocks noChangeArrowheads="1"/>
              </p:cNvSpPr>
              <p:nvPr/>
            </p:nvSpPr>
            <p:spPr bwMode="auto">
              <a:xfrm>
                <a:off x="630406"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4" name="Line 14"/>
              <p:cNvSpPr>
                <a:spLocks noChangeShapeType="1"/>
              </p:cNvSpPr>
              <p:nvPr/>
            </p:nvSpPr>
            <p:spPr bwMode="auto">
              <a:xfrm flipH="1">
                <a:off x="1002189" y="771676"/>
                <a:ext cx="843150" cy="666211"/>
              </a:xfrm>
              <a:prstGeom prst="line">
                <a:avLst/>
              </a:prstGeom>
              <a:noFill/>
              <a:ln w="5715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US" sz="1100"/>
              </a:p>
            </p:txBody>
          </p:sp>
          <p:sp>
            <p:nvSpPr>
              <p:cNvPr id="52245" name="Line 15"/>
              <p:cNvSpPr>
                <a:spLocks noChangeShapeType="1"/>
              </p:cNvSpPr>
              <p:nvPr/>
            </p:nvSpPr>
            <p:spPr bwMode="auto">
              <a:xfrm flipH="1" flipV="1">
                <a:off x="1843126" y="770231"/>
                <a:ext cx="646194" cy="667657"/>
              </a:xfrm>
              <a:prstGeom prst="line">
                <a:avLst/>
              </a:prstGeom>
              <a:noFill/>
              <a:ln w="57150">
                <a:solidFill>
                  <a:srgbClr val="003300"/>
                </a:solidFill>
                <a:round/>
                <a:headEnd type="triangle" w="lg" len="lg"/>
                <a:tailEnd/>
              </a:ln>
              <a:extLst>
                <a:ext uri="{909E8E84-426E-40DD-AFC4-6F175D3DCCD1}">
                  <a14:hiddenFill xmlns:a14="http://schemas.microsoft.com/office/drawing/2010/main">
                    <a:noFill/>
                  </a14:hiddenFill>
                </a:ext>
              </a:extLst>
            </p:spPr>
            <p:txBody>
              <a:bodyPr/>
              <a:lstStyle/>
              <a:p>
                <a:endParaRPr lang="en-US" sz="1100"/>
              </a:p>
            </p:txBody>
          </p:sp>
          <p:sp>
            <p:nvSpPr>
              <p:cNvPr id="52246" name="Oval 17"/>
              <p:cNvSpPr>
                <a:spLocks noChangeArrowheads="1"/>
              </p:cNvSpPr>
              <p:nvPr/>
            </p:nvSpPr>
            <p:spPr bwMode="auto">
              <a:xfrm>
                <a:off x="789742"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7" name="Oval 18"/>
              <p:cNvSpPr>
                <a:spLocks noChangeArrowheads="1"/>
              </p:cNvSpPr>
              <p:nvPr/>
            </p:nvSpPr>
            <p:spPr bwMode="auto">
              <a:xfrm>
                <a:off x="5137165" y="1576621"/>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8" name="Oval 19"/>
              <p:cNvSpPr>
                <a:spLocks noChangeArrowheads="1"/>
              </p:cNvSpPr>
              <p:nvPr/>
            </p:nvSpPr>
            <p:spPr bwMode="auto">
              <a:xfrm>
                <a:off x="5296500" y="1576621"/>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49" name="Line 20"/>
              <p:cNvSpPr>
                <a:spLocks noChangeShapeType="1"/>
              </p:cNvSpPr>
              <p:nvPr/>
            </p:nvSpPr>
            <p:spPr bwMode="auto">
              <a:xfrm flipH="1">
                <a:off x="4188898" y="745663"/>
                <a:ext cx="896262" cy="692224"/>
              </a:xfrm>
              <a:prstGeom prst="line">
                <a:avLst/>
              </a:prstGeom>
              <a:noFill/>
              <a:ln w="57150">
                <a:solidFill>
                  <a:srgbClr val="003300"/>
                </a:solidFill>
                <a:round/>
                <a:headEnd/>
                <a:tailEnd type="triangle" w="lg" len="lg"/>
              </a:ln>
              <a:extLst>
                <a:ext uri="{909E8E84-426E-40DD-AFC4-6F175D3DCCD1}">
                  <a14:hiddenFill xmlns:a14="http://schemas.microsoft.com/office/drawing/2010/main">
                    <a:noFill/>
                  </a14:hiddenFill>
                </a:ext>
              </a:extLst>
            </p:spPr>
            <p:txBody>
              <a:bodyPr/>
              <a:lstStyle/>
              <a:p>
                <a:endParaRPr lang="en-US" sz="1100"/>
              </a:p>
            </p:txBody>
          </p:sp>
          <p:sp>
            <p:nvSpPr>
              <p:cNvPr id="52250" name="Line 21"/>
              <p:cNvSpPr>
                <a:spLocks noChangeShapeType="1"/>
              </p:cNvSpPr>
              <p:nvPr/>
            </p:nvSpPr>
            <p:spPr bwMode="auto">
              <a:xfrm flipH="1" flipV="1">
                <a:off x="5082946" y="744218"/>
                <a:ext cx="1071088" cy="693669"/>
              </a:xfrm>
              <a:prstGeom prst="line">
                <a:avLst/>
              </a:prstGeom>
              <a:noFill/>
              <a:ln w="57150">
                <a:solidFill>
                  <a:srgbClr val="003300"/>
                </a:solidFill>
                <a:round/>
                <a:headEnd type="triangle" w="lg" len="lg"/>
                <a:tailEnd/>
              </a:ln>
              <a:extLst>
                <a:ext uri="{909E8E84-426E-40DD-AFC4-6F175D3DCCD1}">
                  <a14:hiddenFill xmlns:a14="http://schemas.microsoft.com/office/drawing/2010/main">
                    <a:noFill/>
                  </a14:hiddenFill>
                </a:ext>
              </a:extLst>
            </p:spPr>
            <p:txBody>
              <a:bodyPr/>
              <a:lstStyle/>
              <a:p>
                <a:endParaRPr lang="en-US" sz="1100"/>
              </a:p>
            </p:txBody>
          </p:sp>
          <p:sp>
            <p:nvSpPr>
              <p:cNvPr id="52251" name="Oval 22"/>
              <p:cNvSpPr>
                <a:spLocks noChangeArrowheads="1"/>
              </p:cNvSpPr>
              <p:nvPr/>
            </p:nvSpPr>
            <p:spPr bwMode="auto">
              <a:xfrm>
                <a:off x="941332"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2" name="Oval 23"/>
              <p:cNvSpPr>
                <a:spLocks noChangeArrowheads="1"/>
              </p:cNvSpPr>
              <p:nvPr/>
            </p:nvSpPr>
            <p:spPr bwMode="auto">
              <a:xfrm>
                <a:off x="1100667"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3" name="Oval 24"/>
              <p:cNvSpPr>
                <a:spLocks noChangeArrowheads="1"/>
              </p:cNvSpPr>
              <p:nvPr/>
            </p:nvSpPr>
            <p:spPr bwMode="auto">
              <a:xfrm>
                <a:off x="1586419"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4" name="Oval 25"/>
              <p:cNvSpPr>
                <a:spLocks noChangeArrowheads="1"/>
              </p:cNvSpPr>
              <p:nvPr/>
            </p:nvSpPr>
            <p:spPr bwMode="auto">
              <a:xfrm>
                <a:off x="1745754"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5" name="Oval 26"/>
              <p:cNvSpPr>
                <a:spLocks noChangeArrowheads="1"/>
              </p:cNvSpPr>
              <p:nvPr/>
            </p:nvSpPr>
            <p:spPr bwMode="auto">
              <a:xfrm>
                <a:off x="1897344"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6" name="Oval 27"/>
              <p:cNvSpPr>
                <a:spLocks noChangeArrowheads="1"/>
              </p:cNvSpPr>
              <p:nvPr/>
            </p:nvSpPr>
            <p:spPr bwMode="auto">
              <a:xfrm>
                <a:off x="2056680" y="214200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7" name="Oval 28"/>
              <p:cNvSpPr>
                <a:spLocks noChangeArrowheads="1"/>
              </p:cNvSpPr>
              <p:nvPr/>
            </p:nvSpPr>
            <p:spPr bwMode="auto">
              <a:xfrm>
                <a:off x="2595543"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8" name="Oval 29"/>
              <p:cNvSpPr>
                <a:spLocks noChangeArrowheads="1"/>
              </p:cNvSpPr>
              <p:nvPr/>
            </p:nvSpPr>
            <p:spPr bwMode="auto">
              <a:xfrm>
                <a:off x="2754879"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59" name="Oval 30"/>
              <p:cNvSpPr>
                <a:spLocks noChangeArrowheads="1"/>
              </p:cNvSpPr>
              <p:nvPr/>
            </p:nvSpPr>
            <p:spPr bwMode="auto">
              <a:xfrm>
                <a:off x="2906469"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0" name="Oval 31"/>
              <p:cNvSpPr>
                <a:spLocks noChangeArrowheads="1"/>
              </p:cNvSpPr>
              <p:nvPr/>
            </p:nvSpPr>
            <p:spPr bwMode="auto">
              <a:xfrm>
                <a:off x="3065804"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1" name="Oval 32"/>
              <p:cNvSpPr>
                <a:spLocks noChangeArrowheads="1"/>
              </p:cNvSpPr>
              <p:nvPr/>
            </p:nvSpPr>
            <p:spPr bwMode="auto">
              <a:xfrm>
                <a:off x="3657779"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2" name="Oval 33"/>
              <p:cNvSpPr>
                <a:spLocks noChangeArrowheads="1"/>
              </p:cNvSpPr>
              <p:nvPr/>
            </p:nvSpPr>
            <p:spPr bwMode="auto">
              <a:xfrm>
                <a:off x="3817115"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3" name="Oval 34"/>
              <p:cNvSpPr>
                <a:spLocks noChangeArrowheads="1"/>
              </p:cNvSpPr>
              <p:nvPr/>
            </p:nvSpPr>
            <p:spPr bwMode="auto">
              <a:xfrm>
                <a:off x="3968705"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4" name="Oval 35"/>
              <p:cNvSpPr>
                <a:spLocks noChangeArrowheads="1"/>
              </p:cNvSpPr>
              <p:nvPr/>
            </p:nvSpPr>
            <p:spPr bwMode="auto">
              <a:xfrm>
                <a:off x="4128040"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5" name="Oval 36"/>
              <p:cNvSpPr>
                <a:spLocks noChangeArrowheads="1"/>
              </p:cNvSpPr>
              <p:nvPr/>
            </p:nvSpPr>
            <p:spPr bwMode="auto">
              <a:xfrm>
                <a:off x="4613792"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6" name="Oval 37"/>
              <p:cNvSpPr>
                <a:spLocks noChangeArrowheads="1"/>
              </p:cNvSpPr>
              <p:nvPr/>
            </p:nvSpPr>
            <p:spPr bwMode="auto">
              <a:xfrm>
                <a:off x="4773128"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7" name="Oval 38"/>
              <p:cNvSpPr>
                <a:spLocks noChangeArrowheads="1"/>
              </p:cNvSpPr>
              <p:nvPr/>
            </p:nvSpPr>
            <p:spPr bwMode="auto">
              <a:xfrm>
                <a:off x="4924717"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8" name="Oval 39"/>
              <p:cNvSpPr>
                <a:spLocks noChangeArrowheads="1"/>
              </p:cNvSpPr>
              <p:nvPr/>
            </p:nvSpPr>
            <p:spPr bwMode="auto">
              <a:xfrm>
                <a:off x="5084053"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69" name="Oval 40"/>
              <p:cNvSpPr>
                <a:spLocks noChangeArrowheads="1"/>
              </p:cNvSpPr>
              <p:nvPr/>
            </p:nvSpPr>
            <p:spPr bwMode="auto">
              <a:xfrm>
                <a:off x="5622916"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0" name="Oval 41"/>
              <p:cNvSpPr>
                <a:spLocks noChangeArrowheads="1"/>
              </p:cNvSpPr>
              <p:nvPr/>
            </p:nvSpPr>
            <p:spPr bwMode="auto">
              <a:xfrm>
                <a:off x="5782252"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1" name="Oval 42"/>
              <p:cNvSpPr>
                <a:spLocks noChangeArrowheads="1"/>
              </p:cNvSpPr>
              <p:nvPr/>
            </p:nvSpPr>
            <p:spPr bwMode="auto">
              <a:xfrm>
                <a:off x="5933842"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2" name="Oval 43"/>
              <p:cNvSpPr>
                <a:spLocks noChangeArrowheads="1"/>
              </p:cNvSpPr>
              <p:nvPr/>
            </p:nvSpPr>
            <p:spPr bwMode="auto">
              <a:xfrm>
                <a:off x="6093177" y="21145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3" name="Oval 44"/>
              <p:cNvSpPr>
                <a:spLocks noChangeArrowheads="1"/>
              </p:cNvSpPr>
              <p:nvPr/>
            </p:nvSpPr>
            <p:spPr bwMode="auto">
              <a:xfrm>
                <a:off x="5144910"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4" name="Oval 45"/>
              <p:cNvSpPr>
                <a:spLocks noChangeArrowheads="1"/>
              </p:cNvSpPr>
              <p:nvPr/>
            </p:nvSpPr>
            <p:spPr bwMode="auto">
              <a:xfrm>
                <a:off x="5304246"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5" name="Oval 46"/>
              <p:cNvSpPr>
                <a:spLocks noChangeArrowheads="1"/>
              </p:cNvSpPr>
              <p:nvPr/>
            </p:nvSpPr>
            <p:spPr bwMode="auto">
              <a:xfrm>
                <a:off x="5455836"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6" name="Oval 47"/>
              <p:cNvSpPr>
                <a:spLocks noChangeArrowheads="1"/>
              </p:cNvSpPr>
              <p:nvPr/>
            </p:nvSpPr>
            <p:spPr bwMode="auto">
              <a:xfrm>
                <a:off x="5615171"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7" name="Oval 48"/>
              <p:cNvSpPr>
                <a:spLocks noChangeArrowheads="1"/>
              </p:cNvSpPr>
              <p:nvPr/>
            </p:nvSpPr>
            <p:spPr bwMode="auto">
              <a:xfrm>
                <a:off x="4082674"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8" name="Oval 49"/>
              <p:cNvSpPr>
                <a:spLocks noChangeArrowheads="1"/>
              </p:cNvSpPr>
              <p:nvPr/>
            </p:nvSpPr>
            <p:spPr bwMode="auto">
              <a:xfrm>
                <a:off x="4242009"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79" name="Oval 50"/>
              <p:cNvSpPr>
                <a:spLocks noChangeArrowheads="1"/>
              </p:cNvSpPr>
              <p:nvPr/>
            </p:nvSpPr>
            <p:spPr bwMode="auto">
              <a:xfrm>
                <a:off x="4393599"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0" name="Oval 51"/>
              <p:cNvSpPr>
                <a:spLocks noChangeArrowheads="1"/>
              </p:cNvSpPr>
              <p:nvPr/>
            </p:nvSpPr>
            <p:spPr bwMode="auto">
              <a:xfrm>
                <a:off x="4552935"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1" name="Oval 52"/>
              <p:cNvSpPr>
                <a:spLocks noChangeArrowheads="1"/>
              </p:cNvSpPr>
              <p:nvPr/>
            </p:nvSpPr>
            <p:spPr bwMode="auto">
              <a:xfrm>
                <a:off x="3020438"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2" name="Oval 53"/>
              <p:cNvSpPr>
                <a:spLocks noChangeArrowheads="1"/>
              </p:cNvSpPr>
              <p:nvPr/>
            </p:nvSpPr>
            <p:spPr bwMode="auto">
              <a:xfrm>
                <a:off x="317977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3" name="Oval 54"/>
              <p:cNvSpPr>
                <a:spLocks noChangeArrowheads="1"/>
              </p:cNvSpPr>
              <p:nvPr/>
            </p:nvSpPr>
            <p:spPr bwMode="auto">
              <a:xfrm>
                <a:off x="333136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4" name="Oval 55"/>
              <p:cNvSpPr>
                <a:spLocks noChangeArrowheads="1"/>
              </p:cNvSpPr>
              <p:nvPr/>
            </p:nvSpPr>
            <p:spPr bwMode="auto">
              <a:xfrm>
                <a:off x="3490699"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5" name="Oval 56"/>
              <p:cNvSpPr>
                <a:spLocks noChangeArrowheads="1"/>
              </p:cNvSpPr>
              <p:nvPr/>
            </p:nvSpPr>
            <p:spPr bwMode="auto">
              <a:xfrm>
                <a:off x="2064425"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6" name="Oval 57"/>
              <p:cNvSpPr>
                <a:spLocks noChangeArrowheads="1"/>
              </p:cNvSpPr>
              <p:nvPr/>
            </p:nvSpPr>
            <p:spPr bwMode="auto">
              <a:xfrm>
                <a:off x="2223761"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7" name="Oval 58"/>
              <p:cNvSpPr>
                <a:spLocks noChangeArrowheads="1"/>
              </p:cNvSpPr>
              <p:nvPr/>
            </p:nvSpPr>
            <p:spPr bwMode="auto">
              <a:xfrm>
                <a:off x="2375351"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8" name="Oval 59"/>
              <p:cNvSpPr>
                <a:spLocks noChangeArrowheads="1"/>
              </p:cNvSpPr>
              <p:nvPr/>
            </p:nvSpPr>
            <p:spPr bwMode="auto">
              <a:xfrm>
                <a:off x="2534686"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89" name="Oval 60"/>
              <p:cNvSpPr>
                <a:spLocks noChangeArrowheads="1"/>
              </p:cNvSpPr>
              <p:nvPr/>
            </p:nvSpPr>
            <p:spPr bwMode="auto">
              <a:xfrm>
                <a:off x="110841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0" name="Oval 61"/>
              <p:cNvSpPr>
                <a:spLocks noChangeArrowheads="1"/>
              </p:cNvSpPr>
              <p:nvPr/>
            </p:nvSpPr>
            <p:spPr bwMode="auto">
              <a:xfrm>
                <a:off x="1267748"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1" name="Oval 62"/>
              <p:cNvSpPr>
                <a:spLocks noChangeArrowheads="1"/>
              </p:cNvSpPr>
              <p:nvPr/>
            </p:nvSpPr>
            <p:spPr bwMode="auto">
              <a:xfrm>
                <a:off x="1419338"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2" name="Oval 63"/>
              <p:cNvSpPr>
                <a:spLocks noChangeArrowheads="1"/>
              </p:cNvSpPr>
              <p:nvPr/>
            </p:nvSpPr>
            <p:spPr bwMode="auto">
              <a:xfrm>
                <a:off x="1578673"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3" name="Oval 64"/>
              <p:cNvSpPr>
                <a:spLocks noChangeArrowheads="1"/>
              </p:cNvSpPr>
              <p:nvPr/>
            </p:nvSpPr>
            <p:spPr bwMode="auto">
              <a:xfrm>
                <a:off x="152400"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4" name="Oval 65"/>
              <p:cNvSpPr>
                <a:spLocks noChangeArrowheads="1"/>
              </p:cNvSpPr>
              <p:nvPr/>
            </p:nvSpPr>
            <p:spPr bwMode="auto">
              <a:xfrm>
                <a:off x="311735"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5" name="Oval 66"/>
              <p:cNvSpPr>
                <a:spLocks noChangeArrowheads="1"/>
              </p:cNvSpPr>
              <p:nvPr/>
            </p:nvSpPr>
            <p:spPr bwMode="auto">
              <a:xfrm>
                <a:off x="463325"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6" name="Oval 67"/>
              <p:cNvSpPr>
                <a:spLocks noChangeArrowheads="1"/>
              </p:cNvSpPr>
              <p:nvPr/>
            </p:nvSpPr>
            <p:spPr bwMode="auto">
              <a:xfrm>
                <a:off x="622661" y="273885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7" name="Oval 68"/>
              <p:cNvSpPr>
                <a:spLocks noChangeArrowheads="1"/>
              </p:cNvSpPr>
              <p:nvPr/>
            </p:nvSpPr>
            <p:spPr bwMode="auto">
              <a:xfrm>
                <a:off x="6366482"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8" name="Oval 69"/>
              <p:cNvSpPr>
                <a:spLocks noChangeArrowheads="1"/>
              </p:cNvSpPr>
              <p:nvPr/>
            </p:nvSpPr>
            <p:spPr bwMode="auto">
              <a:xfrm>
                <a:off x="6525817"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299" name="Oval 70"/>
              <p:cNvSpPr>
                <a:spLocks noChangeArrowheads="1"/>
              </p:cNvSpPr>
              <p:nvPr/>
            </p:nvSpPr>
            <p:spPr bwMode="auto">
              <a:xfrm>
                <a:off x="6677407"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300" name="Oval 71"/>
              <p:cNvSpPr>
                <a:spLocks noChangeArrowheads="1"/>
              </p:cNvSpPr>
              <p:nvPr/>
            </p:nvSpPr>
            <p:spPr bwMode="auto">
              <a:xfrm>
                <a:off x="6836743" y="2696943"/>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52301" name="AutoShape 72"/>
              <p:cNvSpPr>
                <a:spLocks noChangeArrowheads="1"/>
              </p:cNvSpPr>
              <p:nvPr/>
            </p:nvSpPr>
            <p:spPr bwMode="auto">
              <a:xfrm>
                <a:off x="5994699" y="1507254"/>
                <a:ext cx="1168460" cy="1040504"/>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600" b="1">
                    <a:solidFill>
                      <a:srgbClr val="0000FF"/>
                    </a:solidFill>
                    <a:latin typeface="Comic Sans MS" panose="030F0702030302020204" pitchFamily="66" charset="0"/>
                  </a:rPr>
                  <a:t>Phyllum</a:t>
                </a:r>
              </a:p>
            </p:txBody>
          </p:sp>
          <p:sp>
            <p:nvSpPr>
              <p:cNvPr id="52302" name="AutoShape 73"/>
              <p:cNvSpPr>
                <a:spLocks noChangeArrowheads="1"/>
              </p:cNvSpPr>
              <p:nvPr/>
            </p:nvSpPr>
            <p:spPr bwMode="auto">
              <a:xfrm>
                <a:off x="6508339" y="3776091"/>
                <a:ext cx="1168460" cy="1040504"/>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1235" tIns="30617" rIns="61235" bIns="30617"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r>
                  <a:rPr lang="en-GB" altLang="en-US" sz="1600" b="1" dirty="0">
                    <a:solidFill>
                      <a:srgbClr val="0000FF"/>
                    </a:solidFill>
                    <a:latin typeface="Comic Sans MS" panose="030F0702030302020204" pitchFamily="66" charset="0"/>
                  </a:rPr>
                  <a:t>Species</a:t>
                </a:r>
              </a:p>
            </p:txBody>
          </p:sp>
          <p:grpSp>
            <p:nvGrpSpPr>
              <p:cNvPr id="4" name="Group 3"/>
              <p:cNvGrpSpPr/>
              <p:nvPr/>
            </p:nvGrpSpPr>
            <p:grpSpPr>
              <a:xfrm>
                <a:off x="33923" y="3121933"/>
                <a:ext cx="7998069" cy="743530"/>
                <a:chOff x="-17120" y="3374874"/>
                <a:chExt cx="7998069" cy="743530"/>
              </a:xfrm>
            </p:grpSpPr>
            <p:sp>
              <p:nvSpPr>
                <p:cNvPr id="80" name="Oval 64"/>
                <p:cNvSpPr>
                  <a:spLocks noChangeArrowheads="1"/>
                </p:cNvSpPr>
                <p:nvPr/>
              </p:nvSpPr>
              <p:spPr bwMode="auto">
                <a:xfrm>
                  <a:off x="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1" name="Oval 65"/>
                <p:cNvSpPr>
                  <a:spLocks noChangeArrowheads="1"/>
                </p:cNvSpPr>
                <p:nvPr/>
              </p:nvSpPr>
              <p:spPr bwMode="auto">
                <a:xfrm>
                  <a:off x="15933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2" name="Oval 66"/>
                <p:cNvSpPr>
                  <a:spLocks noChangeArrowheads="1"/>
                </p:cNvSpPr>
                <p:nvPr/>
              </p:nvSpPr>
              <p:spPr bwMode="auto">
                <a:xfrm>
                  <a:off x="31092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3" name="Oval 67"/>
                <p:cNvSpPr>
                  <a:spLocks noChangeArrowheads="1"/>
                </p:cNvSpPr>
                <p:nvPr/>
              </p:nvSpPr>
              <p:spPr bwMode="auto">
                <a:xfrm>
                  <a:off x="47026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4" name="Oval 64"/>
                <p:cNvSpPr>
                  <a:spLocks noChangeArrowheads="1"/>
                </p:cNvSpPr>
                <p:nvPr/>
              </p:nvSpPr>
              <p:spPr bwMode="auto">
                <a:xfrm>
                  <a:off x="93977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5" name="Oval 65"/>
                <p:cNvSpPr>
                  <a:spLocks noChangeArrowheads="1"/>
                </p:cNvSpPr>
                <p:nvPr/>
              </p:nvSpPr>
              <p:spPr bwMode="auto">
                <a:xfrm>
                  <a:off x="109910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6" name="Oval 66"/>
                <p:cNvSpPr>
                  <a:spLocks noChangeArrowheads="1"/>
                </p:cNvSpPr>
                <p:nvPr/>
              </p:nvSpPr>
              <p:spPr bwMode="auto">
                <a:xfrm>
                  <a:off x="125069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7" name="Oval 67"/>
                <p:cNvSpPr>
                  <a:spLocks noChangeArrowheads="1"/>
                </p:cNvSpPr>
                <p:nvPr/>
              </p:nvSpPr>
              <p:spPr bwMode="auto">
                <a:xfrm>
                  <a:off x="141003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8" name="Oval 64"/>
                <p:cNvSpPr>
                  <a:spLocks noChangeArrowheads="1"/>
                </p:cNvSpPr>
                <p:nvPr/>
              </p:nvSpPr>
              <p:spPr bwMode="auto">
                <a:xfrm>
                  <a:off x="190500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89" name="Oval 65"/>
                <p:cNvSpPr>
                  <a:spLocks noChangeArrowheads="1"/>
                </p:cNvSpPr>
                <p:nvPr/>
              </p:nvSpPr>
              <p:spPr bwMode="auto">
                <a:xfrm>
                  <a:off x="206433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0" name="Oval 66"/>
                <p:cNvSpPr>
                  <a:spLocks noChangeArrowheads="1"/>
                </p:cNvSpPr>
                <p:nvPr/>
              </p:nvSpPr>
              <p:spPr bwMode="auto">
                <a:xfrm>
                  <a:off x="221592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1" name="Oval 67"/>
                <p:cNvSpPr>
                  <a:spLocks noChangeArrowheads="1"/>
                </p:cNvSpPr>
                <p:nvPr/>
              </p:nvSpPr>
              <p:spPr bwMode="auto">
                <a:xfrm>
                  <a:off x="237526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2" name="Oval 64"/>
                <p:cNvSpPr>
                  <a:spLocks noChangeArrowheads="1"/>
                </p:cNvSpPr>
                <p:nvPr/>
              </p:nvSpPr>
              <p:spPr bwMode="auto">
                <a:xfrm>
                  <a:off x="292097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3" name="Oval 65"/>
                <p:cNvSpPr>
                  <a:spLocks noChangeArrowheads="1"/>
                </p:cNvSpPr>
                <p:nvPr/>
              </p:nvSpPr>
              <p:spPr bwMode="auto">
                <a:xfrm>
                  <a:off x="308030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4" name="Oval 66"/>
                <p:cNvSpPr>
                  <a:spLocks noChangeArrowheads="1"/>
                </p:cNvSpPr>
                <p:nvPr/>
              </p:nvSpPr>
              <p:spPr bwMode="auto">
                <a:xfrm>
                  <a:off x="323189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5" name="Oval 67"/>
                <p:cNvSpPr>
                  <a:spLocks noChangeArrowheads="1"/>
                </p:cNvSpPr>
                <p:nvPr/>
              </p:nvSpPr>
              <p:spPr bwMode="auto">
                <a:xfrm>
                  <a:off x="339123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6" name="Oval 64"/>
                <p:cNvSpPr>
                  <a:spLocks noChangeArrowheads="1"/>
                </p:cNvSpPr>
                <p:nvPr/>
              </p:nvSpPr>
              <p:spPr bwMode="auto">
                <a:xfrm>
                  <a:off x="3987770"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7" name="Oval 65"/>
                <p:cNvSpPr>
                  <a:spLocks noChangeArrowheads="1"/>
                </p:cNvSpPr>
                <p:nvPr/>
              </p:nvSpPr>
              <p:spPr bwMode="auto">
                <a:xfrm>
                  <a:off x="414710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8" name="Oval 66"/>
                <p:cNvSpPr>
                  <a:spLocks noChangeArrowheads="1"/>
                </p:cNvSpPr>
                <p:nvPr/>
              </p:nvSpPr>
              <p:spPr bwMode="auto">
                <a:xfrm>
                  <a:off x="4298695"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99" name="Oval 67"/>
                <p:cNvSpPr>
                  <a:spLocks noChangeArrowheads="1"/>
                </p:cNvSpPr>
                <p:nvPr/>
              </p:nvSpPr>
              <p:spPr bwMode="auto">
                <a:xfrm>
                  <a:off x="4458031" y="34510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0" name="Oval 64"/>
                <p:cNvSpPr>
                  <a:spLocks noChangeArrowheads="1"/>
                </p:cNvSpPr>
                <p:nvPr/>
              </p:nvSpPr>
              <p:spPr bwMode="auto">
                <a:xfrm>
                  <a:off x="4902170"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1" name="Oval 65"/>
                <p:cNvSpPr>
                  <a:spLocks noChangeArrowheads="1"/>
                </p:cNvSpPr>
                <p:nvPr/>
              </p:nvSpPr>
              <p:spPr bwMode="auto">
                <a:xfrm>
                  <a:off x="5061505"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2" name="Oval 66"/>
                <p:cNvSpPr>
                  <a:spLocks noChangeArrowheads="1"/>
                </p:cNvSpPr>
                <p:nvPr/>
              </p:nvSpPr>
              <p:spPr bwMode="auto">
                <a:xfrm>
                  <a:off x="5213095"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3" name="Oval 67"/>
                <p:cNvSpPr>
                  <a:spLocks noChangeArrowheads="1"/>
                </p:cNvSpPr>
                <p:nvPr/>
              </p:nvSpPr>
              <p:spPr bwMode="auto">
                <a:xfrm>
                  <a:off x="5372431" y="340995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4" name="Oval 64"/>
                <p:cNvSpPr>
                  <a:spLocks noChangeArrowheads="1"/>
                </p:cNvSpPr>
                <p:nvPr/>
              </p:nvSpPr>
              <p:spPr bwMode="auto">
                <a:xfrm>
                  <a:off x="2178305"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5" name="Oval 65"/>
                <p:cNvSpPr>
                  <a:spLocks noChangeArrowheads="1"/>
                </p:cNvSpPr>
                <p:nvPr/>
              </p:nvSpPr>
              <p:spPr bwMode="auto">
                <a:xfrm>
                  <a:off x="2337640"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6" name="Oval 66"/>
                <p:cNvSpPr>
                  <a:spLocks noChangeArrowheads="1"/>
                </p:cNvSpPr>
                <p:nvPr/>
              </p:nvSpPr>
              <p:spPr bwMode="auto">
                <a:xfrm>
                  <a:off x="2489230"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7" name="Oval 67"/>
                <p:cNvSpPr>
                  <a:spLocks noChangeArrowheads="1"/>
                </p:cNvSpPr>
                <p:nvPr/>
              </p:nvSpPr>
              <p:spPr bwMode="auto">
                <a:xfrm>
                  <a:off x="2648566"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8" name="Oval 64"/>
                <p:cNvSpPr>
                  <a:spLocks noChangeArrowheads="1"/>
                </p:cNvSpPr>
                <p:nvPr/>
              </p:nvSpPr>
              <p:spPr bwMode="auto">
                <a:xfrm>
                  <a:off x="5034724"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09" name="Oval 65"/>
                <p:cNvSpPr>
                  <a:spLocks noChangeArrowheads="1"/>
                </p:cNvSpPr>
                <p:nvPr/>
              </p:nvSpPr>
              <p:spPr bwMode="auto">
                <a:xfrm>
                  <a:off x="5194059"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0" name="Oval 66"/>
                <p:cNvSpPr>
                  <a:spLocks noChangeArrowheads="1"/>
                </p:cNvSpPr>
                <p:nvPr/>
              </p:nvSpPr>
              <p:spPr bwMode="auto">
                <a:xfrm>
                  <a:off x="5345649"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1" name="Oval 67"/>
                <p:cNvSpPr>
                  <a:spLocks noChangeArrowheads="1"/>
                </p:cNvSpPr>
                <p:nvPr/>
              </p:nvSpPr>
              <p:spPr bwMode="auto">
                <a:xfrm>
                  <a:off x="5504985" y="3992280"/>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2" name="Oval 64"/>
                <p:cNvSpPr>
                  <a:spLocks noChangeArrowheads="1"/>
                </p:cNvSpPr>
                <p:nvPr/>
              </p:nvSpPr>
              <p:spPr bwMode="auto">
                <a:xfrm>
                  <a:off x="7396719"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3" name="Oval 65"/>
                <p:cNvSpPr>
                  <a:spLocks noChangeArrowheads="1"/>
                </p:cNvSpPr>
                <p:nvPr/>
              </p:nvSpPr>
              <p:spPr bwMode="auto">
                <a:xfrm>
                  <a:off x="7556054"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4" name="Oval 66"/>
                <p:cNvSpPr>
                  <a:spLocks noChangeArrowheads="1"/>
                </p:cNvSpPr>
                <p:nvPr/>
              </p:nvSpPr>
              <p:spPr bwMode="auto">
                <a:xfrm>
                  <a:off x="7707644"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5" name="Oval 67"/>
                <p:cNvSpPr>
                  <a:spLocks noChangeArrowheads="1"/>
                </p:cNvSpPr>
                <p:nvPr/>
              </p:nvSpPr>
              <p:spPr bwMode="auto">
                <a:xfrm>
                  <a:off x="7866980" y="4007128"/>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6" name="Oval 64"/>
                <p:cNvSpPr>
                  <a:spLocks noChangeArrowheads="1"/>
                </p:cNvSpPr>
                <p:nvPr/>
              </p:nvSpPr>
              <p:spPr bwMode="auto">
                <a:xfrm>
                  <a:off x="-17120"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7" name="Oval 65"/>
                <p:cNvSpPr>
                  <a:spLocks noChangeArrowheads="1"/>
                </p:cNvSpPr>
                <p:nvPr/>
              </p:nvSpPr>
              <p:spPr bwMode="auto">
                <a:xfrm>
                  <a:off x="142215"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8" name="Oval 66"/>
                <p:cNvSpPr>
                  <a:spLocks noChangeArrowheads="1"/>
                </p:cNvSpPr>
                <p:nvPr/>
              </p:nvSpPr>
              <p:spPr bwMode="auto">
                <a:xfrm>
                  <a:off x="293805"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19" name="Oval 67"/>
                <p:cNvSpPr>
                  <a:spLocks noChangeArrowheads="1"/>
                </p:cNvSpPr>
                <p:nvPr/>
              </p:nvSpPr>
              <p:spPr bwMode="auto">
                <a:xfrm>
                  <a:off x="453141" y="400446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0" name="Oval 64"/>
                <p:cNvSpPr>
                  <a:spLocks noChangeArrowheads="1"/>
                </p:cNvSpPr>
                <p:nvPr/>
              </p:nvSpPr>
              <p:spPr bwMode="auto">
                <a:xfrm>
                  <a:off x="6197570"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1" name="Oval 65"/>
                <p:cNvSpPr>
                  <a:spLocks noChangeArrowheads="1"/>
                </p:cNvSpPr>
                <p:nvPr/>
              </p:nvSpPr>
              <p:spPr bwMode="auto">
                <a:xfrm>
                  <a:off x="6356905"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2" name="Oval 66"/>
                <p:cNvSpPr>
                  <a:spLocks noChangeArrowheads="1"/>
                </p:cNvSpPr>
                <p:nvPr/>
              </p:nvSpPr>
              <p:spPr bwMode="auto">
                <a:xfrm>
                  <a:off x="6508495"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sp>
              <p:nvSpPr>
                <p:cNvPr id="123" name="Oval 67"/>
                <p:cNvSpPr>
                  <a:spLocks noChangeArrowheads="1"/>
                </p:cNvSpPr>
                <p:nvPr/>
              </p:nvSpPr>
              <p:spPr bwMode="auto">
                <a:xfrm>
                  <a:off x="6667831" y="3374874"/>
                  <a:ext cx="113969" cy="111276"/>
                </a:xfrm>
                <a:prstGeom prst="ellipse">
                  <a:avLst/>
                </a:prstGeom>
                <a:solidFill>
                  <a:srgbClr val="0000FF"/>
                </a:solidFill>
                <a:ln w="9525">
                  <a:solidFill>
                    <a:srgbClr val="000000"/>
                  </a:solidFill>
                  <a:round/>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400"/>
                </a:p>
              </p:txBody>
            </p:sp>
          </p:grpSp>
        </p:grpSp>
      </p:grpSp>
    </p:spTree>
    <p:extLst>
      <p:ext uri="{BB962C8B-B14F-4D97-AF65-F5344CB8AC3E}">
        <p14:creationId xmlns:p14="http://schemas.microsoft.com/office/powerpoint/2010/main" val="21457372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04800" y="-236906"/>
            <a:ext cx="5850975" cy="934299"/>
          </a:xfrm>
        </p:spPr>
        <p:txBody>
          <a:bodyPr/>
          <a:lstStyle/>
          <a:p>
            <a:r>
              <a:rPr lang="en-US" altLang="en-US" sz="4083" b="1" dirty="0"/>
              <a:t>Quiz</a:t>
            </a:r>
          </a:p>
        </p:txBody>
      </p:sp>
      <p:sp>
        <p:nvSpPr>
          <p:cNvPr id="46083" name="Content Placeholder 2"/>
          <p:cNvSpPr>
            <a:spLocks noGrp="1"/>
          </p:cNvSpPr>
          <p:nvPr>
            <p:ph idx="4294967295"/>
          </p:nvPr>
        </p:nvSpPr>
        <p:spPr>
          <a:xfrm>
            <a:off x="152401" y="809006"/>
            <a:ext cx="6629400" cy="3735032"/>
          </a:xfrm>
        </p:spPr>
        <p:txBody>
          <a:bodyPr/>
          <a:lstStyle/>
          <a:p>
            <a:pPr>
              <a:lnSpc>
                <a:spcPct val="150000"/>
              </a:lnSpc>
              <a:spcBef>
                <a:spcPts val="408"/>
              </a:spcBef>
              <a:spcAft>
                <a:spcPts val="816"/>
              </a:spcAft>
            </a:pPr>
            <a:r>
              <a:rPr lang="en-US" altLang="en-US" sz="3265" dirty="0"/>
              <a:t>What is a model?</a:t>
            </a:r>
          </a:p>
          <a:p>
            <a:pPr>
              <a:lnSpc>
                <a:spcPct val="150000"/>
              </a:lnSpc>
              <a:spcBef>
                <a:spcPts val="408"/>
              </a:spcBef>
              <a:spcAft>
                <a:spcPts val="816"/>
              </a:spcAft>
            </a:pPr>
            <a:r>
              <a:rPr lang="en-US" altLang="en-US" sz="3265" dirty="0"/>
              <a:t>Why develop a model? That is, how does constructing a model help?</a:t>
            </a:r>
          </a:p>
          <a:p>
            <a:pPr>
              <a:lnSpc>
                <a:spcPct val="150000"/>
              </a:lnSpc>
              <a:spcBef>
                <a:spcPts val="408"/>
              </a:spcBef>
              <a:spcAft>
                <a:spcPts val="816"/>
              </a:spcAft>
            </a:pPr>
            <a:r>
              <a:rPr lang="en-US" altLang="en-US" sz="3265" dirty="0"/>
              <a:t>Give some examples of models.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23696882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idx="4294967295"/>
          </p:nvPr>
        </p:nvSpPr>
        <p:spPr>
          <a:xfrm>
            <a:off x="502972" y="-171450"/>
            <a:ext cx="5852055" cy="85437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675" b="1" dirty="0"/>
              <a:t>Decomposition</a:t>
            </a:r>
          </a:p>
        </p:txBody>
      </p:sp>
      <p:sp>
        <p:nvSpPr>
          <p:cNvPr id="31746" name="Rectangle 2"/>
          <p:cNvSpPr>
            <a:spLocks noGrp="1" noChangeArrowheads="1"/>
          </p:cNvSpPr>
          <p:nvPr>
            <p:ph type="body" idx="4294967295"/>
          </p:nvPr>
        </p:nvSpPr>
        <p:spPr>
          <a:xfrm>
            <a:off x="11987" y="450878"/>
            <a:ext cx="6813704" cy="4453307"/>
          </a:xfrm>
        </p:spPr>
        <p:txBody>
          <a:bodyPr/>
          <a:lstStyle/>
          <a:p>
            <a:pPr>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723" dirty="0"/>
              <a:t>Decompose a problem into many small independent parts. </a:t>
            </a:r>
          </a:p>
          <a:p>
            <a:pPr lvl="1">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dirty="0"/>
              <a:t>The small parts are then taken up one by one and solved  separately. </a:t>
            </a:r>
          </a:p>
          <a:p>
            <a:pPr lvl="1">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The idea is that each  small part would be easy to grasp and therefore can be easily solved. </a:t>
            </a:r>
          </a:p>
          <a:p>
            <a:pPr lvl="1">
              <a:lnSpc>
                <a:spcPct val="110000"/>
              </a:lnSpc>
              <a:spcBef>
                <a:spcPts val="680"/>
              </a:spcBef>
              <a:spcAft>
                <a:spcPts val="816"/>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49" b="1" dirty="0">
                <a:solidFill>
                  <a:srgbClr val="0000FF"/>
                </a:solidFill>
              </a:rPr>
              <a:t>The full problem is solved when all the parts are solved.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pic>
        <p:nvPicPr>
          <p:cNvPr id="3" name="Picture 2"/>
          <p:cNvPicPr>
            <a:picLocks noChangeAspect="1"/>
          </p:cNvPicPr>
          <p:nvPr/>
        </p:nvPicPr>
        <p:blipFill>
          <a:blip r:embed="rId3"/>
          <a:stretch>
            <a:fillRect/>
          </a:stretch>
        </p:blipFill>
        <p:spPr>
          <a:xfrm>
            <a:off x="5733836" y="3362790"/>
            <a:ext cx="1168460" cy="753845"/>
          </a:xfrm>
          <a:prstGeom prst="rect">
            <a:avLst/>
          </a:prstGeom>
        </p:spPr>
      </p:pic>
    </p:spTree>
    <p:extLst>
      <p:ext uri="{BB962C8B-B14F-4D97-AF65-F5344CB8AC3E}">
        <p14:creationId xmlns:p14="http://schemas.microsoft.com/office/powerpoint/2010/main" val="8993883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1746">
                                            <p:txEl>
                                              <p:pRg st="1" end="1"/>
                                            </p:txEl>
                                          </p:spTgt>
                                        </p:tgtEl>
                                        <p:attrNameLst>
                                          <p:attrName>style.visibility</p:attrName>
                                        </p:attrNameLst>
                                      </p:cBhvr>
                                      <p:to>
                                        <p:strVal val="visible"/>
                                      </p:to>
                                    </p:set>
                                    <p:animEffect transition="in" filter="checkerboard(across)">
                                      <p:cBhvr additive="repl">
                                        <p:cTn id="7" dur="500"/>
                                        <p:tgtEl>
                                          <p:spTgt spid="317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31746">
                                            <p:txEl>
                                              <p:pRg st="2" end="2"/>
                                            </p:txEl>
                                          </p:spTgt>
                                        </p:tgtEl>
                                        <p:attrNameLst>
                                          <p:attrName>style.visibility</p:attrName>
                                        </p:attrNameLst>
                                      </p:cBhvr>
                                      <p:to>
                                        <p:strVal val="visible"/>
                                      </p:to>
                                    </p:set>
                                    <p:animEffect transition="in" filter="checkerboard(across)">
                                      <p:cBhvr additive="repl">
                                        <p:cTn id="12" dur="500"/>
                                        <p:tgtEl>
                                          <p:spTgt spid="317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31746">
                                            <p:txEl>
                                              <p:pRg st="3" end="3"/>
                                            </p:txEl>
                                          </p:spTgt>
                                        </p:tgtEl>
                                        <p:attrNameLst>
                                          <p:attrName>style.visibility</p:attrName>
                                        </p:attrNameLst>
                                      </p:cBhvr>
                                      <p:to>
                                        <p:strVal val="visible"/>
                                      </p:to>
                                    </p:set>
                                    <p:animEffect transition="in" filter="checkerboard(across)">
                                      <p:cBhvr additive="repl">
                                        <p:cTn id="17" dur="500"/>
                                        <p:tgtEl>
                                          <p:spTgt spid="317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206" y="2800350"/>
            <a:ext cx="2156044" cy="133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1"/>
          <p:cNvSpPr>
            <a:spLocks noGrp="1" noChangeArrowheads="1"/>
          </p:cNvSpPr>
          <p:nvPr>
            <p:ph type="title" idx="4294967295"/>
          </p:nvPr>
        </p:nvSpPr>
        <p:spPr>
          <a:xfrm>
            <a:off x="457200" y="-143294"/>
            <a:ext cx="6231789" cy="854371"/>
          </a:xfrm>
        </p:spPr>
        <p:txBody>
          <a:bodyPr/>
          <a:lstStyle/>
          <a:p>
            <a:pPr>
              <a:lnSpc>
                <a:spcPct val="94000"/>
              </a:lnSpc>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675" b="1" dirty="0"/>
              <a:t>Decomposition</a:t>
            </a:r>
          </a:p>
        </p:txBody>
      </p:sp>
      <p:sp>
        <p:nvSpPr>
          <p:cNvPr id="32770" name="Rectangle 2"/>
          <p:cNvSpPr>
            <a:spLocks noGrp="1" noChangeArrowheads="1"/>
          </p:cNvSpPr>
          <p:nvPr>
            <p:ph type="body" idx="4294967295"/>
          </p:nvPr>
        </p:nvSpPr>
        <p:spPr>
          <a:xfrm>
            <a:off x="0" y="470340"/>
            <a:ext cx="6858000" cy="3891648"/>
          </a:xfrm>
        </p:spPr>
        <p:txBody>
          <a:bodyPr>
            <a:noAutofit/>
          </a:bodyPr>
          <a:lstStyle/>
          <a:p>
            <a:pPr>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t>A popular example of decomposition principle:</a:t>
            </a:r>
          </a:p>
          <a:p>
            <a:pPr lvl="1">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t>Try to break a bunch of sticks tied                                                          together versus breaking them individually.</a:t>
            </a:r>
          </a:p>
          <a:p>
            <a:pPr>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800" dirty="0">
                <a:solidFill>
                  <a:srgbClr val="0000FF"/>
                </a:solidFill>
              </a:rPr>
              <a:t>Any arbitrary decomposition </a:t>
            </a:r>
            <a:r>
              <a:rPr lang="en-GB" altLang="en-US" sz="2800" dirty="0" smtClean="0">
                <a:solidFill>
                  <a:srgbClr val="0000FF"/>
                </a:solidFill>
              </a:rPr>
              <a:t>                                                    of </a:t>
            </a:r>
            <a:r>
              <a:rPr lang="en-GB" altLang="en-US" sz="2800" dirty="0">
                <a:solidFill>
                  <a:srgbClr val="0000FF"/>
                </a:solidFill>
              </a:rPr>
              <a:t>a problem may not help.</a:t>
            </a:r>
          </a:p>
          <a:p>
            <a:pPr lvl="1">
              <a:lnSpc>
                <a:spcPct val="120000"/>
              </a:lnSpc>
              <a:spcBef>
                <a:spcPts val="600"/>
              </a:spcBef>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 pos="6402880" algn="l"/>
              </a:tabLst>
            </a:pPr>
            <a:r>
              <a:rPr lang="en-GB" altLang="en-US" sz="2400" dirty="0">
                <a:solidFill>
                  <a:srgbClr val="0000FF"/>
                </a:solidFill>
              </a:rPr>
              <a:t>The decomposed parts must </a:t>
            </a:r>
            <a:r>
              <a:rPr lang="en-GB" altLang="en-US" sz="2400" dirty="0" smtClean="0">
                <a:solidFill>
                  <a:srgbClr val="0000FF"/>
                </a:solidFill>
              </a:rPr>
              <a:t>                                     be more or </a:t>
            </a:r>
            <a:r>
              <a:rPr lang="en-GB" altLang="en-US" sz="2400" dirty="0">
                <a:solidFill>
                  <a:srgbClr val="0000FF"/>
                </a:solidFill>
              </a:rPr>
              <a:t>less independent </a:t>
            </a:r>
            <a:r>
              <a:rPr lang="en-GB" altLang="en-US" sz="2400" dirty="0" smtClean="0">
                <a:solidFill>
                  <a:srgbClr val="0000FF"/>
                </a:solidFill>
              </a:rPr>
              <a:t>of  </a:t>
            </a:r>
            <a:r>
              <a:rPr lang="en-GB" altLang="en-US" sz="2400" dirty="0">
                <a:solidFill>
                  <a:srgbClr val="0000FF"/>
                </a:solidFill>
              </a:rPr>
              <a:t>each other.</a:t>
            </a:r>
          </a:p>
        </p:txBody>
      </p:sp>
      <p:pic>
        <p:nvPicPr>
          <p:cNvPr id="348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869" y="920118"/>
            <a:ext cx="1944204" cy="82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Tree>
    <p:extLst>
      <p:ext uri="{BB962C8B-B14F-4D97-AF65-F5344CB8AC3E}">
        <p14:creationId xmlns:p14="http://schemas.microsoft.com/office/powerpoint/2010/main" val="40480183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checkerboard(across)">
                                      <p:cBhvr>
                                        <p:cTn id="7" dur="500"/>
                                        <p:tgtEl>
                                          <p:spTgt spid="3277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Effect transition="in" filter="checkerboard(across)">
                                      <p:cBhvr>
                                        <p:cTn id="10" dur="500"/>
                                        <p:tgtEl>
                                          <p:spTgt spid="3277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4822"/>
                                        </p:tgtEl>
                                        <p:attrNameLst>
                                          <p:attrName>style.visibility</p:attrName>
                                        </p:attrNameLst>
                                      </p:cBhvr>
                                      <p:to>
                                        <p:strVal val="visible"/>
                                      </p:to>
                                    </p:set>
                                    <p:animEffect transition="in" filter="checkerboard(across)">
                                      <p:cBhvr>
                                        <p:cTn id="15" dur="500"/>
                                        <p:tgtEl>
                                          <p:spTgt spid="348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2770">
                                            <p:txEl>
                                              <p:pRg st="2" end="2"/>
                                            </p:txEl>
                                          </p:spTgt>
                                        </p:tgtEl>
                                        <p:attrNameLst>
                                          <p:attrName>style.visibility</p:attrName>
                                        </p:attrNameLst>
                                      </p:cBhvr>
                                      <p:to>
                                        <p:strVal val="visible"/>
                                      </p:to>
                                    </p:set>
                                    <p:animEffect transition="in" filter="checkerboard(across)">
                                      <p:cBhvr>
                                        <p:cTn id="20" dur="500"/>
                                        <p:tgtEl>
                                          <p:spTgt spid="32770">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34821"/>
                                        </p:tgtEl>
                                        <p:attrNameLst>
                                          <p:attrName>style.visibility</p:attrName>
                                        </p:attrNameLst>
                                      </p:cBhvr>
                                      <p:to>
                                        <p:strVal val="visible"/>
                                      </p:to>
                                    </p:set>
                                    <p:animEffect transition="in" filter="checkerboard(across)">
                                      <p:cBhvr>
                                        <p:cTn id="25" dur="500"/>
                                        <p:tgtEl>
                                          <p:spTgt spid="3482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2770">
                                            <p:txEl>
                                              <p:pRg st="3" end="3"/>
                                            </p:txEl>
                                          </p:spTgt>
                                        </p:tgtEl>
                                        <p:attrNameLst>
                                          <p:attrName>style.visibility</p:attrName>
                                        </p:attrNameLst>
                                      </p:cBhvr>
                                      <p:to>
                                        <p:strVal val="visible"/>
                                      </p:to>
                                    </p:set>
                                    <p:animEffect transition="in" filter="checkerboard(across)">
                                      <p:cBhvr>
                                        <p:cTn id="28" dur="500"/>
                                        <p:tgtEl>
                                          <p:spTgt spid="327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304800" y="145175"/>
            <a:ext cx="6477000" cy="653469"/>
          </a:xfrm>
        </p:spPr>
        <p:txBody>
          <a:bodyPr>
            <a:normAutofit fontScale="90000"/>
          </a:bodyPr>
          <a:lstStyle/>
          <a:p>
            <a:pPr>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3675" b="1" dirty="0"/>
              <a:t>Decomposition: Another Example </a:t>
            </a:r>
          </a:p>
        </p:txBody>
      </p:sp>
      <p:sp>
        <p:nvSpPr>
          <p:cNvPr id="33794" name="Rectangle 2"/>
          <p:cNvSpPr>
            <a:spLocks noGrp="1" noChangeArrowheads="1"/>
          </p:cNvSpPr>
          <p:nvPr>
            <p:ph type="body" idx="4294967295"/>
          </p:nvPr>
        </p:nvSpPr>
        <p:spPr>
          <a:xfrm>
            <a:off x="0" y="798644"/>
            <a:ext cx="6858000" cy="3968619"/>
          </a:xfrm>
        </p:spPr>
        <p:txBody>
          <a:bodyPr>
            <a:normAutofit fontScale="92500"/>
          </a:bodyPr>
          <a:lstStyle/>
          <a:p>
            <a:pPr>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3265" dirty="0"/>
              <a:t>Example use of decomposition principle:</a:t>
            </a:r>
          </a:p>
          <a:p>
            <a:pPr lvl="1">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You understand a book better when the contents are organized into independent chapters. </a:t>
            </a:r>
          </a:p>
          <a:p>
            <a:pPr lvl="1">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r>
              <a:rPr lang="en-GB" altLang="en-US" sz="2995" dirty="0">
                <a:solidFill>
                  <a:srgbClr val="0000FF"/>
                </a:solidFill>
              </a:rPr>
              <a:t>Compared to when everything is mixed up. </a:t>
            </a:r>
          </a:p>
          <a:p>
            <a:pPr>
              <a:lnSpc>
                <a:spcPct val="115000"/>
              </a:lnSpc>
              <a:spcAft>
                <a:spcPts val="1200"/>
              </a:spcAft>
              <a:tabLst>
                <a:tab pos="303511" algn="l"/>
                <a:tab pos="609181" algn="l"/>
                <a:tab pos="914852" algn="l"/>
                <a:tab pos="1220523" algn="l"/>
                <a:tab pos="1526193" algn="l"/>
                <a:tab pos="1831864" algn="l"/>
                <a:tab pos="2137535" algn="l"/>
                <a:tab pos="2443204" algn="l"/>
                <a:tab pos="2748875" algn="l"/>
                <a:tab pos="3054546" algn="l"/>
                <a:tab pos="3360216" algn="l"/>
                <a:tab pos="3665887" algn="l"/>
                <a:tab pos="3971558" algn="l"/>
                <a:tab pos="4277228" algn="l"/>
                <a:tab pos="4582899" algn="l"/>
                <a:tab pos="4889648" algn="l"/>
                <a:tab pos="5194241" algn="l"/>
                <a:tab pos="5499909" algn="l"/>
                <a:tab pos="5805582" algn="l"/>
                <a:tab pos="6111251" algn="l"/>
              </a:tabLst>
            </a:pPr>
            <a:endParaRPr lang="en-GB" altLang="en-US" sz="2995"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Tree>
    <p:extLst>
      <p:ext uri="{BB962C8B-B14F-4D97-AF65-F5344CB8AC3E}">
        <p14:creationId xmlns:p14="http://schemas.microsoft.com/office/powerpoint/2010/main" val="11496877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checkerboard(across)">
                                      <p:cBhvr>
                                        <p:cTn id="7" dur="500"/>
                                        <p:tgtEl>
                                          <p:spTgt spid="3379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3794">
                                            <p:txEl>
                                              <p:pRg st="1" end="1"/>
                                            </p:txEl>
                                          </p:spTgt>
                                        </p:tgtEl>
                                        <p:attrNameLst>
                                          <p:attrName>style.visibility</p:attrName>
                                        </p:attrNameLst>
                                      </p:cBhvr>
                                      <p:to>
                                        <p:strVal val="visible"/>
                                      </p:to>
                                    </p:set>
                                    <p:animEffect transition="in" filter="checkerboard(across)">
                                      <p:cBhvr>
                                        <p:cTn id="10" dur="500"/>
                                        <p:tgtEl>
                                          <p:spTgt spid="3379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animEffect transition="in" filter="checkerboard(across)">
                                      <p:cBhvr>
                                        <p:cTn id="13" dur="500"/>
                                        <p:tgtEl>
                                          <p:spTgt spid="337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381000" y="-191724"/>
            <a:ext cx="5850975" cy="927819"/>
          </a:xfrm>
        </p:spPr>
        <p:txBody>
          <a:bodyPr vert="horz" lIns="13472" tIns="35027" rIns="13472" bIns="35027" rtlCol="0" anchor="ctr">
            <a:normAutofit fontScale="90000"/>
          </a:bodyPr>
          <a:lstStyle/>
          <a:p>
            <a:pPr>
              <a:lnSpc>
                <a:spcPct val="94000"/>
              </a:lnSpc>
              <a:spcBef>
                <a:spcPts val="493"/>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dirty="0">
                <a:solidFill>
                  <a:srgbClr val="0000CC"/>
                </a:solidFill>
              </a:rPr>
              <a:t>Why Study Software Engineering? (1)</a:t>
            </a:r>
            <a:r>
              <a:rPr lang="ar-SA" altLang="en-US" sz="2995" dirty="0">
                <a:solidFill>
                  <a:srgbClr val="0000CC"/>
                </a:solidFill>
                <a:cs typeface="Arial" panose="020B0604020202020204" pitchFamily="34" charset="0"/>
              </a:rPr>
              <a:t>‏</a:t>
            </a:r>
            <a:endParaRPr lang="en-GB" altLang="en-US" sz="2995" dirty="0">
              <a:solidFill>
                <a:srgbClr val="0000CC"/>
              </a:solidFill>
            </a:endParaRPr>
          </a:p>
        </p:txBody>
      </p:sp>
      <p:sp>
        <p:nvSpPr>
          <p:cNvPr id="34818" name="Rectangle 2"/>
          <p:cNvSpPr>
            <a:spLocks noGrp="1" noChangeArrowheads="1"/>
          </p:cNvSpPr>
          <p:nvPr>
            <p:ph type="body" idx="1"/>
          </p:nvPr>
        </p:nvSpPr>
        <p:spPr>
          <a:xfrm>
            <a:off x="0" y="736095"/>
            <a:ext cx="6858000" cy="4216763"/>
          </a:xfrm>
        </p:spPr>
        <p:txBody>
          <a:bodyPr vert="horz" lIns="13472" tIns="35027" rIns="13472" bIns="35027" rtlCol="0">
            <a:normAutofit/>
          </a:bodyPr>
          <a:lstStyle/>
          <a:p>
            <a:pPr marL="232224" indent="-232224">
              <a:lnSpc>
                <a:spcPct val="115000"/>
              </a:lnSpc>
              <a:spcBef>
                <a:spcPct val="15000"/>
              </a:spcBef>
              <a:spcAft>
                <a:spcPct val="20000"/>
              </a:spcAft>
              <a:tabLst>
                <a:tab pos="619982" algn="l"/>
                <a:tab pos="1242124" algn="l"/>
                <a:tab pos="1864267" algn="l"/>
                <a:tab pos="2486409" algn="l"/>
                <a:tab pos="3108552" algn="l"/>
                <a:tab pos="3730693" algn="l"/>
                <a:tab pos="4352835" algn="l"/>
                <a:tab pos="4974978" algn="l"/>
                <a:tab pos="5597120" algn="l"/>
                <a:tab pos="6219262" algn="l"/>
                <a:tab pos="6841404" algn="l"/>
              </a:tabLst>
            </a:pPr>
            <a:r>
              <a:rPr lang="en-GB" altLang="en-US" sz="3265" dirty="0"/>
              <a:t>To acquire skills to develop large programs.</a:t>
            </a:r>
            <a:r>
              <a:rPr lang="en-GB" altLang="en-US" sz="2995" dirty="0"/>
              <a:t> 	</a:t>
            </a:r>
          </a:p>
          <a:p>
            <a:pPr marL="504410" lvl="1" indent="-193340">
              <a:lnSpc>
                <a:spcPct val="115000"/>
              </a:lnSpc>
              <a:spcBef>
                <a:spcPct val="15000"/>
              </a:spcBef>
              <a:spcAft>
                <a:spcPct val="20000"/>
              </a:spcAft>
              <a:tabLst>
                <a:tab pos="619982" algn="l"/>
                <a:tab pos="1242124" algn="l"/>
                <a:tab pos="1864267" algn="l"/>
                <a:tab pos="2486409" algn="l"/>
                <a:tab pos="3108552" algn="l"/>
                <a:tab pos="3730693" algn="l"/>
                <a:tab pos="4352835" algn="l"/>
                <a:tab pos="4974978" algn="l"/>
                <a:tab pos="5597120" algn="l"/>
                <a:tab pos="6219262" algn="l"/>
                <a:tab pos="6841404" algn="l"/>
              </a:tabLst>
            </a:pPr>
            <a:r>
              <a:rPr lang="en-GB" altLang="en-US" sz="2723" b="1" dirty="0">
                <a:solidFill>
                  <a:srgbClr val="0000FF"/>
                </a:solidFill>
              </a:rPr>
              <a:t>Handling exponential growth in complexity with size.	</a:t>
            </a:r>
          </a:p>
          <a:p>
            <a:pPr marL="504410" lvl="1" indent="-193340">
              <a:lnSpc>
                <a:spcPct val="115000"/>
              </a:lnSpc>
              <a:spcBef>
                <a:spcPct val="15000"/>
              </a:spcBef>
              <a:spcAft>
                <a:spcPct val="20000"/>
              </a:spcAft>
              <a:tabLst>
                <a:tab pos="619982" algn="l"/>
                <a:tab pos="1242124" algn="l"/>
                <a:tab pos="1864267" algn="l"/>
                <a:tab pos="2486409" algn="l"/>
                <a:tab pos="3108552" algn="l"/>
                <a:tab pos="3730693" algn="l"/>
                <a:tab pos="4352835" algn="l"/>
                <a:tab pos="4974978" algn="l"/>
                <a:tab pos="5597120" algn="l"/>
                <a:tab pos="6219262" algn="l"/>
                <a:tab pos="6841404" algn="l"/>
              </a:tabLst>
            </a:pPr>
            <a:r>
              <a:rPr lang="en-GB" altLang="en-US" sz="2723" dirty="0"/>
              <a:t>Systematic techniques based on </a:t>
            </a:r>
            <a:r>
              <a:rPr lang="en-GB" altLang="en-US" sz="2723" dirty="0" smtClean="0"/>
              <a:t>                         abstraction </a:t>
            </a:r>
            <a:r>
              <a:rPr lang="en-GB" altLang="en-US" sz="2723" dirty="0"/>
              <a:t>(modelling) and </a:t>
            </a:r>
            <a:r>
              <a:rPr lang="en-GB" altLang="en-US" sz="2723" dirty="0" smtClean="0"/>
              <a:t>                 decomposition</a:t>
            </a:r>
            <a:r>
              <a:rPr lang="en-GB" altLang="en-US" sz="2723" dirty="0"/>
              <a:t>.</a:t>
            </a:r>
          </a:p>
        </p:txBody>
      </p:sp>
      <p:pic>
        <p:nvPicPr>
          <p:cNvPr id="348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1" y="3562350"/>
            <a:ext cx="1819382" cy="1297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p:cNvSpPr>
            <a:spLocks noGrp="1"/>
          </p:cNvSpPr>
          <p:nvPr>
            <p:ph type="sldNum" sz="quarter" idx="12"/>
          </p:nvPr>
        </p:nvSpPr>
        <p:spPr/>
        <p:txBody>
          <a:bodyPr/>
          <a:lstStyle/>
          <a:p>
            <a:fld id="{F815AC96-4A5A-4699-9DBD-ACAB251D8CBA}" type="slidenum">
              <a:rPr lang="en-US" smtClean="0"/>
              <a:pPr/>
              <a:t>39</a:t>
            </a:fld>
            <a:endParaRPr lang="en-US"/>
          </a:p>
        </p:txBody>
      </p:sp>
    </p:spTree>
    <p:extLst>
      <p:ext uri="{BB962C8B-B14F-4D97-AF65-F5344CB8AC3E}">
        <p14:creationId xmlns:p14="http://schemas.microsoft.com/office/powerpoint/2010/main" val="37356538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checkerboard(across)">
                                      <p:cBhvr>
                                        <p:cTn id="7" dur="500"/>
                                        <p:tgtEl>
                                          <p:spTgt spid="34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checkerboard(across)">
                                      <p:cBhvr>
                                        <p:cTn id="12" dur="500"/>
                                        <p:tgtEl>
                                          <p:spTgt spid="34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4818">
                                            <p:txEl>
                                              <p:pRg st="2" end="2"/>
                                            </p:txEl>
                                          </p:spTgt>
                                        </p:tgtEl>
                                        <p:attrNameLst>
                                          <p:attrName>style.visibility</p:attrName>
                                        </p:attrNameLst>
                                      </p:cBhvr>
                                      <p:to>
                                        <p:strVal val="visible"/>
                                      </p:to>
                                    </p:set>
                                    <p:animEffect transition="in" filter="checkerboard(across)">
                                      <p:cBhvr>
                                        <p:cTn id="17" dur="500"/>
                                        <p:tgtEl>
                                          <p:spTgt spid="34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additive="repl">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100000">
                                          <p:val>
                                            <p:strVal val="0-#ppt_w/2"/>
                                          </p:val>
                                        </p:tav>
                                        <p:tav>
                                          <p:val>
                                            <p:strVal val="#ppt_x"/>
                                          </p:val>
                                        </p:tav>
                                      </p:tavLst>
                                    </p:anim>
                                    <p:anim calcmode="lin" valueType="num">
                                      <p:cBhvr>
                                        <p:cTn id="23" dur="500" fill="hold"/>
                                        <p:tgtEl>
                                          <p:spTgt spid="34820"/>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381000" y="149944"/>
            <a:ext cx="5850975" cy="549779"/>
          </a:xfrm>
        </p:spPr>
        <p:txBody>
          <a:bodyPr vert="horz" lIns="13472" tIns="35027" rIns="13472" bIns="35027" rtlCol="0" anchor="ctr">
            <a:normAutofit fontScale="90000"/>
          </a:bodyPr>
          <a:lstStyle/>
          <a:p>
            <a:pPr>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b="1" dirty="0" smtClean="0">
                <a:solidFill>
                  <a:srgbClr val="0000CC"/>
                </a:solidFill>
              </a:rPr>
              <a:t>Software Crisis</a:t>
            </a:r>
          </a:p>
        </p:txBody>
      </p:sp>
      <p:sp>
        <p:nvSpPr>
          <p:cNvPr id="37890" name="Rectangle 2"/>
          <p:cNvSpPr>
            <a:spLocks noGrp="1" noChangeArrowheads="1"/>
          </p:cNvSpPr>
          <p:nvPr>
            <p:ph type="body" idx="4294967295"/>
          </p:nvPr>
        </p:nvSpPr>
        <p:spPr>
          <a:xfrm>
            <a:off x="76200" y="770508"/>
            <a:ext cx="6781800" cy="4095791"/>
          </a:xfrm>
        </p:spPr>
        <p:txBody>
          <a:bodyPr vert="horz" lIns="13472" tIns="35027" rIns="13472" bIns="35027" rtlCol="0">
            <a:normAutofit/>
          </a:bodyPr>
          <a:lstStyle/>
          <a:p>
            <a:pPr marL="232224" indent="-232224">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t>It is often the case that software products:</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Fail to meet user requirements.</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Expensive.</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Difficult to alter, debug, and enhance.</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Often delivered late.</a:t>
            </a:r>
          </a:p>
          <a:p>
            <a:pPr marL="504410" lvl="1" indent="-193340">
              <a:lnSpc>
                <a:spcPct val="115000"/>
              </a:lnSpc>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dirty="0">
                <a:solidFill>
                  <a:srgbClr val="0000CC"/>
                </a:solidFill>
              </a:rPr>
              <a:t>Use resources non-optimally.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24515298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checkerboard(across)">
                                      <p:cBhvr>
                                        <p:cTn id="7" dur="500"/>
                                        <p:tgtEl>
                                          <p:spTgt spid="378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checkerboard(across)">
                                      <p:cBhvr>
                                        <p:cTn id="12" dur="500"/>
                                        <p:tgtEl>
                                          <p:spTgt spid="378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890">
                                            <p:txEl>
                                              <p:pRg st="3" end="3"/>
                                            </p:txEl>
                                          </p:spTgt>
                                        </p:tgtEl>
                                        <p:attrNameLst>
                                          <p:attrName>style.visibility</p:attrName>
                                        </p:attrNameLst>
                                      </p:cBhvr>
                                      <p:to>
                                        <p:strVal val="visible"/>
                                      </p:to>
                                    </p:set>
                                    <p:animEffect transition="in" filter="checkerboard(across)">
                                      <p:cBhvr>
                                        <p:cTn id="17" dur="500"/>
                                        <p:tgtEl>
                                          <p:spTgt spid="378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7890">
                                            <p:txEl>
                                              <p:pRg st="4" end="4"/>
                                            </p:txEl>
                                          </p:spTgt>
                                        </p:tgtEl>
                                        <p:attrNameLst>
                                          <p:attrName>style.visibility</p:attrName>
                                        </p:attrNameLst>
                                      </p:cBhvr>
                                      <p:to>
                                        <p:strVal val="visible"/>
                                      </p:to>
                                    </p:set>
                                    <p:animEffect transition="in" filter="checkerboard(across)">
                                      <p:cBhvr>
                                        <p:cTn id="22" dur="500"/>
                                        <p:tgtEl>
                                          <p:spTgt spid="378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7890">
                                            <p:txEl>
                                              <p:pRg st="5" end="5"/>
                                            </p:txEl>
                                          </p:spTgt>
                                        </p:tgtEl>
                                        <p:attrNameLst>
                                          <p:attrName>style.visibility</p:attrName>
                                        </p:attrNameLst>
                                      </p:cBhvr>
                                      <p:to>
                                        <p:strVal val="visible"/>
                                      </p:to>
                                    </p:set>
                                    <p:animEffect transition="in" filter="checkerboard(across)">
                                      <p:cBhvr>
                                        <p:cTn id="27" dur="500"/>
                                        <p:tgtEl>
                                          <p:spTgt spid="378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33546" y="-17996"/>
            <a:ext cx="6858720" cy="927819"/>
          </a:xfrm>
        </p:spPr>
        <p:txBody>
          <a:bodyPr vert="horz" lIns="13472" tIns="35027" rIns="13472" bIns="35027" rtlCol="0" anchor="ctr">
            <a:normAutofit/>
          </a:bodyPr>
          <a:lstStyle/>
          <a:p>
            <a:pPr>
              <a:lnSpc>
                <a:spcPct val="94000"/>
              </a:lnSpc>
              <a:spcBef>
                <a:spcPts val="493"/>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dirty="0">
                <a:solidFill>
                  <a:srgbClr val="0000CC"/>
                </a:solidFill>
              </a:rPr>
              <a:t>Why Study Software Engineering? (2)</a:t>
            </a:r>
            <a:r>
              <a:rPr lang="ar-SA" altLang="en-US" sz="2723" dirty="0">
                <a:solidFill>
                  <a:srgbClr val="0000CC"/>
                </a:solidFill>
                <a:cs typeface="Arial" panose="020B0604020202020204" pitchFamily="34" charset="0"/>
              </a:rPr>
              <a:t>‏</a:t>
            </a:r>
            <a:endParaRPr lang="en-GB" altLang="en-US" sz="2723" dirty="0">
              <a:solidFill>
                <a:srgbClr val="0000CC"/>
              </a:solidFill>
            </a:endParaRPr>
          </a:p>
        </p:txBody>
      </p:sp>
      <p:sp>
        <p:nvSpPr>
          <p:cNvPr id="35842" name="Rectangle 2"/>
          <p:cNvSpPr>
            <a:spLocks noGrp="1" noChangeArrowheads="1"/>
          </p:cNvSpPr>
          <p:nvPr>
            <p:ph type="body" idx="1"/>
          </p:nvPr>
        </p:nvSpPr>
        <p:spPr>
          <a:xfrm>
            <a:off x="67812" y="796049"/>
            <a:ext cx="6824454" cy="4084989"/>
          </a:xfrm>
        </p:spPr>
        <p:txBody>
          <a:bodyPr vert="horz" lIns="13472" tIns="35027" rIns="13472" bIns="35027" rtlCol="0">
            <a:normAutofit lnSpcReduction="10000"/>
          </a:bodyPr>
          <a:lstStyle/>
          <a:p>
            <a:pPr marL="232224" indent="-232224">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3265" dirty="0"/>
              <a:t>Learn  systematic techniques of: </a:t>
            </a:r>
          </a:p>
          <a:p>
            <a:pPr marL="504410" lvl="1" indent="-193340">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2723" b="1" dirty="0">
                <a:solidFill>
                  <a:srgbClr val="6600CC"/>
                </a:solidFill>
              </a:rPr>
              <a:t>Specification, design, user interface development,</a:t>
            </a:r>
            <a:r>
              <a:rPr lang="en-GB" altLang="en-US" sz="2449" b="1" dirty="0">
                <a:solidFill>
                  <a:srgbClr val="6600CC"/>
                </a:solidFill>
              </a:rPr>
              <a:t> </a:t>
            </a:r>
            <a:r>
              <a:rPr lang="en-GB" altLang="en-US" sz="2723" b="1" dirty="0">
                <a:solidFill>
                  <a:srgbClr val="6600CC"/>
                </a:solidFill>
              </a:rPr>
              <a:t>testing, project management, maintenance, etc.</a:t>
            </a:r>
          </a:p>
          <a:p>
            <a:pPr marL="504410" lvl="1" indent="-193340">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r>
              <a:rPr lang="en-GB" altLang="en-US" sz="2723" dirty="0"/>
              <a:t>Appreciate issues that arise in team development.</a:t>
            </a:r>
          </a:p>
          <a:p>
            <a:pPr marL="504410" lvl="1" indent="-193340">
              <a:lnSpc>
                <a:spcPct val="130000"/>
              </a:lnSpc>
              <a:spcBef>
                <a:spcPct val="25000"/>
              </a:spcBef>
              <a:spcAft>
                <a:spcPts val="142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 pos="6402880" algn="l"/>
              </a:tabLst>
            </a:pPr>
            <a:endParaRPr lang="en-GB" altLang="en-US" sz="2995"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40</a:t>
            </a:fld>
            <a:endParaRPr lang="en-US"/>
          </a:p>
        </p:txBody>
      </p:sp>
    </p:spTree>
    <p:extLst>
      <p:ext uri="{BB962C8B-B14F-4D97-AF65-F5344CB8AC3E}">
        <p14:creationId xmlns:p14="http://schemas.microsoft.com/office/powerpoint/2010/main" val="4457963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35842"/>
                                        </p:tgtEl>
                                        <p:attrNameLst>
                                          <p:attrName>style.visibility</p:attrName>
                                        </p:attrNameLst>
                                      </p:cBhvr>
                                      <p:to>
                                        <p:strVal val="visible"/>
                                      </p:to>
                                    </p:set>
                                    <p:animEffect transition="in" filter="wipe(up)">
                                      <p:cBhvr additive="repl">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76200" y="381461"/>
            <a:ext cx="6858720" cy="581101"/>
          </a:xfrm>
        </p:spPr>
        <p:txBody>
          <a:bodyPr vert="horz" lIns="13472" tIns="35027" rIns="13472" bIns="35027" rtlCol="0" anchor="ctr">
            <a:normAutofit/>
          </a:bodyPr>
          <a:lstStyle/>
          <a:p>
            <a:pPr>
              <a:lnSpc>
                <a:spcPct val="94000"/>
              </a:lnSpc>
              <a:spcBef>
                <a:spcPts val="493"/>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723" dirty="0">
                <a:solidFill>
                  <a:srgbClr val="0000CC"/>
                </a:solidFill>
              </a:rPr>
              <a:t>Why Study Software Engineering? (3)</a:t>
            </a:r>
            <a:r>
              <a:rPr lang="ar-SA" altLang="en-US" sz="2723" dirty="0">
                <a:solidFill>
                  <a:srgbClr val="0000CC"/>
                </a:solidFill>
                <a:cs typeface="Arial" panose="020B0604020202020204" pitchFamily="34" charset="0"/>
              </a:rPr>
              <a:t>‏</a:t>
            </a:r>
            <a:endParaRPr lang="en-GB" altLang="en-US" sz="2723" dirty="0">
              <a:solidFill>
                <a:srgbClr val="0000CC"/>
              </a:solidFill>
            </a:endParaRPr>
          </a:p>
        </p:txBody>
      </p:sp>
      <p:sp>
        <p:nvSpPr>
          <p:cNvPr id="36866" name="Rectangle 2"/>
          <p:cNvSpPr>
            <a:spLocks noGrp="1" noChangeArrowheads="1"/>
          </p:cNvSpPr>
          <p:nvPr>
            <p:ph type="body" idx="1"/>
          </p:nvPr>
        </p:nvSpPr>
        <p:spPr>
          <a:xfrm>
            <a:off x="0" y="1010720"/>
            <a:ext cx="7772400" cy="3373195"/>
          </a:xfrm>
        </p:spPr>
        <p:txBody>
          <a:bodyPr vert="horz" lIns="13472" tIns="35027" rIns="13472" bIns="35027" rtlCol="0">
            <a:normAutofit/>
          </a:bodyPr>
          <a:lstStyle/>
          <a:p>
            <a:pPr marL="232224" indent="-232224">
              <a:lnSpc>
                <a:spcPct val="130000"/>
              </a:lnSpc>
              <a:spcBef>
                <a:spcPct val="30000"/>
              </a:spcBef>
              <a:spcAft>
                <a:spcPct val="300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3675" dirty="0"/>
              <a:t>To  acquire skills to be a better programmer: </a:t>
            </a:r>
          </a:p>
          <a:p>
            <a:pPr marL="777678" lvl="2" indent="-155535">
              <a:lnSpc>
                <a:spcPct val="130000"/>
              </a:lnSpc>
              <a:spcBef>
                <a:spcPct val="30000"/>
              </a:spcBef>
              <a:spcAft>
                <a:spcPct val="300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solidFill>
                  <a:srgbClr val="C00000"/>
                </a:solidFill>
              </a:rPr>
              <a:t>Higher Productivity </a:t>
            </a:r>
          </a:p>
          <a:p>
            <a:pPr marL="777678" lvl="2" indent="-155535">
              <a:lnSpc>
                <a:spcPct val="130000"/>
              </a:lnSpc>
              <a:spcBef>
                <a:spcPct val="30000"/>
              </a:spcBef>
              <a:spcAft>
                <a:spcPct val="30000"/>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995" dirty="0">
                <a:solidFill>
                  <a:srgbClr val="C00000"/>
                </a:solidFill>
              </a:rPr>
              <a:t>Better Quality Programs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41</a:t>
            </a:fld>
            <a:endParaRPr lang="en-US"/>
          </a:p>
        </p:txBody>
      </p:sp>
    </p:spTree>
    <p:extLst>
      <p:ext uri="{BB962C8B-B14F-4D97-AF65-F5344CB8AC3E}">
        <p14:creationId xmlns:p14="http://schemas.microsoft.com/office/powerpoint/2010/main" val="36965401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36866"/>
                                        </p:tgtEl>
                                        <p:attrNameLst>
                                          <p:attrName>style.visibility</p:attrName>
                                        </p:attrNameLst>
                                      </p:cBhvr>
                                      <p:to>
                                        <p:strVal val="visible"/>
                                      </p:to>
                                    </p:set>
                                    <p:animEffect transition="in" filter="wipe(up)">
                                      <p:cBhvr additive="repl">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1442679" y="50915"/>
            <a:ext cx="3827913" cy="594883"/>
          </a:xfrm>
          <a:noFill/>
        </p:spPr>
        <p:txBody>
          <a:bodyPr vert="horz" lIns="69055" tIns="34528" rIns="69055" bIns="34528" rtlCol="0" anchor="ctr">
            <a:noAutofit/>
          </a:bodyPr>
          <a:lstStyle/>
          <a:p>
            <a:r>
              <a:rPr lang="en-GB" altLang="en-US" sz="3200" b="1" dirty="0"/>
              <a:t>Jobs versus Projects</a:t>
            </a:r>
          </a:p>
        </p:txBody>
      </p:sp>
      <p:sp>
        <p:nvSpPr>
          <p:cNvPr id="242691" name="Rectangle 3"/>
          <p:cNvSpPr>
            <a:spLocks noGrp="1" noChangeArrowheads="1"/>
          </p:cNvSpPr>
          <p:nvPr>
            <p:ph type="body" idx="4294967295"/>
          </p:nvPr>
        </p:nvSpPr>
        <p:spPr>
          <a:xfrm>
            <a:off x="719" y="3169926"/>
            <a:ext cx="6858001" cy="1728181"/>
          </a:xfrm>
        </p:spPr>
        <p:txBody>
          <a:bodyPr vert="horz" lIns="69055" tIns="34528" rIns="69055" bIns="34528" rtlCol="0">
            <a:normAutofit fontScale="70000" lnSpcReduction="20000"/>
          </a:bodyPr>
          <a:lstStyle/>
          <a:p>
            <a:pPr marL="233304" indent="-233304" defTabSz="518452">
              <a:lnSpc>
                <a:spcPct val="110000"/>
              </a:lnSpc>
              <a:spcBef>
                <a:spcPct val="15000"/>
              </a:spcBef>
              <a:spcAft>
                <a:spcPts val="136"/>
              </a:spcAft>
              <a:buNone/>
            </a:pPr>
            <a:r>
              <a:rPr lang="en-GB" altLang="en-US" b="1" dirty="0" smtClean="0">
                <a:solidFill>
                  <a:srgbClr val="000099"/>
                </a:solidFill>
              </a:rPr>
              <a:t>Jobs</a:t>
            </a:r>
            <a:r>
              <a:rPr lang="en-GB" altLang="en-US" b="0" dirty="0" smtClean="0"/>
              <a:t> – repetition of very well-defined and well understood tasks with very little uncertainty</a:t>
            </a:r>
          </a:p>
          <a:p>
            <a:pPr marL="233304" indent="-233304" defTabSz="518452">
              <a:lnSpc>
                <a:spcPct val="110000"/>
              </a:lnSpc>
              <a:spcBef>
                <a:spcPct val="15000"/>
              </a:spcBef>
              <a:spcAft>
                <a:spcPts val="136"/>
              </a:spcAft>
              <a:buNone/>
            </a:pPr>
            <a:r>
              <a:rPr lang="en-GB" altLang="en-US" b="1" dirty="0" smtClean="0">
                <a:solidFill>
                  <a:srgbClr val="000099"/>
                </a:solidFill>
              </a:rPr>
              <a:t>Exploration</a:t>
            </a:r>
            <a:r>
              <a:rPr lang="en-GB" altLang="en-US" b="0" dirty="0" smtClean="0"/>
              <a:t> – The outcome is very uncertain, e.g. finding a cure for cancer.</a:t>
            </a:r>
          </a:p>
          <a:p>
            <a:pPr marL="233304" indent="-233304" defTabSz="518452">
              <a:lnSpc>
                <a:spcPct val="110000"/>
              </a:lnSpc>
              <a:spcBef>
                <a:spcPct val="15000"/>
              </a:spcBef>
              <a:spcAft>
                <a:spcPts val="136"/>
              </a:spcAft>
              <a:buNone/>
            </a:pPr>
            <a:r>
              <a:rPr lang="en-GB" altLang="en-US" b="1" dirty="0" smtClean="0">
                <a:solidFill>
                  <a:srgbClr val="000099"/>
                </a:solidFill>
              </a:rPr>
              <a:t>Projects</a:t>
            </a:r>
            <a:r>
              <a:rPr lang="en-GB" altLang="en-US" b="0" dirty="0" smtClean="0"/>
              <a:t> – in the middle!  Has challenge as well as routine…</a:t>
            </a:r>
          </a:p>
        </p:txBody>
      </p:sp>
      <p:grpSp>
        <p:nvGrpSpPr>
          <p:cNvPr id="2" name="Group 4"/>
          <p:cNvGrpSpPr>
            <a:grpSpLocks/>
          </p:cNvGrpSpPr>
          <p:nvPr/>
        </p:nvGrpSpPr>
        <p:grpSpPr bwMode="auto">
          <a:xfrm>
            <a:off x="719" y="719429"/>
            <a:ext cx="6858720" cy="2333045"/>
            <a:chOff x="0" y="557"/>
            <a:chExt cx="6350" cy="2160"/>
          </a:xfrm>
        </p:grpSpPr>
        <p:sp>
          <p:nvSpPr>
            <p:cNvPr id="59397" name="Rectangle 19"/>
            <p:cNvSpPr>
              <a:spLocks noChangeArrowheads="1"/>
            </p:cNvSpPr>
            <p:nvPr/>
          </p:nvSpPr>
          <p:spPr bwMode="auto">
            <a:xfrm>
              <a:off x="0" y="557"/>
              <a:ext cx="6350" cy="2160"/>
            </a:xfrm>
            <a:prstGeom prst="rect">
              <a:avLst/>
            </a:prstGeom>
            <a:solidFill>
              <a:srgbClr val="FFFFCC"/>
            </a:solidFill>
            <a:ln w="9525">
              <a:solidFill>
                <a:srgbClr val="FF3300"/>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398" name="Text Box 8"/>
            <p:cNvSpPr txBox="1">
              <a:spLocks noChangeArrowheads="1"/>
            </p:cNvSpPr>
            <p:nvPr/>
          </p:nvSpPr>
          <p:spPr bwMode="auto">
            <a:xfrm>
              <a:off x="583" y="889"/>
              <a:ext cx="1344"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Routine</a:t>
              </a:r>
            </a:p>
          </p:txBody>
        </p:sp>
        <p:sp>
          <p:nvSpPr>
            <p:cNvPr id="59399" name="Text Box 9"/>
            <p:cNvSpPr txBox="1">
              <a:spLocks noChangeArrowheads="1"/>
            </p:cNvSpPr>
            <p:nvPr/>
          </p:nvSpPr>
          <p:spPr bwMode="auto">
            <a:xfrm>
              <a:off x="4087" y="697"/>
              <a:ext cx="1824" cy="70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Uncertainty of outcome</a:t>
              </a:r>
            </a:p>
          </p:txBody>
        </p:sp>
        <p:sp>
          <p:nvSpPr>
            <p:cNvPr id="59400" name="AutoShape 10"/>
            <p:cNvSpPr>
              <a:spLocks noChangeArrowheads="1"/>
            </p:cNvSpPr>
            <p:nvPr/>
          </p:nvSpPr>
          <p:spPr bwMode="auto">
            <a:xfrm>
              <a:off x="3127" y="1604"/>
              <a:ext cx="816" cy="245"/>
            </a:xfrm>
            <a:prstGeom prst="chevron">
              <a:avLst>
                <a:gd name="adj" fmla="val 83265"/>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1" name="AutoShape 11"/>
            <p:cNvSpPr>
              <a:spLocks noChangeArrowheads="1"/>
            </p:cNvSpPr>
            <p:nvPr/>
          </p:nvSpPr>
          <p:spPr bwMode="auto">
            <a:xfrm>
              <a:off x="4039" y="1604"/>
              <a:ext cx="816" cy="245"/>
            </a:xfrm>
            <a:prstGeom prst="chevron">
              <a:avLst>
                <a:gd name="adj" fmla="val 83265"/>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2" name="AutoShape 12"/>
            <p:cNvSpPr>
              <a:spLocks noChangeArrowheads="1"/>
            </p:cNvSpPr>
            <p:nvPr/>
          </p:nvSpPr>
          <p:spPr bwMode="auto">
            <a:xfrm>
              <a:off x="4903" y="1604"/>
              <a:ext cx="816" cy="245"/>
            </a:xfrm>
            <a:prstGeom prst="chevron">
              <a:avLst>
                <a:gd name="adj" fmla="val 83265"/>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3" name="AutoShape 13"/>
            <p:cNvSpPr>
              <a:spLocks noChangeArrowheads="1"/>
            </p:cNvSpPr>
            <p:nvPr/>
          </p:nvSpPr>
          <p:spPr bwMode="auto">
            <a:xfrm flipH="1">
              <a:off x="2023" y="1604"/>
              <a:ext cx="768" cy="245"/>
            </a:xfrm>
            <a:prstGeom prst="chevron">
              <a:avLst>
                <a:gd name="adj" fmla="val 78367"/>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4" name="AutoShape 14"/>
            <p:cNvSpPr>
              <a:spLocks noChangeArrowheads="1"/>
            </p:cNvSpPr>
            <p:nvPr/>
          </p:nvSpPr>
          <p:spPr bwMode="auto">
            <a:xfrm flipH="1">
              <a:off x="1255" y="1604"/>
              <a:ext cx="768" cy="245"/>
            </a:xfrm>
            <a:prstGeom prst="chevron">
              <a:avLst>
                <a:gd name="adj" fmla="val 78367"/>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5" name="AutoShape 15"/>
            <p:cNvSpPr>
              <a:spLocks noChangeArrowheads="1"/>
            </p:cNvSpPr>
            <p:nvPr/>
          </p:nvSpPr>
          <p:spPr bwMode="auto">
            <a:xfrm flipH="1">
              <a:off x="439" y="1604"/>
              <a:ext cx="768" cy="245"/>
            </a:xfrm>
            <a:prstGeom prst="chevron">
              <a:avLst>
                <a:gd name="adj" fmla="val 78367"/>
              </a:avLst>
            </a:prstGeom>
            <a:solidFill>
              <a:schemeClr val="accent1"/>
            </a:solidFill>
            <a:ln w="9525">
              <a:solidFill>
                <a:schemeClr val="tx1"/>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59406" name="Text Box 16"/>
            <p:cNvSpPr txBox="1">
              <a:spLocks noChangeArrowheads="1"/>
            </p:cNvSpPr>
            <p:nvPr/>
          </p:nvSpPr>
          <p:spPr bwMode="auto">
            <a:xfrm>
              <a:off x="535" y="2058"/>
              <a:ext cx="1344"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Jobs</a:t>
              </a:r>
            </a:p>
          </p:txBody>
        </p:sp>
        <p:sp>
          <p:nvSpPr>
            <p:cNvPr id="59407" name="Text Box 17"/>
            <p:cNvSpPr txBox="1">
              <a:spLocks noChangeArrowheads="1"/>
            </p:cNvSpPr>
            <p:nvPr/>
          </p:nvSpPr>
          <p:spPr bwMode="auto">
            <a:xfrm>
              <a:off x="2311" y="2058"/>
              <a:ext cx="1344"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Projects</a:t>
              </a:r>
            </a:p>
          </p:txBody>
        </p:sp>
        <p:sp>
          <p:nvSpPr>
            <p:cNvPr id="59408" name="Text Box 18"/>
            <p:cNvSpPr txBox="1">
              <a:spLocks noChangeArrowheads="1"/>
            </p:cNvSpPr>
            <p:nvPr/>
          </p:nvSpPr>
          <p:spPr bwMode="auto">
            <a:xfrm>
              <a:off x="4039" y="2057"/>
              <a:ext cx="1680" cy="396"/>
            </a:xfrm>
            <a:prstGeom prst="rect">
              <a:avLst/>
            </a:prstGeom>
            <a:solidFill>
              <a:srgbClr val="FFFF00"/>
            </a:solidFill>
            <a:ln w="9525">
              <a:solidFill>
                <a:srgbClr val="CC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eaLnBrk="1" hangingPunct="1">
                <a:lnSpc>
                  <a:spcPct val="100000"/>
                </a:lnSpc>
                <a:spcBef>
                  <a:spcPct val="50000"/>
                </a:spcBef>
                <a:buClrTx/>
                <a:buSzTx/>
                <a:buFontTx/>
                <a:buNone/>
              </a:pPr>
              <a:r>
                <a:rPr lang="en-US" altLang="en-US" sz="2177" b="1">
                  <a:solidFill>
                    <a:schemeClr val="tx1"/>
                  </a:solidFill>
                  <a:latin typeface="Comic Sans MS" panose="030F0702030302020204" pitchFamily="66" charset="0"/>
                </a:rPr>
                <a:t>Exploration</a:t>
              </a:r>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42</a:t>
            </a:fld>
            <a:endParaRPr lang="en-US"/>
          </a:p>
        </p:txBody>
      </p:sp>
    </p:spTree>
    <p:extLst>
      <p:ext uri="{BB962C8B-B14F-4D97-AF65-F5344CB8AC3E}">
        <p14:creationId xmlns:p14="http://schemas.microsoft.com/office/powerpoint/2010/main" val="4254996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2691">
                                            <p:txEl>
                                              <p:pRg st="0" end="0"/>
                                            </p:txEl>
                                          </p:spTgt>
                                        </p:tgtEl>
                                        <p:attrNameLst>
                                          <p:attrName>style.visibility</p:attrName>
                                        </p:attrNameLst>
                                      </p:cBhvr>
                                      <p:to>
                                        <p:strVal val="visible"/>
                                      </p:to>
                                    </p:set>
                                    <p:anim calcmode="lin" valueType="num">
                                      <p:cBhvr additive="base">
                                        <p:cTn id="12" dur="500" fill="hold"/>
                                        <p:tgtEl>
                                          <p:spTgt spid="24269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2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2691">
                                            <p:txEl>
                                              <p:pRg st="1" end="1"/>
                                            </p:txEl>
                                          </p:spTgt>
                                        </p:tgtEl>
                                        <p:attrNameLst>
                                          <p:attrName>style.visibility</p:attrName>
                                        </p:attrNameLst>
                                      </p:cBhvr>
                                      <p:to>
                                        <p:strVal val="visible"/>
                                      </p:to>
                                    </p:set>
                                    <p:anim calcmode="lin" valueType="num">
                                      <p:cBhvr additive="base">
                                        <p:cTn id="18" dur="500" fill="hold"/>
                                        <p:tgtEl>
                                          <p:spTgt spid="24269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2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2691">
                                            <p:txEl>
                                              <p:pRg st="2" end="2"/>
                                            </p:txEl>
                                          </p:spTgt>
                                        </p:tgtEl>
                                        <p:attrNameLst>
                                          <p:attrName>style.visibility</p:attrName>
                                        </p:attrNameLst>
                                      </p:cBhvr>
                                      <p:to>
                                        <p:strVal val="visible"/>
                                      </p:to>
                                    </p:set>
                                    <p:anim calcmode="lin" valueType="num">
                                      <p:cBhvr additive="base">
                                        <p:cTn id="24" dur="500" fill="hold"/>
                                        <p:tgtEl>
                                          <p:spTgt spid="24269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2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738931" y="971553"/>
            <a:ext cx="1975232" cy="1295397"/>
          </a:xfrm>
          <a:solidFill>
            <a:srgbClr val="FFFF00"/>
          </a:solidFill>
        </p:spPr>
        <p:txBody>
          <a:bodyPr>
            <a:normAutofit fontScale="90000"/>
          </a:bodyPr>
          <a:lstStyle/>
          <a:p>
            <a:pPr>
              <a:lnSpc>
                <a:spcPct val="94000"/>
              </a:lnSpc>
              <a:tabLst>
                <a:tab pos="0" algn="l"/>
                <a:tab pos="304591" algn="l"/>
                <a:tab pos="610262" algn="l"/>
                <a:tab pos="915932" algn="l"/>
                <a:tab pos="1221603" algn="l"/>
                <a:tab pos="1527272" algn="l"/>
                <a:tab pos="1831864" algn="l"/>
                <a:tab pos="2138613" algn="l"/>
                <a:tab pos="2444286" algn="l"/>
                <a:tab pos="2748875" algn="l"/>
                <a:tab pos="3055626" algn="l"/>
                <a:tab pos="3361296" algn="l"/>
                <a:tab pos="3666967" algn="l"/>
                <a:tab pos="3971558" algn="l"/>
                <a:tab pos="4278308" algn="l"/>
                <a:tab pos="4583979" algn="l"/>
                <a:tab pos="4888568" algn="l"/>
                <a:tab pos="5194241" algn="l"/>
                <a:tab pos="5500990" algn="l"/>
                <a:tab pos="5806661" algn="l"/>
                <a:tab pos="6111251" algn="l"/>
              </a:tabLst>
            </a:pPr>
            <a:r>
              <a:rPr lang="en-GB" altLang="en-US" sz="2995" dirty="0"/>
              <a:t>Types of Software Projects</a:t>
            </a:r>
          </a:p>
        </p:txBody>
      </p:sp>
      <p:sp>
        <p:nvSpPr>
          <p:cNvPr id="109571" name="Rectangle 3"/>
          <p:cNvSpPr>
            <a:spLocks noGrp="1" noChangeArrowheads="1"/>
          </p:cNvSpPr>
          <p:nvPr>
            <p:ph type="body" idx="1"/>
          </p:nvPr>
        </p:nvSpPr>
        <p:spPr>
          <a:xfrm>
            <a:off x="-1" y="317050"/>
            <a:ext cx="6714163" cy="4095791"/>
          </a:xfrm>
        </p:spPr>
        <p:txBody>
          <a:bodyPr>
            <a:normAutofit lnSpcReduction="10000"/>
          </a:bodyPr>
          <a:lstStyle/>
          <a:p>
            <a:pPr marL="232224" indent="-232224">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995" dirty="0"/>
              <a:t>Two types of software projects:</a:t>
            </a: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b="1" dirty="0">
                <a:solidFill>
                  <a:srgbClr val="000099"/>
                </a:solidFill>
              </a:rPr>
              <a:t>Products (Generic software)</a:t>
            </a:r>
            <a:r>
              <a:rPr lang="ar-SA" altLang="en-US" sz="2723" b="1" dirty="0">
                <a:solidFill>
                  <a:srgbClr val="000099"/>
                </a:solidFill>
                <a:cs typeface="Arial" panose="020B0604020202020204" pitchFamily="34" charset="0"/>
              </a:rPr>
              <a:t>‏</a:t>
            </a:r>
            <a:endParaRPr lang="en-GB" altLang="en-US" sz="2723" b="1" dirty="0">
              <a:solidFill>
                <a:srgbClr val="000099"/>
              </a:solidFill>
            </a:endParaRP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b="1" dirty="0">
                <a:solidFill>
                  <a:srgbClr val="000099"/>
                </a:solidFill>
              </a:rPr>
              <a:t>Services (custom software)</a:t>
            </a:r>
            <a:r>
              <a:rPr lang="ar-SA" altLang="en-US" sz="2723" b="1" dirty="0">
                <a:solidFill>
                  <a:srgbClr val="000099"/>
                </a:solidFill>
                <a:cs typeface="Arial" panose="020B0604020202020204" pitchFamily="34" charset="0"/>
              </a:rPr>
              <a:t>‏</a:t>
            </a:r>
            <a:endParaRPr lang="en-GB" altLang="en-US" sz="2723" b="1" dirty="0">
              <a:solidFill>
                <a:srgbClr val="000099"/>
              </a:solidFill>
            </a:endParaRPr>
          </a:p>
          <a:p>
            <a:pPr marL="232224" indent="-232224">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995" dirty="0"/>
              <a:t>Total business – Several Trillions of US $ </a:t>
            </a: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dirty="0"/>
              <a:t>Half in products and half services</a:t>
            </a:r>
          </a:p>
          <a:p>
            <a:pPr marL="504410" lvl="1" indent="-193340">
              <a:lnSpc>
                <a:spcPct val="125000"/>
              </a:lnSpc>
              <a:spcBef>
                <a:spcPts val="816"/>
              </a:spcBef>
              <a:spcAft>
                <a:spcPct val="20000"/>
              </a:spcAft>
              <a:tabLst>
                <a:tab pos="246265" algn="l"/>
                <a:tab pos="551936" algn="l"/>
                <a:tab pos="857605" algn="l"/>
                <a:tab pos="1163278" algn="l"/>
                <a:tab pos="1468947" algn="l"/>
                <a:tab pos="1773538" algn="l"/>
                <a:tab pos="2080288" algn="l"/>
                <a:tab pos="2385959" algn="l"/>
                <a:tab pos="2690550" algn="l"/>
                <a:tab pos="2996220" algn="l"/>
                <a:tab pos="3302971" algn="l"/>
                <a:tab pos="3608640" algn="l"/>
                <a:tab pos="3913232" algn="l"/>
                <a:tab pos="4219982" algn="l"/>
                <a:tab pos="4525654" algn="l"/>
                <a:tab pos="4831323" algn="l"/>
                <a:tab pos="5135914" algn="l"/>
                <a:tab pos="5442665" algn="l"/>
                <a:tab pos="5748335" algn="l"/>
                <a:tab pos="6052926" algn="l"/>
              </a:tabLst>
            </a:pPr>
            <a:r>
              <a:rPr lang="en-GB" altLang="en-US" sz="2723" b="1" dirty="0">
                <a:solidFill>
                  <a:srgbClr val="0000FF"/>
                </a:solidFill>
              </a:rPr>
              <a:t>Services segment is growing fast!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43</a:t>
            </a:fld>
            <a:endParaRPr lang="en-US"/>
          </a:p>
        </p:txBody>
      </p:sp>
    </p:spTree>
    <p:extLst>
      <p:ext uri="{BB962C8B-B14F-4D97-AF65-F5344CB8AC3E}">
        <p14:creationId xmlns:p14="http://schemas.microsoft.com/office/powerpoint/2010/main" val="28568978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wipe(down)">
                                      <p:cBhvr>
                                        <p:cTn id="7" dur="500"/>
                                        <p:tgtEl>
                                          <p:spTgt spid="10957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9571">
                                            <p:txEl>
                                              <p:pRg st="1" end="1"/>
                                            </p:txEl>
                                          </p:spTgt>
                                        </p:tgtEl>
                                        <p:attrNameLst>
                                          <p:attrName>style.visibility</p:attrName>
                                        </p:attrNameLst>
                                      </p:cBhvr>
                                      <p:to>
                                        <p:strVal val="visible"/>
                                      </p:to>
                                    </p:set>
                                    <p:animEffect transition="in" filter="wipe(down)">
                                      <p:cBhvr>
                                        <p:cTn id="10" dur="500"/>
                                        <p:tgtEl>
                                          <p:spTgt spid="10957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9571">
                                            <p:txEl>
                                              <p:pRg st="2" end="2"/>
                                            </p:txEl>
                                          </p:spTgt>
                                        </p:tgtEl>
                                        <p:attrNameLst>
                                          <p:attrName>style.visibility</p:attrName>
                                        </p:attrNameLst>
                                      </p:cBhvr>
                                      <p:to>
                                        <p:strVal val="visible"/>
                                      </p:to>
                                    </p:set>
                                    <p:animEffect transition="in" filter="wipe(down)">
                                      <p:cBhvr>
                                        <p:cTn id="13" dur="500"/>
                                        <p:tgtEl>
                                          <p:spTgt spid="1095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09571">
                                            <p:txEl>
                                              <p:pRg st="3" end="3"/>
                                            </p:txEl>
                                          </p:spTgt>
                                        </p:tgtEl>
                                        <p:attrNameLst>
                                          <p:attrName>style.visibility</p:attrName>
                                        </p:attrNameLst>
                                      </p:cBhvr>
                                      <p:to>
                                        <p:strVal val="visible"/>
                                      </p:to>
                                    </p:set>
                                    <p:animEffect transition="in" filter="wipe(down)">
                                      <p:cBhvr>
                                        <p:cTn id="18" dur="500"/>
                                        <p:tgtEl>
                                          <p:spTgt spid="109571">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09571">
                                            <p:txEl>
                                              <p:pRg st="4" end="4"/>
                                            </p:txEl>
                                          </p:spTgt>
                                        </p:tgtEl>
                                        <p:attrNameLst>
                                          <p:attrName>style.visibility</p:attrName>
                                        </p:attrNameLst>
                                      </p:cBhvr>
                                      <p:to>
                                        <p:strVal val="visible"/>
                                      </p:to>
                                    </p:set>
                                    <p:animEffect transition="in" filter="wipe(down)">
                                      <p:cBhvr>
                                        <p:cTn id="21" dur="500"/>
                                        <p:tgtEl>
                                          <p:spTgt spid="109571">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09571">
                                            <p:txEl>
                                              <p:pRg st="5" end="5"/>
                                            </p:txEl>
                                          </p:spTgt>
                                        </p:tgtEl>
                                        <p:attrNameLst>
                                          <p:attrName>style.visibility</p:attrName>
                                        </p:attrNameLst>
                                      </p:cBhvr>
                                      <p:to>
                                        <p:strVal val="visible"/>
                                      </p:to>
                                    </p:set>
                                    <p:animEffect transition="in" filter="wipe(down)">
                                      <p:cBhvr>
                                        <p:cTn id="24" dur="500"/>
                                        <p:tgtEl>
                                          <p:spTgt spid="109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504908" y="3720016"/>
            <a:ext cx="3306487" cy="933219"/>
          </a:xfrm>
        </p:spPr>
        <p:txBody>
          <a:bodyPr vert="horz" lIns="68579" tIns="34289" rIns="68579" bIns="34289" rtlCol="0" anchor="ctr">
            <a:normAutofit/>
          </a:bodyPr>
          <a:lstStyle/>
          <a:p>
            <a:r>
              <a:rPr lang="en-US" altLang="en-US" sz="2995" b="1" dirty="0"/>
              <a:t>Types of Software</a:t>
            </a:r>
          </a:p>
        </p:txBody>
      </p:sp>
      <p:grpSp>
        <p:nvGrpSpPr>
          <p:cNvPr id="61443" name="Group 11"/>
          <p:cNvGrpSpPr>
            <a:grpSpLocks/>
          </p:cNvGrpSpPr>
          <p:nvPr/>
        </p:nvGrpSpPr>
        <p:grpSpPr bwMode="auto">
          <a:xfrm>
            <a:off x="228600" y="209550"/>
            <a:ext cx="6376991" cy="3269728"/>
            <a:chOff x="795" y="794"/>
            <a:chExt cx="5079" cy="2307"/>
          </a:xfrm>
        </p:grpSpPr>
        <p:sp>
          <p:nvSpPr>
            <p:cNvPr id="61444" name="AutoShape 39"/>
            <p:cNvSpPr>
              <a:spLocks noChangeArrowheads="1"/>
            </p:cNvSpPr>
            <p:nvPr/>
          </p:nvSpPr>
          <p:spPr bwMode="auto">
            <a:xfrm>
              <a:off x="795" y="1323"/>
              <a:ext cx="3174" cy="635"/>
            </a:xfrm>
            <a:prstGeom prst="roundRect">
              <a:avLst>
                <a:gd name="adj" fmla="val 16667"/>
              </a:avLst>
            </a:prstGeom>
            <a:solidFill>
              <a:srgbClr val="FFFFCC"/>
            </a:solidFill>
            <a:ln w="28575">
              <a:solidFill>
                <a:srgbClr val="FF3300"/>
              </a:solidFill>
              <a:round/>
              <a:headEnd/>
              <a:tailEnd/>
            </a:ln>
            <a:effectLst>
              <a:outerShdw dist="107763" dir="2700000" algn="ctr" rotWithShape="0">
                <a:schemeClr val="bg2"/>
              </a:outerShdw>
            </a:effec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lnSpc>
                  <a:spcPct val="100000"/>
                </a:lnSpc>
                <a:buClrTx/>
                <a:buSzTx/>
                <a:buFontTx/>
                <a:buNone/>
              </a:pPr>
              <a:r>
                <a:rPr kumimoji="1" lang="en-US" altLang="en-US" b="1" dirty="0">
                  <a:solidFill>
                    <a:srgbClr val="FF0000"/>
                  </a:solidFill>
                  <a:latin typeface="Comic Sans MS" panose="030F0702030302020204" pitchFamily="66" charset="0"/>
                </a:rPr>
                <a:t>Packaged software </a:t>
              </a:r>
              <a:r>
                <a:rPr kumimoji="1" lang="en-US" altLang="en-US" sz="1800" b="1" dirty="0">
                  <a:solidFill>
                    <a:srgbClr val="0000FF"/>
                  </a:solidFill>
                  <a:latin typeface="Comic Sans MS" panose="030F0702030302020204" pitchFamily="66" charset="0"/>
                </a:rPr>
                <a:t>—prewritten software available for purchase</a:t>
              </a:r>
            </a:p>
          </p:txBody>
        </p:sp>
        <p:sp>
          <p:nvSpPr>
            <p:cNvPr id="61446" name="AutoShape 43"/>
            <p:cNvSpPr>
              <a:spLocks noChangeArrowheads="1"/>
            </p:cNvSpPr>
            <p:nvPr/>
          </p:nvSpPr>
          <p:spPr bwMode="auto">
            <a:xfrm>
              <a:off x="795" y="2222"/>
              <a:ext cx="3174" cy="879"/>
            </a:xfrm>
            <a:prstGeom prst="roundRect">
              <a:avLst>
                <a:gd name="adj" fmla="val 16667"/>
              </a:avLst>
            </a:prstGeom>
            <a:solidFill>
              <a:srgbClr val="FFFFCC"/>
            </a:solidFill>
            <a:ln w="38100">
              <a:solidFill>
                <a:srgbClr val="FF3300"/>
              </a:solidFill>
              <a:round/>
              <a:headEnd/>
              <a:tailEnd/>
            </a:ln>
            <a:effectLst>
              <a:outerShdw dist="107763" dir="2700000" algn="ctr" rotWithShape="0">
                <a:schemeClr val="bg2"/>
              </a:outerShdw>
            </a:effec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r>
                <a:rPr kumimoji="1" lang="en-US" altLang="en-US" b="1" dirty="0">
                  <a:solidFill>
                    <a:srgbClr val="FF0000"/>
                  </a:solidFill>
                  <a:latin typeface="Comic Sans MS" panose="030F0702030302020204" pitchFamily="66" charset="0"/>
                </a:rPr>
                <a:t>Custom software </a:t>
              </a:r>
              <a:r>
                <a:rPr kumimoji="1" lang="en-US" altLang="en-US" sz="1800" b="1" dirty="0">
                  <a:solidFill>
                    <a:srgbClr val="0000FF"/>
                  </a:solidFill>
                  <a:latin typeface="Comic Sans MS" panose="030F0702030302020204" pitchFamily="66" charset="0"/>
                </a:rPr>
                <a:t>— software developed at some user’s requests-Usually developer tailors some generic solution</a:t>
              </a:r>
            </a:p>
          </p:txBody>
        </p:sp>
        <p:sp>
          <p:nvSpPr>
            <p:cNvPr id="61447" name="Line 44"/>
            <p:cNvSpPr>
              <a:spLocks noChangeShapeType="1"/>
            </p:cNvSpPr>
            <p:nvPr/>
          </p:nvSpPr>
          <p:spPr bwMode="auto">
            <a:xfrm flipV="1">
              <a:off x="3969" y="1482"/>
              <a:ext cx="476" cy="211"/>
            </a:xfrm>
            <a:prstGeom prst="line">
              <a:avLst/>
            </a:prstGeom>
            <a:noFill/>
            <a:ln w="38100">
              <a:solidFill>
                <a:srgbClr val="0000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61448" name="Line 45"/>
            <p:cNvSpPr>
              <a:spLocks noChangeShapeType="1"/>
            </p:cNvSpPr>
            <p:nvPr/>
          </p:nvSpPr>
          <p:spPr bwMode="auto">
            <a:xfrm flipH="1" flipV="1">
              <a:off x="3969" y="1693"/>
              <a:ext cx="476" cy="212"/>
            </a:xfrm>
            <a:prstGeom prst="line">
              <a:avLst/>
            </a:prstGeom>
            <a:noFill/>
            <a:ln w="38100">
              <a:solidFill>
                <a:srgbClr val="0000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61449" name="Rectangle 41"/>
            <p:cNvSpPr>
              <a:spLocks noChangeArrowheads="1"/>
            </p:cNvSpPr>
            <p:nvPr/>
          </p:nvSpPr>
          <p:spPr bwMode="auto">
            <a:xfrm>
              <a:off x="4445" y="1746"/>
              <a:ext cx="1429" cy="847"/>
            </a:xfrm>
            <a:prstGeom prst="rect">
              <a:avLst/>
            </a:prstGeom>
            <a:solidFill>
              <a:srgbClr val="808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lnSpc>
                  <a:spcPct val="100000"/>
                </a:lnSpc>
                <a:spcBef>
                  <a:spcPct val="50000"/>
                </a:spcBef>
                <a:buClr>
                  <a:srgbClr val="D94439"/>
                </a:buClr>
                <a:buSzTx/>
                <a:buFont typeface="Wingdings" panose="05000000000000000000" pitchFamily="2" charset="2"/>
                <a:buNone/>
              </a:pPr>
              <a:r>
                <a:rPr kumimoji="1" lang="en-US" altLang="en-US" sz="1400" b="1">
                  <a:solidFill>
                    <a:srgbClr val="FFFF00"/>
                  </a:solidFill>
                  <a:latin typeface="Comic Sans MS" panose="030F0702030302020204" pitchFamily="66" charset="0"/>
                </a:rPr>
                <a:t>Vertical market software</a:t>
              </a:r>
              <a:r>
                <a:rPr kumimoji="1" lang="en-US" altLang="en-US" sz="1400">
                  <a:solidFill>
                    <a:srgbClr val="FFFF00"/>
                  </a:solidFill>
                  <a:latin typeface="Comic Sans MS" panose="030F0702030302020204" pitchFamily="66" charset="0"/>
                </a:rPr>
                <a:t>—designed for particular industry</a:t>
              </a:r>
            </a:p>
          </p:txBody>
        </p:sp>
        <p:sp>
          <p:nvSpPr>
            <p:cNvPr id="61450" name="Rectangle 42"/>
            <p:cNvSpPr>
              <a:spLocks noChangeArrowheads="1"/>
            </p:cNvSpPr>
            <p:nvPr/>
          </p:nvSpPr>
          <p:spPr bwMode="auto">
            <a:xfrm>
              <a:off x="4445" y="794"/>
              <a:ext cx="1429" cy="846"/>
            </a:xfrm>
            <a:prstGeom prst="rect">
              <a:avLst/>
            </a:prstGeom>
            <a:solidFill>
              <a:srgbClr val="808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lIns="68579" tIns="0" rIns="68579" bIns="34289" anchor="ctr" anchorCtr="1"/>
            <a:lstStyle>
              <a:lvl1pPr defTabSz="1008063">
                <a:defRPr sz="2400">
                  <a:solidFill>
                    <a:schemeClr val="bg1"/>
                  </a:solidFill>
                  <a:latin typeface="Times New Roman" panose="02020603050405020304" pitchFamily="18" charset="0"/>
                </a:defRPr>
              </a:lvl1pPr>
              <a:lvl2pPr marL="742950" indent="-285750" defTabSz="1008063">
                <a:defRPr sz="2400">
                  <a:solidFill>
                    <a:schemeClr val="bg1"/>
                  </a:solidFill>
                  <a:latin typeface="Times New Roman" panose="02020603050405020304" pitchFamily="18" charset="0"/>
                </a:defRPr>
              </a:lvl2pPr>
              <a:lvl3pPr marL="1143000" indent="-228600" defTabSz="1008063">
                <a:defRPr sz="2400">
                  <a:solidFill>
                    <a:schemeClr val="bg1"/>
                  </a:solidFill>
                  <a:latin typeface="Times New Roman" panose="02020603050405020304" pitchFamily="18" charset="0"/>
                </a:defRPr>
              </a:lvl3pPr>
              <a:lvl4pPr marL="1600200" indent="-228600" defTabSz="1008063">
                <a:defRPr sz="2400">
                  <a:solidFill>
                    <a:schemeClr val="bg1"/>
                  </a:solidFill>
                  <a:latin typeface="Times New Roman" panose="02020603050405020304" pitchFamily="18" charset="0"/>
                </a:defRPr>
              </a:lvl4pPr>
              <a:lvl5pPr marL="2057400" indent="-228600" defTabSz="1008063">
                <a:defRPr sz="2400">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lgn="ctr">
                <a:lnSpc>
                  <a:spcPct val="100000"/>
                </a:lnSpc>
                <a:buClrTx/>
                <a:buSzTx/>
                <a:buFontTx/>
                <a:buNone/>
              </a:pPr>
              <a:r>
                <a:rPr kumimoji="1" lang="en-US" altLang="en-US" sz="1400" b="1">
                  <a:solidFill>
                    <a:srgbClr val="FFFF00"/>
                  </a:solidFill>
                  <a:latin typeface="Comic Sans MS" panose="030F0702030302020204" pitchFamily="66" charset="0"/>
                </a:rPr>
                <a:t>Horizontal market software</a:t>
              </a:r>
              <a:r>
                <a:rPr kumimoji="1" lang="en-US" altLang="en-US" sz="1400">
                  <a:solidFill>
                    <a:srgbClr val="FFFF00"/>
                  </a:solidFill>
                  <a:latin typeface="Comic Sans MS" panose="030F0702030302020204" pitchFamily="66" charset="0"/>
                </a:rPr>
                <a:t>—meets needs of many companies</a:t>
              </a:r>
            </a:p>
          </p:txBody>
        </p:sp>
      </p:grpSp>
      <p:sp>
        <p:nvSpPr>
          <p:cNvPr id="2" name="Slide Number Placeholder 1"/>
          <p:cNvSpPr>
            <a:spLocks noGrp="1"/>
          </p:cNvSpPr>
          <p:nvPr>
            <p:ph type="sldNum" sz="quarter" idx="12"/>
          </p:nvPr>
        </p:nvSpPr>
        <p:spPr>
          <a:xfrm>
            <a:off x="5576890" y="4379391"/>
            <a:ext cx="1600200" cy="273844"/>
          </a:xfrm>
        </p:spPr>
        <p:txBody>
          <a:bodyPr/>
          <a:lstStyle/>
          <a:p>
            <a:fld id="{F815AC96-4A5A-4699-9DBD-ACAB251D8CBA}" type="slidenum">
              <a:rPr lang="en-US" smtClean="0"/>
              <a:pPr/>
              <a:t>44</a:t>
            </a:fld>
            <a:endParaRPr lang="en-US"/>
          </a:p>
        </p:txBody>
      </p:sp>
    </p:spTree>
    <p:extLst>
      <p:ext uri="{BB962C8B-B14F-4D97-AF65-F5344CB8AC3E}">
        <p14:creationId xmlns:p14="http://schemas.microsoft.com/office/powerpoint/2010/main" val="624482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733550"/>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spTree>
    <p:extLst>
      <p:ext uri="{BB962C8B-B14F-4D97-AF65-F5344CB8AC3E}">
        <p14:creationId xmlns:p14="http://schemas.microsoft.com/office/powerpoint/2010/main" val="154767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61080" y="79956"/>
            <a:ext cx="5850975" cy="85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defRPr>
            </a:lvl9pPr>
          </a:lstStyle>
          <a:p>
            <a:pPr algn="ctr">
              <a:lnSpc>
                <a:spcPct val="94000"/>
              </a:lnSpc>
              <a:spcBef>
                <a:spcPts val="680"/>
              </a:spcBef>
              <a:buSzPct val="45000"/>
            </a:pPr>
            <a:r>
              <a:rPr lang="en-GB" altLang="en-US" sz="2995" b="1" dirty="0">
                <a:solidFill>
                  <a:srgbClr val="0000CC"/>
                </a:solidFill>
                <a:latin typeface="Comic Sans MS" panose="030F0702030302020204" pitchFamily="66" charset="0"/>
              </a:rPr>
              <a:t>Software Crisis </a:t>
            </a:r>
            <a:r>
              <a:rPr lang="en-GB" altLang="en-US" sz="1361" b="1" dirty="0">
                <a:solidFill>
                  <a:srgbClr val="0000CC"/>
                </a:solidFill>
                <a:latin typeface="Comic Sans MS" panose="030F0702030302020204" pitchFamily="66" charset="0"/>
              </a:rPr>
              <a:t>(cont.)</a:t>
            </a:r>
            <a:r>
              <a:rPr lang="ar-SA" altLang="en-US" sz="1361" b="1" dirty="0">
                <a:solidFill>
                  <a:srgbClr val="0000CC"/>
                </a:solidFill>
                <a:latin typeface="Comic Sans MS" panose="030F0702030302020204" pitchFamily="66" charset="0"/>
                <a:cs typeface="Arial" panose="020B0604020202020204" pitchFamily="34" charset="0"/>
              </a:rPr>
              <a:t>‏</a:t>
            </a:r>
            <a:endParaRPr lang="en-GB" altLang="en-US" sz="1361" b="1" dirty="0">
              <a:solidFill>
                <a:srgbClr val="0000CC"/>
              </a:solidFill>
              <a:latin typeface="Comic Sans MS" panose="030F0702030302020204" pitchFamily="66" charset="0"/>
            </a:endParaRPr>
          </a:p>
        </p:txBody>
      </p:sp>
      <p:grpSp>
        <p:nvGrpSpPr>
          <p:cNvPr id="2" name="Group 14"/>
          <p:cNvGrpSpPr>
            <a:grpSpLocks/>
          </p:cNvGrpSpPr>
          <p:nvPr/>
        </p:nvGrpSpPr>
        <p:grpSpPr bwMode="auto">
          <a:xfrm>
            <a:off x="101174" y="742951"/>
            <a:ext cx="6179329" cy="3701548"/>
            <a:chOff x="312" y="1102"/>
            <a:chExt cx="5146" cy="3050"/>
          </a:xfrm>
        </p:grpSpPr>
        <p:sp>
          <p:nvSpPr>
            <p:cNvPr id="8197" name="Line 2"/>
            <p:cNvSpPr>
              <a:spLocks noChangeShapeType="1"/>
            </p:cNvSpPr>
            <p:nvPr/>
          </p:nvSpPr>
          <p:spPr bwMode="auto">
            <a:xfrm>
              <a:off x="1233" y="1102"/>
              <a:ext cx="1" cy="2387"/>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198" name="Line 3"/>
            <p:cNvSpPr>
              <a:spLocks noChangeShapeType="1"/>
            </p:cNvSpPr>
            <p:nvPr/>
          </p:nvSpPr>
          <p:spPr bwMode="auto">
            <a:xfrm>
              <a:off x="1233" y="3489"/>
              <a:ext cx="4165"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199" name="Freeform 4"/>
            <p:cNvSpPr>
              <a:spLocks noChangeArrowheads="1"/>
            </p:cNvSpPr>
            <p:nvPr/>
          </p:nvSpPr>
          <p:spPr bwMode="auto">
            <a:xfrm>
              <a:off x="1446" y="1443"/>
              <a:ext cx="3701" cy="1836"/>
            </a:xfrm>
            <a:custGeom>
              <a:avLst/>
              <a:gdLst>
                <a:gd name="T0" fmla="*/ 0 w 14807"/>
                <a:gd name="T1" fmla="*/ 0 h 7351"/>
                <a:gd name="T2" fmla="*/ 0 w 14807"/>
                <a:gd name="T3" fmla="*/ 0 h 7351"/>
                <a:gd name="T4" fmla="*/ 0 w 14807"/>
                <a:gd name="T5" fmla="*/ 0 h 7351"/>
                <a:gd name="T6" fmla="*/ 0 w 14807"/>
                <a:gd name="T7" fmla="*/ 0 h 7351"/>
                <a:gd name="T8" fmla="*/ 0 w 14807"/>
                <a:gd name="T9" fmla="*/ 0 h 7351"/>
                <a:gd name="T10" fmla="*/ 0 w 14807"/>
                <a:gd name="T11" fmla="*/ 0 h 7351"/>
                <a:gd name="T12" fmla="*/ 0 w 14807"/>
                <a:gd name="T13" fmla="*/ 0 h 7351"/>
                <a:gd name="T14" fmla="*/ 0 w 14807"/>
                <a:gd name="T15" fmla="*/ 0 h 7351"/>
                <a:gd name="T16" fmla="*/ 0 w 14807"/>
                <a:gd name="T17" fmla="*/ 0 h 7351"/>
                <a:gd name="T18" fmla="*/ 0 w 14807"/>
                <a:gd name="T19" fmla="*/ 0 h 73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07"/>
                <a:gd name="T31" fmla="*/ 0 h 7351"/>
                <a:gd name="T32" fmla="*/ 14807 w 14807"/>
                <a:gd name="T33" fmla="*/ 7351 h 73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07" h="7351">
                  <a:moveTo>
                    <a:pt x="0" y="0"/>
                  </a:moveTo>
                  <a:cubicBezTo>
                    <a:pt x="88" y="151"/>
                    <a:pt x="177" y="302"/>
                    <a:pt x="426" y="682"/>
                  </a:cubicBezTo>
                  <a:cubicBezTo>
                    <a:pt x="675" y="1061"/>
                    <a:pt x="1103" y="1780"/>
                    <a:pt x="1495" y="2273"/>
                  </a:cubicBezTo>
                  <a:cubicBezTo>
                    <a:pt x="1886" y="2765"/>
                    <a:pt x="2313" y="3221"/>
                    <a:pt x="2776" y="3637"/>
                  </a:cubicBezTo>
                  <a:cubicBezTo>
                    <a:pt x="3238" y="4054"/>
                    <a:pt x="3630" y="4395"/>
                    <a:pt x="4270" y="4774"/>
                  </a:cubicBezTo>
                  <a:cubicBezTo>
                    <a:pt x="4911" y="5153"/>
                    <a:pt x="5659" y="5570"/>
                    <a:pt x="6620" y="5910"/>
                  </a:cubicBezTo>
                  <a:cubicBezTo>
                    <a:pt x="7581" y="6252"/>
                    <a:pt x="8969" y="6592"/>
                    <a:pt x="10036" y="6820"/>
                  </a:cubicBezTo>
                  <a:cubicBezTo>
                    <a:pt x="11105" y="7048"/>
                    <a:pt x="12279" y="7199"/>
                    <a:pt x="13027" y="7274"/>
                  </a:cubicBezTo>
                  <a:cubicBezTo>
                    <a:pt x="13774" y="7350"/>
                    <a:pt x="14236" y="7274"/>
                    <a:pt x="14521" y="7274"/>
                  </a:cubicBezTo>
                  <a:cubicBezTo>
                    <a:pt x="14806" y="7274"/>
                    <a:pt x="14700" y="7274"/>
                    <a:pt x="14735" y="7274"/>
                  </a:cubicBezTo>
                </a:path>
              </a:pathLst>
            </a:cu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8200" name="Text Box 5"/>
            <p:cNvSpPr txBox="1">
              <a:spLocks noChangeArrowheads="1"/>
            </p:cNvSpPr>
            <p:nvPr/>
          </p:nvSpPr>
          <p:spPr bwMode="auto">
            <a:xfrm>
              <a:off x="2517" y="3469"/>
              <a:ext cx="49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49"/>
                </a:spcBef>
              </a:pPr>
              <a:r>
                <a:rPr lang="en-GB" altLang="en-US" sz="1769" b="1">
                  <a:solidFill>
                    <a:srgbClr val="003300"/>
                  </a:solidFill>
                  <a:latin typeface="Comic Sans MS" panose="030F0702030302020204" pitchFamily="66" charset="0"/>
                </a:rPr>
                <a:t>Year</a:t>
              </a:r>
            </a:p>
          </p:txBody>
        </p:sp>
        <p:sp>
          <p:nvSpPr>
            <p:cNvPr id="8201" name="Text Box 6"/>
            <p:cNvSpPr txBox="1">
              <a:spLocks noChangeArrowheads="1"/>
            </p:cNvSpPr>
            <p:nvPr/>
          </p:nvSpPr>
          <p:spPr bwMode="auto">
            <a:xfrm>
              <a:off x="312" y="1968"/>
              <a:ext cx="1105"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49"/>
                </a:spcBef>
              </a:pPr>
              <a:r>
                <a:rPr lang="en-GB" altLang="en-US" sz="1769" b="1">
                  <a:solidFill>
                    <a:srgbClr val="000000"/>
                  </a:solidFill>
                  <a:latin typeface="Comic Sans MS" panose="030F0702030302020204" pitchFamily="66" charset="0"/>
                </a:rPr>
                <a:t>Hw cost</a:t>
              </a:r>
            </a:p>
            <a:p>
              <a:pPr>
                <a:lnSpc>
                  <a:spcPct val="85000"/>
                </a:lnSpc>
                <a:spcBef>
                  <a:spcPts val="349"/>
                </a:spcBef>
              </a:pPr>
              <a:r>
                <a:rPr lang="en-GB" altLang="en-US" sz="1769" b="1">
                  <a:solidFill>
                    <a:srgbClr val="000000"/>
                  </a:solidFill>
                  <a:latin typeface="Comic Sans MS" panose="030F0702030302020204" pitchFamily="66" charset="0"/>
                </a:rPr>
                <a:t>Sw cost</a:t>
              </a:r>
            </a:p>
          </p:txBody>
        </p:sp>
        <p:sp>
          <p:nvSpPr>
            <p:cNvPr id="8202" name="Line 7"/>
            <p:cNvSpPr>
              <a:spLocks noChangeShapeType="1"/>
            </p:cNvSpPr>
            <p:nvPr/>
          </p:nvSpPr>
          <p:spPr bwMode="auto">
            <a:xfrm>
              <a:off x="320" y="2213"/>
              <a:ext cx="77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8203" name="Line 8"/>
            <p:cNvSpPr>
              <a:spLocks noChangeShapeType="1"/>
            </p:cNvSpPr>
            <p:nvPr/>
          </p:nvSpPr>
          <p:spPr bwMode="auto">
            <a:xfrm flipV="1">
              <a:off x="1020" y="1613"/>
              <a:ext cx="1" cy="286"/>
            </a:xfrm>
            <a:prstGeom prst="line">
              <a:avLst/>
            </a:prstGeom>
            <a:noFill/>
            <a:ln w="571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204" name="Line 9"/>
            <p:cNvSpPr>
              <a:spLocks noChangeShapeType="1"/>
            </p:cNvSpPr>
            <p:nvPr/>
          </p:nvSpPr>
          <p:spPr bwMode="auto">
            <a:xfrm>
              <a:off x="3048" y="3602"/>
              <a:ext cx="267" cy="1"/>
            </a:xfrm>
            <a:prstGeom prst="line">
              <a:avLst/>
            </a:prstGeom>
            <a:noFill/>
            <a:ln w="571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8205" name="Text Box 10"/>
            <p:cNvSpPr txBox="1">
              <a:spLocks noChangeArrowheads="1"/>
            </p:cNvSpPr>
            <p:nvPr/>
          </p:nvSpPr>
          <p:spPr bwMode="auto">
            <a:xfrm>
              <a:off x="1160" y="3836"/>
              <a:ext cx="429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417"/>
                </a:spcBef>
              </a:pPr>
              <a:r>
                <a:rPr lang="en-GB" altLang="en-US" sz="1769" b="1">
                  <a:solidFill>
                    <a:srgbClr val="000000"/>
                  </a:solidFill>
                  <a:latin typeface="Comic Sans MS" panose="030F0702030302020204" pitchFamily="66" charset="0"/>
                </a:rPr>
                <a:t>Relative Cost of Hardware and Software</a:t>
              </a:r>
            </a:p>
          </p:txBody>
        </p:sp>
        <p:sp>
          <p:nvSpPr>
            <p:cNvPr id="8206" name="Text Box 11"/>
            <p:cNvSpPr txBox="1">
              <a:spLocks noChangeArrowheads="1"/>
            </p:cNvSpPr>
            <p:nvPr/>
          </p:nvSpPr>
          <p:spPr bwMode="auto">
            <a:xfrm>
              <a:off x="953" y="3483"/>
              <a:ext cx="58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pPr>
              <a:r>
                <a:rPr lang="en-GB" altLang="en-US" sz="1769" b="1">
                  <a:solidFill>
                    <a:srgbClr val="000000"/>
                  </a:solidFill>
                  <a:latin typeface="Comic Sans MS" panose="030F0702030302020204" pitchFamily="66" charset="0"/>
                </a:rPr>
                <a:t>1960</a:t>
              </a:r>
            </a:p>
          </p:txBody>
        </p:sp>
        <p:sp>
          <p:nvSpPr>
            <p:cNvPr id="8207" name="Text Box 12"/>
            <p:cNvSpPr txBox="1">
              <a:spLocks noChangeArrowheads="1"/>
            </p:cNvSpPr>
            <p:nvPr/>
          </p:nvSpPr>
          <p:spPr bwMode="auto">
            <a:xfrm>
              <a:off x="4604" y="3536"/>
              <a:ext cx="58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pPr>
              <a:r>
                <a:rPr lang="en-GB" altLang="en-US" sz="1769" b="1" dirty="0">
                  <a:solidFill>
                    <a:srgbClr val="000000"/>
                  </a:solidFill>
                  <a:latin typeface="Comic Sans MS" panose="030F0702030302020204" pitchFamily="66" charset="0"/>
                </a:rPr>
                <a:t>2018</a:t>
              </a:r>
            </a:p>
          </p:txBody>
        </p:sp>
      </p:grpSp>
      <p:sp>
        <p:nvSpPr>
          <p:cNvPr id="4112" name="Text Box 16"/>
          <p:cNvSpPr txBox="1">
            <a:spLocks noChangeArrowheads="1"/>
          </p:cNvSpPr>
          <p:nvPr/>
        </p:nvSpPr>
        <p:spPr bwMode="auto">
          <a:xfrm>
            <a:off x="3117928" y="928731"/>
            <a:ext cx="3584896" cy="1851404"/>
          </a:xfrm>
          <a:prstGeom prst="rect">
            <a:avLst/>
          </a:prstGeom>
          <a:solidFill>
            <a:srgbClr val="FFFFCC"/>
          </a:solidFill>
          <a:ln w="9525">
            <a:solidFill>
              <a:srgbClr val="FF3300"/>
            </a:solidFill>
            <a:miter lim="800000"/>
            <a:headEnd/>
            <a:tailEnd/>
          </a:ln>
        </p:spPr>
        <p:txBody>
          <a:bodyPr>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pPr>
              <a:spcBef>
                <a:spcPct val="50000"/>
              </a:spcBef>
            </a:pPr>
            <a:r>
              <a:rPr lang="en-US" altLang="en-US" sz="1633" b="1" dirty="0">
                <a:solidFill>
                  <a:schemeClr val="tx1"/>
                </a:solidFill>
                <a:latin typeface="Comic Sans MS" panose="030F0702030302020204" pitchFamily="66" charset="0"/>
              </a:rPr>
              <a:t>Laptop or Desktop = Rs.45,000/-</a:t>
            </a:r>
          </a:p>
          <a:p>
            <a:pPr>
              <a:spcBef>
                <a:spcPct val="50000"/>
              </a:spcBef>
            </a:pPr>
            <a:r>
              <a:rPr lang="en-US" altLang="en-US" sz="1633" b="1" dirty="0">
                <a:solidFill>
                  <a:schemeClr val="tx1"/>
                </a:solidFill>
                <a:latin typeface="Comic Sans MS" panose="030F0702030302020204" pitchFamily="66" charset="0"/>
              </a:rPr>
              <a:t>Rational suite node locked = Rs.3,14,600/-</a:t>
            </a:r>
          </a:p>
          <a:p>
            <a:pPr>
              <a:spcBef>
                <a:spcPct val="50000"/>
              </a:spcBef>
            </a:pPr>
            <a:r>
              <a:rPr lang="en-US" altLang="en-US" sz="1633" b="1" dirty="0">
                <a:solidFill>
                  <a:schemeClr val="tx1"/>
                </a:solidFill>
                <a:latin typeface="Comic Sans MS" panose="030F0702030302020204" pitchFamily="66" charset="0"/>
              </a:rPr>
              <a:t>Rational suite  floating license=  Rs.6,03,200/-</a:t>
            </a:r>
          </a:p>
        </p:txBody>
      </p:sp>
      <p:sp>
        <p:nvSpPr>
          <p:cNvPr id="3" name="Slide Number Placeholder 2"/>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19124043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12"/>
                                        </p:tgtEl>
                                        <p:attrNameLst>
                                          <p:attrName>style.visibility</p:attrName>
                                        </p:attrNameLst>
                                      </p:cBhvr>
                                      <p:to>
                                        <p:strVal val="visible"/>
                                      </p:to>
                                    </p:set>
                                    <p:animEffect transition="in" filter="wipe(down)">
                                      <p:cBhvr>
                                        <p:cTn id="12" dur="500"/>
                                        <p:tgtEl>
                                          <p:spTgt spid="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23196" y="57151"/>
            <a:ext cx="8001000" cy="705315"/>
          </a:xfrm>
        </p:spPr>
        <p:txBody>
          <a:bodyPr>
            <a:noAutofit/>
          </a:bodyPr>
          <a:lstStyle/>
          <a:p>
            <a:pPr eaLnBrk="1" hangingPunct="1"/>
            <a:r>
              <a:rPr lang="en-US" altLang="en-US" sz="2400" b="1" dirty="0"/>
              <a:t>Then why not have entirely hardware systems?...</a:t>
            </a:r>
          </a:p>
        </p:txBody>
      </p:sp>
      <p:sp>
        <p:nvSpPr>
          <p:cNvPr id="7171" name="Rectangle 3"/>
          <p:cNvSpPr>
            <a:spLocks noGrp="1" noChangeArrowheads="1"/>
          </p:cNvSpPr>
          <p:nvPr>
            <p:ph type="body" idx="4294967295"/>
          </p:nvPr>
        </p:nvSpPr>
        <p:spPr>
          <a:xfrm>
            <a:off x="1" y="590551"/>
            <a:ext cx="6858000" cy="4106864"/>
          </a:xfrm>
        </p:spPr>
        <p:txBody>
          <a:bodyPr>
            <a:noAutofit/>
          </a:bodyPr>
          <a:lstStyle/>
          <a:p>
            <a:pPr>
              <a:lnSpc>
                <a:spcPct val="114000"/>
              </a:lnSpc>
              <a:spcBef>
                <a:spcPts val="408"/>
              </a:spcBef>
              <a:spcAft>
                <a:spcPts val="408"/>
              </a:spcAft>
            </a:pPr>
            <a:r>
              <a:rPr lang="en-US" altLang="en-US" sz="2800" dirty="0"/>
              <a:t>A virtue of software: </a:t>
            </a:r>
          </a:p>
          <a:p>
            <a:pPr lvl="1">
              <a:lnSpc>
                <a:spcPct val="114000"/>
              </a:lnSpc>
              <a:spcBef>
                <a:spcPts val="408"/>
              </a:spcBef>
              <a:spcAft>
                <a:spcPts val="408"/>
              </a:spcAft>
            </a:pPr>
            <a:r>
              <a:rPr lang="en-US" altLang="en-US" sz="2400" dirty="0">
                <a:solidFill>
                  <a:srgbClr val="800080"/>
                </a:solidFill>
              </a:rPr>
              <a:t>Relatively easy and faster to develop and to change…</a:t>
            </a:r>
          </a:p>
          <a:p>
            <a:pPr lvl="1">
              <a:lnSpc>
                <a:spcPct val="114000"/>
              </a:lnSpc>
              <a:spcBef>
                <a:spcPts val="408"/>
              </a:spcBef>
              <a:spcAft>
                <a:spcPts val="408"/>
              </a:spcAft>
            </a:pPr>
            <a:r>
              <a:rPr lang="en-US" altLang="en-US" sz="2400" dirty="0">
                <a:solidFill>
                  <a:srgbClr val="800080"/>
                </a:solidFill>
              </a:rPr>
              <a:t>Consumes no space, weight, or power…</a:t>
            </a:r>
          </a:p>
          <a:p>
            <a:pPr lvl="1">
              <a:lnSpc>
                <a:spcPct val="114000"/>
              </a:lnSpc>
              <a:spcBef>
                <a:spcPts val="408"/>
              </a:spcBef>
              <a:spcAft>
                <a:spcPts val="408"/>
              </a:spcAft>
            </a:pPr>
            <a:r>
              <a:rPr lang="en-US" altLang="en-US" sz="2400" dirty="0"/>
              <a:t>Otherwise all might as well be hardware.</a:t>
            </a:r>
          </a:p>
          <a:p>
            <a:pPr>
              <a:lnSpc>
                <a:spcPct val="114000"/>
              </a:lnSpc>
              <a:spcBef>
                <a:spcPts val="408"/>
              </a:spcBef>
              <a:spcAft>
                <a:spcPts val="408"/>
              </a:spcAft>
            </a:pPr>
            <a:r>
              <a:rPr lang="en-US" altLang="en-US" sz="2800" dirty="0">
                <a:solidFill>
                  <a:srgbClr val="0000FF"/>
                </a:solidFill>
              </a:rPr>
              <a:t>The more is the complexity of  software, the harder it is to change--why?</a:t>
            </a:r>
          </a:p>
          <a:p>
            <a:pPr lvl="1">
              <a:lnSpc>
                <a:spcPct val="114000"/>
              </a:lnSpc>
              <a:spcBef>
                <a:spcPts val="408"/>
              </a:spcBef>
              <a:spcAft>
                <a:spcPts val="408"/>
              </a:spcAft>
            </a:pPr>
            <a:r>
              <a:rPr lang="en-US" altLang="en-US" sz="2400" dirty="0">
                <a:solidFill>
                  <a:srgbClr val="800080"/>
                </a:solidFill>
              </a:rPr>
              <a:t>Further, the more the changes made to a program, the greater becomes  its complexity. </a:t>
            </a:r>
          </a:p>
          <a:p>
            <a:pPr lvl="1">
              <a:lnSpc>
                <a:spcPct val="114000"/>
              </a:lnSpc>
              <a:spcBef>
                <a:spcPts val="408"/>
              </a:spcBef>
              <a:spcAft>
                <a:spcPts val="408"/>
              </a:spcAft>
            </a:pPr>
            <a:endParaRPr lang="en-US"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6</a:t>
            </a:fld>
            <a:endParaRPr lang="en-US"/>
          </a:p>
        </p:txBody>
      </p:sp>
    </p:spTree>
    <p:extLst>
      <p:ext uri="{BB962C8B-B14F-4D97-AF65-F5344CB8AC3E}">
        <p14:creationId xmlns:p14="http://schemas.microsoft.com/office/powerpoint/2010/main" val="3642285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71">
                                            <p:txEl>
                                              <p:pRg st="0" end="0"/>
                                            </p:txEl>
                                          </p:spTgt>
                                        </p:tgtEl>
                                        <p:attrNameLst>
                                          <p:attrName>style.visibility</p:attrName>
                                        </p:attrNameLst>
                                      </p:cBhvr>
                                      <p:to>
                                        <p:strVal val="visible"/>
                                      </p:to>
                                    </p:set>
                                    <p:animEffect transition="in" filter="fade">
                                      <p:cBhvr>
                                        <p:cTn id="14" dur="1000"/>
                                        <p:tgtEl>
                                          <p:spTgt spid="7171">
                                            <p:txEl>
                                              <p:pRg st="0" end="0"/>
                                            </p:txEl>
                                          </p:spTgt>
                                        </p:tgtEl>
                                      </p:cBhvr>
                                    </p:animEffect>
                                    <p:anim calcmode="lin" valueType="num">
                                      <p:cBhvr>
                                        <p:cTn id="15" dur="1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17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171">
                                            <p:txEl>
                                              <p:pRg st="1" end="1"/>
                                            </p:txEl>
                                          </p:spTgt>
                                        </p:tgtEl>
                                        <p:attrNameLst>
                                          <p:attrName>style.visibility</p:attrName>
                                        </p:attrNameLst>
                                      </p:cBhvr>
                                      <p:to>
                                        <p:strVal val="visible"/>
                                      </p:to>
                                    </p:set>
                                    <p:animEffect transition="in" filter="fade">
                                      <p:cBhvr>
                                        <p:cTn id="19" dur="1000"/>
                                        <p:tgtEl>
                                          <p:spTgt spid="7171">
                                            <p:txEl>
                                              <p:pRg st="1" end="1"/>
                                            </p:txEl>
                                          </p:spTgt>
                                        </p:tgtEl>
                                      </p:cBhvr>
                                    </p:animEffect>
                                    <p:anim calcmode="lin" valueType="num">
                                      <p:cBhvr>
                                        <p:cTn id="20" dur="1000" fill="hold"/>
                                        <p:tgtEl>
                                          <p:spTgt spid="717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17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171">
                                            <p:txEl>
                                              <p:pRg st="2" end="2"/>
                                            </p:txEl>
                                          </p:spTgt>
                                        </p:tgtEl>
                                        <p:attrNameLst>
                                          <p:attrName>style.visibility</p:attrName>
                                        </p:attrNameLst>
                                      </p:cBhvr>
                                      <p:to>
                                        <p:strVal val="visible"/>
                                      </p:to>
                                    </p:set>
                                    <p:animEffect transition="in" filter="fade">
                                      <p:cBhvr>
                                        <p:cTn id="24" dur="1000"/>
                                        <p:tgtEl>
                                          <p:spTgt spid="7171">
                                            <p:txEl>
                                              <p:pRg st="2" end="2"/>
                                            </p:txEl>
                                          </p:spTgt>
                                        </p:tgtEl>
                                      </p:cBhvr>
                                    </p:animEffect>
                                    <p:anim calcmode="lin" valueType="num">
                                      <p:cBhvr>
                                        <p:cTn id="25" dur="1000" fill="hold"/>
                                        <p:tgtEl>
                                          <p:spTgt spid="717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171">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171">
                                            <p:txEl>
                                              <p:pRg st="3" end="3"/>
                                            </p:txEl>
                                          </p:spTgt>
                                        </p:tgtEl>
                                        <p:attrNameLst>
                                          <p:attrName>style.visibility</p:attrName>
                                        </p:attrNameLst>
                                      </p:cBhvr>
                                      <p:to>
                                        <p:strVal val="visible"/>
                                      </p:to>
                                    </p:set>
                                    <p:animEffect transition="in" filter="fade">
                                      <p:cBhvr>
                                        <p:cTn id="29" dur="1000"/>
                                        <p:tgtEl>
                                          <p:spTgt spid="7171">
                                            <p:txEl>
                                              <p:pRg st="3" end="3"/>
                                            </p:txEl>
                                          </p:spTgt>
                                        </p:tgtEl>
                                      </p:cBhvr>
                                    </p:animEffect>
                                    <p:anim calcmode="lin" valueType="num">
                                      <p:cBhvr>
                                        <p:cTn id="30"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171">
                                            <p:txEl>
                                              <p:pRg st="4" end="4"/>
                                            </p:txEl>
                                          </p:spTgt>
                                        </p:tgtEl>
                                        <p:attrNameLst>
                                          <p:attrName>style.visibility</p:attrName>
                                        </p:attrNameLst>
                                      </p:cBhvr>
                                      <p:to>
                                        <p:strVal val="visible"/>
                                      </p:to>
                                    </p:set>
                                    <p:animEffect transition="in" filter="fade">
                                      <p:cBhvr>
                                        <p:cTn id="36" dur="1000"/>
                                        <p:tgtEl>
                                          <p:spTgt spid="7171">
                                            <p:txEl>
                                              <p:pRg st="4" end="4"/>
                                            </p:txEl>
                                          </p:spTgt>
                                        </p:tgtEl>
                                      </p:cBhvr>
                                    </p:animEffect>
                                    <p:anim calcmode="lin" valueType="num">
                                      <p:cBhvr>
                                        <p:cTn id="37"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171">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171">
                                            <p:txEl>
                                              <p:pRg st="5" end="5"/>
                                            </p:txEl>
                                          </p:spTgt>
                                        </p:tgtEl>
                                        <p:attrNameLst>
                                          <p:attrName>style.visibility</p:attrName>
                                        </p:attrNameLst>
                                      </p:cBhvr>
                                      <p:to>
                                        <p:strVal val="visible"/>
                                      </p:to>
                                    </p:set>
                                    <p:animEffect transition="in" filter="fade">
                                      <p:cBhvr>
                                        <p:cTn id="41" dur="1000"/>
                                        <p:tgtEl>
                                          <p:spTgt spid="7171">
                                            <p:txEl>
                                              <p:pRg st="5" end="5"/>
                                            </p:txEl>
                                          </p:spTgt>
                                        </p:tgtEl>
                                      </p:cBhvr>
                                    </p:animEffect>
                                    <p:anim calcmode="lin" valueType="num">
                                      <p:cBhvr>
                                        <p:cTn id="42"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1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1"/>
          <p:cNvGraphicFramePr>
            <a:graphicFrameLocks noChangeAspect="1"/>
          </p:cNvGraphicFramePr>
          <p:nvPr>
            <p:extLst>
              <p:ext uri="{D42A27DB-BD31-4B8C-83A1-F6EECF244321}">
                <p14:modId xmlns:p14="http://schemas.microsoft.com/office/powerpoint/2010/main" val="3854717270"/>
              </p:ext>
            </p:extLst>
          </p:nvPr>
        </p:nvGraphicFramePr>
        <p:xfrm>
          <a:off x="572103" y="186860"/>
          <a:ext cx="5241073" cy="4289891"/>
        </p:xfrm>
        <a:graphic>
          <a:graphicData uri="http://schemas.openxmlformats.org/presentationml/2006/ole">
            <mc:AlternateContent xmlns:mc="http://schemas.openxmlformats.org/markup-compatibility/2006">
              <mc:Choice xmlns:v="urn:schemas-microsoft-com:vml" Requires="v">
                <p:oleObj spid="_x0000_s1076" name="Chart" r:id="rId3" imgW="3285990" imgH="3314784" progId="MSGraph.Chart.8">
                  <p:embed/>
                </p:oleObj>
              </mc:Choice>
              <mc:Fallback>
                <p:oleObj name="Chart" r:id="rId3" imgW="3285990" imgH="3314784" progId="MSGraph.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03" y="186860"/>
                        <a:ext cx="5241073" cy="4289891"/>
                      </a:xfrm>
                      <a:prstGeom prst="rect">
                        <a:avLst/>
                      </a:prstGeom>
                      <a:noFill/>
                      <a:ln>
                        <a:noFill/>
                      </a:ln>
                    </p:spPr>
                  </p:pic>
                </p:oleObj>
              </mc:Fallback>
            </mc:AlternateContent>
          </a:graphicData>
        </a:graphic>
      </p:graphicFrame>
      <p:sp>
        <p:nvSpPr>
          <p:cNvPr id="5" name="TextBox 4"/>
          <p:cNvSpPr txBox="1"/>
          <p:nvPr/>
        </p:nvSpPr>
        <p:spPr>
          <a:xfrm>
            <a:off x="3287400" y="2169585"/>
            <a:ext cx="2436736" cy="762388"/>
          </a:xfrm>
          <a:prstGeom prst="rect">
            <a:avLst/>
          </a:prstGeom>
          <a:noFill/>
        </p:spPr>
        <p:txBody>
          <a:bodyPr>
            <a:spAutoFit/>
          </a:bodyPr>
          <a:lstStyle/>
          <a:p>
            <a:pPr>
              <a:defRPr/>
            </a:pPr>
            <a:r>
              <a:rPr lang="en-US" sz="2177" b="1" dirty="0">
                <a:solidFill>
                  <a:srgbClr val="0000FF"/>
                </a:solidFill>
                <a:latin typeface="+mj-lt"/>
              </a:rPr>
              <a:t>49% Delayed or cost overrun</a:t>
            </a:r>
          </a:p>
        </p:txBody>
      </p:sp>
      <p:sp>
        <p:nvSpPr>
          <p:cNvPr id="6" name="TextBox 5"/>
          <p:cNvSpPr txBox="1"/>
          <p:nvPr/>
        </p:nvSpPr>
        <p:spPr>
          <a:xfrm>
            <a:off x="1063500" y="1464642"/>
            <a:ext cx="2229355" cy="427361"/>
          </a:xfrm>
          <a:prstGeom prst="rect">
            <a:avLst/>
          </a:prstGeom>
          <a:noFill/>
        </p:spPr>
        <p:txBody>
          <a:bodyPr>
            <a:spAutoFit/>
          </a:bodyPr>
          <a:lstStyle/>
          <a:p>
            <a:pPr>
              <a:defRPr/>
            </a:pPr>
            <a:r>
              <a:rPr lang="en-US" sz="2177" b="1" dirty="0">
                <a:solidFill>
                  <a:srgbClr val="0000FF"/>
                </a:solidFill>
                <a:latin typeface="+mj-lt"/>
              </a:rPr>
              <a:t>28% Successful</a:t>
            </a:r>
          </a:p>
        </p:txBody>
      </p:sp>
      <p:sp>
        <p:nvSpPr>
          <p:cNvPr id="7" name="TextBox 6"/>
          <p:cNvSpPr txBox="1"/>
          <p:nvPr/>
        </p:nvSpPr>
        <p:spPr>
          <a:xfrm>
            <a:off x="1225570" y="3154787"/>
            <a:ext cx="2073819" cy="427361"/>
          </a:xfrm>
          <a:prstGeom prst="rect">
            <a:avLst/>
          </a:prstGeom>
          <a:noFill/>
        </p:spPr>
        <p:txBody>
          <a:bodyPr>
            <a:spAutoFit/>
          </a:bodyPr>
          <a:lstStyle/>
          <a:p>
            <a:pPr>
              <a:defRPr/>
            </a:pPr>
            <a:r>
              <a:rPr lang="en-US" sz="2177" b="1" dirty="0">
                <a:solidFill>
                  <a:srgbClr val="FFFF00"/>
                </a:solidFill>
                <a:latin typeface="+mj-lt"/>
              </a:rPr>
              <a:t>23% Cancelled</a:t>
            </a:r>
          </a:p>
        </p:txBody>
      </p:sp>
      <p:sp>
        <p:nvSpPr>
          <p:cNvPr id="10246" name="TextBox 7"/>
          <p:cNvSpPr txBox="1">
            <a:spLocks noChangeArrowheads="1"/>
          </p:cNvSpPr>
          <p:nvPr/>
        </p:nvSpPr>
        <p:spPr bwMode="auto">
          <a:xfrm>
            <a:off x="2324100" y="4569667"/>
            <a:ext cx="259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r>
              <a:rPr lang="en-US" altLang="en-US" sz="1800" b="1" dirty="0">
                <a:solidFill>
                  <a:srgbClr val="6600CC"/>
                </a:solidFill>
              </a:rPr>
              <a:t>Standish Group Report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7</a:t>
            </a:fld>
            <a:endParaRPr lang="en-US"/>
          </a:p>
        </p:txBody>
      </p:sp>
    </p:spTree>
    <p:extLst>
      <p:ext uri="{BB962C8B-B14F-4D97-AF65-F5344CB8AC3E}">
        <p14:creationId xmlns:p14="http://schemas.microsoft.com/office/powerpoint/2010/main" val="3646437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228600" y="2364371"/>
            <a:ext cx="6518509" cy="816979"/>
          </a:xfrm>
          <a:prstGeom prst="rect">
            <a:avLst/>
          </a:prstGeom>
          <a:solidFill>
            <a:srgbClr val="FFFFCC"/>
          </a:solidFill>
          <a:ln w="9525">
            <a:solidFill>
              <a:srgbClr val="FF6699"/>
            </a:solidFill>
            <a:miter lim="800000"/>
            <a:headEnd/>
            <a:tailEnd/>
          </a:ln>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defRPr>
            </a:lvl9pPr>
          </a:lstStyle>
          <a:p>
            <a:endParaRPr lang="en-US" altLang="en-US" sz="1633"/>
          </a:p>
        </p:txBody>
      </p:sp>
      <p:sp>
        <p:nvSpPr>
          <p:cNvPr id="11267" name="Rectangle 1"/>
          <p:cNvSpPr>
            <a:spLocks noGrp="1" noChangeArrowheads="1"/>
          </p:cNvSpPr>
          <p:nvPr>
            <p:ph type="title" idx="4294967295"/>
          </p:nvPr>
        </p:nvSpPr>
        <p:spPr>
          <a:xfrm>
            <a:off x="228600" y="186423"/>
            <a:ext cx="6632809" cy="927819"/>
          </a:xfrm>
        </p:spPr>
        <p:txBody>
          <a:bodyPr vert="horz" lIns="13472" tIns="35027" rIns="13472" bIns="35027" rtlCol="0" anchor="ctr">
            <a:normAutofit/>
          </a:bodyPr>
          <a:lstStyle/>
          <a:p>
            <a:pPr>
              <a:lnSpc>
                <a:spcPct val="94000"/>
              </a:lnSpc>
              <a:spcBef>
                <a:spcPts val="544"/>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800" b="1" dirty="0"/>
              <a:t>Which Factors are Contributing to the Software Crisis?</a:t>
            </a:r>
          </a:p>
        </p:txBody>
      </p:sp>
      <p:sp>
        <p:nvSpPr>
          <p:cNvPr id="39938" name="Rectangle 2"/>
          <p:cNvSpPr>
            <a:spLocks noGrp="1" noChangeArrowheads="1"/>
          </p:cNvSpPr>
          <p:nvPr>
            <p:ph type="body" idx="4294967295"/>
          </p:nvPr>
        </p:nvSpPr>
        <p:spPr>
          <a:xfrm>
            <a:off x="228600" y="860853"/>
            <a:ext cx="6781800" cy="3940255"/>
          </a:xfrm>
        </p:spPr>
        <p:txBody>
          <a:bodyPr vert="horz" lIns="13472" tIns="35027" rIns="13472" bIns="35027" rtlCol="0">
            <a:normAutofit lnSpcReduction="10000"/>
          </a:bodyPr>
          <a:lstStyle/>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Larger problems, </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Poor project management</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b="1" dirty="0">
                <a:solidFill>
                  <a:srgbClr val="0000FF"/>
                </a:solidFill>
              </a:rPr>
              <a:t>Lack of adequate training in software engineering,</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Increasing skill shortage, </a:t>
            </a:r>
          </a:p>
          <a:p>
            <a:pPr marL="232224" indent="-232224">
              <a:lnSpc>
                <a:spcPct val="115000"/>
              </a:lnSpc>
              <a:spcBef>
                <a:spcPts val="953"/>
              </a:spcBef>
              <a:spcAft>
                <a:spcPts val="1089"/>
              </a:spcAft>
              <a:tabLst>
                <a:tab pos="246265" algn="l"/>
                <a:tab pos="551936" algn="l"/>
                <a:tab pos="857605" algn="l"/>
                <a:tab pos="1163278" algn="l"/>
                <a:tab pos="1468947" algn="l"/>
                <a:tab pos="1774618" algn="l"/>
                <a:tab pos="2080288" algn="l"/>
                <a:tab pos="2385959" algn="l"/>
                <a:tab pos="2691629" algn="l"/>
                <a:tab pos="2997300" algn="l"/>
                <a:tab pos="3302971" algn="l"/>
                <a:tab pos="3608640" algn="l"/>
                <a:tab pos="3914311" algn="l"/>
                <a:tab pos="4219982" algn="l"/>
                <a:tab pos="4525654" algn="l"/>
                <a:tab pos="4832403" algn="l"/>
                <a:tab pos="5136994" algn="l"/>
                <a:tab pos="5442665" algn="l"/>
                <a:tab pos="5748335" algn="l"/>
                <a:tab pos="6054006" algn="l"/>
              </a:tabLst>
            </a:pPr>
            <a:r>
              <a:rPr lang="en-GB" altLang="en-US" sz="2723" dirty="0"/>
              <a:t>Low productivity improvements.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8</a:t>
            </a:fld>
            <a:endParaRPr lang="en-US"/>
          </a:p>
        </p:txBody>
      </p:sp>
    </p:spTree>
    <p:extLst>
      <p:ext uri="{BB962C8B-B14F-4D97-AF65-F5344CB8AC3E}">
        <p14:creationId xmlns:p14="http://schemas.microsoft.com/office/powerpoint/2010/main" val="13693446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down)">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wipe(down)">
                                      <p:cBhvr>
                                        <p:cTn id="12" dur="500"/>
                                        <p:tgtEl>
                                          <p:spTgt spid="3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wipe(down)">
                                      <p:cBhvr>
                                        <p:cTn id="17" dur="500"/>
                                        <p:tgtEl>
                                          <p:spTgt spid="39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Effect transition="in" filter="wipe(down)">
                                      <p:cBhvr>
                                        <p:cTn id="22" dur="500"/>
                                        <p:tgtEl>
                                          <p:spTgt spid="39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9938">
                                            <p:txEl>
                                              <p:pRg st="4" end="4"/>
                                            </p:txEl>
                                          </p:spTgt>
                                        </p:tgtEl>
                                        <p:attrNameLst>
                                          <p:attrName>style.visibility</p:attrName>
                                        </p:attrNameLst>
                                      </p:cBhvr>
                                      <p:to>
                                        <p:strVal val="visible"/>
                                      </p:to>
                                    </p:set>
                                    <p:animEffect transition="in" filter="wipe(down)">
                                      <p:cBhvr>
                                        <p:cTn id="27" dur="500"/>
                                        <p:tgtEl>
                                          <p:spTgt spid="399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additive="repl">
                                        <p:cTn id="31" dur="1" fill="hold">
                                          <p:stCondLst>
                                            <p:cond delay="0"/>
                                          </p:stCondLst>
                                        </p:cTn>
                                        <p:tgtEl>
                                          <p:spTgt spid="39938"/>
                                        </p:tgtEl>
                                        <p:attrNameLst>
                                          <p:attrName>style.visibility</p:attrName>
                                        </p:attrNameLst>
                                      </p:cBhvr>
                                      <p:to>
                                        <p:strVal val="visible"/>
                                      </p:to>
                                    </p:set>
                                    <p:animEffect transition="in" filter="wipe(up)">
                                      <p:cBhvr additive="repl">
                                        <p:cTn id="32" dur="500"/>
                                        <p:tgtEl>
                                          <p:spTgt spid="399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8197"/>
                                        </p:tgtEl>
                                        <p:attrNameLst>
                                          <p:attrName>style.visibility</p:attrName>
                                        </p:attrNameLst>
                                      </p:cBhvr>
                                      <p:to>
                                        <p:strVal val="visible"/>
                                      </p:to>
                                    </p:set>
                                    <p:animEffect transition="in" filter="diamond(in)">
                                      <p:cBhvr>
                                        <p:cTn id="37" dur="20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822470"/>
            <a:ext cx="6505185" cy="3926769"/>
            <a:chOff x="377" y="917"/>
            <a:chExt cx="5769" cy="3194"/>
          </a:xfrm>
        </p:grpSpPr>
        <p:sp>
          <p:nvSpPr>
            <p:cNvPr id="12293" name="Line 3"/>
            <p:cNvSpPr>
              <a:spLocks noChangeShapeType="1"/>
            </p:cNvSpPr>
            <p:nvPr/>
          </p:nvSpPr>
          <p:spPr bwMode="auto">
            <a:xfrm>
              <a:off x="689" y="917"/>
              <a:ext cx="1" cy="308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294" name="Line 4"/>
            <p:cNvSpPr>
              <a:spLocks noChangeShapeType="1"/>
            </p:cNvSpPr>
            <p:nvPr/>
          </p:nvSpPr>
          <p:spPr bwMode="auto">
            <a:xfrm>
              <a:off x="689" y="3934"/>
              <a:ext cx="4905"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225"/>
            </a:p>
          </p:txBody>
        </p:sp>
        <p:sp>
          <p:nvSpPr>
            <p:cNvPr id="12295" name="Freeform 5"/>
            <p:cNvSpPr>
              <a:spLocks noChangeArrowheads="1"/>
            </p:cNvSpPr>
            <p:nvPr/>
          </p:nvSpPr>
          <p:spPr bwMode="auto">
            <a:xfrm>
              <a:off x="811" y="1495"/>
              <a:ext cx="4179" cy="2073"/>
            </a:xfrm>
            <a:custGeom>
              <a:avLst/>
              <a:gdLst>
                <a:gd name="T0" fmla="*/ 0 w 14447"/>
                <a:gd name="T1" fmla="*/ 0 h 6845"/>
                <a:gd name="T2" fmla="*/ 0 w 14447"/>
                <a:gd name="T3" fmla="*/ 0 h 6845"/>
                <a:gd name="T4" fmla="*/ 0 w 14447"/>
                <a:gd name="T5" fmla="*/ 0 h 6845"/>
                <a:gd name="T6" fmla="*/ 0 w 14447"/>
                <a:gd name="T7" fmla="*/ 0 h 6845"/>
                <a:gd name="T8" fmla="*/ 0 w 14447"/>
                <a:gd name="T9" fmla="*/ 0 h 6845"/>
                <a:gd name="T10" fmla="*/ 0 w 14447"/>
                <a:gd name="T11" fmla="*/ 0 h 6845"/>
                <a:gd name="T12" fmla="*/ 0 w 14447"/>
                <a:gd name="T13" fmla="*/ 0 h 6845"/>
                <a:gd name="T14" fmla="*/ 0 w 14447"/>
                <a:gd name="T15" fmla="*/ 0 h 6845"/>
                <a:gd name="T16" fmla="*/ 0 w 14447"/>
                <a:gd name="T17" fmla="*/ 0 h 6845"/>
                <a:gd name="T18" fmla="*/ 0 w 14447"/>
                <a:gd name="T19" fmla="*/ 0 h 68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47"/>
                <a:gd name="T31" fmla="*/ 0 h 6845"/>
                <a:gd name="T32" fmla="*/ 14447 w 14447"/>
                <a:gd name="T33" fmla="*/ 6845 h 68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47" h="6845">
                  <a:moveTo>
                    <a:pt x="0" y="6773"/>
                  </a:moveTo>
                  <a:cubicBezTo>
                    <a:pt x="331" y="6809"/>
                    <a:pt x="662" y="6844"/>
                    <a:pt x="1046" y="6773"/>
                  </a:cubicBezTo>
                  <a:cubicBezTo>
                    <a:pt x="1430" y="6703"/>
                    <a:pt x="1918" y="6632"/>
                    <a:pt x="2302" y="6350"/>
                  </a:cubicBezTo>
                  <a:cubicBezTo>
                    <a:pt x="2686" y="6068"/>
                    <a:pt x="3000" y="5433"/>
                    <a:pt x="3350" y="5080"/>
                  </a:cubicBezTo>
                  <a:cubicBezTo>
                    <a:pt x="3698" y="4727"/>
                    <a:pt x="3594" y="4445"/>
                    <a:pt x="4396" y="4233"/>
                  </a:cubicBezTo>
                  <a:cubicBezTo>
                    <a:pt x="5198" y="4022"/>
                    <a:pt x="7327" y="3951"/>
                    <a:pt x="8165" y="3810"/>
                  </a:cubicBezTo>
                  <a:cubicBezTo>
                    <a:pt x="9002" y="3669"/>
                    <a:pt x="8932" y="3845"/>
                    <a:pt x="9421" y="3387"/>
                  </a:cubicBezTo>
                  <a:cubicBezTo>
                    <a:pt x="9909" y="2928"/>
                    <a:pt x="10572" y="1552"/>
                    <a:pt x="11095" y="1058"/>
                  </a:cubicBezTo>
                  <a:cubicBezTo>
                    <a:pt x="11620" y="564"/>
                    <a:pt x="12003" y="600"/>
                    <a:pt x="12561" y="423"/>
                  </a:cubicBezTo>
                  <a:cubicBezTo>
                    <a:pt x="13119" y="247"/>
                    <a:pt x="13783" y="123"/>
                    <a:pt x="14446" y="0"/>
                  </a:cubicBezTo>
                </a:path>
              </a:pathLst>
            </a:custGeom>
            <a:noFill/>
            <a:ln w="7632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25"/>
            </a:p>
          </p:txBody>
        </p:sp>
        <p:sp>
          <p:nvSpPr>
            <p:cNvPr id="12296" name="Text Box 6"/>
            <p:cNvSpPr txBox="1">
              <a:spLocks noChangeArrowheads="1"/>
            </p:cNvSpPr>
            <p:nvPr/>
          </p:nvSpPr>
          <p:spPr bwMode="auto">
            <a:xfrm>
              <a:off x="832" y="3581"/>
              <a:ext cx="72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buClr>
                  <a:srgbClr val="FF0066"/>
                </a:buClr>
              </a:pPr>
              <a:r>
                <a:rPr lang="en-GB" altLang="en-US" sz="2859" b="1" dirty="0">
                  <a:solidFill>
                    <a:srgbClr val="FF0066"/>
                  </a:solidFill>
                  <a:latin typeface="Comic Sans MS" panose="030F0702030302020204" pitchFamily="66" charset="0"/>
                </a:rPr>
                <a:t>Art</a:t>
              </a:r>
            </a:p>
          </p:txBody>
        </p:sp>
        <p:sp>
          <p:nvSpPr>
            <p:cNvPr id="12297" name="Text Box 7"/>
            <p:cNvSpPr txBox="1">
              <a:spLocks noChangeArrowheads="1"/>
            </p:cNvSpPr>
            <p:nvPr/>
          </p:nvSpPr>
          <p:spPr bwMode="auto">
            <a:xfrm>
              <a:off x="1880" y="2455"/>
              <a:ext cx="8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buClr>
                  <a:srgbClr val="0000FF"/>
                </a:buClr>
              </a:pPr>
              <a:r>
                <a:rPr lang="en-GB" altLang="en-US" sz="2587" b="1">
                  <a:solidFill>
                    <a:srgbClr val="0000FF"/>
                  </a:solidFill>
                  <a:latin typeface="Comic Sans MS" panose="030F0702030302020204" pitchFamily="66" charset="0"/>
                </a:rPr>
                <a:t>Craft</a:t>
              </a:r>
            </a:p>
          </p:txBody>
        </p:sp>
        <p:sp>
          <p:nvSpPr>
            <p:cNvPr id="12298" name="Text Box 8"/>
            <p:cNvSpPr txBox="1">
              <a:spLocks noChangeArrowheads="1"/>
            </p:cNvSpPr>
            <p:nvPr/>
          </p:nvSpPr>
          <p:spPr bwMode="auto">
            <a:xfrm>
              <a:off x="2320" y="1808"/>
              <a:ext cx="1643"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1029"/>
                </a:spcBef>
                <a:buClr>
                  <a:srgbClr val="008000"/>
                </a:buClr>
              </a:pPr>
              <a:r>
                <a:rPr lang="en-GB" altLang="en-US" sz="2587" b="1" dirty="0">
                  <a:solidFill>
                    <a:srgbClr val="008000"/>
                  </a:solidFill>
                  <a:latin typeface="Comic Sans MS" panose="030F0702030302020204" pitchFamily="66" charset="0"/>
                </a:rPr>
                <a:t>Engineering</a:t>
              </a:r>
            </a:p>
          </p:txBody>
        </p:sp>
        <p:sp>
          <p:nvSpPr>
            <p:cNvPr id="12299" name="Text Box 9"/>
            <p:cNvSpPr txBox="1">
              <a:spLocks noChangeArrowheads="1"/>
            </p:cNvSpPr>
            <p:nvPr/>
          </p:nvSpPr>
          <p:spPr bwMode="auto">
            <a:xfrm>
              <a:off x="830" y="1673"/>
              <a:ext cx="135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633" b="1">
                  <a:solidFill>
                    <a:srgbClr val="000000"/>
                  </a:solidFill>
                  <a:latin typeface="Comic Sans MS" panose="030F0702030302020204" pitchFamily="66" charset="0"/>
                </a:rPr>
                <a:t>Esoteric Past</a:t>
              </a:r>
            </a:p>
            <a:p>
              <a:pPr>
                <a:lnSpc>
                  <a:spcPct val="85000"/>
                </a:lnSpc>
                <a:spcBef>
                  <a:spcPts val="307"/>
                </a:spcBef>
              </a:pPr>
              <a:r>
                <a:rPr lang="en-GB" altLang="en-US" sz="1633" b="1">
                  <a:solidFill>
                    <a:srgbClr val="000000"/>
                  </a:solidFill>
                  <a:latin typeface="Comic Sans MS" panose="030F0702030302020204" pitchFamily="66" charset="0"/>
                </a:rPr>
                <a:t> Experience</a:t>
              </a:r>
            </a:p>
          </p:txBody>
        </p:sp>
        <p:sp>
          <p:nvSpPr>
            <p:cNvPr id="12300" name="Text Box 10"/>
            <p:cNvSpPr txBox="1">
              <a:spLocks noChangeArrowheads="1"/>
            </p:cNvSpPr>
            <p:nvPr/>
          </p:nvSpPr>
          <p:spPr bwMode="auto">
            <a:xfrm>
              <a:off x="3555" y="2674"/>
              <a:ext cx="2591"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600" b="1" dirty="0">
                  <a:solidFill>
                    <a:srgbClr val="339933"/>
                  </a:solidFill>
                  <a:latin typeface="Comic Sans MS" panose="030F0702030302020204" pitchFamily="66" charset="0"/>
                </a:rPr>
                <a:t>Systematic Use of Past</a:t>
              </a:r>
            </a:p>
            <a:p>
              <a:pPr>
                <a:lnSpc>
                  <a:spcPct val="85000"/>
                </a:lnSpc>
                <a:spcBef>
                  <a:spcPts val="307"/>
                </a:spcBef>
              </a:pPr>
              <a:r>
                <a:rPr lang="en-GB" altLang="en-US" sz="1600" b="1" dirty="0">
                  <a:solidFill>
                    <a:srgbClr val="339933"/>
                  </a:solidFill>
                  <a:latin typeface="Comic Sans MS" panose="030F0702030302020204" pitchFamily="66" charset="0"/>
                </a:rPr>
                <a:t>Experience and Scientific Basis</a:t>
              </a:r>
            </a:p>
          </p:txBody>
        </p:sp>
        <p:sp>
          <p:nvSpPr>
            <p:cNvPr id="12301" name="Line 11"/>
            <p:cNvSpPr>
              <a:spLocks noChangeShapeType="1"/>
            </p:cNvSpPr>
            <p:nvPr/>
          </p:nvSpPr>
          <p:spPr bwMode="auto">
            <a:xfrm flipH="1" flipV="1">
              <a:off x="3810" y="2136"/>
              <a:ext cx="480" cy="515"/>
            </a:xfrm>
            <a:prstGeom prst="line">
              <a:avLst/>
            </a:prstGeom>
            <a:noFill/>
            <a:ln w="28440">
              <a:solidFill>
                <a:srgbClr val="339933"/>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2" name="Line 12"/>
            <p:cNvSpPr>
              <a:spLocks noChangeShapeType="1"/>
            </p:cNvSpPr>
            <p:nvPr/>
          </p:nvSpPr>
          <p:spPr bwMode="auto">
            <a:xfrm>
              <a:off x="1196" y="2142"/>
              <a:ext cx="276" cy="1278"/>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3" name="Text Box 13"/>
            <p:cNvSpPr txBox="1">
              <a:spLocks noChangeArrowheads="1"/>
            </p:cNvSpPr>
            <p:nvPr/>
          </p:nvSpPr>
          <p:spPr bwMode="auto">
            <a:xfrm rot="10800000">
              <a:off x="377" y="1816"/>
              <a:ext cx="666"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eaVert"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905" b="1">
                  <a:solidFill>
                    <a:srgbClr val="000000"/>
                  </a:solidFill>
                  <a:latin typeface="Comic Sans MS" panose="030F0702030302020204" pitchFamily="66" charset="0"/>
                </a:rPr>
                <a:t>Technology</a:t>
              </a:r>
            </a:p>
          </p:txBody>
        </p:sp>
        <p:sp>
          <p:nvSpPr>
            <p:cNvPr id="12304" name="Text Box 14"/>
            <p:cNvSpPr txBox="1">
              <a:spLocks noChangeArrowheads="1"/>
            </p:cNvSpPr>
            <p:nvPr/>
          </p:nvSpPr>
          <p:spPr bwMode="auto">
            <a:xfrm>
              <a:off x="3873" y="3744"/>
              <a:ext cx="127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775"/>
                </a:spcBef>
              </a:pPr>
              <a:r>
                <a:rPr lang="en-GB" altLang="en-US" sz="1633" b="1">
                  <a:solidFill>
                    <a:srgbClr val="000000"/>
                  </a:solidFill>
                  <a:latin typeface="Comic Sans MS" panose="030F0702030302020204" pitchFamily="66" charset="0"/>
                </a:rPr>
                <a:t>Time</a:t>
              </a:r>
            </a:p>
          </p:txBody>
        </p:sp>
        <p:sp>
          <p:nvSpPr>
            <p:cNvPr id="12305" name="Line 15"/>
            <p:cNvSpPr>
              <a:spLocks noChangeShapeType="1"/>
            </p:cNvSpPr>
            <p:nvPr/>
          </p:nvSpPr>
          <p:spPr bwMode="auto">
            <a:xfrm flipV="1">
              <a:off x="554" y="1474"/>
              <a:ext cx="1" cy="386"/>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6" name="Line 16"/>
            <p:cNvSpPr>
              <a:spLocks noChangeShapeType="1"/>
            </p:cNvSpPr>
            <p:nvPr/>
          </p:nvSpPr>
          <p:spPr bwMode="auto">
            <a:xfrm>
              <a:off x="4346" y="3871"/>
              <a:ext cx="485" cy="1"/>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2307" name="Text Box 17"/>
            <p:cNvSpPr txBox="1">
              <a:spLocks noChangeArrowheads="1"/>
            </p:cNvSpPr>
            <p:nvPr/>
          </p:nvSpPr>
          <p:spPr bwMode="auto">
            <a:xfrm>
              <a:off x="2097" y="3314"/>
              <a:ext cx="1928"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7" rIns="13472" bIns="35027"/>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nSpc>
                  <a:spcPct val="85000"/>
                </a:lnSpc>
                <a:spcBef>
                  <a:spcPts val="307"/>
                </a:spcBef>
              </a:pPr>
              <a:r>
                <a:rPr lang="en-GB" altLang="en-US" sz="1633" b="1">
                  <a:solidFill>
                    <a:srgbClr val="000000"/>
                  </a:solidFill>
                  <a:latin typeface="Comic Sans MS" panose="030F0702030302020204" pitchFamily="66" charset="0"/>
                </a:rPr>
                <a:t>Unorganized Use of</a:t>
              </a:r>
            </a:p>
            <a:p>
              <a:pPr>
                <a:lnSpc>
                  <a:spcPct val="85000"/>
                </a:lnSpc>
                <a:spcBef>
                  <a:spcPts val="307"/>
                </a:spcBef>
              </a:pPr>
              <a:r>
                <a:rPr lang="en-GB" altLang="en-US" sz="1633" b="1">
                  <a:solidFill>
                    <a:srgbClr val="000000"/>
                  </a:solidFill>
                  <a:latin typeface="Comic Sans MS" panose="030F0702030302020204" pitchFamily="66" charset="0"/>
                </a:rPr>
                <a:t> Past Experience</a:t>
              </a:r>
            </a:p>
          </p:txBody>
        </p:sp>
        <p:sp>
          <p:nvSpPr>
            <p:cNvPr id="12308" name="Line 18"/>
            <p:cNvSpPr>
              <a:spLocks noChangeShapeType="1"/>
            </p:cNvSpPr>
            <p:nvPr/>
          </p:nvSpPr>
          <p:spPr bwMode="auto">
            <a:xfrm flipH="1" flipV="1">
              <a:off x="1838" y="2969"/>
              <a:ext cx="545" cy="366"/>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sz="1225"/>
            </a:p>
          </p:txBody>
        </p:sp>
      </p:grpSp>
      <p:sp>
        <p:nvSpPr>
          <p:cNvPr id="7171" name="Rectangle 1"/>
          <p:cNvSpPr>
            <a:spLocks noGrp="1" noChangeArrowheads="1"/>
          </p:cNvSpPr>
          <p:nvPr>
            <p:ph type="title"/>
          </p:nvPr>
        </p:nvSpPr>
        <p:spPr>
          <a:xfrm>
            <a:off x="4023487" y="834833"/>
            <a:ext cx="2834513" cy="629232"/>
          </a:xfrm>
        </p:spPr>
        <p:txBody>
          <a:bodyPr vert="horz" lIns="13472" tIns="35027" rIns="13472" bIns="35027" rtlCol="0" anchor="ctr">
            <a:normAutofit fontScale="90000"/>
          </a:bodyPr>
          <a:lstStyle/>
          <a:p>
            <a:pPr>
              <a:lnSpc>
                <a:spcPct val="94000"/>
              </a:lnSpc>
              <a:spcBef>
                <a:spcPts val="544"/>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pPr>
            <a:r>
              <a:rPr lang="en-GB" altLang="en-US" sz="2995" b="1" dirty="0">
                <a:solidFill>
                  <a:srgbClr val="0000CC"/>
                </a:solidFill>
              </a:rPr>
              <a:t>Technology Development Pattern</a:t>
            </a:r>
          </a:p>
        </p:txBody>
      </p:sp>
      <p:sp>
        <p:nvSpPr>
          <p:cNvPr id="20" name="Rectangle 1"/>
          <p:cNvSpPr txBox="1">
            <a:spLocks noChangeArrowheads="1"/>
          </p:cNvSpPr>
          <p:nvPr/>
        </p:nvSpPr>
        <p:spPr bwMode="auto">
          <a:xfrm>
            <a:off x="78961" y="156568"/>
            <a:ext cx="3528731" cy="853291"/>
          </a:xfrm>
          <a:prstGeom prst="rect">
            <a:avLst/>
          </a:prstGeom>
          <a:solidFill>
            <a:srgbClr val="FFFFCC"/>
          </a:solidFill>
          <a:ln>
            <a:solidFill>
              <a:srgbClr val="FF0000"/>
            </a:solidFill>
          </a:ln>
        </p:spPr>
        <p:txBody>
          <a:bodyPr lIns="13472" tIns="35027" rIns="13472" bIns="35027" anchor="ctr"/>
          <a:lstStyle>
            <a:lvl1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mj-lt"/>
                <a:ea typeface="+mj-ea"/>
                <a:cs typeface="+mj-cs"/>
              </a:defRPr>
            </a:lvl1pPr>
            <a:lvl2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2pPr>
            <a:lvl3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3pPr>
            <a:lvl4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4pPr>
            <a:lvl5pPr algn="ctr" defTabSz="457200" rtl="0" eaLnBrk="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5pPr>
            <a:lvl6pPr marL="4572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6pPr>
            <a:lvl7pPr marL="9144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7pPr>
            <a:lvl8pPr marL="13716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8pPr>
            <a:lvl9pPr marL="1828800" algn="ctr" defTabSz="457200" rtl="0" fontAlgn="base" hangingPunct="0">
              <a:lnSpc>
                <a:spcPct val="92000"/>
              </a:lnSpc>
              <a:spcBef>
                <a:spcPct val="0"/>
              </a:spcBef>
              <a:spcAft>
                <a:spcPct val="0"/>
              </a:spcAft>
              <a:buClr>
                <a:srgbClr val="000000"/>
              </a:buClr>
              <a:buSzPct val="45000"/>
              <a:buFont typeface="Wingdings" pitchFamily="2" charset="2"/>
              <a:defRPr sz="4800" b="1">
                <a:solidFill>
                  <a:srgbClr val="000000"/>
                </a:solidFill>
                <a:latin typeface="Comic Sans MS" pitchFamily="66" charset="0"/>
              </a:defRPr>
            </a:lvl9pPr>
          </a:lstStyle>
          <a:p>
            <a:pPr eaLnBrk="1">
              <a:lnSpc>
                <a:spcPct val="94000"/>
              </a:lnSpc>
              <a:spcBef>
                <a:spcPts val="680"/>
              </a:spcBef>
              <a:tabLst>
                <a:tab pos="0" algn="l"/>
                <a:tab pos="304591" algn="l"/>
                <a:tab pos="610262" algn="l"/>
                <a:tab pos="915932" algn="l"/>
                <a:tab pos="1221603" algn="l"/>
                <a:tab pos="1527272" algn="l"/>
                <a:tab pos="1832944" algn="l"/>
                <a:tab pos="2138613" algn="l"/>
                <a:tab pos="2444286" algn="l"/>
                <a:tab pos="2749955" algn="l"/>
                <a:tab pos="3055626" algn="l"/>
                <a:tab pos="3361296" algn="l"/>
                <a:tab pos="3666967" algn="l"/>
                <a:tab pos="3972638" algn="l"/>
                <a:tab pos="4278308" algn="l"/>
                <a:tab pos="4583979" algn="l"/>
                <a:tab pos="4889648" algn="l"/>
                <a:tab pos="5195319" algn="l"/>
                <a:tab pos="5500990" algn="l"/>
                <a:tab pos="5806661" algn="l"/>
                <a:tab pos="6112331" algn="l"/>
              </a:tabLst>
              <a:defRPr/>
            </a:pPr>
            <a:r>
              <a:rPr lang="en-GB" sz="2723" kern="0" dirty="0">
                <a:solidFill>
                  <a:srgbClr val="0000CC"/>
                </a:solidFill>
              </a:rPr>
              <a:t>Programming: an Art or Engineering?</a:t>
            </a:r>
          </a:p>
        </p:txBody>
      </p:sp>
      <p:sp>
        <p:nvSpPr>
          <p:cNvPr id="3" name="Slide Number Placeholder 2"/>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val="20057521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0" nodeType="clickEffect">
                                  <p:stCondLst>
                                    <p:cond delay="0"/>
                                  </p:stCondLst>
                                  <p:childTnLst>
                                    <p:animEffect transition="out" filter="barn(inVertical)">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3142</TotalTime>
  <Words>1995</Words>
  <Application>Microsoft Office PowerPoint</Application>
  <PresentationFormat>Custom</PresentationFormat>
  <Paragraphs>310</Paragraphs>
  <Slides>45</Slides>
  <Notes>37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45</vt:i4>
      </vt:variant>
    </vt:vector>
  </HeadingPairs>
  <TitlesOfParts>
    <vt:vector size="49" baseType="lpstr">
      <vt:lpstr>Office Theme</vt:lpstr>
      <vt:lpstr>Custom Design</vt:lpstr>
      <vt:lpstr>1_Custom Design</vt:lpstr>
      <vt:lpstr>Chart</vt:lpstr>
      <vt:lpstr>Introduction</vt:lpstr>
      <vt:lpstr>What is Software Engineering?</vt:lpstr>
      <vt:lpstr>IEEE Definition</vt:lpstr>
      <vt:lpstr>Software Crisis</vt:lpstr>
      <vt:lpstr>PowerPoint Presentation</vt:lpstr>
      <vt:lpstr>Then why not have entirely hardware systems?...</vt:lpstr>
      <vt:lpstr>PowerPoint Presentation</vt:lpstr>
      <vt:lpstr>Which Factors are Contributing to the Software Crisis?</vt:lpstr>
      <vt:lpstr>Technology Development Pattern</vt:lpstr>
      <vt:lpstr>Programming an Art or Engineering?</vt:lpstr>
      <vt:lpstr>What is Exploratory Software Development?</vt:lpstr>
      <vt:lpstr>Exploratory Style</vt:lpstr>
      <vt:lpstr>What is Wrong with the Exploratory Style?</vt:lpstr>
      <vt:lpstr>What is Wrong with the Exploratory Style? Cont…</vt:lpstr>
      <vt:lpstr>What is Wrong with the Exploratory Style? Cont…</vt:lpstr>
      <vt:lpstr>An Interpretation Based on Human  Cognition Mechanism </vt:lpstr>
      <vt:lpstr>Human Cognition Mechanism</vt:lpstr>
      <vt:lpstr>Schematic Representation of Brain</vt:lpstr>
      <vt:lpstr>Short Term Memory</vt:lpstr>
      <vt:lpstr>What is an Item?</vt:lpstr>
      <vt:lpstr>Chunking</vt:lpstr>
      <vt:lpstr>Evidence of Short Term Memory</vt:lpstr>
      <vt:lpstr>The Magical Number 7</vt:lpstr>
      <vt:lpstr>What is the Implication in Program Development?</vt:lpstr>
      <vt:lpstr>Implication in Program Development</vt:lpstr>
      <vt:lpstr>Which Principles are Deployed by Software Engineering Techniques to Overcome Human Cognitive Limitations? </vt:lpstr>
      <vt:lpstr>Two Fundamental Techniques to Handle Complexity</vt:lpstr>
      <vt:lpstr>What is Abstraction?</vt:lpstr>
      <vt:lpstr>Abstraction Example</vt:lpstr>
      <vt:lpstr>You would study an Abstraction…</vt:lpstr>
      <vt:lpstr>Does every Problem have a single Abstraction?</vt:lpstr>
      <vt:lpstr>Abstractions of Complex Problems</vt:lpstr>
      <vt:lpstr>Abstraction of Complex Problems -- An Example</vt:lpstr>
      <vt:lpstr>Living Organisms</vt:lpstr>
      <vt:lpstr>Quiz</vt:lpstr>
      <vt:lpstr>Decomposition</vt:lpstr>
      <vt:lpstr>Decomposition</vt:lpstr>
      <vt:lpstr>Decomposition: Another Example </vt:lpstr>
      <vt:lpstr>Why Study Software Engineering? (1)‏</vt:lpstr>
      <vt:lpstr>Why Study Software Engineering? (2)‏</vt:lpstr>
      <vt:lpstr>Why Study Software Engineering? (3)‏</vt:lpstr>
      <vt:lpstr>Jobs versus Projects</vt:lpstr>
      <vt:lpstr>Types of Software Projects</vt:lpstr>
      <vt:lpstr>Types of Software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D.P.MOHAPATRA</cp:lastModifiedBy>
  <cp:revision>113</cp:revision>
  <dcterms:created xsi:type="dcterms:W3CDTF">2016-12-13T07:50:37Z</dcterms:created>
  <dcterms:modified xsi:type="dcterms:W3CDTF">2020-01-02T15:10:52Z</dcterms:modified>
</cp:coreProperties>
</file>