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18" r:id="rId3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6600CC"/>
    <a:srgbClr val="333399"/>
    <a:srgbClr val="F5E5C7"/>
    <a:srgbClr val="FDE2D3"/>
    <a:srgbClr val="F7E9D1"/>
    <a:srgbClr val="EDD09B"/>
    <a:srgbClr val="E5BA6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>
        <p:scale>
          <a:sx n="103" d="100"/>
          <a:sy n="103" d="100"/>
        </p:scale>
        <p:origin x="-1086" y="-7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566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7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9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82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7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9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3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2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2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1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41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23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29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0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1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5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9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8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6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8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307975"/>
            <a:ext cx="4954587" cy="3716338"/>
          </a:xfrm>
          <a:ln/>
        </p:spPr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15938" y="4387850"/>
            <a:ext cx="5986462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4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7B59-44A0-4655-9E53-22E664B1E8EE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B01C-1F2F-4BD0-BB4F-6D208A654B65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54781"/>
            <a:ext cx="154305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4781"/>
            <a:ext cx="451485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BB4-2544-429B-8DD2-9CB8DE213E3F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375"/>
            <a:ext cx="51435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930"/>
            <a:ext cx="51435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282700"/>
            <a:ext cx="5915025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3441700"/>
            <a:ext cx="5915025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370013"/>
            <a:ext cx="2900363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79" y="274643"/>
            <a:ext cx="5915025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1" y="1260475"/>
            <a:ext cx="2901553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81" y="1879600"/>
            <a:ext cx="2901553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475"/>
            <a:ext cx="2915841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9600"/>
            <a:ext cx="2915841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5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8D5C-939B-4F9A-8339-4C3CBE10699E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81" y="342900"/>
            <a:ext cx="2212181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843" y="741368"/>
            <a:ext cx="3471863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81" y="1543050"/>
            <a:ext cx="2212181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4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4643"/>
            <a:ext cx="1478756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274643"/>
            <a:ext cx="4321969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B04-A137-4510-83C7-0C099352FE9E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3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1C9-1D82-427E-B555-72B6509E27BD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B9C-C0A3-48FD-9D7D-948CE71850A6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08F-9961-4F50-83BF-DC4094DA3AF5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60AF-9824-4BB5-8DAE-668FEBAB2105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/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3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7DA5-7573-4557-993F-CBDF81FDD3CF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8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7FFC-1AE6-4EF3-9380-E850C6DE895F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E413-9DE2-4B21-9AD0-1DC13404DEA0}" type="datetime1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2" y="133355"/>
            <a:ext cx="59150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70013"/>
            <a:ext cx="5915025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2AD-E1A2-4D4E-937C-71DB583AD006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8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Fundamentals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EB06-7684-47CA-9A8D-E5AFBEBBB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7072" y="1794069"/>
            <a:ext cx="4704974" cy="1399827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vert="horz" lIns="51427" tIns="25713" rIns="51427" bIns="25713" rtlCol="0" anchor="ctr">
            <a:normAutofit/>
          </a:bodyPr>
          <a:lstStyle/>
          <a:p>
            <a:pPr defTabSz="513605">
              <a:tabLst>
                <a:tab pos="0" algn="l"/>
                <a:tab pos="233309" algn="l"/>
                <a:tab pos="465809" algn="l"/>
                <a:tab pos="699928" algn="l"/>
                <a:tab pos="933237" algn="l"/>
                <a:tab pos="1166546" algn="l"/>
                <a:tab pos="1398235" algn="l"/>
                <a:tab pos="1633164" algn="l"/>
                <a:tab pos="1866473" algn="l"/>
                <a:tab pos="2099783" algn="l"/>
                <a:tab pos="2330662" algn="l"/>
                <a:tab pos="2566401" algn="l"/>
                <a:tab pos="2799710" algn="l"/>
                <a:tab pos="3031399" algn="l"/>
                <a:tab pos="3263898" algn="l"/>
                <a:tab pos="3499637" algn="l"/>
                <a:tab pos="3732947" algn="l"/>
                <a:tab pos="3963826" algn="l"/>
                <a:tab pos="4197135" algn="l"/>
                <a:tab pos="4432874" algn="l"/>
                <a:tab pos="4666184" algn="l"/>
              </a:tabLst>
            </a:pPr>
            <a:r>
              <a:rPr lang="en-GB" altLang="en-US" sz="2700" b="1" dirty="0">
                <a:solidFill>
                  <a:srgbClr val="0000FF"/>
                </a:solidFill>
              </a:rPr>
              <a:t>Requirements Specification </a:t>
            </a:r>
            <a:r>
              <a:rPr lang="en-GB" altLang="en-US" sz="2700" b="1">
                <a:solidFill>
                  <a:srgbClr val="0000FF"/>
                </a:solidFill>
              </a:rPr>
              <a:t>and Analysis - III</a:t>
            </a:r>
            <a:r>
              <a:rPr lang="en-GB" altLang="en-US" sz="2700" b="1" dirty="0">
                <a:solidFill>
                  <a:srgbClr val="0000FF"/>
                </a:solidFill>
              </a:rPr>
              <a:t/>
            </a:r>
            <a:br>
              <a:rPr lang="en-GB" altLang="en-US" sz="2700" b="1" dirty="0">
                <a:solidFill>
                  <a:srgbClr val="0000FF"/>
                </a:solidFill>
              </a:rPr>
            </a:br>
            <a:endParaRPr lang="en-GB" altLang="en-US" sz="75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8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5867400" cy="239137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sz="2800" dirty="0"/>
              <a:t>Decision tables  specify: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Which variables are to be tested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What actions are to be taken if the conditions are true,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ts val="561"/>
              </a:spcAft>
            </a:pPr>
            <a:r>
              <a:rPr lang="en-GB" altLang="en-US" dirty="0">
                <a:solidFill>
                  <a:srgbClr val="000099"/>
                </a:solidFill>
              </a:rPr>
              <a:t>The order in which decision making is performed.</a:t>
            </a:r>
          </a:p>
        </p:txBody>
      </p:sp>
    </p:spTree>
    <p:extLst>
      <p:ext uri="{BB962C8B-B14F-4D97-AF65-F5344CB8AC3E}">
        <p14:creationId xmlns:p14="http://schemas.microsoft.com/office/powerpoint/2010/main" val="29311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55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49518"/>
            <a:ext cx="6156147" cy="266761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A decision table shows in a tabular form: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Processing logic and corresponding actions </a:t>
            </a:r>
          </a:p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Upper  rows of the table specify: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The variables or conditions to be evaluated</a:t>
            </a:r>
          </a:p>
          <a:p>
            <a:pPr marL="174982" indent="-174982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>
                <a:solidFill>
                  <a:srgbClr val="000099"/>
                </a:solidFill>
              </a:rPr>
              <a:t>Lower rows specify:</a:t>
            </a:r>
          </a:p>
          <a:p>
            <a:pPr marL="379127" lvl="1" defTabSz="466619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The actions to be taken when the corresponding conditions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20979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884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55"/>
              </a:spcBef>
            </a:pPr>
            <a:r>
              <a:rPr lang="en-GB" altLang="en-US" sz="2700" b="1" dirty="0"/>
              <a:t>Decision Table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3950"/>
            <a:ext cx="6496050" cy="2778592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800" dirty="0"/>
              <a:t>In technical terminology, 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00" dirty="0"/>
              <a:t>A column of the table is called a </a:t>
            </a:r>
            <a:r>
              <a:rPr lang="en-GB" altLang="en-US" sz="2400" dirty="0">
                <a:solidFill>
                  <a:srgbClr val="000099"/>
                </a:solidFill>
              </a:rPr>
              <a:t>rule.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A rule implies:</a:t>
            </a:r>
          </a:p>
          <a:p>
            <a:pPr marL="583273" lvl="2" indent="-116654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If a condition is true, then execute the corresponding action.</a:t>
            </a:r>
          </a:p>
        </p:txBody>
      </p:sp>
    </p:spTree>
    <p:extLst>
      <p:ext uri="{BB962C8B-B14F-4D97-AF65-F5344CB8AC3E}">
        <p14:creationId xmlns:p14="http://schemas.microsoft.com/office/powerpoint/2010/main" val="3880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2123" y="1314450"/>
            <a:ext cx="1625877" cy="416384"/>
          </a:xfrm>
          <a:solidFill>
            <a:srgbClr val="FFFF00"/>
          </a:solidFill>
        </p:spPr>
        <p:txBody>
          <a:bodyPr vert="horz" lIns="10125" tIns="26325" rIns="10125" bIns="26325" rtlCol="0" anchor="ctr">
            <a:normAutofit fontScale="90000"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2449" b="1" dirty="0"/>
              <a:t>Example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92" y="914400"/>
            <a:ext cx="5723160" cy="265951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ts val="357"/>
              </a:spcBef>
              <a:spcAft>
                <a:spcPts val="408"/>
              </a:spcAft>
            </a:pPr>
            <a:r>
              <a:rPr lang="en-GB" altLang="en-US" sz="1200" b="1" dirty="0">
                <a:solidFill>
                  <a:schemeClr val="hlink"/>
                </a:solidFill>
              </a:rPr>
              <a:t>Conditions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Valid selection      	NO	YES	YES	YES</a:t>
            </a:r>
            <a:br>
              <a:rPr lang="en-GB" altLang="en-US" sz="1200" b="1" dirty="0"/>
            </a:br>
            <a:r>
              <a:rPr lang="en-GB" altLang="en-US" sz="1200" b="1" dirty="0"/>
              <a:t>New member 	 --	YES	NO	NO</a:t>
            </a:r>
            <a:br>
              <a:rPr lang="en-GB" altLang="en-US" sz="1200" b="1" dirty="0"/>
            </a:br>
            <a:r>
              <a:rPr lang="en-GB" altLang="en-US" sz="1200" b="1" dirty="0"/>
              <a:t>Renewal		 --	NO	YES	NO</a:t>
            </a:r>
            <a:br>
              <a:rPr lang="en-GB" altLang="en-US" sz="1200" b="1" dirty="0"/>
            </a:br>
            <a:r>
              <a:rPr lang="en-GB" altLang="en-US" sz="1200" b="1" dirty="0"/>
              <a:t>Cancellation</a:t>
            </a:r>
            <a:r>
              <a:rPr lang="en-GB" altLang="en-US" sz="1200" b="1"/>
              <a:t>	</a:t>
            </a:r>
            <a:r>
              <a:rPr lang="en-GB" altLang="en-US" sz="1200" b="1" smtClean="0"/>
              <a:t> </a:t>
            </a:r>
            <a:r>
              <a:rPr lang="en-GB" altLang="en-US" sz="1200" b="1" dirty="0"/>
              <a:t>--	NO	NO	YES</a:t>
            </a:r>
          </a:p>
          <a:p>
            <a:pPr marL="174982" indent="-174982" defTabSz="466619">
              <a:lnSpc>
                <a:spcPct val="115000"/>
              </a:lnSpc>
              <a:spcBef>
                <a:spcPts val="357"/>
              </a:spcBef>
              <a:spcAft>
                <a:spcPts val="408"/>
              </a:spcAft>
            </a:pPr>
            <a:r>
              <a:rPr lang="en-GB" altLang="en-US" sz="1200" b="1" dirty="0">
                <a:solidFill>
                  <a:schemeClr val="hlink"/>
                </a:solidFill>
              </a:rPr>
              <a:t>Actions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Display error message   </a:t>
            </a:r>
            <a:r>
              <a:rPr lang="en-GB" altLang="en-US" sz="375" b="1" dirty="0"/>
              <a:t> 	</a:t>
            </a:r>
            <a:r>
              <a:rPr lang="en-GB" altLang="en-US" sz="375" b="1" dirty="0" smtClean="0"/>
              <a:t>   </a:t>
            </a:r>
            <a:r>
              <a:rPr lang="en-GB" altLang="en-US" sz="375" b="1" dirty="0"/>
              <a:t>--	 --	 --</a:t>
            </a:r>
            <a:r>
              <a:rPr lang="en-GB" altLang="en-US" sz="1200" b="1" dirty="0"/>
              <a:t/>
            </a:r>
            <a:br>
              <a:rPr lang="en-GB" altLang="en-US" sz="1200" b="1" dirty="0"/>
            </a:br>
            <a:r>
              <a:rPr lang="en-GB" altLang="en-US" sz="1200" b="1" dirty="0"/>
              <a:t>Ask member's name etc.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Build customer record  --	 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--</a:t>
            </a:r>
            <a:br>
              <a:rPr lang="en-GB" altLang="en-US" sz="1200" b="1" dirty="0"/>
            </a:br>
            <a:r>
              <a:rPr lang="en-GB" altLang="en-US" sz="1200" b="1" dirty="0"/>
              <a:t>Generate bill   	  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--</a:t>
            </a:r>
            <a:br>
              <a:rPr lang="en-GB" altLang="en-US" sz="1200" b="1" dirty="0"/>
            </a:br>
            <a:r>
              <a:rPr lang="en-GB" altLang="en-US" sz="1200" b="1" dirty="0"/>
              <a:t>Ask membership details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Update expiry date	  --	--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Print cheque 		  --	--	--	 </a:t>
            </a:r>
            <a:r>
              <a:rPr lang="en-GB" altLang="en-US" sz="375" b="1" dirty="0"/>
              <a:t> </a:t>
            </a:r>
            <a:r>
              <a:rPr lang="en-GB" altLang="en-US" sz="1200" b="1" dirty="0"/>
              <a:t> </a:t>
            </a:r>
            <a:br>
              <a:rPr lang="en-GB" altLang="en-US" sz="1200" b="1" dirty="0"/>
            </a:br>
            <a:r>
              <a:rPr lang="en-GB" altLang="en-US" sz="1200" b="1" dirty="0"/>
              <a:t>Delete record 	  </a:t>
            </a:r>
            <a:r>
              <a:rPr lang="en-GB" altLang="en-US" sz="1200" b="1" dirty="0" smtClean="0"/>
              <a:t>   --</a:t>
            </a:r>
            <a:r>
              <a:rPr lang="en-GB" altLang="en-US" sz="1200" b="1" dirty="0"/>
              <a:t>	--	--	 </a:t>
            </a:r>
            <a:r>
              <a:rPr lang="en-GB" altLang="en-US" sz="375" b="1" dirty="0"/>
              <a:t> 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685800" y="2114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28650" y="114300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685800" y="4019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628650" y="97155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85800" y="2286000"/>
            <a:ext cx="4415774" cy="0"/>
          </a:xfrm>
          <a:prstGeom prst="line">
            <a:avLst/>
          </a:prstGeom>
          <a:noFill/>
          <a:ln w="2844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3116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4388231" cy="484431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3600" b="1" dirty="0"/>
              <a:t>Comparison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6324600" cy="270244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Both decision tables and decision trees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Can represent complex program logic.</a:t>
            </a:r>
          </a:p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Decision trees are easier to read and understand 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When the number of conditions are small. </a:t>
            </a:r>
          </a:p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dirty="0"/>
              <a:t>Decision tables help to look at every possible combination of conditions.</a:t>
            </a:r>
          </a:p>
        </p:txBody>
      </p:sp>
    </p:spTree>
    <p:extLst>
      <p:ext uri="{BB962C8B-B14F-4D97-AF65-F5344CB8AC3E}">
        <p14:creationId xmlns:p14="http://schemas.microsoft.com/office/powerpoint/2010/main" val="1650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>
          <a:xfrm>
            <a:off x="1234480" y="209550"/>
            <a:ext cx="4389041" cy="640778"/>
          </a:xfrm>
        </p:spPr>
        <p:txBody>
          <a:bodyPr>
            <a:normAutofit/>
          </a:bodyPr>
          <a:lstStyle/>
          <a:p>
            <a:r>
              <a:rPr lang="en-US" altLang="en-US" sz="3000" b="1" dirty="0"/>
              <a:t>Exercise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>
          <a:xfrm>
            <a:off x="28575" y="1276350"/>
            <a:ext cx="6524625" cy="275996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Aft>
                <a:spcPts val="919"/>
              </a:spcAft>
            </a:pPr>
            <a:r>
              <a:rPr lang="en-US" altLang="en-US" sz="2800" b="1" dirty="0"/>
              <a:t>Develop decision table for the following:</a:t>
            </a:r>
          </a:p>
          <a:p>
            <a:pPr lvl="1">
              <a:lnSpc>
                <a:spcPct val="125000"/>
              </a:lnSpc>
              <a:spcAft>
                <a:spcPts val="919"/>
              </a:spcAft>
            </a:pPr>
            <a:r>
              <a:rPr lang="en-US" altLang="en-US" sz="2400" b="1" dirty="0">
                <a:solidFill>
                  <a:srgbClr val="0000CC"/>
                </a:solidFill>
              </a:rPr>
              <a:t>If the flight is more than half-full and ticket cost is more than </a:t>
            </a:r>
            <a:r>
              <a:rPr lang="en-US" altLang="en-US" sz="2400" b="1" dirty="0" err="1">
                <a:solidFill>
                  <a:srgbClr val="0000CC"/>
                </a:solidFill>
              </a:rPr>
              <a:t>Rs</a:t>
            </a:r>
            <a:r>
              <a:rPr lang="en-US" altLang="en-US" sz="2400" b="1" dirty="0">
                <a:solidFill>
                  <a:srgbClr val="0000CC"/>
                </a:solidFill>
              </a:rPr>
              <a:t>. 3000, free meals are served unless it is a domestic flight. The meals are charged on all domestic flights.</a:t>
            </a:r>
            <a:endParaRPr lang="en-US" altLang="en-US" sz="2400" dirty="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Aft>
                <a:spcPts val="919"/>
              </a:spcAft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5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459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200" b="1" dirty="0" smtClean="0"/>
              <a:t>Formal Specification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6438900" cy="342900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/>
              <a:t>A formal specification technique is a </a:t>
            </a:r>
            <a:r>
              <a:rPr lang="en-GB" altLang="en-US" dirty="0">
                <a:solidFill>
                  <a:srgbClr val="A50021"/>
                </a:solidFill>
              </a:rPr>
              <a:t>mathematical method </a:t>
            </a:r>
            <a:r>
              <a:rPr lang="en-GB" altLang="en-US" dirty="0"/>
              <a:t>to: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Accurately specify a system.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Verify that implementation satisfies specification.</a:t>
            </a:r>
          </a:p>
          <a:p>
            <a:pPr marL="379127" lvl="1" defTabSz="466619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Prove properties of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9738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911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Formal Specification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6343650" cy="231360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/>
              <a:t>Mathematical techniques used include: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Logic-based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set theoretic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algebraic specification</a:t>
            </a:r>
          </a:p>
          <a:p>
            <a:pPr marL="379127" lvl="1" defTabSz="466619">
              <a:lnSpc>
                <a:spcPct val="125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finite state machines, etc.</a:t>
            </a:r>
          </a:p>
        </p:txBody>
      </p:sp>
    </p:spTree>
    <p:extLst>
      <p:ext uri="{BB962C8B-B14F-4D97-AF65-F5344CB8AC3E}">
        <p14:creationId xmlns:p14="http://schemas.microsoft.com/office/powerpoint/2010/main" val="29627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309" y="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700" b="1" dirty="0"/>
              <a:t>Formal Specification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9" y="1047750"/>
            <a:ext cx="6457950" cy="2464279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Advantages: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Well-defined semantics, no scope for ambiguity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Automated tools can check properties of specifications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>
                <a:solidFill>
                  <a:srgbClr val="000099"/>
                </a:solidFill>
              </a:rPr>
              <a:t>Executable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377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619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Formal Specification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5566581" cy="2747809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Disadvantages of formal specification techniques: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Difficult to learn and use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Not able to handle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33648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40" y="209550"/>
            <a:ext cx="4937720" cy="639968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370"/>
              </a:spcBef>
            </a:pPr>
            <a:r>
              <a:rPr lang="en-GB" altLang="en-US" sz="2100" b="1" dirty="0"/>
              <a:t>Representation of complex processing logic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ts val="561"/>
              </a:spcBef>
              <a:spcAft>
                <a:spcPts val="561"/>
              </a:spcAft>
            </a:pPr>
            <a:r>
              <a:rPr lang="en-GB" altLang="en-US" sz="2449">
                <a:solidFill>
                  <a:srgbClr val="6600FF"/>
                </a:solidFill>
              </a:rPr>
              <a:t>Decision trees</a:t>
            </a:r>
          </a:p>
          <a:p>
            <a:pPr marL="174982" indent="-174982" defTabSz="466619">
              <a:lnSpc>
                <a:spcPct val="120000"/>
              </a:lnSpc>
              <a:spcBef>
                <a:spcPts val="561"/>
              </a:spcBef>
              <a:spcAft>
                <a:spcPts val="561"/>
              </a:spcAft>
            </a:pPr>
            <a:r>
              <a:rPr lang="en-GB" altLang="en-US" sz="2449">
                <a:solidFill>
                  <a:srgbClr val="6600FF"/>
                </a:solidFill>
              </a:rPr>
              <a:t>Decision tables</a:t>
            </a:r>
          </a:p>
        </p:txBody>
      </p:sp>
    </p:spTree>
    <p:extLst>
      <p:ext uri="{BB962C8B-B14F-4D97-AF65-F5344CB8AC3E}">
        <p14:creationId xmlns:p14="http://schemas.microsoft.com/office/powerpoint/2010/main" val="15106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061" y="2857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3000" b="1" dirty="0"/>
              <a:t>Semiformal Specification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776" y="1047750"/>
            <a:ext cx="6400800" cy="2769681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800" u="sng" dirty="0"/>
              <a:t>Structured specification languages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SADT (Structured Analysis and Design Technique)</a:t>
            </a:r>
          </a:p>
          <a:p>
            <a:pPr marL="379127" lvl="1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sz="2400" dirty="0"/>
              <a:t>PSL/PSA (Problem Statement Language/Problem Statement </a:t>
            </a:r>
            <a:r>
              <a:rPr lang="en-GB" altLang="en-US" sz="2400" dirty="0" err="1"/>
              <a:t>Analyzer</a:t>
            </a:r>
            <a:r>
              <a:rPr lang="en-GB" altLang="en-US" sz="2400" dirty="0"/>
              <a:t>)</a:t>
            </a:r>
          </a:p>
          <a:p>
            <a:pPr marL="583273" lvl="2" indent="-116654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PSL is a semi-formal specification language</a:t>
            </a:r>
          </a:p>
          <a:p>
            <a:pPr marL="583273" lvl="2" indent="-116654" defTabSz="466619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PSA can </a:t>
            </a:r>
            <a:r>
              <a:rPr lang="en-GB" altLang="en-US" dirty="0" err="1"/>
              <a:t>analyze</a:t>
            </a:r>
            <a:r>
              <a:rPr lang="en-GB" altLang="en-US" dirty="0"/>
              <a:t> the specifications expressed in PSL</a:t>
            </a:r>
          </a:p>
        </p:txBody>
      </p:sp>
    </p:spTree>
    <p:extLst>
      <p:ext uri="{BB962C8B-B14F-4D97-AF65-F5344CB8AC3E}">
        <p14:creationId xmlns:p14="http://schemas.microsoft.com/office/powerpoint/2010/main" val="36409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5658121" cy="429345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2800" b="1" dirty="0" smtClean="0"/>
              <a:t>Executable Specification Language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6446196" cy="299180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dirty="0"/>
              <a:t>If specification is expressed in formal language:</a:t>
            </a:r>
          </a:p>
          <a:p>
            <a:pPr marL="379127" lvl="1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it becomes possible to execute the specification to provide a system prototype.</a:t>
            </a:r>
          </a:p>
          <a:p>
            <a:pPr marL="174982" indent="-174982" defTabSz="466619">
              <a:lnSpc>
                <a:spcPct val="134000"/>
              </a:lnSpc>
              <a:spcAft>
                <a:spcPct val="20000"/>
              </a:spcAft>
            </a:pPr>
            <a:r>
              <a:rPr lang="en-GB" altLang="en-US" dirty="0"/>
              <a:t>However, executable specifications are usually slow and inefficient.</a:t>
            </a:r>
          </a:p>
        </p:txBody>
      </p:sp>
    </p:spTree>
    <p:extLst>
      <p:ext uri="{BB962C8B-B14F-4D97-AF65-F5344CB8AC3E}">
        <p14:creationId xmlns:p14="http://schemas.microsoft.com/office/powerpoint/2010/main" val="23854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4841879" cy="413144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408"/>
              </a:spcBef>
            </a:pPr>
            <a:r>
              <a:rPr lang="en-GB" altLang="en-US" sz="2400" b="1" dirty="0"/>
              <a:t>Executable Specification Language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1"/>
            <a:ext cx="6346290" cy="336791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sz="2800" dirty="0"/>
              <a:t>Executable specifications only test functional requirements:</a:t>
            </a:r>
          </a:p>
          <a:p>
            <a:pPr marL="379127" lvl="1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6600FF"/>
                </a:solidFill>
              </a:rPr>
              <a:t>If  non-functional requirements are important for some product, </a:t>
            </a:r>
          </a:p>
          <a:p>
            <a:pPr marL="583273" lvl="2" indent="-116654" defTabSz="466619">
              <a:lnSpc>
                <a:spcPct val="130000"/>
              </a:lnSpc>
              <a:spcAft>
                <a:spcPct val="20000"/>
              </a:spcAft>
            </a:pPr>
            <a:r>
              <a:rPr lang="en-GB" altLang="en-US" dirty="0">
                <a:solidFill>
                  <a:srgbClr val="6600FF"/>
                </a:solidFill>
              </a:rPr>
              <a:t>The utility of an executable specification prototype is limited.</a:t>
            </a:r>
          </a:p>
        </p:txBody>
      </p:sp>
    </p:spTree>
    <p:extLst>
      <p:ext uri="{BB962C8B-B14F-4D97-AF65-F5344CB8AC3E}">
        <p14:creationId xmlns:p14="http://schemas.microsoft.com/office/powerpoint/2010/main" val="10160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967"/>
            <a:ext cx="4388231" cy="639968"/>
          </a:xfrm>
        </p:spPr>
        <p:txBody>
          <a:bodyPr vert="horz" lIns="10125" tIns="26325" rIns="10125" bIns="26325" rtlCol="0" anchor="ctr">
            <a:normAutofit fontScale="90000"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b="1" dirty="0"/>
              <a:t>4GLs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7796"/>
            <a:ext cx="5943600" cy="347121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(Fourth Generation Languages) are examples of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dirty="0"/>
              <a:t>executable specification languages.</a:t>
            </a:r>
          </a:p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are successful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dirty="0"/>
              <a:t>because there is a lot of commonality across data processing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091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3600" b="1" dirty="0"/>
              <a:t>4GLs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6686549" cy="2766440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4GLs rely on software reuse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Where common abstractions have been identified and parameterized.</a:t>
            </a:r>
          </a:p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800" dirty="0"/>
              <a:t>Rewriting 4GL programs in higher level languages: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Result in </a:t>
            </a:r>
            <a:r>
              <a:rPr lang="en-GB" altLang="en-US" sz="2400" dirty="0" err="1"/>
              <a:t>upto</a:t>
            </a:r>
            <a:r>
              <a:rPr lang="en-GB" altLang="en-US" sz="2400" dirty="0"/>
              <a:t> 50% lower memory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ts val="900"/>
              </a:spcAft>
            </a:pPr>
            <a:r>
              <a:rPr lang="en-GB" altLang="en-US" sz="2400" dirty="0"/>
              <a:t>Also the programs run </a:t>
            </a:r>
            <a:r>
              <a:rPr lang="en-GB" altLang="en-US" sz="2400" dirty="0" err="1"/>
              <a:t>upto</a:t>
            </a:r>
            <a:r>
              <a:rPr lang="en-GB" altLang="en-US" sz="2400" dirty="0"/>
              <a:t> 10 times faster.</a:t>
            </a:r>
          </a:p>
        </p:txBody>
      </p:sp>
    </p:spTree>
    <p:extLst>
      <p:ext uri="{BB962C8B-B14F-4D97-AF65-F5344CB8AC3E}">
        <p14:creationId xmlns:p14="http://schemas.microsoft.com/office/powerpoint/2010/main" val="3588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689"/>
              </a:spcBef>
            </a:pPr>
            <a:r>
              <a:rPr lang="en-GB" altLang="en-US" sz="3600" b="1" dirty="0"/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6305550" cy="287723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Requirements analysis and specification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An important phase of software development: 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Any error in this phase would affect all subsequent phases of development. </a:t>
            </a:r>
          </a:p>
          <a:p>
            <a:pPr marL="174982" indent="-174982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Consists of two different activities: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Requirements gathering and analysis</a:t>
            </a:r>
          </a:p>
          <a:p>
            <a:pPr marL="379127" lvl="1" defTabSz="466619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184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2756" b="1" dirty="0"/>
              <a:t>Summary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3319"/>
            <a:ext cx="6362700" cy="299735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aims of requirements analysis: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Gather all user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Clearly understand exact user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Remove inconsistencies and incompleteness. </a:t>
            </a:r>
          </a:p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goal of specification: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Systematically organize requirements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>
                <a:solidFill>
                  <a:srgbClr val="000099"/>
                </a:solidFill>
              </a:rPr>
              <a:t>Document the requirements  in an SRS document. </a:t>
            </a:r>
          </a:p>
        </p:txBody>
      </p:sp>
    </p:spTree>
    <p:extLst>
      <p:ext uri="{BB962C8B-B14F-4D97-AF65-F5344CB8AC3E}">
        <p14:creationId xmlns:p14="http://schemas.microsoft.com/office/powerpoint/2010/main" val="1108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3350"/>
            <a:ext cx="4388231" cy="639968"/>
          </a:xfrm>
        </p:spPr>
        <p:txBody>
          <a:bodyPr vert="horz" lIns="10125" tIns="26325" rIns="10125" bIns="26325" rtlCol="0" anchor="ctr">
            <a:no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4000" b="1" dirty="0"/>
              <a:t>Summary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3318"/>
            <a:ext cx="6305550" cy="2875327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Main components of SRS document: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Functional requirements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Non-functional requirements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Constraints</a:t>
            </a:r>
          </a:p>
          <a:p>
            <a:pPr marL="174982" indent="-174982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Techniques to express complex logic: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Decision tree</a:t>
            </a:r>
          </a:p>
          <a:p>
            <a:pPr marL="379127" lvl="1" defTabSz="466619">
              <a:spcBef>
                <a:spcPts val="450"/>
              </a:spcBef>
              <a:spcAft>
                <a:spcPts val="450"/>
              </a:spcAft>
            </a:pPr>
            <a:r>
              <a:rPr lang="en-GB" altLang="en-US" dirty="0"/>
              <a:t>Decision table</a:t>
            </a:r>
          </a:p>
        </p:txBody>
      </p:sp>
    </p:spTree>
    <p:extLst>
      <p:ext uri="{BB962C8B-B14F-4D97-AF65-F5344CB8AC3E}">
        <p14:creationId xmlns:p14="http://schemas.microsoft.com/office/powerpoint/2010/main" val="41975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759"/>
              </a:spcBef>
            </a:pPr>
            <a:r>
              <a:rPr lang="en-GB" altLang="en-US" sz="3062" b="1" dirty="0"/>
              <a:t>Summary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1"/>
            <a:ext cx="6305550" cy="2675994"/>
          </a:xfrm>
        </p:spPr>
        <p:txBody>
          <a:bodyPr vert="horz" lIns="10125" tIns="26325" rIns="10125" bIns="26325" rtlCol="0">
            <a:norm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Formal requirements specifications have several advantages. 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3200" dirty="0">
                <a:solidFill>
                  <a:srgbClr val="000099"/>
                </a:solidFill>
              </a:rPr>
              <a:t>But the major shortcoming  is that these are hard to use. </a:t>
            </a:r>
          </a:p>
        </p:txBody>
      </p:sp>
    </p:spTree>
    <p:extLst>
      <p:ext uri="{BB962C8B-B14F-4D97-AF65-F5344CB8AC3E}">
        <p14:creationId xmlns:p14="http://schemas.microsoft.com/office/powerpoint/2010/main" val="32775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3350"/>
            <a:ext cx="4389041" cy="640778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Assignment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774128"/>
            <a:ext cx="6191250" cy="3599203"/>
          </a:xfrm>
        </p:spPr>
        <p:txBody>
          <a:bodyPr>
            <a:normAutofit/>
          </a:bodyPr>
          <a:lstStyle/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A public library is considering the implementation of a computer-based system to help administer book loans at libraries. </a:t>
            </a:r>
          </a:p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Identify the stakeholders in such a project. </a:t>
            </a:r>
          </a:p>
          <a:p>
            <a:pPr marL="364546" indent="-311079">
              <a:lnSpc>
                <a:spcPct val="120000"/>
              </a:lnSpc>
              <a:spcAft>
                <a:spcPts val="612"/>
              </a:spcAft>
            </a:pPr>
            <a:r>
              <a:rPr lang="en-US" altLang="en-US" sz="2400" dirty="0"/>
              <a:t>What might be the objectives of such a project and how might the success of the project be measured in practical terms?</a:t>
            </a:r>
          </a:p>
        </p:txBody>
      </p:sp>
    </p:spTree>
    <p:extLst>
      <p:ext uri="{BB962C8B-B14F-4D97-AF65-F5344CB8AC3E}">
        <p14:creationId xmlns:p14="http://schemas.microsoft.com/office/powerpoint/2010/main" val="9156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5459" y="75776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400" b="1" dirty="0"/>
              <a:t>Decision Trees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707" y="744421"/>
            <a:ext cx="4226232" cy="279479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400" dirty="0"/>
              <a:t>Decision trees: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Edges of a decision tree represent conditions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Leaf nodes represent actions to be performed.</a:t>
            </a:r>
          </a:p>
          <a:p>
            <a:pPr marL="174982" indent="-174982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400" dirty="0"/>
              <a:t>A decision tree gives a graphic view of: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Logic involved in decision making </a:t>
            </a:r>
          </a:p>
          <a:p>
            <a:pPr marL="379127" lvl="1" defTabSz="466619">
              <a:lnSpc>
                <a:spcPct val="115000"/>
              </a:lnSpc>
              <a:spcAft>
                <a:spcPct val="20000"/>
              </a:spcAft>
            </a:pPr>
            <a:r>
              <a:rPr lang="en-GB" altLang="en-US" sz="2000" dirty="0">
                <a:solidFill>
                  <a:srgbClr val="000099"/>
                </a:solidFill>
              </a:rPr>
              <a:t>Corresponding actions taken. 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43450" y="1543050"/>
            <a:ext cx="1964411" cy="2167295"/>
            <a:chOff x="540" y="1153"/>
            <a:chExt cx="4274" cy="25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2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1550"/>
            <a:ext cx="6457950" cy="3711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Representatives of the  local authority who own and pay for the library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Library staff at various levels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Technical support staff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Software and hardware suppliers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/>
              <a:t>Library users</a:t>
            </a:r>
          </a:p>
        </p:txBody>
      </p:sp>
      <p:sp>
        <p:nvSpPr>
          <p:cNvPr id="146435" name="Text Box 4"/>
          <p:cNvSpPr txBox="1">
            <a:spLocks noChangeArrowheads="1"/>
          </p:cNvSpPr>
          <p:nvPr/>
        </p:nvSpPr>
        <p:spPr bwMode="auto">
          <a:xfrm>
            <a:off x="762000" y="285750"/>
            <a:ext cx="4876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Comic Sans MS" panose="030F0702030302020204" pitchFamily="66" charset="0"/>
              </a:rPr>
              <a:t>Stake holders</a:t>
            </a:r>
          </a:p>
        </p:txBody>
      </p:sp>
    </p:spTree>
    <p:extLst>
      <p:ext uri="{BB962C8B-B14F-4D97-AF65-F5344CB8AC3E}">
        <p14:creationId xmlns:p14="http://schemas.microsoft.com/office/powerpoint/2010/main" val="12260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38150"/>
            <a:ext cx="6629400" cy="385762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b="1" dirty="0">
                <a:solidFill>
                  <a:srgbClr val="008000"/>
                </a:solidFill>
              </a:rPr>
              <a:t>Objectives</a:t>
            </a:r>
            <a:endParaRPr lang="en-US" altLang="en-US" sz="2000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‘To have in place an operational computer-based loans management system by </a:t>
            </a:r>
            <a:r>
              <a:rPr lang="en-US" altLang="en-US" sz="2000" dirty="0" err="1"/>
              <a:t>dd</a:t>
            </a:r>
            <a:r>
              <a:rPr lang="en-US" altLang="en-US" sz="2000" dirty="0"/>
              <a:t>/mm/</a:t>
            </a:r>
            <a:r>
              <a:rPr lang="en-US" altLang="en-US" sz="2000" dirty="0" err="1"/>
              <a:t>yy</a:t>
            </a:r>
            <a:r>
              <a:rPr lang="en-US" altLang="en-US" sz="2000" dirty="0"/>
              <a:t> which meets the requirements specified in Annex  at a development cost of not more than e.g. Rs.10,00,000.’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b="1" dirty="0">
                <a:solidFill>
                  <a:srgbClr val="008000"/>
                </a:solidFill>
              </a:rPr>
              <a:t>Measures of effectiveness</a:t>
            </a:r>
            <a:endParaRPr lang="en-US" altLang="en-US" sz="2000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Was the application actually working by </a:t>
            </a:r>
            <a:r>
              <a:rPr lang="en-US" altLang="en-US" sz="2000" dirty="0" err="1"/>
              <a:t>dd</a:t>
            </a:r>
            <a:r>
              <a:rPr lang="en-US" altLang="en-US" sz="2000" dirty="0"/>
              <a:t>/mm/</a:t>
            </a:r>
            <a:r>
              <a:rPr lang="en-US" altLang="en-US" sz="2000" dirty="0" err="1"/>
              <a:t>yy</a:t>
            </a:r>
            <a:r>
              <a:rPr lang="en-US" altLang="en-US" sz="2000" dirty="0"/>
              <a:t>?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Were costs under </a:t>
            </a:r>
            <a:r>
              <a:rPr lang="en-US" altLang="en-US" sz="2000" dirty="0" err="1"/>
              <a:t>Rs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xxxx</a:t>
            </a:r>
            <a:r>
              <a:rPr lang="en-US" altLang="en-US" sz="2000" dirty="0"/>
              <a:t>?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50"/>
              </a:spcAft>
            </a:pPr>
            <a:r>
              <a:rPr lang="en-US" altLang="en-US" sz="2000" dirty="0"/>
              <a:t>Can users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certify that delivered system meets the documented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9329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0" y="1714500"/>
            <a:ext cx="1817291" cy="412178"/>
          </a:xfrm>
          <a:solidFill>
            <a:srgbClr val="FFFF00"/>
          </a:solidFill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246" b="1" dirty="0"/>
              <a:t>SRS Skeleton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327" y="742951"/>
            <a:ext cx="6743700" cy="3043772"/>
          </a:xfrm>
        </p:spPr>
        <p:txBody>
          <a:bodyPr vert="horz" lIns="51434" tIns="25717" rIns="51434" bIns="25717" rtlCol="0">
            <a:noAutofit/>
          </a:bodyPr>
          <a:lstStyle/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1.0 INTRODUCTION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document specifies the requirements for …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1.1 Purpose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purpose of the …is to ….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should assist ….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intended audience for this document is …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specification describes …..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1.2 Scope</a:t>
            </a:r>
            <a:r>
              <a:rPr lang="en-AU" altLang="en-US" sz="18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document applies only to …... </a:t>
            </a:r>
          </a:p>
          <a:p>
            <a:pPr>
              <a:lnSpc>
                <a:spcPct val="114000"/>
              </a:lnSpc>
              <a:spcBef>
                <a:spcPct val="5000"/>
              </a:spcBef>
              <a:spcAft>
                <a:spcPts val="306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specification is not concerned with …..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4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2400300"/>
            <a:ext cx="1615424" cy="428535"/>
          </a:xfrm>
          <a:solidFill>
            <a:srgbClr val="FFFF00"/>
          </a:solidFill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en-US" sz="2246" b="1" dirty="0"/>
              <a:t>Skeletal SRS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" y="742950"/>
            <a:ext cx="5789144" cy="3171483"/>
          </a:xfrm>
        </p:spPr>
        <p:txBody>
          <a:bodyPr vert="horz" lIns="51434" tIns="25717" rIns="51434" bIns="25717" rtlCol="0">
            <a:noAutofit/>
          </a:bodyPr>
          <a:lstStyle/>
          <a:p>
            <a:pPr marL="209816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100" dirty="0">
                <a:solidFill>
                  <a:srgbClr val="0000CC"/>
                </a:solidFill>
              </a:rPr>
              <a:t>Introduction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Purpose , the basic objective of the system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Scope of what the system is to do , not to do</a:t>
            </a:r>
          </a:p>
          <a:p>
            <a:pPr marL="209816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>
                <a:solidFill>
                  <a:srgbClr val="0000CC"/>
                </a:solidFill>
              </a:rPr>
              <a:t>Overall description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Product perspective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Product functions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User characteristics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Assumptions</a:t>
            </a:r>
          </a:p>
          <a:p>
            <a:pPr marL="37750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18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5799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71700" y="971550"/>
            <a:ext cx="4415774" cy="428535"/>
          </a:xfrm>
        </p:spPr>
        <p:txBody>
          <a:bodyPr anchor="t"/>
          <a:lstStyle/>
          <a:p>
            <a:pPr eaLnBrk="1" hangingPunct="1"/>
            <a:r>
              <a:rPr lang="en-US" altLang="en-US" sz="2042" b="1" dirty="0"/>
              <a:t>Skeletal SRS…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" y="742950"/>
            <a:ext cx="4801374" cy="3296237"/>
          </a:xfrm>
        </p:spPr>
        <p:txBody>
          <a:bodyPr vert="horz" lIns="51434" tIns="25717" rIns="51434" bIns="25717" rtlCol="0">
            <a:noAutofit/>
          </a:bodyPr>
          <a:lstStyle/>
          <a:p>
            <a:pPr marL="139337" indent="-139337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Clr>
                <a:srgbClr val="FEB80A"/>
              </a:buClr>
              <a:buFont typeface="Wingdings 2" panose="05020102010507070707" pitchFamily="18" charset="2"/>
              <a:buChar char=""/>
            </a:pPr>
            <a:r>
              <a:rPr lang="en-US" altLang="en-US" sz="2100" dirty="0">
                <a:solidFill>
                  <a:srgbClr val="0000CC"/>
                </a:solidFill>
              </a:rPr>
              <a:t>Specific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External interfaces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Functional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Performance requirements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Design constraints</a:t>
            </a:r>
          </a:p>
          <a:p>
            <a:pPr marL="139337" indent="-139337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Clr>
                <a:srgbClr val="FEB80A"/>
              </a:buClr>
              <a:buFont typeface="Wingdings 2" panose="05020102010507070707" pitchFamily="18" charset="2"/>
              <a:buChar char=""/>
            </a:pPr>
            <a:r>
              <a:rPr lang="en-US" altLang="en-US" sz="2100" dirty="0">
                <a:solidFill>
                  <a:srgbClr val="0000CC"/>
                </a:solidFill>
              </a:rPr>
              <a:t>Acceptance criteria</a:t>
            </a:r>
          </a:p>
          <a:p>
            <a:pPr marL="326471" lvl="1" indent="-125566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Font typeface="Wingdings 2" panose="05020102010507070707" pitchFamily="18" charset="2"/>
              <a:buChar char=""/>
            </a:pPr>
            <a:r>
              <a:rPr lang="en-US" altLang="en-US" dirty="0"/>
              <a:t>desirable to specify this up front.</a:t>
            </a:r>
          </a:p>
          <a:p>
            <a:pPr marL="200906" lvl="1" indent="0" defTabSz="466619">
              <a:lnSpc>
                <a:spcPct val="125000"/>
              </a:lnSpc>
              <a:spcBef>
                <a:spcPts val="306"/>
              </a:spcBef>
              <a:spcAft>
                <a:spcPts val="306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34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468959" y="800100"/>
            <a:ext cx="4389041" cy="640778"/>
          </a:xfrm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700" b="1" dirty="0"/>
              <a:t>Skeletal SRS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71451" y="800101"/>
            <a:ext cx="4879142" cy="3018377"/>
          </a:xfrm>
        </p:spPr>
        <p:txBody>
          <a:bodyPr vert="horz" lIns="51434" tIns="25717" rIns="51434" bIns="25717" rtlCol="0">
            <a:noAutofit/>
          </a:bodyPr>
          <a:lstStyle/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2.0 GENERAL DESCRIPTION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2.1 Product Perspective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This system allows stakeholders to…..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will display…..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will help ……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provides information about ….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2.2 Product Functions </a:t>
            </a:r>
          </a:p>
          <a:p>
            <a:pPr>
              <a:lnSpc>
                <a:spcPct val="115000"/>
              </a:lnSpc>
              <a:spcBef>
                <a:spcPts val="612"/>
              </a:spcBef>
              <a:spcAft>
                <a:spcPts val="510"/>
              </a:spcAft>
              <a:buNone/>
            </a:pPr>
            <a:r>
              <a:rPr lang="en-AU" altLang="en-US" sz="1800" dirty="0">
                <a:cs typeface="Times New Roman" panose="02020603050405020304" pitchFamily="18" charset="0"/>
              </a:rPr>
              <a:t>The system provides the following functions:</a:t>
            </a:r>
            <a:endParaRPr lang="en-AU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870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 txBox="1">
            <a:spLocks noGrp="1"/>
          </p:cNvSpPr>
          <p:nvPr/>
        </p:nvSpPr>
        <p:spPr bwMode="auto">
          <a:xfrm>
            <a:off x="4672481" y="4200832"/>
            <a:ext cx="1071743" cy="25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4" tIns="25717" rIns="51434" bIns="25717" anchor="b"/>
          <a:lstStyle>
            <a:lvl1pPr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92B9374-59B9-4A7D-89B9-ABB686F7C841}" type="slidenum">
              <a:rPr lang="en-AU" altLang="en-US" sz="766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/>
              <a:t>36</a:t>
            </a:fld>
            <a:endParaRPr lang="en-AU" altLang="en-US" sz="766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742950"/>
            <a:ext cx="4389041" cy="640778"/>
          </a:xfrm>
        </p:spPr>
        <p:txBody>
          <a:bodyPr vert="horz" lIns="51434" tIns="25717" rIns="51434" bIns="25717" rtlCol="0" anchor="b">
            <a:normAutofit/>
          </a:bodyPr>
          <a:lstStyle/>
          <a:p>
            <a:pPr eaLnBrk="1" hangingPunct="1"/>
            <a:r>
              <a:rPr lang="en-AU" altLang="en-US" sz="2700" b="1" dirty="0"/>
              <a:t>SRS Skeleton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" y="742951"/>
            <a:ext cx="5014427" cy="2996504"/>
          </a:xfrm>
        </p:spPr>
        <p:txBody>
          <a:bodyPr vert="horz" lIns="51434" tIns="25717" rIns="51434" bIns="25717" rtlCol="0">
            <a:no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2.3 User Characteristics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users of the system are: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Level of Users’ Computer Knowledge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Level of Users’ Business Knowledge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Tx/>
              <a:buChar char="o"/>
            </a:pPr>
            <a:r>
              <a:rPr lang="en-AU" altLang="en-US" sz="1500" dirty="0">
                <a:cs typeface="Times New Roman" panose="02020603050405020304" pitchFamily="18" charset="0"/>
              </a:rPr>
              <a:t>Frequency of Use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2.4 General Constraints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will support ….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will not allow ……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AU" altLang="en-US" sz="1500" dirty="0">
                <a:solidFill>
                  <a:srgbClr val="0000CC"/>
                </a:solidFill>
                <a:cs typeface="Times New Roman" panose="02020603050405020304" pitchFamily="18" charset="0"/>
              </a:rPr>
              <a:t>2.5 Assumption and Dependencies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This system relies on ……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5000"/>
              </a:spcAft>
              <a:buFont typeface="StarSymbol" charset="0"/>
              <a:buNone/>
            </a:pPr>
            <a:r>
              <a:rPr lang="en-AU" altLang="en-US" sz="1500" dirty="0">
                <a:cs typeface="Times New Roman" panose="02020603050405020304" pitchFamily="18" charset="0"/>
              </a:rPr>
              <a:t>The system must have a satisfactory interface and ……</a:t>
            </a:r>
            <a:endParaRPr lang="en-AU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9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733552"/>
            <a:ext cx="6858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6641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8465" y="20686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275"/>
              </a:spcBef>
            </a:pPr>
            <a:r>
              <a:rPr lang="en-GB" altLang="en-US" sz="2700" b="1" dirty="0"/>
              <a:t>Example:  LMS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788" y="901783"/>
            <a:ext cx="4724134" cy="3207984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/>
              <a:t>A Library Membership automation Software (LMS) should support the following three options: 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New member,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Renewal, </a:t>
            </a:r>
          </a:p>
          <a:p>
            <a:pPr marL="379127" lvl="1" defTabSz="466619">
              <a:lnSpc>
                <a:spcPct val="125000"/>
              </a:lnSpc>
              <a:spcBef>
                <a:spcPct val="15000"/>
              </a:spcBef>
              <a:spcAft>
                <a:spcPts val="919"/>
              </a:spcAft>
            </a:pPr>
            <a:r>
              <a:rPr lang="en-GB" altLang="en-US" sz="2400" dirty="0">
                <a:solidFill>
                  <a:srgbClr val="6600FF"/>
                </a:solidFill>
              </a:rPr>
              <a:t>Cancel membership.</a:t>
            </a:r>
            <a:r>
              <a:rPr lang="en-GB" altLang="en-US" sz="2400" dirty="0"/>
              <a:t> 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871115" y="1714500"/>
            <a:ext cx="1964411" cy="2167295"/>
            <a:chOff x="540" y="1153"/>
            <a:chExt cx="4274" cy="2550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706" y="97363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275"/>
              </a:spcBef>
            </a:pPr>
            <a:r>
              <a:rPr lang="en-GB" altLang="en-US" sz="3000" b="1" dirty="0"/>
              <a:t>Example:  LMS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674" y="854401"/>
            <a:ext cx="4753874" cy="2341927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When the </a:t>
            </a:r>
            <a:r>
              <a:rPr lang="en-GB" altLang="en-US" sz="2800" u="sng" dirty="0">
                <a:solidFill>
                  <a:srgbClr val="000099"/>
                </a:solidFill>
              </a:rPr>
              <a:t>new member</a:t>
            </a:r>
            <a:r>
              <a:rPr lang="en-GB" altLang="en-US" sz="2800" dirty="0"/>
              <a:t> option is selected,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The software asks details about the member: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name,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address,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dirty="0"/>
              <a:t>phone number, etc.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029200" y="1657350"/>
            <a:ext cx="1964411" cy="2167295"/>
            <a:chOff x="540" y="1153"/>
            <a:chExt cx="4274" cy="25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600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6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61" y="2423"/>
              <a:ext cx="768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45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40" y="2158"/>
              <a:ext cx="6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750" b="1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600" b="1" dirty="0"/>
              <a:t>Example</a:t>
            </a:r>
            <a:r>
              <a:rPr lang="en-GB" altLang="en-US" sz="1400" b="1" dirty="0"/>
              <a:t>(cont.)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0"/>
            <a:ext cx="6172200" cy="3026478"/>
          </a:xfrm>
        </p:spPr>
        <p:txBody>
          <a:bodyPr vert="horz" lIns="10125" tIns="26325" rIns="10125" bIns="26325" rtlCol="0">
            <a:normAutofit fontScale="92500"/>
          </a:bodyPr>
          <a:lstStyle/>
          <a:p>
            <a:pPr marL="174982" indent="-174982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If proper information is entered, </a:t>
            </a:r>
          </a:p>
          <a:p>
            <a:pPr marL="379127" lvl="1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A membership record for the member is created</a:t>
            </a:r>
          </a:p>
          <a:p>
            <a:pPr marL="379127" lvl="1" defTabSz="466619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altLang="en-US" dirty="0"/>
              <a:t>A bill is printed for the annual membership charge plus the security deposit payable. </a:t>
            </a:r>
          </a:p>
        </p:txBody>
      </p:sp>
    </p:spTree>
    <p:extLst>
      <p:ext uri="{BB962C8B-B14F-4D97-AF65-F5344CB8AC3E}">
        <p14:creationId xmlns:p14="http://schemas.microsoft.com/office/powerpoint/2010/main" val="2940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Example</a:t>
            </a:r>
            <a:r>
              <a:rPr lang="en-GB" altLang="en-US" sz="1200" b="1" dirty="0"/>
              <a:t>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3970"/>
            <a:ext cx="5867400" cy="2788313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800" dirty="0"/>
              <a:t>If the </a:t>
            </a:r>
            <a:r>
              <a:rPr lang="en-GB" altLang="en-US" sz="2800" u="sng" dirty="0">
                <a:solidFill>
                  <a:srgbClr val="000099"/>
                </a:solidFill>
              </a:rPr>
              <a:t>renewal</a:t>
            </a:r>
            <a:r>
              <a:rPr lang="en-GB" altLang="en-US" sz="2800" dirty="0"/>
              <a:t> option is chosen,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LMS asks the member's name and his membership number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checks whether  he is a valid member.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400" dirty="0"/>
              <a:t>If the name represents a valid member,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the membership expiry date  is updated and the annual membership bill is printed, </a:t>
            </a:r>
          </a:p>
          <a:p>
            <a:pPr marL="583273" lvl="2" indent="-116654" defTabSz="466619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GB" altLang="en-US" sz="2000" dirty="0"/>
              <a:t>otherwise an error message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8739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9" y="133350"/>
            <a:ext cx="4388231" cy="63996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3000" b="1" dirty="0"/>
              <a:t>Example</a:t>
            </a:r>
            <a:r>
              <a:rPr lang="en-GB" altLang="en-US" sz="1200" b="1" dirty="0"/>
              <a:t>(cont.)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14" y="773318"/>
            <a:ext cx="5959286" cy="2652218"/>
          </a:xfrm>
        </p:spPr>
        <p:txBody>
          <a:bodyPr vert="horz" lIns="10125" tIns="26325" rIns="10125" bIns="26325" rtlCol="0">
            <a:noAutofit/>
          </a:bodyPr>
          <a:lstStyle/>
          <a:p>
            <a:pPr marL="174982" indent="-174982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800" dirty="0"/>
              <a:t>If the </a:t>
            </a:r>
            <a:r>
              <a:rPr lang="en-GB" altLang="en-US" sz="2800" u="sng" dirty="0">
                <a:solidFill>
                  <a:srgbClr val="000099"/>
                </a:solidFill>
              </a:rPr>
              <a:t>cancel membership</a:t>
            </a:r>
            <a:r>
              <a:rPr lang="en-GB" altLang="en-US" sz="2800" dirty="0"/>
              <a:t> option is selected and the name of a valid member is entered,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The membership is cancelled,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A cheque for the balance amount due to the member is printed </a:t>
            </a:r>
          </a:p>
          <a:p>
            <a:pPr marL="379127" lvl="1" defTabSz="466619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GB" altLang="en-US" sz="2400" dirty="0"/>
              <a:t>The membership record is deleted.</a:t>
            </a:r>
          </a:p>
        </p:txBody>
      </p:sp>
    </p:spTree>
    <p:extLst>
      <p:ext uri="{BB962C8B-B14F-4D97-AF65-F5344CB8AC3E}">
        <p14:creationId xmlns:p14="http://schemas.microsoft.com/office/powerpoint/2010/main" val="327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070" y="193875"/>
            <a:ext cx="4371219" cy="641588"/>
          </a:xfrm>
        </p:spPr>
        <p:txBody>
          <a:bodyPr vert="horz" lIns="10125" tIns="26325" rIns="10125" bIns="26325" rtlCol="0" anchor="ctr">
            <a:normAutofit/>
          </a:bodyPr>
          <a:lstStyle/>
          <a:p>
            <a:pPr defTabSz="466619">
              <a:spcBef>
                <a:spcPts val="510"/>
              </a:spcBef>
            </a:pPr>
            <a:r>
              <a:rPr lang="en-GB" altLang="en-US" sz="2246" b="1" dirty="0"/>
              <a:t>Decision Tree</a:t>
            </a:r>
          </a:p>
        </p:txBody>
      </p:sp>
      <p:grpSp>
        <p:nvGrpSpPr>
          <p:cNvPr id="124931" name="Group 25"/>
          <p:cNvGrpSpPr>
            <a:grpSpLocks/>
          </p:cNvGrpSpPr>
          <p:nvPr/>
        </p:nvGrpSpPr>
        <p:grpSpPr bwMode="auto">
          <a:xfrm>
            <a:off x="742950" y="1200150"/>
            <a:ext cx="5337651" cy="2633586"/>
            <a:chOff x="410" y="1153"/>
            <a:chExt cx="4404" cy="2550"/>
          </a:xfrm>
        </p:grpSpPr>
        <p:sp>
          <p:nvSpPr>
            <p:cNvPr id="124932" name="Line 3"/>
            <p:cNvSpPr>
              <a:spLocks noChangeShapeType="1"/>
            </p:cNvSpPr>
            <p:nvPr/>
          </p:nvSpPr>
          <p:spPr bwMode="auto">
            <a:xfrm flipV="1">
              <a:off x="1429" y="1418"/>
              <a:ext cx="1111" cy="100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3" name="Line 4"/>
            <p:cNvSpPr>
              <a:spLocks noChangeShapeType="1"/>
            </p:cNvSpPr>
            <p:nvPr/>
          </p:nvSpPr>
          <p:spPr bwMode="auto">
            <a:xfrm flipV="1">
              <a:off x="1429" y="2158"/>
              <a:ext cx="1111" cy="265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4" name="Line 5"/>
            <p:cNvSpPr>
              <a:spLocks noChangeShapeType="1"/>
            </p:cNvSpPr>
            <p:nvPr/>
          </p:nvSpPr>
          <p:spPr bwMode="auto">
            <a:xfrm>
              <a:off x="1429" y="2423"/>
              <a:ext cx="1164" cy="370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5" name="Line 6"/>
            <p:cNvSpPr>
              <a:spLocks noChangeShapeType="1"/>
            </p:cNvSpPr>
            <p:nvPr/>
          </p:nvSpPr>
          <p:spPr bwMode="auto">
            <a:xfrm>
              <a:off x="1429" y="2423"/>
              <a:ext cx="1217" cy="1111"/>
            </a:xfrm>
            <a:prstGeom prst="line">
              <a:avLst/>
            </a:prstGeom>
            <a:noFill/>
            <a:ln w="2844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36" name="Text Box 7"/>
            <p:cNvSpPr txBox="1">
              <a:spLocks noChangeArrowheads="1"/>
            </p:cNvSpPr>
            <p:nvPr/>
          </p:nvSpPr>
          <p:spPr bwMode="auto">
            <a:xfrm>
              <a:off x="1535" y="1629"/>
              <a:ext cx="126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1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New</a:t>
              </a: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124937" name="Text Box 8"/>
            <p:cNvSpPr txBox="1">
              <a:spLocks noChangeArrowheads="1"/>
            </p:cNvSpPr>
            <p:nvPr/>
          </p:nvSpPr>
          <p:spPr bwMode="auto">
            <a:xfrm>
              <a:off x="1704" y="2185"/>
              <a:ext cx="126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Renewal</a:t>
              </a:r>
            </a:p>
          </p:txBody>
        </p:sp>
        <p:sp>
          <p:nvSpPr>
            <p:cNvPr id="124938" name="Text Box 9"/>
            <p:cNvSpPr txBox="1">
              <a:spLocks noChangeArrowheads="1"/>
            </p:cNvSpPr>
            <p:nvPr/>
          </p:nvSpPr>
          <p:spPr bwMode="auto">
            <a:xfrm>
              <a:off x="1746" y="2465"/>
              <a:ext cx="126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Cancel</a:t>
              </a:r>
            </a:p>
          </p:txBody>
        </p:sp>
        <p:sp>
          <p:nvSpPr>
            <p:cNvPr id="124939" name="Text Box 10"/>
            <p:cNvSpPr txBox="1">
              <a:spLocks noChangeArrowheads="1"/>
            </p:cNvSpPr>
            <p:nvPr/>
          </p:nvSpPr>
          <p:spPr bwMode="auto">
            <a:xfrm>
              <a:off x="1640" y="3047"/>
              <a:ext cx="126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9000"/>
                </a:lnSpc>
                <a:spcBef>
                  <a:spcPts val="772"/>
                </a:spcBef>
              </a:pP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Invalid</a:t>
              </a: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GB" altLang="en-US" sz="1327" b="1">
                  <a:solidFill>
                    <a:srgbClr val="000099"/>
                  </a:solidFill>
                  <a:latin typeface="Comic Sans MS" panose="030F0702030302020204" pitchFamily="66" charset="0"/>
                </a:rPr>
                <a:t>option</a:t>
              </a:r>
            </a:p>
          </p:txBody>
        </p:sp>
        <p:sp>
          <p:nvSpPr>
            <p:cNvPr id="124940" name="Text Box 11"/>
            <p:cNvSpPr txBox="1">
              <a:spLocks noChangeArrowheads="1"/>
            </p:cNvSpPr>
            <p:nvPr/>
          </p:nvSpPr>
          <p:spPr bwMode="auto">
            <a:xfrm>
              <a:off x="2540" y="1312"/>
              <a:ext cx="171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Create record</a:t>
              </a:r>
            </a:p>
          </p:txBody>
        </p:sp>
        <p:sp>
          <p:nvSpPr>
            <p:cNvPr id="124941" name="Text Box 12"/>
            <p:cNvSpPr txBox="1">
              <a:spLocks noChangeArrowheads="1"/>
            </p:cNvSpPr>
            <p:nvPr/>
          </p:nvSpPr>
          <p:spPr bwMode="auto">
            <a:xfrm>
              <a:off x="2540" y="1153"/>
              <a:ext cx="180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2" name="Text Box 13"/>
            <p:cNvSpPr txBox="1">
              <a:spLocks noChangeArrowheads="1"/>
            </p:cNvSpPr>
            <p:nvPr/>
          </p:nvSpPr>
          <p:spPr bwMode="auto">
            <a:xfrm>
              <a:off x="2540" y="1470"/>
              <a:ext cx="105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24943" name="Text Box 14"/>
            <p:cNvSpPr txBox="1">
              <a:spLocks noChangeArrowheads="1"/>
            </p:cNvSpPr>
            <p:nvPr/>
          </p:nvSpPr>
          <p:spPr bwMode="auto">
            <a:xfrm>
              <a:off x="2593" y="1947"/>
              <a:ext cx="148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4" name="Text Box 15"/>
            <p:cNvSpPr txBox="1">
              <a:spLocks noChangeArrowheads="1"/>
            </p:cNvSpPr>
            <p:nvPr/>
          </p:nvSpPr>
          <p:spPr bwMode="auto">
            <a:xfrm>
              <a:off x="2593" y="2105"/>
              <a:ext cx="19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Update record</a:t>
              </a:r>
            </a:p>
          </p:txBody>
        </p:sp>
        <p:sp>
          <p:nvSpPr>
            <p:cNvPr id="124945" name="Text Box 16"/>
            <p:cNvSpPr txBox="1">
              <a:spLocks noChangeArrowheads="1"/>
            </p:cNvSpPr>
            <p:nvPr/>
          </p:nvSpPr>
          <p:spPr bwMode="auto">
            <a:xfrm>
              <a:off x="2593" y="2264"/>
              <a:ext cx="12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bills</a:t>
              </a:r>
            </a:p>
          </p:txBody>
        </p:sp>
        <p:sp>
          <p:nvSpPr>
            <p:cNvPr id="124946" name="Text Box 17"/>
            <p:cNvSpPr txBox="1">
              <a:spLocks noChangeArrowheads="1"/>
            </p:cNvSpPr>
            <p:nvPr/>
          </p:nvSpPr>
          <p:spPr bwMode="auto">
            <a:xfrm>
              <a:off x="2646" y="2582"/>
              <a:ext cx="15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Get Details</a:t>
              </a:r>
            </a:p>
          </p:txBody>
        </p:sp>
        <p:sp>
          <p:nvSpPr>
            <p:cNvPr id="124947" name="Text Box 18"/>
            <p:cNvSpPr txBox="1">
              <a:spLocks noChangeArrowheads="1"/>
            </p:cNvSpPr>
            <p:nvPr/>
          </p:nvSpPr>
          <p:spPr bwMode="auto">
            <a:xfrm>
              <a:off x="2646" y="2740"/>
              <a:ext cx="179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39395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Cheque</a:t>
              </a:r>
            </a:p>
          </p:txBody>
        </p:sp>
        <p:sp>
          <p:nvSpPr>
            <p:cNvPr id="124948" name="Text Box 19"/>
            <p:cNvSpPr txBox="1">
              <a:spLocks noChangeArrowheads="1"/>
            </p:cNvSpPr>
            <p:nvPr/>
          </p:nvSpPr>
          <p:spPr bwMode="auto">
            <a:xfrm>
              <a:off x="2646" y="2899"/>
              <a:ext cx="14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Delete record</a:t>
              </a:r>
            </a:p>
          </p:txBody>
        </p:sp>
        <p:sp>
          <p:nvSpPr>
            <p:cNvPr id="124949" name="Text Box 20"/>
            <p:cNvSpPr txBox="1">
              <a:spLocks noChangeArrowheads="1"/>
            </p:cNvSpPr>
            <p:nvPr/>
          </p:nvSpPr>
          <p:spPr bwMode="auto">
            <a:xfrm>
              <a:off x="2646" y="3428"/>
              <a:ext cx="216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905000" algn="l"/>
                  <a:tab pos="2857500" algn="l"/>
                  <a:tab pos="3192463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644"/>
                </a:spcBef>
              </a:pPr>
              <a:r>
                <a:rPr lang="en-GB" altLang="en-US" sz="1327" b="1">
                  <a:solidFill>
                    <a:schemeClr val="tx1"/>
                  </a:solidFill>
                  <a:latin typeface="Comic Sans MS" panose="030F0702030302020204" pitchFamily="66" charset="0"/>
                </a:rPr>
                <a:t>- Print error message</a:t>
              </a:r>
            </a:p>
          </p:txBody>
        </p:sp>
        <p:sp>
          <p:nvSpPr>
            <p:cNvPr id="124950" name="Line 21"/>
            <p:cNvSpPr>
              <a:spLocks noChangeShapeType="1"/>
            </p:cNvSpPr>
            <p:nvPr/>
          </p:nvSpPr>
          <p:spPr bwMode="auto">
            <a:xfrm>
              <a:off x="1005" y="2423"/>
              <a:ext cx="424" cy="0"/>
            </a:xfrm>
            <a:prstGeom prst="line">
              <a:avLst/>
            </a:prstGeom>
            <a:noFill/>
            <a:ln w="3816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19"/>
            </a:p>
          </p:txBody>
        </p:sp>
        <p:sp>
          <p:nvSpPr>
            <p:cNvPr id="124951" name="Text Box 22"/>
            <p:cNvSpPr txBox="1">
              <a:spLocks noChangeArrowheads="1"/>
            </p:cNvSpPr>
            <p:nvPr/>
          </p:nvSpPr>
          <p:spPr bwMode="auto">
            <a:xfrm>
              <a:off x="410" y="2116"/>
              <a:ext cx="105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25" tIns="26325" rIns="10125" bIns="26325"/>
            <a:lstStyle>
              <a:lvl1pPr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 eaLnBrk="0" hangingPunct="0"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52500" algn="l"/>
                  <a:tab pos="1595438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772"/>
                </a:spcBef>
              </a:pPr>
              <a: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  <a:t>User</a:t>
              </a:r>
              <a:b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</a:br>
              <a:r>
                <a:rPr lang="en-GB" altLang="en-US" sz="1531" b="1">
                  <a:solidFill>
                    <a:srgbClr val="000099"/>
                  </a:solidFill>
                  <a:latin typeface="Comic Sans MS" panose="030F0702030302020204" pitchFamily="66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1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1311</Words>
  <Application>Microsoft Office PowerPoint</Application>
  <PresentationFormat>Custom</PresentationFormat>
  <Paragraphs>268</Paragraphs>
  <Slides>37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Requirements Specification and Analysis - III </vt:lpstr>
      <vt:lpstr>Representation of complex processing logic </vt:lpstr>
      <vt:lpstr>Decision Trees</vt:lpstr>
      <vt:lpstr>Example:  LMS</vt:lpstr>
      <vt:lpstr>Example:  LMS</vt:lpstr>
      <vt:lpstr>Example(cont.)</vt:lpstr>
      <vt:lpstr>Example(cont.)</vt:lpstr>
      <vt:lpstr>Example(cont.)</vt:lpstr>
      <vt:lpstr>Decision Tree</vt:lpstr>
      <vt:lpstr>Decision Table</vt:lpstr>
      <vt:lpstr>Decision Table</vt:lpstr>
      <vt:lpstr>Decision Table</vt:lpstr>
      <vt:lpstr>Example</vt:lpstr>
      <vt:lpstr>Comparison</vt:lpstr>
      <vt:lpstr>Exercise</vt:lpstr>
      <vt:lpstr>Formal Specification</vt:lpstr>
      <vt:lpstr>Formal Specification</vt:lpstr>
      <vt:lpstr>Formal Specification</vt:lpstr>
      <vt:lpstr>Formal Specification</vt:lpstr>
      <vt:lpstr>Semiformal Specification</vt:lpstr>
      <vt:lpstr>Executable Specification Language</vt:lpstr>
      <vt:lpstr>Executable Specification Language</vt:lpstr>
      <vt:lpstr>4GLs</vt:lpstr>
      <vt:lpstr>4GLs</vt:lpstr>
      <vt:lpstr>Summary</vt:lpstr>
      <vt:lpstr>Summary</vt:lpstr>
      <vt:lpstr>Summary</vt:lpstr>
      <vt:lpstr>Summary</vt:lpstr>
      <vt:lpstr>Assignment </vt:lpstr>
      <vt:lpstr>PowerPoint Presentation</vt:lpstr>
      <vt:lpstr>PowerPoint Presentation</vt:lpstr>
      <vt:lpstr>SRS Skeleton</vt:lpstr>
      <vt:lpstr>Skeletal SRS</vt:lpstr>
      <vt:lpstr>Skeletal SRS…</vt:lpstr>
      <vt:lpstr>Skeletal SRS</vt:lpstr>
      <vt:lpstr>SRS Skeleton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D.P.MOHAPATRA</cp:lastModifiedBy>
  <cp:revision>172</cp:revision>
  <dcterms:created xsi:type="dcterms:W3CDTF">2016-12-13T07:50:37Z</dcterms:created>
  <dcterms:modified xsi:type="dcterms:W3CDTF">2019-01-18T11:51:11Z</dcterms:modified>
</cp:coreProperties>
</file>