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 id="2147483725" r:id="rId2"/>
  </p:sldMasterIdLst>
  <p:sldIdLst>
    <p:sldId id="256" r:id="rId3"/>
    <p:sldId id="257" r:id="rId4"/>
    <p:sldId id="258" r:id="rId5"/>
    <p:sldId id="259" r:id="rId6"/>
    <p:sldId id="261" r:id="rId7"/>
    <p:sldId id="262" r:id="rId8"/>
    <p:sldId id="263" r:id="rId9"/>
    <p:sldId id="264" r:id="rId10"/>
    <p:sldId id="265" r:id="rId11"/>
    <p:sldId id="268" r:id="rId12"/>
    <p:sldId id="266" r:id="rId13"/>
    <p:sldId id="267" r:id="rId14"/>
    <p:sldId id="269" r:id="rId15"/>
    <p:sldId id="270" r:id="rId16"/>
    <p:sldId id="271" r:id="rId17"/>
    <p:sldId id="278" r:id="rId18"/>
    <p:sldId id="274" r:id="rId19"/>
    <p:sldId id="279" r:id="rId20"/>
    <p:sldId id="275" r:id="rId21"/>
    <p:sldId id="273"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91288B-B0EF-4D98-92DB-4BE349AB2370}" v="2057" dt="2023-12-03T08:20:51.0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12/3/2023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84718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12/3/2023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9756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12/3/2023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5741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47249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7020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8338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5538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54512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23028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66476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60715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12/3/2023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20082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90339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351485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55495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12/3/2023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3767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12/3/2023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02033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12/3/2023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54424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12/3/2023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0714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12/3/2023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3127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12/3/2023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7387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12/3/2023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2647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12/3/2023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0257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12/3/2023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014532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4" r:id="rId7"/>
    <p:sldLayoutId id="2147483820" r:id="rId8"/>
    <p:sldLayoutId id="2147483821" r:id="rId9"/>
    <p:sldLayoutId id="2147483822" r:id="rId10"/>
    <p:sldLayoutId id="214748382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12/3/2023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23590500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3" r:id="rId7"/>
    <p:sldLayoutId id="2147483714" r:id="rId8"/>
    <p:sldLayoutId id="2147483715" r:id="rId9"/>
    <p:sldLayoutId id="2147483716" r:id="rId10"/>
    <p:sldLayoutId id="2147483717" r:id="rId11"/>
    <p:sldLayoutId id="2147483719"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nblogs.com/xueweihan/p/15183406.html"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D7050A3-B1DE-4865-BAE7-B35015408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0401EF1-C054-4118-87E7-1621168AD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ctrTitle"/>
          </p:nvPr>
        </p:nvSpPr>
        <p:spPr>
          <a:xfrm>
            <a:off x="777239" y="1122363"/>
            <a:ext cx="5047488" cy="2387600"/>
          </a:xfrm>
        </p:spPr>
        <p:txBody>
          <a:bodyPr>
            <a:normAutofit/>
          </a:bodyPr>
          <a:lstStyle/>
          <a:p>
            <a:pPr algn="l"/>
            <a:r>
              <a:rPr lang="en-US"/>
              <a:t>Mobile &amp; Shuffle Network Project</a:t>
            </a:r>
          </a:p>
        </p:txBody>
      </p:sp>
      <p:sp>
        <p:nvSpPr>
          <p:cNvPr id="3" name="Subtitle 2"/>
          <p:cNvSpPr>
            <a:spLocks noGrp="1"/>
          </p:cNvSpPr>
          <p:nvPr>
            <p:ph type="subTitle" idx="1"/>
          </p:nvPr>
        </p:nvSpPr>
        <p:spPr>
          <a:xfrm>
            <a:off x="777239" y="3602038"/>
            <a:ext cx="5047488" cy="1655762"/>
          </a:xfrm>
        </p:spPr>
        <p:txBody>
          <a:bodyPr vert="horz" lIns="91440" tIns="45720" rIns="91440" bIns="45720" rtlCol="0">
            <a:normAutofit/>
          </a:bodyPr>
          <a:lstStyle/>
          <a:p>
            <a:pPr algn="l"/>
            <a:r>
              <a:rPr lang="en-US"/>
              <a:t>GOTTIPATI MOURYA</a:t>
            </a:r>
          </a:p>
        </p:txBody>
      </p:sp>
      <p:grpSp>
        <p:nvGrpSpPr>
          <p:cNvPr id="55" name="decorative circles">
            <a:extLst>
              <a:ext uri="{FF2B5EF4-FFF2-40B4-BE49-F238E27FC236}">
                <a16:creationId xmlns:a16="http://schemas.microsoft.com/office/drawing/2014/main" id="{499E7689-E646-4066-9AD0-62F46B462A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48" name="Oval 47">
              <a:extLst>
                <a:ext uri="{FF2B5EF4-FFF2-40B4-BE49-F238E27FC236}">
                  <a16:creationId xmlns:a16="http://schemas.microsoft.com/office/drawing/2014/main" id="{8AFEBC98-1CAB-474C-8458-BEB70D8FB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C1741FF-E9EA-44E7-90AD-0009B23D9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41A188E-5A43-4269-BD7A-89A6C8F39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D6BB9FB-66A8-4DC7-BE6D-04F08DFF1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9D76882-E899-4E4C-8818-FDEA473A7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blue background with dots and lines&#10;&#10;Description automatically generated">
            <a:extLst>
              <a:ext uri="{FF2B5EF4-FFF2-40B4-BE49-F238E27FC236}">
                <a16:creationId xmlns:a16="http://schemas.microsoft.com/office/drawing/2014/main" id="{A6154B7C-A6F8-5C12-48B9-20839612426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993" r="31383"/>
          <a:stretch/>
        </p:blipFill>
        <p:spPr>
          <a:xfrm>
            <a:off x="6475068" y="1214970"/>
            <a:ext cx="5716932" cy="5643030"/>
          </a:xfrm>
          <a:custGeom>
            <a:avLst/>
            <a:gdLst/>
            <a:ahLst/>
            <a:cxnLst/>
            <a:rect l="l" t="t" r="r" b="b"/>
            <a:pathLst>
              <a:path w="5716932" h="5643030">
                <a:moveTo>
                  <a:pt x="3371933" y="0"/>
                </a:moveTo>
                <a:cubicBezTo>
                  <a:pt x="4186675" y="0"/>
                  <a:pt x="4933927" y="288960"/>
                  <a:pt x="5516795" y="769986"/>
                </a:cubicBezTo>
                <a:lnTo>
                  <a:pt x="5716932" y="951882"/>
                </a:lnTo>
                <a:lnTo>
                  <a:pt x="5716932" y="5643030"/>
                </a:lnTo>
                <a:lnTo>
                  <a:pt x="884716" y="5643030"/>
                </a:lnTo>
                <a:lnTo>
                  <a:pt x="769986" y="5516796"/>
                </a:lnTo>
                <a:cubicBezTo>
                  <a:pt x="288960" y="4933927"/>
                  <a:pt x="0" y="4186675"/>
                  <a:pt x="0" y="3371933"/>
                </a:cubicBezTo>
                <a:cubicBezTo>
                  <a:pt x="0" y="1509666"/>
                  <a:pt x="1509666" y="0"/>
                  <a:pt x="3371933" y="0"/>
                </a:cubicBezTo>
                <a:close/>
              </a:path>
            </a:pathLst>
          </a:custGeom>
        </p:spPr>
      </p:pic>
      <p:sp>
        <p:nvSpPr>
          <p:cNvPr id="6" name="TextBox 5">
            <a:extLst>
              <a:ext uri="{FF2B5EF4-FFF2-40B4-BE49-F238E27FC236}">
                <a16:creationId xmlns:a16="http://schemas.microsoft.com/office/drawing/2014/main" id="{0A6F4930-A3AB-A9E3-15AC-FBEB250B99C3}"/>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5421-3570-149D-BAF4-52253B810A16}"/>
              </a:ext>
            </a:extLst>
          </p:cNvPr>
          <p:cNvSpPr>
            <a:spLocks noGrp="1"/>
          </p:cNvSpPr>
          <p:nvPr>
            <p:ph type="title"/>
          </p:nvPr>
        </p:nvSpPr>
        <p:spPr>
          <a:xfrm>
            <a:off x="777240" y="303151"/>
            <a:ext cx="10659110" cy="647824"/>
          </a:xfrm>
        </p:spPr>
        <p:txBody>
          <a:bodyPr>
            <a:normAutofit/>
          </a:bodyPr>
          <a:lstStyle/>
          <a:p>
            <a:r>
              <a:rPr lang="en-US" sz="2400" dirty="0">
                <a:solidFill>
                  <a:schemeClr val="tx1"/>
                </a:solidFill>
                <a:latin typeface="Times New Roman"/>
                <a:cs typeface="Times New Roman"/>
              </a:rPr>
              <a:t>Mobile Network Architecture: Total Parameters- </a:t>
            </a:r>
            <a:r>
              <a:rPr lang="en-US" sz="2400" dirty="0">
                <a:solidFill>
                  <a:srgbClr val="420023"/>
                </a:solidFill>
                <a:latin typeface="Times New Roman"/>
                <a:cs typeface="Times New Roman"/>
              </a:rPr>
              <a:t>810826</a:t>
            </a:r>
            <a:r>
              <a:rPr lang="en-US" sz="2400" dirty="0">
                <a:latin typeface="Times New Roman"/>
                <a:cs typeface="Times New Roman"/>
              </a:rPr>
              <a:t> </a:t>
            </a:r>
          </a:p>
        </p:txBody>
      </p:sp>
      <p:pic>
        <p:nvPicPr>
          <p:cNvPr id="7" name="Content Placeholder 6" descr="A screenshot of a computer&#10;&#10;Description automatically generated">
            <a:extLst>
              <a:ext uri="{FF2B5EF4-FFF2-40B4-BE49-F238E27FC236}">
                <a16:creationId xmlns:a16="http://schemas.microsoft.com/office/drawing/2014/main" id="{C8643602-EDFF-8558-A986-F4FA32A61D52}"/>
              </a:ext>
            </a:extLst>
          </p:cNvPr>
          <p:cNvPicPr>
            <a:picLocks noGrp="1" noChangeAspect="1"/>
          </p:cNvPicPr>
          <p:nvPr>
            <p:ph idx="1"/>
          </p:nvPr>
        </p:nvPicPr>
        <p:blipFill rotWithShape="1">
          <a:blip r:embed="rId2"/>
          <a:srcRect b="2294"/>
          <a:stretch/>
        </p:blipFill>
        <p:spPr>
          <a:xfrm>
            <a:off x="1156065" y="1115497"/>
            <a:ext cx="9495424" cy="5142207"/>
          </a:xfrm>
        </p:spPr>
      </p:pic>
    </p:spTree>
    <p:extLst>
      <p:ext uri="{BB962C8B-B14F-4D97-AF65-F5344CB8AC3E}">
        <p14:creationId xmlns:p14="http://schemas.microsoft.com/office/powerpoint/2010/main" val="125744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5421-3570-149D-BAF4-52253B810A16}"/>
              </a:ext>
            </a:extLst>
          </p:cNvPr>
          <p:cNvSpPr>
            <a:spLocks noGrp="1"/>
          </p:cNvSpPr>
          <p:nvPr>
            <p:ph type="title"/>
          </p:nvPr>
        </p:nvSpPr>
        <p:spPr>
          <a:xfrm>
            <a:off x="777240" y="365125"/>
            <a:ext cx="10659110" cy="682626"/>
          </a:xfrm>
        </p:spPr>
        <p:txBody>
          <a:bodyPr>
            <a:normAutofit/>
          </a:bodyPr>
          <a:lstStyle/>
          <a:p>
            <a:r>
              <a:rPr lang="en-US" sz="2400" dirty="0">
                <a:solidFill>
                  <a:schemeClr val="tx1"/>
                </a:solidFill>
                <a:latin typeface="Times New Roman"/>
                <a:cs typeface="Times New Roman"/>
              </a:rPr>
              <a:t>Shuffle  Network Architecture</a:t>
            </a:r>
          </a:p>
        </p:txBody>
      </p:sp>
      <p:sp>
        <p:nvSpPr>
          <p:cNvPr id="3" name="Content Placeholder 2">
            <a:extLst>
              <a:ext uri="{FF2B5EF4-FFF2-40B4-BE49-F238E27FC236}">
                <a16:creationId xmlns:a16="http://schemas.microsoft.com/office/drawing/2014/main" id="{E5124808-7F17-835E-1C9C-EFD0448BD714}"/>
              </a:ext>
            </a:extLst>
          </p:cNvPr>
          <p:cNvSpPr>
            <a:spLocks noGrp="1"/>
          </p:cNvSpPr>
          <p:nvPr>
            <p:ph idx="1"/>
          </p:nvPr>
        </p:nvSpPr>
        <p:spPr>
          <a:xfrm>
            <a:off x="777240" y="943954"/>
            <a:ext cx="10659110" cy="5554476"/>
          </a:xfrm>
        </p:spPr>
        <p:txBody>
          <a:bodyPr vert="horz" lIns="91440" tIns="45720" rIns="91440" bIns="45720" rtlCol="0" anchor="t">
            <a:noAutofit/>
          </a:bodyPr>
          <a:lstStyle/>
          <a:p>
            <a:pPr lvl="1" indent="-685800">
              <a:buNone/>
            </a:pPr>
            <a:r>
              <a:rPr lang="en-US" sz="2000" b="1" dirty="0">
                <a:solidFill>
                  <a:schemeClr val="tx1"/>
                </a:solidFill>
                <a:latin typeface="Times New Roman"/>
                <a:ea typeface="+mn-lt"/>
                <a:cs typeface="+mn-lt"/>
              </a:rPr>
              <a:t>Input Layer:</a:t>
            </a:r>
            <a:endParaRPr lang="en-US" sz="2000" dirty="0">
              <a:solidFill>
                <a:schemeClr val="tx1"/>
              </a:solidFill>
              <a:latin typeface="Times New Roman"/>
              <a:cs typeface="Calibri"/>
            </a:endParaRPr>
          </a:p>
          <a:p>
            <a:pPr lvl="1">
              <a:buClr>
                <a:srgbClr val="B1005E"/>
              </a:buClr>
              <a:buFont typeface="Courier New"/>
              <a:buChar char="o"/>
            </a:pPr>
            <a:r>
              <a:rPr lang="en-US" sz="2000" dirty="0">
                <a:solidFill>
                  <a:schemeClr val="tx1"/>
                </a:solidFill>
                <a:latin typeface="Times New Roman"/>
                <a:ea typeface="+mn-lt"/>
                <a:cs typeface="+mn-lt"/>
              </a:rPr>
              <a:t>Shape: (28, 28, 1)</a:t>
            </a:r>
            <a:endParaRPr lang="en-US" sz="2000">
              <a:solidFill>
                <a:schemeClr val="tx1"/>
              </a:solidFill>
              <a:latin typeface="Times New Roman"/>
              <a:cs typeface="Calibri"/>
            </a:endParaRPr>
          </a:p>
          <a:p>
            <a:pPr lvl="1">
              <a:buClr>
                <a:srgbClr val="B1005E"/>
              </a:buClr>
              <a:buFont typeface="Courier New"/>
              <a:buChar char="o"/>
            </a:pPr>
            <a:r>
              <a:rPr lang="en-US" sz="2000" dirty="0">
                <a:solidFill>
                  <a:schemeClr val="tx1"/>
                </a:solidFill>
                <a:latin typeface="Times New Roman"/>
                <a:ea typeface="+mn-lt"/>
                <a:cs typeface="+mn-lt"/>
              </a:rPr>
              <a:t>Input: Grayscale images representing handdrawn digits.</a:t>
            </a:r>
            <a:endParaRPr lang="en-US" sz="2000" dirty="0">
              <a:solidFill>
                <a:schemeClr val="tx1"/>
              </a:solidFill>
              <a:latin typeface="Times New Roman"/>
              <a:cs typeface="Calibri"/>
            </a:endParaRPr>
          </a:p>
          <a:p>
            <a:pPr lvl="1">
              <a:buClr>
                <a:srgbClr val="B1005E"/>
              </a:buClr>
              <a:buFont typeface="Courier New"/>
              <a:buChar char="o"/>
            </a:pPr>
            <a:endParaRPr lang="en-US" sz="2000" dirty="0">
              <a:solidFill>
                <a:schemeClr val="tx1"/>
              </a:solidFill>
              <a:latin typeface="Times New Roman"/>
              <a:ea typeface="+mn-lt"/>
              <a:cs typeface="+mn-lt"/>
            </a:endParaRPr>
          </a:p>
          <a:p>
            <a:pPr>
              <a:buNone/>
            </a:pPr>
            <a:r>
              <a:rPr lang="en-US" b="1" dirty="0">
                <a:solidFill>
                  <a:schemeClr val="tx1"/>
                </a:solidFill>
                <a:latin typeface="Times New Roman"/>
                <a:ea typeface="+mn-lt"/>
                <a:cs typeface="+mn-lt"/>
              </a:rPr>
              <a:t>Convolution Block:</a:t>
            </a:r>
            <a:endParaRPr lang="en-US">
              <a:solidFill>
                <a:schemeClr val="tx1"/>
              </a:solidFill>
              <a:latin typeface="Times New Roman"/>
              <a:cs typeface="Calibri"/>
            </a:endParaRPr>
          </a:p>
          <a:p>
            <a:pPr lvl="1">
              <a:buClr>
                <a:srgbClr val="B1005E"/>
              </a:buClr>
              <a:buFont typeface="Courier New"/>
              <a:buChar char="o"/>
            </a:pPr>
            <a:r>
              <a:rPr lang="en-US" sz="2000" dirty="0">
                <a:solidFill>
                  <a:schemeClr val="tx1"/>
                </a:solidFill>
                <a:latin typeface="Times New Roman"/>
                <a:ea typeface="+mn-lt"/>
                <a:cs typeface="+mn-lt"/>
              </a:rPr>
              <a:t>Conv2D (3x3 kernel, 24 filters, strides=1, padding=same)</a:t>
            </a:r>
            <a:endParaRPr lang="en-US" sz="2000">
              <a:solidFill>
                <a:schemeClr val="tx1"/>
              </a:solidFill>
              <a:latin typeface="Times New Roman"/>
              <a:cs typeface="Calibri"/>
            </a:endParaRPr>
          </a:p>
          <a:p>
            <a:pPr lvl="1">
              <a:buClr>
                <a:srgbClr val="B1005E"/>
              </a:buClr>
              <a:buFont typeface="Courier New"/>
              <a:buChar char="o"/>
            </a:pPr>
            <a:r>
              <a:rPr lang="en-US" sz="2000" dirty="0">
                <a:solidFill>
                  <a:schemeClr val="tx1"/>
                </a:solidFill>
                <a:latin typeface="Times New Roman"/>
                <a:ea typeface="+mn-lt"/>
                <a:cs typeface="+mn-lt"/>
              </a:rPr>
              <a:t>Batch Normalization</a:t>
            </a:r>
            <a:endParaRPr lang="en-US" sz="2000">
              <a:solidFill>
                <a:schemeClr val="tx1"/>
              </a:solidFill>
              <a:latin typeface="Times New Roman"/>
              <a:cs typeface="Calibri"/>
            </a:endParaRPr>
          </a:p>
          <a:p>
            <a:pPr lvl="1">
              <a:buClr>
                <a:srgbClr val="B1005E"/>
              </a:buClr>
              <a:buFont typeface="Courier New"/>
              <a:buChar char="o"/>
            </a:pPr>
            <a:r>
              <a:rPr lang="en-US" sz="2000" err="1">
                <a:solidFill>
                  <a:schemeClr val="tx1"/>
                </a:solidFill>
                <a:latin typeface="Times New Roman"/>
                <a:ea typeface="+mn-lt"/>
                <a:cs typeface="+mn-lt"/>
              </a:rPr>
              <a:t>ReLU</a:t>
            </a:r>
            <a:r>
              <a:rPr lang="en-US" sz="2000" dirty="0">
                <a:solidFill>
                  <a:schemeClr val="tx1"/>
                </a:solidFill>
                <a:latin typeface="Times New Roman"/>
                <a:ea typeface="+mn-lt"/>
                <a:cs typeface="+mn-lt"/>
              </a:rPr>
              <a:t> activation</a:t>
            </a:r>
            <a:endParaRPr lang="en-US" sz="2000">
              <a:solidFill>
                <a:schemeClr val="tx1"/>
              </a:solidFill>
              <a:latin typeface="Times New Roman"/>
              <a:cs typeface="Calibri"/>
            </a:endParaRPr>
          </a:p>
          <a:p>
            <a:pPr lvl="1">
              <a:buClr>
                <a:srgbClr val="B1005E"/>
              </a:buClr>
              <a:buFont typeface="Courier New"/>
              <a:buChar char="o"/>
            </a:pPr>
            <a:endParaRPr lang="en-US" sz="2000" dirty="0">
              <a:solidFill>
                <a:schemeClr val="tx1"/>
              </a:solidFill>
              <a:latin typeface="Times New Roman"/>
              <a:ea typeface="+mn-lt"/>
              <a:cs typeface="+mn-lt"/>
            </a:endParaRPr>
          </a:p>
          <a:p>
            <a:pPr>
              <a:buNone/>
            </a:pPr>
            <a:r>
              <a:rPr lang="en-US" b="1" err="1">
                <a:solidFill>
                  <a:schemeClr val="tx1"/>
                </a:solidFill>
                <a:latin typeface="Times New Roman"/>
                <a:ea typeface="+mn-lt"/>
                <a:cs typeface="+mn-lt"/>
              </a:rPr>
              <a:t>Depthwise</a:t>
            </a:r>
            <a:r>
              <a:rPr lang="en-US" b="1" dirty="0">
                <a:solidFill>
                  <a:schemeClr val="tx1"/>
                </a:solidFill>
                <a:latin typeface="Times New Roman"/>
                <a:ea typeface="+mn-lt"/>
                <a:cs typeface="+mn-lt"/>
              </a:rPr>
              <a:t> Separable Convolution Blocks (x3):</a:t>
            </a:r>
            <a:endParaRPr lang="en-US">
              <a:solidFill>
                <a:schemeClr val="tx1"/>
              </a:solidFill>
              <a:latin typeface="Times New Roman"/>
              <a:cs typeface="Calibri"/>
            </a:endParaRPr>
          </a:p>
          <a:p>
            <a:pPr lvl="1">
              <a:buClr>
                <a:srgbClr val="B1005E"/>
              </a:buClr>
              <a:buFont typeface="Courier New"/>
              <a:buChar char="o"/>
            </a:pPr>
            <a:r>
              <a:rPr lang="en-US" sz="2000" err="1">
                <a:solidFill>
                  <a:schemeClr val="tx1"/>
                </a:solidFill>
                <a:latin typeface="Times New Roman"/>
                <a:ea typeface="+mn-lt"/>
                <a:cs typeface="+mn-lt"/>
              </a:rPr>
              <a:t>Depthwise</a:t>
            </a:r>
            <a:r>
              <a:rPr lang="en-US" sz="2000" dirty="0">
                <a:solidFill>
                  <a:schemeClr val="tx1"/>
                </a:solidFill>
                <a:latin typeface="Times New Roman"/>
                <a:ea typeface="+mn-lt"/>
                <a:cs typeface="+mn-lt"/>
              </a:rPr>
              <a:t> Conv2D (3x3 kernel, strides=1, padding=same)</a:t>
            </a:r>
            <a:endParaRPr lang="en-US" sz="2000">
              <a:solidFill>
                <a:schemeClr val="tx1"/>
              </a:solidFill>
              <a:latin typeface="Times New Roman"/>
              <a:cs typeface="Calibri"/>
            </a:endParaRPr>
          </a:p>
          <a:p>
            <a:pPr lvl="1">
              <a:buClr>
                <a:srgbClr val="B1005E"/>
              </a:buClr>
              <a:buFont typeface="Courier New"/>
              <a:buChar char="o"/>
            </a:pPr>
            <a:r>
              <a:rPr lang="en-US" sz="2000" dirty="0">
                <a:solidFill>
                  <a:schemeClr val="tx1"/>
                </a:solidFill>
                <a:latin typeface="Times New Roman"/>
                <a:ea typeface="+mn-lt"/>
                <a:cs typeface="+mn-lt"/>
              </a:rPr>
              <a:t>Batch Normalization</a:t>
            </a:r>
            <a:endParaRPr lang="en-US" sz="2000">
              <a:solidFill>
                <a:schemeClr val="tx1"/>
              </a:solidFill>
              <a:latin typeface="Times New Roman"/>
              <a:cs typeface="Calibri"/>
            </a:endParaRPr>
          </a:p>
          <a:p>
            <a:pPr lvl="1">
              <a:buClr>
                <a:srgbClr val="B1005E"/>
              </a:buClr>
              <a:buFont typeface="Courier New"/>
              <a:buChar char="o"/>
            </a:pPr>
            <a:r>
              <a:rPr lang="en-US" sz="2000" err="1">
                <a:solidFill>
                  <a:schemeClr val="tx1"/>
                </a:solidFill>
                <a:latin typeface="Times New Roman"/>
                <a:ea typeface="+mn-lt"/>
                <a:cs typeface="+mn-lt"/>
              </a:rPr>
              <a:t>ReLU</a:t>
            </a:r>
            <a:r>
              <a:rPr lang="en-US" sz="2000" dirty="0">
                <a:solidFill>
                  <a:schemeClr val="tx1"/>
                </a:solidFill>
                <a:latin typeface="Times New Roman"/>
                <a:ea typeface="+mn-lt"/>
                <a:cs typeface="+mn-lt"/>
              </a:rPr>
              <a:t> activation</a:t>
            </a:r>
            <a:endParaRPr lang="en-US" sz="2000">
              <a:solidFill>
                <a:schemeClr val="tx1"/>
              </a:solidFill>
              <a:latin typeface="Times New Roman"/>
              <a:cs typeface="Calibri"/>
            </a:endParaRPr>
          </a:p>
          <a:p>
            <a:pPr lvl="1">
              <a:buClr>
                <a:srgbClr val="B1005E"/>
              </a:buClr>
              <a:buFont typeface="Courier New"/>
              <a:buChar char="o"/>
            </a:pPr>
            <a:r>
              <a:rPr lang="en-US" sz="2000" dirty="0">
                <a:solidFill>
                  <a:schemeClr val="tx1"/>
                </a:solidFill>
                <a:latin typeface="Times New Roman"/>
                <a:ea typeface="+mn-lt"/>
                <a:cs typeface="+mn-lt"/>
              </a:rPr>
              <a:t>Pointwise Conv2D (1x1 kernel, 24 filters, strides=1, padding=same)</a:t>
            </a:r>
            <a:endParaRPr lang="en-US" sz="2000">
              <a:solidFill>
                <a:schemeClr val="tx1"/>
              </a:solidFill>
              <a:latin typeface="Times New Roman"/>
              <a:cs typeface="Calibri"/>
            </a:endParaRPr>
          </a:p>
          <a:p>
            <a:pPr lvl="1">
              <a:buClr>
                <a:srgbClr val="B1005E"/>
              </a:buClr>
              <a:buFont typeface="Courier New"/>
              <a:buChar char="o"/>
            </a:pPr>
            <a:r>
              <a:rPr lang="en-US" sz="2000" dirty="0">
                <a:solidFill>
                  <a:schemeClr val="tx1"/>
                </a:solidFill>
                <a:latin typeface="Times New Roman"/>
                <a:ea typeface="+mn-lt"/>
                <a:cs typeface="+mn-lt"/>
              </a:rPr>
              <a:t>Batch Normalization</a:t>
            </a:r>
            <a:endParaRPr lang="en-US" sz="2000">
              <a:solidFill>
                <a:schemeClr val="tx1"/>
              </a:solidFill>
              <a:latin typeface="Times New Roman"/>
              <a:cs typeface="Calibri"/>
            </a:endParaRPr>
          </a:p>
          <a:p>
            <a:pPr lvl="1">
              <a:buClr>
                <a:srgbClr val="B1005E"/>
              </a:buClr>
              <a:buFont typeface="Courier New"/>
              <a:buChar char="o"/>
            </a:pPr>
            <a:r>
              <a:rPr lang="en-US" sz="2000" err="1">
                <a:solidFill>
                  <a:schemeClr val="tx1"/>
                </a:solidFill>
                <a:latin typeface="Times New Roman"/>
                <a:ea typeface="+mn-lt"/>
                <a:cs typeface="+mn-lt"/>
              </a:rPr>
              <a:t>ReLU</a:t>
            </a:r>
            <a:r>
              <a:rPr lang="en-US" sz="2000" dirty="0">
                <a:solidFill>
                  <a:schemeClr val="tx1"/>
                </a:solidFill>
                <a:latin typeface="Times New Roman"/>
                <a:ea typeface="+mn-lt"/>
                <a:cs typeface="+mn-lt"/>
              </a:rPr>
              <a:t> activation</a:t>
            </a:r>
            <a:endParaRPr lang="en-US" sz="2000">
              <a:solidFill>
                <a:schemeClr val="tx1"/>
              </a:solidFill>
              <a:latin typeface="Times New Roman"/>
              <a:cs typeface="Calibri"/>
            </a:endParaRPr>
          </a:p>
          <a:p>
            <a:pPr indent="0">
              <a:buNone/>
            </a:pPr>
            <a:br>
              <a:rPr lang="en-US" dirty="0"/>
            </a:br>
            <a:endParaRPr lang="en-US">
              <a:solidFill>
                <a:schemeClr val="tx1"/>
              </a:solidFill>
              <a:latin typeface="Times New Roman"/>
              <a:cs typeface="Calibri"/>
            </a:endParaRPr>
          </a:p>
        </p:txBody>
      </p:sp>
    </p:spTree>
    <p:extLst>
      <p:ext uri="{BB962C8B-B14F-4D97-AF65-F5344CB8AC3E}">
        <p14:creationId xmlns:p14="http://schemas.microsoft.com/office/powerpoint/2010/main" val="229661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5421-3570-149D-BAF4-52253B810A16}"/>
              </a:ext>
            </a:extLst>
          </p:cNvPr>
          <p:cNvSpPr>
            <a:spLocks noGrp="1"/>
          </p:cNvSpPr>
          <p:nvPr>
            <p:ph type="title"/>
          </p:nvPr>
        </p:nvSpPr>
        <p:spPr>
          <a:xfrm>
            <a:off x="777240" y="365125"/>
            <a:ext cx="10659110" cy="682626"/>
          </a:xfrm>
        </p:spPr>
        <p:txBody>
          <a:bodyPr>
            <a:normAutofit/>
          </a:bodyPr>
          <a:lstStyle/>
          <a:p>
            <a:r>
              <a:rPr lang="en-US" sz="2400" dirty="0">
                <a:solidFill>
                  <a:schemeClr val="tx1"/>
                </a:solidFill>
                <a:latin typeface="Times New Roman"/>
                <a:cs typeface="Times New Roman"/>
              </a:rPr>
              <a:t>Shuffle  Network Architecture</a:t>
            </a:r>
          </a:p>
        </p:txBody>
      </p:sp>
      <p:sp>
        <p:nvSpPr>
          <p:cNvPr id="3" name="Content Placeholder 2">
            <a:extLst>
              <a:ext uri="{FF2B5EF4-FFF2-40B4-BE49-F238E27FC236}">
                <a16:creationId xmlns:a16="http://schemas.microsoft.com/office/drawing/2014/main" id="{E5124808-7F17-835E-1C9C-EFD0448BD714}"/>
              </a:ext>
            </a:extLst>
          </p:cNvPr>
          <p:cNvSpPr>
            <a:spLocks noGrp="1"/>
          </p:cNvSpPr>
          <p:nvPr>
            <p:ph idx="1"/>
          </p:nvPr>
        </p:nvSpPr>
        <p:spPr>
          <a:xfrm>
            <a:off x="777240" y="943954"/>
            <a:ext cx="10659110" cy="5363977"/>
          </a:xfrm>
        </p:spPr>
        <p:txBody>
          <a:bodyPr vert="horz" lIns="91440" tIns="45720" rIns="91440" bIns="45720" rtlCol="0" anchor="t">
            <a:noAutofit/>
          </a:bodyPr>
          <a:lstStyle/>
          <a:p>
            <a:pPr>
              <a:buNone/>
            </a:pPr>
            <a:r>
              <a:rPr lang="en-US" b="1" dirty="0">
                <a:solidFill>
                  <a:schemeClr val="tx1"/>
                </a:solidFill>
                <a:latin typeface="Calibri"/>
                <a:ea typeface="+mn-lt"/>
                <a:cs typeface="+mn-lt"/>
              </a:rPr>
              <a:t>Channel Shuffle Operation:</a:t>
            </a:r>
            <a:endParaRPr lang="en-US">
              <a:solidFill>
                <a:schemeClr val="tx1"/>
              </a:solidFill>
              <a:latin typeface="Calibri"/>
              <a:cs typeface="Calibri"/>
            </a:endParaRPr>
          </a:p>
          <a:p>
            <a:pPr>
              <a:buClr>
                <a:srgbClr val="B1005E"/>
              </a:buClr>
              <a:buFont typeface="Arial,Sans-Serif"/>
              <a:buChar char="•"/>
            </a:pPr>
            <a:r>
              <a:rPr lang="en-US" dirty="0">
                <a:solidFill>
                  <a:srgbClr val="374151"/>
                </a:solidFill>
                <a:latin typeface="Calibri"/>
                <a:ea typeface="+mn-lt"/>
                <a:cs typeface="+mn-lt"/>
              </a:rPr>
              <a:t>Shuffle channels within groups to enhance feature diversity.</a:t>
            </a:r>
            <a:br>
              <a:rPr lang="en-US" dirty="0">
                <a:solidFill>
                  <a:schemeClr val="tx1"/>
                </a:solidFill>
                <a:latin typeface="Calibri"/>
                <a:ea typeface="+mn-lt"/>
                <a:cs typeface="+mn-lt"/>
              </a:rPr>
            </a:br>
            <a:endParaRPr lang="en-US">
              <a:solidFill>
                <a:srgbClr val="420023"/>
              </a:solidFill>
              <a:latin typeface="Calibri"/>
              <a:ea typeface="+mn-lt"/>
              <a:cs typeface="+mn-lt"/>
            </a:endParaRPr>
          </a:p>
          <a:p>
            <a:pPr>
              <a:buNone/>
            </a:pPr>
            <a:r>
              <a:rPr lang="en-US" b="1" dirty="0">
                <a:solidFill>
                  <a:schemeClr val="tx1"/>
                </a:solidFill>
                <a:latin typeface="Calibri"/>
                <a:ea typeface="+mn-lt"/>
                <a:cs typeface="+mn-lt"/>
              </a:rPr>
              <a:t>Global Average Pooling:</a:t>
            </a:r>
            <a:endParaRPr lang="en-US">
              <a:solidFill>
                <a:schemeClr val="tx1"/>
              </a:solidFill>
              <a:latin typeface="Calibri"/>
              <a:cs typeface="Calibri"/>
            </a:endParaRPr>
          </a:p>
          <a:p>
            <a:pPr>
              <a:buClr>
                <a:srgbClr val="B1005E"/>
              </a:buClr>
              <a:buFont typeface="Arial,Sans-Serif"/>
              <a:buChar char="•"/>
            </a:pPr>
            <a:r>
              <a:rPr lang="en-US" dirty="0">
                <a:solidFill>
                  <a:srgbClr val="374151"/>
                </a:solidFill>
                <a:latin typeface="Calibri"/>
                <a:ea typeface="+mn-lt"/>
                <a:cs typeface="+mn-lt"/>
              </a:rPr>
              <a:t>Reduces spatial dimensions to (1, 1, 24).</a:t>
            </a:r>
            <a:br>
              <a:rPr lang="en-US" dirty="0">
                <a:solidFill>
                  <a:schemeClr val="tx1"/>
                </a:solidFill>
                <a:latin typeface="Calibri"/>
                <a:ea typeface="+mn-lt"/>
                <a:cs typeface="+mn-lt"/>
              </a:rPr>
            </a:br>
            <a:endParaRPr lang="en-US" sz="2000">
              <a:solidFill>
                <a:srgbClr val="420023"/>
              </a:solidFill>
              <a:latin typeface="Calibri"/>
              <a:cs typeface="Calibri"/>
            </a:endParaRPr>
          </a:p>
          <a:p>
            <a:pPr>
              <a:buNone/>
            </a:pPr>
            <a:r>
              <a:rPr lang="en-US" b="1" dirty="0">
                <a:solidFill>
                  <a:schemeClr val="tx1"/>
                </a:solidFill>
                <a:latin typeface="Calibri"/>
                <a:ea typeface="+mn-lt"/>
                <a:cs typeface="+mn-lt"/>
              </a:rPr>
              <a:t>Fully Connected Layer:</a:t>
            </a:r>
            <a:endParaRPr lang="en-US">
              <a:solidFill>
                <a:schemeClr val="tx1"/>
              </a:solidFill>
              <a:latin typeface="Calibri"/>
              <a:cs typeface="Calibri"/>
            </a:endParaRPr>
          </a:p>
          <a:p>
            <a:pPr>
              <a:buClr>
                <a:srgbClr val="B1005E"/>
              </a:buClr>
              <a:buFont typeface="Arial,Sans-Serif"/>
              <a:buChar char="•"/>
            </a:pPr>
            <a:r>
              <a:rPr lang="en-US" dirty="0">
                <a:solidFill>
                  <a:srgbClr val="374151"/>
                </a:solidFill>
                <a:latin typeface="Calibri"/>
                <a:ea typeface="+mn-lt"/>
                <a:cs typeface="+mn-lt"/>
              </a:rPr>
              <a:t>Dense layer (1024 units, </a:t>
            </a:r>
            <a:r>
              <a:rPr lang="en-US" dirty="0" err="1">
                <a:solidFill>
                  <a:srgbClr val="374151"/>
                </a:solidFill>
                <a:latin typeface="Calibri"/>
                <a:ea typeface="+mn-lt"/>
                <a:cs typeface="+mn-lt"/>
              </a:rPr>
              <a:t>ReLU</a:t>
            </a:r>
            <a:r>
              <a:rPr lang="en-US" dirty="0">
                <a:solidFill>
                  <a:srgbClr val="374151"/>
                </a:solidFill>
                <a:latin typeface="Calibri"/>
                <a:ea typeface="+mn-lt"/>
                <a:cs typeface="+mn-lt"/>
              </a:rPr>
              <a:t> activation)</a:t>
            </a:r>
            <a:endParaRPr lang="en-US">
              <a:solidFill>
                <a:srgbClr val="374151"/>
              </a:solidFill>
              <a:latin typeface="Calibri"/>
              <a:cs typeface="Calibri"/>
            </a:endParaRPr>
          </a:p>
          <a:p>
            <a:pPr>
              <a:buClr>
                <a:srgbClr val="B1005E"/>
              </a:buClr>
              <a:buFont typeface="Arial,Sans-Serif"/>
              <a:buChar char="•"/>
            </a:pPr>
            <a:r>
              <a:rPr lang="en-US" dirty="0">
                <a:solidFill>
                  <a:srgbClr val="374151"/>
                </a:solidFill>
                <a:latin typeface="Calibri"/>
                <a:ea typeface="+mn-lt"/>
                <a:cs typeface="+mn-lt"/>
              </a:rPr>
              <a:t>Dropout layer (50% dropout rate)</a:t>
            </a:r>
            <a:br>
              <a:rPr lang="en-US" dirty="0">
                <a:solidFill>
                  <a:schemeClr val="tx1"/>
                </a:solidFill>
                <a:latin typeface="Calibri"/>
                <a:ea typeface="+mn-lt"/>
                <a:cs typeface="+mn-lt"/>
              </a:rPr>
            </a:br>
            <a:endParaRPr lang="en-US" sz="2000">
              <a:solidFill>
                <a:srgbClr val="420023"/>
              </a:solidFill>
              <a:latin typeface="Calibri"/>
              <a:cs typeface="Calibri"/>
            </a:endParaRPr>
          </a:p>
          <a:p>
            <a:pPr>
              <a:buNone/>
            </a:pPr>
            <a:r>
              <a:rPr lang="en-US" b="1" dirty="0">
                <a:solidFill>
                  <a:schemeClr val="tx1"/>
                </a:solidFill>
                <a:latin typeface="Calibri"/>
                <a:ea typeface="+mn-lt"/>
                <a:cs typeface="+mn-lt"/>
              </a:rPr>
              <a:t>Output Layer:</a:t>
            </a:r>
            <a:endParaRPr lang="en-US">
              <a:solidFill>
                <a:schemeClr val="tx1"/>
              </a:solidFill>
              <a:latin typeface="Calibri"/>
              <a:cs typeface="Calibri"/>
            </a:endParaRPr>
          </a:p>
          <a:p>
            <a:pPr>
              <a:buClr>
                <a:srgbClr val="B1005E"/>
              </a:buClr>
              <a:buFont typeface="Arial,Sans-Serif"/>
              <a:buChar char="•"/>
            </a:pPr>
            <a:r>
              <a:rPr lang="en-US" dirty="0">
                <a:solidFill>
                  <a:srgbClr val="374151"/>
                </a:solidFill>
                <a:latin typeface="Calibri"/>
                <a:ea typeface="+mn-lt"/>
                <a:cs typeface="+mn-lt"/>
              </a:rPr>
              <a:t>Dense layer (10 units, </a:t>
            </a:r>
            <a:r>
              <a:rPr lang="en-US" dirty="0" err="1">
                <a:solidFill>
                  <a:srgbClr val="374151"/>
                </a:solidFill>
                <a:latin typeface="Calibri"/>
                <a:ea typeface="+mn-lt"/>
                <a:cs typeface="+mn-lt"/>
              </a:rPr>
              <a:t>softmax</a:t>
            </a:r>
            <a:r>
              <a:rPr lang="en-US" dirty="0">
                <a:solidFill>
                  <a:srgbClr val="374151"/>
                </a:solidFill>
                <a:latin typeface="Calibri"/>
                <a:ea typeface="+mn-lt"/>
                <a:cs typeface="+mn-lt"/>
              </a:rPr>
              <a:t> activation) for classification.</a:t>
            </a:r>
            <a:endParaRPr lang="en-US">
              <a:solidFill>
                <a:srgbClr val="374151"/>
              </a:solidFill>
              <a:latin typeface="Calibri"/>
              <a:cs typeface="Calibri"/>
            </a:endParaRPr>
          </a:p>
          <a:p>
            <a:pPr marL="457200" lvl="1" indent="0">
              <a:buNone/>
            </a:pPr>
            <a:br>
              <a:rPr lang="en-US" dirty="0">
                <a:solidFill>
                  <a:schemeClr val="tx1"/>
                </a:solidFill>
                <a:latin typeface="Calibri"/>
                <a:ea typeface="+mn-lt"/>
                <a:cs typeface="+mn-lt"/>
              </a:rPr>
            </a:br>
            <a:endParaRPr lang="en-US" sz="2000">
              <a:solidFill>
                <a:srgbClr val="420023"/>
              </a:solidFill>
              <a:latin typeface="Calibri"/>
              <a:cs typeface="Calibri"/>
            </a:endParaRPr>
          </a:p>
          <a:p>
            <a:pPr lvl="1" indent="-685800">
              <a:buNone/>
            </a:pPr>
            <a:endParaRPr lang="en-US" sz="2000" b="1" dirty="0">
              <a:solidFill>
                <a:schemeClr val="tx1"/>
              </a:solidFill>
              <a:latin typeface="Times New Roman"/>
              <a:cs typeface="Calibri"/>
            </a:endParaRPr>
          </a:p>
        </p:txBody>
      </p:sp>
    </p:spTree>
    <p:extLst>
      <p:ext uri="{BB962C8B-B14F-4D97-AF65-F5344CB8AC3E}">
        <p14:creationId xmlns:p14="http://schemas.microsoft.com/office/powerpoint/2010/main" val="2414955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5421-3570-149D-BAF4-52253B810A16}"/>
              </a:ext>
            </a:extLst>
          </p:cNvPr>
          <p:cNvSpPr>
            <a:spLocks noGrp="1"/>
          </p:cNvSpPr>
          <p:nvPr>
            <p:ph type="title"/>
          </p:nvPr>
        </p:nvSpPr>
        <p:spPr>
          <a:xfrm>
            <a:off x="777240" y="365125"/>
            <a:ext cx="10659110" cy="682626"/>
          </a:xfrm>
        </p:spPr>
        <p:txBody>
          <a:bodyPr>
            <a:normAutofit/>
          </a:bodyPr>
          <a:lstStyle/>
          <a:p>
            <a:r>
              <a:rPr lang="en-US" sz="2400" dirty="0">
                <a:solidFill>
                  <a:schemeClr val="tx1"/>
                </a:solidFill>
                <a:latin typeface="Times New Roman"/>
                <a:cs typeface="Times New Roman"/>
              </a:rPr>
              <a:t>Shuffle  Network Architecture: Total Parameters-</a:t>
            </a:r>
            <a:r>
              <a:rPr lang="en-US" sz="2400" dirty="0">
                <a:solidFill>
                  <a:schemeClr val="tx1"/>
                </a:solidFill>
                <a:latin typeface="Times New Roman"/>
                <a:ea typeface="+mj-lt"/>
                <a:cs typeface="Times New Roman"/>
              </a:rPr>
              <a:t>39282 </a:t>
            </a:r>
            <a:endParaRPr lang="en-US" sz="2400" dirty="0">
              <a:solidFill>
                <a:schemeClr val="tx1"/>
              </a:solidFill>
              <a:latin typeface="Times New Roman"/>
              <a:cs typeface="Times New Roman"/>
            </a:endParaRPr>
          </a:p>
        </p:txBody>
      </p:sp>
      <p:pic>
        <p:nvPicPr>
          <p:cNvPr id="4" name="Content Placeholder 3" descr="A table with text and numbers&#10;&#10;Description automatically generated">
            <a:extLst>
              <a:ext uri="{FF2B5EF4-FFF2-40B4-BE49-F238E27FC236}">
                <a16:creationId xmlns:a16="http://schemas.microsoft.com/office/drawing/2014/main" id="{E44E31B3-A521-E293-040C-7CA86A42EA83}"/>
              </a:ext>
            </a:extLst>
          </p:cNvPr>
          <p:cNvPicPr>
            <a:picLocks noGrp="1" noChangeAspect="1"/>
          </p:cNvPicPr>
          <p:nvPr>
            <p:ph idx="1"/>
          </p:nvPr>
        </p:nvPicPr>
        <p:blipFill>
          <a:blip r:embed="rId2"/>
          <a:stretch>
            <a:fillRect/>
          </a:stretch>
        </p:blipFill>
        <p:spPr>
          <a:xfrm>
            <a:off x="1625284" y="1020857"/>
            <a:ext cx="8701085" cy="5341141"/>
          </a:xfrm>
        </p:spPr>
      </p:pic>
    </p:spTree>
    <p:extLst>
      <p:ext uri="{BB962C8B-B14F-4D97-AF65-F5344CB8AC3E}">
        <p14:creationId xmlns:p14="http://schemas.microsoft.com/office/powerpoint/2010/main" val="1890218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ED63-226F-7CC3-AA96-45104645EC4C}"/>
              </a:ext>
            </a:extLst>
          </p:cNvPr>
          <p:cNvSpPr>
            <a:spLocks noGrp="1"/>
          </p:cNvSpPr>
          <p:nvPr>
            <p:ph type="title"/>
          </p:nvPr>
        </p:nvSpPr>
        <p:spPr>
          <a:xfrm>
            <a:off x="777240" y="365125"/>
            <a:ext cx="10659110" cy="444501"/>
          </a:xfrm>
        </p:spPr>
        <p:txBody>
          <a:bodyPr>
            <a:normAutofit/>
          </a:bodyPr>
          <a:lstStyle/>
          <a:p>
            <a:r>
              <a:rPr lang="en-US" sz="2400" b="1" dirty="0">
                <a:latin typeface="Times New Roman"/>
                <a:cs typeface="Times New Roman"/>
              </a:rPr>
              <a:t>Training Process</a:t>
            </a:r>
          </a:p>
        </p:txBody>
      </p:sp>
      <p:sp>
        <p:nvSpPr>
          <p:cNvPr id="3" name="Content Placeholder 2">
            <a:extLst>
              <a:ext uri="{FF2B5EF4-FFF2-40B4-BE49-F238E27FC236}">
                <a16:creationId xmlns:a16="http://schemas.microsoft.com/office/drawing/2014/main" id="{44B69AF1-3F68-92A8-323D-DC116486CA3B}"/>
              </a:ext>
            </a:extLst>
          </p:cNvPr>
          <p:cNvSpPr>
            <a:spLocks noGrp="1"/>
          </p:cNvSpPr>
          <p:nvPr>
            <p:ph idx="1"/>
          </p:nvPr>
        </p:nvSpPr>
        <p:spPr>
          <a:xfrm>
            <a:off x="777240" y="920751"/>
            <a:ext cx="10659110" cy="5589586"/>
          </a:xfrm>
        </p:spPr>
        <p:txBody>
          <a:bodyPr vert="horz" lIns="91440" tIns="45720" rIns="91440" bIns="45720" rtlCol="0" anchor="t">
            <a:normAutofit lnSpcReduction="10000"/>
          </a:bodyPr>
          <a:lstStyle/>
          <a:p>
            <a:pPr marL="0" indent="0">
              <a:buClr>
                <a:srgbClr val="B1005E"/>
              </a:buClr>
              <a:buNone/>
            </a:pPr>
            <a:r>
              <a:rPr lang="en-US" b="1" dirty="0">
                <a:solidFill>
                  <a:schemeClr val="tx1"/>
                </a:solidFill>
                <a:latin typeface="Times New Roman"/>
                <a:ea typeface="+mn-lt"/>
                <a:cs typeface="+mn-lt"/>
              </a:rPr>
              <a:t>1. Model Compilation:</a:t>
            </a:r>
            <a:endParaRPr lang="en-US" b="1">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Optimizer: Adam optimizer is employed for efficient weight updates during training.</a:t>
            </a:r>
            <a:endParaRPr lang="en-US">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Loss Function: Sparse categorical </a:t>
            </a:r>
            <a:r>
              <a:rPr lang="en-US" err="1">
                <a:solidFill>
                  <a:schemeClr val="tx1"/>
                </a:solidFill>
                <a:latin typeface="Times New Roman"/>
                <a:ea typeface="+mn-lt"/>
                <a:cs typeface="+mn-lt"/>
              </a:rPr>
              <a:t>crossentropy</a:t>
            </a:r>
            <a:r>
              <a:rPr lang="en-US" dirty="0">
                <a:solidFill>
                  <a:schemeClr val="tx1"/>
                </a:solidFill>
                <a:latin typeface="Times New Roman"/>
                <a:ea typeface="+mn-lt"/>
                <a:cs typeface="+mn-lt"/>
              </a:rPr>
              <a:t> is chosen as the loss function, suitable for multiclass classification tasks.</a:t>
            </a:r>
            <a:endParaRPr lang="en-US">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Metric: Accuracy is selected as the evaluation metric to measure the model's performance during training.</a:t>
            </a:r>
            <a:endParaRPr lang="en-US">
              <a:solidFill>
                <a:schemeClr val="tx1"/>
              </a:solidFill>
              <a:latin typeface="Times New Roman"/>
              <a:ea typeface="Calibri"/>
              <a:cs typeface="Times New Roman"/>
            </a:endParaRPr>
          </a:p>
          <a:p>
            <a:pPr marL="0" indent="0">
              <a:buClr>
                <a:srgbClr val="B1005E"/>
              </a:buClr>
              <a:buNone/>
            </a:pPr>
            <a:r>
              <a:rPr lang="en-US" b="1" dirty="0">
                <a:solidFill>
                  <a:schemeClr val="tx1"/>
                </a:solidFill>
                <a:latin typeface="Times New Roman"/>
                <a:ea typeface="+mn-lt"/>
                <a:cs typeface="+mn-lt"/>
              </a:rPr>
              <a:t>2. Train Function Parameters:</a:t>
            </a:r>
            <a:endParaRPr lang="en-US" b="1" dirty="0">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Model: The architecture, optimizer, loss function, and metric are encapsulated in the model.</a:t>
            </a:r>
            <a:endParaRPr lang="en-US">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Training Data: The input data (`</a:t>
            </a:r>
            <a:r>
              <a:rPr lang="en-US" err="1">
                <a:solidFill>
                  <a:schemeClr val="tx1"/>
                </a:solidFill>
                <a:latin typeface="Times New Roman"/>
                <a:ea typeface="+mn-lt"/>
                <a:cs typeface="+mn-lt"/>
              </a:rPr>
              <a:t>x_train</a:t>
            </a:r>
            <a:r>
              <a:rPr lang="en-US" dirty="0">
                <a:solidFill>
                  <a:schemeClr val="tx1"/>
                </a:solidFill>
                <a:latin typeface="Times New Roman"/>
                <a:ea typeface="+mn-lt"/>
                <a:cs typeface="+mn-lt"/>
              </a:rPr>
              <a:t>`) and corresponding labels (`</a:t>
            </a:r>
            <a:r>
              <a:rPr lang="en-US" err="1">
                <a:solidFill>
                  <a:schemeClr val="tx1"/>
                </a:solidFill>
                <a:latin typeface="Times New Roman"/>
                <a:ea typeface="+mn-lt"/>
                <a:cs typeface="+mn-lt"/>
              </a:rPr>
              <a:t>y_train</a:t>
            </a:r>
            <a:r>
              <a:rPr lang="en-US" dirty="0">
                <a:solidFill>
                  <a:schemeClr val="tx1"/>
                </a:solidFill>
                <a:latin typeface="Times New Roman"/>
                <a:ea typeface="+mn-lt"/>
                <a:cs typeface="+mn-lt"/>
              </a:rPr>
              <a:t>`) are provided to the model for learning.</a:t>
            </a:r>
            <a:endParaRPr lang="en-US">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Epochs: The number of epochs determines how many times the model iterates over the entire training dataset.</a:t>
            </a:r>
            <a:endParaRPr lang="en-US">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Batch Size: Training data is divided into batches, and the model's weights are updated after processing each batch.</a:t>
            </a:r>
            <a:endParaRPr lang="en-US">
              <a:solidFill>
                <a:schemeClr val="tx1"/>
              </a:solidFill>
              <a:latin typeface="Times New Roman"/>
              <a:cs typeface="Times New Roman"/>
            </a:endParaRPr>
          </a:p>
          <a:p>
            <a:pPr marL="0" indent="0">
              <a:buClr>
                <a:srgbClr val="B1005E"/>
              </a:buClr>
              <a:buNone/>
            </a:pPr>
            <a:r>
              <a:rPr lang="en-US" b="1" dirty="0">
                <a:solidFill>
                  <a:schemeClr val="tx1"/>
                </a:solidFill>
                <a:latin typeface="Times New Roman"/>
                <a:ea typeface="+mn-lt"/>
                <a:cs typeface="+mn-lt"/>
              </a:rPr>
              <a:t>3. Performance Monitoring:</a:t>
            </a:r>
            <a:endParaRPr lang="en-US" b="1">
              <a:solidFill>
                <a:schemeClr val="tx1"/>
              </a:solidFill>
              <a:latin typeface="Times New Roman"/>
              <a:cs typeface="Times New Roman"/>
            </a:endParaRPr>
          </a:p>
          <a:p>
            <a:pPr>
              <a:buClr>
                <a:srgbClr val="B1005E"/>
              </a:buClr>
            </a:pPr>
            <a:r>
              <a:rPr lang="en-US" dirty="0">
                <a:solidFill>
                  <a:schemeClr val="tx1"/>
                </a:solidFill>
                <a:latin typeface="Times New Roman"/>
                <a:ea typeface="+mn-lt"/>
                <a:cs typeface="+mn-lt"/>
              </a:rPr>
              <a:t>    The training process is monitored using the specified metric (accuracy), providing insights into the model's accuracy on the training dataset.</a:t>
            </a:r>
            <a:endParaRPr lang="en-US">
              <a:solidFill>
                <a:schemeClr val="tx1"/>
              </a:solidFill>
              <a:latin typeface="Times New Roman"/>
              <a:cs typeface="Times New Roman"/>
            </a:endParaRPr>
          </a:p>
        </p:txBody>
      </p:sp>
    </p:spTree>
    <p:extLst>
      <p:ext uri="{BB962C8B-B14F-4D97-AF65-F5344CB8AC3E}">
        <p14:creationId xmlns:p14="http://schemas.microsoft.com/office/powerpoint/2010/main" val="3945485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B1CA-38DE-AEB8-19A3-70D46AF8A922}"/>
              </a:ext>
            </a:extLst>
          </p:cNvPr>
          <p:cNvSpPr>
            <a:spLocks noGrp="1"/>
          </p:cNvSpPr>
          <p:nvPr>
            <p:ph type="title"/>
          </p:nvPr>
        </p:nvSpPr>
        <p:spPr>
          <a:xfrm>
            <a:off x="777240" y="365125"/>
            <a:ext cx="10659110" cy="444501"/>
          </a:xfrm>
        </p:spPr>
        <p:txBody>
          <a:bodyPr>
            <a:normAutofit/>
          </a:bodyPr>
          <a:lstStyle/>
          <a:p>
            <a:r>
              <a:rPr lang="en-US" sz="2400" dirty="0">
                <a:latin typeface="Times New Roman"/>
                <a:cs typeface="Times New Roman"/>
              </a:rPr>
              <a:t>Testing and Evaluation</a:t>
            </a:r>
            <a:endParaRPr lang="en-US" sz="2400">
              <a:latin typeface="Times New Roman"/>
              <a:cs typeface="Times New Roman"/>
            </a:endParaRPr>
          </a:p>
        </p:txBody>
      </p:sp>
      <p:sp>
        <p:nvSpPr>
          <p:cNvPr id="3" name="Content Placeholder 2">
            <a:extLst>
              <a:ext uri="{FF2B5EF4-FFF2-40B4-BE49-F238E27FC236}">
                <a16:creationId xmlns:a16="http://schemas.microsoft.com/office/drawing/2014/main" id="{4CE80B69-126C-05B6-13B4-4C9126912684}"/>
              </a:ext>
            </a:extLst>
          </p:cNvPr>
          <p:cNvSpPr>
            <a:spLocks noGrp="1"/>
          </p:cNvSpPr>
          <p:nvPr>
            <p:ph idx="1"/>
          </p:nvPr>
        </p:nvSpPr>
        <p:spPr>
          <a:xfrm>
            <a:off x="777240" y="1123156"/>
            <a:ext cx="10659110" cy="5053807"/>
          </a:xfrm>
        </p:spPr>
        <p:txBody>
          <a:bodyPr vert="horz" lIns="91440" tIns="45720" rIns="91440" bIns="45720" rtlCol="0" anchor="t">
            <a:normAutofit/>
          </a:bodyPr>
          <a:lstStyle/>
          <a:p>
            <a:pPr>
              <a:buClr>
                <a:srgbClr val="B1005E"/>
              </a:buClr>
            </a:pPr>
            <a:r>
              <a:rPr lang="en-US" b="1" dirty="0">
                <a:latin typeface="Times New Roman"/>
                <a:ea typeface="+mn-lt"/>
                <a:cs typeface="+mn-lt"/>
              </a:rPr>
              <a:t>Predicted Labels:</a:t>
            </a:r>
            <a:endParaRPr lang="en-US" dirty="0">
              <a:latin typeface="Times New Roman"/>
              <a:ea typeface="Calibri"/>
              <a:cs typeface="Calibri"/>
            </a:endParaRPr>
          </a:p>
          <a:p>
            <a:pPr lvl="1">
              <a:buClr>
                <a:srgbClr val="B1005E"/>
              </a:buClr>
            </a:pPr>
            <a:r>
              <a:rPr lang="en-US" sz="2000" dirty="0">
                <a:solidFill>
                  <a:srgbClr val="374151"/>
                </a:solidFill>
                <a:latin typeface="Times New Roman"/>
                <a:ea typeface="+mn-lt"/>
                <a:cs typeface="+mn-lt"/>
              </a:rPr>
              <a:t>The model predicts class labels for the test data, obtaining one-hot encoded predictions.</a:t>
            </a:r>
            <a:endParaRPr lang="en-US" sz="2000">
              <a:latin typeface="Times New Roman"/>
              <a:cs typeface="Times New Roman"/>
            </a:endParaRPr>
          </a:p>
          <a:p>
            <a:pPr>
              <a:buClr>
                <a:srgbClr val="B1005E"/>
              </a:buClr>
            </a:pPr>
            <a:r>
              <a:rPr lang="en-US" b="1" dirty="0">
                <a:latin typeface="Times New Roman"/>
                <a:ea typeface="+mn-lt"/>
                <a:cs typeface="+mn-lt"/>
              </a:rPr>
              <a:t>Argmax:</a:t>
            </a:r>
            <a:endParaRPr lang="en-US" dirty="0">
              <a:latin typeface="Times New Roman"/>
              <a:cs typeface="Times New Roman"/>
            </a:endParaRPr>
          </a:p>
          <a:p>
            <a:pPr lvl="1">
              <a:buClr>
                <a:srgbClr val="B1005E"/>
              </a:buClr>
            </a:pPr>
            <a:r>
              <a:rPr lang="en-US" sz="2000">
                <a:solidFill>
                  <a:srgbClr val="374151"/>
                </a:solidFill>
                <a:latin typeface="Times New Roman"/>
                <a:ea typeface="+mn-lt"/>
                <a:cs typeface="+mn-lt"/>
              </a:rPr>
              <a:t>Argmax operation is applied to convert the one-hot encoded predictions into integer labels.</a:t>
            </a:r>
            <a:endParaRPr lang="en-US" sz="2000">
              <a:latin typeface="Times New Roman"/>
              <a:cs typeface="Times New Roman"/>
            </a:endParaRPr>
          </a:p>
          <a:p>
            <a:pPr marL="457200" lvl="1" indent="0">
              <a:buClr>
                <a:srgbClr val="B1005E"/>
              </a:buClr>
              <a:buNone/>
            </a:pPr>
            <a:endParaRPr lang="en-US" sz="2000" b="1" dirty="0">
              <a:latin typeface="Times New Roman"/>
              <a:cs typeface="Times New Roman"/>
            </a:endParaRPr>
          </a:p>
          <a:p>
            <a:pPr marL="0" lvl="1" indent="0">
              <a:buNone/>
            </a:pPr>
            <a:r>
              <a:rPr lang="en-US" sz="2000" b="1">
                <a:latin typeface="Times New Roman"/>
                <a:cs typeface="Times New Roman"/>
              </a:rPr>
              <a:t>Evaluation:</a:t>
            </a:r>
            <a:endParaRPr lang="en-US" sz="2000">
              <a:latin typeface="Times New Roman"/>
              <a:cs typeface="Times New Roman"/>
            </a:endParaRPr>
          </a:p>
          <a:p>
            <a:pPr>
              <a:buClr>
                <a:srgbClr val="B1005E"/>
              </a:buClr>
            </a:pPr>
            <a:r>
              <a:rPr lang="en-US" b="1" dirty="0">
                <a:latin typeface="Times New Roman"/>
                <a:ea typeface="+mn-lt"/>
                <a:cs typeface="+mn-lt"/>
              </a:rPr>
              <a:t>Performance Metrics:</a:t>
            </a:r>
            <a:endParaRPr lang="en-US" dirty="0">
              <a:latin typeface="Times New Roman"/>
              <a:cs typeface="Times New Roman"/>
            </a:endParaRPr>
          </a:p>
          <a:p>
            <a:pPr lvl="1">
              <a:buClr>
                <a:srgbClr val="B1005E"/>
              </a:buClr>
            </a:pPr>
            <a:r>
              <a:rPr lang="en-US" sz="2000" dirty="0">
                <a:solidFill>
                  <a:srgbClr val="374151"/>
                </a:solidFill>
                <a:latin typeface="Times New Roman"/>
                <a:ea typeface="+mn-lt"/>
                <a:cs typeface="+mn-lt"/>
              </a:rPr>
              <a:t>The model's performance is evaluated using metrics such as accuracy, precision, recall, f1-score, average and running time.</a:t>
            </a:r>
            <a:endParaRPr lang="en-US" sz="2000" dirty="0">
              <a:latin typeface="Times New Roman"/>
              <a:cs typeface="Times New Roman"/>
            </a:endParaRPr>
          </a:p>
          <a:p>
            <a:pPr>
              <a:buClr>
                <a:srgbClr val="B1005E"/>
              </a:buClr>
            </a:pPr>
            <a:endParaRPr lang="en-US" dirty="0">
              <a:latin typeface="Times New Roman"/>
              <a:ea typeface="Calibri"/>
              <a:cs typeface="Calibri"/>
            </a:endParaRPr>
          </a:p>
        </p:txBody>
      </p:sp>
    </p:spTree>
    <p:extLst>
      <p:ext uri="{BB962C8B-B14F-4D97-AF65-F5344CB8AC3E}">
        <p14:creationId xmlns:p14="http://schemas.microsoft.com/office/powerpoint/2010/main" val="1105220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D784-A3FD-51A4-6160-5C8B36ED7155}"/>
              </a:ext>
            </a:extLst>
          </p:cNvPr>
          <p:cNvSpPr>
            <a:spLocks noGrp="1"/>
          </p:cNvSpPr>
          <p:nvPr>
            <p:ph type="title"/>
          </p:nvPr>
        </p:nvSpPr>
        <p:spPr>
          <a:xfrm>
            <a:off x="777240" y="365125"/>
            <a:ext cx="10659110" cy="553794"/>
          </a:xfrm>
        </p:spPr>
        <p:txBody>
          <a:bodyPr>
            <a:normAutofit/>
          </a:bodyPr>
          <a:lstStyle/>
          <a:p>
            <a:r>
              <a:rPr lang="en-US" sz="2400" dirty="0">
                <a:latin typeface="Times New Roman"/>
                <a:cs typeface="Times New Roman"/>
              </a:rPr>
              <a:t>Results and Analysis-1</a:t>
            </a:r>
          </a:p>
        </p:txBody>
      </p:sp>
      <p:sp>
        <p:nvSpPr>
          <p:cNvPr id="3" name="Content Placeholder 2">
            <a:extLst>
              <a:ext uri="{FF2B5EF4-FFF2-40B4-BE49-F238E27FC236}">
                <a16:creationId xmlns:a16="http://schemas.microsoft.com/office/drawing/2014/main" id="{91B8D0E9-9FFC-A2E1-38D6-A0018CB63574}"/>
              </a:ext>
            </a:extLst>
          </p:cNvPr>
          <p:cNvSpPr>
            <a:spLocks noGrp="1"/>
          </p:cNvSpPr>
          <p:nvPr>
            <p:ph idx="1"/>
          </p:nvPr>
        </p:nvSpPr>
        <p:spPr>
          <a:xfrm>
            <a:off x="777240" y="956165"/>
            <a:ext cx="10659110" cy="5220798"/>
          </a:xfrm>
        </p:spPr>
        <p:txBody>
          <a:bodyPr vert="horz" lIns="91440" tIns="45720" rIns="91440" bIns="45720" rtlCol="0" anchor="t">
            <a:normAutofit/>
          </a:bodyPr>
          <a:lstStyle/>
          <a:p>
            <a:r>
              <a:rPr lang="en-US" dirty="0">
                <a:cs typeface="Calibri"/>
              </a:rPr>
              <a:t>Mobile net Train accuracy after 15 epochs-</a:t>
            </a:r>
            <a:r>
              <a:rPr lang="en-US" dirty="0">
                <a:ea typeface="+mn-lt"/>
                <a:cs typeface="+mn-lt"/>
              </a:rPr>
              <a:t>0.9942</a:t>
            </a:r>
            <a:endParaRPr lang="en-US" dirty="0"/>
          </a:p>
          <a:p>
            <a:pPr>
              <a:buClr>
                <a:srgbClr val="B1005E"/>
              </a:buClr>
            </a:pPr>
            <a:r>
              <a:rPr lang="en-US" dirty="0">
                <a:cs typeface="Calibri"/>
              </a:rPr>
              <a:t>Shuffle net Train accuracy after 15 epochs-</a:t>
            </a:r>
            <a:r>
              <a:rPr lang="en-US" dirty="0">
                <a:ea typeface="+mn-lt"/>
                <a:cs typeface="+mn-lt"/>
              </a:rPr>
              <a:t>0.9631</a:t>
            </a:r>
          </a:p>
          <a:p>
            <a:pPr>
              <a:buClr>
                <a:srgbClr val="B1005E"/>
              </a:buClr>
            </a:pPr>
            <a:r>
              <a:rPr lang="en-US" b="1" dirty="0">
                <a:solidFill>
                  <a:schemeClr val="tx1"/>
                </a:solidFill>
                <a:cs typeface="Calibri"/>
              </a:rPr>
              <a:t>Metrics:</a:t>
            </a:r>
            <a:endParaRPr lang="en-US" dirty="0">
              <a:solidFill>
                <a:schemeClr val="tx1"/>
              </a:solidFill>
              <a:cs typeface="Calibri"/>
            </a:endParaRPr>
          </a:p>
          <a:p>
            <a:pPr>
              <a:buClr>
                <a:srgbClr val="B1005E"/>
              </a:buClr>
            </a:pPr>
            <a:endParaRPr lang="en-US" b="1" dirty="0">
              <a:solidFill>
                <a:srgbClr val="000000"/>
              </a:solidFill>
              <a:cs typeface="Calibri"/>
            </a:endParaRPr>
          </a:p>
          <a:p>
            <a:pPr>
              <a:buClr>
                <a:srgbClr val="B1005E"/>
              </a:buClr>
            </a:pPr>
            <a:endParaRPr lang="en-US" dirty="0">
              <a:solidFill>
                <a:schemeClr val="tx1"/>
              </a:solidFill>
              <a:cs typeface="Calibri"/>
            </a:endParaRPr>
          </a:p>
        </p:txBody>
      </p:sp>
      <p:graphicFrame>
        <p:nvGraphicFramePr>
          <p:cNvPr id="4" name="Table 3">
            <a:extLst>
              <a:ext uri="{FF2B5EF4-FFF2-40B4-BE49-F238E27FC236}">
                <a16:creationId xmlns:a16="http://schemas.microsoft.com/office/drawing/2014/main" id="{92E2DB88-E1A3-A4A9-4D9D-CEC45FD1882E}"/>
              </a:ext>
            </a:extLst>
          </p:cNvPr>
          <p:cNvGraphicFramePr>
            <a:graphicFrameLocks noGrp="1"/>
          </p:cNvGraphicFramePr>
          <p:nvPr>
            <p:extLst>
              <p:ext uri="{D42A27DB-BD31-4B8C-83A1-F6EECF244321}">
                <p14:modId xmlns:p14="http://schemas.microsoft.com/office/powerpoint/2010/main" val="3296961435"/>
              </p:ext>
            </p:extLst>
          </p:nvPr>
        </p:nvGraphicFramePr>
        <p:xfrm>
          <a:off x="976923" y="2061307"/>
          <a:ext cx="8168639" cy="4307443"/>
        </p:xfrm>
        <a:graphic>
          <a:graphicData uri="http://schemas.openxmlformats.org/drawingml/2006/table">
            <a:tbl>
              <a:tblPr firstRow="1" bandRow="1">
                <a:tableStyleId>{5C22544A-7EE6-4342-B048-85BDC9FD1C3A}</a:tableStyleId>
              </a:tblPr>
              <a:tblGrid>
                <a:gridCol w="4154365">
                  <a:extLst>
                    <a:ext uri="{9D8B030D-6E8A-4147-A177-3AD203B41FA5}">
                      <a16:colId xmlns:a16="http://schemas.microsoft.com/office/drawing/2014/main" val="1331551049"/>
                    </a:ext>
                  </a:extLst>
                </a:gridCol>
                <a:gridCol w="4014274">
                  <a:extLst>
                    <a:ext uri="{9D8B030D-6E8A-4147-A177-3AD203B41FA5}">
                      <a16:colId xmlns:a16="http://schemas.microsoft.com/office/drawing/2014/main" val="1812895452"/>
                    </a:ext>
                  </a:extLst>
                </a:gridCol>
              </a:tblGrid>
              <a:tr h="386206">
                <a:tc>
                  <a:txBody>
                    <a:bodyPr/>
                    <a:lstStyle/>
                    <a:p>
                      <a:pPr lvl="0">
                        <a:buNone/>
                      </a:pPr>
                      <a:r>
                        <a:rPr lang="en-US" sz="2000" b="0" i="0" u="none" strike="noStrike" noProof="0" dirty="0">
                          <a:solidFill>
                            <a:schemeClr val="bg1"/>
                          </a:solidFill>
                          <a:latin typeface="Times New Roman"/>
                        </a:rPr>
                        <a:t>Mobile Net</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a:txBody>
                    <a:bodyPr/>
                    <a:lstStyle/>
                    <a:p>
                      <a:pPr marL="0" lvl="0" indent="0" algn="l">
                        <a:lnSpc>
                          <a:spcPct val="90000"/>
                        </a:lnSpc>
                        <a:spcBef>
                          <a:spcPts val="1000"/>
                        </a:spcBef>
                        <a:spcAft>
                          <a:spcPts val="0"/>
                        </a:spcAft>
                        <a:buNone/>
                      </a:pPr>
                      <a:r>
                        <a:rPr lang="en-US" sz="2000" b="0" i="0" u="none" strike="noStrike" noProof="0" dirty="0">
                          <a:solidFill>
                            <a:schemeClr val="bg1"/>
                          </a:solidFill>
                          <a:latin typeface="Times New Roman"/>
                        </a:rPr>
                        <a:t>Shuffle Net</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extLst>
                  <a:ext uri="{0D108BD9-81ED-4DB2-BD59-A6C34878D82A}">
                    <a16:rowId xmlns:a16="http://schemas.microsoft.com/office/drawing/2014/main" val="3273785564"/>
                  </a:ext>
                </a:extLst>
              </a:tr>
              <a:tr h="3911203">
                <a:tc>
                  <a:txBody>
                    <a:bodyPr/>
                    <a:lstStyle/>
                    <a:p>
                      <a:pPr lvl="0" algn="l">
                        <a:lnSpc>
                          <a:spcPct val="100000"/>
                        </a:lnSpc>
                        <a:spcBef>
                          <a:spcPts val="0"/>
                        </a:spcBef>
                        <a:spcAft>
                          <a:spcPts val="0"/>
                        </a:spcAft>
                        <a:buNone/>
                      </a:pPr>
                      <a:r>
                        <a:rPr lang="en-US" sz="2000" b="0" i="0" u="none" strike="noStrike" noProof="0" dirty="0">
                          <a:solidFill>
                            <a:schemeClr val="tx1"/>
                          </a:solidFill>
                        </a:rPr>
                        <a:t>Accuracy:</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MobileNet-0.837 </a:t>
                      </a:r>
                      <a:endParaRPr lang="en-US" dirty="0"/>
                    </a:p>
                    <a:p>
                      <a:pPr lvl="0" algn="l">
                        <a:lnSpc>
                          <a:spcPct val="100000"/>
                        </a:lnSpc>
                        <a:spcBef>
                          <a:spcPts val="0"/>
                        </a:spcBef>
                        <a:spcAft>
                          <a:spcPts val="0"/>
                        </a:spcAft>
                        <a:buNone/>
                      </a:pPr>
                      <a:r>
                        <a:rPr lang="en-US" sz="2000" b="0" i="0" u="none" strike="noStrike" noProof="0" dirty="0">
                          <a:solidFill>
                            <a:schemeClr val="tx1"/>
                          </a:solidFill>
                        </a:rPr>
                        <a:t>Precision:</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MobileNet-0.9623188405797102</a:t>
                      </a:r>
                      <a:endParaRPr lang="en-US" dirty="0"/>
                    </a:p>
                    <a:p>
                      <a:pPr lvl="0" algn="l">
                        <a:lnSpc>
                          <a:spcPct val="100000"/>
                        </a:lnSpc>
                        <a:spcBef>
                          <a:spcPts val="0"/>
                        </a:spcBef>
                        <a:spcAft>
                          <a:spcPts val="0"/>
                        </a:spcAft>
                        <a:buNone/>
                      </a:pPr>
                      <a:r>
                        <a:rPr lang="en-US" sz="2000" b="0" i="0" u="none" strike="noStrike" noProof="0" dirty="0">
                          <a:solidFill>
                            <a:schemeClr val="tx1"/>
                          </a:solidFill>
                        </a:rPr>
                        <a:t>Recall:</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MobileNet-0.9940119760479041</a:t>
                      </a:r>
                      <a:endParaRPr lang="en-US" dirty="0"/>
                    </a:p>
                    <a:p>
                      <a:pPr lvl="0" algn="l">
                        <a:lnSpc>
                          <a:spcPct val="100000"/>
                        </a:lnSpc>
                        <a:spcBef>
                          <a:spcPts val="0"/>
                        </a:spcBef>
                        <a:spcAft>
                          <a:spcPts val="0"/>
                        </a:spcAft>
                        <a:buNone/>
                      </a:pPr>
                      <a:r>
                        <a:rPr lang="en-US" sz="2000" b="0" i="0" u="none" strike="noStrike" noProof="0" dirty="0">
                          <a:solidFill>
                            <a:schemeClr val="tx1"/>
                          </a:solidFill>
                        </a:rPr>
                        <a:t>F1-score:</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MobileNet-0.9779086892488954</a:t>
                      </a:r>
                      <a:endParaRPr lang="en-US" dirty="0"/>
                    </a:p>
                    <a:p>
                      <a:pPr lvl="0" algn="l">
                        <a:lnSpc>
                          <a:spcPct val="100000"/>
                        </a:lnSpc>
                        <a:spcBef>
                          <a:spcPts val="0"/>
                        </a:spcBef>
                        <a:spcAft>
                          <a:spcPts val="0"/>
                        </a:spcAft>
                        <a:buNone/>
                      </a:pPr>
                      <a:r>
                        <a:rPr lang="en-US" sz="2000" b="0" i="0" u="none" strike="noStrike" noProof="0" dirty="0">
                          <a:solidFill>
                            <a:schemeClr val="tx1"/>
                          </a:solidFill>
                        </a:rPr>
                        <a:t>Average:</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MobileNet-0.9428098764691275</a:t>
                      </a:r>
                      <a:endParaRPr lang="en-US" dirty="0"/>
                    </a:p>
                    <a:p>
                      <a:pPr lvl="0" algn="l">
                        <a:lnSpc>
                          <a:spcPct val="100000"/>
                        </a:lnSpc>
                        <a:spcBef>
                          <a:spcPts val="0"/>
                        </a:spcBef>
                        <a:spcAft>
                          <a:spcPts val="0"/>
                        </a:spcAft>
                        <a:buNone/>
                      </a:pPr>
                      <a:r>
                        <a:rPr lang="en-US" sz="2000" b="0" i="0" u="none" strike="noStrike" noProof="0" dirty="0">
                          <a:solidFill>
                            <a:schemeClr val="tx1"/>
                          </a:solidFill>
                        </a:rPr>
                        <a:t>Running time:</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MobileNet-1548.18 seconds</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l">
                        <a:lnSpc>
                          <a:spcPct val="100000"/>
                        </a:lnSpc>
                        <a:spcBef>
                          <a:spcPts val="0"/>
                        </a:spcBef>
                        <a:spcAft>
                          <a:spcPts val="0"/>
                        </a:spcAft>
                        <a:buNone/>
                      </a:pPr>
                      <a:r>
                        <a:rPr lang="en-US" sz="2000" b="0" i="0" u="none" strike="noStrike" noProof="0" dirty="0">
                          <a:solidFill>
                            <a:schemeClr val="tx1"/>
                          </a:solidFill>
                        </a:rPr>
                        <a:t>Accuracy:</a:t>
                      </a:r>
                    </a:p>
                    <a:p>
                      <a:pPr lvl="0" algn="l">
                        <a:lnSpc>
                          <a:spcPct val="100000"/>
                        </a:lnSpc>
                        <a:spcBef>
                          <a:spcPts val="0"/>
                        </a:spcBef>
                        <a:spcAft>
                          <a:spcPts val="0"/>
                        </a:spcAft>
                        <a:buNone/>
                      </a:pPr>
                      <a:r>
                        <a:rPr lang="en-US" sz="2000" b="0" i="0" u="none" strike="noStrike" noProof="0" dirty="0">
                          <a:solidFill>
                            <a:schemeClr val="tx1"/>
                          </a:solidFill>
                        </a:rPr>
                        <a:t>ShuffleNet-0.9149</a:t>
                      </a:r>
                      <a:endParaRPr lang="en-US" dirty="0"/>
                    </a:p>
                    <a:p>
                      <a:pPr lvl="0" algn="l">
                        <a:lnSpc>
                          <a:spcPct val="100000"/>
                        </a:lnSpc>
                        <a:spcBef>
                          <a:spcPts val="0"/>
                        </a:spcBef>
                        <a:spcAft>
                          <a:spcPts val="0"/>
                        </a:spcAft>
                        <a:buNone/>
                      </a:pPr>
                      <a:r>
                        <a:rPr lang="en-US" sz="2000" b="0" i="0" u="none" strike="noStrike" noProof="0" dirty="0">
                          <a:solidFill>
                            <a:schemeClr val="tx1"/>
                          </a:solidFill>
                        </a:rPr>
                        <a:t>Precision:</a:t>
                      </a:r>
                      <a:endParaRPr lang="en-US" dirty="0"/>
                    </a:p>
                    <a:p>
                      <a:pPr lvl="0" algn="l">
                        <a:lnSpc>
                          <a:spcPct val="100000"/>
                        </a:lnSpc>
                        <a:spcBef>
                          <a:spcPts val="0"/>
                        </a:spcBef>
                        <a:spcAft>
                          <a:spcPts val="0"/>
                        </a:spcAft>
                        <a:buNone/>
                      </a:pPr>
                      <a:r>
                        <a:rPr lang="en-US" sz="2000" b="0" i="0" u="none" strike="noStrike" noProof="0" dirty="0">
                          <a:solidFill>
                            <a:schemeClr val="tx1"/>
                          </a:solidFill>
                        </a:rPr>
                        <a:t>ShuffleNet-0.9982142857142857</a:t>
                      </a:r>
                      <a:endParaRPr lang="en-US" dirty="0"/>
                    </a:p>
                    <a:p>
                      <a:pPr lvl="0" algn="l">
                        <a:lnSpc>
                          <a:spcPct val="100000"/>
                        </a:lnSpc>
                        <a:spcBef>
                          <a:spcPts val="0"/>
                        </a:spcBef>
                        <a:spcAft>
                          <a:spcPts val="0"/>
                        </a:spcAft>
                        <a:buNone/>
                      </a:pPr>
                      <a:r>
                        <a:rPr lang="en-US" sz="2000" b="0" i="0" u="none" strike="noStrike" noProof="0" dirty="0">
                          <a:solidFill>
                            <a:schemeClr val="tx1"/>
                          </a:solidFill>
                        </a:rPr>
                        <a:t>Recall:</a:t>
                      </a:r>
                      <a:endParaRPr lang="en-US" dirty="0"/>
                    </a:p>
                    <a:p>
                      <a:pPr lvl="0" algn="l">
                        <a:lnSpc>
                          <a:spcPct val="100000"/>
                        </a:lnSpc>
                        <a:spcBef>
                          <a:spcPts val="0"/>
                        </a:spcBef>
                        <a:spcAft>
                          <a:spcPts val="0"/>
                        </a:spcAft>
                        <a:buNone/>
                      </a:pPr>
                      <a:r>
                        <a:rPr lang="en-US" sz="2000" b="0" i="0" u="none" strike="noStrike" noProof="0" dirty="0">
                          <a:solidFill>
                            <a:schemeClr val="tx1"/>
                          </a:solidFill>
                        </a:rPr>
                        <a:t>ShuffleNet-1.0</a:t>
                      </a:r>
                      <a:endParaRPr lang="en-US" dirty="0"/>
                    </a:p>
                    <a:p>
                      <a:pPr lvl="0" algn="l">
                        <a:lnSpc>
                          <a:spcPct val="100000"/>
                        </a:lnSpc>
                        <a:spcBef>
                          <a:spcPts val="0"/>
                        </a:spcBef>
                        <a:spcAft>
                          <a:spcPts val="0"/>
                        </a:spcAft>
                        <a:buNone/>
                      </a:pPr>
                      <a:r>
                        <a:rPr lang="en-US" sz="2000" b="0" i="0" u="none" strike="noStrike" noProof="0" dirty="0">
                          <a:solidFill>
                            <a:schemeClr val="tx1"/>
                          </a:solidFill>
                        </a:rPr>
                        <a:t>F1-score:</a:t>
                      </a:r>
                      <a:endParaRPr lang="en-US" dirty="0"/>
                    </a:p>
                    <a:p>
                      <a:pPr lvl="0" algn="l">
                        <a:lnSpc>
                          <a:spcPct val="100000"/>
                        </a:lnSpc>
                        <a:spcBef>
                          <a:spcPts val="0"/>
                        </a:spcBef>
                        <a:spcAft>
                          <a:spcPts val="0"/>
                        </a:spcAft>
                        <a:buNone/>
                      </a:pPr>
                      <a:r>
                        <a:rPr lang="en-US" sz="2000" b="0" i="0" u="none" strike="noStrike" noProof="0" dirty="0">
                          <a:solidFill>
                            <a:schemeClr val="tx1"/>
                          </a:solidFill>
                        </a:rPr>
                        <a:t>SuffleNet-0.9991063449508489</a:t>
                      </a:r>
                      <a:endParaRPr lang="en-US" dirty="0"/>
                    </a:p>
                    <a:p>
                      <a:pPr lvl="0" algn="l">
                        <a:lnSpc>
                          <a:spcPct val="100000"/>
                        </a:lnSpc>
                        <a:spcBef>
                          <a:spcPts val="0"/>
                        </a:spcBef>
                        <a:spcAft>
                          <a:spcPts val="0"/>
                        </a:spcAft>
                        <a:buNone/>
                      </a:pPr>
                      <a:r>
                        <a:rPr lang="en-US" sz="2000" b="0" i="0" u="none" strike="noStrike" noProof="0" dirty="0">
                          <a:solidFill>
                            <a:schemeClr val="tx1"/>
                          </a:solidFill>
                        </a:rPr>
                        <a:t>Average:</a:t>
                      </a:r>
                      <a:endParaRPr lang="en-US" dirty="0"/>
                    </a:p>
                    <a:p>
                      <a:pPr lvl="0" algn="l">
                        <a:lnSpc>
                          <a:spcPct val="100000"/>
                        </a:lnSpc>
                        <a:spcBef>
                          <a:spcPts val="0"/>
                        </a:spcBef>
                        <a:spcAft>
                          <a:spcPts val="0"/>
                        </a:spcAft>
                        <a:buNone/>
                      </a:pPr>
                      <a:r>
                        <a:rPr lang="en-US" sz="2000" b="0" i="0" u="none" strike="noStrike" noProof="0" dirty="0">
                          <a:solidFill>
                            <a:schemeClr val="tx1"/>
                          </a:solidFill>
                        </a:rPr>
                        <a:t>ShuffleNet-0.9780551576662837</a:t>
                      </a:r>
                      <a:endParaRPr lang="en-US" dirty="0"/>
                    </a:p>
                    <a:p>
                      <a:pPr lvl="0" algn="l">
                        <a:lnSpc>
                          <a:spcPct val="100000"/>
                        </a:lnSpc>
                        <a:spcBef>
                          <a:spcPts val="0"/>
                        </a:spcBef>
                        <a:spcAft>
                          <a:spcPts val="0"/>
                        </a:spcAft>
                        <a:buNone/>
                      </a:pPr>
                      <a:r>
                        <a:rPr lang="en-US" sz="2000" b="0" i="0" u="none" strike="noStrike" noProof="0" dirty="0">
                          <a:solidFill>
                            <a:schemeClr val="tx1"/>
                          </a:solidFill>
                        </a:rPr>
                        <a:t>Running time:</a:t>
                      </a:r>
                      <a:endParaRPr lang="en-US" dirty="0"/>
                    </a:p>
                    <a:p>
                      <a:pPr lvl="0" algn="l">
                        <a:lnSpc>
                          <a:spcPct val="100000"/>
                        </a:lnSpc>
                        <a:spcBef>
                          <a:spcPts val="0"/>
                        </a:spcBef>
                        <a:spcAft>
                          <a:spcPts val="0"/>
                        </a:spcAft>
                        <a:buNone/>
                      </a:pPr>
                      <a:r>
                        <a:rPr lang="en-US" sz="2000" b="0" i="0" u="none" strike="noStrike" noProof="0" dirty="0">
                          <a:solidFill>
                            <a:schemeClr val="tx1"/>
                          </a:solidFill>
                        </a:rPr>
                        <a:t>ShuffleNet-1309.48 seconds</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564943423"/>
                  </a:ext>
                </a:extLst>
              </a:tr>
            </a:tbl>
          </a:graphicData>
        </a:graphic>
      </p:graphicFrame>
    </p:spTree>
    <p:extLst>
      <p:ext uri="{BB962C8B-B14F-4D97-AF65-F5344CB8AC3E}">
        <p14:creationId xmlns:p14="http://schemas.microsoft.com/office/powerpoint/2010/main" val="2758575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D784-A3FD-51A4-6160-5C8B36ED7155}"/>
              </a:ext>
            </a:extLst>
          </p:cNvPr>
          <p:cNvSpPr>
            <a:spLocks noGrp="1"/>
          </p:cNvSpPr>
          <p:nvPr>
            <p:ph type="title"/>
          </p:nvPr>
        </p:nvSpPr>
        <p:spPr>
          <a:xfrm>
            <a:off x="777240" y="365125"/>
            <a:ext cx="10659110" cy="553794"/>
          </a:xfrm>
        </p:spPr>
        <p:txBody>
          <a:bodyPr>
            <a:normAutofit/>
          </a:bodyPr>
          <a:lstStyle/>
          <a:p>
            <a:r>
              <a:rPr lang="en-US" sz="2400" dirty="0">
                <a:latin typeface="Times New Roman"/>
                <a:cs typeface="Times New Roman"/>
              </a:rPr>
              <a:t>Results and Analysis-2</a:t>
            </a:r>
          </a:p>
        </p:txBody>
      </p:sp>
      <p:sp>
        <p:nvSpPr>
          <p:cNvPr id="3" name="Content Placeholder 2">
            <a:extLst>
              <a:ext uri="{FF2B5EF4-FFF2-40B4-BE49-F238E27FC236}">
                <a16:creationId xmlns:a16="http://schemas.microsoft.com/office/drawing/2014/main" id="{91B8D0E9-9FFC-A2E1-38D6-A0018CB63574}"/>
              </a:ext>
            </a:extLst>
          </p:cNvPr>
          <p:cNvSpPr>
            <a:spLocks noGrp="1"/>
          </p:cNvSpPr>
          <p:nvPr>
            <p:ph idx="1"/>
          </p:nvPr>
        </p:nvSpPr>
        <p:spPr>
          <a:xfrm>
            <a:off x="777240" y="956165"/>
            <a:ext cx="10659110" cy="5220798"/>
          </a:xfrm>
        </p:spPr>
        <p:txBody>
          <a:bodyPr vert="horz" lIns="91440" tIns="45720" rIns="91440" bIns="45720" rtlCol="0" anchor="t">
            <a:normAutofit/>
          </a:bodyPr>
          <a:lstStyle/>
          <a:p>
            <a:r>
              <a:rPr lang="en-US" dirty="0">
                <a:cs typeface="Calibri"/>
              </a:rPr>
              <a:t>Mobile net Train accuracy after 20 epochs-0.9954</a:t>
            </a:r>
            <a:endParaRPr lang="en-US" dirty="0"/>
          </a:p>
          <a:p>
            <a:pPr>
              <a:buClr>
                <a:srgbClr val="B1005E"/>
              </a:buClr>
            </a:pPr>
            <a:r>
              <a:rPr lang="en-US" dirty="0">
                <a:cs typeface="Calibri"/>
              </a:rPr>
              <a:t>Shuffle net Train accuracy after 20 epochs-0.9713</a:t>
            </a:r>
          </a:p>
          <a:p>
            <a:pPr>
              <a:buClr>
                <a:srgbClr val="B1005E"/>
              </a:buClr>
            </a:pPr>
            <a:r>
              <a:rPr lang="en-US" b="1" dirty="0">
                <a:solidFill>
                  <a:schemeClr val="tx1"/>
                </a:solidFill>
                <a:cs typeface="Calibri"/>
              </a:rPr>
              <a:t>Metrics:</a:t>
            </a:r>
            <a:endParaRPr lang="en-US" dirty="0">
              <a:solidFill>
                <a:schemeClr val="tx1"/>
              </a:solidFill>
              <a:cs typeface="Calibri"/>
            </a:endParaRPr>
          </a:p>
          <a:p>
            <a:pPr>
              <a:buClr>
                <a:srgbClr val="B1005E"/>
              </a:buClr>
            </a:pPr>
            <a:endParaRPr lang="en-US" b="1" dirty="0">
              <a:solidFill>
                <a:srgbClr val="000000"/>
              </a:solidFill>
              <a:cs typeface="Calibri"/>
            </a:endParaRPr>
          </a:p>
          <a:p>
            <a:pPr>
              <a:buClr>
                <a:srgbClr val="B1005E"/>
              </a:buClr>
            </a:pPr>
            <a:endParaRPr lang="en-US" dirty="0">
              <a:solidFill>
                <a:schemeClr val="tx1"/>
              </a:solidFill>
              <a:cs typeface="Calibri"/>
            </a:endParaRPr>
          </a:p>
        </p:txBody>
      </p:sp>
      <p:graphicFrame>
        <p:nvGraphicFramePr>
          <p:cNvPr id="4" name="Table 3">
            <a:extLst>
              <a:ext uri="{FF2B5EF4-FFF2-40B4-BE49-F238E27FC236}">
                <a16:creationId xmlns:a16="http://schemas.microsoft.com/office/drawing/2014/main" id="{92E2DB88-E1A3-A4A9-4D9D-CEC45FD1882E}"/>
              </a:ext>
            </a:extLst>
          </p:cNvPr>
          <p:cNvGraphicFramePr>
            <a:graphicFrameLocks noGrp="1"/>
          </p:cNvGraphicFramePr>
          <p:nvPr>
            <p:extLst>
              <p:ext uri="{D42A27DB-BD31-4B8C-83A1-F6EECF244321}">
                <p14:modId xmlns:p14="http://schemas.microsoft.com/office/powerpoint/2010/main" val="4210493364"/>
              </p:ext>
            </p:extLst>
          </p:nvPr>
        </p:nvGraphicFramePr>
        <p:xfrm>
          <a:off x="976923" y="2061307"/>
          <a:ext cx="8168639" cy="4145280"/>
        </p:xfrm>
        <a:graphic>
          <a:graphicData uri="http://schemas.openxmlformats.org/drawingml/2006/table">
            <a:tbl>
              <a:tblPr firstRow="1" bandRow="1">
                <a:tableStyleId>{5C22544A-7EE6-4342-B048-85BDC9FD1C3A}</a:tableStyleId>
              </a:tblPr>
              <a:tblGrid>
                <a:gridCol w="4154365">
                  <a:extLst>
                    <a:ext uri="{9D8B030D-6E8A-4147-A177-3AD203B41FA5}">
                      <a16:colId xmlns:a16="http://schemas.microsoft.com/office/drawing/2014/main" val="1331551049"/>
                    </a:ext>
                  </a:extLst>
                </a:gridCol>
                <a:gridCol w="4014274">
                  <a:extLst>
                    <a:ext uri="{9D8B030D-6E8A-4147-A177-3AD203B41FA5}">
                      <a16:colId xmlns:a16="http://schemas.microsoft.com/office/drawing/2014/main" val="1812895452"/>
                    </a:ext>
                  </a:extLst>
                </a:gridCol>
              </a:tblGrid>
              <a:tr h="386206">
                <a:tc>
                  <a:txBody>
                    <a:bodyPr/>
                    <a:lstStyle/>
                    <a:p>
                      <a:pPr lvl="0">
                        <a:buNone/>
                      </a:pPr>
                      <a:r>
                        <a:rPr lang="en-US" sz="2000" b="0" i="0" u="none" strike="noStrike" noProof="0" dirty="0">
                          <a:solidFill>
                            <a:schemeClr val="bg1"/>
                          </a:solidFill>
                          <a:latin typeface="Times New Roman"/>
                        </a:rPr>
                        <a:t>Mobile Net</a:t>
                      </a:r>
                    </a:p>
                  </a:txBody>
                  <a:tcP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a:txBody>
                    <a:bodyPr/>
                    <a:lstStyle/>
                    <a:p>
                      <a:pPr marL="0" lvl="0" indent="0" algn="l">
                        <a:lnSpc>
                          <a:spcPct val="90000"/>
                        </a:lnSpc>
                        <a:spcBef>
                          <a:spcPts val="1000"/>
                        </a:spcBef>
                        <a:spcAft>
                          <a:spcPts val="0"/>
                        </a:spcAft>
                        <a:buNone/>
                      </a:pPr>
                      <a:r>
                        <a:rPr lang="en-US" sz="2000" b="0" i="0" u="none" strike="noStrike" noProof="0" dirty="0">
                          <a:solidFill>
                            <a:schemeClr val="bg1"/>
                          </a:solidFill>
                          <a:latin typeface="Times New Roman"/>
                        </a:rPr>
                        <a:t>Shuffle Net</a:t>
                      </a:r>
                    </a:p>
                  </a:txBody>
                  <a:tcP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extLst>
                  <a:ext uri="{0D108BD9-81ED-4DB2-BD59-A6C34878D82A}">
                    <a16:rowId xmlns:a16="http://schemas.microsoft.com/office/drawing/2014/main" val="3273785564"/>
                  </a:ext>
                </a:extLst>
              </a:tr>
              <a:tr h="3746204">
                <a:tc>
                  <a:txBody>
                    <a:bodyPr/>
                    <a:lstStyle/>
                    <a:p>
                      <a:pPr lvl="0" algn="l">
                        <a:lnSpc>
                          <a:spcPct val="100000"/>
                        </a:lnSpc>
                        <a:spcBef>
                          <a:spcPts val="0"/>
                        </a:spcBef>
                        <a:spcAft>
                          <a:spcPts val="0"/>
                        </a:spcAft>
                        <a:buNone/>
                      </a:pPr>
                      <a:r>
                        <a:rPr lang="en-US" sz="2000" b="0" i="0" u="none" strike="noStrike" noProof="0" dirty="0">
                          <a:solidFill>
                            <a:schemeClr val="tx1"/>
                          </a:solidFill>
                          <a:latin typeface="Times New Roman"/>
                        </a:rPr>
                        <a:t>Accuracy:</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MobileNet-0.8253 </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Precision:</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MobileNet-0.9578577699736611 </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Recall:</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MobileNet-0.9954379562043796 </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F1-score:</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MobileNet-0.9762863534675617</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Average:</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MobileNet-0.9387205199114006 </a:t>
                      </a:r>
                      <a:endParaRPr lang="en-US" sz="2000">
                        <a:solidFill>
                          <a:schemeClr val="tx1"/>
                        </a:solidFill>
                        <a:latin typeface="Times New Roman"/>
                      </a:endParaRPr>
                    </a:p>
                    <a:p>
                      <a:pPr lvl="0" algn="l">
                        <a:lnSpc>
                          <a:spcPct val="100000"/>
                        </a:lnSpc>
                        <a:spcBef>
                          <a:spcPts val="0"/>
                        </a:spcBef>
                        <a:spcAft>
                          <a:spcPts val="0"/>
                        </a:spcAft>
                        <a:buNone/>
                      </a:pPr>
                      <a:r>
                        <a:rPr lang="en-US" sz="2000" b="0" i="0" u="none" strike="noStrike" noProof="0" dirty="0">
                          <a:solidFill>
                            <a:schemeClr val="tx1"/>
                          </a:solidFill>
                          <a:latin typeface="Times New Roman"/>
                        </a:rPr>
                        <a:t>Running time:</a:t>
                      </a:r>
                      <a:endParaRPr lang="en-US" sz="2000">
                        <a:solidFill>
                          <a:schemeClr val="tx1"/>
                        </a:solidFill>
                        <a:latin typeface="Times New Roman"/>
                      </a:endParaRPr>
                    </a:p>
                    <a:p>
                      <a:pPr lvl="0">
                        <a:buNone/>
                      </a:pPr>
                      <a:r>
                        <a:rPr lang="en-US" sz="2000" b="0" i="0" u="none" strike="noStrike" noProof="0" dirty="0">
                          <a:solidFill>
                            <a:schemeClr val="tx1"/>
                          </a:solidFill>
                          <a:latin typeface="Times New Roman"/>
                        </a:rPr>
                        <a:t>MobileNet-3988.45 seconds</a:t>
                      </a:r>
                      <a:endParaRPr lang="en-US" sz="200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Accuracy:</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ShuffleNet-0.8531</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Precision:</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ShuffleNet-1.0</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Recall:</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ShuffleNet-1.0</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F1-score:</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SuffleNet-1.0</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Average:</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ShuffleNet-0.963275</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Running time:</a:t>
                      </a:r>
                    </a:p>
                    <a:p>
                      <a:pPr marL="0" marR="0" lvl="0" indent="0" algn="l">
                        <a:lnSpc>
                          <a:spcPct val="100000"/>
                        </a:lnSpc>
                        <a:spcBef>
                          <a:spcPts val="0"/>
                        </a:spcBef>
                        <a:spcAft>
                          <a:spcPts val="0"/>
                        </a:spcAft>
                        <a:buNone/>
                      </a:pPr>
                      <a:r>
                        <a:rPr lang="en-US" sz="2000" b="0" i="0" u="none" strike="noStrike" noProof="0" dirty="0">
                          <a:solidFill>
                            <a:schemeClr val="tx1"/>
                          </a:solidFill>
                          <a:latin typeface="Times New Roman"/>
                        </a:rPr>
                        <a:t>ShuffleNet-3449.58 seconds</a:t>
                      </a:r>
                      <a:endParaRPr lang="en-US" sz="200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564943423"/>
                  </a:ext>
                </a:extLst>
              </a:tr>
            </a:tbl>
          </a:graphicData>
        </a:graphic>
      </p:graphicFrame>
    </p:spTree>
    <p:extLst>
      <p:ext uri="{BB962C8B-B14F-4D97-AF65-F5344CB8AC3E}">
        <p14:creationId xmlns:p14="http://schemas.microsoft.com/office/powerpoint/2010/main" val="2005405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D784-A3FD-51A4-6160-5C8B36ED7155}"/>
              </a:ext>
            </a:extLst>
          </p:cNvPr>
          <p:cNvSpPr>
            <a:spLocks noGrp="1"/>
          </p:cNvSpPr>
          <p:nvPr>
            <p:ph type="title"/>
          </p:nvPr>
        </p:nvSpPr>
        <p:spPr>
          <a:xfrm>
            <a:off x="777240" y="365125"/>
            <a:ext cx="10659110" cy="553794"/>
          </a:xfrm>
        </p:spPr>
        <p:txBody>
          <a:bodyPr>
            <a:normAutofit/>
          </a:bodyPr>
          <a:lstStyle/>
          <a:p>
            <a:r>
              <a:rPr lang="en-US" sz="2400" dirty="0">
                <a:latin typeface="Times New Roman"/>
                <a:cs typeface="Times New Roman"/>
              </a:rPr>
              <a:t>Results and Analysis-3</a:t>
            </a:r>
          </a:p>
        </p:txBody>
      </p:sp>
      <p:sp>
        <p:nvSpPr>
          <p:cNvPr id="3" name="Content Placeholder 2">
            <a:extLst>
              <a:ext uri="{FF2B5EF4-FFF2-40B4-BE49-F238E27FC236}">
                <a16:creationId xmlns:a16="http://schemas.microsoft.com/office/drawing/2014/main" id="{91B8D0E9-9FFC-A2E1-38D6-A0018CB63574}"/>
              </a:ext>
            </a:extLst>
          </p:cNvPr>
          <p:cNvSpPr>
            <a:spLocks noGrp="1"/>
          </p:cNvSpPr>
          <p:nvPr>
            <p:ph idx="1"/>
          </p:nvPr>
        </p:nvSpPr>
        <p:spPr>
          <a:xfrm>
            <a:off x="777240" y="956165"/>
            <a:ext cx="10659110" cy="5220798"/>
          </a:xfrm>
        </p:spPr>
        <p:txBody>
          <a:bodyPr vert="horz" lIns="91440" tIns="45720" rIns="91440" bIns="45720" rtlCol="0" anchor="t">
            <a:normAutofit/>
          </a:bodyPr>
          <a:lstStyle/>
          <a:p>
            <a:r>
              <a:rPr lang="en-US" dirty="0">
                <a:cs typeface="Calibri"/>
              </a:rPr>
              <a:t>Mobile net Train accuracy after 30 epochs-</a:t>
            </a:r>
            <a:r>
              <a:rPr lang="en-US" dirty="0">
                <a:ea typeface="+mn-lt"/>
                <a:cs typeface="+mn-lt"/>
              </a:rPr>
              <a:t>0.9971</a:t>
            </a:r>
            <a:endParaRPr lang="en-US" dirty="0"/>
          </a:p>
          <a:p>
            <a:pPr>
              <a:buClr>
                <a:srgbClr val="B1005E"/>
              </a:buClr>
            </a:pPr>
            <a:r>
              <a:rPr lang="en-US" dirty="0">
                <a:cs typeface="Calibri"/>
              </a:rPr>
              <a:t>Shuffle net Train accuracy after 30 epochs-</a:t>
            </a:r>
            <a:r>
              <a:rPr lang="en-US" dirty="0">
                <a:ea typeface="+mn-lt"/>
                <a:cs typeface="+mn-lt"/>
              </a:rPr>
              <a:t>0.9730</a:t>
            </a:r>
          </a:p>
          <a:p>
            <a:pPr>
              <a:buClr>
                <a:srgbClr val="B1005E"/>
              </a:buClr>
            </a:pPr>
            <a:r>
              <a:rPr lang="en-US" b="1" dirty="0">
                <a:solidFill>
                  <a:schemeClr val="tx1"/>
                </a:solidFill>
                <a:cs typeface="Calibri"/>
              </a:rPr>
              <a:t>Metrics:</a:t>
            </a:r>
            <a:endParaRPr lang="en-US" dirty="0">
              <a:solidFill>
                <a:schemeClr val="tx1"/>
              </a:solidFill>
              <a:cs typeface="Calibri"/>
            </a:endParaRPr>
          </a:p>
          <a:p>
            <a:pPr>
              <a:buClr>
                <a:srgbClr val="B1005E"/>
              </a:buClr>
            </a:pPr>
            <a:endParaRPr lang="en-US" b="1" dirty="0">
              <a:solidFill>
                <a:srgbClr val="000000"/>
              </a:solidFill>
              <a:cs typeface="Calibri"/>
            </a:endParaRPr>
          </a:p>
          <a:p>
            <a:pPr>
              <a:buClr>
                <a:srgbClr val="B1005E"/>
              </a:buClr>
            </a:pPr>
            <a:endParaRPr lang="en-US" dirty="0">
              <a:solidFill>
                <a:schemeClr val="tx1"/>
              </a:solidFill>
              <a:cs typeface="Calibri"/>
            </a:endParaRPr>
          </a:p>
        </p:txBody>
      </p:sp>
      <p:graphicFrame>
        <p:nvGraphicFramePr>
          <p:cNvPr id="4" name="Table 3">
            <a:extLst>
              <a:ext uri="{FF2B5EF4-FFF2-40B4-BE49-F238E27FC236}">
                <a16:creationId xmlns:a16="http://schemas.microsoft.com/office/drawing/2014/main" id="{92E2DB88-E1A3-A4A9-4D9D-CEC45FD1882E}"/>
              </a:ext>
            </a:extLst>
          </p:cNvPr>
          <p:cNvGraphicFramePr>
            <a:graphicFrameLocks noGrp="1"/>
          </p:cNvGraphicFramePr>
          <p:nvPr>
            <p:extLst>
              <p:ext uri="{D42A27DB-BD31-4B8C-83A1-F6EECF244321}">
                <p14:modId xmlns:p14="http://schemas.microsoft.com/office/powerpoint/2010/main" val="1808142462"/>
              </p:ext>
            </p:extLst>
          </p:nvPr>
        </p:nvGraphicFramePr>
        <p:xfrm>
          <a:off x="976923" y="2061307"/>
          <a:ext cx="8168639" cy="4145280"/>
        </p:xfrm>
        <a:graphic>
          <a:graphicData uri="http://schemas.openxmlformats.org/drawingml/2006/table">
            <a:tbl>
              <a:tblPr firstRow="1" bandRow="1">
                <a:tableStyleId>{5C22544A-7EE6-4342-B048-85BDC9FD1C3A}</a:tableStyleId>
              </a:tblPr>
              <a:tblGrid>
                <a:gridCol w="4154365">
                  <a:extLst>
                    <a:ext uri="{9D8B030D-6E8A-4147-A177-3AD203B41FA5}">
                      <a16:colId xmlns:a16="http://schemas.microsoft.com/office/drawing/2014/main" val="1331551049"/>
                    </a:ext>
                  </a:extLst>
                </a:gridCol>
                <a:gridCol w="4014274">
                  <a:extLst>
                    <a:ext uri="{9D8B030D-6E8A-4147-A177-3AD203B41FA5}">
                      <a16:colId xmlns:a16="http://schemas.microsoft.com/office/drawing/2014/main" val="1812895452"/>
                    </a:ext>
                  </a:extLst>
                </a:gridCol>
              </a:tblGrid>
              <a:tr h="386206">
                <a:tc>
                  <a:txBody>
                    <a:bodyPr/>
                    <a:lstStyle/>
                    <a:p>
                      <a:pPr lvl="0">
                        <a:buNone/>
                      </a:pPr>
                      <a:r>
                        <a:rPr lang="en-US" sz="2000" b="0" i="0" u="none" strike="noStrike" noProof="0" dirty="0">
                          <a:solidFill>
                            <a:schemeClr val="bg1"/>
                          </a:solidFill>
                          <a:latin typeface="Times New Roman"/>
                        </a:rPr>
                        <a:t>Mobile Net</a:t>
                      </a:r>
                    </a:p>
                  </a:txBody>
                  <a:tcP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tc>
                  <a:txBody>
                    <a:bodyPr/>
                    <a:lstStyle/>
                    <a:p>
                      <a:pPr marL="0" lvl="0" indent="0" algn="l">
                        <a:lnSpc>
                          <a:spcPct val="90000"/>
                        </a:lnSpc>
                        <a:spcBef>
                          <a:spcPts val="1000"/>
                        </a:spcBef>
                        <a:spcAft>
                          <a:spcPts val="0"/>
                        </a:spcAft>
                        <a:buNone/>
                      </a:pPr>
                      <a:r>
                        <a:rPr lang="en-US" sz="2000" b="0" i="0" u="none" strike="noStrike" noProof="0" dirty="0">
                          <a:solidFill>
                            <a:schemeClr val="bg1"/>
                          </a:solidFill>
                          <a:latin typeface="Times New Roman"/>
                        </a:rPr>
                        <a:t>Shuffle Net</a:t>
                      </a:r>
                    </a:p>
                  </a:txBody>
                  <a:tcPr>
                    <a:lnL w="12700">
                      <a:solidFill>
                        <a:schemeClr val="tx1"/>
                      </a:solidFill>
                    </a:lnL>
                    <a:lnR w="12700">
                      <a:solidFill>
                        <a:schemeClr val="tx1"/>
                      </a:solidFill>
                    </a:lnR>
                    <a:lnT w="12700">
                      <a:solidFill>
                        <a:schemeClr val="tx1"/>
                      </a:solidFill>
                    </a:lnT>
                    <a:lnB w="12700">
                      <a:solidFill>
                        <a:schemeClr val="tx1"/>
                      </a:solidFill>
                    </a:lnB>
                    <a:solidFill>
                      <a:srgbClr val="ED7D31"/>
                    </a:solidFill>
                  </a:tcPr>
                </a:tc>
                <a:extLst>
                  <a:ext uri="{0D108BD9-81ED-4DB2-BD59-A6C34878D82A}">
                    <a16:rowId xmlns:a16="http://schemas.microsoft.com/office/drawing/2014/main" val="3273785564"/>
                  </a:ext>
                </a:extLst>
              </a:tr>
              <a:tr h="3746204">
                <a:tc>
                  <a:txBody>
                    <a:bodyPr/>
                    <a:lstStyle/>
                    <a:p>
                      <a:pPr lvl="0" algn="l">
                        <a:lnSpc>
                          <a:spcPct val="100000"/>
                        </a:lnSpc>
                        <a:spcBef>
                          <a:spcPts val="0"/>
                        </a:spcBef>
                        <a:spcAft>
                          <a:spcPts val="0"/>
                        </a:spcAft>
                        <a:buNone/>
                      </a:pPr>
                      <a:r>
                        <a:rPr lang="en-US" sz="2000" b="0" i="0" u="none" strike="noStrike" noProof="0" dirty="0">
                          <a:solidFill>
                            <a:schemeClr val="tx1"/>
                          </a:solidFill>
                        </a:rPr>
                        <a:t>Accuracy:</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MobileNet-0.8418 </a:t>
                      </a:r>
                      <a:endParaRPr lang="en-US"/>
                    </a:p>
                    <a:p>
                      <a:pPr lvl="0" algn="l">
                        <a:lnSpc>
                          <a:spcPct val="100000"/>
                        </a:lnSpc>
                        <a:spcBef>
                          <a:spcPts val="0"/>
                        </a:spcBef>
                        <a:spcAft>
                          <a:spcPts val="0"/>
                        </a:spcAft>
                        <a:buNone/>
                      </a:pPr>
                      <a:r>
                        <a:rPr lang="en-US" sz="2000" b="0" i="0" u="none" strike="noStrike" noProof="0" dirty="0">
                          <a:solidFill>
                            <a:schemeClr val="tx1"/>
                          </a:solidFill>
                        </a:rPr>
                        <a:t>Precision:</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MobileNet-0.8302193338748984 </a:t>
                      </a:r>
                      <a:endParaRPr lang="en-US"/>
                    </a:p>
                    <a:p>
                      <a:pPr lvl="0" algn="l">
                        <a:lnSpc>
                          <a:spcPct val="100000"/>
                        </a:lnSpc>
                        <a:spcBef>
                          <a:spcPts val="0"/>
                        </a:spcBef>
                        <a:spcAft>
                          <a:spcPts val="0"/>
                        </a:spcAft>
                        <a:buNone/>
                      </a:pPr>
                      <a:r>
                        <a:rPr lang="en-US" sz="2000" b="0" i="0" u="none" strike="noStrike" noProof="0" dirty="0">
                          <a:solidFill>
                            <a:schemeClr val="tx1"/>
                          </a:solidFill>
                        </a:rPr>
                        <a:t>Recall:</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MobileNet-0.9742612011439467 </a:t>
                      </a:r>
                      <a:endParaRPr lang="en-US"/>
                    </a:p>
                    <a:p>
                      <a:pPr lvl="0" algn="l">
                        <a:lnSpc>
                          <a:spcPct val="100000"/>
                        </a:lnSpc>
                        <a:spcBef>
                          <a:spcPts val="0"/>
                        </a:spcBef>
                        <a:spcAft>
                          <a:spcPts val="0"/>
                        </a:spcAft>
                        <a:buNone/>
                      </a:pPr>
                      <a:r>
                        <a:rPr lang="en-US" sz="2000" b="0" i="0" u="none" strike="noStrike" noProof="0" dirty="0">
                          <a:solidFill>
                            <a:schemeClr val="tx1"/>
                          </a:solidFill>
                        </a:rPr>
                        <a:t>F1-score:</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MobileNet-0.8964912280701754</a:t>
                      </a:r>
                      <a:endParaRPr lang="en-US" dirty="0"/>
                    </a:p>
                    <a:p>
                      <a:pPr lvl="0" algn="l">
                        <a:lnSpc>
                          <a:spcPct val="100000"/>
                        </a:lnSpc>
                        <a:spcBef>
                          <a:spcPts val="0"/>
                        </a:spcBef>
                        <a:spcAft>
                          <a:spcPts val="0"/>
                        </a:spcAft>
                        <a:buNone/>
                      </a:pPr>
                      <a:r>
                        <a:rPr lang="en-US" sz="2000" b="0" i="0" u="none" strike="noStrike" noProof="0" dirty="0">
                          <a:solidFill>
                            <a:schemeClr val="tx1"/>
                          </a:solidFill>
                        </a:rPr>
                        <a:t>Average:</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MobileNet-0.8856929407722551 </a:t>
                      </a:r>
                      <a:endParaRPr lang="en-US"/>
                    </a:p>
                    <a:p>
                      <a:pPr lvl="0" algn="l">
                        <a:lnSpc>
                          <a:spcPct val="100000"/>
                        </a:lnSpc>
                        <a:spcBef>
                          <a:spcPts val="0"/>
                        </a:spcBef>
                        <a:spcAft>
                          <a:spcPts val="0"/>
                        </a:spcAft>
                        <a:buNone/>
                      </a:pPr>
                      <a:r>
                        <a:rPr lang="en-US" sz="2000" b="0" i="0" u="none" strike="noStrike" noProof="0" dirty="0">
                          <a:solidFill>
                            <a:schemeClr val="tx1"/>
                          </a:solidFill>
                        </a:rPr>
                        <a:t>Running time:</a:t>
                      </a:r>
                      <a:endParaRPr lang="en-US" dirty="0"/>
                    </a:p>
                    <a:p>
                      <a:pPr lvl="0" algn="l">
                        <a:lnSpc>
                          <a:spcPct val="100000"/>
                        </a:lnSpc>
                        <a:spcBef>
                          <a:spcPts val="0"/>
                        </a:spcBef>
                        <a:spcAft>
                          <a:spcPts val="0"/>
                        </a:spcAft>
                        <a:buNone/>
                      </a:pPr>
                      <a:r>
                        <a:rPr lang="en-US" sz="2000" b="0" i="0" u="none" strike="noStrike" noProof="0" dirty="0">
                          <a:solidFill>
                            <a:schemeClr val="tx1"/>
                          </a:solidFill>
                        </a:rPr>
                        <a:t>MobileNet-5700.63 seconds</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l">
                        <a:lnSpc>
                          <a:spcPct val="100000"/>
                        </a:lnSpc>
                        <a:spcBef>
                          <a:spcPts val="0"/>
                        </a:spcBef>
                        <a:spcAft>
                          <a:spcPts val="0"/>
                        </a:spcAft>
                        <a:buNone/>
                      </a:pPr>
                      <a:r>
                        <a:rPr lang="en-US" sz="2000" b="0" i="0" u="none" strike="noStrike" noProof="0" dirty="0">
                          <a:solidFill>
                            <a:schemeClr val="tx1"/>
                          </a:solidFill>
                        </a:rPr>
                        <a:t>Accuracy:</a:t>
                      </a:r>
                    </a:p>
                    <a:p>
                      <a:pPr lvl="0" algn="l">
                        <a:lnSpc>
                          <a:spcPct val="100000"/>
                        </a:lnSpc>
                        <a:spcBef>
                          <a:spcPts val="0"/>
                        </a:spcBef>
                        <a:spcAft>
                          <a:spcPts val="0"/>
                        </a:spcAft>
                        <a:buNone/>
                      </a:pPr>
                      <a:r>
                        <a:rPr lang="en-US" sz="2000" b="0" i="0" u="none" strike="noStrike" noProof="0" dirty="0">
                          <a:solidFill>
                            <a:schemeClr val="tx1"/>
                          </a:solidFill>
                        </a:rPr>
                        <a:t>ShuffleNet-0.5646</a:t>
                      </a:r>
                      <a:endParaRPr lang="en-US" dirty="0"/>
                    </a:p>
                    <a:p>
                      <a:pPr lvl="0" algn="l">
                        <a:lnSpc>
                          <a:spcPct val="100000"/>
                        </a:lnSpc>
                        <a:spcBef>
                          <a:spcPts val="0"/>
                        </a:spcBef>
                        <a:spcAft>
                          <a:spcPts val="0"/>
                        </a:spcAft>
                        <a:buNone/>
                      </a:pPr>
                      <a:r>
                        <a:rPr lang="en-US" sz="2000" b="0" i="0" u="none" strike="noStrike" noProof="0" dirty="0">
                          <a:solidFill>
                            <a:schemeClr val="tx1"/>
                          </a:solidFill>
                        </a:rPr>
                        <a:t>Precision:</a:t>
                      </a:r>
                      <a:endParaRPr lang="en-US" dirty="0"/>
                    </a:p>
                    <a:p>
                      <a:pPr lvl="0" algn="l">
                        <a:lnSpc>
                          <a:spcPct val="100000"/>
                        </a:lnSpc>
                        <a:spcBef>
                          <a:spcPts val="0"/>
                        </a:spcBef>
                        <a:spcAft>
                          <a:spcPts val="0"/>
                        </a:spcAft>
                        <a:buNone/>
                      </a:pPr>
                      <a:r>
                        <a:rPr lang="en-US" sz="2000" b="0" i="0" u="none" strike="noStrike" noProof="0" dirty="0">
                          <a:solidFill>
                            <a:schemeClr val="tx1"/>
                          </a:solidFill>
                        </a:rPr>
                        <a:t>ShuffleNet-1.0</a:t>
                      </a:r>
                      <a:endParaRPr lang="en-US" dirty="0"/>
                    </a:p>
                    <a:p>
                      <a:pPr lvl="0" algn="l">
                        <a:lnSpc>
                          <a:spcPct val="100000"/>
                        </a:lnSpc>
                        <a:spcBef>
                          <a:spcPts val="0"/>
                        </a:spcBef>
                        <a:spcAft>
                          <a:spcPts val="0"/>
                        </a:spcAft>
                        <a:buNone/>
                      </a:pPr>
                      <a:r>
                        <a:rPr lang="en-US" sz="2000" b="0" i="0" u="none" strike="noStrike" noProof="0" dirty="0">
                          <a:solidFill>
                            <a:schemeClr val="tx1"/>
                          </a:solidFill>
                        </a:rPr>
                        <a:t>Recall:</a:t>
                      </a:r>
                      <a:endParaRPr lang="en-US" dirty="0"/>
                    </a:p>
                    <a:p>
                      <a:pPr lvl="0" algn="l">
                        <a:lnSpc>
                          <a:spcPct val="100000"/>
                        </a:lnSpc>
                        <a:spcBef>
                          <a:spcPts val="0"/>
                        </a:spcBef>
                        <a:spcAft>
                          <a:spcPts val="0"/>
                        </a:spcAft>
                        <a:buNone/>
                      </a:pPr>
                      <a:r>
                        <a:rPr lang="en-US" sz="2000" b="0" i="0" u="none" strike="noStrike" noProof="0" dirty="0">
                          <a:solidFill>
                            <a:schemeClr val="tx1"/>
                          </a:solidFill>
                        </a:rPr>
                        <a:t>ShuffleNet-1.0</a:t>
                      </a:r>
                      <a:endParaRPr lang="en-US" dirty="0"/>
                    </a:p>
                    <a:p>
                      <a:pPr lvl="0" algn="l">
                        <a:lnSpc>
                          <a:spcPct val="100000"/>
                        </a:lnSpc>
                        <a:spcBef>
                          <a:spcPts val="0"/>
                        </a:spcBef>
                        <a:spcAft>
                          <a:spcPts val="0"/>
                        </a:spcAft>
                        <a:buNone/>
                      </a:pPr>
                      <a:r>
                        <a:rPr lang="en-US" sz="2000" b="0" i="0" u="none" strike="noStrike" noProof="0" dirty="0">
                          <a:solidFill>
                            <a:schemeClr val="tx1"/>
                          </a:solidFill>
                        </a:rPr>
                        <a:t>F1-score:</a:t>
                      </a:r>
                      <a:endParaRPr lang="en-US" dirty="0"/>
                    </a:p>
                    <a:p>
                      <a:pPr lvl="0" algn="l">
                        <a:lnSpc>
                          <a:spcPct val="100000"/>
                        </a:lnSpc>
                        <a:spcBef>
                          <a:spcPts val="0"/>
                        </a:spcBef>
                        <a:spcAft>
                          <a:spcPts val="0"/>
                        </a:spcAft>
                        <a:buNone/>
                      </a:pPr>
                      <a:r>
                        <a:rPr lang="en-US" sz="2000" b="0" i="0" u="none" strike="noStrike" noProof="0" dirty="0">
                          <a:solidFill>
                            <a:schemeClr val="tx1"/>
                          </a:solidFill>
                        </a:rPr>
                        <a:t>SuffleNet-1.0</a:t>
                      </a:r>
                      <a:endParaRPr lang="en-US" dirty="0"/>
                    </a:p>
                    <a:p>
                      <a:pPr lvl="0" algn="l">
                        <a:lnSpc>
                          <a:spcPct val="100000"/>
                        </a:lnSpc>
                        <a:spcBef>
                          <a:spcPts val="0"/>
                        </a:spcBef>
                        <a:spcAft>
                          <a:spcPts val="0"/>
                        </a:spcAft>
                        <a:buNone/>
                      </a:pPr>
                      <a:r>
                        <a:rPr lang="en-US" sz="2000" b="0" i="0" u="none" strike="noStrike" noProof="0" dirty="0">
                          <a:solidFill>
                            <a:schemeClr val="tx1"/>
                          </a:solidFill>
                        </a:rPr>
                        <a:t>Average:</a:t>
                      </a:r>
                      <a:endParaRPr lang="en-US" dirty="0"/>
                    </a:p>
                    <a:p>
                      <a:pPr lvl="0" algn="l">
                        <a:lnSpc>
                          <a:spcPct val="100000"/>
                        </a:lnSpc>
                        <a:spcBef>
                          <a:spcPts val="0"/>
                        </a:spcBef>
                        <a:spcAft>
                          <a:spcPts val="0"/>
                        </a:spcAft>
                        <a:buNone/>
                      </a:pPr>
                      <a:r>
                        <a:rPr lang="en-US" sz="2000" b="0" i="0" u="none" strike="noStrike" noProof="0" dirty="0">
                          <a:solidFill>
                            <a:schemeClr val="tx1"/>
                          </a:solidFill>
                        </a:rPr>
                        <a:t>ShuffleNet-0.89115</a:t>
                      </a:r>
                      <a:endParaRPr lang="en-US" dirty="0"/>
                    </a:p>
                    <a:p>
                      <a:pPr lvl="0" algn="l">
                        <a:lnSpc>
                          <a:spcPct val="100000"/>
                        </a:lnSpc>
                        <a:spcBef>
                          <a:spcPts val="0"/>
                        </a:spcBef>
                        <a:spcAft>
                          <a:spcPts val="0"/>
                        </a:spcAft>
                        <a:buNone/>
                      </a:pPr>
                      <a:r>
                        <a:rPr lang="en-US" sz="2000" b="0" i="0" u="none" strike="noStrike" noProof="0" dirty="0">
                          <a:solidFill>
                            <a:schemeClr val="tx1"/>
                          </a:solidFill>
                        </a:rPr>
                        <a:t>Running time:</a:t>
                      </a:r>
                      <a:endParaRPr lang="en-US" dirty="0"/>
                    </a:p>
                    <a:p>
                      <a:pPr marL="0" marR="0" lvl="0" indent="0" algn="l">
                        <a:lnSpc>
                          <a:spcPct val="100000"/>
                        </a:lnSpc>
                        <a:spcBef>
                          <a:spcPts val="0"/>
                        </a:spcBef>
                        <a:spcAft>
                          <a:spcPts val="0"/>
                        </a:spcAft>
                        <a:buNone/>
                      </a:pPr>
                      <a:r>
                        <a:rPr lang="en-US" sz="2000" b="0" i="0" u="none" strike="noStrike" noProof="0" dirty="0">
                          <a:solidFill>
                            <a:schemeClr val="tx1"/>
                          </a:solidFill>
                        </a:rPr>
                        <a:t>ShuffleNet-4927.34 seconds</a:t>
                      </a: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564943423"/>
                  </a:ext>
                </a:extLst>
              </a:tr>
            </a:tbl>
          </a:graphicData>
        </a:graphic>
      </p:graphicFrame>
    </p:spTree>
    <p:extLst>
      <p:ext uri="{BB962C8B-B14F-4D97-AF65-F5344CB8AC3E}">
        <p14:creationId xmlns:p14="http://schemas.microsoft.com/office/powerpoint/2010/main" val="156368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5FB2-7A85-DEEA-A81B-F6B8AE90BDBA}"/>
              </a:ext>
            </a:extLst>
          </p:cNvPr>
          <p:cNvSpPr>
            <a:spLocks noGrp="1"/>
          </p:cNvSpPr>
          <p:nvPr>
            <p:ph type="title"/>
          </p:nvPr>
        </p:nvSpPr>
        <p:spPr>
          <a:xfrm>
            <a:off x="777240" y="365125"/>
            <a:ext cx="10659110" cy="534256"/>
          </a:xfrm>
        </p:spPr>
        <p:txBody>
          <a:bodyPr>
            <a:normAutofit/>
          </a:bodyPr>
          <a:lstStyle/>
          <a:p>
            <a:r>
              <a:rPr lang="en-US" sz="2400" dirty="0">
                <a:latin typeface="Times New Roman"/>
                <a:cs typeface="Times New Roman"/>
              </a:rPr>
              <a:t>Conclusion</a:t>
            </a:r>
          </a:p>
        </p:txBody>
      </p:sp>
      <p:sp>
        <p:nvSpPr>
          <p:cNvPr id="3" name="Content Placeholder 2">
            <a:extLst>
              <a:ext uri="{FF2B5EF4-FFF2-40B4-BE49-F238E27FC236}">
                <a16:creationId xmlns:a16="http://schemas.microsoft.com/office/drawing/2014/main" id="{771643DB-1589-1AAA-75D6-6A468A750DEA}"/>
              </a:ext>
            </a:extLst>
          </p:cNvPr>
          <p:cNvSpPr>
            <a:spLocks noGrp="1"/>
          </p:cNvSpPr>
          <p:nvPr>
            <p:ph idx="1"/>
          </p:nvPr>
        </p:nvSpPr>
        <p:spPr>
          <a:xfrm>
            <a:off x="777240" y="907318"/>
            <a:ext cx="10659110" cy="5269645"/>
          </a:xfrm>
        </p:spPr>
        <p:txBody>
          <a:bodyPr vert="horz" lIns="91440" tIns="45720" rIns="91440" bIns="45720" rtlCol="0" anchor="t">
            <a:normAutofit/>
          </a:bodyPr>
          <a:lstStyle/>
          <a:p>
            <a:r>
              <a:rPr lang="en-US" b="1" dirty="0">
                <a:latin typeface="Times New Roman"/>
                <a:ea typeface="+mn-lt"/>
                <a:cs typeface="+mn-lt"/>
              </a:rPr>
              <a:t>Mobile-Friendly CNN Exploration:</a:t>
            </a:r>
            <a:endParaRPr lang="en-US">
              <a:latin typeface="Times New Roman"/>
              <a:cs typeface="Calibri"/>
            </a:endParaRPr>
          </a:p>
          <a:p>
            <a:pPr lvl="1">
              <a:buClr>
                <a:srgbClr val="B1005E"/>
              </a:buClr>
            </a:pPr>
            <a:r>
              <a:rPr lang="en-US" sz="2000" dirty="0">
                <a:solidFill>
                  <a:srgbClr val="374151"/>
                </a:solidFill>
                <a:latin typeface="Times New Roman"/>
                <a:ea typeface="+mn-lt"/>
                <a:cs typeface="+mn-lt"/>
              </a:rPr>
              <a:t>Explored the development of convolutional neural networks optimized for mobile and edge devices.</a:t>
            </a:r>
            <a:endParaRPr lang="en-US" sz="2000" dirty="0">
              <a:latin typeface="Times New Roman"/>
              <a:cs typeface="Calibri"/>
            </a:endParaRPr>
          </a:p>
          <a:p>
            <a:pPr>
              <a:buClr>
                <a:srgbClr val="B1005E"/>
              </a:buClr>
            </a:pPr>
            <a:r>
              <a:rPr lang="en-US" b="1" dirty="0">
                <a:latin typeface="Times New Roman"/>
                <a:ea typeface="+mn-lt"/>
                <a:cs typeface="+mn-lt"/>
              </a:rPr>
              <a:t>Efficient Model Building:</a:t>
            </a:r>
            <a:endParaRPr lang="en-US">
              <a:latin typeface="Times New Roman"/>
              <a:cs typeface="Times New Roman"/>
            </a:endParaRPr>
          </a:p>
          <a:p>
            <a:pPr lvl="1">
              <a:buClr>
                <a:srgbClr val="B1005E"/>
              </a:buClr>
            </a:pPr>
            <a:r>
              <a:rPr lang="en-US" sz="2000" dirty="0">
                <a:solidFill>
                  <a:srgbClr val="374151"/>
                </a:solidFill>
                <a:latin typeface="Times New Roman"/>
                <a:ea typeface="+mn-lt"/>
                <a:cs typeface="+mn-lt"/>
              </a:rPr>
              <a:t>Implemented models inspired by MobileNet and ShuffleNet architectures.</a:t>
            </a:r>
            <a:endParaRPr lang="en-US" sz="2000">
              <a:latin typeface="Times New Roman"/>
              <a:cs typeface="Calibri"/>
            </a:endParaRPr>
          </a:p>
          <a:p>
            <a:pPr lvl="1">
              <a:buClr>
                <a:srgbClr val="B1005E"/>
              </a:buClr>
            </a:pPr>
            <a:r>
              <a:rPr lang="en-US" sz="2000" dirty="0">
                <a:solidFill>
                  <a:srgbClr val="374151"/>
                </a:solidFill>
                <a:latin typeface="Times New Roman"/>
                <a:ea typeface="+mn-lt"/>
                <a:cs typeface="+mn-lt"/>
              </a:rPr>
              <a:t>Leveraged depthwise separable convolutions and channel shuffling for efficiency.</a:t>
            </a:r>
            <a:endParaRPr lang="en-US" sz="2000">
              <a:latin typeface="Times New Roman"/>
              <a:cs typeface="Calibri"/>
            </a:endParaRPr>
          </a:p>
          <a:p>
            <a:pPr>
              <a:buClr>
                <a:srgbClr val="B1005E"/>
              </a:buClr>
            </a:pPr>
            <a:r>
              <a:rPr lang="en-US" b="1" dirty="0">
                <a:latin typeface="Times New Roman"/>
                <a:ea typeface="+mn-lt"/>
                <a:cs typeface="+mn-lt"/>
              </a:rPr>
              <a:t>Promising Results:</a:t>
            </a:r>
            <a:endParaRPr lang="en-US">
              <a:latin typeface="Times New Roman"/>
              <a:cs typeface="Times New Roman"/>
            </a:endParaRPr>
          </a:p>
          <a:p>
            <a:pPr lvl="1">
              <a:buClr>
                <a:srgbClr val="B1005E"/>
              </a:buClr>
            </a:pPr>
            <a:r>
              <a:rPr lang="en-US" sz="2000" dirty="0">
                <a:solidFill>
                  <a:srgbClr val="374151"/>
                </a:solidFill>
                <a:latin typeface="Times New Roman"/>
                <a:ea typeface="+mn-lt"/>
                <a:cs typeface="+mn-lt"/>
              </a:rPr>
              <a:t>The models showcased promising results in image classification tasks.</a:t>
            </a:r>
            <a:endParaRPr lang="en-US" sz="2000">
              <a:latin typeface="Times New Roman"/>
              <a:cs typeface="Calibri"/>
            </a:endParaRPr>
          </a:p>
          <a:p>
            <a:pPr lvl="1">
              <a:buClr>
                <a:srgbClr val="B1005E"/>
              </a:buClr>
            </a:pPr>
            <a:r>
              <a:rPr lang="en-US" sz="2000" dirty="0">
                <a:solidFill>
                  <a:srgbClr val="374151"/>
                </a:solidFill>
                <a:latin typeface="Times New Roman"/>
                <a:ea typeface="+mn-lt"/>
                <a:cs typeface="+mn-lt"/>
              </a:rPr>
              <a:t>Successfully applied optimization techniques for performance enhancement.</a:t>
            </a:r>
            <a:endParaRPr lang="en-US" sz="2000">
              <a:latin typeface="Times New Roman"/>
              <a:cs typeface="Calibri"/>
            </a:endParaRPr>
          </a:p>
          <a:p>
            <a:pPr>
              <a:buClr>
                <a:srgbClr val="B1005E"/>
              </a:buClr>
            </a:pPr>
            <a:r>
              <a:rPr lang="en-US" b="1" dirty="0">
                <a:latin typeface="Times New Roman"/>
                <a:ea typeface="+mn-lt"/>
                <a:cs typeface="+mn-lt"/>
              </a:rPr>
              <a:t>Guiding Future Projects:</a:t>
            </a:r>
            <a:endParaRPr lang="en-US">
              <a:latin typeface="Times New Roman"/>
              <a:cs typeface="Calibri"/>
            </a:endParaRPr>
          </a:p>
          <a:p>
            <a:pPr lvl="1">
              <a:buClr>
                <a:srgbClr val="B1005E"/>
              </a:buClr>
            </a:pPr>
            <a:r>
              <a:rPr lang="en-US" sz="2000" dirty="0">
                <a:solidFill>
                  <a:srgbClr val="374151"/>
                </a:solidFill>
                <a:latin typeface="Times New Roman"/>
                <a:ea typeface="+mn-lt"/>
                <a:cs typeface="+mn-lt"/>
              </a:rPr>
              <a:t>The lessons and experiences gained from this project will serve as a guide.</a:t>
            </a:r>
            <a:endParaRPr lang="en-US" sz="2000">
              <a:latin typeface="Times New Roman"/>
              <a:cs typeface="Calibri"/>
            </a:endParaRPr>
          </a:p>
          <a:p>
            <a:pPr>
              <a:buClr>
                <a:srgbClr val="B1005E"/>
              </a:buClr>
            </a:pPr>
            <a:endParaRPr lang="en-US" dirty="0">
              <a:latin typeface="Times New Roman"/>
              <a:cs typeface="Calibri"/>
            </a:endParaRPr>
          </a:p>
        </p:txBody>
      </p:sp>
    </p:spTree>
    <p:extLst>
      <p:ext uri="{BB962C8B-B14F-4D97-AF65-F5344CB8AC3E}">
        <p14:creationId xmlns:p14="http://schemas.microsoft.com/office/powerpoint/2010/main" val="290317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4E8F-DBC6-74AB-A11E-02D04774E095}"/>
              </a:ext>
            </a:extLst>
          </p:cNvPr>
          <p:cNvSpPr>
            <a:spLocks noGrp="1"/>
          </p:cNvSpPr>
          <p:nvPr>
            <p:ph type="title"/>
          </p:nvPr>
        </p:nvSpPr>
        <p:spPr/>
        <p:txBody>
          <a:bodyPr>
            <a:normAutofit/>
          </a:bodyPr>
          <a:lstStyle/>
          <a:p>
            <a:r>
              <a:rPr lang="en-US" sz="2400" dirty="0">
                <a:latin typeface="Times New Roman"/>
                <a:cs typeface="Times New Roman"/>
              </a:rPr>
              <a:t>Table of contents</a:t>
            </a:r>
          </a:p>
        </p:txBody>
      </p:sp>
      <p:sp>
        <p:nvSpPr>
          <p:cNvPr id="3" name="Content Placeholder 2">
            <a:extLst>
              <a:ext uri="{FF2B5EF4-FFF2-40B4-BE49-F238E27FC236}">
                <a16:creationId xmlns:a16="http://schemas.microsoft.com/office/drawing/2014/main" id="{2FDA5B27-2B7A-E729-0063-E8F98D8FE22D}"/>
              </a:ext>
            </a:extLst>
          </p:cNvPr>
          <p:cNvSpPr>
            <a:spLocks noGrp="1"/>
          </p:cNvSpPr>
          <p:nvPr>
            <p:ph idx="1"/>
          </p:nvPr>
        </p:nvSpPr>
        <p:spPr>
          <a:xfrm>
            <a:off x="777240" y="1587501"/>
            <a:ext cx="10659110" cy="4589462"/>
          </a:xfrm>
        </p:spPr>
        <p:txBody>
          <a:bodyPr vert="horz" lIns="91440" tIns="45720" rIns="91440" bIns="45720" rtlCol="0" anchor="t">
            <a:normAutofit/>
          </a:bodyPr>
          <a:lstStyle/>
          <a:p>
            <a:pPr marL="457200" indent="-457200">
              <a:buClr>
                <a:srgbClr val="B1005E"/>
              </a:buClr>
              <a:buAutoNum type="arabicPeriod"/>
            </a:pPr>
            <a:r>
              <a:rPr lang="en-US" dirty="0">
                <a:latin typeface="Times New Roman"/>
                <a:ea typeface="Calibri"/>
                <a:cs typeface="Calibri"/>
              </a:rPr>
              <a:t>Introduction</a:t>
            </a:r>
          </a:p>
          <a:p>
            <a:pPr marL="457200" indent="-457200">
              <a:buAutoNum type="arabicPeriod"/>
            </a:pPr>
            <a:r>
              <a:rPr lang="en-US" dirty="0">
                <a:latin typeface="Times New Roman"/>
                <a:ea typeface="Calibri"/>
                <a:cs typeface="Calibri"/>
              </a:rPr>
              <a:t>Project Description</a:t>
            </a:r>
          </a:p>
          <a:p>
            <a:pPr marL="457200" indent="-457200">
              <a:buAutoNum type="arabicPeriod"/>
            </a:pPr>
            <a:r>
              <a:rPr lang="en-US" dirty="0">
                <a:latin typeface="Times New Roman"/>
                <a:ea typeface="Calibri"/>
                <a:cs typeface="Calibri"/>
              </a:rPr>
              <a:t>Data Set </a:t>
            </a:r>
          </a:p>
          <a:p>
            <a:pPr marL="457200" indent="-457200">
              <a:buAutoNum type="arabicPeriod"/>
            </a:pPr>
            <a:r>
              <a:rPr lang="en-US" dirty="0">
                <a:latin typeface="Times New Roman"/>
                <a:ea typeface="Calibri"/>
                <a:cs typeface="Calibri"/>
              </a:rPr>
              <a:t>Mobile Network Architecture</a:t>
            </a:r>
          </a:p>
          <a:p>
            <a:pPr marL="457200" indent="-457200">
              <a:buAutoNum type="arabicPeriod"/>
            </a:pPr>
            <a:r>
              <a:rPr lang="en-US" dirty="0">
                <a:latin typeface="Times New Roman"/>
                <a:ea typeface="Calibri"/>
                <a:cs typeface="Calibri"/>
              </a:rPr>
              <a:t>Shuffle Network Architecture</a:t>
            </a:r>
          </a:p>
          <a:p>
            <a:pPr marL="457200" indent="-457200">
              <a:buAutoNum type="arabicPeriod"/>
            </a:pPr>
            <a:r>
              <a:rPr lang="en-US" dirty="0">
                <a:latin typeface="Times New Roman"/>
                <a:ea typeface="Calibri"/>
                <a:cs typeface="Calibri"/>
              </a:rPr>
              <a:t>Training Process</a:t>
            </a:r>
          </a:p>
          <a:p>
            <a:pPr marL="457200" indent="-457200">
              <a:buAutoNum type="arabicPeriod"/>
            </a:pPr>
            <a:r>
              <a:rPr lang="en-US" dirty="0">
                <a:latin typeface="Times New Roman"/>
                <a:ea typeface="Calibri"/>
                <a:cs typeface="Calibri"/>
              </a:rPr>
              <a:t>Testing and Evaluation</a:t>
            </a:r>
          </a:p>
          <a:p>
            <a:pPr marL="457200" indent="-457200">
              <a:buAutoNum type="arabicPeriod"/>
            </a:pPr>
            <a:r>
              <a:rPr lang="en-US" dirty="0">
                <a:latin typeface="Times New Roman"/>
                <a:ea typeface="Calibri"/>
                <a:cs typeface="Calibri"/>
              </a:rPr>
              <a:t>Results and Analysis</a:t>
            </a:r>
          </a:p>
          <a:p>
            <a:pPr marL="457200" indent="-457200">
              <a:buClr>
                <a:srgbClr val="B1005E"/>
              </a:buClr>
              <a:buAutoNum type="arabicPeriod"/>
            </a:pPr>
            <a:r>
              <a:rPr lang="en-US" dirty="0">
                <a:latin typeface="Times New Roman"/>
                <a:ea typeface="Calibri"/>
                <a:cs typeface="Calibri"/>
              </a:rPr>
              <a:t>Conclusion</a:t>
            </a:r>
          </a:p>
          <a:p>
            <a:pPr marL="457200" indent="-457200">
              <a:buClr>
                <a:srgbClr val="B1005E"/>
              </a:buClr>
              <a:buAutoNum type="arabicPeriod"/>
            </a:pPr>
            <a:r>
              <a:rPr lang="en-US" dirty="0">
                <a:latin typeface="Times New Roman"/>
                <a:ea typeface="Calibri"/>
                <a:cs typeface="Calibri"/>
              </a:rPr>
              <a:t>References</a:t>
            </a:r>
          </a:p>
          <a:p>
            <a:pPr marL="0" indent="0">
              <a:buNone/>
            </a:pPr>
            <a:endParaRPr lang="en-US" dirty="0">
              <a:latin typeface="Times New Roman"/>
              <a:ea typeface="Calibri"/>
              <a:cs typeface="Calibri"/>
            </a:endParaRPr>
          </a:p>
        </p:txBody>
      </p:sp>
    </p:spTree>
    <p:extLst>
      <p:ext uri="{BB962C8B-B14F-4D97-AF65-F5344CB8AC3E}">
        <p14:creationId xmlns:p14="http://schemas.microsoft.com/office/powerpoint/2010/main" val="413181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53C2-9C65-680F-127D-E10801B63DA7}"/>
              </a:ext>
            </a:extLst>
          </p:cNvPr>
          <p:cNvSpPr>
            <a:spLocks noGrp="1"/>
          </p:cNvSpPr>
          <p:nvPr>
            <p:ph type="title"/>
          </p:nvPr>
        </p:nvSpPr>
        <p:spPr>
          <a:xfrm>
            <a:off x="777240" y="365125"/>
            <a:ext cx="10659110" cy="641717"/>
          </a:xfrm>
        </p:spPr>
        <p:txBody>
          <a:bodyPr>
            <a:normAutofit/>
          </a:bodyPr>
          <a:lstStyle/>
          <a:p>
            <a:r>
              <a:rPr lang="en-US" sz="2400" dirty="0"/>
              <a:t>References</a:t>
            </a:r>
          </a:p>
        </p:txBody>
      </p:sp>
      <p:sp>
        <p:nvSpPr>
          <p:cNvPr id="3" name="Content Placeholder 2">
            <a:extLst>
              <a:ext uri="{FF2B5EF4-FFF2-40B4-BE49-F238E27FC236}">
                <a16:creationId xmlns:a16="http://schemas.microsoft.com/office/drawing/2014/main" id="{2F84C533-E0BE-2207-4FDF-A8D6A5AFBF41}"/>
              </a:ext>
            </a:extLst>
          </p:cNvPr>
          <p:cNvSpPr>
            <a:spLocks noGrp="1"/>
          </p:cNvSpPr>
          <p:nvPr>
            <p:ph idx="1"/>
          </p:nvPr>
        </p:nvSpPr>
        <p:spPr>
          <a:xfrm>
            <a:off x="777240" y="985472"/>
            <a:ext cx="10659110" cy="5191491"/>
          </a:xfrm>
        </p:spPr>
        <p:txBody>
          <a:bodyPr vert="horz" lIns="91440" tIns="45720" rIns="91440" bIns="45720" rtlCol="0" anchor="t">
            <a:normAutofit/>
          </a:bodyPr>
          <a:lstStyle/>
          <a:p>
            <a:r>
              <a:rPr lang="en-US" dirty="0">
                <a:latin typeface="Times New Roman"/>
                <a:cs typeface="Calibri"/>
              </a:rPr>
              <a:t>Mobile Net-  </a:t>
            </a:r>
            <a:r>
              <a:rPr lang="en-US" dirty="0">
                <a:latin typeface="Times New Roman"/>
                <a:ea typeface="+mn-lt"/>
                <a:cs typeface="+mn-lt"/>
              </a:rPr>
              <a:t>https://arxiv.org/pdf/1704.04861.pdf</a:t>
            </a:r>
            <a:endParaRPr lang="en-US" dirty="0">
              <a:latin typeface="Times New Roman"/>
              <a:cs typeface="Times New Roman"/>
            </a:endParaRPr>
          </a:p>
          <a:p>
            <a:pPr>
              <a:buClr>
                <a:srgbClr val="B1005E"/>
              </a:buClr>
            </a:pPr>
            <a:r>
              <a:rPr lang="en-US" dirty="0">
                <a:latin typeface="Times New Roman"/>
                <a:cs typeface="Calibri"/>
              </a:rPr>
              <a:t>Shuffle Net- </a:t>
            </a:r>
            <a:r>
              <a:rPr lang="en-US" dirty="0">
                <a:latin typeface="Times New Roman"/>
                <a:ea typeface="+mn-lt"/>
                <a:cs typeface="+mn-lt"/>
              </a:rPr>
              <a:t>https://arxiv.org/pdf/1707.01083.pdf</a:t>
            </a:r>
            <a:endParaRPr lang="en-US" dirty="0">
              <a:latin typeface="Times New Roman"/>
              <a:cs typeface="Calibri"/>
            </a:endParaRPr>
          </a:p>
        </p:txBody>
      </p:sp>
    </p:spTree>
    <p:extLst>
      <p:ext uri="{BB962C8B-B14F-4D97-AF65-F5344CB8AC3E}">
        <p14:creationId xmlns:p14="http://schemas.microsoft.com/office/powerpoint/2010/main" val="756617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4C533-E0BE-2207-4FDF-A8D6A5AFBF41}"/>
              </a:ext>
            </a:extLst>
          </p:cNvPr>
          <p:cNvSpPr>
            <a:spLocks noGrp="1"/>
          </p:cNvSpPr>
          <p:nvPr>
            <p:ph idx="1"/>
          </p:nvPr>
        </p:nvSpPr>
        <p:spPr>
          <a:xfrm>
            <a:off x="777240" y="985472"/>
            <a:ext cx="10659110" cy="3857992"/>
          </a:xfrm>
        </p:spPr>
        <p:txBody>
          <a:bodyPr vert="horz" lIns="91440" tIns="45720" rIns="91440" bIns="45720" rtlCol="0" anchor="ctr">
            <a:normAutofit/>
          </a:bodyPr>
          <a:lstStyle/>
          <a:p>
            <a:pPr marL="0" indent="0" algn="ctr">
              <a:buNone/>
            </a:pPr>
            <a:r>
              <a:rPr lang="en-US" sz="5400" dirty="0">
                <a:latin typeface="Times New Roman"/>
                <a:cs typeface="Calibri"/>
              </a:rPr>
              <a:t>Question &amp; Answers</a:t>
            </a:r>
          </a:p>
        </p:txBody>
      </p:sp>
    </p:spTree>
    <p:extLst>
      <p:ext uri="{BB962C8B-B14F-4D97-AF65-F5344CB8AC3E}">
        <p14:creationId xmlns:p14="http://schemas.microsoft.com/office/powerpoint/2010/main" val="280998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4C533-E0BE-2207-4FDF-A8D6A5AFBF41}"/>
              </a:ext>
            </a:extLst>
          </p:cNvPr>
          <p:cNvSpPr>
            <a:spLocks noGrp="1"/>
          </p:cNvSpPr>
          <p:nvPr>
            <p:ph idx="1"/>
          </p:nvPr>
        </p:nvSpPr>
        <p:spPr>
          <a:xfrm>
            <a:off x="777240" y="985472"/>
            <a:ext cx="10659110" cy="3857992"/>
          </a:xfrm>
        </p:spPr>
        <p:txBody>
          <a:bodyPr vert="horz" lIns="91440" tIns="45720" rIns="91440" bIns="45720" rtlCol="0" anchor="ctr">
            <a:normAutofit/>
          </a:bodyPr>
          <a:lstStyle/>
          <a:p>
            <a:pPr marL="0" indent="0" algn="ctr">
              <a:buNone/>
            </a:pPr>
            <a:r>
              <a:rPr lang="en-US" sz="5400" dirty="0">
                <a:latin typeface="Times New Roman"/>
                <a:cs typeface="Calibri"/>
              </a:rPr>
              <a:t>Thank You</a:t>
            </a:r>
          </a:p>
        </p:txBody>
      </p:sp>
    </p:spTree>
    <p:extLst>
      <p:ext uri="{BB962C8B-B14F-4D97-AF65-F5344CB8AC3E}">
        <p14:creationId xmlns:p14="http://schemas.microsoft.com/office/powerpoint/2010/main" val="393957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BF42-AE5C-DFD2-FEFA-2EF4342725B3}"/>
              </a:ext>
            </a:extLst>
          </p:cNvPr>
          <p:cNvSpPr>
            <a:spLocks noGrp="1"/>
          </p:cNvSpPr>
          <p:nvPr>
            <p:ph type="title"/>
          </p:nvPr>
        </p:nvSpPr>
        <p:spPr/>
        <p:txBody>
          <a:bodyPr>
            <a:normAutofit/>
          </a:bodyPr>
          <a:lstStyle/>
          <a:p>
            <a:r>
              <a:rPr lang="en-US" sz="2400" dirty="0"/>
              <a:t>Introduction</a:t>
            </a:r>
          </a:p>
        </p:txBody>
      </p:sp>
      <p:sp>
        <p:nvSpPr>
          <p:cNvPr id="3" name="Content Placeholder 2">
            <a:extLst>
              <a:ext uri="{FF2B5EF4-FFF2-40B4-BE49-F238E27FC236}">
                <a16:creationId xmlns:a16="http://schemas.microsoft.com/office/drawing/2014/main" id="{8D0A7884-F890-F26C-2CC8-A018B9BAAB4E}"/>
              </a:ext>
            </a:extLst>
          </p:cNvPr>
          <p:cNvSpPr>
            <a:spLocks noGrp="1"/>
          </p:cNvSpPr>
          <p:nvPr>
            <p:ph idx="1"/>
          </p:nvPr>
        </p:nvSpPr>
        <p:spPr>
          <a:xfrm>
            <a:off x="777240" y="1304804"/>
            <a:ext cx="10659110" cy="5038846"/>
          </a:xfrm>
        </p:spPr>
        <p:txBody>
          <a:bodyPr vert="horz" lIns="91440" tIns="45720" rIns="91440" bIns="45720" rtlCol="0" anchor="t">
            <a:normAutofit lnSpcReduction="10000"/>
          </a:bodyPr>
          <a:lstStyle/>
          <a:p>
            <a:r>
              <a:rPr lang="en-US" b="1" dirty="0">
                <a:latin typeface="Times New Roman"/>
                <a:ea typeface="+mn-lt"/>
                <a:cs typeface="+mn-lt"/>
              </a:rPr>
              <a:t>Overview:</a:t>
            </a:r>
            <a:r>
              <a:rPr lang="en-US" dirty="0">
                <a:solidFill>
                  <a:srgbClr val="374151"/>
                </a:solidFill>
                <a:latin typeface="Times New Roman"/>
                <a:ea typeface="+mn-lt"/>
                <a:cs typeface="+mn-lt"/>
              </a:rPr>
              <a:t> Exploring deep learning project focusing on Mobile and Shuffle Network architectures.</a:t>
            </a:r>
            <a:endParaRPr lang="en-US" dirty="0">
              <a:latin typeface="Times New Roman"/>
              <a:ea typeface="Calibri"/>
              <a:cs typeface="Calibri"/>
            </a:endParaRPr>
          </a:p>
          <a:p>
            <a:pPr>
              <a:buClr>
                <a:srgbClr val="B1005E"/>
              </a:buClr>
            </a:pPr>
            <a:r>
              <a:rPr lang="en-US" b="1" dirty="0">
                <a:latin typeface="Times New Roman"/>
                <a:ea typeface="+mn-lt"/>
                <a:cs typeface="+mn-lt"/>
              </a:rPr>
              <a:t>Structure:</a:t>
            </a:r>
            <a:r>
              <a:rPr lang="en-US" dirty="0">
                <a:solidFill>
                  <a:srgbClr val="374151"/>
                </a:solidFill>
                <a:latin typeface="Times New Roman"/>
                <a:ea typeface="+mn-lt"/>
                <a:cs typeface="+mn-lt"/>
              </a:rPr>
              <a:t> The presentation is organized to provide a stepbystep walkthrough of key project components.</a:t>
            </a:r>
            <a:endParaRPr lang="en-US">
              <a:latin typeface="Times New Roman"/>
              <a:cs typeface="Times New Roman"/>
            </a:endParaRPr>
          </a:p>
          <a:p>
            <a:pPr>
              <a:buClr>
                <a:srgbClr val="B1005E"/>
              </a:buClr>
            </a:pPr>
            <a:r>
              <a:rPr lang="en-US" b="1" dirty="0">
                <a:latin typeface="Times New Roman"/>
                <a:ea typeface="+mn-lt"/>
                <a:cs typeface="+mn-lt"/>
              </a:rPr>
              <a:t>Dataset Exploration:</a:t>
            </a:r>
            <a:r>
              <a:rPr lang="en-US" dirty="0">
                <a:solidFill>
                  <a:srgbClr val="374151"/>
                </a:solidFill>
                <a:latin typeface="Times New Roman"/>
                <a:ea typeface="+mn-lt"/>
                <a:cs typeface="+mn-lt"/>
              </a:rPr>
              <a:t> Understand the foundation of my work by examining the dataset that drove my experiments.</a:t>
            </a:r>
            <a:endParaRPr lang="en-US">
              <a:latin typeface="Times New Roman"/>
              <a:cs typeface="Times New Roman"/>
            </a:endParaRPr>
          </a:p>
          <a:p>
            <a:pPr>
              <a:buClr>
                <a:srgbClr val="B1005E"/>
              </a:buClr>
            </a:pPr>
            <a:r>
              <a:rPr lang="en-US" b="1" dirty="0">
                <a:latin typeface="Times New Roman"/>
                <a:ea typeface="+mn-lt"/>
                <a:cs typeface="+mn-lt"/>
              </a:rPr>
              <a:t>Network Architectures:</a:t>
            </a:r>
            <a:r>
              <a:rPr lang="en-US" dirty="0">
                <a:solidFill>
                  <a:srgbClr val="374151"/>
                </a:solidFill>
                <a:latin typeface="Times New Roman"/>
                <a:ea typeface="+mn-lt"/>
                <a:cs typeface="+mn-lt"/>
              </a:rPr>
              <a:t> Dive into the technical details of the Mobile Network and Shuffle Network structures.</a:t>
            </a:r>
            <a:endParaRPr lang="en-US">
              <a:latin typeface="Times New Roman"/>
              <a:cs typeface="Times New Roman"/>
            </a:endParaRPr>
          </a:p>
          <a:p>
            <a:pPr>
              <a:buClr>
                <a:srgbClr val="B1005E"/>
              </a:buClr>
            </a:pPr>
            <a:r>
              <a:rPr lang="en-US" b="1" dirty="0">
                <a:latin typeface="Times New Roman"/>
                <a:ea typeface="+mn-lt"/>
                <a:cs typeface="+mn-lt"/>
              </a:rPr>
              <a:t>Training Process:</a:t>
            </a:r>
            <a:r>
              <a:rPr lang="en-US" dirty="0">
                <a:solidFill>
                  <a:srgbClr val="374151"/>
                </a:solidFill>
                <a:latin typeface="Times New Roman"/>
                <a:ea typeface="+mn-lt"/>
                <a:cs typeface="+mn-lt"/>
              </a:rPr>
              <a:t> Uncover the methodologies and steps I employed during the training of my deep neural networks.</a:t>
            </a:r>
            <a:endParaRPr lang="en-US">
              <a:latin typeface="Times New Roman"/>
              <a:cs typeface="Times New Roman"/>
            </a:endParaRPr>
          </a:p>
          <a:p>
            <a:pPr>
              <a:buClr>
                <a:srgbClr val="B1005E"/>
              </a:buClr>
            </a:pPr>
            <a:r>
              <a:rPr lang="en-US" b="1" dirty="0">
                <a:latin typeface="Times New Roman"/>
                <a:ea typeface="+mn-lt"/>
                <a:cs typeface="+mn-lt"/>
              </a:rPr>
              <a:t>Testing and Evaluation:</a:t>
            </a:r>
            <a:r>
              <a:rPr lang="en-US" dirty="0">
                <a:solidFill>
                  <a:srgbClr val="374151"/>
                </a:solidFill>
                <a:latin typeface="Times New Roman"/>
                <a:ea typeface="+mn-lt"/>
                <a:cs typeface="+mn-lt"/>
              </a:rPr>
              <a:t> Gain insights into how my models were rigorously evaluated, emphasizing the testing phase.</a:t>
            </a:r>
            <a:endParaRPr lang="en-US">
              <a:latin typeface="Times New Roman"/>
              <a:cs typeface="Times New Roman"/>
            </a:endParaRPr>
          </a:p>
          <a:p>
            <a:pPr>
              <a:buClr>
                <a:srgbClr val="B1005E"/>
              </a:buClr>
            </a:pPr>
            <a:r>
              <a:rPr lang="en-US" b="1" dirty="0">
                <a:latin typeface="Times New Roman"/>
                <a:ea typeface="+mn-lt"/>
                <a:cs typeface="+mn-lt"/>
              </a:rPr>
              <a:t>Results and Analysis:</a:t>
            </a:r>
            <a:r>
              <a:rPr lang="en-US" dirty="0">
                <a:solidFill>
                  <a:srgbClr val="374151"/>
                </a:solidFill>
                <a:latin typeface="Times New Roman"/>
                <a:ea typeface="+mn-lt"/>
                <a:cs typeface="+mn-lt"/>
              </a:rPr>
              <a:t> Delve into the outcomes of my experiments and the subsequent analytical interpretation of these results.</a:t>
            </a:r>
            <a:endParaRPr lang="en-US">
              <a:latin typeface="Times New Roman"/>
              <a:cs typeface="Times New Roman"/>
            </a:endParaRPr>
          </a:p>
          <a:p>
            <a:pPr>
              <a:buClr>
                <a:srgbClr val="B1005E"/>
              </a:buClr>
            </a:pPr>
            <a:r>
              <a:rPr lang="en-US" b="1" dirty="0">
                <a:latin typeface="Times New Roman"/>
                <a:ea typeface="+mn-lt"/>
                <a:cs typeface="+mn-lt"/>
              </a:rPr>
              <a:t>Conclusion:</a:t>
            </a:r>
            <a:r>
              <a:rPr lang="en-US" dirty="0">
                <a:solidFill>
                  <a:srgbClr val="374151"/>
                </a:solidFill>
                <a:latin typeface="Times New Roman"/>
                <a:ea typeface="+mn-lt"/>
                <a:cs typeface="+mn-lt"/>
              </a:rPr>
              <a:t> Summarize my key findings and express concluding thoughts on the overall project.</a:t>
            </a:r>
            <a:endParaRPr lang="en-US">
              <a:latin typeface="Times New Roman"/>
              <a:cs typeface="Times New Roman"/>
            </a:endParaRPr>
          </a:p>
          <a:p>
            <a:pPr>
              <a:buClr>
                <a:srgbClr val="B1005E"/>
              </a:buClr>
            </a:pPr>
            <a:r>
              <a:rPr lang="en-US" b="1" dirty="0">
                <a:latin typeface="Times New Roman"/>
                <a:ea typeface="+mn-lt"/>
                <a:cs typeface="+mn-lt"/>
              </a:rPr>
              <a:t>References:</a:t>
            </a:r>
            <a:r>
              <a:rPr lang="en-US" dirty="0">
                <a:solidFill>
                  <a:srgbClr val="374151"/>
                </a:solidFill>
                <a:latin typeface="Times New Roman"/>
                <a:ea typeface="+mn-lt"/>
                <a:cs typeface="+mn-lt"/>
              </a:rPr>
              <a:t> Provide a list of sources and references that guided my exploration.</a:t>
            </a:r>
            <a:endParaRPr lang="en-US">
              <a:latin typeface="Times New Roman"/>
              <a:cs typeface="Times New Roman"/>
            </a:endParaRPr>
          </a:p>
        </p:txBody>
      </p:sp>
    </p:spTree>
    <p:extLst>
      <p:ext uri="{BB962C8B-B14F-4D97-AF65-F5344CB8AC3E}">
        <p14:creationId xmlns:p14="http://schemas.microsoft.com/office/powerpoint/2010/main" val="281388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66EE-95B5-A073-1421-39052396980D}"/>
              </a:ext>
            </a:extLst>
          </p:cNvPr>
          <p:cNvSpPr>
            <a:spLocks noGrp="1"/>
          </p:cNvSpPr>
          <p:nvPr>
            <p:ph type="title"/>
          </p:nvPr>
        </p:nvSpPr>
        <p:spPr>
          <a:xfrm>
            <a:off x="777240" y="381916"/>
            <a:ext cx="10659110" cy="749179"/>
          </a:xfrm>
        </p:spPr>
        <p:txBody>
          <a:bodyPr/>
          <a:lstStyle/>
          <a:p>
            <a:r>
              <a:rPr lang="en-US" sz="2400" dirty="0">
                <a:latin typeface="Times New Roman"/>
                <a:cs typeface="Times New Roman"/>
              </a:rPr>
              <a:t>Project Description</a:t>
            </a:r>
            <a:endParaRPr lang="en-US" dirty="0"/>
          </a:p>
        </p:txBody>
      </p:sp>
      <p:sp>
        <p:nvSpPr>
          <p:cNvPr id="3" name="Content Placeholder 2">
            <a:extLst>
              <a:ext uri="{FF2B5EF4-FFF2-40B4-BE49-F238E27FC236}">
                <a16:creationId xmlns:a16="http://schemas.microsoft.com/office/drawing/2014/main" id="{0F4943A4-8251-AD87-28A7-5278E03977FE}"/>
              </a:ext>
            </a:extLst>
          </p:cNvPr>
          <p:cNvSpPr>
            <a:spLocks noGrp="1"/>
          </p:cNvSpPr>
          <p:nvPr>
            <p:ph idx="1"/>
          </p:nvPr>
        </p:nvSpPr>
        <p:spPr>
          <a:xfrm>
            <a:off x="777240" y="1394863"/>
            <a:ext cx="10659110" cy="4870023"/>
          </a:xfrm>
        </p:spPr>
        <p:txBody>
          <a:bodyPr vert="horz" lIns="91440" tIns="45720" rIns="91440" bIns="45720" rtlCol="0" anchor="t">
            <a:normAutofit/>
          </a:bodyPr>
          <a:lstStyle/>
          <a:p>
            <a:pPr>
              <a:buClr>
                <a:srgbClr val="B1005E"/>
              </a:buClr>
            </a:pPr>
            <a:r>
              <a:rPr lang="en-US" dirty="0">
                <a:solidFill>
                  <a:srgbClr val="374151"/>
                </a:solidFill>
                <a:ea typeface="+mn-lt"/>
                <a:cs typeface="+mn-lt"/>
              </a:rPr>
              <a:t>Implement and evaluate convolutional neural network architectures, MobileNet and Shuffle Net, for image classification.</a:t>
            </a:r>
            <a:endParaRPr lang="en-US" dirty="0"/>
          </a:p>
          <a:p>
            <a:pPr>
              <a:buClr>
                <a:srgbClr val="B1005E"/>
              </a:buClr>
            </a:pPr>
            <a:r>
              <a:rPr lang="en-US" dirty="0">
                <a:solidFill>
                  <a:srgbClr val="374151"/>
                </a:solidFill>
                <a:ea typeface="+mn-lt"/>
                <a:cs typeface="+mn-lt"/>
              </a:rPr>
              <a:t>Specifically, target the MNIST dataset for digit recognition.</a:t>
            </a:r>
            <a:endParaRPr lang="en-US" dirty="0"/>
          </a:p>
          <a:p>
            <a:pPr>
              <a:buClr>
                <a:srgbClr val="B1005E"/>
              </a:buClr>
            </a:pPr>
            <a:r>
              <a:rPr lang="en-US" dirty="0">
                <a:solidFill>
                  <a:srgbClr val="374151"/>
                </a:solidFill>
                <a:ea typeface="+mn-lt"/>
                <a:cs typeface="+mn-lt"/>
              </a:rPr>
              <a:t>Focus on two CNN architectures: MobileNet and Shuffle Net.</a:t>
            </a:r>
            <a:endParaRPr lang="en-US" dirty="0"/>
          </a:p>
          <a:p>
            <a:pPr>
              <a:buClr>
                <a:srgbClr val="B1005E"/>
              </a:buClr>
            </a:pPr>
            <a:r>
              <a:rPr lang="en-US" dirty="0">
                <a:solidFill>
                  <a:srgbClr val="374151"/>
                </a:solidFill>
                <a:ea typeface="+mn-lt"/>
                <a:cs typeface="+mn-lt"/>
              </a:rPr>
              <a:t>These architectures are known for their efficiency and suitability for mobile and edge devices.</a:t>
            </a:r>
            <a:endParaRPr lang="en-US" dirty="0"/>
          </a:p>
          <a:p>
            <a:pPr>
              <a:buClr>
                <a:srgbClr val="B1005E"/>
              </a:buClr>
            </a:pPr>
            <a:r>
              <a:rPr lang="en-US" dirty="0">
                <a:solidFill>
                  <a:srgbClr val="374151"/>
                </a:solidFill>
                <a:ea typeface="+mn-lt"/>
                <a:cs typeface="+mn-lt"/>
              </a:rPr>
              <a:t>Utilize the MNIST dataset for training and testing.</a:t>
            </a:r>
            <a:endParaRPr lang="en-US" dirty="0"/>
          </a:p>
          <a:p>
            <a:pPr>
              <a:buClr>
                <a:srgbClr val="B1005E"/>
              </a:buClr>
            </a:pPr>
            <a:r>
              <a:rPr lang="en-US" dirty="0">
                <a:solidFill>
                  <a:srgbClr val="374151"/>
                </a:solidFill>
                <a:ea typeface="+mn-lt"/>
                <a:cs typeface="+mn-lt"/>
              </a:rPr>
              <a:t>MNIST is a well-known dataset consisting of handwritten digits [0-9], commonly used for image classification tasks.</a:t>
            </a:r>
            <a:endParaRPr lang="en-US" dirty="0"/>
          </a:p>
          <a:p>
            <a:pPr>
              <a:buClr>
                <a:srgbClr val="B1005E"/>
              </a:buClr>
            </a:pPr>
            <a:r>
              <a:rPr lang="en-US" dirty="0">
                <a:solidFill>
                  <a:srgbClr val="374151"/>
                </a:solidFill>
                <a:ea typeface="+mn-lt"/>
                <a:cs typeface="+mn-lt"/>
              </a:rPr>
              <a:t>Train the MobileNet and Shuffle Net models on the MNIST dataset.</a:t>
            </a:r>
            <a:endParaRPr lang="en-US" dirty="0"/>
          </a:p>
          <a:p>
            <a:pPr>
              <a:buClr>
                <a:srgbClr val="B1005E"/>
              </a:buClr>
            </a:pPr>
            <a:r>
              <a:rPr lang="en-US" dirty="0">
                <a:solidFill>
                  <a:srgbClr val="374151"/>
                </a:solidFill>
                <a:ea typeface="+mn-lt"/>
                <a:cs typeface="+mn-lt"/>
              </a:rPr>
              <a:t>Evaluate the models' performance in terms of accuracy, precision, recall, average and F1score.</a:t>
            </a:r>
            <a:endParaRPr lang="en-US" dirty="0"/>
          </a:p>
        </p:txBody>
      </p:sp>
    </p:spTree>
    <p:extLst>
      <p:ext uri="{BB962C8B-B14F-4D97-AF65-F5344CB8AC3E}">
        <p14:creationId xmlns:p14="http://schemas.microsoft.com/office/powerpoint/2010/main" val="64742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66EE-95B5-A073-1421-39052396980D}"/>
              </a:ext>
            </a:extLst>
          </p:cNvPr>
          <p:cNvSpPr>
            <a:spLocks noGrp="1"/>
          </p:cNvSpPr>
          <p:nvPr>
            <p:ph type="title"/>
          </p:nvPr>
        </p:nvSpPr>
        <p:spPr>
          <a:xfrm>
            <a:off x="777240" y="381916"/>
            <a:ext cx="10659110" cy="749179"/>
          </a:xfrm>
        </p:spPr>
        <p:txBody>
          <a:bodyPr/>
          <a:lstStyle/>
          <a:p>
            <a:r>
              <a:rPr lang="en-US" sz="2400" dirty="0">
                <a:latin typeface="Times New Roman"/>
                <a:cs typeface="Times New Roman"/>
              </a:rPr>
              <a:t>Project Description</a:t>
            </a:r>
            <a:endParaRPr lang="en-US" dirty="0"/>
          </a:p>
        </p:txBody>
      </p:sp>
      <p:sp>
        <p:nvSpPr>
          <p:cNvPr id="3" name="Content Placeholder 2">
            <a:extLst>
              <a:ext uri="{FF2B5EF4-FFF2-40B4-BE49-F238E27FC236}">
                <a16:creationId xmlns:a16="http://schemas.microsoft.com/office/drawing/2014/main" id="{0F4943A4-8251-AD87-28A7-5278E03977FE}"/>
              </a:ext>
            </a:extLst>
          </p:cNvPr>
          <p:cNvSpPr>
            <a:spLocks noGrp="1"/>
          </p:cNvSpPr>
          <p:nvPr>
            <p:ph idx="1"/>
          </p:nvPr>
        </p:nvSpPr>
        <p:spPr>
          <a:xfrm>
            <a:off x="777240" y="1394863"/>
            <a:ext cx="10659110" cy="4870023"/>
          </a:xfrm>
        </p:spPr>
        <p:txBody>
          <a:bodyPr vert="horz" lIns="91440" tIns="45720" rIns="91440" bIns="45720" rtlCol="0" anchor="t">
            <a:normAutofit/>
          </a:bodyPr>
          <a:lstStyle/>
          <a:p>
            <a:pPr>
              <a:buClr>
                <a:srgbClr val="B1005E"/>
              </a:buClr>
            </a:pPr>
            <a:r>
              <a:rPr lang="en-US" dirty="0">
                <a:solidFill>
                  <a:srgbClr val="374151"/>
                </a:solidFill>
                <a:ea typeface="+mn-lt"/>
                <a:cs typeface="+mn-lt"/>
              </a:rPr>
              <a:t>The training process, including </a:t>
            </a:r>
            <a:r>
              <a:rPr lang="en-US">
                <a:solidFill>
                  <a:srgbClr val="374151"/>
                </a:solidFill>
                <a:ea typeface="+mn-lt"/>
                <a:cs typeface="+mn-lt"/>
              </a:rPr>
              <a:t>Adam</a:t>
            </a:r>
            <a:r>
              <a:rPr lang="en-US" dirty="0">
                <a:solidFill>
                  <a:srgbClr val="374151"/>
                </a:solidFill>
                <a:ea typeface="+mn-lt"/>
                <a:cs typeface="+mn-lt"/>
              </a:rPr>
              <a:t> optimization algorithms and loss functions.</a:t>
            </a:r>
            <a:endParaRPr lang="en-US" dirty="0">
              <a:solidFill>
                <a:srgbClr val="374151"/>
              </a:solidFill>
              <a:ea typeface="Calibri"/>
              <a:cs typeface="Calibri"/>
            </a:endParaRPr>
          </a:p>
          <a:p>
            <a:pPr>
              <a:buClr>
                <a:srgbClr val="B1005E"/>
              </a:buClr>
            </a:pPr>
            <a:r>
              <a:rPr lang="en-US" dirty="0">
                <a:solidFill>
                  <a:srgbClr val="374151"/>
                </a:solidFill>
                <a:ea typeface="+mn-lt"/>
                <a:cs typeface="+mn-lt"/>
              </a:rPr>
              <a:t>hyperparameters such as the number of epochs and batch size.</a:t>
            </a:r>
            <a:endParaRPr lang="en-US" dirty="0">
              <a:solidFill>
                <a:srgbClr val="374151"/>
              </a:solidFill>
              <a:ea typeface="Calibri"/>
              <a:cs typeface="Calibri"/>
            </a:endParaRPr>
          </a:p>
          <a:p>
            <a:pPr>
              <a:buClr>
                <a:srgbClr val="B1005E"/>
              </a:buClr>
            </a:pPr>
            <a:r>
              <a:rPr lang="en-US" dirty="0">
                <a:solidFill>
                  <a:srgbClr val="374151"/>
                </a:solidFill>
                <a:ea typeface="+mn-lt"/>
                <a:cs typeface="+mn-lt"/>
              </a:rPr>
              <a:t>Test the trained models on a separate dataset (MNIST test set).</a:t>
            </a:r>
            <a:endParaRPr lang="en-US" dirty="0">
              <a:solidFill>
                <a:srgbClr val="374151"/>
              </a:solidFill>
              <a:ea typeface="Calibri"/>
              <a:cs typeface="Calibri"/>
            </a:endParaRPr>
          </a:p>
          <a:p>
            <a:pPr>
              <a:buClr>
                <a:srgbClr val="B1005E"/>
              </a:buClr>
            </a:pPr>
            <a:r>
              <a:rPr lang="en-US" dirty="0">
                <a:solidFill>
                  <a:srgbClr val="374151"/>
                </a:solidFill>
                <a:ea typeface="+mn-lt"/>
                <a:cs typeface="+mn-lt"/>
              </a:rPr>
              <a:t>Evaluate and compare the performance metrics of MobileNet and Shuffle Net.</a:t>
            </a:r>
            <a:endParaRPr lang="en-US" dirty="0">
              <a:solidFill>
                <a:srgbClr val="374151"/>
              </a:solidFill>
              <a:ea typeface="Calibri"/>
              <a:cs typeface="Calibri"/>
            </a:endParaRPr>
          </a:p>
          <a:p>
            <a:pPr>
              <a:buClr>
                <a:srgbClr val="B1005E"/>
              </a:buClr>
            </a:pPr>
            <a:r>
              <a:rPr lang="en-US" dirty="0">
                <a:solidFill>
                  <a:srgbClr val="374151"/>
                </a:solidFill>
                <a:ea typeface="+mn-lt"/>
                <a:cs typeface="+mn-lt"/>
              </a:rPr>
              <a:t>Assess the models based on accuracy, precision, recall, and F1score.</a:t>
            </a:r>
            <a:endParaRPr lang="en-US" dirty="0">
              <a:solidFill>
                <a:srgbClr val="374151"/>
              </a:solidFill>
              <a:ea typeface="Calibri"/>
              <a:cs typeface="Calibri"/>
            </a:endParaRPr>
          </a:p>
          <a:p>
            <a:pPr>
              <a:buClr>
                <a:srgbClr val="B1005E"/>
              </a:buClr>
            </a:pPr>
            <a:r>
              <a:rPr lang="en-US" dirty="0">
                <a:solidFill>
                  <a:srgbClr val="374151"/>
                </a:solidFill>
                <a:ea typeface="+mn-lt"/>
                <a:cs typeface="+mn-lt"/>
              </a:rPr>
              <a:t>These metrics provide insights into the models' ability to correctly classify digits.</a:t>
            </a:r>
          </a:p>
          <a:p>
            <a:pPr>
              <a:buClr>
                <a:srgbClr val="B1005E"/>
              </a:buClr>
            </a:pPr>
            <a:r>
              <a:rPr lang="en-US" dirty="0">
                <a:solidFill>
                  <a:srgbClr val="374151"/>
                </a:solidFill>
                <a:ea typeface="+mn-lt"/>
                <a:cs typeface="+mn-lt"/>
              </a:rPr>
              <a:t>Conduct a comparative analysis of MobileNet and Shuffle Net.</a:t>
            </a:r>
          </a:p>
          <a:p>
            <a:pPr>
              <a:buClr>
                <a:srgbClr val="B1005E"/>
              </a:buClr>
            </a:pPr>
            <a:r>
              <a:rPr lang="en-US" dirty="0">
                <a:solidFill>
                  <a:srgbClr val="374151"/>
                </a:solidFill>
                <a:ea typeface="+mn-lt"/>
                <a:cs typeface="+mn-lt"/>
              </a:rPr>
              <a:t>Highlight strengths and weaknesses of each architecture based on the evaluation metrics.</a:t>
            </a:r>
            <a:endParaRPr lang="en-US" dirty="0"/>
          </a:p>
        </p:txBody>
      </p:sp>
    </p:spTree>
    <p:extLst>
      <p:ext uri="{BB962C8B-B14F-4D97-AF65-F5344CB8AC3E}">
        <p14:creationId xmlns:p14="http://schemas.microsoft.com/office/powerpoint/2010/main" val="372406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29F7-5C0B-9ED9-AE6C-24B10A451B31}"/>
              </a:ext>
            </a:extLst>
          </p:cNvPr>
          <p:cNvSpPr>
            <a:spLocks noGrp="1"/>
          </p:cNvSpPr>
          <p:nvPr>
            <p:ph type="title"/>
          </p:nvPr>
        </p:nvSpPr>
        <p:spPr>
          <a:xfrm>
            <a:off x="777240" y="306510"/>
            <a:ext cx="10659110" cy="807794"/>
          </a:xfrm>
        </p:spPr>
        <p:txBody>
          <a:bodyPr>
            <a:normAutofit/>
          </a:bodyPr>
          <a:lstStyle/>
          <a:p>
            <a:r>
              <a:rPr lang="en-US" sz="2400" dirty="0"/>
              <a:t>Data Set</a:t>
            </a:r>
          </a:p>
        </p:txBody>
      </p:sp>
      <p:sp>
        <p:nvSpPr>
          <p:cNvPr id="3" name="Content Placeholder 2">
            <a:extLst>
              <a:ext uri="{FF2B5EF4-FFF2-40B4-BE49-F238E27FC236}">
                <a16:creationId xmlns:a16="http://schemas.microsoft.com/office/drawing/2014/main" id="{8992BF1F-9CDE-2F6D-784D-7BC8CFB2A16D}"/>
              </a:ext>
            </a:extLst>
          </p:cNvPr>
          <p:cNvSpPr>
            <a:spLocks noGrp="1"/>
          </p:cNvSpPr>
          <p:nvPr>
            <p:ph idx="1"/>
          </p:nvPr>
        </p:nvSpPr>
        <p:spPr>
          <a:xfrm>
            <a:off x="777240" y="1053856"/>
            <a:ext cx="10659110" cy="5123107"/>
          </a:xfrm>
        </p:spPr>
        <p:txBody>
          <a:bodyPr vert="horz" lIns="91440" tIns="45720" rIns="91440" bIns="45720" rtlCol="0" anchor="t">
            <a:noAutofit/>
          </a:bodyPr>
          <a:lstStyle/>
          <a:p>
            <a:pPr>
              <a:buClr>
                <a:srgbClr val="B1005E"/>
              </a:buClr>
            </a:pPr>
            <a:r>
              <a:rPr lang="en-US" b="1" dirty="0">
                <a:solidFill>
                  <a:srgbClr val="3C4043"/>
                </a:solidFill>
                <a:latin typeface="Times New Roman"/>
                <a:ea typeface="+mn-lt"/>
                <a:cs typeface="+mn-lt"/>
              </a:rPr>
              <a:t>Data Overview:</a:t>
            </a:r>
            <a:endParaRPr lang="en-US" dirty="0">
              <a:solidFill>
                <a:srgbClr val="420023"/>
              </a:solidFill>
              <a:latin typeface="Times New Roman"/>
              <a:ea typeface="+mn-lt"/>
              <a:cs typeface="+mn-lt"/>
            </a:endParaRPr>
          </a:p>
          <a:p>
            <a:pPr lvl="1">
              <a:buClr>
                <a:srgbClr val="B1005E"/>
              </a:buClr>
            </a:pPr>
            <a:r>
              <a:rPr lang="en-US" sz="2000" dirty="0">
                <a:solidFill>
                  <a:srgbClr val="374151"/>
                </a:solidFill>
                <a:latin typeface="Times New Roman"/>
                <a:ea typeface="+mn-lt"/>
                <a:cs typeface="+mn-lt"/>
              </a:rPr>
              <a:t>The dataset comprises handdrawn digits from zero through nine.</a:t>
            </a:r>
          </a:p>
          <a:p>
            <a:pPr lvl="1">
              <a:buClr>
                <a:srgbClr val="B1005E"/>
              </a:buClr>
            </a:pPr>
            <a:r>
              <a:rPr lang="en-US" sz="2000" dirty="0">
                <a:solidFill>
                  <a:srgbClr val="374151"/>
                </a:solidFill>
                <a:latin typeface="Times New Roman"/>
                <a:ea typeface="+mn-lt"/>
                <a:cs typeface="+mn-lt"/>
              </a:rPr>
              <a:t>Images are in grayscale and have a resolution of 28x28 pixels.</a:t>
            </a:r>
          </a:p>
          <a:p>
            <a:pPr>
              <a:buClr>
                <a:srgbClr val="B1005E"/>
              </a:buClr>
            </a:pPr>
            <a:r>
              <a:rPr lang="en-US" b="1" dirty="0">
                <a:solidFill>
                  <a:srgbClr val="3C4043"/>
                </a:solidFill>
                <a:latin typeface="Times New Roman"/>
                <a:ea typeface="+mn-lt"/>
                <a:cs typeface="+mn-lt"/>
              </a:rPr>
              <a:t>Pixel Information:</a:t>
            </a:r>
            <a:endParaRPr lang="en-US">
              <a:latin typeface="Times New Roman"/>
              <a:cs typeface="Times New Roman"/>
            </a:endParaRPr>
          </a:p>
          <a:p>
            <a:pPr lvl="1">
              <a:buClr>
                <a:srgbClr val="B1005E"/>
              </a:buClr>
            </a:pPr>
            <a:r>
              <a:rPr lang="en-US" sz="2000" dirty="0">
                <a:solidFill>
                  <a:srgbClr val="374151"/>
                </a:solidFill>
                <a:latin typeface="Times New Roman"/>
                <a:ea typeface="+mn-lt"/>
                <a:cs typeface="+mn-lt"/>
              </a:rPr>
              <a:t>Each image is represented by 784 pixels, with a single pixelvalue indicating lightness or darkness.</a:t>
            </a:r>
          </a:p>
          <a:p>
            <a:pPr lvl="1">
              <a:buClr>
                <a:srgbClr val="B1005E"/>
              </a:buClr>
            </a:pPr>
            <a:r>
              <a:rPr lang="en-US" sz="2000" dirty="0">
                <a:solidFill>
                  <a:srgbClr val="374151"/>
                </a:solidFill>
                <a:latin typeface="Times New Roman"/>
                <a:ea typeface="+mn-lt"/>
                <a:cs typeface="+mn-lt"/>
              </a:rPr>
              <a:t>Pixelvalues range from 0 to 255, where higher values signify darker pixels.</a:t>
            </a:r>
          </a:p>
          <a:p>
            <a:pPr>
              <a:buClr>
                <a:srgbClr val="B1005E"/>
              </a:buClr>
            </a:pPr>
            <a:r>
              <a:rPr lang="en-US" b="1" dirty="0">
                <a:solidFill>
                  <a:srgbClr val="3C4043"/>
                </a:solidFill>
                <a:latin typeface="Times New Roman"/>
                <a:ea typeface="+mn-lt"/>
                <a:cs typeface="+mn-lt"/>
              </a:rPr>
              <a:t>File Descriptions:</a:t>
            </a:r>
            <a:endParaRPr lang="en-US">
              <a:latin typeface="Times New Roman"/>
              <a:cs typeface="Times New Roman"/>
            </a:endParaRPr>
          </a:p>
          <a:p>
            <a:pPr lvl="1">
              <a:buClr>
                <a:srgbClr val="B1005E"/>
              </a:buClr>
            </a:pPr>
            <a:r>
              <a:rPr lang="en-US" sz="2000" dirty="0">
                <a:solidFill>
                  <a:srgbClr val="374151"/>
                </a:solidFill>
                <a:latin typeface="Times New Roman"/>
                <a:ea typeface="+mn-lt"/>
                <a:cs typeface="+mn-lt"/>
              </a:rPr>
              <a:t>The training dataset (train.csv) contains 785 columns.</a:t>
            </a:r>
          </a:p>
          <a:p>
            <a:pPr lvl="1">
              <a:buClr>
                <a:srgbClr val="B1005E"/>
              </a:buClr>
            </a:pPr>
            <a:r>
              <a:rPr lang="en-US" sz="2000" dirty="0">
                <a:solidFill>
                  <a:srgbClr val="374151"/>
                </a:solidFill>
                <a:latin typeface="Times New Roman"/>
                <a:ea typeface="+mn-lt"/>
                <a:cs typeface="+mn-lt"/>
              </a:rPr>
              <a:t>The first column, "label," represents the digit drawn by the user (target variable).</a:t>
            </a:r>
            <a:endParaRPr lang="en-US" sz="2000">
              <a:latin typeface="Times New Roman"/>
              <a:cs typeface="Calibri"/>
            </a:endParaRPr>
          </a:p>
          <a:p>
            <a:pPr lvl="1">
              <a:buClr>
                <a:srgbClr val="B1005E"/>
              </a:buClr>
            </a:pPr>
            <a:r>
              <a:rPr lang="en-US" sz="2000" dirty="0">
                <a:solidFill>
                  <a:srgbClr val="374151"/>
                </a:solidFill>
                <a:latin typeface="Times New Roman"/>
                <a:ea typeface="+mn-lt"/>
                <a:cs typeface="+mn-lt"/>
              </a:rPr>
              <a:t>The remaining columns represent pixelvalues of the associated image.</a:t>
            </a:r>
          </a:p>
          <a:p>
            <a:pPr>
              <a:buClr>
                <a:srgbClr val="B1005E"/>
              </a:buClr>
            </a:pPr>
            <a:r>
              <a:rPr lang="en-US" b="1" dirty="0">
                <a:solidFill>
                  <a:srgbClr val="3C4043"/>
                </a:solidFill>
                <a:latin typeface="Times New Roman"/>
                <a:ea typeface="+mn-lt"/>
                <a:cs typeface="+mn-lt"/>
              </a:rPr>
              <a:t>Pixel Naming Convention:</a:t>
            </a:r>
            <a:endParaRPr lang="en-US">
              <a:latin typeface="Times New Roman"/>
              <a:cs typeface="Times New Roman"/>
            </a:endParaRPr>
          </a:p>
          <a:p>
            <a:pPr lvl="1">
              <a:buClr>
                <a:srgbClr val="B1005E"/>
              </a:buClr>
            </a:pPr>
            <a:r>
              <a:rPr lang="en-US" sz="2000" dirty="0">
                <a:solidFill>
                  <a:srgbClr val="374151"/>
                </a:solidFill>
                <a:latin typeface="Times New Roman"/>
                <a:ea typeface="+mn-lt"/>
                <a:cs typeface="+mn-lt"/>
              </a:rPr>
              <a:t>Pixels in the training set are named pixel x, where x is an integer from 0 to 783.</a:t>
            </a:r>
          </a:p>
          <a:p>
            <a:pPr lvl="1">
              <a:buClr>
                <a:srgbClr val="B1005E"/>
              </a:buClr>
            </a:pPr>
            <a:r>
              <a:rPr lang="en-US" sz="2000" dirty="0">
                <a:solidFill>
                  <a:srgbClr val="374151"/>
                </a:solidFill>
                <a:latin typeface="Times New Roman"/>
                <a:ea typeface="+mn-lt"/>
                <a:cs typeface="+mn-lt"/>
              </a:rPr>
              <a:t>The decomposition x = i * 28  j maps the pixel to a 28x28 matrix, with </a:t>
            </a:r>
            <a:r>
              <a:rPr lang="en-US" sz="2000" err="1">
                <a:solidFill>
                  <a:srgbClr val="374151"/>
                </a:solidFill>
                <a:latin typeface="Times New Roman"/>
                <a:ea typeface="+mn-lt"/>
                <a:cs typeface="+mn-lt"/>
              </a:rPr>
              <a:t>i</a:t>
            </a:r>
            <a:r>
              <a:rPr lang="en-US" sz="2000" dirty="0">
                <a:solidFill>
                  <a:srgbClr val="374151"/>
                </a:solidFill>
                <a:latin typeface="Times New Roman"/>
                <a:ea typeface="+mn-lt"/>
                <a:cs typeface="+mn-lt"/>
              </a:rPr>
              <a:t> and j in the range [0, 27].</a:t>
            </a:r>
            <a:endParaRPr lang="en-US" sz="2000">
              <a:latin typeface="Times New Roman"/>
              <a:cs typeface="Calibri"/>
            </a:endParaRPr>
          </a:p>
        </p:txBody>
      </p:sp>
    </p:spTree>
    <p:extLst>
      <p:ext uri="{BB962C8B-B14F-4D97-AF65-F5344CB8AC3E}">
        <p14:creationId xmlns:p14="http://schemas.microsoft.com/office/powerpoint/2010/main" val="284570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29F7-5C0B-9ED9-AE6C-24B10A451B31}"/>
              </a:ext>
            </a:extLst>
          </p:cNvPr>
          <p:cNvSpPr>
            <a:spLocks noGrp="1"/>
          </p:cNvSpPr>
          <p:nvPr>
            <p:ph type="title"/>
          </p:nvPr>
        </p:nvSpPr>
        <p:spPr>
          <a:xfrm>
            <a:off x="777240" y="306510"/>
            <a:ext cx="10659110" cy="807794"/>
          </a:xfrm>
        </p:spPr>
        <p:txBody>
          <a:bodyPr>
            <a:normAutofit/>
          </a:bodyPr>
          <a:lstStyle/>
          <a:p>
            <a:r>
              <a:rPr lang="en-US" sz="2400" dirty="0"/>
              <a:t>Data Set</a:t>
            </a:r>
          </a:p>
        </p:txBody>
      </p:sp>
      <p:sp>
        <p:nvSpPr>
          <p:cNvPr id="3" name="Content Placeholder 2">
            <a:extLst>
              <a:ext uri="{FF2B5EF4-FFF2-40B4-BE49-F238E27FC236}">
                <a16:creationId xmlns:a16="http://schemas.microsoft.com/office/drawing/2014/main" id="{8992BF1F-9CDE-2F6D-784D-7BC8CFB2A16D}"/>
              </a:ext>
            </a:extLst>
          </p:cNvPr>
          <p:cNvSpPr>
            <a:spLocks noGrp="1"/>
          </p:cNvSpPr>
          <p:nvPr>
            <p:ph idx="1"/>
          </p:nvPr>
        </p:nvSpPr>
        <p:spPr>
          <a:xfrm>
            <a:off x="777240" y="1053856"/>
            <a:ext cx="10659110" cy="5123107"/>
          </a:xfrm>
        </p:spPr>
        <p:txBody>
          <a:bodyPr vert="horz" lIns="91440" tIns="45720" rIns="91440" bIns="45720" rtlCol="0" anchor="t">
            <a:noAutofit/>
          </a:bodyPr>
          <a:lstStyle/>
          <a:p>
            <a:pPr>
              <a:buClr>
                <a:srgbClr val="B1005E"/>
              </a:buClr>
            </a:pPr>
            <a:r>
              <a:rPr lang="en-US" b="1" dirty="0">
                <a:solidFill>
                  <a:srgbClr val="3C4043"/>
                </a:solidFill>
                <a:latin typeface="Times New Roman"/>
                <a:ea typeface="+mn-lt"/>
                <a:cs typeface="Times New Roman"/>
              </a:rPr>
              <a:t>Image Location </a:t>
            </a:r>
            <a:r>
              <a:rPr lang="en-US" sz="2000" b="1" dirty="0">
                <a:solidFill>
                  <a:srgbClr val="3C4043"/>
                </a:solidFill>
                <a:latin typeface="Times New Roman"/>
                <a:ea typeface="+mn-lt"/>
                <a:cs typeface="Times New Roman"/>
              </a:rPr>
              <a:t>in </a:t>
            </a:r>
            <a:r>
              <a:rPr lang="en-US" b="1" dirty="0">
                <a:solidFill>
                  <a:srgbClr val="3C4043"/>
                </a:solidFill>
                <a:latin typeface="Times New Roman"/>
                <a:ea typeface="+mn-lt"/>
                <a:cs typeface="Times New Roman"/>
              </a:rPr>
              <a:t>Matrix:</a:t>
            </a:r>
            <a:endParaRPr lang="en-US" dirty="0">
              <a:solidFill>
                <a:srgbClr val="3C4043"/>
              </a:solidFill>
              <a:latin typeface="Times New Roman"/>
              <a:cs typeface="Times New Roman"/>
            </a:endParaRPr>
          </a:p>
          <a:p>
            <a:pPr lvl="1">
              <a:buClr>
                <a:srgbClr val="B1005E"/>
              </a:buClr>
            </a:pPr>
            <a:r>
              <a:rPr lang="en-US" sz="2000" dirty="0">
                <a:solidFill>
                  <a:srgbClr val="374151"/>
                </a:solidFill>
                <a:latin typeface="Times New Roman"/>
                <a:ea typeface="+mn-lt"/>
                <a:cs typeface="Times New Roman"/>
              </a:rPr>
              <a:t>Pixelx, decomposed as x = i * 28  j, is located at row </a:t>
            </a:r>
            <a:r>
              <a:rPr lang="en-US" sz="2000" err="1">
                <a:solidFill>
                  <a:srgbClr val="374151"/>
                </a:solidFill>
                <a:latin typeface="Times New Roman"/>
                <a:ea typeface="+mn-lt"/>
                <a:cs typeface="Times New Roman"/>
              </a:rPr>
              <a:t>i</a:t>
            </a:r>
            <a:r>
              <a:rPr lang="en-US" sz="2000" dirty="0">
                <a:solidFill>
                  <a:srgbClr val="374151"/>
                </a:solidFill>
                <a:latin typeface="Times New Roman"/>
                <a:ea typeface="+mn-lt"/>
                <a:cs typeface="Times New Roman"/>
              </a:rPr>
              <a:t> and column j in the 28x28 matrix (zerobased indexing).</a:t>
            </a:r>
            <a:endParaRPr lang="en-US" sz="2000">
              <a:solidFill>
                <a:srgbClr val="374151"/>
              </a:solidFill>
              <a:latin typeface="Times New Roman"/>
              <a:ea typeface="+mn-lt"/>
              <a:cs typeface="Times New Roman"/>
            </a:endParaRPr>
          </a:p>
          <a:p>
            <a:pPr>
              <a:buClr>
                <a:srgbClr val="B1005E"/>
              </a:buClr>
            </a:pPr>
            <a:r>
              <a:rPr lang="en-US" b="1" dirty="0">
                <a:solidFill>
                  <a:srgbClr val="3C4043"/>
                </a:solidFill>
                <a:latin typeface="Times New Roman"/>
                <a:ea typeface="+mn-lt"/>
                <a:cs typeface="Times New Roman"/>
              </a:rPr>
              <a:t>Test Data Set:</a:t>
            </a:r>
            <a:endParaRPr lang="en-US" dirty="0">
              <a:solidFill>
                <a:srgbClr val="3C4043"/>
              </a:solidFill>
              <a:latin typeface="Times New Roman"/>
              <a:cs typeface="Times New Roman"/>
            </a:endParaRPr>
          </a:p>
          <a:p>
            <a:pPr lvl="1">
              <a:buClr>
                <a:srgbClr val="B1005E"/>
              </a:buClr>
            </a:pPr>
            <a:r>
              <a:rPr lang="en-US" sz="2000" dirty="0">
                <a:solidFill>
                  <a:srgbClr val="374151"/>
                </a:solidFill>
                <a:latin typeface="Times New Roman"/>
                <a:ea typeface="+mn-lt"/>
                <a:cs typeface="Times New Roman"/>
              </a:rPr>
              <a:t>The test dataset (test.csv) is identical to the training set but lacks the "label" column.</a:t>
            </a:r>
            <a:endParaRPr lang="en-US" sz="2000" dirty="0">
              <a:solidFill>
                <a:srgbClr val="374151"/>
              </a:solidFill>
              <a:latin typeface="Times New Roman"/>
              <a:cs typeface="Times New Roman"/>
            </a:endParaRPr>
          </a:p>
          <a:p>
            <a:pPr>
              <a:buClr>
                <a:srgbClr val="B1005E"/>
              </a:buClr>
            </a:pPr>
            <a:r>
              <a:rPr lang="en-US" b="1" dirty="0">
                <a:solidFill>
                  <a:srgbClr val="3C4043"/>
                </a:solidFill>
                <a:latin typeface="Times New Roman"/>
                <a:cs typeface="Calibri"/>
              </a:rPr>
              <a:t>Sample Size:</a:t>
            </a:r>
            <a:endParaRPr lang="en-US" b="1">
              <a:solidFill>
                <a:srgbClr val="3C4043"/>
              </a:solidFill>
              <a:latin typeface="Times New Roman"/>
              <a:cs typeface="Calibri"/>
            </a:endParaRPr>
          </a:p>
          <a:p>
            <a:pPr lvl="1">
              <a:buClr>
                <a:srgbClr val="B1005E"/>
              </a:buClr>
            </a:pPr>
            <a:r>
              <a:rPr lang="en-US" sz="2000" dirty="0">
                <a:solidFill>
                  <a:srgbClr val="3C4043"/>
                </a:solidFill>
                <a:latin typeface="Times New Roman"/>
                <a:cs typeface="Calibri"/>
              </a:rPr>
              <a:t>The Train dataset has 32000 samples and Test dataset has 10000 samples </a:t>
            </a:r>
          </a:p>
          <a:p>
            <a:pPr>
              <a:buClr>
                <a:srgbClr val="B1005E"/>
              </a:buClr>
              <a:buFont typeface="Arial,Sans-Serif"/>
              <a:buChar char="•"/>
            </a:pPr>
            <a:r>
              <a:rPr lang="en-US" b="1" dirty="0">
                <a:solidFill>
                  <a:srgbClr val="3C4043"/>
                </a:solidFill>
                <a:latin typeface="Times New Roman"/>
                <a:cs typeface="Times New Roman"/>
              </a:rPr>
              <a:t>PreProcessing Data:</a:t>
            </a:r>
            <a:endParaRPr lang="en-US" dirty="0">
              <a:solidFill>
                <a:srgbClr val="3C4043"/>
              </a:solidFill>
              <a:latin typeface="Times New Roman"/>
              <a:cs typeface="Times New Roman"/>
            </a:endParaRPr>
          </a:p>
          <a:p>
            <a:pPr lvl="1">
              <a:buClr>
                <a:srgbClr val="B1005E"/>
              </a:buClr>
              <a:buFont typeface="Arial,Sans-Serif"/>
              <a:buChar char="•"/>
            </a:pPr>
            <a:r>
              <a:rPr lang="en-US" sz="2000" dirty="0">
                <a:solidFill>
                  <a:srgbClr val="3C4043"/>
                </a:solidFill>
                <a:latin typeface="Times New Roman"/>
                <a:cs typeface="Times New Roman"/>
              </a:rPr>
              <a:t>Normalized the gray scale data in [0,1] which can help in preventing from Overfitting, Numerical Stability, improved convergence.</a:t>
            </a:r>
          </a:p>
          <a:p>
            <a:pPr>
              <a:buClr>
                <a:srgbClr val="B1005E"/>
              </a:buClr>
              <a:buFont typeface="Arial,Sans-Serif"/>
              <a:buChar char="•"/>
            </a:pPr>
            <a:r>
              <a:rPr lang="en-US" b="1" dirty="0">
                <a:solidFill>
                  <a:srgbClr val="3C4043"/>
                </a:solidFill>
                <a:latin typeface="Times New Roman"/>
                <a:cs typeface="Times New Roman"/>
              </a:rPr>
              <a:t>Data Augmentation:</a:t>
            </a:r>
            <a:endParaRPr lang="en-US" dirty="0">
              <a:solidFill>
                <a:srgbClr val="3C4043"/>
              </a:solidFill>
              <a:latin typeface="Times New Roman"/>
              <a:cs typeface="Times New Roman"/>
            </a:endParaRPr>
          </a:p>
          <a:p>
            <a:pPr lvl="1">
              <a:buClr>
                <a:srgbClr val="B1005E"/>
              </a:buClr>
              <a:buFont typeface="Arial,Sans-Serif"/>
              <a:buChar char="•"/>
            </a:pPr>
            <a:r>
              <a:rPr lang="en-US" sz="2000" dirty="0">
                <a:solidFill>
                  <a:srgbClr val="3C4043"/>
                </a:solidFill>
                <a:latin typeface="Times New Roman"/>
                <a:cs typeface="Times New Roman"/>
              </a:rPr>
              <a:t>The Train dataset has 32000 samples, and the same data is augmented and added into original train dataset to make it more robust.</a:t>
            </a:r>
          </a:p>
          <a:p>
            <a:pPr lvl="1">
              <a:buClr>
                <a:srgbClr val="B1005E"/>
              </a:buClr>
              <a:buFont typeface="Arial,Sans-Serif"/>
              <a:buChar char="•"/>
            </a:pPr>
            <a:r>
              <a:rPr lang="en-US" sz="2000" dirty="0">
                <a:solidFill>
                  <a:srgbClr val="3C4043"/>
                </a:solidFill>
                <a:latin typeface="Times New Roman"/>
                <a:cs typeface="Times New Roman"/>
              </a:rPr>
              <a:t>The Test dataset is augmented to make it robust and perform metrics on the outcomes.</a:t>
            </a:r>
          </a:p>
          <a:p>
            <a:pPr lvl="1">
              <a:buClr>
                <a:srgbClr val="B1005E"/>
              </a:buClr>
              <a:buFont typeface="Arial"/>
              <a:buChar char="•"/>
            </a:pPr>
            <a:endParaRPr lang="en-US" sz="2000" dirty="0">
              <a:solidFill>
                <a:srgbClr val="3C4043"/>
              </a:solidFill>
              <a:latin typeface="Times New Roman"/>
              <a:cs typeface="Times New Roman"/>
            </a:endParaRPr>
          </a:p>
          <a:p>
            <a:pPr lvl="1">
              <a:buClr>
                <a:srgbClr val="B1005E"/>
              </a:buClr>
              <a:buFont typeface="Arial"/>
              <a:buChar char="•"/>
            </a:pPr>
            <a:endParaRPr lang="en-US" sz="2000" dirty="0">
              <a:solidFill>
                <a:srgbClr val="3C4043"/>
              </a:solidFill>
              <a:latin typeface="Times New Roman"/>
              <a:cs typeface="Times New Roman"/>
            </a:endParaRPr>
          </a:p>
          <a:p>
            <a:pPr lvl="1">
              <a:buClr>
                <a:srgbClr val="B1005E"/>
              </a:buClr>
              <a:buFont typeface="Arial"/>
              <a:buChar char="•"/>
            </a:pPr>
            <a:endParaRPr lang="en-US" sz="2000" dirty="0">
              <a:solidFill>
                <a:srgbClr val="3C4043"/>
              </a:solidFill>
              <a:latin typeface="Times New Roman"/>
              <a:cs typeface="Times New Roman"/>
            </a:endParaRPr>
          </a:p>
          <a:p>
            <a:pPr lvl="1">
              <a:buClr>
                <a:srgbClr val="B1005E"/>
              </a:buClr>
              <a:buFont typeface="Arial"/>
              <a:buChar char="•"/>
            </a:pPr>
            <a:endParaRPr lang="en-US" sz="2000" dirty="0">
              <a:solidFill>
                <a:srgbClr val="3C4043"/>
              </a:solidFill>
              <a:latin typeface="Times New Roman"/>
              <a:cs typeface="Times New Roman"/>
            </a:endParaRPr>
          </a:p>
          <a:p>
            <a:pPr>
              <a:buClr>
                <a:srgbClr val="B1005E"/>
              </a:buClr>
              <a:buFont typeface="Arial"/>
              <a:buChar char="•"/>
            </a:pPr>
            <a:endParaRPr lang="en-US" b="1" dirty="0">
              <a:solidFill>
                <a:srgbClr val="3C4043"/>
              </a:solidFill>
              <a:latin typeface="Times New Roman"/>
              <a:cs typeface="Times New Roman"/>
            </a:endParaRPr>
          </a:p>
          <a:p>
            <a:pPr marL="457200" lvl="1" indent="0">
              <a:buNone/>
            </a:pPr>
            <a:endParaRPr lang="en-US" sz="2000" b="1" dirty="0">
              <a:solidFill>
                <a:srgbClr val="3C4043"/>
              </a:solidFill>
              <a:latin typeface="Times New Roman"/>
              <a:cs typeface="Calibri"/>
            </a:endParaRPr>
          </a:p>
        </p:txBody>
      </p:sp>
    </p:spTree>
    <p:extLst>
      <p:ext uri="{BB962C8B-B14F-4D97-AF65-F5344CB8AC3E}">
        <p14:creationId xmlns:p14="http://schemas.microsoft.com/office/powerpoint/2010/main" val="226646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5421-3570-149D-BAF4-52253B810A16}"/>
              </a:ext>
            </a:extLst>
          </p:cNvPr>
          <p:cNvSpPr>
            <a:spLocks noGrp="1"/>
          </p:cNvSpPr>
          <p:nvPr>
            <p:ph type="title"/>
          </p:nvPr>
        </p:nvSpPr>
        <p:spPr>
          <a:xfrm>
            <a:off x="777240" y="103188"/>
            <a:ext cx="10659110" cy="694531"/>
          </a:xfrm>
        </p:spPr>
        <p:txBody>
          <a:bodyPr>
            <a:normAutofit/>
          </a:bodyPr>
          <a:lstStyle/>
          <a:p>
            <a:r>
              <a:rPr lang="en-US" sz="2400" dirty="0">
                <a:latin typeface="Times New Roman"/>
                <a:cs typeface="Times New Roman"/>
              </a:rPr>
              <a:t>Mobile Network Architecture</a:t>
            </a:r>
          </a:p>
        </p:txBody>
      </p:sp>
      <p:sp>
        <p:nvSpPr>
          <p:cNvPr id="3" name="Content Placeholder 2">
            <a:extLst>
              <a:ext uri="{FF2B5EF4-FFF2-40B4-BE49-F238E27FC236}">
                <a16:creationId xmlns:a16="http://schemas.microsoft.com/office/drawing/2014/main" id="{E5124808-7F17-835E-1C9C-EFD0448BD714}"/>
              </a:ext>
            </a:extLst>
          </p:cNvPr>
          <p:cNvSpPr>
            <a:spLocks noGrp="1"/>
          </p:cNvSpPr>
          <p:nvPr>
            <p:ph idx="1"/>
          </p:nvPr>
        </p:nvSpPr>
        <p:spPr>
          <a:xfrm>
            <a:off x="777240" y="623096"/>
            <a:ext cx="10659110" cy="5827710"/>
          </a:xfrm>
        </p:spPr>
        <p:txBody>
          <a:bodyPr vert="horz" lIns="91440" tIns="45720" rIns="91440" bIns="45720" rtlCol="0" anchor="t">
            <a:noAutofit/>
          </a:bodyPr>
          <a:lstStyle/>
          <a:p>
            <a:pPr>
              <a:buClr>
                <a:srgbClr val="B1005E"/>
              </a:buClr>
            </a:pPr>
            <a:r>
              <a:rPr lang="en-US" b="1" dirty="0">
                <a:solidFill>
                  <a:schemeClr val="tx1"/>
                </a:solidFill>
                <a:latin typeface="Times New Roman"/>
                <a:ea typeface="+mn-lt"/>
                <a:cs typeface="+mn-lt"/>
              </a:rPr>
              <a:t>Input Layer:</a:t>
            </a:r>
            <a:endParaRPr lang="en-US">
              <a:solidFill>
                <a:schemeClr val="tx1"/>
              </a:solidFill>
              <a:latin typeface="Times New Roman"/>
              <a:ea typeface="+mn-lt"/>
              <a:cs typeface="+mn-lt"/>
            </a:endParaRPr>
          </a:p>
          <a:p>
            <a:pPr lvl="1">
              <a:buClr>
                <a:srgbClr val="B1005E"/>
              </a:buClr>
            </a:pPr>
            <a:r>
              <a:rPr lang="en-US" sz="2000" dirty="0">
                <a:solidFill>
                  <a:schemeClr val="tx1"/>
                </a:solidFill>
                <a:latin typeface="Times New Roman"/>
                <a:ea typeface="+mn-lt"/>
                <a:cs typeface="+mn-lt"/>
              </a:rPr>
              <a:t>Shape: (28, 28, 1)</a:t>
            </a:r>
            <a:endParaRPr lang="en-US" sz="2000">
              <a:solidFill>
                <a:schemeClr val="tx1"/>
              </a:solidFill>
              <a:latin typeface="Times New Roman"/>
              <a:ea typeface="+mn-lt"/>
              <a:cs typeface="+mn-lt"/>
            </a:endParaRPr>
          </a:p>
          <a:p>
            <a:pPr lvl="1">
              <a:buClr>
                <a:srgbClr val="B1005E"/>
              </a:buClr>
            </a:pPr>
            <a:r>
              <a:rPr lang="en-US" sz="2000" dirty="0">
                <a:solidFill>
                  <a:schemeClr val="tx1"/>
                </a:solidFill>
                <a:latin typeface="Times New Roman"/>
                <a:ea typeface="+mn-lt"/>
                <a:cs typeface="+mn-lt"/>
              </a:rPr>
              <a:t>Description: Accepts 28x28 grayscale images representing handdrawn digits.</a:t>
            </a:r>
            <a:endParaRPr lang="en-US" sz="2000">
              <a:solidFill>
                <a:schemeClr val="tx1"/>
              </a:solidFill>
              <a:latin typeface="Times New Roman"/>
              <a:ea typeface="+mn-lt"/>
              <a:cs typeface="+mn-lt"/>
            </a:endParaRPr>
          </a:p>
          <a:p>
            <a:pPr>
              <a:buClr>
                <a:srgbClr val="B1005E"/>
              </a:buClr>
            </a:pPr>
            <a:r>
              <a:rPr lang="en-US" b="1" dirty="0">
                <a:solidFill>
                  <a:schemeClr val="tx1"/>
                </a:solidFill>
                <a:latin typeface="Times New Roman"/>
                <a:ea typeface="+mn-lt"/>
                <a:cs typeface="+mn-lt"/>
              </a:rPr>
              <a:t>Convolution Blocks:</a:t>
            </a:r>
            <a:endParaRPr lang="en-US">
              <a:solidFill>
                <a:schemeClr val="tx1"/>
              </a:solidFill>
              <a:latin typeface="Times New Roman"/>
              <a:ea typeface="+mn-lt"/>
              <a:cs typeface="+mn-lt"/>
            </a:endParaRPr>
          </a:p>
          <a:p>
            <a:pPr lvl="1">
              <a:buClr>
                <a:srgbClr val="B1005E"/>
              </a:buClr>
            </a:pPr>
            <a:r>
              <a:rPr lang="en-US" sz="2000" dirty="0">
                <a:solidFill>
                  <a:schemeClr val="tx1"/>
                </a:solidFill>
                <a:latin typeface="Times New Roman"/>
                <a:ea typeface="+mn-lt"/>
                <a:cs typeface="+mn-lt"/>
              </a:rPr>
              <a:t>Conv2D (3x3 kernel, 32 filters, strides=2)</a:t>
            </a:r>
            <a:endParaRPr lang="en-US" sz="2000">
              <a:solidFill>
                <a:schemeClr val="tx1"/>
              </a:solidFill>
              <a:latin typeface="Times New Roman"/>
              <a:ea typeface="+mn-lt"/>
              <a:cs typeface="+mn-lt"/>
            </a:endParaRPr>
          </a:p>
          <a:p>
            <a:pPr lvl="1">
              <a:buClr>
                <a:srgbClr val="B1005E"/>
              </a:buClr>
            </a:pPr>
            <a:r>
              <a:rPr lang="en-US" sz="2000" dirty="0">
                <a:solidFill>
                  <a:schemeClr val="tx1"/>
                </a:solidFill>
                <a:latin typeface="Times New Roman"/>
                <a:ea typeface="+mn-lt"/>
                <a:cs typeface="+mn-lt"/>
              </a:rPr>
              <a:t>Batch Normalization</a:t>
            </a:r>
            <a:endParaRPr lang="en-US" sz="2000">
              <a:solidFill>
                <a:schemeClr val="tx1"/>
              </a:solidFill>
              <a:latin typeface="Times New Roman"/>
              <a:ea typeface="+mn-lt"/>
              <a:cs typeface="+mn-lt"/>
            </a:endParaRPr>
          </a:p>
          <a:p>
            <a:pPr lvl="1">
              <a:buClr>
                <a:srgbClr val="B1005E"/>
              </a:buClr>
            </a:pPr>
            <a:r>
              <a:rPr lang="en-US" sz="2000" dirty="0">
                <a:solidFill>
                  <a:schemeClr val="tx1"/>
                </a:solidFill>
                <a:latin typeface="Times New Roman"/>
                <a:ea typeface="+mn-lt"/>
                <a:cs typeface="+mn-lt"/>
              </a:rPr>
              <a:t>ReLU activation</a:t>
            </a:r>
            <a:endParaRPr lang="en-US" sz="2000">
              <a:solidFill>
                <a:schemeClr val="tx1"/>
              </a:solidFill>
              <a:latin typeface="Times New Roman"/>
              <a:ea typeface="+mn-lt"/>
              <a:cs typeface="+mn-lt"/>
            </a:endParaRPr>
          </a:p>
          <a:p>
            <a:pPr lvl="1">
              <a:buClr>
                <a:srgbClr val="B1005E"/>
              </a:buClr>
            </a:pPr>
            <a:r>
              <a:rPr lang="en-US" sz="2000" dirty="0">
                <a:solidFill>
                  <a:schemeClr val="tx1"/>
                </a:solidFill>
                <a:latin typeface="Times New Roman"/>
                <a:ea typeface="+mn-lt"/>
                <a:cs typeface="+mn-lt"/>
              </a:rPr>
              <a:t>Description: This convolutional block applies a 3x3 kernel with 32 filters and a stride of 2 to reduce spatial dimensions. Batch normalization and ReLU activation follow to introduce nonlinearity.</a:t>
            </a:r>
          </a:p>
          <a:p>
            <a:pPr>
              <a:buClr>
                <a:srgbClr val="B1005E"/>
              </a:buClr>
            </a:pPr>
            <a:r>
              <a:rPr lang="en-US" b="1" dirty="0">
                <a:solidFill>
                  <a:schemeClr val="tx1"/>
                </a:solidFill>
                <a:latin typeface="Times New Roman"/>
                <a:cs typeface="Calibri"/>
              </a:rPr>
              <a:t>Depthwise Separable Convolution Blocks:</a:t>
            </a:r>
            <a:endParaRPr lang="en-US">
              <a:solidFill>
                <a:schemeClr val="tx1"/>
              </a:solidFill>
              <a:latin typeface="Times New Roman"/>
              <a:cs typeface="Calibri"/>
            </a:endParaRPr>
          </a:p>
          <a:p>
            <a:pPr lvl="1">
              <a:buClr>
                <a:srgbClr val="B1005E"/>
              </a:buClr>
            </a:pPr>
            <a:r>
              <a:rPr lang="en-US" sz="2000" dirty="0">
                <a:solidFill>
                  <a:schemeClr val="tx1"/>
                </a:solidFill>
                <a:latin typeface="Times New Roman"/>
                <a:cs typeface="Calibri"/>
              </a:rPr>
              <a:t>Depthwise Conv2D (3x3 kernel, strides=1)</a:t>
            </a:r>
          </a:p>
          <a:p>
            <a:pPr lvl="1">
              <a:buClr>
                <a:srgbClr val="B1005E"/>
              </a:buClr>
            </a:pPr>
            <a:r>
              <a:rPr lang="en-US" sz="2000" dirty="0">
                <a:solidFill>
                  <a:schemeClr val="tx1"/>
                </a:solidFill>
                <a:latin typeface="Times New Roman"/>
                <a:cs typeface="Calibri"/>
              </a:rPr>
              <a:t>Batch Normalization</a:t>
            </a:r>
          </a:p>
          <a:p>
            <a:pPr lvl="1">
              <a:buClr>
                <a:srgbClr val="B1005E"/>
              </a:buClr>
            </a:pPr>
            <a:r>
              <a:rPr lang="en-US" sz="2000" dirty="0">
                <a:solidFill>
                  <a:schemeClr val="tx1"/>
                </a:solidFill>
                <a:latin typeface="Times New Roman"/>
                <a:cs typeface="Calibri"/>
              </a:rPr>
              <a:t>ReLU activation</a:t>
            </a:r>
          </a:p>
          <a:p>
            <a:pPr lvl="1">
              <a:buClr>
                <a:srgbClr val="B1005E"/>
              </a:buClr>
            </a:pPr>
            <a:r>
              <a:rPr lang="en-US" sz="2000" dirty="0">
                <a:solidFill>
                  <a:schemeClr val="tx1"/>
                </a:solidFill>
                <a:latin typeface="Times New Roman"/>
                <a:cs typeface="Calibri"/>
              </a:rPr>
              <a:t>Pointwise Conv2D (1x1 kernel, 64 filters, strides=1)</a:t>
            </a:r>
          </a:p>
          <a:p>
            <a:pPr lvl="1">
              <a:buClr>
                <a:srgbClr val="B1005E"/>
              </a:buClr>
            </a:pPr>
            <a:r>
              <a:rPr lang="en-US" sz="2000" dirty="0">
                <a:solidFill>
                  <a:schemeClr val="tx1"/>
                </a:solidFill>
                <a:latin typeface="Times New Roman"/>
                <a:cs typeface="Calibri"/>
              </a:rPr>
              <a:t>Batch Normalization</a:t>
            </a:r>
          </a:p>
          <a:p>
            <a:pPr lvl="1">
              <a:buClr>
                <a:srgbClr val="B1005E"/>
              </a:buClr>
            </a:pPr>
            <a:r>
              <a:rPr lang="en-US" sz="2000" dirty="0">
                <a:solidFill>
                  <a:schemeClr val="tx1"/>
                </a:solidFill>
                <a:latin typeface="Times New Roman"/>
                <a:cs typeface="Calibri"/>
              </a:rPr>
              <a:t>ReLU activation</a:t>
            </a:r>
          </a:p>
        </p:txBody>
      </p:sp>
    </p:spTree>
    <p:extLst>
      <p:ext uri="{BB962C8B-B14F-4D97-AF65-F5344CB8AC3E}">
        <p14:creationId xmlns:p14="http://schemas.microsoft.com/office/powerpoint/2010/main" val="100253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5421-3570-149D-BAF4-52253B810A16}"/>
              </a:ext>
            </a:extLst>
          </p:cNvPr>
          <p:cNvSpPr>
            <a:spLocks noGrp="1"/>
          </p:cNvSpPr>
          <p:nvPr>
            <p:ph type="title"/>
          </p:nvPr>
        </p:nvSpPr>
        <p:spPr>
          <a:xfrm>
            <a:off x="777240" y="365125"/>
            <a:ext cx="10659110" cy="682626"/>
          </a:xfrm>
        </p:spPr>
        <p:txBody>
          <a:bodyPr>
            <a:normAutofit/>
          </a:bodyPr>
          <a:lstStyle/>
          <a:p>
            <a:r>
              <a:rPr lang="en-US" sz="2400" dirty="0">
                <a:solidFill>
                  <a:schemeClr val="tx1"/>
                </a:solidFill>
                <a:latin typeface="Times New Roman"/>
                <a:cs typeface="Times New Roman"/>
              </a:rPr>
              <a:t>Mobile Network Architecture</a:t>
            </a:r>
          </a:p>
        </p:txBody>
      </p:sp>
      <p:sp>
        <p:nvSpPr>
          <p:cNvPr id="3" name="Content Placeholder 2">
            <a:extLst>
              <a:ext uri="{FF2B5EF4-FFF2-40B4-BE49-F238E27FC236}">
                <a16:creationId xmlns:a16="http://schemas.microsoft.com/office/drawing/2014/main" id="{E5124808-7F17-835E-1C9C-EFD0448BD714}"/>
              </a:ext>
            </a:extLst>
          </p:cNvPr>
          <p:cNvSpPr>
            <a:spLocks noGrp="1"/>
          </p:cNvSpPr>
          <p:nvPr>
            <p:ph idx="1"/>
          </p:nvPr>
        </p:nvSpPr>
        <p:spPr>
          <a:xfrm>
            <a:off x="777240" y="1158877"/>
            <a:ext cx="10659110" cy="5149054"/>
          </a:xfrm>
        </p:spPr>
        <p:txBody>
          <a:bodyPr vert="horz" lIns="91440" tIns="45720" rIns="91440" bIns="45720" rtlCol="0" anchor="t">
            <a:noAutofit/>
          </a:bodyPr>
          <a:lstStyle/>
          <a:p>
            <a:pPr lvl="1">
              <a:buClr>
                <a:srgbClr val="B1005E"/>
              </a:buClr>
            </a:pPr>
            <a:r>
              <a:rPr lang="en-US" sz="2000" dirty="0">
                <a:solidFill>
                  <a:schemeClr val="tx1"/>
                </a:solidFill>
                <a:latin typeface="Times New Roman"/>
                <a:ea typeface="+mn-lt"/>
                <a:cs typeface="Calibri"/>
              </a:rPr>
              <a:t>Description: Depthwise separable convolutions are used for their  efficiency. The </a:t>
            </a:r>
            <a:r>
              <a:rPr lang="en-US" sz="2000" err="1">
                <a:solidFill>
                  <a:schemeClr val="tx1"/>
                </a:solidFill>
                <a:latin typeface="Times New Roman"/>
                <a:ea typeface="+mn-lt"/>
                <a:cs typeface="Calibri"/>
              </a:rPr>
              <a:t>depthwise</a:t>
            </a:r>
            <a:r>
              <a:rPr lang="en-US" sz="2000" dirty="0">
                <a:solidFill>
                  <a:schemeClr val="tx1"/>
                </a:solidFill>
                <a:latin typeface="Times New Roman"/>
                <a:ea typeface="+mn-lt"/>
                <a:cs typeface="Calibri"/>
              </a:rPr>
              <a:t>  convolution is followed by batch normalization and </a:t>
            </a:r>
            <a:r>
              <a:rPr lang="en-US" sz="2000" err="1">
                <a:solidFill>
                  <a:schemeClr val="tx1"/>
                </a:solidFill>
                <a:latin typeface="Times New Roman"/>
                <a:ea typeface="+mn-lt"/>
                <a:cs typeface="Calibri"/>
              </a:rPr>
              <a:t>ReLU</a:t>
            </a:r>
            <a:r>
              <a:rPr lang="en-US" sz="2000" dirty="0">
                <a:solidFill>
                  <a:schemeClr val="tx1"/>
                </a:solidFill>
                <a:latin typeface="Times New Roman"/>
                <a:ea typeface="+mn-lt"/>
                <a:cs typeface="Calibri"/>
              </a:rPr>
              <a:t> activation. Then, a pointwise convolution with 64 filters is applied with subsequent batch normalization and </a:t>
            </a:r>
            <a:r>
              <a:rPr lang="en-US" sz="2000" err="1">
                <a:solidFill>
                  <a:schemeClr val="tx1"/>
                </a:solidFill>
                <a:latin typeface="Times New Roman"/>
                <a:ea typeface="+mn-lt"/>
                <a:cs typeface="Calibri"/>
              </a:rPr>
              <a:t>ReLU</a:t>
            </a:r>
            <a:r>
              <a:rPr lang="en-US" sz="2000" dirty="0">
                <a:solidFill>
                  <a:schemeClr val="tx1"/>
                </a:solidFill>
                <a:latin typeface="Times New Roman"/>
                <a:ea typeface="+mn-lt"/>
                <a:cs typeface="Calibri"/>
              </a:rPr>
              <a:t> activation.</a:t>
            </a:r>
            <a:endParaRPr lang="en-US" sz="2000">
              <a:solidFill>
                <a:schemeClr val="tx1"/>
              </a:solidFill>
              <a:latin typeface="Times New Roman"/>
              <a:cs typeface="Times New Roman"/>
            </a:endParaRPr>
          </a:p>
          <a:p>
            <a:pPr>
              <a:buClr>
                <a:srgbClr val="B1005E"/>
              </a:buClr>
            </a:pPr>
            <a:r>
              <a:rPr lang="en-US" b="1" dirty="0">
                <a:solidFill>
                  <a:schemeClr val="tx1"/>
                </a:solidFill>
                <a:latin typeface="Times New Roman"/>
                <a:ea typeface="+mn-lt"/>
                <a:cs typeface="+mn-lt"/>
              </a:rPr>
              <a:t>Global Average Pooling:</a:t>
            </a:r>
            <a:endParaRPr lang="en-US">
              <a:solidFill>
                <a:schemeClr val="tx1"/>
              </a:solidFill>
              <a:latin typeface="Times New Roman"/>
              <a:ea typeface="+mn-lt"/>
              <a:cs typeface="+mn-lt"/>
            </a:endParaRPr>
          </a:p>
          <a:p>
            <a:pPr lvl="1">
              <a:buClr>
                <a:srgbClr val="B1005E"/>
              </a:buClr>
            </a:pPr>
            <a:r>
              <a:rPr lang="en-US" sz="2000" dirty="0">
                <a:solidFill>
                  <a:schemeClr val="tx1"/>
                </a:solidFill>
                <a:latin typeface="Times New Roman"/>
                <a:ea typeface="+mn-lt"/>
                <a:cs typeface="Times New Roman"/>
              </a:rPr>
              <a:t>Description: Reduces spatial dimensions to (1, 1, 512) by taking the average of each channel across the spatial dimensions. This operation is commonly used to reduce the spatial dimensions before the fully connected layers.</a:t>
            </a:r>
            <a:endParaRPr lang="en-US" sz="2000">
              <a:solidFill>
                <a:schemeClr val="tx1"/>
              </a:solidFill>
              <a:latin typeface="Times New Roman"/>
              <a:cs typeface="Times New Roman"/>
            </a:endParaRPr>
          </a:p>
          <a:p>
            <a:pPr>
              <a:buClr>
                <a:srgbClr val="B1005E"/>
              </a:buClr>
            </a:pPr>
            <a:r>
              <a:rPr lang="en-US" b="1" dirty="0">
                <a:solidFill>
                  <a:schemeClr val="tx1"/>
                </a:solidFill>
                <a:latin typeface="Times New Roman"/>
                <a:ea typeface="+mn-lt"/>
                <a:cs typeface="Times New Roman"/>
              </a:rPr>
              <a:t>Fully Connected Layers:</a:t>
            </a:r>
            <a:endParaRPr lang="en-US">
              <a:solidFill>
                <a:schemeClr val="tx1"/>
              </a:solidFill>
              <a:latin typeface="Times New Roman"/>
              <a:cs typeface="Times New Roman"/>
            </a:endParaRPr>
          </a:p>
          <a:p>
            <a:pPr lvl="1">
              <a:buClr>
                <a:srgbClr val="B1005E"/>
              </a:buClr>
            </a:pPr>
            <a:r>
              <a:rPr lang="en-US" sz="2000" dirty="0">
                <a:solidFill>
                  <a:schemeClr val="tx1"/>
                </a:solidFill>
                <a:latin typeface="Times New Roman"/>
                <a:ea typeface="+mn-lt"/>
                <a:cs typeface="Times New Roman"/>
              </a:rPr>
              <a:t>Dense layer (1024 units, </a:t>
            </a:r>
            <a:r>
              <a:rPr lang="en-US" sz="2000" err="1">
                <a:solidFill>
                  <a:schemeClr val="tx1"/>
                </a:solidFill>
                <a:latin typeface="Times New Roman"/>
                <a:ea typeface="+mn-lt"/>
                <a:cs typeface="Times New Roman"/>
              </a:rPr>
              <a:t>ReLU</a:t>
            </a:r>
            <a:r>
              <a:rPr lang="en-US" sz="2000" dirty="0">
                <a:solidFill>
                  <a:schemeClr val="tx1"/>
                </a:solidFill>
                <a:latin typeface="Times New Roman"/>
                <a:ea typeface="+mn-lt"/>
                <a:cs typeface="Times New Roman"/>
              </a:rPr>
              <a:t> activation)</a:t>
            </a:r>
            <a:endParaRPr lang="en-US" sz="2000">
              <a:solidFill>
                <a:schemeClr val="tx1"/>
              </a:solidFill>
              <a:latin typeface="Times New Roman"/>
              <a:cs typeface="Times New Roman"/>
            </a:endParaRPr>
          </a:p>
          <a:p>
            <a:pPr lvl="1">
              <a:buClr>
                <a:srgbClr val="B1005E"/>
              </a:buClr>
            </a:pPr>
            <a:r>
              <a:rPr lang="en-US" sz="2000" dirty="0">
                <a:solidFill>
                  <a:schemeClr val="tx1"/>
                </a:solidFill>
                <a:latin typeface="Times New Roman"/>
                <a:ea typeface="+mn-lt"/>
                <a:cs typeface="Times New Roman"/>
              </a:rPr>
              <a:t>Dropout layer (50% dropout rate)</a:t>
            </a:r>
            <a:endParaRPr lang="en-US" sz="2000">
              <a:solidFill>
                <a:schemeClr val="tx1"/>
              </a:solidFill>
              <a:latin typeface="Times New Roman"/>
              <a:cs typeface="Times New Roman"/>
            </a:endParaRPr>
          </a:p>
          <a:p>
            <a:pPr lvl="1">
              <a:buClr>
                <a:srgbClr val="B1005E"/>
              </a:buClr>
            </a:pPr>
            <a:r>
              <a:rPr lang="en-US" sz="2000" dirty="0">
                <a:solidFill>
                  <a:schemeClr val="tx1"/>
                </a:solidFill>
                <a:latin typeface="Times New Roman"/>
                <a:ea typeface="+mn-lt"/>
                <a:cs typeface="Times New Roman"/>
              </a:rPr>
              <a:t>Dense layer (10 units, </a:t>
            </a:r>
            <a:r>
              <a:rPr lang="en-US" sz="2000" err="1">
                <a:solidFill>
                  <a:schemeClr val="tx1"/>
                </a:solidFill>
                <a:latin typeface="Times New Roman"/>
                <a:ea typeface="+mn-lt"/>
                <a:cs typeface="Times New Roman"/>
              </a:rPr>
              <a:t>softmax</a:t>
            </a:r>
            <a:r>
              <a:rPr lang="en-US" sz="2000" dirty="0">
                <a:solidFill>
                  <a:schemeClr val="tx1"/>
                </a:solidFill>
                <a:latin typeface="Times New Roman"/>
                <a:ea typeface="+mn-lt"/>
                <a:cs typeface="Times New Roman"/>
              </a:rPr>
              <a:t> activation)</a:t>
            </a:r>
            <a:endParaRPr lang="en-US" sz="2000">
              <a:solidFill>
                <a:schemeClr val="tx1"/>
              </a:solidFill>
              <a:latin typeface="Times New Roman"/>
              <a:cs typeface="Times New Roman"/>
            </a:endParaRPr>
          </a:p>
          <a:p>
            <a:pPr lvl="1">
              <a:buClr>
                <a:srgbClr val="B1005E"/>
              </a:buClr>
            </a:pPr>
            <a:r>
              <a:rPr lang="en-US" sz="2000" dirty="0">
                <a:solidFill>
                  <a:schemeClr val="tx1"/>
                </a:solidFill>
                <a:latin typeface="Times New Roman"/>
                <a:ea typeface="+mn-lt"/>
                <a:cs typeface="Times New Roman"/>
              </a:rPr>
              <a:t>Description: The global averagepooled output is fed into a fully connected layer with 1024 units and </a:t>
            </a:r>
            <a:r>
              <a:rPr lang="en-US" sz="2000" err="1">
                <a:solidFill>
                  <a:schemeClr val="tx1"/>
                </a:solidFill>
                <a:latin typeface="Times New Roman"/>
                <a:ea typeface="+mn-lt"/>
                <a:cs typeface="Times New Roman"/>
              </a:rPr>
              <a:t>ReLU</a:t>
            </a:r>
            <a:r>
              <a:rPr lang="en-US" sz="2000" dirty="0">
                <a:solidFill>
                  <a:schemeClr val="tx1"/>
                </a:solidFill>
                <a:latin typeface="Times New Roman"/>
                <a:ea typeface="+mn-lt"/>
                <a:cs typeface="Times New Roman"/>
              </a:rPr>
              <a:t> activation. A dropout layer is introduced to prevent overfitting, and finally, a dense layer with 10 units and </a:t>
            </a:r>
            <a:r>
              <a:rPr lang="en-US" sz="2000" err="1">
                <a:solidFill>
                  <a:schemeClr val="tx1"/>
                </a:solidFill>
                <a:latin typeface="Times New Roman"/>
                <a:ea typeface="+mn-lt"/>
                <a:cs typeface="Times New Roman"/>
              </a:rPr>
              <a:t>softmax</a:t>
            </a:r>
            <a:r>
              <a:rPr lang="en-US" sz="2000" dirty="0">
                <a:solidFill>
                  <a:schemeClr val="tx1"/>
                </a:solidFill>
                <a:latin typeface="Times New Roman"/>
                <a:ea typeface="+mn-lt"/>
                <a:cs typeface="Times New Roman"/>
              </a:rPr>
              <a:t> activation produces the output probabilities for each digit class (09).</a:t>
            </a:r>
            <a:endParaRPr lang="en-US" sz="2000">
              <a:solidFill>
                <a:schemeClr val="tx1"/>
              </a:solidFill>
              <a:latin typeface="Times New Roman"/>
              <a:cs typeface="Calibri"/>
            </a:endParaRPr>
          </a:p>
          <a:p>
            <a:pPr>
              <a:buClr>
                <a:srgbClr val="B1005E"/>
              </a:buClr>
            </a:pPr>
            <a:endParaRPr lang="en-US" sz="2000" b="1" dirty="0">
              <a:solidFill>
                <a:schemeClr val="tx1"/>
              </a:solidFill>
              <a:latin typeface="Times New Roman"/>
              <a:cs typeface="Calibri"/>
            </a:endParaRPr>
          </a:p>
        </p:txBody>
      </p:sp>
    </p:spTree>
    <p:extLst>
      <p:ext uri="{BB962C8B-B14F-4D97-AF65-F5344CB8AC3E}">
        <p14:creationId xmlns:p14="http://schemas.microsoft.com/office/powerpoint/2010/main" val="1275261643"/>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BrushVTI">
  <a:themeElements>
    <a:clrScheme name="AnalogousFromLightSeedRightStep">
      <a:dk1>
        <a:srgbClr val="000000"/>
      </a:dk1>
      <a:lt1>
        <a:srgbClr val="FFFFFF"/>
      </a:lt1>
      <a:dk2>
        <a:srgbClr val="223A3C"/>
      </a:dk2>
      <a:lt2>
        <a:srgbClr val="E2E8E8"/>
      </a:lt2>
      <a:accent1>
        <a:srgbClr val="E0827D"/>
      </a:accent1>
      <a:accent2>
        <a:srgbClr val="D79458"/>
      </a:accent2>
      <a:accent3>
        <a:srgbClr val="AFA661"/>
      </a:accent3>
      <a:accent4>
        <a:srgbClr val="90AD4D"/>
      </a:accent4>
      <a:accent5>
        <a:srgbClr val="75B45D"/>
      </a:accent5>
      <a:accent6>
        <a:srgbClr val="51B75F"/>
      </a:accent6>
      <a:hlink>
        <a:srgbClr val="578D90"/>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ConfettiVTI</vt:lpstr>
      <vt:lpstr>BrushVTI</vt:lpstr>
      <vt:lpstr>Mobile &amp; Shuffle Network Project</vt:lpstr>
      <vt:lpstr>Table of contents</vt:lpstr>
      <vt:lpstr>Introduction</vt:lpstr>
      <vt:lpstr>Project Description</vt:lpstr>
      <vt:lpstr>Project Description</vt:lpstr>
      <vt:lpstr>Data Set</vt:lpstr>
      <vt:lpstr>Data Set</vt:lpstr>
      <vt:lpstr>Mobile Network Architecture</vt:lpstr>
      <vt:lpstr>Mobile Network Architecture</vt:lpstr>
      <vt:lpstr>Mobile Network Architecture: Total Parameters- 810826 </vt:lpstr>
      <vt:lpstr>Shuffle  Network Architecture</vt:lpstr>
      <vt:lpstr>Shuffle  Network Architecture</vt:lpstr>
      <vt:lpstr>Shuffle  Network Architecture: Total Parameters-39282 </vt:lpstr>
      <vt:lpstr>Training Process</vt:lpstr>
      <vt:lpstr>Testing and Evaluation</vt:lpstr>
      <vt:lpstr>Results and Analysis-1</vt:lpstr>
      <vt:lpstr>Results and Analysis-2</vt:lpstr>
      <vt:lpstr>Results and Analysis-3</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842</cp:revision>
  <dcterms:created xsi:type="dcterms:W3CDTF">2023-12-02T18:24:35Z</dcterms:created>
  <dcterms:modified xsi:type="dcterms:W3CDTF">2023-12-04T02:03:21Z</dcterms:modified>
</cp:coreProperties>
</file>