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12.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66" r:id="rId5"/>
    <p:sldId id="259" r:id="rId6"/>
    <p:sldId id="260" r:id="rId7"/>
    <p:sldId id="267" r:id="rId8"/>
    <p:sldId id="268" r:id="rId9"/>
    <p:sldId id="261" r:id="rId10"/>
    <p:sldId id="262" r:id="rId11"/>
    <p:sldId id="263" r:id="rId12"/>
    <p:sldId id="264" r:id="rId13"/>
    <p:sldId id="269" r:id="rId14"/>
    <p:sldId id="270" r:id="rId15"/>
    <p:sldId id="272" r:id="rId16"/>
    <p:sldId id="265" r:id="rId17"/>
    <p:sldId id="271" r:id="rId18"/>
    <p:sldId id="273" r:id="rId19"/>
    <p:sldId id="274" r:id="rId20"/>
    <p:sldId id="275" r:id="rId21"/>
    <p:sldId id="276"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24" y="28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3750899-F76A-42ED-9270-7F1FC758A735}" type="datetimeFigureOut">
              <a:rPr lang="en-IN" smtClean="0"/>
              <a:t>14-06-2024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125BDEA-761F-43B7-BA95-FF2C4A07ED5B}" type="slidenum">
              <a:rPr lang="en-IN" smtClean="0"/>
              <a:t>‹#›</a:t>
            </a:fld>
            <a:endParaRPr lang="en-IN"/>
          </a:p>
        </p:txBody>
      </p:sp>
    </p:spTree>
    <p:extLst>
      <p:ext uri="{BB962C8B-B14F-4D97-AF65-F5344CB8AC3E}">
        <p14:creationId xmlns:p14="http://schemas.microsoft.com/office/powerpoint/2010/main" val="3119201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MouryaSagar17/KeyLogger"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19400" y="2183843"/>
            <a:ext cx="71676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t>Adimulam Mourya </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14</a:t>
            </a:r>
            <a:r>
              <a:rPr sz="1100" spc="20" dirty="0">
                <a:solidFill>
                  <a:srgbClr val="2D83C3"/>
                </a:solidFill>
                <a:latin typeface="Trebuchet MS"/>
                <a:cs typeface="Trebuchet MS"/>
              </a:rPr>
              <a:t>/</a:t>
            </a:r>
            <a:r>
              <a:rPr lang="en-US"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0289947" y="8245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object 6"/>
          <p:cNvSpPr txBox="1">
            <a:spLocks noGrp="1"/>
          </p:cNvSpPr>
          <p:nvPr>
            <p:ph type="title"/>
          </p:nvPr>
        </p:nvSpPr>
        <p:spPr>
          <a:xfrm>
            <a:off x="307747" y="266970"/>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9222" y="6467208"/>
            <a:ext cx="2143125" cy="200025"/>
          </a:xfrm>
          <a:prstGeom prst="rect">
            <a:avLst/>
          </a:prstGeom>
        </p:spPr>
      </p:pic>
      <p:sp>
        <p:nvSpPr>
          <p:cNvPr id="8" name="object 8"/>
          <p:cNvSpPr txBox="1"/>
          <p:nvPr/>
        </p:nvSpPr>
        <p:spPr>
          <a:xfrm>
            <a:off x="742722" y="6473070"/>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14/05</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9" name="object 9"/>
          <p:cNvSpPr txBox="1">
            <a:spLocks noGrp="1"/>
          </p:cNvSpPr>
          <p:nvPr>
            <p:ph type="sldNum" sz="quarter" idx="7"/>
          </p:nvPr>
        </p:nvSpPr>
        <p:spPr>
          <a:xfrm>
            <a:off x="11356365" y="6473070"/>
            <a:ext cx="151129"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8" name="TextBox 17">
            <a:extLst>
              <a:ext uri="{FF2B5EF4-FFF2-40B4-BE49-F238E27FC236}">
                <a16:creationId xmlns:a16="http://schemas.microsoft.com/office/drawing/2014/main" id="{E9E37121-5111-47DA-9103-9F1CC05F0482}"/>
              </a:ext>
            </a:extLst>
          </p:cNvPr>
          <p:cNvSpPr txBox="1"/>
          <p:nvPr/>
        </p:nvSpPr>
        <p:spPr>
          <a:xfrm>
            <a:off x="742722" y="1295400"/>
            <a:ext cx="7944078" cy="5378395"/>
          </a:xfrm>
          <a:prstGeom prst="rect">
            <a:avLst/>
          </a:prstGeom>
          <a:noFill/>
        </p:spPr>
        <p:txBody>
          <a:bodyPr wrap="square" rtlCol="0">
            <a:spAutoFit/>
          </a:bodyPr>
          <a:lstStyle/>
          <a:p>
            <a:pPr marL="478155" marR="5080" indent="-200660">
              <a:lnSpc>
                <a:spcPct val="100000"/>
              </a:lnSpc>
              <a:spcBef>
                <a:spcPts val="100"/>
              </a:spcBef>
              <a:buClr>
                <a:srgbClr val="B71E42"/>
              </a:buClr>
              <a:buAutoNum type="arabicPeriod"/>
              <a:tabLst>
                <a:tab pos="479425" algn="l"/>
              </a:tabLst>
            </a:pPr>
            <a:r>
              <a:rPr lang="en-US" sz="1800" b="1" spc="-5" dirty="0"/>
              <a:t>Anti-Key-logger</a:t>
            </a:r>
            <a:r>
              <a:rPr lang="en-US" sz="1800" spc="-5" dirty="0"/>
              <a:t> </a:t>
            </a:r>
            <a:r>
              <a:rPr lang="en-US" sz="1800" dirty="0"/>
              <a:t>– </a:t>
            </a:r>
            <a:r>
              <a:rPr lang="en-US" sz="1800" spc="-5" dirty="0"/>
              <a:t>As</a:t>
            </a:r>
            <a:r>
              <a:rPr lang="en-US" sz="1800" dirty="0"/>
              <a:t> </a:t>
            </a:r>
            <a:r>
              <a:rPr lang="en-US" sz="1800" spc="-5" dirty="0"/>
              <a:t>the</a:t>
            </a:r>
            <a:r>
              <a:rPr lang="en-US" sz="1800" dirty="0"/>
              <a:t> </a:t>
            </a:r>
            <a:r>
              <a:rPr lang="en-US" sz="1800" spc="-5" dirty="0"/>
              <a:t>name suggest</a:t>
            </a:r>
            <a:r>
              <a:rPr lang="en-US" sz="1800" dirty="0"/>
              <a:t> </a:t>
            </a:r>
            <a:r>
              <a:rPr lang="en-US" sz="1800" spc="-5" dirty="0"/>
              <a:t>these are</a:t>
            </a:r>
            <a:r>
              <a:rPr lang="en-US" sz="1800" dirty="0"/>
              <a:t> </a:t>
            </a:r>
            <a:r>
              <a:rPr lang="en-US" sz="1800" spc="-5" dirty="0"/>
              <a:t>the software</a:t>
            </a:r>
            <a:r>
              <a:rPr lang="en-US" sz="1800" dirty="0"/>
              <a:t> </a:t>
            </a:r>
            <a:r>
              <a:rPr lang="en-US" sz="1800" spc="-5" dirty="0"/>
              <a:t>which are</a:t>
            </a:r>
            <a:r>
              <a:rPr lang="en-US" sz="1800" dirty="0"/>
              <a:t> </a:t>
            </a:r>
            <a:r>
              <a:rPr lang="en-US" sz="1800" spc="-5" dirty="0"/>
              <a:t>anti</a:t>
            </a:r>
            <a:r>
              <a:rPr lang="en-US" sz="1800" dirty="0"/>
              <a:t> / </a:t>
            </a:r>
            <a:r>
              <a:rPr lang="en-US" sz="1800" spc="-5" dirty="0"/>
              <a:t>against </a:t>
            </a:r>
            <a:r>
              <a:rPr lang="en-US" sz="1800" dirty="0"/>
              <a:t>key</a:t>
            </a:r>
            <a:r>
              <a:rPr lang="en-US" sz="1800" spc="5" dirty="0"/>
              <a:t> </a:t>
            </a:r>
            <a:r>
              <a:rPr lang="en-US" sz="1800" spc="-5" dirty="0"/>
              <a:t>loggers</a:t>
            </a:r>
            <a:r>
              <a:rPr lang="en-US" sz="1800" spc="5" dirty="0"/>
              <a:t> </a:t>
            </a:r>
            <a:r>
              <a:rPr lang="en-US" sz="1800" spc="-5" dirty="0"/>
              <a:t>and </a:t>
            </a:r>
            <a:r>
              <a:rPr lang="en-US" sz="1800" spc="-375" dirty="0"/>
              <a:t> </a:t>
            </a:r>
            <a:r>
              <a:rPr lang="en-US" sz="1800" spc="-5" dirty="0"/>
              <a:t>main</a:t>
            </a:r>
            <a:r>
              <a:rPr lang="en-US" sz="1800" spc="-10" dirty="0"/>
              <a:t> </a:t>
            </a:r>
            <a:r>
              <a:rPr lang="en-US" sz="1800" spc="-5" dirty="0"/>
              <a:t>task is to</a:t>
            </a:r>
            <a:r>
              <a:rPr lang="en-US" sz="1800" spc="-10" dirty="0"/>
              <a:t> </a:t>
            </a:r>
            <a:r>
              <a:rPr lang="en-US" sz="1800" spc="-5" dirty="0"/>
              <a:t>detect</a:t>
            </a:r>
            <a:r>
              <a:rPr lang="en-US" sz="1800" spc="-10" dirty="0"/>
              <a:t> </a:t>
            </a:r>
            <a:r>
              <a:rPr lang="en-US" sz="1800" spc="-5" dirty="0"/>
              <a:t>key-logger</a:t>
            </a:r>
            <a:r>
              <a:rPr lang="en-US" sz="1800" spc="-10" dirty="0"/>
              <a:t> </a:t>
            </a:r>
            <a:r>
              <a:rPr lang="en-US" sz="1800" spc="-5" dirty="0"/>
              <a:t>from</a:t>
            </a:r>
            <a:r>
              <a:rPr lang="en-US" sz="1800" spc="-10" dirty="0"/>
              <a:t> </a:t>
            </a:r>
            <a:r>
              <a:rPr lang="en-US" sz="1800" dirty="0"/>
              <a:t>a</a:t>
            </a:r>
            <a:r>
              <a:rPr lang="en-US" sz="1800" spc="-5" dirty="0"/>
              <a:t> computer</a:t>
            </a:r>
            <a:r>
              <a:rPr lang="en-US" sz="1800" spc="-10" dirty="0"/>
              <a:t> </a:t>
            </a:r>
            <a:r>
              <a:rPr lang="en-US" sz="1800" spc="-5" dirty="0"/>
              <a:t>system.</a:t>
            </a:r>
            <a:endParaRPr lang="en-US" sz="1800" dirty="0"/>
          </a:p>
          <a:p>
            <a:pPr marL="478155" marR="422275" indent="-200660">
              <a:lnSpc>
                <a:spcPct val="100000"/>
              </a:lnSpc>
              <a:spcBef>
                <a:spcPts val="885"/>
              </a:spcBef>
              <a:buClr>
                <a:srgbClr val="B71E42"/>
              </a:buClr>
              <a:buAutoNum type="arabicPeriod"/>
              <a:tabLst>
                <a:tab pos="479425" algn="l"/>
              </a:tabLst>
            </a:pPr>
            <a:r>
              <a:rPr lang="en-US" sz="1800" b="1" spc="-15" dirty="0"/>
              <a:t>Anti-Virus</a:t>
            </a:r>
            <a:r>
              <a:rPr lang="en-US" sz="1800" dirty="0"/>
              <a:t> – </a:t>
            </a:r>
            <a:r>
              <a:rPr lang="en-US" sz="1800" spc="-5" dirty="0"/>
              <a:t>Many</a:t>
            </a:r>
            <a:r>
              <a:rPr lang="en-US" sz="1800" dirty="0"/>
              <a:t> </a:t>
            </a:r>
            <a:r>
              <a:rPr lang="en-US" sz="1800" spc="-5" dirty="0"/>
              <a:t>anti-virus</a:t>
            </a:r>
            <a:r>
              <a:rPr lang="en-US" sz="1800" spc="5" dirty="0"/>
              <a:t> </a:t>
            </a:r>
            <a:r>
              <a:rPr lang="en-US" sz="1800" spc="-5" dirty="0"/>
              <a:t>software also</a:t>
            </a:r>
            <a:r>
              <a:rPr lang="en-US" sz="1800" dirty="0"/>
              <a:t> </a:t>
            </a:r>
            <a:r>
              <a:rPr lang="en-US" sz="1800" spc="-5" dirty="0"/>
              <a:t>detect </a:t>
            </a:r>
            <a:r>
              <a:rPr lang="en-US" sz="1800" dirty="0"/>
              <a:t>key</a:t>
            </a:r>
            <a:r>
              <a:rPr lang="en-US" sz="1800" spc="5" dirty="0"/>
              <a:t> </a:t>
            </a:r>
            <a:r>
              <a:rPr lang="en-US" sz="1800" spc="-5" dirty="0"/>
              <a:t>loggers</a:t>
            </a:r>
            <a:r>
              <a:rPr lang="en-US" sz="1800" dirty="0"/>
              <a:t> </a:t>
            </a:r>
            <a:r>
              <a:rPr lang="en-US" sz="1800" spc="-5" dirty="0"/>
              <a:t>and</a:t>
            </a:r>
            <a:r>
              <a:rPr lang="en-US" sz="1800" dirty="0"/>
              <a:t> </a:t>
            </a:r>
            <a:r>
              <a:rPr lang="en-US" sz="1800" spc="-5" dirty="0"/>
              <a:t>delete them</a:t>
            </a:r>
            <a:r>
              <a:rPr lang="en-US" sz="1800" dirty="0"/>
              <a:t> </a:t>
            </a:r>
            <a:r>
              <a:rPr lang="en-US" sz="1800" spc="-5" dirty="0"/>
              <a:t>from the</a:t>
            </a:r>
            <a:r>
              <a:rPr lang="en-US" sz="1800" dirty="0"/>
              <a:t> </a:t>
            </a:r>
            <a:r>
              <a:rPr lang="en-US" sz="1800" spc="-5" dirty="0"/>
              <a:t>computer </a:t>
            </a:r>
            <a:r>
              <a:rPr lang="en-US" sz="1800" dirty="0"/>
              <a:t> </a:t>
            </a:r>
            <a:r>
              <a:rPr lang="en-US" sz="1800" spc="-5" dirty="0"/>
              <a:t>system.</a:t>
            </a:r>
            <a:r>
              <a:rPr lang="en-US" sz="1800" spc="-30" dirty="0"/>
              <a:t> </a:t>
            </a:r>
            <a:r>
              <a:rPr lang="en-US" sz="1800" spc="-5" dirty="0"/>
              <a:t>These</a:t>
            </a:r>
            <a:r>
              <a:rPr lang="en-US" sz="1800" dirty="0"/>
              <a:t> </a:t>
            </a:r>
            <a:r>
              <a:rPr lang="en-US" sz="1800" spc="-5" dirty="0"/>
              <a:t>are</a:t>
            </a:r>
            <a:r>
              <a:rPr lang="en-US" sz="1800" dirty="0"/>
              <a:t> </a:t>
            </a:r>
            <a:r>
              <a:rPr lang="en-US" sz="1800" spc="-5" dirty="0"/>
              <a:t>software</a:t>
            </a:r>
            <a:r>
              <a:rPr lang="en-US" sz="1800" dirty="0"/>
              <a:t> </a:t>
            </a:r>
            <a:r>
              <a:rPr lang="en-US" sz="1800" spc="-5" dirty="0"/>
              <a:t>anti-software</a:t>
            </a:r>
            <a:r>
              <a:rPr lang="en-US" sz="1800" dirty="0"/>
              <a:t> so </a:t>
            </a:r>
            <a:r>
              <a:rPr lang="en-US" sz="1800" spc="-5" dirty="0"/>
              <a:t>these </a:t>
            </a:r>
            <a:r>
              <a:rPr lang="en-US" sz="1800" dirty="0"/>
              <a:t>can </a:t>
            </a:r>
            <a:r>
              <a:rPr lang="en-US" sz="1800" spc="-5" dirty="0"/>
              <a:t>not</a:t>
            </a:r>
            <a:r>
              <a:rPr lang="en-US" sz="1800" dirty="0"/>
              <a:t> </a:t>
            </a:r>
            <a:r>
              <a:rPr lang="en-US" sz="1800" spc="-5" dirty="0"/>
              <a:t>get</a:t>
            </a:r>
            <a:r>
              <a:rPr lang="en-US" sz="1800" dirty="0"/>
              <a:t> </a:t>
            </a:r>
            <a:r>
              <a:rPr lang="en-US" sz="1800" spc="-5" dirty="0"/>
              <a:t>rid</a:t>
            </a:r>
            <a:r>
              <a:rPr lang="en-US" sz="1800" dirty="0"/>
              <a:t> </a:t>
            </a:r>
            <a:r>
              <a:rPr lang="en-US" sz="1800" spc="-5" dirty="0"/>
              <a:t>from</a:t>
            </a:r>
            <a:r>
              <a:rPr lang="en-US" sz="1800" dirty="0"/>
              <a:t> </a:t>
            </a:r>
            <a:r>
              <a:rPr lang="en-US" sz="1800" spc="-5" dirty="0"/>
              <a:t>the</a:t>
            </a:r>
            <a:r>
              <a:rPr lang="en-US" sz="1800" dirty="0"/>
              <a:t> </a:t>
            </a:r>
            <a:r>
              <a:rPr lang="en-US" sz="1800" spc="-5" dirty="0"/>
              <a:t>hardware key-loggers.</a:t>
            </a:r>
            <a:endParaRPr lang="en-US" sz="1800" dirty="0"/>
          </a:p>
          <a:p>
            <a:pPr marL="478155" marR="5715" indent="-200660">
              <a:lnSpc>
                <a:spcPct val="100000"/>
              </a:lnSpc>
              <a:spcBef>
                <a:spcPts val="885"/>
              </a:spcBef>
              <a:buClr>
                <a:srgbClr val="B71E42"/>
              </a:buClr>
              <a:buAutoNum type="arabicPeriod"/>
              <a:tabLst>
                <a:tab pos="479425" algn="l"/>
              </a:tabLst>
            </a:pPr>
            <a:r>
              <a:rPr lang="en-US" sz="1800" b="1" spc="-5" dirty="0"/>
              <a:t>Automatic</a:t>
            </a:r>
            <a:r>
              <a:rPr lang="en-US" sz="1800" b="1" dirty="0"/>
              <a:t> </a:t>
            </a:r>
            <a:r>
              <a:rPr lang="en-US" sz="1800" b="1" spc="-5" dirty="0"/>
              <a:t>form filler</a:t>
            </a:r>
            <a:r>
              <a:rPr lang="en-US" sz="1800" b="1" dirty="0"/>
              <a:t> </a:t>
            </a:r>
            <a:r>
              <a:rPr lang="en-US" sz="1800" dirty="0"/>
              <a:t>–</a:t>
            </a:r>
            <a:r>
              <a:rPr lang="en-US" sz="1800" spc="-5" dirty="0"/>
              <a:t> This</a:t>
            </a:r>
            <a:r>
              <a:rPr lang="en-US" sz="1800" spc="5" dirty="0"/>
              <a:t> </a:t>
            </a:r>
            <a:r>
              <a:rPr lang="en-US" sz="1800" spc="-5" dirty="0"/>
              <a:t>technique </a:t>
            </a:r>
            <a:r>
              <a:rPr lang="en-US" sz="1800" dirty="0"/>
              <a:t>can</a:t>
            </a:r>
            <a:r>
              <a:rPr lang="en-US" sz="1800" spc="-5" dirty="0"/>
              <a:t> be</a:t>
            </a:r>
            <a:r>
              <a:rPr lang="en-US" sz="1800" dirty="0"/>
              <a:t> </a:t>
            </a:r>
            <a:r>
              <a:rPr lang="en-US" sz="1800" spc="-5" dirty="0"/>
              <a:t>used by</a:t>
            </a:r>
            <a:r>
              <a:rPr lang="en-US" sz="1800" spc="5" dirty="0"/>
              <a:t> </a:t>
            </a:r>
            <a:r>
              <a:rPr lang="en-US" sz="1800" spc="-5" dirty="0"/>
              <a:t>the user to</a:t>
            </a:r>
            <a:r>
              <a:rPr lang="en-US" sz="1800" dirty="0"/>
              <a:t> </a:t>
            </a:r>
            <a:r>
              <a:rPr lang="en-US" sz="1800" spc="-5" dirty="0"/>
              <a:t>not fill</a:t>
            </a:r>
            <a:r>
              <a:rPr lang="en-US" sz="1800" spc="5" dirty="0"/>
              <a:t> </a:t>
            </a:r>
            <a:r>
              <a:rPr lang="en-US" sz="1800" spc="-5" dirty="0"/>
              <a:t>forms</a:t>
            </a:r>
            <a:r>
              <a:rPr lang="en-US" sz="1800" dirty="0"/>
              <a:t> </a:t>
            </a:r>
            <a:r>
              <a:rPr lang="en-US" sz="1800" spc="-5" dirty="0"/>
              <a:t>on regular</a:t>
            </a:r>
            <a:r>
              <a:rPr lang="en-US" sz="1800" dirty="0"/>
              <a:t> </a:t>
            </a:r>
            <a:r>
              <a:rPr lang="en-US" sz="1800" spc="-5" dirty="0"/>
              <a:t>bases</a:t>
            </a:r>
            <a:r>
              <a:rPr lang="en-US" sz="1800" dirty="0"/>
              <a:t> </a:t>
            </a:r>
            <a:r>
              <a:rPr lang="en-US" sz="1800" spc="-5" dirty="0"/>
              <a:t>instead </a:t>
            </a:r>
            <a:r>
              <a:rPr lang="en-US" sz="1800" spc="-375" dirty="0"/>
              <a:t> </a:t>
            </a:r>
            <a:r>
              <a:rPr lang="en-US" sz="1800" dirty="0"/>
              <a:t>use</a:t>
            </a:r>
            <a:r>
              <a:rPr lang="en-US" sz="1800" spc="-10" dirty="0"/>
              <a:t> </a:t>
            </a:r>
            <a:r>
              <a:rPr lang="en-US" sz="1800" spc="-5" dirty="0"/>
              <a:t>automatic</a:t>
            </a:r>
            <a:r>
              <a:rPr lang="en-US" sz="1800" dirty="0"/>
              <a:t> </a:t>
            </a:r>
            <a:r>
              <a:rPr lang="en-US" sz="1800" spc="-5" dirty="0"/>
              <a:t>form filler which will</a:t>
            </a:r>
            <a:r>
              <a:rPr lang="en-US" sz="1800" dirty="0"/>
              <a:t> </a:t>
            </a:r>
            <a:r>
              <a:rPr lang="en-US" sz="1800" spc="-5" dirty="0"/>
              <a:t>give </a:t>
            </a:r>
            <a:r>
              <a:rPr lang="en-US" sz="1800" dirty="0"/>
              <a:t>a</a:t>
            </a:r>
            <a:r>
              <a:rPr lang="en-US" sz="1800" spc="-10" dirty="0"/>
              <a:t> </a:t>
            </a:r>
            <a:r>
              <a:rPr lang="en-US" sz="1800" spc="-5" dirty="0"/>
              <a:t>shield against key-loggers</a:t>
            </a:r>
            <a:r>
              <a:rPr lang="en-US" sz="1800" dirty="0"/>
              <a:t> </a:t>
            </a:r>
            <a:r>
              <a:rPr lang="en-US" sz="1800" spc="-5" dirty="0"/>
              <a:t>as</a:t>
            </a:r>
            <a:r>
              <a:rPr lang="en-US" sz="1800" dirty="0"/>
              <a:t> keys </a:t>
            </a:r>
            <a:r>
              <a:rPr lang="en-US" sz="1800" spc="-5" dirty="0"/>
              <a:t>will</a:t>
            </a:r>
            <a:r>
              <a:rPr lang="en-US" sz="1800" dirty="0"/>
              <a:t> </a:t>
            </a:r>
            <a:r>
              <a:rPr lang="en-US" sz="1800" spc="-5" dirty="0"/>
              <a:t>not be</a:t>
            </a:r>
            <a:r>
              <a:rPr lang="en-US" sz="1800" spc="-10" dirty="0"/>
              <a:t> </a:t>
            </a:r>
            <a:r>
              <a:rPr lang="en-US" sz="1800" spc="-5" dirty="0"/>
              <a:t>pressed </a:t>
            </a:r>
            <a:r>
              <a:rPr lang="en-US" sz="1800" dirty="0"/>
              <a:t>.</a:t>
            </a:r>
          </a:p>
          <a:p>
            <a:pPr marL="478155" marR="54610" indent="-200660">
              <a:lnSpc>
                <a:spcPct val="100000"/>
              </a:lnSpc>
              <a:spcBef>
                <a:spcPts val="885"/>
              </a:spcBef>
              <a:buClr>
                <a:srgbClr val="B71E42"/>
              </a:buClr>
              <a:buAutoNum type="arabicPeriod"/>
              <a:tabLst>
                <a:tab pos="479425" algn="l"/>
              </a:tabLst>
            </a:pPr>
            <a:r>
              <a:rPr lang="en-US" sz="1800" b="1" spc="-10" dirty="0"/>
              <a:t>One-Time-Passwords</a:t>
            </a:r>
            <a:r>
              <a:rPr lang="en-US" sz="1800" spc="5" dirty="0"/>
              <a:t> </a:t>
            </a:r>
            <a:r>
              <a:rPr lang="en-US" sz="1800" dirty="0"/>
              <a:t>– </a:t>
            </a:r>
            <a:r>
              <a:rPr lang="en-US" sz="1800" spc="-5" dirty="0"/>
              <a:t>Using</a:t>
            </a:r>
            <a:r>
              <a:rPr lang="en-US" sz="1800" dirty="0"/>
              <a:t> </a:t>
            </a:r>
            <a:r>
              <a:rPr lang="en-US" sz="1800" spc="-20" dirty="0"/>
              <a:t>OTP’s</a:t>
            </a:r>
            <a:r>
              <a:rPr lang="en-US" sz="1800" spc="5" dirty="0"/>
              <a:t> </a:t>
            </a:r>
            <a:r>
              <a:rPr lang="en-US" sz="1800" spc="-5" dirty="0"/>
              <a:t>as</a:t>
            </a:r>
            <a:r>
              <a:rPr lang="en-US" sz="1800" spc="5" dirty="0"/>
              <a:t> </a:t>
            </a:r>
            <a:r>
              <a:rPr lang="en-US" sz="1800" spc="-5" dirty="0"/>
              <a:t>password</a:t>
            </a:r>
            <a:r>
              <a:rPr lang="en-US" sz="1800" dirty="0"/>
              <a:t> </a:t>
            </a:r>
            <a:r>
              <a:rPr lang="en-US" sz="1800" spc="-5" dirty="0"/>
              <a:t>may</a:t>
            </a:r>
            <a:r>
              <a:rPr lang="en-US" sz="1800" spc="5" dirty="0"/>
              <a:t> </a:t>
            </a:r>
            <a:r>
              <a:rPr lang="en-US" sz="1800" spc="-5" dirty="0"/>
              <a:t>be</a:t>
            </a:r>
            <a:r>
              <a:rPr lang="en-US" sz="1800" dirty="0"/>
              <a:t> </a:t>
            </a:r>
            <a:r>
              <a:rPr lang="en-US" sz="1800" spc="-5" dirty="0"/>
              <a:t>safe</a:t>
            </a:r>
            <a:r>
              <a:rPr lang="en-US" sz="1800" dirty="0"/>
              <a:t> </a:t>
            </a:r>
            <a:r>
              <a:rPr lang="en-US" sz="1800" spc="-5" dirty="0"/>
              <a:t>as</a:t>
            </a:r>
            <a:r>
              <a:rPr lang="en-US" sz="1800" spc="10" dirty="0"/>
              <a:t> </a:t>
            </a:r>
            <a:r>
              <a:rPr lang="en-US" sz="1800" spc="-5" dirty="0"/>
              <a:t>every</a:t>
            </a:r>
            <a:r>
              <a:rPr lang="en-US" sz="1800" spc="5" dirty="0"/>
              <a:t> </a:t>
            </a:r>
            <a:r>
              <a:rPr lang="en-US" sz="1800" spc="-5" dirty="0"/>
              <a:t>time</a:t>
            </a:r>
            <a:r>
              <a:rPr lang="en-US" sz="1800" dirty="0"/>
              <a:t> </a:t>
            </a:r>
            <a:r>
              <a:rPr lang="en-US" sz="1800" spc="-5" dirty="0"/>
              <a:t>we</a:t>
            </a:r>
            <a:r>
              <a:rPr lang="en-US" sz="1800" dirty="0"/>
              <a:t> </a:t>
            </a:r>
            <a:r>
              <a:rPr lang="en-US" sz="1800" spc="-5" dirty="0"/>
              <a:t>login</a:t>
            </a:r>
            <a:r>
              <a:rPr lang="en-US" sz="1800" dirty="0"/>
              <a:t> </a:t>
            </a:r>
            <a:r>
              <a:rPr lang="en-US" sz="1800" spc="-5" dirty="0"/>
              <a:t>we</a:t>
            </a:r>
            <a:r>
              <a:rPr lang="en-US" sz="1800" dirty="0"/>
              <a:t> </a:t>
            </a:r>
            <a:r>
              <a:rPr lang="en-US" sz="1800" spc="-5" dirty="0"/>
              <a:t>have</a:t>
            </a:r>
            <a:r>
              <a:rPr lang="en-US" sz="1800" dirty="0"/>
              <a:t> </a:t>
            </a:r>
            <a:r>
              <a:rPr lang="en-US" sz="1800" spc="-5" dirty="0"/>
              <a:t>to</a:t>
            </a:r>
            <a:r>
              <a:rPr lang="en-US" sz="1800" dirty="0"/>
              <a:t> use </a:t>
            </a:r>
            <a:r>
              <a:rPr lang="en-US" sz="1800" spc="-375" dirty="0"/>
              <a:t> </a:t>
            </a:r>
            <a:r>
              <a:rPr lang="en-US" sz="1800" dirty="0"/>
              <a:t>a</a:t>
            </a:r>
            <a:r>
              <a:rPr lang="en-US" sz="1800" spc="-15" dirty="0"/>
              <a:t> </a:t>
            </a:r>
            <a:r>
              <a:rPr lang="en-US" sz="1800" spc="-5" dirty="0"/>
              <a:t>new password.</a:t>
            </a:r>
            <a:endParaRPr lang="en-US" sz="1800" dirty="0"/>
          </a:p>
          <a:p>
            <a:pPr marL="478155" marR="200660" indent="-200660">
              <a:lnSpc>
                <a:spcPct val="100000"/>
              </a:lnSpc>
              <a:spcBef>
                <a:spcPts val="885"/>
              </a:spcBef>
              <a:buClr>
                <a:srgbClr val="B71E42"/>
              </a:buClr>
              <a:buAutoNum type="arabicPeriod"/>
              <a:tabLst>
                <a:tab pos="479425" algn="l"/>
              </a:tabLst>
            </a:pPr>
            <a:r>
              <a:rPr lang="en-US" sz="1800" b="1" spc="-5" dirty="0"/>
              <a:t>Patterns</a:t>
            </a:r>
            <a:r>
              <a:rPr lang="en-US" sz="1800" b="1" dirty="0"/>
              <a:t> </a:t>
            </a:r>
            <a:r>
              <a:rPr lang="en-US" sz="1800" b="1" spc="-5" dirty="0"/>
              <a:t>or</a:t>
            </a:r>
            <a:r>
              <a:rPr lang="en-US" sz="1800" b="1" dirty="0"/>
              <a:t> </a:t>
            </a:r>
            <a:r>
              <a:rPr lang="en-US" sz="1800" b="1" spc="-5" dirty="0"/>
              <a:t>mouse-recognition</a:t>
            </a:r>
            <a:r>
              <a:rPr lang="en-US" sz="1800" b="1" dirty="0"/>
              <a:t> </a:t>
            </a:r>
            <a:r>
              <a:rPr lang="en-US" sz="1800" dirty="0"/>
              <a:t>– </a:t>
            </a:r>
            <a:r>
              <a:rPr lang="en-US" sz="1800" spc="-5" dirty="0"/>
              <a:t>On</a:t>
            </a:r>
            <a:r>
              <a:rPr lang="en-US" sz="1800" dirty="0"/>
              <a:t> </a:t>
            </a:r>
            <a:r>
              <a:rPr lang="en-US" sz="1800" spc="-5" dirty="0"/>
              <a:t>android</a:t>
            </a:r>
            <a:r>
              <a:rPr lang="en-US" sz="1800" dirty="0"/>
              <a:t> </a:t>
            </a:r>
            <a:r>
              <a:rPr lang="en-US" sz="1800" spc="-5" dirty="0"/>
              <a:t>devices</a:t>
            </a:r>
            <a:r>
              <a:rPr lang="en-US" sz="1800" dirty="0"/>
              <a:t> </a:t>
            </a:r>
            <a:r>
              <a:rPr lang="en-US" sz="1800" spc="-5" dirty="0"/>
              <a:t>used</a:t>
            </a:r>
            <a:r>
              <a:rPr lang="en-US" sz="1800" dirty="0"/>
              <a:t> </a:t>
            </a:r>
            <a:r>
              <a:rPr lang="en-US" sz="1800" spc="-5" dirty="0"/>
              <a:t>pattern</a:t>
            </a:r>
            <a:r>
              <a:rPr lang="en-US" sz="1800" dirty="0"/>
              <a:t> </a:t>
            </a:r>
            <a:r>
              <a:rPr lang="en-US" sz="1800" spc="-5" dirty="0"/>
              <a:t>as</a:t>
            </a:r>
            <a:r>
              <a:rPr lang="en-US" sz="1800" spc="5" dirty="0"/>
              <a:t> </a:t>
            </a:r>
            <a:r>
              <a:rPr lang="en-US" sz="1800" dirty="0"/>
              <a:t>a </a:t>
            </a:r>
            <a:r>
              <a:rPr lang="en-US" sz="1800" spc="-5" dirty="0"/>
              <a:t>password</a:t>
            </a:r>
            <a:r>
              <a:rPr lang="en-US" sz="1800" dirty="0"/>
              <a:t> </a:t>
            </a:r>
            <a:r>
              <a:rPr lang="en-US" sz="1800" spc="-5" dirty="0"/>
              <a:t>of applications</a:t>
            </a:r>
            <a:r>
              <a:rPr lang="en-US" sz="1800" spc="5" dirty="0"/>
              <a:t> </a:t>
            </a:r>
            <a:r>
              <a:rPr lang="en-US" sz="1800" spc="-5" dirty="0"/>
              <a:t>and </a:t>
            </a:r>
            <a:r>
              <a:rPr lang="en-US" sz="1800" spc="-375" dirty="0"/>
              <a:t> </a:t>
            </a:r>
            <a:r>
              <a:rPr lang="en-US" sz="1800" spc="-5" dirty="0"/>
              <a:t>on</a:t>
            </a:r>
            <a:r>
              <a:rPr lang="en-US" sz="1800" spc="-10" dirty="0"/>
              <a:t> </a:t>
            </a:r>
            <a:r>
              <a:rPr lang="en-US" sz="1800" spc="-5" dirty="0"/>
              <a:t>PC</a:t>
            </a:r>
            <a:r>
              <a:rPr lang="en-US" sz="1800" dirty="0"/>
              <a:t> use</a:t>
            </a:r>
            <a:r>
              <a:rPr lang="en-US" sz="1800" spc="-10" dirty="0"/>
              <a:t> </a:t>
            </a:r>
            <a:r>
              <a:rPr lang="en-US" sz="1800" spc="-5" dirty="0"/>
              <a:t>mouse recognition, mouse</a:t>
            </a:r>
            <a:r>
              <a:rPr lang="en-US" sz="1800" spc="-10" dirty="0"/>
              <a:t> </a:t>
            </a:r>
            <a:r>
              <a:rPr lang="en-US" sz="1800" spc="-5" dirty="0"/>
              <a:t>program uses</a:t>
            </a:r>
            <a:r>
              <a:rPr lang="en-US" sz="1800" dirty="0"/>
              <a:t> </a:t>
            </a:r>
            <a:r>
              <a:rPr lang="en-US" sz="1800" spc="-5" dirty="0"/>
              <a:t>mouse</a:t>
            </a:r>
            <a:r>
              <a:rPr lang="en-US" sz="1800" spc="-10" dirty="0"/>
              <a:t> </a:t>
            </a:r>
            <a:r>
              <a:rPr lang="en-US" sz="1800" spc="-5" dirty="0"/>
              <a:t>gestures</a:t>
            </a:r>
            <a:r>
              <a:rPr lang="en-US" sz="1800" dirty="0"/>
              <a:t> </a:t>
            </a:r>
            <a:r>
              <a:rPr lang="en-US" sz="1800" spc="-5" dirty="0"/>
              <a:t>instead of</a:t>
            </a:r>
            <a:r>
              <a:rPr lang="en-US" sz="1800" spc="-10" dirty="0"/>
              <a:t> </a:t>
            </a:r>
            <a:r>
              <a:rPr lang="en-US" sz="1800" spc="-5" dirty="0"/>
              <a:t>stylus.</a:t>
            </a:r>
            <a:endParaRPr lang="en-US" sz="1800" dirty="0"/>
          </a:p>
          <a:p>
            <a:pPr marL="478155" marR="11430" indent="-200660">
              <a:lnSpc>
                <a:spcPct val="100000"/>
              </a:lnSpc>
              <a:spcBef>
                <a:spcPts val="885"/>
              </a:spcBef>
              <a:buClr>
                <a:srgbClr val="B71E42"/>
              </a:buClr>
              <a:buAutoNum type="arabicPeriod"/>
              <a:tabLst>
                <a:tab pos="479425" algn="l"/>
              </a:tabLst>
            </a:pPr>
            <a:r>
              <a:rPr lang="en-US" sz="1800" b="1" spc="-40" dirty="0"/>
              <a:t>Voice</a:t>
            </a:r>
            <a:r>
              <a:rPr lang="en-US" sz="1800" b="1" spc="-5" dirty="0"/>
              <a:t> to</a:t>
            </a:r>
            <a:r>
              <a:rPr lang="en-US" sz="1800" b="1" spc="-25" dirty="0"/>
              <a:t> </a:t>
            </a:r>
            <a:r>
              <a:rPr lang="en-US" sz="1800" b="1" spc="-30" dirty="0"/>
              <a:t>Text</a:t>
            </a:r>
            <a:r>
              <a:rPr lang="en-US" sz="1800" b="1" dirty="0"/>
              <a:t> </a:t>
            </a:r>
            <a:r>
              <a:rPr lang="en-US" sz="1800" b="1" spc="-5" dirty="0"/>
              <a:t>Converter </a:t>
            </a:r>
            <a:r>
              <a:rPr lang="en-US" sz="1800" dirty="0"/>
              <a:t>–</a:t>
            </a:r>
            <a:r>
              <a:rPr lang="en-US" sz="1800" spc="-25" dirty="0"/>
              <a:t> </a:t>
            </a:r>
            <a:r>
              <a:rPr lang="en-US" sz="1800" spc="-5" dirty="0"/>
              <a:t>This</a:t>
            </a:r>
            <a:r>
              <a:rPr lang="en-US" sz="1800" spc="5" dirty="0"/>
              <a:t> </a:t>
            </a:r>
            <a:r>
              <a:rPr lang="en-US" sz="1800" spc="-5" dirty="0"/>
              <a:t>software</a:t>
            </a:r>
            <a:r>
              <a:rPr lang="en-US" sz="1800" dirty="0"/>
              <a:t> </a:t>
            </a:r>
            <a:r>
              <a:rPr lang="en-US" sz="1800" spc="-5" dirty="0"/>
              <a:t>helps</a:t>
            </a:r>
            <a:r>
              <a:rPr lang="en-US" sz="1800" spc="5" dirty="0"/>
              <a:t> </a:t>
            </a:r>
            <a:r>
              <a:rPr lang="en-US" sz="1800" spc="-5" dirty="0"/>
              <a:t>to prevent</a:t>
            </a:r>
            <a:r>
              <a:rPr lang="en-US" sz="1800" dirty="0"/>
              <a:t> </a:t>
            </a:r>
            <a:r>
              <a:rPr lang="en-US" sz="1800" spc="-5" dirty="0"/>
              <a:t>Keylogging</a:t>
            </a:r>
            <a:r>
              <a:rPr lang="en-US" sz="1800" dirty="0"/>
              <a:t> </a:t>
            </a:r>
            <a:r>
              <a:rPr lang="en-US" sz="1800" spc="-5" dirty="0"/>
              <a:t>which</a:t>
            </a:r>
            <a:r>
              <a:rPr lang="en-US" sz="1800" dirty="0"/>
              <a:t> </a:t>
            </a:r>
            <a:r>
              <a:rPr lang="en-US" sz="1800" spc="-10" dirty="0"/>
              <a:t>targets</a:t>
            </a:r>
            <a:r>
              <a:rPr lang="en-US" sz="1800" dirty="0"/>
              <a:t> a </a:t>
            </a:r>
            <a:r>
              <a:rPr lang="en-US" sz="1800" spc="-5" dirty="0"/>
              <a:t>specific</a:t>
            </a:r>
            <a:r>
              <a:rPr lang="en-US" sz="1800" spc="5" dirty="0"/>
              <a:t> </a:t>
            </a:r>
            <a:r>
              <a:rPr lang="en-US" sz="1800" spc="-5" dirty="0"/>
              <a:t>part</a:t>
            </a:r>
            <a:r>
              <a:rPr lang="en-US" sz="1800" dirty="0"/>
              <a:t> </a:t>
            </a:r>
            <a:r>
              <a:rPr lang="en-US" sz="1800" spc="-5" dirty="0"/>
              <a:t>of</a:t>
            </a:r>
            <a:r>
              <a:rPr lang="en-US" sz="1800" dirty="0"/>
              <a:t> </a:t>
            </a:r>
            <a:r>
              <a:rPr lang="en-US" sz="1800" spc="-5" dirty="0"/>
              <a:t>our </a:t>
            </a:r>
            <a:r>
              <a:rPr lang="en-US" sz="1800" spc="-375" dirty="0"/>
              <a:t> </a:t>
            </a:r>
            <a:r>
              <a:rPr lang="en-US" sz="1800" spc="-5" dirty="0"/>
              <a:t>keyboard.</a:t>
            </a:r>
            <a:endParaRPr lang="en-US" sz="1800"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88BCC5E4-A3AD-46F2-B4D5-2844F5DE232C}"/>
              </a:ext>
            </a:extLst>
          </p:cNvPr>
          <p:cNvSpPr txBox="1"/>
          <p:nvPr/>
        </p:nvSpPr>
        <p:spPr>
          <a:xfrm>
            <a:off x="2320000" y="2244060"/>
            <a:ext cx="7033550" cy="2369880"/>
          </a:xfrm>
          <a:prstGeom prst="rect">
            <a:avLst/>
          </a:prstGeom>
          <a:noFill/>
        </p:spPr>
        <p:txBody>
          <a:bodyPr wrap="square" rtlCol="0">
            <a:spAutoFit/>
          </a:bodyPr>
          <a:lstStyle/>
          <a:p>
            <a:pPr marL="12700" marR="140335">
              <a:lnSpc>
                <a:spcPct val="100000"/>
              </a:lnSpc>
              <a:spcBef>
                <a:spcPts val="100"/>
              </a:spcBef>
              <a:buSzPct val="94285"/>
              <a:buFont typeface="Arial MT"/>
              <a:buChar char="•"/>
              <a:tabLst>
                <a:tab pos="91440" algn="l"/>
              </a:tabLst>
            </a:pPr>
            <a:r>
              <a:rPr lang="en-US" sz="1800" b="1" spc="-5" dirty="0">
                <a:latin typeface="Arial"/>
                <a:cs typeface="Arial"/>
              </a:rPr>
              <a:t>Innovative Approach: </a:t>
            </a:r>
            <a:r>
              <a:rPr lang="en-US" sz="1800" spc="-5" dirty="0">
                <a:latin typeface="Arial MT"/>
                <a:cs typeface="Arial MT"/>
              </a:rPr>
              <a:t>Combining technical measures with user education for </a:t>
            </a:r>
            <a:r>
              <a:rPr lang="en-US" sz="1800" spc="-475" dirty="0">
                <a:latin typeface="Arial MT"/>
                <a:cs typeface="Arial MT"/>
              </a:rPr>
              <a:t> </a:t>
            </a:r>
            <a:r>
              <a:rPr lang="en-US" sz="1800" spc="-5" dirty="0">
                <a:latin typeface="Arial MT"/>
                <a:cs typeface="Arial MT"/>
              </a:rPr>
              <a:t>comprehensive</a:t>
            </a:r>
            <a:r>
              <a:rPr lang="en-US" sz="1800" spc="-10" dirty="0">
                <a:latin typeface="Arial MT"/>
                <a:cs typeface="Arial MT"/>
              </a:rPr>
              <a:t> </a:t>
            </a:r>
            <a:r>
              <a:rPr lang="en-US" sz="1800" spc="-5" dirty="0">
                <a:latin typeface="Arial MT"/>
                <a:cs typeface="Arial MT"/>
              </a:rPr>
              <a:t>protection.</a:t>
            </a:r>
            <a:endParaRPr lang="en-US" sz="1800" dirty="0">
              <a:latin typeface="Arial MT"/>
              <a:cs typeface="Arial MT"/>
            </a:endParaRPr>
          </a:p>
          <a:p>
            <a:pPr>
              <a:lnSpc>
                <a:spcPct val="100000"/>
              </a:lnSpc>
              <a:spcBef>
                <a:spcPts val="45"/>
              </a:spcBef>
              <a:buFont typeface="Arial MT"/>
              <a:buChar char="•"/>
            </a:pPr>
            <a:endParaRPr lang="en-US" sz="2000" dirty="0">
              <a:latin typeface="Arial MT"/>
              <a:cs typeface="Arial MT"/>
            </a:endParaRPr>
          </a:p>
          <a:p>
            <a:pPr marL="12700" marR="5080">
              <a:lnSpc>
                <a:spcPct val="100000"/>
              </a:lnSpc>
              <a:buSzPct val="94285"/>
              <a:buFont typeface="Arial MT"/>
              <a:buChar char="•"/>
              <a:tabLst>
                <a:tab pos="91440" algn="l"/>
              </a:tabLst>
            </a:pPr>
            <a:r>
              <a:rPr lang="en-US" sz="1800" b="1" spc="-5" dirty="0">
                <a:latin typeface="Arial"/>
                <a:cs typeface="Arial"/>
              </a:rPr>
              <a:t>Demonstration:</a:t>
            </a:r>
            <a:r>
              <a:rPr lang="en-US" sz="1800" b="1" spc="5" dirty="0">
                <a:latin typeface="Arial"/>
                <a:cs typeface="Arial"/>
              </a:rPr>
              <a:t> </a:t>
            </a:r>
            <a:r>
              <a:rPr lang="en-US" sz="1800" spc="-5" dirty="0">
                <a:latin typeface="Arial MT"/>
                <a:cs typeface="Arial MT"/>
              </a:rPr>
              <a:t>Real-time</a:t>
            </a:r>
            <a:r>
              <a:rPr lang="en-US" sz="1800" spc="5" dirty="0">
                <a:latin typeface="Arial MT"/>
                <a:cs typeface="Arial MT"/>
              </a:rPr>
              <a:t> </a:t>
            </a:r>
            <a:r>
              <a:rPr lang="en-US" sz="1800" spc="-5" dirty="0">
                <a:latin typeface="Arial MT"/>
                <a:cs typeface="Arial MT"/>
              </a:rPr>
              <a:t>demonstration</a:t>
            </a:r>
            <a:r>
              <a:rPr lang="en-US" sz="1800" spc="5" dirty="0">
                <a:latin typeface="Arial MT"/>
                <a:cs typeface="Arial MT"/>
              </a:rPr>
              <a:t> </a:t>
            </a:r>
            <a:r>
              <a:rPr lang="en-US" sz="1800" spc="-5" dirty="0">
                <a:latin typeface="Arial MT"/>
                <a:cs typeface="Arial MT"/>
              </a:rPr>
              <a:t>of</a:t>
            </a:r>
            <a:r>
              <a:rPr lang="en-US" sz="1800" spc="5" dirty="0">
                <a:latin typeface="Arial MT"/>
                <a:cs typeface="Arial MT"/>
              </a:rPr>
              <a:t> </a:t>
            </a:r>
            <a:r>
              <a:rPr lang="en-US" sz="1800" dirty="0">
                <a:latin typeface="Arial MT"/>
                <a:cs typeface="Arial MT"/>
              </a:rPr>
              <a:t>a</a:t>
            </a:r>
            <a:r>
              <a:rPr lang="en-US" sz="1800" spc="5" dirty="0">
                <a:latin typeface="Arial MT"/>
                <a:cs typeface="Arial MT"/>
              </a:rPr>
              <a:t> </a:t>
            </a:r>
            <a:r>
              <a:rPr lang="en-US" sz="1800" spc="-5" dirty="0">
                <a:latin typeface="Arial MT"/>
                <a:cs typeface="Arial MT"/>
              </a:rPr>
              <a:t>simple</a:t>
            </a:r>
            <a:r>
              <a:rPr lang="en-US" sz="1800" spc="5" dirty="0">
                <a:latin typeface="Arial MT"/>
                <a:cs typeface="Arial MT"/>
              </a:rPr>
              <a:t> </a:t>
            </a:r>
            <a:r>
              <a:rPr lang="en-US" sz="1800" spc="-5" dirty="0">
                <a:latin typeface="Arial MT"/>
                <a:cs typeface="Arial MT"/>
              </a:rPr>
              <a:t>keylogger</a:t>
            </a:r>
            <a:r>
              <a:rPr lang="en-US" sz="1800" spc="5" dirty="0">
                <a:latin typeface="Arial MT"/>
                <a:cs typeface="Arial MT"/>
              </a:rPr>
              <a:t> </a:t>
            </a:r>
            <a:r>
              <a:rPr lang="en-US" sz="1800" spc="-5" dirty="0">
                <a:latin typeface="Arial MT"/>
                <a:cs typeface="Arial MT"/>
              </a:rPr>
              <a:t>to</a:t>
            </a:r>
            <a:r>
              <a:rPr lang="en-US" sz="1800" spc="5" dirty="0">
                <a:latin typeface="Arial MT"/>
                <a:cs typeface="Arial MT"/>
              </a:rPr>
              <a:t> </a:t>
            </a:r>
            <a:r>
              <a:rPr lang="en-US" sz="1800" spc="-5" dirty="0">
                <a:latin typeface="Arial MT"/>
                <a:cs typeface="Arial MT"/>
              </a:rPr>
              <a:t>illustrate</a:t>
            </a:r>
            <a:r>
              <a:rPr lang="en-US" sz="1800" spc="5" dirty="0">
                <a:latin typeface="Arial MT"/>
                <a:cs typeface="Arial MT"/>
              </a:rPr>
              <a:t> </a:t>
            </a:r>
            <a:r>
              <a:rPr lang="en-US" sz="1800" spc="-5" dirty="0">
                <a:latin typeface="Arial MT"/>
                <a:cs typeface="Arial MT"/>
              </a:rPr>
              <a:t>the </a:t>
            </a:r>
            <a:r>
              <a:rPr lang="en-US" sz="1800" spc="-470" dirty="0">
                <a:latin typeface="Arial MT"/>
                <a:cs typeface="Arial MT"/>
              </a:rPr>
              <a:t> </a:t>
            </a:r>
            <a:r>
              <a:rPr lang="en-US" sz="1800" spc="-5" dirty="0">
                <a:latin typeface="Arial MT"/>
                <a:cs typeface="Arial MT"/>
              </a:rPr>
              <a:t>threat and the effectiveness</a:t>
            </a:r>
            <a:r>
              <a:rPr lang="en-US" sz="1800" dirty="0">
                <a:latin typeface="Arial MT"/>
                <a:cs typeface="Arial MT"/>
              </a:rPr>
              <a:t> </a:t>
            </a:r>
            <a:r>
              <a:rPr lang="en-US" sz="1800" spc="-5" dirty="0">
                <a:latin typeface="Arial MT"/>
                <a:cs typeface="Arial MT"/>
              </a:rPr>
              <a:t>of security</a:t>
            </a:r>
            <a:r>
              <a:rPr lang="en-US" sz="1800" dirty="0">
                <a:latin typeface="Arial MT"/>
                <a:cs typeface="Arial MT"/>
              </a:rPr>
              <a:t> </a:t>
            </a:r>
            <a:r>
              <a:rPr lang="en-US" sz="1800" spc="-5" dirty="0">
                <a:latin typeface="Arial MT"/>
                <a:cs typeface="Arial MT"/>
              </a:rPr>
              <a:t>measures.</a:t>
            </a:r>
            <a:endParaRPr lang="en-US" sz="1800" dirty="0">
              <a:latin typeface="Arial MT"/>
              <a:cs typeface="Arial MT"/>
            </a:endParaRPr>
          </a:p>
          <a:p>
            <a:pPr>
              <a:lnSpc>
                <a:spcPct val="100000"/>
              </a:lnSpc>
              <a:spcBef>
                <a:spcPts val="45"/>
              </a:spcBef>
              <a:buFont typeface="Arial MT"/>
              <a:buChar char="•"/>
            </a:pPr>
            <a:endParaRPr lang="en-US" sz="2000" dirty="0">
              <a:latin typeface="Arial MT"/>
              <a:cs typeface="Arial MT"/>
            </a:endParaRPr>
          </a:p>
          <a:p>
            <a:pPr marL="12700" marR="399415">
              <a:lnSpc>
                <a:spcPct val="100000"/>
              </a:lnSpc>
              <a:buSzPct val="94285"/>
              <a:buFont typeface="Arial MT"/>
              <a:buChar char="•"/>
              <a:tabLst>
                <a:tab pos="91440" algn="l"/>
              </a:tabLst>
            </a:pPr>
            <a:r>
              <a:rPr lang="en-US" sz="1800" b="1" spc="-5" dirty="0">
                <a:latin typeface="Arial"/>
                <a:cs typeface="Arial"/>
              </a:rPr>
              <a:t>Impact:</a:t>
            </a:r>
            <a:r>
              <a:rPr lang="en-US" sz="1800" b="1" spc="5" dirty="0">
                <a:latin typeface="Arial"/>
                <a:cs typeface="Arial"/>
              </a:rPr>
              <a:t> </a:t>
            </a:r>
            <a:r>
              <a:rPr lang="en-US" sz="1800" spc="-5" dirty="0">
                <a:latin typeface="Arial MT"/>
                <a:cs typeface="Arial MT"/>
              </a:rPr>
              <a:t>Significant</a:t>
            </a:r>
            <a:r>
              <a:rPr lang="en-US" sz="1800" spc="5" dirty="0">
                <a:latin typeface="Arial MT"/>
                <a:cs typeface="Arial MT"/>
              </a:rPr>
              <a:t> </a:t>
            </a:r>
            <a:r>
              <a:rPr lang="en-US" sz="1800" spc="-5" dirty="0">
                <a:latin typeface="Arial MT"/>
                <a:cs typeface="Arial MT"/>
              </a:rPr>
              <a:t>reduction</a:t>
            </a:r>
            <a:r>
              <a:rPr lang="en-US" sz="1800" spc="5" dirty="0">
                <a:latin typeface="Arial MT"/>
                <a:cs typeface="Arial MT"/>
              </a:rPr>
              <a:t> </a:t>
            </a:r>
            <a:r>
              <a:rPr lang="en-US" sz="1800" spc="-5" dirty="0">
                <a:latin typeface="Arial MT"/>
                <a:cs typeface="Arial MT"/>
              </a:rPr>
              <a:t>in</a:t>
            </a:r>
            <a:r>
              <a:rPr lang="en-US" sz="1800" spc="10" dirty="0">
                <a:latin typeface="Arial MT"/>
                <a:cs typeface="Arial MT"/>
              </a:rPr>
              <a:t> </a:t>
            </a:r>
            <a:r>
              <a:rPr lang="en-US" sz="1800" spc="-5" dirty="0">
                <a:latin typeface="Arial MT"/>
                <a:cs typeface="Arial MT"/>
              </a:rPr>
              <a:t>the</a:t>
            </a:r>
            <a:r>
              <a:rPr lang="en-US" sz="1800" spc="5" dirty="0">
                <a:latin typeface="Arial MT"/>
                <a:cs typeface="Arial MT"/>
              </a:rPr>
              <a:t> </a:t>
            </a:r>
            <a:r>
              <a:rPr lang="en-US" sz="1800" spc="-5" dirty="0">
                <a:latin typeface="Arial MT"/>
                <a:cs typeface="Arial MT"/>
              </a:rPr>
              <a:t>likelihood</a:t>
            </a:r>
            <a:r>
              <a:rPr lang="en-US" sz="1800" spc="5" dirty="0">
                <a:latin typeface="Arial MT"/>
                <a:cs typeface="Arial MT"/>
              </a:rPr>
              <a:t> </a:t>
            </a:r>
            <a:r>
              <a:rPr lang="en-US" sz="1800" spc="-5" dirty="0">
                <a:latin typeface="Arial MT"/>
                <a:cs typeface="Arial MT"/>
              </a:rPr>
              <a:t>of</a:t>
            </a:r>
            <a:r>
              <a:rPr lang="en-US" sz="1800" spc="5" dirty="0">
                <a:latin typeface="Arial MT"/>
                <a:cs typeface="Arial MT"/>
              </a:rPr>
              <a:t> </a:t>
            </a:r>
            <a:r>
              <a:rPr lang="en-US" sz="1800" spc="-5" dirty="0">
                <a:latin typeface="Arial MT"/>
                <a:cs typeface="Arial MT"/>
              </a:rPr>
              <a:t>keylogging</a:t>
            </a:r>
            <a:r>
              <a:rPr lang="en-US" sz="1800" spc="10" dirty="0">
                <a:latin typeface="Arial MT"/>
                <a:cs typeface="Arial MT"/>
              </a:rPr>
              <a:t> </a:t>
            </a:r>
            <a:r>
              <a:rPr lang="en-US" sz="1800" spc="-5" dirty="0">
                <a:latin typeface="Arial MT"/>
                <a:cs typeface="Arial MT"/>
              </a:rPr>
              <a:t>attacks</a:t>
            </a:r>
            <a:r>
              <a:rPr lang="en-US" sz="1800" spc="10" dirty="0">
                <a:latin typeface="Arial MT"/>
                <a:cs typeface="Arial MT"/>
              </a:rPr>
              <a:t> </a:t>
            </a:r>
            <a:r>
              <a:rPr lang="en-US" sz="1800" spc="-5" dirty="0">
                <a:latin typeface="Arial MT"/>
                <a:cs typeface="Arial MT"/>
              </a:rPr>
              <a:t>through </a:t>
            </a:r>
            <a:r>
              <a:rPr lang="en-US" sz="1800" spc="-470" dirty="0">
                <a:latin typeface="Arial MT"/>
                <a:cs typeface="Arial MT"/>
              </a:rPr>
              <a:t> </a:t>
            </a:r>
            <a:r>
              <a:rPr lang="en-US" sz="1800" spc="-5" dirty="0">
                <a:latin typeface="Arial MT"/>
                <a:cs typeface="Arial MT"/>
              </a:rPr>
              <a:t>proactive</a:t>
            </a:r>
            <a:r>
              <a:rPr lang="en-US" sz="1800" spc="-10" dirty="0">
                <a:latin typeface="Arial MT"/>
                <a:cs typeface="Arial MT"/>
              </a:rPr>
              <a:t> </a:t>
            </a:r>
            <a:r>
              <a:rPr lang="en-US" sz="1800" spc="-5" dirty="0">
                <a:latin typeface="Arial MT"/>
                <a:cs typeface="Arial MT"/>
              </a:rPr>
              <a:t>measures.</a:t>
            </a:r>
            <a:endParaRPr lang="en-US" sz="1800" dirty="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1D978270-CD87-412F-B135-3A6096974EF4}"/>
              </a:ext>
            </a:extLst>
          </p:cNvPr>
          <p:cNvSpPr txBox="1"/>
          <p:nvPr/>
        </p:nvSpPr>
        <p:spPr>
          <a:xfrm>
            <a:off x="685800" y="1769754"/>
            <a:ext cx="7391400" cy="1851276"/>
          </a:xfrm>
          <a:prstGeom prst="rect">
            <a:avLst/>
          </a:prstGeom>
          <a:noFill/>
        </p:spPr>
        <p:txBody>
          <a:bodyPr wrap="square" rtlCol="0">
            <a:spAutoFit/>
          </a:bodyPr>
          <a:lstStyle/>
          <a:p>
            <a:pPr marL="212725" indent="-200660">
              <a:lnSpc>
                <a:spcPct val="100000"/>
              </a:lnSpc>
              <a:spcBef>
                <a:spcPts val="105"/>
              </a:spcBef>
              <a:buClr>
                <a:srgbClr val="B71E42"/>
              </a:buClr>
              <a:buChar char="•"/>
              <a:tabLst>
                <a:tab pos="213360" algn="l"/>
              </a:tabLst>
            </a:pPr>
            <a:r>
              <a:rPr lang="en-US" sz="2400" b="1" spc="-5" dirty="0">
                <a:latin typeface="Arial MT"/>
                <a:cs typeface="Arial MT"/>
              </a:rPr>
              <a:t>Installing</a:t>
            </a:r>
            <a:r>
              <a:rPr lang="en-US" sz="2400" b="1" spc="-15" dirty="0">
                <a:latin typeface="Arial MT"/>
                <a:cs typeface="Arial MT"/>
              </a:rPr>
              <a:t> </a:t>
            </a:r>
            <a:r>
              <a:rPr lang="en-US" sz="2400" b="1" spc="-5" dirty="0">
                <a:latin typeface="Arial MT"/>
                <a:cs typeface="Arial MT"/>
              </a:rPr>
              <a:t>Required</a:t>
            </a:r>
            <a:r>
              <a:rPr lang="en-US" sz="2400" b="1" spc="-10" dirty="0">
                <a:latin typeface="Arial MT"/>
                <a:cs typeface="Arial MT"/>
              </a:rPr>
              <a:t> </a:t>
            </a:r>
            <a:r>
              <a:rPr lang="en-US" sz="2400" b="1" spc="-5" dirty="0">
                <a:latin typeface="Arial MT"/>
                <a:cs typeface="Arial MT"/>
              </a:rPr>
              <a:t>Libraries</a:t>
            </a:r>
            <a:endParaRPr lang="en-US" sz="2400" b="1" dirty="0">
              <a:latin typeface="Arial MT"/>
              <a:cs typeface="Arial MT"/>
            </a:endParaRPr>
          </a:p>
          <a:p>
            <a:pPr marL="212725" marR="145415" indent="-200660">
              <a:lnSpc>
                <a:spcPct val="120300"/>
              </a:lnSpc>
              <a:spcBef>
                <a:spcPts val="919"/>
              </a:spcBef>
              <a:buClr>
                <a:srgbClr val="B71E42"/>
              </a:buClr>
              <a:buFont typeface="Wingdings"/>
              <a:buChar char=""/>
              <a:tabLst>
                <a:tab pos="223520" algn="l"/>
              </a:tabLst>
            </a:pPr>
            <a:r>
              <a:rPr lang="en-US" sz="1800" spc="-5" dirty="0">
                <a:latin typeface="Arial MT"/>
                <a:cs typeface="Arial MT"/>
              </a:rPr>
              <a:t>Before</a:t>
            </a:r>
            <a:r>
              <a:rPr lang="en-US" sz="1800" dirty="0">
                <a:latin typeface="Arial MT"/>
                <a:cs typeface="Arial MT"/>
              </a:rPr>
              <a:t> we </a:t>
            </a:r>
            <a:r>
              <a:rPr lang="en-US" sz="1800" spc="-5" dirty="0">
                <a:latin typeface="Arial MT"/>
                <a:cs typeface="Arial MT"/>
              </a:rPr>
              <a:t>begin,</a:t>
            </a:r>
            <a:r>
              <a:rPr lang="en-US" sz="1800" dirty="0">
                <a:latin typeface="Arial MT"/>
                <a:cs typeface="Arial MT"/>
              </a:rPr>
              <a:t> we </a:t>
            </a:r>
            <a:r>
              <a:rPr lang="en-US" sz="1800" spc="-5" dirty="0">
                <a:latin typeface="Arial MT"/>
                <a:cs typeface="Arial MT"/>
              </a:rPr>
              <a:t>need</a:t>
            </a:r>
            <a:r>
              <a:rPr lang="en-US" sz="1800" dirty="0">
                <a:latin typeface="Arial MT"/>
                <a:cs typeface="Arial MT"/>
              </a:rPr>
              <a:t> </a:t>
            </a:r>
            <a:r>
              <a:rPr lang="en-US" sz="1800" spc="-5" dirty="0">
                <a:latin typeface="Arial MT"/>
                <a:cs typeface="Arial MT"/>
              </a:rPr>
              <a:t>to</a:t>
            </a:r>
            <a:r>
              <a:rPr lang="en-US" sz="1800" dirty="0">
                <a:latin typeface="Arial MT"/>
                <a:cs typeface="Arial MT"/>
              </a:rPr>
              <a:t> </a:t>
            </a:r>
            <a:r>
              <a:rPr lang="en-US" sz="1800" spc="-5" dirty="0">
                <a:latin typeface="Arial MT"/>
                <a:cs typeface="Arial MT"/>
              </a:rPr>
              <a:t>install</a:t>
            </a:r>
            <a:r>
              <a:rPr lang="en-US" sz="1800" dirty="0">
                <a:latin typeface="Arial MT"/>
                <a:cs typeface="Arial MT"/>
              </a:rPr>
              <a:t> a </a:t>
            </a:r>
            <a:r>
              <a:rPr lang="en-US" sz="1800" spc="-5" dirty="0">
                <a:latin typeface="Arial MT"/>
                <a:cs typeface="Arial MT"/>
              </a:rPr>
              <a:t>particular</a:t>
            </a:r>
            <a:r>
              <a:rPr lang="en-US" sz="1800" dirty="0">
                <a:latin typeface="Arial MT"/>
                <a:cs typeface="Arial MT"/>
              </a:rPr>
              <a:t> </a:t>
            </a:r>
            <a:r>
              <a:rPr lang="en-US" sz="1800" spc="-20" dirty="0">
                <a:latin typeface="Arial MT"/>
                <a:cs typeface="Arial MT"/>
              </a:rPr>
              <a:t>library,</a:t>
            </a:r>
            <a:r>
              <a:rPr lang="en-US" sz="1800" dirty="0">
                <a:latin typeface="Arial MT"/>
                <a:cs typeface="Arial MT"/>
              </a:rPr>
              <a:t> </a:t>
            </a:r>
            <a:r>
              <a:rPr lang="en-US" sz="1800" spc="-5" dirty="0">
                <a:latin typeface="Arial MT"/>
                <a:cs typeface="Arial MT"/>
              </a:rPr>
              <a:t>which</a:t>
            </a:r>
            <a:r>
              <a:rPr lang="en-US" sz="1800" dirty="0">
                <a:latin typeface="Arial MT"/>
                <a:cs typeface="Arial MT"/>
              </a:rPr>
              <a:t> we can </a:t>
            </a:r>
            <a:r>
              <a:rPr lang="en-US" sz="1800" spc="-5" dirty="0">
                <a:latin typeface="Arial MT"/>
                <a:cs typeface="Arial MT"/>
              </a:rPr>
              <a:t>do</a:t>
            </a:r>
            <a:r>
              <a:rPr lang="en-US" sz="1800" dirty="0">
                <a:latin typeface="Arial MT"/>
                <a:cs typeface="Arial MT"/>
              </a:rPr>
              <a:t> </a:t>
            </a:r>
            <a:r>
              <a:rPr lang="en-US" sz="1800" spc="-5" dirty="0">
                <a:latin typeface="Arial MT"/>
                <a:cs typeface="Arial MT"/>
              </a:rPr>
              <a:t>with </a:t>
            </a:r>
            <a:r>
              <a:rPr lang="en-US" sz="1800" spc="-475" dirty="0">
                <a:latin typeface="Arial MT"/>
                <a:cs typeface="Arial MT"/>
              </a:rPr>
              <a:t> </a:t>
            </a:r>
            <a:r>
              <a:rPr lang="en-US" sz="1800" spc="-5" dirty="0">
                <a:latin typeface="Arial MT"/>
                <a:cs typeface="Arial MT"/>
              </a:rPr>
              <a:t>the</a:t>
            </a:r>
            <a:r>
              <a:rPr lang="en-US" sz="1800" spc="-5" dirty="0">
                <a:solidFill>
                  <a:srgbClr val="FA2B5C"/>
                </a:solidFill>
                <a:latin typeface="Arial MT"/>
                <a:cs typeface="Arial MT"/>
              </a:rPr>
              <a:t> </a:t>
            </a:r>
            <a:r>
              <a:rPr lang="en-US" sz="1800" u="sng" spc="-5" dirty="0">
                <a:solidFill>
                  <a:srgbClr val="FA2B5C"/>
                </a:solidFill>
                <a:uFill>
                  <a:solidFill>
                    <a:srgbClr val="FA2B5C"/>
                  </a:solidFill>
                </a:uFill>
                <a:latin typeface="Arial MT"/>
                <a:cs typeface="Arial MT"/>
              </a:rPr>
              <a:t>pip command</a:t>
            </a:r>
            <a:r>
              <a:rPr lang="en-US" sz="1800" spc="-5" dirty="0">
                <a:latin typeface="Arial MT"/>
                <a:cs typeface="Arial MT"/>
              </a:rPr>
              <a:t>:</a:t>
            </a:r>
            <a:r>
              <a:rPr lang="en-US" sz="1800" dirty="0">
                <a:latin typeface="Arial MT"/>
                <a:cs typeface="Arial MT"/>
              </a:rPr>
              <a:t> </a:t>
            </a:r>
            <a:r>
              <a:rPr lang="en-US" sz="1800" spc="-5" dirty="0">
                <a:latin typeface="Arial MT"/>
                <a:cs typeface="Arial MT"/>
              </a:rPr>
              <a:t>pip install </a:t>
            </a:r>
            <a:r>
              <a:rPr lang="en-US" sz="1800" spc="-5" dirty="0" err="1">
                <a:latin typeface="Arial MT"/>
                <a:cs typeface="Arial MT"/>
              </a:rPr>
              <a:t>pynput</a:t>
            </a:r>
            <a:r>
              <a:rPr lang="en-US" sz="1800" dirty="0">
                <a:latin typeface="Arial MT"/>
                <a:cs typeface="Arial MT"/>
              </a:rPr>
              <a:t> </a:t>
            </a:r>
            <a:r>
              <a:rPr lang="en-US" sz="1800" spc="-5" dirty="0">
                <a:latin typeface="Arial MT"/>
                <a:cs typeface="Arial MT"/>
              </a:rPr>
              <a:t>and pip install</a:t>
            </a:r>
            <a:r>
              <a:rPr lang="en-US" sz="1800" dirty="0">
                <a:latin typeface="Arial MT"/>
                <a:cs typeface="Arial MT"/>
              </a:rPr>
              <a:t> </a:t>
            </a:r>
            <a:r>
              <a:rPr lang="en-US" sz="1800" spc="-5" dirty="0" err="1">
                <a:latin typeface="Arial MT"/>
                <a:cs typeface="Arial MT"/>
              </a:rPr>
              <a:t>jsonlib</a:t>
            </a:r>
            <a:r>
              <a:rPr lang="en-US" sz="1800" spc="-5" dirty="0">
                <a:latin typeface="Arial MT"/>
                <a:cs typeface="Arial MT"/>
              </a:rPr>
              <a:t>.</a:t>
            </a:r>
            <a:endParaRPr lang="en-US" sz="1800" dirty="0">
              <a:latin typeface="Arial MT"/>
              <a:cs typeface="Arial MT"/>
            </a:endParaRPr>
          </a:p>
          <a:p>
            <a:endParaRPr lang="en-IN" dirty="0"/>
          </a:p>
        </p:txBody>
      </p:sp>
      <p:pic>
        <p:nvPicPr>
          <p:cNvPr id="12" name="Picture 11">
            <a:extLst>
              <a:ext uri="{FF2B5EF4-FFF2-40B4-BE49-F238E27FC236}">
                <a16:creationId xmlns:a16="http://schemas.microsoft.com/office/drawing/2014/main" id="{FDE68DD7-085F-41DF-9C4C-4B67D0BBFC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696299"/>
            <a:ext cx="4572638" cy="2057687"/>
          </a:xfrm>
          <a:prstGeom prst="rect">
            <a:avLst/>
          </a:prstGeom>
        </p:spPr>
      </p:pic>
      <p:pic>
        <p:nvPicPr>
          <p:cNvPr id="14" name="Picture 13">
            <a:extLst>
              <a:ext uri="{FF2B5EF4-FFF2-40B4-BE49-F238E27FC236}">
                <a16:creationId xmlns:a16="http://schemas.microsoft.com/office/drawing/2014/main" id="{77FB6882-7C7E-443E-88E2-5DBC4E237E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3695334"/>
            <a:ext cx="4201111" cy="19528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754D52C-3AE7-43B3-84AA-FA0054E1D661}"/>
              </a:ext>
            </a:extLst>
          </p:cNvPr>
          <p:cNvSpPr>
            <a:spLocks noGrp="1"/>
          </p:cNvSpPr>
          <p:nvPr>
            <p:ph type="body" idx="1"/>
          </p:nvPr>
        </p:nvSpPr>
        <p:spPr>
          <a:xfrm>
            <a:off x="609600" y="1577340"/>
            <a:ext cx="9829800" cy="3150093"/>
          </a:xfrm>
        </p:spPr>
        <p:txBody>
          <a:bodyPr/>
          <a:lstStyle/>
          <a:p>
            <a:pPr marL="222885" indent="-210820">
              <a:lnSpc>
                <a:spcPct val="100000"/>
              </a:lnSpc>
              <a:spcBef>
                <a:spcPts val="1305"/>
              </a:spcBef>
              <a:buClr>
                <a:srgbClr val="B71E42"/>
              </a:buClr>
              <a:buFont typeface="Wingdings"/>
              <a:buChar char=""/>
              <a:tabLst>
                <a:tab pos="223520" algn="l"/>
              </a:tabLst>
            </a:pPr>
            <a:r>
              <a:rPr lang="en-US" sz="3200" spc="-5" dirty="0" err="1">
                <a:latin typeface="Arial MT"/>
                <a:cs typeface="Arial MT"/>
              </a:rPr>
              <a:t>pynput</a:t>
            </a:r>
            <a:r>
              <a:rPr lang="en-US" sz="3200" spc="-5" dirty="0">
                <a:latin typeface="Arial MT"/>
                <a:cs typeface="Arial MT"/>
              </a:rPr>
              <a:t>:</a:t>
            </a:r>
            <a:r>
              <a:rPr lang="en-US" sz="3200" spc="-35" dirty="0">
                <a:latin typeface="Arial MT"/>
                <a:cs typeface="Arial MT"/>
              </a:rPr>
              <a:t> </a:t>
            </a:r>
            <a:r>
              <a:rPr lang="en-US" sz="3200" spc="-5" dirty="0">
                <a:latin typeface="Arial MT"/>
                <a:cs typeface="Arial MT"/>
              </a:rPr>
              <a:t>This</a:t>
            </a:r>
            <a:r>
              <a:rPr lang="en-US" sz="3200" spc="5" dirty="0">
                <a:latin typeface="Arial MT"/>
                <a:cs typeface="Arial MT"/>
              </a:rPr>
              <a:t> </a:t>
            </a:r>
            <a:r>
              <a:rPr lang="en-US" sz="3200" spc="-5" dirty="0">
                <a:latin typeface="Arial MT"/>
                <a:cs typeface="Arial MT"/>
              </a:rPr>
              <a:t>will</a:t>
            </a:r>
            <a:r>
              <a:rPr lang="en-US" sz="3200" spc="5" dirty="0">
                <a:latin typeface="Arial MT"/>
                <a:cs typeface="Arial MT"/>
              </a:rPr>
              <a:t> </a:t>
            </a:r>
            <a:r>
              <a:rPr lang="en-US" sz="3200" spc="-5" dirty="0">
                <a:latin typeface="Arial MT"/>
                <a:cs typeface="Arial MT"/>
              </a:rPr>
              <a:t>help</a:t>
            </a:r>
            <a:r>
              <a:rPr lang="en-US" sz="3200" dirty="0">
                <a:latin typeface="Arial MT"/>
                <a:cs typeface="Arial MT"/>
              </a:rPr>
              <a:t> </a:t>
            </a:r>
            <a:r>
              <a:rPr lang="en-US" sz="3200" spc="-5" dirty="0">
                <a:latin typeface="Arial MT"/>
                <a:cs typeface="Arial MT"/>
              </a:rPr>
              <a:t>us</a:t>
            </a:r>
            <a:r>
              <a:rPr lang="en-US" sz="3200" spc="10" dirty="0">
                <a:latin typeface="Arial MT"/>
                <a:cs typeface="Arial MT"/>
              </a:rPr>
              <a:t> </a:t>
            </a:r>
            <a:r>
              <a:rPr lang="en-US" sz="3200" spc="-5" dirty="0">
                <a:latin typeface="Arial MT"/>
                <a:cs typeface="Arial MT"/>
              </a:rPr>
              <a:t>read</a:t>
            </a:r>
            <a:r>
              <a:rPr lang="en-US" sz="3200" dirty="0">
                <a:latin typeface="Arial MT"/>
                <a:cs typeface="Arial MT"/>
              </a:rPr>
              <a:t> </a:t>
            </a:r>
            <a:r>
              <a:rPr lang="en-US" sz="3200" spc="-5" dirty="0">
                <a:latin typeface="Arial MT"/>
                <a:cs typeface="Arial MT"/>
              </a:rPr>
              <a:t>the</a:t>
            </a:r>
            <a:r>
              <a:rPr lang="en-US" sz="3200" spc="5" dirty="0">
                <a:latin typeface="Arial MT"/>
                <a:cs typeface="Arial MT"/>
              </a:rPr>
              <a:t> </a:t>
            </a:r>
            <a:r>
              <a:rPr lang="en-US" sz="3200" spc="-5" dirty="0">
                <a:latin typeface="Arial MT"/>
                <a:cs typeface="Arial MT"/>
              </a:rPr>
              <a:t>keystrokes</a:t>
            </a:r>
            <a:r>
              <a:rPr lang="en-US" sz="3200" spc="5" dirty="0">
                <a:latin typeface="Arial MT"/>
                <a:cs typeface="Arial MT"/>
              </a:rPr>
              <a:t> </a:t>
            </a:r>
            <a:r>
              <a:rPr lang="en-US" sz="3200" spc="-5" dirty="0">
                <a:latin typeface="Arial MT"/>
                <a:cs typeface="Arial MT"/>
              </a:rPr>
              <a:t>as</a:t>
            </a:r>
            <a:r>
              <a:rPr lang="en-US" sz="3200" spc="10" dirty="0">
                <a:latin typeface="Arial MT"/>
                <a:cs typeface="Arial MT"/>
              </a:rPr>
              <a:t> </a:t>
            </a:r>
            <a:r>
              <a:rPr lang="en-US" sz="3200" spc="-5" dirty="0">
                <a:latin typeface="Arial MT"/>
                <a:cs typeface="Arial MT"/>
              </a:rPr>
              <a:t>the</a:t>
            </a:r>
            <a:r>
              <a:rPr lang="en-US" sz="3200" spc="5" dirty="0">
                <a:latin typeface="Arial MT"/>
                <a:cs typeface="Arial MT"/>
              </a:rPr>
              <a:t> </a:t>
            </a:r>
            <a:r>
              <a:rPr lang="en-US" sz="3200" spc="-5" dirty="0">
                <a:latin typeface="Arial MT"/>
                <a:cs typeface="Arial MT"/>
              </a:rPr>
              <a:t>user</a:t>
            </a:r>
            <a:r>
              <a:rPr lang="en-US" sz="3200" dirty="0">
                <a:latin typeface="Arial MT"/>
                <a:cs typeface="Arial MT"/>
              </a:rPr>
              <a:t> </a:t>
            </a:r>
            <a:r>
              <a:rPr lang="en-US" sz="3200" spc="-5" dirty="0">
                <a:latin typeface="Arial MT"/>
                <a:cs typeface="Arial MT"/>
              </a:rPr>
              <a:t>types</a:t>
            </a:r>
            <a:r>
              <a:rPr lang="en-US" sz="3200" spc="10" dirty="0">
                <a:latin typeface="Arial MT"/>
                <a:cs typeface="Arial MT"/>
              </a:rPr>
              <a:t> </a:t>
            </a:r>
            <a:r>
              <a:rPr lang="en-US" sz="3200" spc="-5" dirty="0">
                <a:latin typeface="Arial MT"/>
                <a:cs typeface="Arial MT"/>
              </a:rPr>
              <a:t>in</a:t>
            </a:r>
            <a:r>
              <a:rPr lang="en-US" sz="3200" dirty="0">
                <a:latin typeface="Arial MT"/>
                <a:cs typeface="Arial MT"/>
              </a:rPr>
              <a:t> </a:t>
            </a:r>
            <a:r>
              <a:rPr lang="en-US" sz="3200" spc="-10" dirty="0">
                <a:latin typeface="Arial MT"/>
                <a:cs typeface="Arial MT"/>
              </a:rPr>
              <a:t>stuff</a:t>
            </a:r>
            <a:endParaRPr lang="en-US" sz="3200" dirty="0">
              <a:latin typeface="Arial MT"/>
              <a:cs typeface="Arial MT"/>
            </a:endParaRPr>
          </a:p>
          <a:p>
            <a:pPr marL="212725" marR="5080" indent="-200660">
              <a:lnSpc>
                <a:spcPct val="120300"/>
              </a:lnSpc>
              <a:spcBef>
                <a:spcPts val="875"/>
              </a:spcBef>
              <a:buClr>
                <a:srgbClr val="B71E42"/>
              </a:buClr>
              <a:buFont typeface="Wingdings"/>
              <a:buChar char=""/>
              <a:tabLst>
                <a:tab pos="223520" algn="l"/>
              </a:tabLst>
            </a:pPr>
            <a:r>
              <a:rPr lang="en-US" sz="3200" dirty="0">
                <a:latin typeface="Arial MT"/>
                <a:cs typeface="Arial MT"/>
              </a:rPr>
              <a:t>JSON </a:t>
            </a:r>
            <a:r>
              <a:rPr lang="en-US" sz="3200" spc="-5" dirty="0">
                <a:latin typeface="Arial MT"/>
                <a:cs typeface="Arial MT"/>
              </a:rPr>
              <a:t>is</a:t>
            </a:r>
            <a:r>
              <a:rPr lang="en-US" sz="3200" spc="5" dirty="0">
                <a:latin typeface="Arial MT"/>
                <a:cs typeface="Arial MT"/>
              </a:rPr>
              <a:t> </a:t>
            </a:r>
            <a:r>
              <a:rPr lang="en-US" sz="3200" dirty="0">
                <a:latin typeface="Arial MT"/>
                <a:cs typeface="Arial MT"/>
              </a:rPr>
              <a:t>a</a:t>
            </a:r>
            <a:r>
              <a:rPr lang="en-US" sz="3200" spc="5" dirty="0">
                <a:latin typeface="Arial MT"/>
                <a:cs typeface="Arial MT"/>
              </a:rPr>
              <a:t> </a:t>
            </a:r>
            <a:r>
              <a:rPr lang="en-US" sz="3200" spc="-5" dirty="0">
                <a:latin typeface="Arial MT"/>
                <a:cs typeface="Arial MT"/>
              </a:rPr>
              <a:t>lightweight</a:t>
            </a:r>
            <a:r>
              <a:rPr lang="en-US" sz="3200" dirty="0">
                <a:latin typeface="Arial MT"/>
                <a:cs typeface="Arial MT"/>
              </a:rPr>
              <a:t> </a:t>
            </a:r>
            <a:r>
              <a:rPr lang="en-US" sz="3200" spc="-5" dirty="0">
                <a:latin typeface="Arial MT"/>
                <a:cs typeface="Arial MT"/>
              </a:rPr>
              <a:t>data-interchange</a:t>
            </a:r>
            <a:r>
              <a:rPr lang="en-US" sz="3200" spc="5" dirty="0">
                <a:latin typeface="Arial MT"/>
                <a:cs typeface="Arial MT"/>
              </a:rPr>
              <a:t> </a:t>
            </a:r>
            <a:r>
              <a:rPr lang="en-US" sz="3200" spc="-5" dirty="0">
                <a:latin typeface="Arial MT"/>
                <a:cs typeface="Arial MT"/>
              </a:rPr>
              <a:t>format.</a:t>
            </a:r>
            <a:r>
              <a:rPr lang="en-US" sz="3200" dirty="0">
                <a:latin typeface="Arial MT"/>
                <a:cs typeface="Arial MT"/>
              </a:rPr>
              <a:t> </a:t>
            </a:r>
            <a:r>
              <a:rPr lang="en-US" sz="3200" spc="-5" dirty="0">
                <a:latin typeface="Arial MT"/>
                <a:cs typeface="Arial MT"/>
              </a:rPr>
              <a:t>It</a:t>
            </a:r>
            <a:r>
              <a:rPr lang="en-US" sz="3200" spc="5" dirty="0">
                <a:latin typeface="Arial MT"/>
                <a:cs typeface="Arial MT"/>
              </a:rPr>
              <a:t> </a:t>
            </a:r>
            <a:r>
              <a:rPr lang="en-US" sz="3200" spc="-5" dirty="0">
                <a:latin typeface="Arial MT"/>
                <a:cs typeface="Arial MT"/>
              </a:rPr>
              <a:t>is</a:t>
            </a:r>
            <a:r>
              <a:rPr lang="en-US" sz="3200" spc="5" dirty="0">
                <a:latin typeface="Arial MT"/>
                <a:cs typeface="Arial MT"/>
              </a:rPr>
              <a:t> </a:t>
            </a:r>
            <a:r>
              <a:rPr lang="en-US" sz="3200" spc="-5" dirty="0">
                <a:latin typeface="Arial MT"/>
                <a:cs typeface="Arial MT"/>
              </a:rPr>
              <a:t>often</a:t>
            </a:r>
            <a:r>
              <a:rPr lang="en-US" sz="3200" spc="5" dirty="0">
                <a:latin typeface="Arial MT"/>
                <a:cs typeface="Arial MT"/>
              </a:rPr>
              <a:t> </a:t>
            </a:r>
            <a:r>
              <a:rPr lang="en-US" sz="3200" spc="-5" dirty="0">
                <a:latin typeface="Arial MT"/>
                <a:cs typeface="Arial MT"/>
              </a:rPr>
              <a:t>used</a:t>
            </a:r>
            <a:r>
              <a:rPr lang="en-US" sz="3200" dirty="0">
                <a:latin typeface="Arial MT"/>
                <a:cs typeface="Arial MT"/>
              </a:rPr>
              <a:t> </a:t>
            </a:r>
            <a:r>
              <a:rPr lang="en-US" sz="3200" spc="-5" dirty="0">
                <a:latin typeface="Arial MT"/>
                <a:cs typeface="Arial MT"/>
              </a:rPr>
              <a:t>for</a:t>
            </a:r>
            <a:r>
              <a:rPr lang="en-US" sz="3200" dirty="0">
                <a:latin typeface="Arial MT"/>
                <a:cs typeface="Arial MT"/>
              </a:rPr>
              <a:t> </a:t>
            </a:r>
            <a:r>
              <a:rPr lang="en-US" sz="3200" spc="-5" dirty="0">
                <a:latin typeface="Arial MT"/>
                <a:cs typeface="Arial MT"/>
              </a:rPr>
              <a:t>exchanging </a:t>
            </a:r>
            <a:r>
              <a:rPr lang="en-US" sz="3200" spc="-470" dirty="0">
                <a:latin typeface="Arial MT"/>
                <a:cs typeface="Arial MT"/>
              </a:rPr>
              <a:t> </a:t>
            </a:r>
            <a:r>
              <a:rPr lang="en-US" sz="3200" spc="-5" dirty="0">
                <a:latin typeface="Arial MT"/>
                <a:cs typeface="Arial MT"/>
              </a:rPr>
              <a:t>data between </a:t>
            </a:r>
            <a:r>
              <a:rPr lang="en-US" sz="3200" dirty="0">
                <a:latin typeface="Arial MT"/>
                <a:cs typeface="Arial MT"/>
              </a:rPr>
              <a:t>a</a:t>
            </a:r>
            <a:r>
              <a:rPr lang="en-US" sz="3200" spc="-5" dirty="0">
                <a:latin typeface="Arial MT"/>
                <a:cs typeface="Arial MT"/>
              </a:rPr>
              <a:t> web server and user agent</a:t>
            </a:r>
            <a:endParaRPr lang="en-US" sz="3200" dirty="0">
              <a:latin typeface="Arial MT"/>
              <a:cs typeface="Arial MT"/>
            </a:endParaRPr>
          </a:p>
          <a:p>
            <a:endParaRPr lang="en-IN" dirty="0"/>
          </a:p>
        </p:txBody>
      </p:sp>
      <p:sp>
        <p:nvSpPr>
          <p:cNvPr id="4" name="TextBox 3">
            <a:extLst>
              <a:ext uri="{FF2B5EF4-FFF2-40B4-BE49-F238E27FC236}">
                <a16:creationId xmlns:a16="http://schemas.microsoft.com/office/drawing/2014/main" id="{6E060F5A-93C2-4D0A-9AA6-23F7AE238616}"/>
              </a:ext>
            </a:extLst>
          </p:cNvPr>
          <p:cNvSpPr txBox="1"/>
          <p:nvPr/>
        </p:nvSpPr>
        <p:spPr>
          <a:xfrm>
            <a:off x="645289" y="533400"/>
            <a:ext cx="6781800" cy="584775"/>
          </a:xfrm>
          <a:prstGeom prst="rect">
            <a:avLst/>
          </a:prstGeom>
          <a:noFill/>
        </p:spPr>
        <p:txBody>
          <a:bodyPr wrap="square" rtlCol="0">
            <a:spAutoFit/>
          </a:bodyPr>
          <a:lstStyle/>
          <a:p>
            <a:r>
              <a:rPr lang="en-US" sz="3200" b="1" spc="-5" dirty="0">
                <a:latin typeface="Arial MT"/>
                <a:cs typeface="Arial MT"/>
              </a:rPr>
              <a:t>Importing</a:t>
            </a:r>
            <a:r>
              <a:rPr lang="en-US" sz="3200" b="1" spc="-20" dirty="0">
                <a:latin typeface="Arial MT"/>
                <a:cs typeface="Arial MT"/>
              </a:rPr>
              <a:t> </a:t>
            </a:r>
            <a:r>
              <a:rPr lang="en-US" sz="3200" b="1" spc="-5" dirty="0">
                <a:latin typeface="Arial MT"/>
                <a:cs typeface="Arial MT"/>
              </a:rPr>
              <a:t>Required</a:t>
            </a:r>
            <a:r>
              <a:rPr lang="en-US" sz="3200" b="1" spc="-15" dirty="0">
                <a:latin typeface="Arial MT"/>
                <a:cs typeface="Arial MT"/>
              </a:rPr>
              <a:t> </a:t>
            </a:r>
            <a:r>
              <a:rPr lang="en-US" sz="3200" b="1" spc="-5" dirty="0">
                <a:latin typeface="Arial MT"/>
                <a:cs typeface="Arial MT"/>
              </a:rPr>
              <a:t>Libraries</a:t>
            </a:r>
            <a:endParaRPr lang="en-US" sz="3200" b="1" dirty="0">
              <a:latin typeface="Arial MT"/>
              <a:cs typeface="Arial MT"/>
            </a:endParaRPr>
          </a:p>
        </p:txBody>
      </p:sp>
    </p:spTree>
    <p:extLst>
      <p:ext uri="{BB962C8B-B14F-4D97-AF65-F5344CB8AC3E}">
        <p14:creationId xmlns:p14="http://schemas.microsoft.com/office/powerpoint/2010/main" val="3260440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7DA3B94A-78C3-4FB4-B1BB-F89AFF6243C5}"/>
              </a:ext>
            </a:extLst>
          </p:cNvPr>
          <p:cNvSpPr txBox="1"/>
          <p:nvPr/>
        </p:nvSpPr>
        <p:spPr>
          <a:xfrm>
            <a:off x="983848" y="1305585"/>
            <a:ext cx="2140352" cy="32060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12725" indent="-200660">
              <a:lnSpc>
                <a:spcPct val="100000"/>
              </a:lnSpc>
              <a:spcBef>
                <a:spcPts val="100"/>
              </a:spcBef>
              <a:buClr>
                <a:srgbClr val="B71E42"/>
              </a:buClr>
              <a:buFont typeface="Arial MT"/>
              <a:buChar char="•"/>
              <a:tabLst>
                <a:tab pos="213360" algn="l"/>
              </a:tabLst>
            </a:pPr>
            <a:r>
              <a:rPr sz="2000" b="1" spc="-5" dirty="0">
                <a:latin typeface="Arial"/>
                <a:cs typeface="Arial"/>
              </a:rPr>
              <a:t>Initialization:</a:t>
            </a:r>
            <a:endParaRPr sz="2000" dirty="0">
              <a:latin typeface="Arial"/>
              <a:cs typeface="Arial"/>
            </a:endParaRPr>
          </a:p>
        </p:txBody>
      </p:sp>
      <p:sp>
        <p:nvSpPr>
          <p:cNvPr id="5" name="object 4">
            <a:extLst>
              <a:ext uri="{FF2B5EF4-FFF2-40B4-BE49-F238E27FC236}">
                <a16:creationId xmlns:a16="http://schemas.microsoft.com/office/drawing/2014/main" id="{0700724E-5A06-463F-B654-9518ABAD0173}"/>
              </a:ext>
            </a:extLst>
          </p:cNvPr>
          <p:cNvSpPr txBox="1"/>
          <p:nvPr/>
        </p:nvSpPr>
        <p:spPr>
          <a:xfrm>
            <a:off x="1295400" y="1679992"/>
            <a:ext cx="4002404" cy="671830"/>
          </a:xfrm>
          <a:prstGeom prst="rect">
            <a:avLst/>
          </a:prstGeom>
        </p:spPr>
        <p:txBody>
          <a:bodyPr vert="horz" wrap="square" lIns="0" tIns="6858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540"/>
              </a:spcBef>
            </a:pPr>
            <a:r>
              <a:rPr sz="1750" spc="-5" dirty="0">
                <a:latin typeface="Arial MT"/>
                <a:cs typeface="Arial MT"/>
              </a:rPr>
              <a:t>Set</a:t>
            </a:r>
            <a:r>
              <a:rPr sz="1750" spc="-15" dirty="0">
                <a:latin typeface="Arial MT"/>
                <a:cs typeface="Arial MT"/>
              </a:rPr>
              <a:t> </a:t>
            </a:r>
            <a:r>
              <a:rPr sz="1750" spc="-5" dirty="0">
                <a:latin typeface="Arial MT"/>
                <a:cs typeface="Arial MT"/>
              </a:rPr>
              <a:t>up</a:t>
            </a:r>
            <a:r>
              <a:rPr sz="1750" spc="-10" dirty="0">
                <a:latin typeface="Arial MT"/>
                <a:cs typeface="Arial MT"/>
              </a:rPr>
              <a:t> </a:t>
            </a:r>
            <a:r>
              <a:rPr sz="1750" spc="-5" dirty="0">
                <a:latin typeface="Arial MT"/>
                <a:cs typeface="Arial MT"/>
              </a:rPr>
              <a:t>the</a:t>
            </a:r>
            <a:r>
              <a:rPr sz="1750" spc="-10" dirty="0">
                <a:latin typeface="Arial MT"/>
                <a:cs typeface="Arial MT"/>
              </a:rPr>
              <a:t> </a:t>
            </a:r>
            <a:r>
              <a:rPr sz="1750" spc="-5" dirty="0">
                <a:latin typeface="Arial MT"/>
                <a:cs typeface="Arial MT"/>
              </a:rPr>
              <a:t>main</a:t>
            </a:r>
            <a:r>
              <a:rPr sz="1750" spc="-10" dirty="0">
                <a:latin typeface="Arial MT"/>
                <a:cs typeface="Arial MT"/>
              </a:rPr>
              <a:t> </a:t>
            </a:r>
            <a:r>
              <a:rPr sz="1750" spc="-5" dirty="0">
                <a:latin typeface="Arial MT"/>
                <a:cs typeface="Arial MT"/>
              </a:rPr>
              <a:t>GUI</a:t>
            </a:r>
            <a:r>
              <a:rPr sz="1750" spc="-10" dirty="0">
                <a:latin typeface="Arial MT"/>
                <a:cs typeface="Arial MT"/>
              </a:rPr>
              <a:t> </a:t>
            </a:r>
            <a:r>
              <a:rPr sz="1750" spc="-20" dirty="0">
                <a:latin typeface="Arial MT"/>
                <a:cs typeface="Arial MT"/>
              </a:rPr>
              <a:t>window.</a:t>
            </a:r>
            <a:endParaRPr sz="1750" dirty="0">
              <a:latin typeface="Arial MT"/>
              <a:cs typeface="Arial MT"/>
            </a:endParaRPr>
          </a:p>
          <a:p>
            <a:pPr marL="12700">
              <a:lnSpc>
                <a:spcPct val="100000"/>
              </a:lnSpc>
              <a:spcBef>
                <a:spcPts val="445"/>
              </a:spcBef>
            </a:pPr>
            <a:r>
              <a:rPr sz="1750" spc="-5" dirty="0">
                <a:latin typeface="Arial MT"/>
                <a:cs typeface="Arial MT"/>
              </a:rPr>
              <a:t>Initialize</a:t>
            </a:r>
            <a:r>
              <a:rPr sz="1750" spc="-10" dirty="0">
                <a:latin typeface="Arial MT"/>
                <a:cs typeface="Arial MT"/>
              </a:rPr>
              <a:t> </a:t>
            </a:r>
            <a:r>
              <a:rPr sz="1750" spc="-5" dirty="0">
                <a:latin typeface="Arial MT"/>
                <a:cs typeface="Arial MT"/>
              </a:rPr>
              <a:t>global variables</a:t>
            </a:r>
            <a:r>
              <a:rPr sz="1750" dirty="0">
                <a:latin typeface="Arial MT"/>
                <a:cs typeface="Arial MT"/>
              </a:rPr>
              <a:t> </a:t>
            </a:r>
            <a:r>
              <a:rPr sz="1750" spc="-5" dirty="0">
                <a:latin typeface="Arial MT"/>
                <a:cs typeface="Arial MT"/>
              </a:rPr>
              <a:t>for </a:t>
            </a:r>
            <a:r>
              <a:rPr sz="1750" dirty="0">
                <a:latin typeface="Arial MT"/>
                <a:cs typeface="Arial MT"/>
              </a:rPr>
              <a:t>key </a:t>
            </a:r>
            <a:r>
              <a:rPr sz="1750" spc="-5" dirty="0">
                <a:latin typeface="Arial MT"/>
                <a:cs typeface="Arial MT"/>
              </a:rPr>
              <a:t>logging.</a:t>
            </a:r>
            <a:endParaRPr sz="1750" dirty="0">
              <a:latin typeface="Arial MT"/>
              <a:cs typeface="Arial MT"/>
            </a:endParaRPr>
          </a:p>
        </p:txBody>
      </p:sp>
      <p:sp>
        <p:nvSpPr>
          <p:cNvPr id="6" name="object 5">
            <a:extLst>
              <a:ext uri="{FF2B5EF4-FFF2-40B4-BE49-F238E27FC236}">
                <a16:creationId xmlns:a16="http://schemas.microsoft.com/office/drawing/2014/main" id="{B37A6BEF-2867-4B0D-995F-5F80C2570010}"/>
              </a:ext>
            </a:extLst>
          </p:cNvPr>
          <p:cNvSpPr txBox="1"/>
          <p:nvPr/>
        </p:nvSpPr>
        <p:spPr>
          <a:xfrm>
            <a:off x="990600" y="2528646"/>
            <a:ext cx="2514600" cy="32060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12725" indent="-200660">
              <a:lnSpc>
                <a:spcPct val="100000"/>
              </a:lnSpc>
              <a:spcBef>
                <a:spcPts val="100"/>
              </a:spcBef>
              <a:buClr>
                <a:srgbClr val="B71E42"/>
              </a:buClr>
              <a:buFont typeface="Arial MT"/>
              <a:buChar char="•"/>
              <a:tabLst>
                <a:tab pos="213360" algn="l"/>
              </a:tabLst>
            </a:pPr>
            <a:r>
              <a:rPr sz="1750" b="1" spc="-5" dirty="0">
                <a:latin typeface="Arial"/>
                <a:cs typeface="Arial"/>
              </a:rPr>
              <a:t>Event</a:t>
            </a:r>
            <a:r>
              <a:rPr sz="1750" b="1" spc="-55" dirty="0">
                <a:latin typeface="Arial"/>
                <a:cs typeface="Arial"/>
              </a:rPr>
              <a:t> </a:t>
            </a:r>
            <a:r>
              <a:rPr sz="2000" b="1" spc="-5" dirty="0">
                <a:latin typeface="Arial"/>
                <a:cs typeface="Arial"/>
              </a:rPr>
              <a:t>Capture</a:t>
            </a:r>
            <a:r>
              <a:rPr sz="1750" b="1" spc="-5" dirty="0">
                <a:latin typeface="Arial"/>
                <a:cs typeface="Arial"/>
              </a:rPr>
              <a:t>:</a:t>
            </a:r>
            <a:endParaRPr sz="1750" dirty="0">
              <a:latin typeface="Arial"/>
              <a:cs typeface="Arial"/>
            </a:endParaRPr>
          </a:p>
        </p:txBody>
      </p:sp>
      <p:sp>
        <p:nvSpPr>
          <p:cNvPr id="7" name="object 7">
            <a:extLst>
              <a:ext uri="{FF2B5EF4-FFF2-40B4-BE49-F238E27FC236}">
                <a16:creationId xmlns:a16="http://schemas.microsoft.com/office/drawing/2014/main" id="{65B868DF-1194-4C8B-B665-96C526B3BAAE}"/>
              </a:ext>
            </a:extLst>
          </p:cNvPr>
          <p:cNvSpPr txBox="1"/>
          <p:nvPr/>
        </p:nvSpPr>
        <p:spPr>
          <a:xfrm>
            <a:off x="1295400" y="2984724"/>
            <a:ext cx="6066155" cy="67183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nSpc>
                <a:spcPct val="121100"/>
              </a:lnSpc>
              <a:spcBef>
                <a:spcPts val="100"/>
              </a:spcBef>
            </a:pPr>
            <a:r>
              <a:rPr sz="1750" spc="-5" dirty="0">
                <a:latin typeface="Arial MT"/>
                <a:cs typeface="Arial MT"/>
              </a:rPr>
              <a:t>Start</a:t>
            </a:r>
            <a:r>
              <a:rPr sz="1750" dirty="0">
                <a:latin typeface="Arial MT"/>
                <a:cs typeface="Arial MT"/>
              </a:rPr>
              <a:t> </a:t>
            </a:r>
            <a:r>
              <a:rPr sz="1750" spc="-5" dirty="0">
                <a:latin typeface="Arial MT"/>
                <a:cs typeface="Arial MT"/>
              </a:rPr>
              <a:t>capturing</a:t>
            </a:r>
            <a:r>
              <a:rPr sz="1750" dirty="0">
                <a:latin typeface="Arial MT"/>
                <a:cs typeface="Arial MT"/>
              </a:rPr>
              <a:t> key</a:t>
            </a:r>
            <a:r>
              <a:rPr sz="1750" spc="5" dirty="0">
                <a:latin typeface="Arial MT"/>
                <a:cs typeface="Arial MT"/>
              </a:rPr>
              <a:t> </a:t>
            </a:r>
            <a:r>
              <a:rPr sz="1750" spc="-5" dirty="0">
                <a:latin typeface="Arial MT"/>
                <a:cs typeface="Arial MT"/>
              </a:rPr>
              <a:t>events</a:t>
            </a:r>
            <a:r>
              <a:rPr sz="1750" spc="5" dirty="0">
                <a:latin typeface="Arial MT"/>
                <a:cs typeface="Arial MT"/>
              </a:rPr>
              <a:t> </a:t>
            </a:r>
            <a:r>
              <a:rPr sz="1750" spc="-5" dirty="0">
                <a:latin typeface="Arial MT"/>
                <a:cs typeface="Arial MT"/>
              </a:rPr>
              <a:t>when</a:t>
            </a:r>
            <a:r>
              <a:rPr sz="1750" spc="5" dirty="0">
                <a:latin typeface="Arial MT"/>
                <a:cs typeface="Arial MT"/>
              </a:rPr>
              <a:t> </a:t>
            </a:r>
            <a:r>
              <a:rPr sz="1750" spc="-5" dirty="0">
                <a:latin typeface="Arial MT"/>
                <a:cs typeface="Arial MT"/>
              </a:rPr>
              <a:t>the</a:t>
            </a:r>
            <a:r>
              <a:rPr sz="1750" dirty="0">
                <a:latin typeface="Arial MT"/>
                <a:cs typeface="Arial MT"/>
              </a:rPr>
              <a:t> </a:t>
            </a:r>
            <a:r>
              <a:rPr sz="1750" spc="-5" dirty="0">
                <a:latin typeface="Arial MT"/>
                <a:cs typeface="Arial MT"/>
              </a:rPr>
              <a:t>"Start"</a:t>
            </a:r>
            <a:r>
              <a:rPr sz="1750" dirty="0">
                <a:latin typeface="Arial MT"/>
                <a:cs typeface="Arial MT"/>
              </a:rPr>
              <a:t> </a:t>
            </a:r>
            <a:r>
              <a:rPr sz="1750" spc="-5" dirty="0">
                <a:latin typeface="Arial MT"/>
                <a:cs typeface="Arial MT"/>
              </a:rPr>
              <a:t>button</a:t>
            </a:r>
            <a:r>
              <a:rPr sz="1750" dirty="0">
                <a:latin typeface="Arial MT"/>
                <a:cs typeface="Arial MT"/>
              </a:rPr>
              <a:t> </a:t>
            </a:r>
            <a:r>
              <a:rPr sz="1750" spc="-5" dirty="0">
                <a:latin typeface="Arial MT"/>
                <a:cs typeface="Arial MT"/>
              </a:rPr>
              <a:t>is</a:t>
            </a:r>
            <a:r>
              <a:rPr sz="1750" spc="10" dirty="0">
                <a:latin typeface="Arial MT"/>
                <a:cs typeface="Arial MT"/>
              </a:rPr>
              <a:t> </a:t>
            </a:r>
            <a:r>
              <a:rPr sz="1750" spc="-5" dirty="0">
                <a:latin typeface="Arial MT"/>
                <a:cs typeface="Arial MT"/>
              </a:rPr>
              <a:t>pressed. </a:t>
            </a:r>
            <a:r>
              <a:rPr sz="1750" spc="-475" dirty="0">
                <a:latin typeface="Arial MT"/>
                <a:cs typeface="Arial MT"/>
              </a:rPr>
              <a:t> </a:t>
            </a:r>
            <a:r>
              <a:rPr sz="1750" spc="-5" dirty="0">
                <a:latin typeface="Arial MT"/>
                <a:cs typeface="Arial MT"/>
              </a:rPr>
              <a:t>Log</a:t>
            </a:r>
            <a:r>
              <a:rPr sz="1750" spc="-10" dirty="0">
                <a:latin typeface="Arial MT"/>
                <a:cs typeface="Arial MT"/>
              </a:rPr>
              <a:t> </a:t>
            </a:r>
            <a:r>
              <a:rPr sz="1750" dirty="0">
                <a:latin typeface="Arial MT"/>
                <a:cs typeface="Arial MT"/>
              </a:rPr>
              <a:t>key </a:t>
            </a:r>
            <a:r>
              <a:rPr sz="1750" spc="-5" dirty="0">
                <a:latin typeface="Arial MT"/>
                <a:cs typeface="Arial MT"/>
              </a:rPr>
              <a:t>press</a:t>
            </a:r>
            <a:r>
              <a:rPr sz="1750" dirty="0">
                <a:latin typeface="Arial MT"/>
                <a:cs typeface="Arial MT"/>
              </a:rPr>
              <a:t> </a:t>
            </a:r>
            <a:r>
              <a:rPr sz="1750" spc="-5" dirty="0">
                <a:latin typeface="Arial MT"/>
                <a:cs typeface="Arial MT"/>
              </a:rPr>
              <a:t>and release events.</a:t>
            </a:r>
            <a:endParaRPr sz="1750" dirty="0">
              <a:latin typeface="Arial MT"/>
              <a:cs typeface="Arial MT"/>
            </a:endParaRPr>
          </a:p>
        </p:txBody>
      </p:sp>
      <p:sp>
        <p:nvSpPr>
          <p:cNvPr id="8" name="object 8">
            <a:extLst>
              <a:ext uri="{FF2B5EF4-FFF2-40B4-BE49-F238E27FC236}">
                <a16:creationId xmlns:a16="http://schemas.microsoft.com/office/drawing/2014/main" id="{92B624AA-C454-45F5-A508-953434B70A80}"/>
              </a:ext>
            </a:extLst>
          </p:cNvPr>
          <p:cNvSpPr txBox="1"/>
          <p:nvPr/>
        </p:nvSpPr>
        <p:spPr>
          <a:xfrm>
            <a:off x="990600" y="3792251"/>
            <a:ext cx="7597775" cy="697627"/>
          </a:xfrm>
          <a:prstGeom prst="rect">
            <a:avLst/>
          </a:prstGeom>
        </p:spPr>
        <p:txBody>
          <a:bodyPr vert="horz" wrap="square" lIns="0" tIns="6858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12725" indent="-200660">
              <a:lnSpc>
                <a:spcPct val="100000"/>
              </a:lnSpc>
              <a:spcBef>
                <a:spcPts val="540"/>
              </a:spcBef>
              <a:buClr>
                <a:srgbClr val="B71E42"/>
              </a:buClr>
              <a:buFont typeface="Arial MT"/>
              <a:buChar char="•"/>
              <a:tabLst>
                <a:tab pos="213360" algn="l"/>
              </a:tabLst>
            </a:pPr>
            <a:r>
              <a:rPr sz="2000" b="1" spc="-5" dirty="0">
                <a:latin typeface="Arial"/>
                <a:cs typeface="Arial"/>
              </a:rPr>
              <a:t>Data</a:t>
            </a:r>
            <a:r>
              <a:rPr sz="2000" b="1" spc="-35" dirty="0">
                <a:latin typeface="Arial"/>
                <a:cs typeface="Arial"/>
              </a:rPr>
              <a:t> </a:t>
            </a:r>
            <a:r>
              <a:rPr sz="2000" b="1" spc="-5" dirty="0">
                <a:latin typeface="Arial"/>
                <a:cs typeface="Arial"/>
              </a:rPr>
              <a:t>Logging:</a:t>
            </a:r>
            <a:r>
              <a:rPr lang="en-US" sz="2000" b="1" spc="-5" dirty="0">
                <a:latin typeface="Arial"/>
                <a:cs typeface="Arial"/>
              </a:rPr>
              <a:t> </a:t>
            </a:r>
            <a:endParaRPr sz="2000" dirty="0">
              <a:latin typeface="Arial"/>
              <a:cs typeface="Arial"/>
            </a:endParaRPr>
          </a:p>
          <a:p>
            <a:pPr marL="664210" lvl="1" indent="-251460">
              <a:lnSpc>
                <a:spcPct val="100000"/>
              </a:lnSpc>
              <a:spcBef>
                <a:spcPts val="445"/>
              </a:spcBef>
              <a:buClr>
                <a:srgbClr val="B71E42"/>
              </a:buClr>
              <a:buChar char="•"/>
              <a:tabLst>
                <a:tab pos="663575" algn="l"/>
                <a:tab pos="664845" algn="l"/>
              </a:tabLst>
            </a:pPr>
            <a:r>
              <a:rPr sz="1750" spc="-5" dirty="0">
                <a:latin typeface="Arial MT"/>
                <a:cs typeface="Arial MT"/>
              </a:rPr>
              <a:t>Continuously</a:t>
            </a:r>
            <a:r>
              <a:rPr sz="1750" spc="5" dirty="0">
                <a:latin typeface="Arial MT"/>
                <a:cs typeface="Arial MT"/>
              </a:rPr>
              <a:t> </a:t>
            </a:r>
            <a:r>
              <a:rPr sz="1750" spc="-5" dirty="0">
                <a:latin typeface="Arial MT"/>
                <a:cs typeface="Arial MT"/>
              </a:rPr>
              <a:t>update</a:t>
            </a:r>
            <a:r>
              <a:rPr sz="1750" dirty="0">
                <a:latin typeface="Arial MT"/>
                <a:cs typeface="Arial MT"/>
              </a:rPr>
              <a:t> </a:t>
            </a:r>
            <a:r>
              <a:rPr sz="1750" spc="-5" dirty="0">
                <a:latin typeface="Arial MT"/>
                <a:cs typeface="Arial MT"/>
              </a:rPr>
              <a:t>text</a:t>
            </a:r>
            <a:r>
              <a:rPr sz="1750" dirty="0">
                <a:latin typeface="Arial MT"/>
                <a:cs typeface="Arial MT"/>
              </a:rPr>
              <a:t> </a:t>
            </a:r>
            <a:r>
              <a:rPr sz="1750" spc="-5" dirty="0">
                <a:latin typeface="Arial MT"/>
                <a:cs typeface="Arial MT"/>
              </a:rPr>
              <a:t>and</a:t>
            </a:r>
            <a:r>
              <a:rPr sz="1750" spc="5" dirty="0">
                <a:latin typeface="Arial MT"/>
                <a:cs typeface="Arial MT"/>
              </a:rPr>
              <a:t> </a:t>
            </a:r>
            <a:r>
              <a:rPr sz="1750" dirty="0">
                <a:latin typeface="Arial MT"/>
                <a:cs typeface="Arial MT"/>
              </a:rPr>
              <a:t>JSON </a:t>
            </a:r>
            <a:r>
              <a:rPr sz="1750" spc="-5" dirty="0">
                <a:latin typeface="Arial MT"/>
                <a:cs typeface="Arial MT"/>
              </a:rPr>
              <a:t>log</a:t>
            </a:r>
            <a:r>
              <a:rPr sz="1750" dirty="0">
                <a:latin typeface="Arial MT"/>
                <a:cs typeface="Arial MT"/>
              </a:rPr>
              <a:t> </a:t>
            </a:r>
            <a:r>
              <a:rPr sz="1750" spc="-5" dirty="0">
                <a:latin typeface="Arial MT"/>
                <a:cs typeface="Arial MT"/>
              </a:rPr>
              <a:t>files</a:t>
            </a:r>
            <a:r>
              <a:rPr sz="1750" spc="5" dirty="0">
                <a:latin typeface="Arial MT"/>
                <a:cs typeface="Arial MT"/>
              </a:rPr>
              <a:t> </a:t>
            </a:r>
            <a:r>
              <a:rPr sz="1750" spc="-5" dirty="0">
                <a:latin typeface="Arial MT"/>
                <a:cs typeface="Arial MT"/>
              </a:rPr>
              <a:t>with</a:t>
            </a:r>
            <a:r>
              <a:rPr sz="1750" spc="5" dirty="0">
                <a:latin typeface="Arial MT"/>
                <a:cs typeface="Arial MT"/>
              </a:rPr>
              <a:t> </a:t>
            </a:r>
            <a:r>
              <a:rPr sz="1750" spc="-5" dirty="0">
                <a:latin typeface="Arial MT"/>
                <a:cs typeface="Arial MT"/>
              </a:rPr>
              <a:t>captured</a:t>
            </a:r>
            <a:r>
              <a:rPr sz="1750" dirty="0">
                <a:latin typeface="Arial MT"/>
                <a:cs typeface="Arial MT"/>
              </a:rPr>
              <a:t> key</a:t>
            </a:r>
            <a:r>
              <a:rPr sz="1750" spc="5" dirty="0">
                <a:latin typeface="Arial MT"/>
                <a:cs typeface="Arial MT"/>
              </a:rPr>
              <a:t> </a:t>
            </a:r>
            <a:r>
              <a:rPr sz="1750" spc="-5" dirty="0">
                <a:latin typeface="Arial MT"/>
                <a:cs typeface="Arial MT"/>
              </a:rPr>
              <a:t>events.</a:t>
            </a:r>
            <a:endParaRPr lang="en-US" sz="1750" spc="-5" dirty="0">
              <a:latin typeface="Arial MT"/>
              <a:cs typeface="Arial MT"/>
            </a:endParaRPr>
          </a:p>
        </p:txBody>
      </p:sp>
      <p:sp>
        <p:nvSpPr>
          <p:cNvPr id="11" name="TextBox 10">
            <a:extLst>
              <a:ext uri="{FF2B5EF4-FFF2-40B4-BE49-F238E27FC236}">
                <a16:creationId xmlns:a16="http://schemas.microsoft.com/office/drawing/2014/main" id="{226698AD-D793-49BB-9F5F-DB24B468B895}"/>
              </a:ext>
            </a:extLst>
          </p:cNvPr>
          <p:cNvSpPr txBox="1"/>
          <p:nvPr/>
        </p:nvSpPr>
        <p:spPr>
          <a:xfrm>
            <a:off x="995423" y="4855291"/>
            <a:ext cx="7592952" cy="1464696"/>
          </a:xfrm>
          <a:prstGeom prst="rect">
            <a:avLst/>
          </a:prstGeom>
          <a:noFill/>
        </p:spPr>
        <p:txBody>
          <a:bodyPr wrap="square">
            <a:spAutoFit/>
          </a:bodyPr>
          <a:lstStyle/>
          <a:p>
            <a:pPr marL="298450" marR="5080" indent="-285750">
              <a:lnSpc>
                <a:spcPct val="121100"/>
              </a:lnSpc>
              <a:spcBef>
                <a:spcPts val="100"/>
              </a:spcBef>
              <a:buFont typeface="Arial" panose="020B0604020202020204" pitchFamily="34" charset="0"/>
              <a:buChar char="•"/>
            </a:pPr>
            <a:r>
              <a:rPr lang="en-IN" sz="2000" b="1" spc="-5" dirty="0">
                <a:latin typeface="Arial"/>
                <a:cs typeface="Arial"/>
              </a:rPr>
              <a:t>Stop</a:t>
            </a:r>
            <a:r>
              <a:rPr lang="en-IN" sz="2000" b="1" spc="-35" dirty="0">
                <a:latin typeface="Arial"/>
                <a:cs typeface="Arial"/>
              </a:rPr>
              <a:t> </a:t>
            </a:r>
            <a:r>
              <a:rPr lang="en-IN" sz="2000" b="1" spc="-5" dirty="0">
                <a:latin typeface="Arial"/>
                <a:cs typeface="Arial"/>
              </a:rPr>
              <a:t>Logging:</a:t>
            </a:r>
            <a:r>
              <a:rPr lang="en-IN" b="1" dirty="0">
                <a:latin typeface="Arial"/>
                <a:cs typeface="Arial"/>
              </a:rPr>
              <a:t>	</a:t>
            </a:r>
          </a:p>
          <a:p>
            <a:pPr marL="12700" marR="5080">
              <a:lnSpc>
                <a:spcPct val="121100"/>
              </a:lnSpc>
              <a:spcBef>
                <a:spcPts val="100"/>
              </a:spcBef>
            </a:pPr>
            <a:endParaRPr lang="en-IN" b="1" dirty="0">
              <a:latin typeface="Arial"/>
              <a:cs typeface="Arial"/>
            </a:endParaRPr>
          </a:p>
          <a:p>
            <a:pPr marL="755650" marR="5080" lvl="1" indent="-285750">
              <a:lnSpc>
                <a:spcPct val="121100"/>
              </a:lnSpc>
              <a:spcBef>
                <a:spcPts val="100"/>
              </a:spcBef>
              <a:buFont typeface="Arial" panose="020B0604020202020204" pitchFamily="34" charset="0"/>
              <a:buChar char="•"/>
            </a:pPr>
            <a:r>
              <a:rPr lang="en-US" spc="-5" dirty="0">
                <a:latin typeface="Arial MT"/>
                <a:cs typeface="Arial MT"/>
              </a:rPr>
              <a:t>Stop</a:t>
            </a:r>
            <a:r>
              <a:rPr lang="en-US" dirty="0">
                <a:latin typeface="Arial MT"/>
                <a:cs typeface="Arial MT"/>
              </a:rPr>
              <a:t> </a:t>
            </a:r>
            <a:r>
              <a:rPr lang="en-US" spc="-5" dirty="0">
                <a:latin typeface="Arial MT"/>
                <a:cs typeface="Arial MT"/>
              </a:rPr>
              <a:t>capturing</a:t>
            </a:r>
            <a:r>
              <a:rPr lang="en-US" dirty="0">
                <a:latin typeface="Arial MT"/>
                <a:cs typeface="Arial MT"/>
              </a:rPr>
              <a:t> key</a:t>
            </a:r>
            <a:r>
              <a:rPr lang="en-US" spc="5" dirty="0">
                <a:latin typeface="Arial MT"/>
                <a:cs typeface="Arial MT"/>
              </a:rPr>
              <a:t> </a:t>
            </a:r>
            <a:r>
              <a:rPr lang="en-US" spc="-5" dirty="0">
                <a:latin typeface="Arial MT"/>
                <a:cs typeface="Arial MT"/>
              </a:rPr>
              <a:t>events</a:t>
            </a:r>
            <a:r>
              <a:rPr lang="en-US" spc="5" dirty="0">
                <a:latin typeface="Arial MT"/>
                <a:cs typeface="Arial MT"/>
              </a:rPr>
              <a:t> </a:t>
            </a:r>
            <a:r>
              <a:rPr lang="en-US" spc="-5" dirty="0">
                <a:latin typeface="Arial MT"/>
                <a:cs typeface="Arial MT"/>
              </a:rPr>
              <a:t>when</a:t>
            </a:r>
            <a:r>
              <a:rPr lang="en-US" spc="5" dirty="0">
                <a:latin typeface="Arial MT"/>
                <a:cs typeface="Arial MT"/>
              </a:rPr>
              <a:t> </a:t>
            </a:r>
            <a:r>
              <a:rPr lang="en-US" spc="-5" dirty="0">
                <a:latin typeface="Arial MT"/>
                <a:cs typeface="Arial MT"/>
              </a:rPr>
              <a:t>the</a:t>
            </a:r>
            <a:r>
              <a:rPr lang="en-US" dirty="0">
                <a:latin typeface="Arial MT"/>
                <a:cs typeface="Arial MT"/>
              </a:rPr>
              <a:t> </a:t>
            </a:r>
            <a:r>
              <a:rPr lang="en-US" spc="-5" dirty="0">
                <a:latin typeface="Arial MT"/>
                <a:cs typeface="Arial MT"/>
              </a:rPr>
              <a:t>"Stop"</a:t>
            </a:r>
            <a:r>
              <a:rPr lang="en-US" dirty="0">
                <a:latin typeface="Arial MT"/>
                <a:cs typeface="Arial MT"/>
              </a:rPr>
              <a:t> </a:t>
            </a:r>
            <a:r>
              <a:rPr lang="en-US" spc="-5" dirty="0">
                <a:latin typeface="Arial MT"/>
                <a:cs typeface="Arial MT"/>
              </a:rPr>
              <a:t>button</a:t>
            </a:r>
            <a:r>
              <a:rPr lang="en-US" dirty="0">
                <a:latin typeface="Arial MT"/>
                <a:cs typeface="Arial MT"/>
              </a:rPr>
              <a:t> </a:t>
            </a:r>
            <a:r>
              <a:rPr lang="en-US" spc="-5" dirty="0">
                <a:latin typeface="Arial MT"/>
                <a:cs typeface="Arial MT"/>
              </a:rPr>
              <a:t>is</a:t>
            </a:r>
            <a:r>
              <a:rPr lang="en-US" spc="5" dirty="0">
                <a:latin typeface="Arial MT"/>
                <a:cs typeface="Arial MT"/>
              </a:rPr>
              <a:t> </a:t>
            </a:r>
            <a:r>
              <a:rPr lang="en-US" spc="-5" dirty="0">
                <a:latin typeface="Arial MT"/>
                <a:cs typeface="Arial MT"/>
              </a:rPr>
              <a:t>pressed. </a:t>
            </a:r>
            <a:r>
              <a:rPr lang="en-US" spc="-470" dirty="0">
                <a:latin typeface="Arial MT"/>
                <a:cs typeface="Arial MT"/>
              </a:rPr>
              <a:t> </a:t>
            </a:r>
            <a:r>
              <a:rPr lang="en-US" spc="-5" dirty="0">
                <a:latin typeface="Arial MT"/>
                <a:cs typeface="Arial MT"/>
              </a:rPr>
              <a:t>Update</a:t>
            </a:r>
            <a:r>
              <a:rPr lang="en-US" dirty="0">
                <a:latin typeface="Arial MT"/>
                <a:cs typeface="Arial MT"/>
              </a:rPr>
              <a:t> </a:t>
            </a:r>
            <a:r>
              <a:rPr lang="en-US" spc="-5" dirty="0">
                <a:latin typeface="Arial MT"/>
                <a:cs typeface="Arial MT"/>
              </a:rPr>
              <a:t>the</a:t>
            </a:r>
            <a:r>
              <a:rPr lang="en-US" dirty="0">
                <a:latin typeface="Arial MT"/>
                <a:cs typeface="Arial MT"/>
              </a:rPr>
              <a:t> </a:t>
            </a:r>
            <a:r>
              <a:rPr lang="en-US" spc="-5" dirty="0">
                <a:latin typeface="Arial MT"/>
                <a:cs typeface="Arial MT"/>
              </a:rPr>
              <a:t>GUI</a:t>
            </a:r>
            <a:r>
              <a:rPr lang="en-US" dirty="0">
                <a:latin typeface="Arial MT"/>
                <a:cs typeface="Arial MT"/>
              </a:rPr>
              <a:t> </a:t>
            </a:r>
            <a:r>
              <a:rPr lang="en-US" spc="-5" dirty="0">
                <a:latin typeface="Arial MT"/>
                <a:cs typeface="Arial MT"/>
              </a:rPr>
              <a:t>status</a:t>
            </a:r>
            <a:r>
              <a:rPr lang="en-US" spc="5" dirty="0">
                <a:latin typeface="Arial MT"/>
                <a:cs typeface="Arial MT"/>
              </a:rPr>
              <a:t> </a:t>
            </a:r>
            <a:r>
              <a:rPr lang="en-US" spc="-5" dirty="0">
                <a:latin typeface="Arial MT"/>
                <a:cs typeface="Arial MT"/>
              </a:rPr>
              <a:t>to</a:t>
            </a:r>
            <a:r>
              <a:rPr lang="en-US" dirty="0">
                <a:latin typeface="Arial MT"/>
                <a:cs typeface="Arial MT"/>
              </a:rPr>
              <a:t> </a:t>
            </a:r>
            <a:r>
              <a:rPr lang="en-US" spc="-5" dirty="0">
                <a:latin typeface="Arial MT"/>
                <a:cs typeface="Arial MT"/>
              </a:rPr>
              <a:t>indicate</a:t>
            </a:r>
            <a:r>
              <a:rPr lang="en-US" dirty="0">
                <a:latin typeface="Arial MT"/>
                <a:cs typeface="Arial MT"/>
              </a:rPr>
              <a:t> </a:t>
            </a:r>
            <a:r>
              <a:rPr lang="en-US" spc="-5" dirty="0">
                <a:latin typeface="Arial MT"/>
                <a:cs typeface="Arial MT"/>
              </a:rPr>
              <a:t>the</a:t>
            </a:r>
            <a:r>
              <a:rPr lang="en-US" dirty="0">
                <a:latin typeface="Arial MT"/>
                <a:cs typeface="Arial MT"/>
              </a:rPr>
              <a:t> </a:t>
            </a:r>
            <a:r>
              <a:rPr lang="en-US" spc="-5" dirty="0">
                <a:latin typeface="Arial MT"/>
                <a:cs typeface="Arial MT"/>
              </a:rPr>
              <a:t>keylogger</a:t>
            </a:r>
            <a:r>
              <a:rPr lang="en-US" dirty="0">
                <a:latin typeface="Arial MT"/>
                <a:cs typeface="Arial MT"/>
              </a:rPr>
              <a:t> </a:t>
            </a:r>
            <a:r>
              <a:rPr lang="en-US" spc="-5" dirty="0">
                <a:latin typeface="Arial MT"/>
                <a:cs typeface="Arial MT"/>
              </a:rPr>
              <a:t>is</a:t>
            </a:r>
            <a:r>
              <a:rPr lang="en-US" spc="5" dirty="0">
                <a:latin typeface="Arial MT"/>
                <a:cs typeface="Arial MT"/>
              </a:rPr>
              <a:t> </a:t>
            </a:r>
            <a:r>
              <a:rPr lang="en-US" spc="-5" dirty="0">
                <a:latin typeface="Arial MT"/>
                <a:cs typeface="Arial MT"/>
              </a:rPr>
              <a:t>stopped.</a:t>
            </a:r>
            <a:endParaRPr lang="en-US" dirty="0">
              <a:latin typeface="Arial MT"/>
              <a:cs typeface="Arial MT"/>
            </a:endParaRPr>
          </a:p>
        </p:txBody>
      </p:sp>
    </p:spTree>
    <p:extLst>
      <p:ext uri="{BB962C8B-B14F-4D97-AF65-F5344CB8AC3E}">
        <p14:creationId xmlns:p14="http://schemas.microsoft.com/office/powerpoint/2010/main" val="1340904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11BB4-D6A7-4918-9B1C-3699B2A19366}"/>
              </a:ext>
            </a:extLst>
          </p:cNvPr>
          <p:cNvSpPr>
            <a:spLocks noGrp="1"/>
          </p:cNvSpPr>
          <p:nvPr>
            <p:ph type="title"/>
          </p:nvPr>
        </p:nvSpPr>
        <p:spPr/>
        <p:txBody>
          <a:bodyPr/>
          <a:lstStyle/>
          <a:p>
            <a:r>
              <a:rPr lang="en-US" dirty="0"/>
              <a:t>Program</a:t>
            </a:r>
            <a:endParaRPr lang="en-IN" dirty="0"/>
          </a:p>
        </p:txBody>
      </p:sp>
      <p:sp>
        <p:nvSpPr>
          <p:cNvPr id="3" name="Text Placeholder 2">
            <a:extLst>
              <a:ext uri="{FF2B5EF4-FFF2-40B4-BE49-F238E27FC236}">
                <a16:creationId xmlns:a16="http://schemas.microsoft.com/office/drawing/2014/main" id="{74D6A30E-6546-4FB3-8CC2-D361FE2D7FBB}"/>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D0FF1B5C-3BA8-4D46-9B49-218A1C94CAFD}"/>
              </a:ext>
            </a:extLst>
          </p:cNvPr>
          <p:cNvPicPr>
            <a:picLocks noChangeAspect="1"/>
          </p:cNvPicPr>
          <p:nvPr/>
        </p:nvPicPr>
        <p:blipFill rotWithShape="1">
          <a:blip r:embed="rId2">
            <a:extLst>
              <a:ext uri="{28A0092B-C50C-407E-A947-70E740481C1C}">
                <a14:useLocalDpi xmlns:a14="http://schemas.microsoft.com/office/drawing/2010/main" val="0"/>
              </a:ext>
            </a:extLst>
          </a:blip>
          <a:srcRect r="-2308" b="23539"/>
          <a:stretch/>
        </p:blipFill>
        <p:spPr>
          <a:xfrm>
            <a:off x="457200" y="1157138"/>
            <a:ext cx="10134600" cy="5243662"/>
          </a:xfrm>
          <a:prstGeom prst="rect">
            <a:avLst/>
          </a:prstGeom>
        </p:spPr>
      </p:pic>
    </p:spTree>
    <p:extLst>
      <p:ext uri="{BB962C8B-B14F-4D97-AF65-F5344CB8AC3E}">
        <p14:creationId xmlns:p14="http://schemas.microsoft.com/office/powerpoint/2010/main" val="1180005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437130" cy="166712"/>
          </a:xfrm>
          <a:prstGeom prst="rect">
            <a:avLst/>
          </a:prstGeom>
        </p:spPr>
        <p:txBody>
          <a:bodyPr vert="horz" wrap="square" lIns="0" tIns="0" rIns="0" bIns="0" rtlCol="0">
            <a:spAutoFit/>
          </a:bodyPr>
          <a:lstStyle/>
          <a:p>
            <a:pPr>
              <a:lnSpc>
                <a:spcPts val="1275"/>
              </a:lnSpc>
            </a:pPr>
            <a:r>
              <a:rPr lang="en-US" sz="1100" spc="20" dirty="0">
                <a:solidFill>
                  <a:srgbClr val="2D83C3"/>
                </a:solidFill>
                <a:latin typeface="Trebuchet MS"/>
                <a:cs typeface="Trebuchet MS"/>
              </a:rPr>
              <a:t>14/06/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5494690"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pic>
        <p:nvPicPr>
          <p:cNvPr id="10" name="Picture 9">
            <a:extLst>
              <a:ext uri="{FF2B5EF4-FFF2-40B4-BE49-F238E27FC236}">
                <a16:creationId xmlns:a16="http://schemas.microsoft.com/office/drawing/2014/main" id="{5B4FB24F-1DA2-4679-999E-208619D793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62" y="1386112"/>
            <a:ext cx="3896269" cy="4820323"/>
          </a:xfrm>
          <a:prstGeom prst="rect">
            <a:avLst/>
          </a:prstGeom>
        </p:spPr>
      </p:pic>
      <p:sp>
        <p:nvSpPr>
          <p:cNvPr id="13" name="TextBox 12">
            <a:extLst>
              <a:ext uri="{FF2B5EF4-FFF2-40B4-BE49-F238E27FC236}">
                <a16:creationId xmlns:a16="http://schemas.microsoft.com/office/drawing/2014/main" id="{E5E45E3E-777A-4832-966E-6DE205FFE302}"/>
              </a:ext>
            </a:extLst>
          </p:cNvPr>
          <p:cNvSpPr txBox="1"/>
          <p:nvPr/>
        </p:nvSpPr>
        <p:spPr>
          <a:xfrm>
            <a:off x="5914481" y="1600200"/>
            <a:ext cx="3896269" cy="954107"/>
          </a:xfrm>
          <a:prstGeom prst="rect">
            <a:avLst/>
          </a:prstGeom>
          <a:noFill/>
        </p:spPr>
        <p:txBody>
          <a:bodyPr wrap="square" rtlCol="0">
            <a:spAutoFit/>
          </a:bodyPr>
          <a:lstStyle/>
          <a:p>
            <a:r>
              <a:rPr lang="en-US" sz="2000" b="1" dirty="0"/>
              <a:t>After Execution </a:t>
            </a:r>
            <a:r>
              <a:rPr lang="en-US" b="1" dirty="0"/>
              <a:t>:</a:t>
            </a:r>
          </a:p>
          <a:p>
            <a:r>
              <a:rPr lang="en-US" dirty="0"/>
              <a:t>  	The code generates the  keylogger application </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394-88BE-4EE9-8A00-33BE61055951}"/>
              </a:ext>
            </a:extLst>
          </p:cNvPr>
          <p:cNvSpPr>
            <a:spLocks noGrp="1"/>
          </p:cNvSpPr>
          <p:nvPr>
            <p:ph type="title"/>
          </p:nvPr>
        </p:nvSpPr>
        <p:spPr/>
        <p:txBody>
          <a:bodyPr/>
          <a:lstStyle/>
          <a:p>
            <a:r>
              <a:rPr lang="en-US" dirty="0"/>
              <a:t>OUTPUT</a:t>
            </a:r>
            <a:endParaRPr lang="en-IN" dirty="0"/>
          </a:p>
        </p:txBody>
      </p:sp>
      <p:pic>
        <p:nvPicPr>
          <p:cNvPr id="3" name="Picture 2">
            <a:extLst>
              <a:ext uri="{FF2B5EF4-FFF2-40B4-BE49-F238E27FC236}">
                <a16:creationId xmlns:a16="http://schemas.microsoft.com/office/drawing/2014/main" id="{09104190-7A94-4EC3-AEBD-5694EA71B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1208493"/>
            <a:ext cx="3353268" cy="4963218"/>
          </a:xfrm>
          <a:prstGeom prst="rect">
            <a:avLst/>
          </a:prstGeom>
        </p:spPr>
      </p:pic>
      <p:sp>
        <p:nvSpPr>
          <p:cNvPr id="4" name="TextBox 3">
            <a:extLst>
              <a:ext uri="{FF2B5EF4-FFF2-40B4-BE49-F238E27FC236}">
                <a16:creationId xmlns:a16="http://schemas.microsoft.com/office/drawing/2014/main" id="{437FF9D6-F69A-4FB9-B2D1-7E5685DD688F}"/>
              </a:ext>
            </a:extLst>
          </p:cNvPr>
          <p:cNvSpPr txBox="1"/>
          <p:nvPr/>
        </p:nvSpPr>
        <p:spPr>
          <a:xfrm>
            <a:off x="609600" y="2057400"/>
            <a:ext cx="4114800" cy="1200329"/>
          </a:xfrm>
          <a:prstGeom prst="rect">
            <a:avLst/>
          </a:prstGeom>
          <a:noFill/>
        </p:spPr>
        <p:txBody>
          <a:bodyPr wrap="square" rtlCol="0">
            <a:spAutoFit/>
          </a:bodyPr>
          <a:lstStyle/>
          <a:p>
            <a:r>
              <a:rPr lang="en-US" dirty="0"/>
              <a:t>* </a:t>
            </a:r>
            <a:r>
              <a:rPr lang="en-US" sz="2400" dirty="0"/>
              <a:t>Hit the Start to  capturing key events when the "Start" button is pressed </a:t>
            </a:r>
            <a:endParaRPr lang="en-IN" sz="2400" dirty="0"/>
          </a:p>
        </p:txBody>
      </p:sp>
    </p:spTree>
    <p:extLst>
      <p:ext uri="{BB962C8B-B14F-4D97-AF65-F5344CB8AC3E}">
        <p14:creationId xmlns:p14="http://schemas.microsoft.com/office/powerpoint/2010/main" val="1778648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B0FF0-CEE8-4C64-84BA-B222C7FE84E2}"/>
              </a:ext>
            </a:extLst>
          </p:cNvPr>
          <p:cNvSpPr>
            <a:spLocks noGrp="1"/>
          </p:cNvSpPr>
          <p:nvPr>
            <p:ph type="title"/>
          </p:nvPr>
        </p:nvSpPr>
        <p:spPr/>
        <p:txBody>
          <a:bodyPr/>
          <a:lstStyle/>
          <a:p>
            <a:r>
              <a:rPr lang="en-US" dirty="0"/>
              <a:t>OUTPUT: </a:t>
            </a:r>
            <a:endParaRPr lang="en-IN" dirty="0"/>
          </a:p>
        </p:txBody>
      </p:sp>
      <p:sp>
        <p:nvSpPr>
          <p:cNvPr id="3" name="TextBox 2">
            <a:extLst>
              <a:ext uri="{FF2B5EF4-FFF2-40B4-BE49-F238E27FC236}">
                <a16:creationId xmlns:a16="http://schemas.microsoft.com/office/drawing/2014/main" id="{3FE8BA47-606B-468E-80BC-E5A0DCFD1675}"/>
              </a:ext>
            </a:extLst>
          </p:cNvPr>
          <p:cNvSpPr txBox="1"/>
          <p:nvPr/>
        </p:nvSpPr>
        <p:spPr>
          <a:xfrm>
            <a:off x="755332" y="1405252"/>
            <a:ext cx="5188268"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It generates two files until  Continuously update text and JSON log files with captured key events </a:t>
            </a:r>
            <a:endParaRPr lang="en-IN" sz="2000" dirty="0"/>
          </a:p>
        </p:txBody>
      </p:sp>
      <p:pic>
        <p:nvPicPr>
          <p:cNvPr id="5" name="Picture 4">
            <a:extLst>
              <a:ext uri="{FF2B5EF4-FFF2-40B4-BE49-F238E27FC236}">
                <a16:creationId xmlns:a16="http://schemas.microsoft.com/office/drawing/2014/main" id="{9A098479-9EFA-4F51-B87D-5EB898D21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686575"/>
            <a:ext cx="9764488" cy="3867690"/>
          </a:xfrm>
          <a:prstGeom prst="rect">
            <a:avLst/>
          </a:prstGeom>
        </p:spPr>
      </p:pic>
    </p:spTree>
    <p:extLst>
      <p:ext uri="{BB962C8B-B14F-4D97-AF65-F5344CB8AC3E}">
        <p14:creationId xmlns:p14="http://schemas.microsoft.com/office/powerpoint/2010/main" val="2247300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521B06-0DBB-458F-9926-99CF1C299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981200"/>
            <a:ext cx="10287000" cy="4270925"/>
          </a:xfrm>
          <a:prstGeom prst="rect">
            <a:avLst/>
          </a:prstGeom>
        </p:spPr>
      </p:pic>
      <p:sp>
        <p:nvSpPr>
          <p:cNvPr id="5" name="TextBox 4">
            <a:extLst>
              <a:ext uri="{FF2B5EF4-FFF2-40B4-BE49-F238E27FC236}">
                <a16:creationId xmlns:a16="http://schemas.microsoft.com/office/drawing/2014/main" id="{DFAE1E07-0B52-4C33-80B9-3C2D00CDD4D0}"/>
              </a:ext>
            </a:extLst>
          </p:cNvPr>
          <p:cNvSpPr txBox="1"/>
          <p:nvPr/>
        </p:nvSpPr>
        <p:spPr>
          <a:xfrm>
            <a:off x="685800" y="1143000"/>
            <a:ext cx="60198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The Stores all the key Strokes in the key_log.txt file  </a:t>
            </a:r>
            <a:endParaRPr lang="en-IN" dirty="0"/>
          </a:p>
        </p:txBody>
      </p:sp>
    </p:spTree>
    <p:extLst>
      <p:ext uri="{BB962C8B-B14F-4D97-AF65-F5344CB8AC3E}">
        <p14:creationId xmlns:p14="http://schemas.microsoft.com/office/powerpoint/2010/main" val="1852382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44525" y="713429"/>
            <a:ext cx="6499225" cy="3340658"/>
          </a:xfrm>
          <a:prstGeom prst="rect">
            <a:avLst/>
          </a:prstGeom>
        </p:spPr>
        <p:txBody>
          <a:bodyPr vert="horz" wrap="square" lIns="0" tIns="16510" rIns="0" bIns="0" rtlCol="0">
            <a:spAutoFit/>
          </a:bodyPr>
          <a:lstStyle/>
          <a:p>
            <a:pPr marL="12700">
              <a:lnSpc>
                <a:spcPct val="100000"/>
              </a:lnSpc>
              <a:spcBef>
                <a:spcPts val="130"/>
              </a:spcBef>
            </a:pPr>
            <a:r>
              <a:rPr lang="en-IN" sz="7200" dirty="0"/>
              <a:t>Keylogger and Security</a:t>
            </a:r>
            <a:br>
              <a:rPr lang="en-IN" sz="7200" dirty="0"/>
            </a:br>
            <a:endParaRPr lang="en-IN" sz="72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4" name="Picture 23">
            <a:extLst>
              <a:ext uri="{FF2B5EF4-FFF2-40B4-BE49-F238E27FC236}">
                <a16:creationId xmlns:a16="http://schemas.microsoft.com/office/drawing/2014/main" id="{A1258B2C-8448-42F5-8B7D-CD988946A0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6075" y="3083977"/>
            <a:ext cx="3209925" cy="1419225"/>
          </a:xfrm>
          <a:prstGeom prst="rect">
            <a:avLst/>
          </a:prstGeom>
        </p:spPr>
      </p:pic>
      <p:pic>
        <p:nvPicPr>
          <p:cNvPr id="26" name="Picture 25">
            <a:extLst>
              <a:ext uri="{FF2B5EF4-FFF2-40B4-BE49-F238E27FC236}">
                <a16:creationId xmlns:a16="http://schemas.microsoft.com/office/drawing/2014/main" id="{1871F07F-A12E-403F-AA70-AB25123E5B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5035" y="4538864"/>
            <a:ext cx="3028950" cy="15144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0820A-C976-4D89-B735-8046095CFDF7}"/>
              </a:ext>
            </a:extLst>
          </p:cNvPr>
          <p:cNvSpPr>
            <a:spLocks noGrp="1"/>
          </p:cNvSpPr>
          <p:nvPr>
            <p:ph type="title"/>
          </p:nvPr>
        </p:nvSpPr>
        <p:spPr/>
        <p:txBody>
          <a:bodyPr/>
          <a:lstStyle/>
          <a:p>
            <a:r>
              <a:rPr lang="en-US" dirty="0"/>
              <a:t>RESULT</a:t>
            </a:r>
            <a:endParaRPr lang="en-IN" dirty="0"/>
          </a:p>
        </p:txBody>
      </p:sp>
      <p:sp>
        <p:nvSpPr>
          <p:cNvPr id="3" name="TextBox 2">
            <a:extLst>
              <a:ext uri="{FF2B5EF4-FFF2-40B4-BE49-F238E27FC236}">
                <a16:creationId xmlns:a16="http://schemas.microsoft.com/office/drawing/2014/main" id="{392734B0-C62B-47D9-B502-E3839150EC2A}"/>
              </a:ext>
            </a:extLst>
          </p:cNvPr>
          <p:cNvSpPr txBox="1"/>
          <p:nvPr/>
        </p:nvSpPr>
        <p:spPr>
          <a:xfrm>
            <a:off x="685800" y="1600200"/>
            <a:ext cx="8229600" cy="3805978"/>
          </a:xfrm>
          <a:prstGeom prst="rect">
            <a:avLst/>
          </a:prstGeom>
          <a:noFill/>
        </p:spPr>
        <p:txBody>
          <a:bodyPr wrap="square" rtlCol="0">
            <a:spAutoFit/>
          </a:bodyPr>
          <a:lstStyle/>
          <a:p>
            <a:pPr marL="212725" marR="5080" indent="-200660">
              <a:lnSpc>
                <a:spcPts val="1889"/>
              </a:lnSpc>
              <a:spcBef>
                <a:spcPts val="340"/>
              </a:spcBef>
              <a:buChar char="•"/>
              <a:tabLst>
                <a:tab pos="213360" algn="l"/>
              </a:tabLst>
            </a:pPr>
            <a:r>
              <a:rPr lang="en-US" sz="2400" spc="-5" dirty="0">
                <a:latin typeface="Calibri Light" panose="020F0302020204030204" pitchFamily="34" charset="0"/>
                <a:ea typeface="Calibri Light" panose="020F0302020204030204" pitchFamily="34" charset="0"/>
                <a:cs typeface="Calibri Light" panose="020F0302020204030204" pitchFamily="34" charset="0"/>
              </a:rPr>
              <a:t>Successfully</a:t>
            </a:r>
            <a:r>
              <a:rPr lang="en-US" sz="2400" spc="10" dirty="0">
                <a:latin typeface="Calibri Light" panose="020F0302020204030204" pitchFamily="34" charset="0"/>
                <a:ea typeface="Calibri Light" panose="020F0302020204030204" pitchFamily="34" charset="0"/>
                <a:cs typeface="Calibri Light" panose="020F0302020204030204" pitchFamily="34" charset="0"/>
              </a:rPr>
              <a:t> </a:t>
            </a:r>
            <a:r>
              <a:rPr lang="en-US" sz="2400" spc="-5" dirty="0">
                <a:latin typeface="Calibri Light" panose="020F0302020204030204" pitchFamily="34" charset="0"/>
                <a:ea typeface="Calibri Light" panose="020F0302020204030204" pitchFamily="34" charset="0"/>
                <a:cs typeface="Calibri Light" panose="020F0302020204030204" pitchFamily="34" charset="0"/>
              </a:rPr>
              <a:t>implemented</a:t>
            </a:r>
            <a:r>
              <a:rPr lang="en-US" sz="2400" spc="10" dirty="0">
                <a:latin typeface="Calibri Light" panose="020F0302020204030204" pitchFamily="34" charset="0"/>
                <a:ea typeface="Calibri Light" panose="020F0302020204030204" pitchFamily="34" charset="0"/>
                <a:cs typeface="Calibri Light" panose="020F0302020204030204" pitchFamily="34" charset="0"/>
              </a:rPr>
              <a:t> </a:t>
            </a:r>
            <a:r>
              <a:rPr lang="en-US" sz="2400" dirty="0">
                <a:latin typeface="Calibri Light" panose="020F0302020204030204" pitchFamily="34" charset="0"/>
                <a:ea typeface="Calibri Light" panose="020F0302020204030204" pitchFamily="34" charset="0"/>
                <a:cs typeface="Calibri Light" panose="020F0302020204030204" pitchFamily="34" charset="0"/>
              </a:rPr>
              <a:t>a</a:t>
            </a:r>
            <a:r>
              <a:rPr lang="en-US" sz="2400" spc="10" dirty="0">
                <a:latin typeface="Calibri Light" panose="020F0302020204030204" pitchFamily="34" charset="0"/>
                <a:ea typeface="Calibri Light" panose="020F0302020204030204" pitchFamily="34" charset="0"/>
                <a:cs typeface="Calibri Light" panose="020F0302020204030204" pitchFamily="34" charset="0"/>
              </a:rPr>
              <a:t> </a:t>
            </a:r>
            <a:r>
              <a:rPr lang="en-US" sz="2400" spc="-5" dirty="0">
                <a:latin typeface="Calibri Light" panose="020F0302020204030204" pitchFamily="34" charset="0"/>
                <a:ea typeface="Calibri Light" panose="020F0302020204030204" pitchFamily="34" charset="0"/>
                <a:cs typeface="Calibri Light" panose="020F0302020204030204" pitchFamily="34" charset="0"/>
              </a:rPr>
              <a:t>keylogger</a:t>
            </a:r>
            <a:r>
              <a:rPr lang="en-US" sz="2400" spc="10" dirty="0">
                <a:latin typeface="Calibri Light" panose="020F0302020204030204" pitchFamily="34" charset="0"/>
                <a:ea typeface="Calibri Light" panose="020F0302020204030204" pitchFamily="34" charset="0"/>
                <a:cs typeface="Calibri Light" panose="020F0302020204030204" pitchFamily="34" charset="0"/>
              </a:rPr>
              <a:t> </a:t>
            </a:r>
            <a:r>
              <a:rPr lang="en-US" sz="2400" spc="-5" dirty="0">
                <a:latin typeface="Calibri Light" panose="020F0302020204030204" pitchFamily="34" charset="0"/>
                <a:ea typeface="Calibri Light" panose="020F0302020204030204" pitchFamily="34" charset="0"/>
                <a:cs typeface="Calibri Light" panose="020F0302020204030204" pitchFamily="34" charset="0"/>
              </a:rPr>
              <a:t>that</a:t>
            </a:r>
            <a:r>
              <a:rPr lang="en-US" sz="2400" spc="10" dirty="0">
                <a:latin typeface="Calibri Light" panose="020F0302020204030204" pitchFamily="34" charset="0"/>
                <a:ea typeface="Calibri Light" panose="020F0302020204030204" pitchFamily="34" charset="0"/>
                <a:cs typeface="Calibri Light" panose="020F0302020204030204" pitchFamily="34" charset="0"/>
              </a:rPr>
              <a:t> </a:t>
            </a:r>
            <a:r>
              <a:rPr lang="en-US" sz="2400" spc="-5" dirty="0">
                <a:latin typeface="Calibri Light" panose="020F0302020204030204" pitchFamily="34" charset="0"/>
                <a:ea typeface="Calibri Light" panose="020F0302020204030204" pitchFamily="34" charset="0"/>
                <a:cs typeface="Calibri Light" panose="020F0302020204030204" pitchFamily="34" charset="0"/>
              </a:rPr>
              <a:t>captures</a:t>
            </a:r>
            <a:r>
              <a:rPr lang="en-US" sz="2400" spc="15" dirty="0">
                <a:latin typeface="Calibri Light" panose="020F0302020204030204" pitchFamily="34" charset="0"/>
                <a:ea typeface="Calibri Light" panose="020F0302020204030204" pitchFamily="34" charset="0"/>
                <a:cs typeface="Calibri Light" panose="020F0302020204030204" pitchFamily="34" charset="0"/>
              </a:rPr>
              <a:t> </a:t>
            </a:r>
            <a:r>
              <a:rPr lang="en-US" sz="2400" spc="-5" dirty="0">
                <a:latin typeface="Calibri Light" panose="020F0302020204030204" pitchFamily="34" charset="0"/>
                <a:ea typeface="Calibri Light" panose="020F0302020204030204" pitchFamily="34" charset="0"/>
                <a:cs typeface="Calibri Light" panose="020F0302020204030204" pitchFamily="34" charset="0"/>
              </a:rPr>
              <a:t>keystrokes</a:t>
            </a:r>
            <a:r>
              <a:rPr lang="en-US" sz="2400" spc="15" dirty="0">
                <a:latin typeface="Calibri Light" panose="020F0302020204030204" pitchFamily="34" charset="0"/>
                <a:ea typeface="Calibri Light" panose="020F0302020204030204" pitchFamily="34" charset="0"/>
                <a:cs typeface="Calibri Light" panose="020F0302020204030204" pitchFamily="34" charset="0"/>
              </a:rPr>
              <a:t> </a:t>
            </a:r>
            <a:r>
              <a:rPr lang="en-US" sz="2400" spc="-5" dirty="0">
                <a:latin typeface="Calibri Light" panose="020F0302020204030204" pitchFamily="34" charset="0"/>
                <a:ea typeface="Calibri Light" panose="020F0302020204030204" pitchFamily="34" charset="0"/>
                <a:cs typeface="Calibri Light" panose="020F0302020204030204" pitchFamily="34" charset="0"/>
              </a:rPr>
              <a:t>and</a:t>
            </a:r>
            <a:r>
              <a:rPr lang="en-US" sz="2400" spc="10" dirty="0">
                <a:latin typeface="Calibri Light" panose="020F0302020204030204" pitchFamily="34" charset="0"/>
                <a:ea typeface="Calibri Light" panose="020F0302020204030204" pitchFamily="34" charset="0"/>
                <a:cs typeface="Calibri Light" panose="020F0302020204030204" pitchFamily="34" charset="0"/>
              </a:rPr>
              <a:t> </a:t>
            </a:r>
            <a:r>
              <a:rPr lang="en-US" sz="2400" spc="-5" dirty="0">
                <a:latin typeface="Calibri Light" panose="020F0302020204030204" pitchFamily="34" charset="0"/>
                <a:ea typeface="Calibri Light" panose="020F0302020204030204" pitchFamily="34" charset="0"/>
                <a:cs typeface="Calibri Light" panose="020F0302020204030204" pitchFamily="34" charset="0"/>
              </a:rPr>
              <a:t>records</a:t>
            </a:r>
            <a:r>
              <a:rPr lang="en-US" sz="2400" spc="15" dirty="0">
                <a:latin typeface="Calibri Light" panose="020F0302020204030204" pitchFamily="34" charset="0"/>
                <a:ea typeface="Calibri Light" panose="020F0302020204030204" pitchFamily="34" charset="0"/>
                <a:cs typeface="Calibri Light" panose="020F0302020204030204" pitchFamily="34" charset="0"/>
              </a:rPr>
              <a:t> </a:t>
            </a:r>
            <a:r>
              <a:rPr lang="en-US" sz="2400" spc="-5" dirty="0">
                <a:latin typeface="Calibri Light" panose="020F0302020204030204" pitchFamily="34" charset="0"/>
                <a:ea typeface="Calibri Light" panose="020F0302020204030204" pitchFamily="34" charset="0"/>
                <a:cs typeface="Calibri Light" panose="020F0302020204030204" pitchFamily="34" charset="0"/>
              </a:rPr>
              <a:t>them </a:t>
            </a:r>
            <a:r>
              <a:rPr lang="en-US" sz="2400" spc="-470" dirty="0">
                <a:latin typeface="Calibri Light" panose="020F0302020204030204" pitchFamily="34" charset="0"/>
                <a:ea typeface="Calibri Light" panose="020F0302020204030204" pitchFamily="34" charset="0"/>
                <a:cs typeface="Calibri Light" panose="020F0302020204030204" pitchFamily="34" charset="0"/>
              </a:rPr>
              <a:t> </a:t>
            </a:r>
            <a:r>
              <a:rPr lang="en-US" sz="2400" spc="-5" dirty="0">
                <a:latin typeface="Calibri Light" panose="020F0302020204030204" pitchFamily="34" charset="0"/>
                <a:ea typeface="Calibri Light" panose="020F0302020204030204" pitchFamily="34" charset="0"/>
                <a:cs typeface="Calibri Light" panose="020F0302020204030204" pitchFamily="34" charset="0"/>
              </a:rPr>
              <a:t>into</a:t>
            </a:r>
            <a:r>
              <a:rPr lang="en-US" sz="2400" spc="-10" dirty="0">
                <a:latin typeface="Calibri Light" panose="020F0302020204030204" pitchFamily="34" charset="0"/>
                <a:ea typeface="Calibri Light" panose="020F0302020204030204" pitchFamily="34" charset="0"/>
                <a:cs typeface="Calibri Light" panose="020F0302020204030204" pitchFamily="34" charset="0"/>
              </a:rPr>
              <a:t> </a:t>
            </a:r>
            <a:r>
              <a:rPr lang="en-US" sz="2400" spc="-5" dirty="0">
                <a:latin typeface="Calibri Light" panose="020F0302020204030204" pitchFamily="34" charset="0"/>
                <a:ea typeface="Calibri Light" panose="020F0302020204030204" pitchFamily="34" charset="0"/>
                <a:cs typeface="Calibri Light" panose="020F0302020204030204" pitchFamily="34" charset="0"/>
              </a:rPr>
              <a:t>both text and </a:t>
            </a:r>
            <a:r>
              <a:rPr lang="en-US" sz="2400" dirty="0">
                <a:latin typeface="Calibri Light" panose="020F0302020204030204" pitchFamily="34" charset="0"/>
                <a:ea typeface="Calibri Light" panose="020F0302020204030204" pitchFamily="34" charset="0"/>
                <a:cs typeface="Calibri Light" panose="020F0302020204030204" pitchFamily="34" charset="0"/>
              </a:rPr>
              <a:t>JSON</a:t>
            </a:r>
            <a:r>
              <a:rPr lang="en-US" sz="2400" spc="-5" dirty="0">
                <a:latin typeface="Calibri Light" panose="020F0302020204030204" pitchFamily="34" charset="0"/>
                <a:ea typeface="Calibri Light" panose="020F0302020204030204" pitchFamily="34" charset="0"/>
                <a:cs typeface="Calibri Light" panose="020F0302020204030204" pitchFamily="34" charset="0"/>
              </a:rPr>
              <a:t> files.</a:t>
            </a:r>
          </a:p>
          <a:p>
            <a:pPr marL="12065" marR="5080">
              <a:lnSpc>
                <a:spcPts val="1889"/>
              </a:lnSpc>
              <a:spcBef>
                <a:spcPts val="340"/>
              </a:spcBef>
              <a:tabLst>
                <a:tab pos="213360" algn="l"/>
              </a:tabLst>
            </a:pPr>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marL="152400" indent="-140335">
              <a:lnSpc>
                <a:spcPts val="1870"/>
              </a:lnSpc>
              <a:buChar char="•"/>
              <a:tabLst>
                <a:tab pos="153035" algn="l"/>
              </a:tabLst>
            </a:pPr>
            <a:r>
              <a:rPr lang="en-US" sz="2400" spc="-5" dirty="0">
                <a:latin typeface="Calibri Light" panose="020F0302020204030204" pitchFamily="34" charset="0"/>
                <a:ea typeface="Calibri Light" panose="020F0302020204030204" pitchFamily="34" charset="0"/>
                <a:cs typeface="Calibri Light" panose="020F0302020204030204" pitchFamily="34" charset="0"/>
              </a:rPr>
              <a:t>Real-time</a:t>
            </a:r>
            <a:r>
              <a:rPr lang="en-US" sz="2400" dirty="0">
                <a:latin typeface="Calibri Light" panose="020F0302020204030204" pitchFamily="34" charset="0"/>
                <a:ea typeface="Calibri Light" panose="020F0302020204030204" pitchFamily="34" charset="0"/>
                <a:cs typeface="Calibri Light" panose="020F0302020204030204" pitchFamily="34" charset="0"/>
              </a:rPr>
              <a:t> </a:t>
            </a:r>
            <a:r>
              <a:rPr lang="en-US" sz="2400" spc="-5" dirty="0">
                <a:latin typeface="Calibri Light" panose="020F0302020204030204" pitchFamily="34" charset="0"/>
                <a:ea typeface="Calibri Light" panose="020F0302020204030204" pitchFamily="34" charset="0"/>
                <a:cs typeface="Calibri Light" panose="020F0302020204030204" pitchFamily="34" charset="0"/>
              </a:rPr>
              <a:t>keylogging</a:t>
            </a:r>
            <a:r>
              <a:rPr lang="en-US" sz="2400" spc="5" dirty="0">
                <a:latin typeface="Calibri Light" panose="020F0302020204030204" pitchFamily="34" charset="0"/>
                <a:ea typeface="Calibri Light" panose="020F0302020204030204" pitchFamily="34" charset="0"/>
                <a:cs typeface="Calibri Light" panose="020F0302020204030204" pitchFamily="34" charset="0"/>
              </a:rPr>
              <a:t> </a:t>
            </a:r>
            <a:r>
              <a:rPr lang="en-US" sz="2400" spc="-5" dirty="0">
                <a:latin typeface="Calibri Light" panose="020F0302020204030204" pitchFamily="34" charset="0"/>
                <a:ea typeface="Calibri Light" panose="020F0302020204030204" pitchFamily="34" charset="0"/>
                <a:cs typeface="Calibri Light" panose="020F0302020204030204" pitchFamily="34" charset="0"/>
              </a:rPr>
              <a:t>with</a:t>
            </a:r>
            <a:r>
              <a:rPr lang="en-US" sz="2400" spc="5" dirty="0">
                <a:latin typeface="Calibri Light" panose="020F0302020204030204" pitchFamily="34" charset="0"/>
                <a:ea typeface="Calibri Light" panose="020F0302020204030204" pitchFamily="34" charset="0"/>
                <a:cs typeface="Calibri Light" panose="020F0302020204030204" pitchFamily="34" charset="0"/>
              </a:rPr>
              <a:t> </a:t>
            </a:r>
            <a:r>
              <a:rPr lang="en-US" sz="2400" spc="-5" dirty="0">
                <a:latin typeface="Calibri Light" panose="020F0302020204030204" pitchFamily="34" charset="0"/>
                <a:ea typeface="Calibri Light" panose="020F0302020204030204" pitchFamily="34" charset="0"/>
                <a:cs typeface="Calibri Light" panose="020F0302020204030204" pitchFamily="34" charset="0"/>
              </a:rPr>
              <a:t>start</a:t>
            </a:r>
            <a:r>
              <a:rPr lang="en-US" sz="2400" spc="5" dirty="0">
                <a:latin typeface="Calibri Light" panose="020F0302020204030204" pitchFamily="34" charset="0"/>
                <a:ea typeface="Calibri Light" panose="020F0302020204030204" pitchFamily="34" charset="0"/>
                <a:cs typeface="Calibri Light" panose="020F0302020204030204" pitchFamily="34" charset="0"/>
              </a:rPr>
              <a:t> </a:t>
            </a:r>
            <a:r>
              <a:rPr lang="en-US" sz="2400" spc="-5" dirty="0">
                <a:latin typeface="Calibri Light" panose="020F0302020204030204" pitchFamily="34" charset="0"/>
                <a:ea typeface="Calibri Light" panose="020F0302020204030204" pitchFamily="34" charset="0"/>
                <a:cs typeface="Calibri Light" panose="020F0302020204030204" pitchFamily="34" charset="0"/>
              </a:rPr>
              <a:t>and</a:t>
            </a:r>
            <a:r>
              <a:rPr lang="en-US" sz="2400" dirty="0">
                <a:latin typeface="Calibri Light" panose="020F0302020204030204" pitchFamily="34" charset="0"/>
                <a:ea typeface="Calibri Light" panose="020F0302020204030204" pitchFamily="34" charset="0"/>
                <a:cs typeface="Calibri Light" panose="020F0302020204030204" pitchFamily="34" charset="0"/>
              </a:rPr>
              <a:t> </a:t>
            </a:r>
            <a:r>
              <a:rPr lang="en-US" sz="2400" spc="-5" dirty="0">
                <a:latin typeface="Calibri Light" panose="020F0302020204030204" pitchFamily="34" charset="0"/>
                <a:ea typeface="Calibri Light" panose="020F0302020204030204" pitchFamily="34" charset="0"/>
                <a:cs typeface="Calibri Light" panose="020F0302020204030204" pitchFamily="34" charset="0"/>
              </a:rPr>
              <a:t>stop</a:t>
            </a:r>
            <a:r>
              <a:rPr lang="en-US" sz="2400" spc="5" dirty="0">
                <a:latin typeface="Calibri Light" panose="020F0302020204030204" pitchFamily="34" charset="0"/>
                <a:ea typeface="Calibri Light" panose="020F0302020204030204" pitchFamily="34" charset="0"/>
                <a:cs typeface="Calibri Light" panose="020F0302020204030204" pitchFamily="34" charset="0"/>
              </a:rPr>
              <a:t> </a:t>
            </a:r>
            <a:r>
              <a:rPr lang="en-US" sz="2400" spc="-5" dirty="0">
                <a:latin typeface="Calibri Light" panose="020F0302020204030204" pitchFamily="34" charset="0"/>
                <a:ea typeface="Calibri Light" panose="020F0302020204030204" pitchFamily="34" charset="0"/>
                <a:cs typeface="Calibri Light" panose="020F0302020204030204" pitchFamily="34" charset="0"/>
              </a:rPr>
              <a:t>functionality</a:t>
            </a:r>
            <a:r>
              <a:rPr lang="en-US" sz="2400" spc="10" dirty="0">
                <a:latin typeface="Calibri Light" panose="020F0302020204030204" pitchFamily="34" charset="0"/>
                <a:ea typeface="Calibri Light" panose="020F0302020204030204" pitchFamily="34" charset="0"/>
                <a:cs typeface="Calibri Light" panose="020F0302020204030204" pitchFamily="34" charset="0"/>
              </a:rPr>
              <a:t> </a:t>
            </a:r>
            <a:r>
              <a:rPr lang="en-US" sz="2400" spc="-5" dirty="0">
                <a:latin typeface="Calibri Light" panose="020F0302020204030204" pitchFamily="34" charset="0"/>
                <a:ea typeface="Calibri Light" panose="020F0302020204030204" pitchFamily="34" charset="0"/>
                <a:cs typeface="Calibri Light" panose="020F0302020204030204" pitchFamily="34" charset="0"/>
              </a:rPr>
              <a:t>controlled</a:t>
            </a:r>
            <a:r>
              <a:rPr lang="en-US" sz="2400" spc="5" dirty="0">
                <a:latin typeface="Calibri Light" panose="020F0302020204030204" pitchFamily="34" charset="0"/>
                <a:ea typeface="Calibri Light" panose="020F0302020204030204" pitchFamily="34" charset="0"/>
                <a:cs typeface="Calibri Light" panose="020F0302020204030204" pitchFamily="34" charset="0"/>
              </a:rPr>
              <a:t> </a:t>
            </a:r>
            <a:r>
              <a:rPr lang="en-US" sz="2400" dirty="0">
                <a:latin typeface="Calibri Light" panose="020F0302020204030204" pitchFamily="34" charset="0"/>
                <a:ea typeface="Calibri Light" panose="020F0302020204030204" pitchFamily="34" charset="0"/>
                <a:cs typeface="Calibri Light" panose="020F0302020204030204" pitchFamily="34" charset="0"/>
              </a:rPr>
              <a:t>via</a:t>
            </a:r>
            <a:r>
              <a:rPr lang="en-US" sz="2400" spc="5" dirty="0">
                <a:latin typeface="Calibri Light" panose="020F0302020204030204" pitchFamily="34" charset="0"/>
                <a:ea typeface="Calibri Light" panose="020F0302020204030204" pitchFamily="34" charset="0"/>
                <a:cs typeface="Calibri Light" panose="020F0302020204030204" pitchFamily="34" charset="0"/>
              </a:rPr>
              <a:t> </a:t>
            </a:r>
            <a:r>
              <a:rPr lang="en-US" sz="2400" dirty="0">
                <a:latin typeface="Calibri Light" panose="020F0302020204030204" pitchFamily="34" charset="0"/>
                <a:ea typeface="Calibri Light" panose="020F0302020204030204" pitchFamily="34" charset="0"/>
                <a:cs typeface="Calibri Light" panose="020F0302020204030204" pitchFamily="34" charset="0"/>
              </a:rPr>
              <a:t>a </a:t>
            </a:r>
            <a:r>
              <a:rPr lang="en-US" sz="2400" spc="-5" dirty="0">
                <a:latin typeface="Calibri Light" panose="020F0302020204030204" pitchFamily="34" charset="0"/>
                <a:ea typeface="Calibri Light" panose="020F0302020204030204" pitchFamily="34" charset="0"/>
                <a:cs typeface="Calibri Light" panose="020F0302020204030204" pitchFamily="34" charset="0"/>
              </a:rPr>
              <a:t>simple</a:t>
            </a:r>
            <a:r>
              <a:rPr lang="en-US" sz="2400" spc="5" dirty="0">
                <a:latin typeface="Calibri Light" panose="020F0302020204030204" pitchFamily="34" charset="0"/>
                <a:ea typeface="Calibri Light" panose="020F0302020204030204" pitchFamily="34" charset="0"/>
                <a:cs typeface="Calibri Light" panose="020F0302020204030204" pitchFamily="34" charset="0"/>
              </a:rPr>
              <a:t> </a:t>
            </a:r>
            <a:r>
              <a:rPr lang="en-US" sz="2400" spc="-5" dirty="0">
                <a:latin typeface="Calibri Light" panose="020F0302020204030204" pitchFamily="34" charset="0"/>
                <a:ea typeface="Calibri Light" panose="020F0302020204030204" pitchFamily="34" charset="0"/>
                <a:cs typeface="Calibri Light" panose="020F0302020204030204" pitchFamily="34" charset="0"/>
              </a:rPr>
              <a:t>GUI.</a:t>
            </a:r>
          </a:p>
          <a:p>
            <a:pPr marL="152400" indent="-140335">
              <a:lnSpc>
                <a:spcPts val="1870"/>
              </a:lnSpc>
              <a:buChar char="•"/>
              <a:tabLst>
                <a:tab pos="153035" algn="l"/>
              </a:tabLst>
            </a:pPr>
            <a:endParaRPr lang="en-US" sz="2400" spc="-5" dirty="0">
              <a:latin typeface="Calibri Light" panose="020F0302020204030204" pitchFamily="34" charset="0"/>
              <a:ea typeface="Calibri Light" panose="020F0302020204030204" pitchFamily="34" charset="0"/>
              <a:cs typeface="Calibri Light" panose="020F0302020204030204" pitchFamily="34" charset="0"/>
            </a:endParaRPr>
          </a:p>
          <a:p>
            <a:pPr marL="152400" indent="-140335">
              <a:lnSpc>
                <a:spcPts val="1870"/>
              </a:lnSpc>
              <a:buChar char="•"/>
              <a:tabLst>
                <a:tab pos="153035" algn="l"/>
              </a:tabLst>
            </a:pPr>
            <a:r>
              <a:rPr lang="en-US" sz="2400" dirty="0">
                <a:latin typeface="Calibri Light" panose="020F0302020204030204" pitchFamily="34" charset="0"/>
                <a:ea typeface="Calibri Light" panose="020F0302020204030204" pitchFamily="34" charset="0"/>
                <a:cs typeface="Calibri Light" panose="020F0302020204030204" pitchFamily="34" charset="0"/>
              </a:rPr>
              <a:t>The keylogger project demonstrated the capability to effectively capture and log  keystrokes in real-time.</a:t>
            </a:r>
          </a:p>
          <a:p>
            <a:pPr marL="152400" indent="-140335">
              <a:lnSpc>
                <a:spcPts val="1870"/>
              </a:lnSpc>
              <a:buChar char="•"/>
              <a:tabLst>
                <a:tab pos="153035" algn="l"/>
              </a:tabLst>
            </a:pPr>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marL="152400" indent="-140335">
              <a:lnSpc>
                <a:spcPts val="1870"/>
              </a:lnSpc>
              <a:buChar char="•"/>
              <a:tabLst>
                <a:tab pos="153035" algn="l"/>
              </a:tabLst>
            </a:pPr>
            <a:r>
              <a:rPr lang="en-US" sz="2400" dirty="0">
                <a:latin typeface="Calibri Light" panose="020F0302020204030204" pitchFamily="34" charset="0"/>
                <a:ea typeface="Calibri Light" panose="020F0302020204030204" pitchFamily="34" charset="0"/>
                <a:cs typeface="Calibri Light" panose="020F0302020204030204" pitchFamily="34" charset="0"/>
              </a:rPr>
              <a:t>The GUI provided a user-friendly way to control the keylogger, making it  accessible and easy to use.</a:t>
            </a:r>
          </a:p>
          <a:p>
            <a:pPr marL="152400" indent="-140335">
              <a:lnSpc>
                <a:spcPts val="1870"/>
              </a:lnSpc>
              <a:buChar char="•"/>
              <a:tabLst>
                <a:tab pos="153035" algn="l"/>
              </a:tabLst>
            </a:pPr>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marL="152400" indent="-140335">
              <a:lnSpc>
                <a:spcPts val="1870"/>
              </a:lnSpc>
              <a:buChar char="•"/>
              <a:tabLst>
                <a:tab pos="153035" algn="l"/>
              </a:tabLst>
            </a:pPr>
            <a:r>
              <a:rPr lang="en-US" sz="2400" dirty="0">
                <a:latin typeface="Calibri Light" panose="020F0302020204030204" pitchFamily="34" charset="0"/>
                <a:ea typeface="Calibri Light" panose="020F0302020204030204" pitchFamily="34" charset="0"/>
                <a:cs typeface="Calibri Light" panose="020F0302020204030204" pitchFamily="34" charset="0"/>
              </a:rPr>
              <a:t>Emphasized the ethical use of keyloggers and the importance of implementing  security measures to protect against malicious use</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82658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0C85-F8B4-40B6-8CF3-A1D4177D5FBD}"/>
              </a:ext>
            </a:extLst>
          </p:cNvPr>
          <p:cNvSpPr>
            <a:spLocks noGrp="1"/>
          </p:cNvSpPr>
          <p:nvPr>
            <p:ph type="title"/>
          </p:nvPr>
        </p:nvSpPr>
        <p:spPr>
          <a:xfrm>
            <a:off x="685800" y="762000"/>
            <a:ext cx="10681335" cy="738664"/>
          </a:xfrm>
        </p:spPr>
        <p:txBody>
          <a:bodyPr/>
          <a:lstStyle/>
          <a:p>
            <a:r>
              <a:rPr lang="en-US" sz="4800" u="sng" dirty="0"/>
              <a:t>PROJECT GITHUB LINK</a:t>
            </a:r>
            <a:endParaRPr lang="en-IN" dirty="0"/>
          </a:p>
        </p:txBody>
      </p:sp>
      <p:sp>
        <p:nvSpPr>
          <p:cNvPr id="4" name="TextBox 3">
            <a:extLst>
              <a:ext uri="{FF2B5EF4-FFF2-40B4-BE49-F238E27FC236}">
                <a16:creationId xmlns:a16="http://schemas.microsoft.com/office/drawing/2014/main" id="{D72B6B4D-8CF2-4BB8-8E57-6E9D80FAC955}"/>
              </a:ext>
            </a:extLst>
          </p:cNvPr>
          <p:cNvSpPr txBox="1"/>
          <p:nvPr/>
        </p:nvSpPr>
        <p:spPr>
          <a:xfrm>
            <a:off x="3049929" y="3253015"/>
            <a:ext cx="6099858" cy="369332"/>
          </a:xfrm>
          <a:prstGeom prst="rect">
            <a:avLst/>
          </a:prstGeom>
          <a:noFill/>
        </p:spPr>
        <p:txBody>
          <a:bodyPr wrap="square">
            <a:spAutoFit/>
          </a:bodyPr>
          <a:lstStyle/>
          <a:p>
            <a:r>
              <a:rPr lang="en-IN" dirty="0">
                <a:hlinkClick r:id="rId2"/>
              </a:rPr>
              <a:t>https://github.com/MouryaSagar17/KeyLogger</a:t>
            </a:r>
            <a:endParaRPr lang="en-IN" dirty="0"/>
          </a:p>
        </p:txBody>
      </p:sp>
    </p:spTree>
    <p:extLst>
      <p:ext uri="{BB962C8B-B14F-4D97-AF65-F5344CB8AC3E}">
        <p14:creationId xmlns:p14="http://schemas.microsoft.com/office/powerpoint/2010/main" val="3018191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333425"/>
          </a:xfrm>
          <a:prstGeom prst="rect">
            <a:avLst/>
          </a:prstGeom>
        </p:spPr>
        <p:txBody>
          <a:bodyPr vert="horz" wrap="square" lIns="0" tIns="0" rIns="0" bIns="0" rtlCol="0">
            <a:spAutoFit/>
          </a:bodyPr>
          <a:lstStyle/>
          <a:p>
            <a:pPr>
              <a:lnSpc>
                <a:spcPts val="1275"/>
              </a:lnSpc>
            </a:pPr>
            <a:r>
              <a:rPr lang="en-US" sz="1100" spc="20" dirty="0">
                <a:solidFill>
                  <a:srgbClr val="2D83C3"/>
                </a:solidFill>
                <a:latin typeface="Trebuchet MS"/>
                <a:cs typeface="Trebuchet MS"/>
              </a:rPr>
              <a:t>14/06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AB8FC008-C049-4462-851E-CD28F7D3F35E}"/>
              </a:ext>
            </a:extLst>
          </p:cNvPr>
          <p:cNvSpPr txBox="1"/>
          <p:nvPr/>
        </p:nvSpPr>
        <p:spPr>
          <a:xfrm>
            <a:off x="766991" y="1735103"/>
            <a:ext cx="8609662" cy="3272691"/>
          </a:xfrm>
          <a:prstGeom prst="rect">
            <a:avLst/>
          </a:prstGeom>
          <a:noFill/>
        </p:spPr>
        <p:txBody>
          <a:bodyPr wrap="square" rtlCol="0">
            <a:spAutoFit/>
          </a:bodyPr>
          <a:lstStyle/>
          <a:p>
            <a:pPr marL="212725" indent="-200660">
              <a:lnSpc>
                <a:spcPct val="100000"/>
              </a:lnSpc>
              <a:spcBef>
                <a:spcPts val="525"/>
              </a:spcBef>
              <a:buClr>
                <a:srgbClr val="B71E42"/>
              </a:buClr>
              <a:buFont typeface="Arial MT"/>
              <a:buChar char="•"/>
              <a:tabLst>
                <a:tab pos="213360" algn="l"/>
              </a:tabLst>
            </a:pPr>
            <a:r>
              <a:rPr lang="en-US" sz="1800" b="1" spc="-5" dirty="0">
                <a:latin typeface="Arial"/>
                <a:cs typeface="Arial"/>
              </a:rPr>
              <a:t>Introduction</a:t>
            </a:r>
            <a:endParaRPr lang="en-US" sz="1800" dirty="0">
              <a:latin typeface="Arial"/>
              <a:cs typeface="Arial"/>
            </a:endParaRPr>
          </a:p>
          <a:p>
            <a:pPr marL="212725" indent="-200660">
              <a:lnSpc>
                <a:spcPct val="100000"/>
              </a:lnSpc>
              <a:spcBef>
                <a:spcPts val="425"/>
              </a:spcBef>
              <a:buClr>
                <a:srgbClr val="B71E42"/>
              </a:buClr>
              <a:buFont typeface="Arial MT"/>
              <a:buChar char="•"/>
              <a:tabLst>
                <a:tab pos="213360" algn="l"/>
              </a:tabLst>
            </a:pPr>
            <a:r>
              <a:rPr lang="en-US" sz="1800" b="1" spc="-5" dirty="0">
                <a:latin typeface="Arial"/>
                <a:cs typeface="Arial"/>
              </a:rPr>
              <a:t>Problem</a:t>
            </a:r>
            <a:r>
              <a:rPr lang="en-US" sz="1800" b="1" spc="-30" dirty="0">
                <a:latin typeface="Arial"/>
                <a:cs typeface="Arial"/>
              </a:rPr>
              <a:t> </a:t>
            </a:r>
            <a:r>
              <a:rPr lang="en-US" sz="1800" b="1" spc="-5" dirty="0">
                <a:latin typeface="Arial"/>
                <a:cs typeface="Arial"/>
              </a:rPr>
              <a:t>Statement</a:t>
            </a:r>
            <a:endParaRPr lang="en-US" sz="1800" dirty="0">
              <a:latin typeface="Arial"/>
              <a:cs typeface="Arial"/>
            </a:endParaRPr>
          </a:p>
          <a:p>
            <a:pPr marL="212725" indent="-200660">
              <a:lnSpc>
                <a:spcPct val="100000"/>
              </a:lnSpc>
              <a:spcBef>
                <a:spcPts val="425"/>
              </a:spcBef>
              <a:buClr>
                <a:srgbClr val="B71E42"/>
              </a:buClr>
              <a:buFont typeface="Arial MT"/>
              <a:buChar char="•"/>
              <a:tabLst>
                <a:tab pos="213360" algn="l"/>
              </a:tabLst>
            </a:pPr>
            <a:r>
              <a:rPr lang="en-US" sz="1800" b="1" spc="-5" dirty="0">
                <a:latin typeface="Arial"/>
                <a:cs typeface="Arial"/>
              </a:rPr>
              <a:t>Project</a:t>
            </a:r>
            <a:r>
              <a:rPr lang="en-US" sz="1800" b="1" spc="-35" dirty="0">
                <a:latin typeface="Arial"/>
                <a:cs typeface="Arial"/>
              </a:rPr>
              <a:t> </a:t>
            </a:r>
            <a:r>
              <a:rPr lang="en-US" sz="1800" b="1" spc="-5" dirty="0">
                <a:latin typeface="Arial"/>
                <a:cs typeface="Arial"/>
              </a:rPr>
              <a:t>Overview</a:t>
            </a:r>
            <a:endParaRPr lang="en-US" sz="1800" dirty="0">
              <a:latin typeface="Arial"/>
              <a:cs typeface="Arial"/>
            </a:endParaRPr>
          </a:p>
          <a:p>
            <a:pPr marL="212725" indent="-200660">
              <a:lnSpc>
                <a:spcPct val="100000"/>
              </a:lnSpc>
              <a:spcBef>
                <a:spcPts val="425"/>
              </a:spcBef>
              <a:buClr>
                <a:srgbClr val="B71E42"/>
              </a:buClr>
              <a:buFont typeface="Arial MT"/>
              <a:buChar char="•"/>
              <a:tabLst>
                <a:tab pos="213360" algn="l"/>
              </a:tabLst>
            </a:pPr>
            <a:r>
              <a:rPr lang="en-US" sz="1800" b="1" spc="-5" dirty="0">
                <a:latin typeface="Arial"/>
                <a:cs typeface="Arial"/>
              </a:rPr>
              <a:t>Who</a:t>
            </a:r>
            <a:r>
              <a:rPr lang="en-US" sz="1800" b="1" spc="-114" dirty="0">
                <a:latin typeface="Arial"/>
                <a:cs typeface="Arial"/>
              </a:rPr>
              <a:t> </a:t>
            </a:r>
            <a:r>
              <a:rPr lang="en-US" sz="1800" b="1" spc="-5" dirty="0">
                <a:latin typeface="Arial"/>
                <a:cs typeface="Arial"/>
              </a:rPr>
              <a:t>Are</a:t>
            </a:r>
            <a:r>
              <a:rPr lang="en-US" sz="1800" b="1" spc="-45" dirty="0">
                <a:latin typeface="Arial"/>
                <a:cs typeface="Arial"/>
              </a:rPr>
              <a:t> </a:t>
            </a:r>
            <a:r>
              <a:rPr lang="en-US" sz="1800" b="1" spc="-5" dirty="0">
                <a:latin typeface="Arial"/>
                <a:cs typeface="Arial"/>
              </a:rPr>
              <a:t>The</a:t>
            </a:r>
            <a:r>
              <a:rPr lang="en-US" sz="1800" b="1" spc="-10" dirty="0">
                <a:latin typeface="Arial"/>
                <a:cs typeface="Arial"/>
              </a:rPr>
              <a:t> </a:t>
            </a:r>
            <a:r>
              <a:rPr lang="en-US" sz="1800" b="1" spc="-5" dirty="0">
                <a:latin typeface="Arial"/>
                <a:cs typeface="Arial"/>
              </a:rPr>
              <a:t>End</a:t>
            </a:r>
            <a:r>
              <a:rPr lang="en-US" sz="1800" b="1" spc="-15" dirty="0">
                <a:latin typeface="Arial"/>
                <a:cs typeface="Arial"/>
              </a:rPr>
              <a:t> </a:t>
            </a:r>
            <a:r>
              <a:rPr lang="en-US" sz="1800" b="1" spc="-5" dirty="0">
                <a:latin typeface="Arial"/>
                <a:cs typeface="Arial"/>
              </a:rPr>
              <a:t>Users</a:t>
            </a:r>
            <a:endParaRPr lang="en-US" sz="1800" dirty="0">
              <a:latin typeface="Arial"/>
              <a:cs typeface="Arial"/>
            </a:endParaRPr>
          </a:p>
          <a:p>
            <a:pPr marL="212725" indent="-200660">
              <a:lnSpc>
                <a:spcPct val="100000"/>
              </a:lnSpc>
              <a:spcBef>
                <a:spcPts val="425"/>
              </a:spcBef>
              <a:buClr>
                <a:srgbClr val="B71E42"/>
              </a:buClr>
              <a:buFont typeface="Arial MT"/>
              <a:buChar char="•"/>
              <a:tabLst>
                <a:tab pos="213360" algn="l"/>
              </a:tabLst>
            </a:pPr>
            <a:r>
              <a:rPr lang="en-US" sz="1800" b="1" spc="-5" dirty="0">
                <a:latin typeface="Arial"/>
                <a:cs typeface="Arial"/>
              </a:rPr>
              <a:t>Solution</a:t>
            </a:r>
            <a:r>
              <a:rPr lang="en-US" sz="1800" b="1" spc="-15" dirty="0">
                <a:latin typeface="Arial"/>
                <a:cs typeface="Arial"/>
              </a:rPr>
              <a:t> </a:t>
            </a:r>
            <a:r>
              <a:rPr lang="en-US" sz="1800" b="1" spc="-5" dirty="0">
                <a:latin typeface="Arial"/>
                <a:cs typeface="Arial"/>
              </a:rPr>
              <a:t>and</a:t>
            </a:r>
            <a:r>
              <a:rPr lang="en-US" sz="1800" b="1" spc="-45" dirty="0">
                <a:latin typeface="Arial"/>
                <a:cs typeface="Arial"/>
              </a:rPr>
              <a:t> Value</a:t>
            </a:r>
            <a:r>
              <a:rPr lang="en-US" sz="1800" b="1" spc="-10" dirty="0">
                <a:latin typeface="Arial"/>
                <a:cs typeface="Arial"/>
              </a:rPr>
              <a:t> </a:t>
            </a:r>
            <a:r>
              <a:rPr lang="en-US" sz="1800" b="1" spc="-5" dirty="0">
                <a:latin typeface="Arial"/>
                <a:cs typeface="Arial"/>
              </a:rPr>
              <a:t>Proposition</a:t>
            </a:r>
            <a:endParaRPr lang="en-US" sz="1800" dirty="0">
              <a:latin typeface="Arial"/>
              <a:cs typeface="Arial"/>
            </a:endParaRPr>
          </a:p>
          <a:p>
            <a:pPr marL="212725" indent="-200660">
              <a:lnSpc>
                <a:spcPct val="100000"/>
              </a:lnSpc>
              <a:spcBef>
                <a:spcPts val="425"/>
              </a:spcBef>
              <a:buClr>
                <a:srgbClr val="B71E42"/>
              </a:buClr>
              <a:buFont typeface="Arial MT"/>
              <a:buChar char="•"/>
              <a:tabLst>
                <a:tab pos="213360" algn="l"/>
              </a:tabLst>
            </a:pPr>
            <a:r>
              <a:rPr lang="en-US" sz="1800" b="1" spc="-5" dirty="0">
                <a:latin typeface="Arial"/>
                <a:cs typeface="Arial"/>
              </a:rPr>
              <a:t>The</a:t>
            </a:r>
            <a:r>
              <a:rPr lang="en-US" sz="1800" b="1" spc="-10" dirty="0">
                <a:latin typeface="Arial"/>
                <a:cs typeface="Arial"/>
              </a:rPr>
              <a:t> </a:t>
            </a:r>
            <a:r>
              <a:rPr lang="en-US" sz="1800" b="1" spc="-35" dirty="0">
                <a:latin typeface="Arial"/>
                <a:cs typeface="Arial"/>
              </a:rPr>
              <a:t>"Wow"</a:t>
            </a:r>
            <a:r>
              <a:rPr lang="en-US" sz="1800" b="1" spc="-5" dirty="0">
                <a:latin typeface="Arial"/>
                <a:cs typeface="Arial"/>
              </a:rPr>
              <a:t> Factor in Our</a:t>
            </a:r>
            <a:r>
              <a:rPr lang="en-US" sz="1800" b="1" spc="-10" dirty="0">
                <a:latin typeface="Arial"/>
                <a:cs typeface="Arial"/>
              </a:rPr>
              <a:t> </a:t>
            </a:r>
            <a:r>
              <a:rPr lang="en-US" sz="1800" b="1" spc="-5" dirty="0">
                <a:latin typeface="Arial"/>
                <a:cs typeface="Arial"/>
              </a:rPr>
              <a:t>Solution</a:t>
            </a:r>
            <a:endParaRPr lang="en-US" sz="1800" dirty="0">
              <a:latin typeface="Arial"/>
              <a:cs typeface="Arial"/>
            </a:endParaRPr>
          </a:p>
          <a:p>
            <a:pPr marL="212725" indent="-200660">
              <a:lnSpc>
                <a:spcPct val="100000"/>
              </a:lnSpc>
              <a:spcBef>
                <a:spcPts val="425"/>
              </a:spcBef>
              <a:buClr>
                <a:srgbClr val="B71E42"/>
              </a:buClr>
              <a:buFont typeface="Arial MT"/>
              <a:buChar char="•"/>
              <a:tabLst>
                <a:tab pos="213360" algn="l"/>
              </a:tabLst>
            </a:pPr>
            <a:r>
              <a:rPr lang="en-US" sz="1800" b="1" spc="-5" dirty="0">
                <a:latin typeface="Arial"/>
                <a:cs typeface="Arial"/>
              </a:rPr>
              <a:t>Modelling</a:t>
            </a:r>
            <a:endParaRPr lang="en-US" sz="1800" dirty="0">
              <a:latin typeface="Arial"/>
              <a:cs typeface="Arial"/>
            </a:endParaRPr>
          </a:p>
          <a:p>
            <a:pPr marL="212725" indent="-200660">
              <a:lnSpc>
                <a:spcPct val="100000"/>
              </a:lnSpc>
              <a:spcBef>
                <a:spcPts val="430"/>
              </a:spcBef>
              <a:buClr>
                <a:srgbClr val="B71E42"/>
              </a:buClr>
              <a:buFont typeface="Arial MT"/>
              <a:buChar char="•"/>
              <a:tabLst>
                <a:tab pos="213360" algn="l"/>
              </a:tabLst>
            </a:pPr>
            <a:r>
              <a:rPr lang="en-US" sz="1800" b="1" spc="-5" dirty="0">
                <a:latin typeface="Arial"/>
                <a:cs typeface="Arial"/>
              </a:rPr>
              <a:t>Results</a:t>
            </a:r>
            <a:endParaRPr lang="en-US" sz="1800" dirty="0">
              <a:latin typeface="Arial"/>
              <a:cs typeface="Arial"/>
            </a:endParaRPr>
          </a:p>
          <a:p>
            <a:pPr marL="212725" indent="-200660">
              <a:lnSpc>
                <a:spcPct val="100000"/>
              </a:lnSpc>
              <a:spcBef>
                <a:spcPts val="425"/>
              </a:spcBef>
              <a:buClr>
                <a:srgbClr val="B71E42"/>
              </a:buClr>
              <a:buFont typeface="Arial MT"/>
              <a:buChar char="•"/>
              <a:tabLst>
                <a:tab pos="213360" algn="l"/>
              </a:tabLst>
            </a:pPr>
            <a:r>
              <a:rPr lang="en-US" sz="1800" b="1" spc="-5" dirty="0">
                <a:latin typeface="Arial"/>
                <a:cs typeface="Arial"/>
              </a:rPr>
              <a:t>Conclusion</a:t>
            </a:r>
            <a:r>
              <a:rPr lang="en-US" sz="1800" b="1" spc="-20" dirty="0">
                <a:latin typeface="Arial"/>
                <a:cs typeface="Arial"/>
              </a:rPr>
              <a:t> </a:t>
            </a:r>
            <a:r>
              <a:rPr lang="en-US" sz="1800" b="1" spc="-5" dirty="0">
                <a:latin typeface="Arial"/>
                <a:cs typeface="Arial"/>
              </a:rPr>
              <a:t>and</a:t>
            </a:r>
            <a:r>
              <a:rPr lang="en-US" sz="1800" b="1" spc="-20" dirty="0">
                <a:latin typeface="Arial"/>
                <a:cs typeface="Arial"/>
              </a:rPr>
              <a:t> </a:t>
            </a:r>
            <a:r>
              <a:rPr lang="en-US" sz="1800" b="1" spc="-5" dirty="0">
                <a:latin typeface="Arial"/>
                <a:cs typeface="Arial"/>
              </a:rPr>
              <a:t>Q&amp;A</a:t>
            </a:r>
            <a:endParaRPr lang="en-US" sz="1800" dirty="0">
              <a:latin typeface="Arial"/>
              <a:cs typeface="Arial"/>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F7B57-143E-4B06-9C2C-7256092F54FC}"/>
              </a:ext>
            </a:extLst>
          </p:cNvPr>
          <p:cNvSpPr>
            <a:spLocks noGrp="1"/>
          </p:cNvSpPr>
          <p:nvPr>
            <p:ph type="title"/>
          </p:nvPr>
        </p:nvSpPr>
        <p:spPr>
          <a:xfrm>
            <a:off x="755332" y="385444"/>
            <a:ext cx="10681335" cy="738664"/>
          </a:xfrm>
        </p:spPr>
        <p:txBody>
          <a:bodyPr/>
          <a:lstStyle/>
          <a:p>
            <a:r>
              <a:rPr lang="en-US" sz="4800" b="1" spc="-5" dirty="0">
                <a:latin typeface="Arial"/>
                <a:cs typeface="Arial"/>
              </a:rPr>
              <a:t>Introduction</a:t>
            </a:r>
            <a:endParaRPr lang="en-IN" dirty="0"/>
          </a:p>
        </p:txBody>
      </p:sp>
      <p:sp>
        <p:nvSpPr>
          <p:cNvPr id="3" name="TextBox 2">
            <a:extLst>
              <a:ext uri="{FF2B5EF4-FFF2-40B4-BE49-F238E27FC236}">
                <a16:creationId xmlns:a16="http://schemas.microsoft.com/office/drawing/2014/main" id="{FAC16DE0-3D13-40B1-85F5-BD099287698F}"/>
              </a:ext>
            </a:extLst>
          </p:cNvPr>
          <p:cNvSpPr txBox="1"/>
          <p:nvPr/>
        </p:nvSpPr>
        <p:spPr>
          <a:xfrm>
            <a:off x="914400" y="1752600"/>
            <a:ext cx="8305800" cy="2479140"/>
          </a:xfrm>
          <a:prstGeom prst="rect">
            <a:avLst/>
          </a:prstGeom>
          <a:noFill/>
        </p:spPr>
        <p:txBody>
          <a:bodyPr wrap="square" rtlCol="0">
            <a:spAutoFit/>
          </a:bodyPr>
          <a:lstStyle/>
          <a:p>
            <a:pPr marL="212725" marR="5080" indent="-200660" algn="just">
              <a:lnSpc>
                <a:spcPct val="120300"/>
              </a:lnSpc>
              <a:spcBef>
                <a:spcPts val="95"/>
              </a:spcBef>
              <a:buClr>
                <a:srgbClr val="B71E42"/>
              </a:buClr>
              <a:buChar char="•"/>
              <a:tabLst>
                <a:tab pos="213360" algn="l"/>
              </a:tabLst>
            </a:pPr>
            <a:r>
              <a:rPr lang="en-US" sz="1800" spc="-5" dirty="0">
                <a:latin typeface="Arial MT"/>
                <a:cs typeface="Arial MT"/>
              </a:rPr>
              <a:t>Key loggers also known as keystroke loggers, may be defined as the recording of </a:t>
            </a:r>
            <a:r>
              <a:rPr lang="en-US" sz="1800" dirty="0">
                <a:latin typeface="Arial MT"/>
                <a:cs typeface="Arial MT"/>
              </a:rPr>
              <a:t> </a:t>
            </a:r>
            <a:r>
              <a:rPr lang="en-US" sz="1800" spc="-5" dirty="0">
                <a:latin typeface="Arial MT"/>
                <a:cs typeface="Arial MT"/>
              </a:rPr>
              <a:t>the </a:t>
            </a:r>
            <a:r>
              <a:rPr lang="en-US" sz="1800" dirty="0">
                <a:latin typeface="Arial MT"/>
                <a:cs typeface="Arial MT"/>
              </a:rPr>
              <a:t>key </a:t>
            </a:r>
            <a:r>
              <a:rPr lang="en-US" sz="1800" spc="-5" dirty="0">
                <a:latin typeface="Arial MT"/>
                <a:cs typeface="Arial MT"/>
              </a:rPr>
              <a:t>pressed on </a:t>
            </a:r>
            <a:r>
              <a:rPr lang="en-US" sz="1800" dirty="0">
                <a:latin typeface="Arial MT"/>
                <a:cs typeface="Arial MT"/>
              </a:rPr>
              <a:t>a system </a:t>
            </a:r>
            <a:r>
              <a:rPr lang="en-US" sz="1800" spc="-5" dirty="0">
                <a:latin typeface="Arial MT"/>
                <a:cs typeface="Arial MT"/>
              </a:rPr>
              <a:t>and </a:t>
            </a:r>
            <a:r>
              <a:rPr lang="en-US" sz="1800" dirty="0">
                <a:latin typeface="Arial MT"/>
                <a:cs typeface="Arial MT"/>
              </a:rPr>
              <a:t>saved </a:t>
            </a:r>
            <a:r>
              <a:rPr lang="en-US" sz="1800" spc="-5" dirty="0">
                <a:latin typeface="Arial MT"/>
                <a:cs typeface="Arial MT"/>
              </a:rPr>
              <a:t>it to </a:t>
            </a:r>
            <a:r>
              <a:rPr lang="en-US" sz="1800" dirty="0">
                <a:latin typeface="Arial MT"/>
                <a:cs typeface="Arial MT"/>
              </a:rPr>
              <a:t>a </a:t>
            </a:r>
            <a:r>
              <a:rPr lang="en-US" sz="1800" spc="-5" dirty="0">
                <a:latin typeface="Arial MT"/>
                <a:cs typeface="Arial MT"/>
              </a:rPr>
              <a:t>file, and the that file is </a:t>
            </a:r>
            <a:r>
              <a:rPr lang="en-US" sz="1800" dirty="0">
                <a:latin typeface="Arial MT"/>
                <a:cs typeface="Arial MT"/>
              </a:rPr>
              <a:t>accessed </a:t>
            </a:r>
            <a:r>
              <a:rPr lang="en-US" sz="1800" spc="-5" dirty="0">
                <a:latin typeface="Arial MT"/>
                <a:cs typeface="Arial MT"/>
              </a:rPr>
              <a:t>by </a:t>
            </a:r>
            <a:r>
              <a:rPr lang="en-US" sz="1800" spc="-475" dirty="0">
                <a:latin typeface="Arial MT"/>
                <a:cs typeface="Arial MT"/>
              </a:rPr>
              <a:t> </a:t>
            </a:r>
            <a:r>
              <a:rPr lang="en-US" sz="1800" spc="-5" dirty="0">
                <a:latin typeface="Arial MT"/>
                <a:cs typeface="Arial MT"/>
              </a:rPr>
              <a:t>the</a:t>
            </a:r>
            <a:r>
              <a:rPr lang="en-US" sz="1800" dirty="0">
                <a:latin typeface="Arial MT"/>
                <a:cs typeface="Arial MT"/>
              </a:rPr>
              <a:t> </a:t>
            </a:r>
            <a:r>
              <a:rPr lang="en-US" sz="1800" spc="-5" dirty="0">
                <a:latin typeface="Arial MT"/>
                <a:cs typeface="Arial MT"/>
              </a:rPr>
              <a:t>person</a:t>
            </a:r>
            <a:r>
              <a:rPr lang="en-US" sz="1800" dirty="0">
                <a:latin typeface="Arial MT"/>
                <a:cs typeface="Arial MT"/>
              </a:rPr>
              <a:t> </a:t>
            </a:r>
            <a:r>
              <a:rPr lang="en-US" sz="1800" spc="-5" dirty="0">
                <a:latin typeface="Arial MT"/>
                <a:cs typeface="Arial MT"/>
              </a:rPr>
              <a:t>using</a:t>
            </a:r>
            <a:r>
              <a:rPr lang="en-US" sz="1800" dirty="0">
                <a:latin typeface="Arial MT"/>
                <a:cs typeface="Arial MT"/>
              </a:rPr>
              <a:t> </a:t>
            </a:r>
            <a:r>
              <a:rPr lang="en-US" sz="1800" spc="-5" dirty="0">
                <a:latin typeface="Arial MT"/>
                <a:cs typeface="Arial MT"/>
              </a:rPr>
              <a:t>this</a:t>
            </a:r>
            <a:r>
              <a:rPr lang="en-US" sz="1800" spc="5" dirty="0">
                <a:latin typeface="Arial MT"/>
                <a:cs typeface="Arial MT"/>
              </a:rPr>
              <a:t> </a:t>
            </a:r>
            <a:r>
              <a:rPr lang="en-US" sz="1800" spc="-5" dirty="0">
                <a:latin typeface="Arial MT"/>
                <a:cs typeface="Arial MT"/>
              </a:rPr>
              <a:t>malware.</a:t>
            </a:r>
            <a:r>
              <a:rPr lang="en-US" sz="1800" dirty="0">
                <a:latin typeface="Arial MT"/>
                <a:cs typeface="Arial MT"/>
              </a:rPr>
              <a:t> </a:t>
            </a:r>
            <a:r>
              <a:rPr lang="en-US" sz="1800" spc="-5" dirty="0">
                <a:latin typeface="Arial MT"/>
                <a:cs typeface="Arial MT"/>
              </a:rPr>
              <a:t>Key</a:t>
            </a:r>
            <a:r>
              <a:rPr lang="en-US" sz="1800" spc="5" dirty="0">
                <a:latin typeface="Arial MT"/>
                <a:cs typeface="Arial MT"/>
              </a:rPr>
              <a:t> </a:t>
            </a:r>
            <a:r>
              <a:rPr lang="en-US" sz="1800" spc="-5" dirty="0">
                <a:latin typeface="Arial MT"/>
                <a:cs typeface="Arial MT"/>
              </a:rPr>
              <a:t>logger</a:t>
            </a:r>
            <a:r>
              <a:rPr lang="en-US" sz="1800" dirty="0">
                <a:latin typeface="Arial MT"/>
                <a:cs typeface="Arial MT"/>
              </a:rPr>
              <a:t> can </a:t>
            </a:r>
            <a:r>
              <a:rPr lang="en-US" sz="1800" spc="-5" dirty="0">
                <a:latin typeface="Arial MT"/>
                <a:cs typeface="Arial MT"/>
              </a:rPr>
              <a:t>be</a:t>
            </a:r>
            <a:r>
              <a:rPr lang="en-US" sz="1800" dirty="0">
                <a:latin typeface="Arial MT"/>
                <a:cs typeface="Arial MT"/>
              </a:rPr>
              <a:t> </a:t>
            </a:r>
            <a:r>
              <a:rPr lang="en-US" sz="1800" spc="-5" dirty="0">
                <a:latin typeface="Arial MT"/>
                <a:cs typeface="Arial MT"/>
              </a:rPr>
              <a:t>software</a:t>
            </a:r>
            <a:r>
              <a:rPr lang="en-US" sz="1800" dirty="0">
                <a:latin typeface="Arial MT"/>
                <a:cs typeface="Arial MT"/>
              </a:rPr>
              <a:t> </a:t>
            </a:r>
            <a:r>
              <a:rPr lang="en-US" sz="1800" spc="-5" dirty="0">
                <a:latin typeface="Arial MT"/>
                <a:cs typeface="Arial MT"/>
              </a:rPr>
              <a:t>or</a:t>
            </a:r>
            <a:r>
              <a:rPr lang="en-US" sz="1800" dirty="0">
                <a:latin typeface="Arial MT"/>
                <a:cs typeface="Arial MT"/>
              </a:rPr>
              <a:t> can </a:t>
            </a:r>
            <a:r>
              <a:rPr lang="en-US" sz="1800" spc="-5" dirty="0">
                <a:latin typeface="Arial MT"/>
                <a:cs typeface="Arial MT"/>
              </a:rPr>
              <a:t>be</a:t>
            </a:r>
            <a:r>
              <a:rPr lang="en-US" sz="1800" dirty="0">
                <a:latin typeface="Arial MT"/>
                <a:cs typeface="Arial MT"/>
              </a:rPr>
              <a:t> </a:t>
            </a:r>
            <a:r>
              <a:rPr lang="en-US" sz="1800" spc="-5" dirty="0">
                <a:latin typeface="Arial MT"/>
                <a:cs typeface="Arial MT"/>
              </a:rPr>
              <a:t>hardware.</a:t>
            </a:r>
            <a:endParaRPr lang="en-US" sz="1800" dirty="0">
              <a:latin typeface="Arial MT"/>
              <a:cs typeface="Arial MT"/>
            </a:endParaRPr>
          </a:p>
          <a:p>
            <a:pPr marL="212725" marR="335280" indent="-200660" algn="just">
              <a:lnSpc>
                <a:spcPct val="120300"/>
              </a:lnSpc>
              <a:spcBef>
                <a:spcPts val="880"/>
              </a:spcBef>
              <a:buClr>
                <a:srgbClr val="B71E42"/>
              </a:buClr>
              <a:buFont typeface="Arial MT"/>
              <a:buChar char="•"/>
              <a:tabLst>
                <a:tab pos="275590" algn="l"/>
              </a:tabLst>
            </a:pPr>
            <a:r>
              <a:rPr lang="en-US" dirty="0"/>
              <a:t>	</a:t>
            </a:r>
            <a:r>
              <a:rPr lang="en-US" sz="1800" spc="-20" dirty="0">
                <a:latin typeface="Arial MT"/>
                <a:cs typeface="Arial MT"/>
              </a:rPr>
              <a:t>Working: </a:t>
            </a:r>
            <a:r>
              <a:rPr lang="en-US" sz="1800" spc="-5" dirty="0">
                <a:latin typeface="Arial MT"/>
                <a:cs typeface="Arial MT"/>
              </a:rPr>
              <a:t>Mainly key-loggers are used to steal password or confidential details </a:t>
            </a:r>
            <a:r>
              <a:rPr lang="en-US" sz="1800" spc="-475" dirty="0">
                <a:latin typeface="Arial MT"/>
                <a:cs typeface="Arial MT"/>
              </a:rPr>
              <a:t> </a:t>
            </a:r>
            <a:r>
              <a:rPr lang="en-US" sz="1800" dirty="0">
                <a:latin typeface="Arial MT"/>
                <a:cs typeface="Arial MT"/>
              </a:rPr>
              <a:t>such</a:t>
            </a:r>
            <a:r>
              <a:rPr lang="en-US" sz="1800" spc="-10" dirty="0">
                <a:latin typeface="Arial MT"/>
                <a:cs typeface="Arial MT"/>
              </a:rPr>
              <a:t> </a:t>
            </a:r>
            <a:r>
              <a:rPr lang="en-US" sz="1800" spc="-5" dirty="0">
                <a:latin typeface="Arial MT"/>
                <a:cs typeface="Arial MT"/>
              </a:rPr>
              <a:t>as</a:t>
            </a:r>
            <a:r>
              <a:rPr lang="en-US" sz="1800" dirty="0">
                <a:latin typeface="Arial MT"/>
                <a:cs typeface="Arial MT"/>
              </a:rPr>
              <a:t> </a:t>
            </a:r>
            <a:r>
              <a:rPr lang="en-US" sz="1800" spc="-5" dirty="0">
                <a:latin typeface="Arial MT"/>
                <a:cs typeface="Arial MT"/>
              </a:rPr>
              <a:t>bank</a:t>
            </a:r>
            <a:r>
              <a:rPr lang="en-US" sz="1800" dirty="0">
                <a:latin typeface="Arial MT"/>
                <a:cs typeface="Arial MT"/>
              </a:rPr>
              <a:t> </a:t>
            </a:r>
            <a:r>
              <a:rPr lang="en-US" sz="1800" spc="-5" dirty="0">
                <a:latin typeface="Arial MT"/>
                <a:cs typeface="Arial MT"/>
              </a:rPr>
              <a:t>information etc.</a:t>
            </a:r>
            <a:endParaRPr lang="en-US" sz="1800" dirty="0">
              <a:latin typeface="Arial MT"/>
              <a:cs typeface="Arial MT"/>
            </a:endParaRPr>
          </a:p>
          <a:p>
            <a:endParaRPr lang="en-IN" dirty="0"/>
          </a:p>
        </p:txBody>
      </p:sp>
    </p:spTree>
    <p:extLst>
      <p:ext uri="{BB962C8B-B14F-4D97-AF65-F5344CB8AC3E}">
        <p14:creationId xmlns:p14="http://schemas.microsoft.com/office/powerpoint/2010/main" val="3105292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467600" y="132024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14/06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D990ACA1-756F-4FA3-BC72-BEDAC3B81F05}"/>
              </a:ext>
            </a:extLst>
          </p:cNvPr>
          <p:cNvSpPr txBox="1"/>
          <p:nvPr/>
        </p:nvSpPr>
        <p:spPr>
          <a:xfrm>
            <a:off x="914400" y="1905000"/>
            <a:ext cx="6867525" cy="2123658"/>
          </a:xfrm>
          <a:prstGeom prst="rect">
            <a:avLst/>
          </a:prstGeom>
          <a:noFill/>
        </p:spPr>
        <p:txBody>
          <a:bodyPr wrap="square" rtlCol="0">
            <a:spAutoFit/>
          </a:bodyPr>
          <a:lstStyle/>
          <a:p>
            <a:pPr marL="12700" marR="548640">
              <a:lnSpc>
                <a:spcPct val="100000"/>
              </a:lnSpc>
              <a:spcBef>
                <a:spcPts val="105"/>
              </a:spcBef>
              <a:buSzPct val="95238"/>
              <a:buChar char="•"/>
              <a:tabLst>
                <a:tab pos="107314" algn="l"/>
              </a:tabLst>
            </a:pPr>
            <a:r>
              <a:rPr lang="en-US" sz="1800" spc="-5" dirty="0">
                <a:latin typeface="Arial MT"/>
                <a:cs typeface="Arial MT"/>
              </a:rPr>
              <a:t>Keyloggers</a:t>
            </a:r>
            <a:r>
              <a:rPr lang="en-US" sz="1800" dirty="0">
                <a:latin typeface="Arial MT"/>
                <a:cs typeface="Arial MT"/>
              </a:rPr>
              <a:t> </a:t>
            </a:r>
            <a:r>
              <a:rPr lang="en-US" sz="1800" spc="-5" dirty="0">
                <a:latin typeface="Arial MT"/>
                <a:cs typeface="Arial MT"/>
              </a:rPr>
              <a:t>are</a:t>
            </a:r>
            <a:r>
              <a:rPr lang="en-US" sz="1800" spc="5" dirty="0">
                <a:latin typeface="Arial MT"/>
                <a:cs typeface="Arial MT"/>
              </a:rPr>
              <a:t> </a:t>
            </a:r>
            <a:r>
              <a:rPr lang="en-US" sz="1800" dirty="0">
                <a:latin typeface="Arial MT"/>
                <a:cs typeface="Arial MT"/>
              </a:rPr>
              <a:t>a</a:t>
            </a:r>
            <a:r>
              <a:rPr lang="en-US" sz="1800" spc="5" dirty="0">
                <a:latin typeface="Arial MT"/>
                <a:cs typeface="Arial MT"/>
              </a:rPr>
              <a:t> </a:t>
            </a:r>
            <a:r>
              <a:rPr lang="en-US" sz="1800" spc="-5" dirty="0">
                <a:latin typeface="Arial MT"/>
                <a:cs typeface="Arial MT"/>
              </a:rPr>
              <a:t>significant</a:t>
            </a:r>
            <a:r>
              <a:rPr lang="en-US" sz="1800" spc="5" dirty="0">
                <a:latin typeface="Arial MT"/>
                <a:cs typeface="Arial MT"/>
              </a:rPr>
              <a:t> </a:t>
            </a:r>
            <a:r>
              <a:rPr lang="en-US" sz="1800" spc="-5" dirty="0">
                <a:latin typeface="Arial MT"/>
                <a:cs typeface="Arial MT"/>
              </a:rPr>
              <a:t>threat</a:t>
            </a:r>
            <a:r>
              <a:rPr lang="en-US" sz="1800" spc="5" dirty="0">
                <a:latin typeface="Arial MT"/>
                <a:cs typeface="Arial MT"/>
              </a:rPr>
              <a:t> </a:t>
            </a:r>
            <a:r>
              <a:rPr lang="en-US" sz="1800" spc="-5" dirty="0">
                <a:latin typeface="Arial MT"/>
                <a:cs typeface="Arial MT"/>
              </a:rPr>
              <a:t>to</a:t>
            </a:r>
            <a:r>
              <a:rPr lang="en-US" sz="1800" spc="5" dirty="0">
                <a:latin typeface="Arial MT"/>
                <a:cs typeface="Arial MT"/>
              </a:rPr>
              <a:t> </a:t>
            </a:r>
            <a:r>
              <a:rPr lang="en-US" sz="1800" spc="-15" dirty="0">
                <a:latin typeface="Arial MT"/>
                <a:cs typeface="Arial MT"/>
              </a:rPr>
              <a:t>cybersecurity,</a:t>
            </a:r>
            <a:r>
              <a:rPr lang="en-US" sz="1800" dirty="0">
                <a:latin typeface="Arial MT"/>
                <a:cs typeface="Arial MT"/>
              </a:rPr>
              <a:t> </a:t>
            </a:r>
            <a:r>
              <a:rPr lang="en-US" sz="1800" spc="-5" dirty="0">
                <a:latin typeface="Arial MT"/>
                <a:cs typeface="Arial MT"/>
              </a:rPr>
              <a:t>leading</a:t>
            </a:r>
            <a:r>
              <a:rPr lang="en-US" sz="1800" spc="5" dirty="0">
                <a:latin typeface="Arial MT"/>
                <a:cs typeface="Arial MT"/>
              </a:rPr>
              <a:t> </a:t>
            </a:r>
            <a:r>
              <a:rPr lang="en-US" sz="1800" spc="-5" dirty="0">
                <a:latin typeface="Arial MT"/>
                <a:cs typeface="Arial MT"/>
              </a:rPr>
              <a:t>to </a:t>
            </a:r>
            <a:r>
              <a:rPr lang="en-US" sz="1800" dirty="0">
                <a:latin typeface="Arial MT"/>
                <a:cs typeface="Arial MT"/>
              </a:rPr>
              <a:t> </a:t>
            </a:r>
            <a:r>
              <a:rPr lang="en-US" sz="1800" spc="-5" dirty="0">
                <a:latin typeface="Arial MT"/>
                <a:cs typeface="Arial MT"/>
              </a:rPr>
              <a:t>unauthorized</a:t>
            </a:r>
            <a:r>
              <a:rPr lang="en-US" sz="1800" dirty="0">
                <a:latin typeface="Arial MT"/>
                <a:cs typeface="Arial MT"/>
              </a:rPr>
              <a:t> access</a:t>
            </a:r>
            <a:r>
              <a:rPr lang="en-US" sz="1800" spc="5" dirty="0">
                <a:latin typeface="Arial MT"/>
                <a:cs typeface="Arial MT"/>
              </a:rPr>
              <a:t> </a:t>
            </a:r>
            <a:r>
              <a:rPr lang="en-US" sz="1800" spc="-5" dirty="0">
                <a:latin typeface="Arial MT"/>
                <a:cs typeface="Arial MT"/>
              </a:rPr>
              <a:t>to</a:t>
            </a:r>
            <a:r>
              <a:rPr lang="en-US" sz="1800" dirty="0">
                <a:latin typeface="Arial MT"/>
                <a:cs typeface="Arial MT"/>
              </a:rPr>
              <a:t> </a:t>
            </a:r>
            <a:r>
              <a:rPr lang="en-US" sz="1800" spc="-5" dirty="0">
                <a:latin typeface="Arial MT"/>
                <a:cs typeface="Arial MT"/>
              </a:rPr>
              <a:t>sensitive</a:t>
            </a:r>
            <a:r>
              <a:rPr lang="en-US" sz="1800" spc="5" dirty="0">
                <a:latin typeface="Arial MT"/>
                <a:cs typeface="Arial MT"/>
              </a:rPr>
              <a:t> </a:t>
            </a:r>
            <a:r>
              <a:rPr lang="en-US" sz="1800" spc="-5" dirty="0">
                <a:latin typeface="Arial MT"/>
                <a:cs typeface="Arial MT"/>
              </a:rPr>
              <a:t>information</a:t>
            </a:r>
            <a:r>
              <a:rPr lang="en-US" sz="1800" spc="5" dirty="0">
                <a:latin typeface="Arial MT"/>
                <a:cs typeface="Arial MT"/>
              </a:rPr>
              <a:t> </a:t>
            </a:r>
            <a:r>
              <a:rPr lang="en-US" sz="1800" dirty="0">
                <a:latin typeface="Arial MT"/>
                <a:cs typeface="Arial MT"/>
              </a:rPr>
              <a:t>, </a:t>
            </a:r>
            <a:r>
              <a:rPr lang="en-US" sz="1800" spc="-5" dirty="0">
                <a:latin typeface="Arial MT"/>
                <a:cs typeface="Arial MT"/>
              </a:rPr>
              <a:t>identity</a:t>
            </a:r>
            <a:r>
              <a:rPr lang="en-US" sz="1800" spc="5" dirty="0">
                <a:latin typeface="Arial MT"/>
                <a:cs typeface="Arial MT"/>
              </a:rPr>
              <a:t> </a:t>
            </a:r>
            <a:r>
              <a:rPr lang="en-US" sz="1800" spc="-5" dirty="0">
                <a:latin typeface="Arial MT"/>
                <a:cs typeface="Arial MT"/>
              </a:rPr>
              <a:t>theft,</a:t>
            </a:r>
            <a:r>
              <a:rPr lang="en-US" sz="1800" spc="5" dirty="0">
                <a:latin typeface="Arial MT"/>
                <a:cs typeface="Arial MT"/>
              </a:rPr>
              <a:t> </a:t>
            </a:r>
            <a:r>
              <a:rPr lang="en-US" sz="1800" spc="-5" dirty="0">
                <a:latin typeface="Arial MT"/>
                <a:cs typeface="Arial MT"/>
              </a:rPr>
              <a:t>and </a:t>
            </a:r>
            <a:r>
              <a:rPr lang="en-US" sz="1800" spc="-570" dirty="0">
                <a:latin typeface="Arial MT"/>
                <a:cs typeface="Arial MT"/>
              </a:rPr>
              <a:t> </a:t>
            </a:r>
            <a:r>
              <a:rPr lang="en-US" sz="1800" spc="-5" dirty="0">
                <a:latin typeface="Arial MT"/>
                <a:cs typeface="Arial MT"/>
              </a:rPr>
              <a:t>financial</a:t>
            </a:r>
            <a:r>
              <a:rPr lang="en-US" sz="1800" spc="-10" dirty="0">
                <a:latin typeface="Arial MT"/>
                <a:cs typeface="Arial MT"/>
              </a:rPr>
              <a:t> </a:t>
            </a:r>
            <a:r>
              <a:rPr lang="en-US" sz="1800" spc="-5" dirty="0">
                <a:latin typeface="Arial MT"/>
                <a:cs typeface="Arial MT"/>
              </a:rPr>
              <a:t>fraud.</a:t>
            </a:r>
            <a:endParaRPr lang="en-US" sz="1800" dirty="0">
              <a:latin typeface="Arial MT"/>
              <a:cs typeface="Arial MT"/>
            </a:endParaRPr>
          </a:p>
          <a:p>
            <a:pPr>
              <a:lnSpc>
                <a:spcPct val="100000"/>
              </a:lnSpc>
              <a:spcBef>
                <a:spcPts val="25"/>
              </a:spcBef>
              <a:buFont typeface="Arial MT"/>
              <a:buChar char="•"/>
            </a:pPr>
            <a:endParaRPr lang="en-US" sz="2400" dirty="0">
              <a:latin typeface="Arial MT"/>
              <a:cs typeface="Arial MT"/>
            </a:endParaRPr>
          </a:p>
          <a:p>
            <a:pPr marL="12700" marR="5080">
              <a:lnSpc>
                <a:spcPct val="100000"/>
              </a:lnSpc>
              <a:buSzPct val="95238"/>
              <a:buChar char="•"/>
              <a:tabLst>
                <a:tab pos="107314" algn="l"/>
              </a:tabLst>
            </a:pPr>
            <a:r>
              <a:rPr lang="en-US" sz="1800" spc="-10" dirty="0">
                <a:latin typeface="Arial MT"/>
                <a:cs typeface="Arial MT"/>
              </a:rPr>
              <a:t>Affects</a:t>
            </a:r>
            <a:r>
              <a:rPr lang="en-US" sz="1800" spc="15" dirty="0">
                <a:latin typeface="Arial MT"/>
                <a:cs typeface="Arial MT"/>
              </a:rPr>
              <a:t> </a:t>
            </a:r>
            <a:r>
              <a:rPr lang="en-US" sz="1800" spc="-5" dirty="0">
                <a:latin typeface="Arial MT"/>
                <a:cs typeface="Arial MT"/>
              </a:rPr>
              <a:t>individuals,</a:t>
            </a:r>
            <a:r>
              <a:rPr lang="en-US" sz="1800" spc="15" dirty="0">
                <a:latin typeface="Arial MT"/>
                <a:cs typeface="Arial MT"/>
              </a:rPr>
              <a:t> </a:t>
            </a:r>
            <a:r>
              <a:rPr lang="en-US" sz="1800" spc="-5" dirty="0">
                <a:latin typeface="Arial MT"/>
                <a:cs typeface="Arial MT"/>
              </a:rPr>
              <a:t>businesses,</a:t>
            </a:r>
            <a:r>
              <a:rPr lang="en-US" sz="1800" spc="15" dirty="0">
                <a:latin typeface="Arial MT"/>
                <a:cs typeface="Arial MT"/>
              </a:rPr>
              <a:t> </a:t>
            </a:r>
            <a:r>
              <a:rPr lang="en-US" sz="1800" spc="-5" dirty="0">
                <a:latin typeface="Arial MT"/>
                <a:cs typeface="Arial MT"/>
              </a:rPr>
              <a:t>and</a:t>
            </a:r>
            <a:r>
              <a:rPr lang="en-US" sz="1800" spc="15" dirty="0">
                <a:latin typeface="Arial MT"/>
                <a:cs typeface="Arial MT"/>
              </a:rPr>
              <a:t> </a:t>
            </a:r>
            <a:r>
              <a:rPr lang="en-US" sz="1800" spc="-10" dirty="0">
                <a:latin typeface="Arial MT"/>
                <a:cs typeface="Arial MT"/>
              </a:rPr>
              <a:t>organizations</a:t>
            </a:r>
            <a:r>
              <a:rPr lang="en-US" sz="1800" spc="15" dirty="0">
                <a:latin typeface="Arial MT"/>
                <a:cs typeface="Arial MT"/>
              </a:rPr>
              <a:t> </a:t>
            </a:r>
            <a:r>
              <a:rPr lang="en-US" sz="1800" dirty="0">
                <a:latin typeface="Arial MT"/>
                <a:cs typeface="Arial MT"/>
              </a:rPr>
              <a:t>by</a:t>
            </a:r>
            <a:r>
              <a:rPr lang="en-US" sz="1800" spc="15" dirty="0">
                <a:latin typeface="Arial MT"/>
                <a:cs typeface="Arial MT"/>
              </a:rPr>
              <a:t> </a:t>
            </a:r>
            <a:r>
              <a:rPr lang="en-US" sz="1800" spc="-5" dirty="0">
                <a:latin typeface="Arial MT"/>
                <a:cs typeface="Arial MT"/>
              </a:rPr>
              <a:t>compromising </a:t>
            </a:r>
            <a:r>
              <a:rPr lang="en-US" sz="1800" spc="-565" dirty="0">
                <a:latin typeface="Arial MT"/>
                <a:cs typeface="Arial MT"/>
              </a:rPr>
              <a:t> </a:t>
            </a:r>
            <a:r>
              <a:rPr lang="en-US" sz="1800" spc="-5" dirty="0">
                <a:latin typeface="Arial MT"/>
                <a:cs typeface="Arial MT"/>
              </a:rPr>
              <a:t>data</a:t>
            </a:r>
            <a:r>
              <a:rPr lang="en-US" sz="1800" spc="-10" dirty="0">
                <a:latin typeface="Arial MT"/>
                <a:cs typeface="Arial MT"/>
              </a:rPr>
              <a:t> </a:t>
            </a:r>
            <a:r>
              <a:rPr lang="en-US" sz="1800" spc="-5" dirty="0">
                <a:latin typeface="Arial MT"/>
                <a:cs typeface="Arial MT"/>
              </a:rPr>
              <a:t>privacy and </a:t>
            </a:r>
            <a:r>
              <a:rPr lang="en-US" sz="1800" spc="-20" dirty="0">
                <a:latin typeface="Arial MT"/>
                <a:cs typeface="Arial MT"/>
              </a:rPr>
              <a:t>security.</a:t>
            </a:r>
            <a:endParaRPr lang="en-US" sz="1800" dirty="0">
              <a:latin typeface="Arial MT"/>
              <a:cs typeface="Arial MT"/>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F1F4118A-D2AA-4A6E-8032-094BA4184A28}"/>
              </a:ext>
            </a:extLst>
          </p:cNvPr>
          <p:cNvSpPr txBox="1"/>
          <p:nvPr/>
        </p:nvSpPr>
        <p:spPr>
          <a:xfrm>
            <a:off x="1066800" y="2438400"/>
            <a:ext cx="6324600" cy="1754326"/>
          </a:xfrm>
          <a:prstGeom prst="rect">
            <a:avLst/>
          </a:prstGeom>
          <a:noFill/>
        </p:spPr>
        <p:txBody>
          <a:bodyPr wrap="square" rtlCol="0">
            <a:spAutoFit/>
          </a:bodyPr>
          <a:lstStyle/>
          <a:p>
            <a:r>
              <a:rPr lang="en-US" b="1" dirty="0"/>
              <a:t>Objective</a:t>
            </a:r>
            <a:r>
              <a:rPr lang="en-US" dirty="0"/>
              <a:t>: The goal of this project is to create a software tool that records keystrokes on a computer, primarily for monitoring purposes. This can include parental control, employee monitoring, or user behavior research. The project emphasizes ethical use, requiring user consent and adherence to legal standards.</a:t>
            </a:r>
            <a:endParaRPr lang="en-IN" dirty="0"/>
          </a:p>
        </p:txBody>
      </p:sp>
      <p:sp>
        <p:nvSpPr>
          <p:cNvPr id="12" name="TextBox 11">
            <a:extLst>
              <a:ext uri="{FF2B5EF4-FFF2-40B4-BE49-F238E27FC236}">
                <a16:creationId xmlns:a16="http://schemas.microsoft.com/office/drawing/2014/main" id="{EE2DA6F6-3E02-41B9-9DDA-21C21ED78F2C}"/>
              </a:ext>
            </a:extLst>
          </p:cNvPr>
          <p:cNvSpPr txBox="1"/>
          <p:nvPr/>
        </p:nvSpPr>
        <p:spPr>
          <a:xfrm>
            <a:off x="914400" y="3701528"/>
            <a:ext cx="6477000" cy="369332"/>
          </a:xfrm>
          <a:prstGeom prst="rect">
            <a:avLst/>
          </a:prstGeom>
          <a:noFill/>
        </p:spPr>
        <p:txBody>
          <a:bodyPr wrap="square" rtlCol="0">
            <a:spAutoFit/>
          </a:bodyPr>
          <a:lstStyle/>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36A9-BAF6-432A-AC80-A452FFBDAAA5}"/>
              </a:ext>
            </a:extLst>
          </p:cNvPr>
          <p:cNvSpPr>
            <a:spLocks noGrp="1"/>
          </p:cNvSpPr>
          <p:nvPr>
            <p:ph type="title"/>
          </p:nvPr>
        </p:nvSpPr>
        <p:spPr/>
        <p:txBody>
          <a:bodyPr/>
          <a:lstStyle/>
          <a:p>
            <a:r>
              <a:rPr lang="en-US" dirty="0"/>
              <a:t>FEATURES OF THE KEYLOGGER</a:t>
            </a:r>
            <a:endParaRPr lang="en-IN" dirty="0"/>
          </a:p>
        </p:txBody>
      </p:sp>
      <p:sp>
        <p:nvSpPr>
          <p:cNvPr id="3" name="TextBox 2">
            <a:extLst>
              <a:ext uri="{FF2B5EF4-FFF2-40B4-BE49-F238E27FC236}">
                <a16:creationId xmlns:a16="http://schemas.microsoft.com/office/drawing/2014/main" id="{E1A0C6E7-D7C9-4551-B1B6-F01FEA5550DC}"/>
              </a:ext>
            </a:extLst>
          </p:cNvPr>
          <p:cNvSpPr txBox="1"/>
          <p:nvPr/>
        </p:nvSpPr>
        <p:spPr>
          <a:xfrm>
            <a:off x="609600" y="1828800"/>
            <a:ext cx="9906000" cy="4401205"/>
          </a:xfrm>
          <a:prstGeom prst="rect">
            <a:avLst/>
          </a:prstGeom>
          <a:noFill/>
        </p:spPr>
        <p:txBody>
          <a:bodyPr wrap="square" rtlCol="0">
            <a:spAutoFit/>
          </a:bodyPr>
          <a:lstStyle/>
          <a:p>
            <a:r>
              <a:rPr kumimoji="0" lang="en-US" altLang="en-US" sz="2800" b="1" i="0" u="none" strike="noStrike" cap="none" normalizeH="0" baseline="0" dirty="0">
                <a:ln>
                  <a:noFill/>
                </a:ln>
                <a:solidFill>
                  <a:schemeClr val="tx1"/>
                </a:solidFill>
                <a:effectLst/>
                <a:latin typeface="Arial" panose="020B0604020202020204" pitchFamily="34" charset="0"/>
              </a:rPr>
              <a:t>Keystroke Logging</a:t>
            </a:r>
            <a:r>
              <a:rPr kumimoji="0" lang="en-US" altLang="en-US" sz="2800" b="0" i="0" u="none" strike="noStrike" cap="none" normalizeH="0" baseline="0" dirty="0">
                <a:ln>
                  <a:noFill/>
                </a:ln>
                <a:solidFill>
                  <a:schemeClr val="tx1"/>
                </a:solidFill>
                <a:effectLst/>
                <a:latin typeface="Arial" panose="020B0604020202020204" pitchFamily="34" charset="0"/>
              </a:rPr>
              <a:t>: Capture and log all keystrokes made by the user.</a:t>
            </a:r>
          </a:p>
          <a:p>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Data Storage</a:t>
            </a:r>
            <a:r>
              <a:rPr kumimoji="0" lang="en-US" altLang="en-US" sz="2800" b="0" i="0" u="none" strike="noStrike" cap="none" normalizeH="0" baseline="0" dirty="0">
                <a:ln>
                  <a:noFill/>
                </a:ln>
                <a:solidFill>
                  <a:schemeClr val="tx1"/>
                </a:solidFill>
                <a:effectLst/>
                <a:latin typeface="Arial" panose="020B0604020202020204" pitchFamily="34" charset="0"/>
              </a:rPr>
              <a:t>: Store logged keystrokes in both text and JSON format.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Stealth Mode</a:t>
            </a:r>
            <a:r>
              <a:rPr kumimoji="0" lang="en-US" altLang="en-US" sz="2800" b="0" i="0" u="none" strike="noStrike" cap="none" normalizeH="0" baseline="0" dirty="0">
                <a:ln>
                  <a:noFill/>
                </a:ln>
                <a:solidFill>
                  <a:schemeClr val="tx1"/>
                </a:solidFill>
                <a:effectLst/>
                <a:latin typeface="Arial" panose="020B0604020202020204" pitchFamily="34" charset="0"/>
              </a:rPr>
              <a:t>: Operate unobtrusively in the background.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User Interface</a:t>
            </a:r>
            <a:r>
              <a:rPr kumimoji="0" lang="en-US" altLang="en-US" sz="2800" b="0" i="0" u="none" strike="noStrike" cap="none" normalizeH="0" baseline="0" dirty="0">
                <a:ln>
                  <a:noFill/>
                </a:ln>
                <a:solidFill>
                  <a:schemeClr val="tx1"/>
                </a:solidFill>
                <a:effectLst/>
                <a:latin typeface="Arial" panose="020B0604020202020204" pitchFamily="34" charset="0"/>
              </a:rPr>
              <a:t>: Provide a simple GUI for starting and stopping the keylogger</a:t>
            </a:r>
          </a:p>
        </p:txBody>
      </p:sp>
      <p:sp>
        <p:nvSpPr>
          <p:cNvPr id="4" name="Rectangle 1">
            <a:extLst>
              <a:ext uri="{FF2B5EF4-FFF2-40B4-BE49-F238E27FC236}">
                <a16:creationId xmlns:a16="http://schemas.microsoft.com/office/drawing/2014/main" id="{5E51B57B-3859-4683-A737-A7C164D7778E}"/>
              </a:ext>
            </a:extLst>
          </p:cNvPr>
          <p:cNvSpPr>
            <a:spLocks noChangeArrowheads="1"/>
          </p:cNvSpPr>
          <p:nvPr/>
        </p:nvSpPr>
        <p:spPr bwMode="auto">
          <a:xfrm>
            <a:off x="381000" y="3052571"/>
            <a:ext cx="10134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3D14460-6FBE-4C2A-B115-BBC4CF81D1DE}"/>
              </a:ext>
            </a:extLst>
          </p:cNvPr>
          <p:cNvSpPr>
            <a:spLocks noChangeArrowheads="1"/>
          </p:cNvSpPr>
          <p:nvPr/>
        </p:nvSpPr>
        <p:spPr bwMode="auto">
          <a:xfrm>
            <a:off x="1340412" y="3844498"/>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431498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3724F-8CCA-4ADE-8E94-C05C5C4C3117}"/>
              </a:ext>
            </a:extLst>
          </p:cNvPr>
          <p:cNvSpPr>
            <a:spLocks noGrp="1"/>
          </p:cNvSpPr>
          <p:nvPr>
            <p:ph type="title"/>
          </p:nvPr>
        </p:nvSpPr>
        <p:spPr>
          <a:xfrm>
            <a:off x="755332" y="385444"/>
            <a:ext cx="10681335" cy="738664"/>
          </a:xfrm>
        </p:spPr>
        <p:txBody>
          <a:bodyPr/>
          <a:lstStyle/>
          <a:p>
            <a:r>
              <a:rPr lang="en-IN" b="1" dirty="0"/>
              <a:t>Technologies Used</a:t>
            </a:r>
            <a:endParaRPr lang="en-IN" dirty="0"/>
          </a:p>
        </p:txBody>
      </p:sp>
      <p:sp>
        <p:nvSpPr>
          <p:cNvPr id="3" name="TextBox 2">
            <a:extLst>
              <a:ext uri="{FF2B5EF4-FFF2-40B4-BE49-F238E27FC236}">
                <a16:creationId xmlns:a16="http://schemas.microsoft.com/office/drawing/2014/main" id="{BCB44422-1F56-4906-B06D-E784AD3D034F}"/>
              </a:ext>
            </a:extLst>
          </p:cNvPr>
          <p:cNvSpPr txBox="1"/>
          <p:nvPr/>
        </p:nvSpPr>
        <p:spPr>
          <a:xfrm>
            <a:off x="914400" y="1981200"/>
            <a:ext cx="7924800" cy="3323987"/>
          </a:xfrm>
          <a:prstGeom prst="rect">
            <a:avLst/>
          </a:prstGeom>
          <a:noFill/>
        </p:spPr>
        <p:txBody>
          <a:bodyPr wrap="square" rtlCol="0">
            <a:spAutoFit/>
          </a:bodyPr>
          <a:lstStyle/>
          <a:p>
            <a:r>
              <a:rPr lang="en-US" sz="3200" dirty="0"/>
              <a:t>Programming Language: Python </a:t>
            </a:r>
          </a:p>
          <a:p>
            <a:r>
              <a:rPr lang="en-US" sz="3200" dirty="0"/>
              <a:t>Libraries :</a:t>
            </a:r>
          </a:p>
          <a:p>
            <a:pPr marL="0" marR="0" lvl="0" indent="0" algn="l" defTabSz="914400" rtl="0" eaLnBrk="0" fontAlgn="base" latinLnBrk="0" hangingPunct="0">
              <a:lnSpc>
                <a:spcPct val="100000"/>
              </a:lnSpc>
              <a:spcBef>
                <a:spcPct val="0"/>
              </a:spcBef>
              <a:spcAft>
                <a:spcPct val="0"/>
              </a:spcAft>
              <a:buClrTx/>
              <a:buSzTx/>
              <a:buFontTx/>
              <a:buNone/>
              <a:tabLst/>
            </a:pPr>
            <a:r>
              <a:rPr lang="en-US" sz="3200" dirty="0"/>
              <a:t>	</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Unicode MS"/>
              </a:rPr>
              <a:t> ‘</a:t>
            </a:r>
            <a:r>
              <a:rPr kumimoji="0" lang="en-US" altLang="en-US" sz="3200" b="0" i="0" u="none" strike="noStrike" cap="none" normalizeH="0" baseline="0" dirty="0" err="1">
                <a:ln>
                  <a:noFill/>
                </a:ln>
                <a:solidFill>
                  <a:schemeClr val="tx1"/>
                </a:solidFill>
                <a:effectLst/>
                <a:latin typeface="Arial Unicode MS"/>
              </a:rPr>
              <a:t>tkinter</a:t>
            </a:r>
            <a:r>
              <a:rPr kumimoji="0" lang="en-US" altLang="en-US" sz="3200" b="0" i="0" u="none" strike="noStrike" cap="none" normalizeH="0" baseline="0" dirty="0">
                <a:ln>
                  <a:noFill/>
                </a:ln>
                <a:solidFill>
                  <a:schemeClr val="tx1"/>
                </a:solidFill>
                <a:effectLst/>
                <a:latin typeface="Arial Unicode MS"/>
              </a:rPr>
              <a:t>’</a:t>
            </a:r>
            <a:r>
              <a:rPr kumimoji="0" lang="en-US" altLang="en-US" sz="3200" b="0" i="0" u="none" strike="noStrike" cap="none" normalizeH="0" baseline="0" dirty="0">
                <a:ln>
                  <a:noFill/>
                </a:ln>
                <a:solidFill>
                  <a:schemeClr val="tx1"/>
                </a:solidFill>
                <a:effectLst/>
              </a:rPr>
              <a:t> for the graphical user interface.</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Unicode MS"/>
              </a:rPr>
              <a:t> ‘</a:t>
            </a:r>
            <a:r>
              <a:rPr kumimoji="0" lang="en-US" altLang="en-US" sz="3200" b="0" i="0" u="none" strike="noStrike" cap="none" normalizeH="0" baseline="0" dirty="0" err="1">
                <a:ln>
                  <a:noFill/>
                </a:ln>
                <a:solidFill>
                  <a:schemeClr val="tx1"/>
                </a:solidFill>
                <a:effectLst/>
                <a:latin typeface="Arial Unicode MS"/>
              </a:rPr>
              <a:t>pynput</a:t>
            </a:r>
            <a:r>
              <a:rPr kumimoji="0" lang="en-US" altLang="en-US" sz="3200" b="0" i="0" u="none" strike="noStrike" cap="none" normalizeH="0" baseline="0" dirty="0">
                <a:ln>
                  <a:noFill/>
                </a:ln>
                <a:solidFill>
                  <a:schemeClr val="tx1"/>
                </a:solidFill>
                <a:effectLst/>
              </a:rPr>
              <a:t> ‘for capturing keyboard events.</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Unicode MS"/>
              </a:rPr>
              <a:t> ‘json’</a:t>
            </a:r>
            <a:r>
              <a:rPr kumimoji="0" lang="en-US" altLang="en-US" sz="3200" b="0" i="0" u="none" strike="noStrike" cap="none" normalizeH="0" baseline="0" dirty="0">
                <a:ln>
                  <a:noFill/>
                </a:ln>
                <a:solidFill>
                  <a:schemeClr val="tx1"/>
                </a:solidFill>
                <a:effectLst/>
              </a:rPr>
              <a:t> for managing JSON data storage.</a:t>
            </a: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44232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txBox="1">
            <a:spLocks noGrp="1"/>
          </p:cNvSpPr>
          <p:nvPr>
            <p:ph type="title"/>
          </p:nvPr>
        </p:nvSpPr>
        <p:spPr>
          <a:xfrm>
            <a:off x="670557" y="45078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31" name="Text 3">
            <a:extLst>
              <a:ext uri="{FF2B5EF4-FFF2-40B4-BE49-F238E27FC236}">
                <a16:creationId xmlns:a16="http://schemas.microsoft.com/office/drawing/2014/main" id="{4FB81C86-1236-4BD8-A3DA-11D2E829B484}"/>
              </a:ext>
            </a:extLst>
          </p:cNvPr>
          <p:cNvSpPr/>
          <p:nvPr/>
        </p:nvSpPr>
        <p:spPr>
          <a:xfrm>
            <a:off x="742722" y="1071717"/>
            <a:ext cx="2415183" cy="302489"/>
          </a:xfrm>
          <a:prstGeom prst="rect">
            <a:avLst/>
          </a:prstGeom>
          <a:noFill/>
          <a:ln/>
        </p:spPr>
        <p:txBody>
          <a:bodyPr wrap="none" rtlCol="0" anchor="t"/>
          <a:lstStyle/>
          <a:p>
            <a:pPr marL="0" indent="0">
              <a:lnSpc>
                <a:spcPts val="2377"/>
              </a:lnSpc>
              <a:buNone/>
            </a:pPr>
            <a:r>
              <a:rPr lang="en-US" sz="2000" b="1" dirty="0">
                <a:solidFill>
                  <a:srgbClr val="404155"/>
                </a:solidFill>
                <a:latin typeface="Corben" pitchFamily="34" charset="0"/>
                <a:ea typeface="Corben" pitchFamily="34" charset="-122"/>
                <a:cs typeface="Corben" pitchFamily="34" charset="-120"/>
              </a:rPr>
              <a:t>IT Professionals</a:t>
            </a:r>
            <a:endParaRPr lang="en-US" sz="2000" b="1" dirty="0"/>
          </a:p>
        </p:txBody>
      </p:sp>
      <p:pic>
        <p:nvPicPr>
          <p:cNvPr id="32" name="Picture 2" descr="7 Things You Didn't Know About IT Professionals | Tech Behind It">
            <a:extLst>
              <a:ext uri="{FF2B5EF4-FFF2-40B4-BE49-F238E27FC236}">
                <a16:creationId xmlns:a16="http://schemas.microsoft.com/office/drawing/2014/main" id="{9C829D3A-563B-425E-816F-DE609D4823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23411"/>
            <a:ext cx="2971800" cy="1674660"/>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C1AA0F74-4768-49CF-9A9A-9794932CBD60}"/>
              </a:ext>
            </a:extLst>
          </p:cNvPr>
          <p:cNvSpPr txBox="1"/>
          <p:nvPr/>
        </p:nvSpPr>
        <p:spPr>
          <a:xfrm>
            <a:off x="292518" y="3408421"/>
            <a:ext cx="3505200" cy="2585323"/>
          </a:xfrm>
          <a:prstGeom prst="rect">
            <a:avLst/>
          </a:prstGeom>
          <a:noFill/>
        </p:spPr>
        <p:txBody>
          <a:bodyPr wrap="square" rtlCol="0">
            <a:spAutoFit/>
          </a:bodyPr>
          <a:lstStyle/>
          <a:p>
            <a:r>
              <a:rPr lang="en-US" sz="1800" dirty="0">
                <a:solidFill>
                  <a:srgbClr val="404155"/>
                </a:solidFill>
                <a:latin typeface="Nobile" pitchFamily="34" charset="0"/>
                <a:ea typeface="Nobile" pitchFamily="34" charset="-122"/>
                <a:cs typeface="Nobile" pitchFamily="34" charset="-120"/>
              </a:rPr>
              <a:t>Keylogger-based security solutions are invaluable for IT professionals responsible for safeguarding organizational data and systems. These tools provide critical insights into user behavior and potential security breaches, enabling them to proactively address vulnerabilities and mitigate risks</a:t>
            </a:r>
            <a:endParaRPr lang="en-IN" dirty="0"/>
          </a:p>
        </p:txBody>
      </p:sp>
      <p:sp>
        <p:nvSpPr>
          <p:cNvPr id="34" name="TextBox 33">
            <a:extLst>
              <a:ext uri="{FF2B5EF4-FFF2-40B4-BE49-F238E27FC236}">
                <a16:creationId xmlns:a16="http://schemas.microsoft.com/office/drawing/2014/main" id="{B60A608B-ACAD-40D1-8A10-53AAF97DDDEF}"/>
              </a:ext>
            </a:extLst>
          </p:cNvPr>
          <p:cNvSpPr txBox="1"/>
          <p:nvPr/>
        </p:nvSpPr>
        <p:spPr>
          <a:xfrm>
            <a:off x="4475631" y="1128094"/>
            <a:ext cx="2415183" cy="400110"/>
          </a:xfrm>
          <a:prstGeom prst="rect">
            <a:avLst/>
          </a:prstGeom>
          <a:noFill/>
        </p:spPr>
        <p:txBody>
          <a:bodyPr wrap="square">
            <a:spAutoFit/>
          </a:bodyPr>
          <a:lstStyle/>
          <a:p>
            <a:pPr marL="0" indent="0">
              <a:lnSpc>
                <a:spcPts val="2377"/>
              </a:lnSpc>
              <a:buNone/>
            </a:pPr>
            <a:r>
              <a:rPr lang="en-US" sz="2000" b="1" dirty="0">
                <a:solidFill>
                  <a:srgbClr val="404155"/>
                </a:solidFill>
                <a:latin typeface="Corben" pitchFamily="34" charset="0"/>
                <a:ea typeface="Corben" pitchFamily="34" charset="-122"/>
                <a:cs typeface="Corben" pitchFamily="34" charset="-120"/>
              </a:rPr>
              <a:t>Business Leaders</a:t>
            </a:r>
            <a:endParaRPr lang="en-US" sz="2000" b="1" dirty="0"/>
          </a:p>
        </p:txBody>
      </p:sp>
      <p:pic>
        <p:nvPicPr>
          <p:cNvPr id="35" name="Picture 4">
            <a:extLst>
              <a:ext uri="{FF2B5EF4-FFF2-40B4-BE49-F238E27FC236}">
                <a16:creationId xmlns:a16="http://schemas.microsoft.com/office/drawing/2014/main" id="{6E066062-817E-441B-90EF-F7AC1661B3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9222" y="1601980"/>
            <a:ext cx="3048000" cy="1714500"/>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ABFC484E-0D77-45C9-98B5-6C1700F4E479}"/>
              </a:ext>
            </a:extLst>
          </p:cNvPr>
          <p:cNvSpPr txBox="1"/>
          <p:nvPr/>
        </p:nvSpPr>
        <p:spPr>
          <a:xfrm>
            <a:off x="3965347" y="3408421"/>
            <a:ext cx="3733802" cy="2862322"/>
          </a:xfrm>
          <a:prstGeom prst="rect">
            <a:avLst/>
          </a:prstGeom>
          <a:noFill/>
        </p:spPr>
        <p:txBody>
          <a:bodyPr wrap="square" rtlCol="0">
            <a:spAutoFit/>
          </a:bodyPr>
          <a:lstStyle/>
          <a:p>
            <a:r>
              <a:rPr lang="en-US" sz="1800" dirty="0">
                <a:solidFill>
                  <a:srgbClr val="404155"/>
                </a:solidFill>
                <a:latin typeface="Nobile" pitchFamily="34" charset="0"/>
                <a:ea typeface="Nobile" pitchFamily="34" charset="-122"/>
                <a:cs typeface="Nobile" pitchFamily="34" charset="-120"/>
              </a:rPr>
              <a:t>Business leaders, concerned with the protection of sensitive information and the continuity of their operations, will find keyloggers to be a powerful asset in their cybersecurity arsenal. These tools can help them make informed decisions and implement effective security measures to safeguard their organization's assets.</a:t>
            </a:r>
            <a:endParaRPr lang="en-US" sz="1800" dirty="0"/>
          </a:p>
          <a:p>
            <a:endParaRPr lang="en-IN" dirty="0"/>
          </a:p>
        </p:txBody>
      </p:sp>
      <p:pic>
        <p:nvPicPr>
          <p:cNvPr id="37" name="Picture 6">
            <a:extLst>
              <a:ext uri="{FF2B5EF4-FFF2-40B4-BE49-F238E27FC236}">
                <a16:creationId xmlns:a16="http://schemas.microsoft.com/office/drawing/2014/main" id="{023DEDA4-5A05-40DF-983B-C1F0590D9B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9149" y="1580549"/>
            <a:ext cx="3571875" cy="1714500"/>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10B002AD-BBE9-48C3-9F56-C7A1996205FF}"/>
              </a:ext>
            </a:extLst>
          </p:cNvPr>
          <p:cNvSpPr txBox="1"/>
          <p:nvPr/>
        </p:nvSpPr>
        <p:spPr>
          <a:xfrm>
            <a:off x="8382000" y="1046488"/>
            <a:ext cx="2415183" cy="400110"/>
          </a:xfrm>
          <a:prstGeom prst="rect">
            <a:avLst/>
          </a:prstGeom>
          <a:noFill/>
        </p:spPr>
        <p:txBody>
          <a:bodyPr wrap="square">
            <a:spAutoFit/>
          </a:bodyPr>
          <a:lstStyle/>
          <a:p>
            <a:pPr marL="0" indent="0">
              <a:lnSpc>
                <a:spcPts val="2377"/>
              </a:lnSpc>
              <a:buNone/>
            </a:pPr>
            <a:r>
              <a:rPr lang="en-US" sz="2000" b="1" dirty="0">
                <a:solidFill>
                  <a:srgbClr val="404155"/>
                </a:solidFill>
                <a:latin typeface="Corben" pitchFamily="34" charset="0"/>
                <a:ea typeface="Corben" pitchFamily="34" charset="-122"/>
                <a:cs typeface="Corben" pitchFamily="34" charset="-120"/>
              </a:rPr>
              <a:t>Individual Users</a:t>
            </a:r>
            <a:endParaRPr lang="en-US" sz="2000" b="1" dirty="0"/>
          </a:p>
        </p:txBody>
      </p:sp>
      <p:sp>
        <p:nvSpPr>
          <p:cNvPr id="39" name="TextBox 38">
            <a:extLst>
              <a:ext uri="{FF2B5EF4-FFF2-40B4-BE49-F238E27FC236}">
                <a16:creationId xmlns:a16="http://schemas.microsoft.com/office/drawing/2014/main" id="{25BACF44-CACC-40A8-BBFA-62DBE5CFFE05}"/>
              </a:ext>
            </a:extLst>
          </p:cNvPr>
          <p:cNvSpPr txBox="1"/>
          <p:nvPr/>
        </p:nvSpPr>
        <p:spPr>
          <a:xfrm>
            <a:off x="8143372" y="3552765"/>
            <a:ext cx="3200400" cy="2862322"/>
          </a:xfrm>
          <a:prstGeom prst="rect">
            <a:avLst/>
          </a:prstGeom>
          <a:noFill/>
        </p:spPr>
        <p:txBody>
          <a:bodyPr wrap="square" rtlCol="0">
            <a:spAutoFit/>
          </a:bodyPr>
          <a:lstStyle/>
          <a:p>
            <a:r>
              <a:rPr lang="en-US" sz="1800" dirty="0">
                <a:solidFill>
                  <a:srgbClr val="404155"/>
                </a:solidFill>
                <a:latin typeface="Nobile" pitchFamily="34" charset="0"/>
                <a:ea typeface="Nobile" pitchFamily="34" charset="-122"/>
                <a:cs typeface="Nobile" pitchFamily="34" charset="-120"/>
              </a:rPr>
              <a:t>Individual users, such as employees or consumers, may also benefit from the use of keyloggers to protect their personal devices and sensitive data. However, the use of these tools by individuals must be carefully considered and balanced with privacy concerns.</a:t>
            </a:r>
            <a:endParaRPr lang="en-US" sz="1800"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TotalTime>
  <Words>1027</Words>
  <Application>Microsoft Office PowerPoint</Application>
  <PresentationFormat>Widescreen</PresentationFormat>
  <Paragraphs>115</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Arial MT</vt:lpstr>
      <vt:lpstr>Arial Unicode MS</vt:lpstr>
      <vt:lpstr>Calibri</vt:lpstr>
      <vt:lpstr>Calibri Light</vt:lpstr>
      <vt:lpstr>Corben</vt:lpstr>
      <vt:lpstr>Nobile</vt:lpstr>
      <vt:lpstr>Trebuchet MS</vt:lpstr>
      <vt:lpstr>Wingdings</vt:lpstr>
      <vt:lpstr>Office Theme</vt:lpstr>
      <vt:lpstr>Adimulam Mourya </vt:lpstr>
      <vt:lpstr>Keylogger and Security </vt:lpstr>
      <vt:lpstr>AGENDA</vt:lpstr>
      <vt:lpstr>Introduction</vt:lpstr>
      <vt:lpstr>PROBLEM STATEMENT</vt:lpstr>
      <vt:lpstr>PROJECT OVERVIEW</vt:lpstr>
      <vt:lpstr>FEATURES OF THE KEYLOGGER</vt:lpstr>
      <vt:lpstr>Technologies Used</vt:lpstr>
      <vt:lpstr>WHO ARE THE END USERS?</vt:lpstr>
      <vt:lpstr>YOUR SOLUTION AND ITS VALUE PROPOSITION</vt:lpstr>
      <vt:lpstr>THE WOW IN YOUR SOLUTION</vt:lpstr>
      <vt:lpstr>PowerPoint Presentation</vt:lpstr>
      <vt:lpstr>PowerPoint Presentation</vt:lpstr>
      <vt:lpstr>PowerPoint Presentation</vt:lpstr>
      <vt:lpstr>Program</vt:lpstr>
      <vt:lpstr>RESULTS</vt:lpstr>
      <vt:lpstr>OUTPUT</vt:lpstr>
      <vt:lpstr>OUTPUT: </vt:lpstr>
      <vt:lpstr>PowerPoint Presentation</vt:lpstr>
      <vt:lpstr>RESULT</vt:lpstr>
      <vt:lpstr>PROJECT 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Adimulam Mourya</dc:title>
  <dc:creator>Adimulam Mourya</dc:creator>
  <cp:lastModifiedBy>Adimulam Mourya</cp:lastModifiedBy>
  <cp:revision>12</cp:revision>
  <dcterms:created xsi:type="dcterms:W3CDTF">2024-06-03T05:48:59Z</dcterms:created>
  <dcterms:modified xsi:type="dcterms:W3CDTF">2024-06-14T12:54:01Z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