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atsi" charset="1" panose="00000500000000000000"/>
      <p:regular r:id="rId15"/>
    </p:embeddedFont>
    <p:embeddedFont>
      <p:font typeface="Open Sans Bold" charset="1" panose="020B0806030504020204"/>
      <p:regular r:id="rId16"/>
    </p:embeddedFont>
    <p:embeddedFont>
      <p:font typeface="Abhaya Libre Bold" charset="1" panose="02000803000000000000"/>
      <p:regular r:id="rId17"/>
    </p:embeddedFont>
    <p:embeddedFont>
      <p:font typeface="Abhaya Libre" charset="1" panose="02000503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48601" y="2802061"/>
            <a:ext cx="8210426" cy="5921770"/>
          </a:xfrm>
          <a:custGeom>
            <a:avLst/>
            <a:gdLst/>
            <a:ahLst/>
            <a:cxnLst/>
            <a:rect r="r" b="b" t="t" l="l"/>
            <a:pathLst>
              <a:path h="5921770" w="8210426">
                <a:moveTo>
                  <a:pt x="0" y="0"/>
                </a:moveTo>
                <a:lnTo>
                  <a:pt x="8210426" y="0"/>
                </a:lnTo>
                <a:lnTo>
                  <a:pt x="8210426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48601" y="745257"/>
            <a:ext cx="14400032" cy="131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1"/>
              </a:lnSpc>
            </a:pPr>
            <a:r>
              <a:rPr lang="en-US" sz="100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 PLANNING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46151" y="2652960"/>
            <a:ext cx="10310767" cy="5709587"/>
          </a:xfrm>
          <a:custGeom>
            <a:avLst/>
            <a:gdLst/>
            <a:ahLst/>
            <a:cxnLst/>
            <a:rect r="r" b="b" t="t" l="l"/>
            <a:pathLst>
              <a:path h="5709587" w="10310767">
                <a:moveTo>
                  <a:pt x="0" y="0"/>
                </a:moveTo>
                <a:lnTo>
                  <a:pt x="10310767" y="0"/>
                </a:lnTo>
                <a:lnTo>
                  <a:pt x="10310767" y="5709587"/>
                </a:lnTo>
                <a:lnTo>
                  <a:pt x="0" y="5709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08013" y="633062"/>
            <a:ext cx="8612103" cy="226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What is a Test Plan?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6725388" y="-79726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8900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40500" y="4199869"/>
            <a:ext cx="1887262" cy="1887262"/>
          </a:xfrm>
          <a:custGeom>
            <a:avLst/>
            <a:gdLst/>
            <a:ahLst/>
            <a:cxnLst/>
            <a:rect r="r" b="b" t="t" l="l"/>
            <a:pathLst>
              <a:path h="1887262" w="1887262">
                <a:moveTo>
                  <a:pt x="0" y="0"/>
                </a:moveTo>
                <a:lnTo>
                  <a:pt x="1887262" y="0"/>
                </a:lnTo>
                <a:lnTo>
                  <a:pt x="1887262" y="1887262"/>
                </a:lnTo>
                <a:lnTo>
                  <a:pt x="0" y="1887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6820" y="398627"/>
            <a:ext cx="11134621" cy="115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7"/>
              </a:lnSpc>
            </a:pPr>
            <a:r>
              <a:rPr lang="en-US" sz="677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Why it is important?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69195" y="2937786"/>
            <a:ext cx="275093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Defines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1762" y="4680226"/>
            <a:ext cx="2855913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Avoids Scope Creep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16861" y="2937786"/>
            <a:ext cx="2928243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Resource Allocation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57924" y="6830081"/>
            <a:ext cx="3432175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Stakeholder Alignment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33973" y="6900990"/>
            <a:ext cx="2021384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Mitigate risks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88790" y="4680226"/>
            <a:ext cx="2729706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 strike="noStrike" u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Focus on Priorities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69903" y="76185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525030" y="-50241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51939" y="3253756"/>
            <a:ext cx="12947061" cy="5392192"/>
          </a:xfrm>
          <a:custGeom>
            <a:avLst/>
            <a:gdLst/>
            <a:ahLst/>
            <a:cxnLst/>
            <a:rect r="r" b="b" t="t" l="l"/>
            <a:pathLst>
              <a:path h="5392192" w="12947061">
                <a:moveTo>
                  <a:pt x="0" y="0"/>
                </a:moveTo>
                <a:lnTo>
                  <a:pt x="12947061" y="0"/>
                </a:lnTo>
                <a:lnTo>
                  <a:pt x="12947061" y="5392193"/>
                </a:lnTo>
                <a:lnTo>
                  <a:pt x="0" y="53921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08" t="-30313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61444" y="1131769"/>
            <a:ext cx="13765112" cy="97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6"/>
              </a:lnSpc>
            </a:pPr>
            <a:r>
              <a:rPr lang="en-US" sz="57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Components of a Test Plan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435154" y="1673225"/>
            <a:ext cx="5665341" cy="5348842"/>
          </a:xfrm>
          <a:custGeom>
            <a:avLst/>
            <a:gdLst/>
            <a:ahLst/>
            <a:cxnLst/>
            <a:rect r="r" b="b" t="t" l="l"/>
            <a:pathLst>
              <a:path h="5348842" w="5665341">
                <a:moveTo>
                  <a:pt x="0" y="0"/>
                </a:moveTo>
                <a:lnTo>
                  <a:pt x="5665342" y="0"/>
                </a:lnTo>
                <a:lnTo>
                  <a:pt x="5665342" y="5348842"/>
                </a:lnTo>
                <a:lnTo>
                  <a:pt x="0" y="5348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1170451" y="1837610"/>
            <a:ext cx="11134621" cy="115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7"/>
              </a:lnSpc>
            </a:pPr>
            <a:r>
              <a:rPr lang="en-US" sz="677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Advantages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2497" y="3410472"/>
            <a:ext cx="11134621" cy="377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Consistency</a:t>
            </a:r>
          </a:p>
          <a:p>
            <a:pPr algn="l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Quality Assurance</a:t>
            </a:r>
          </a:p>
          <a:p>
            <a:pPr algn="l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Cost Efficiency</a:t>
            </a:r>
          </a:p>
          <a:p>
            <a:pPr algn="l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Client Satisfaction</a:t>
            </a:r>
          </a:p>
          <a:p>
            <a:pPr algn="l" marL="647700" indent="-323850" lvl="1">
              <a:lnSpc>
                <a:spcPts val="507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Time Management</a:t>
            </a:r>
          </a:p>
          <a:p>
            <a:pPr algn="ctr">
              <a:lnSpc>
                <a:spcPts val="507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23825" y="3605436"/>
            <a:ext cx="4835475" cy="250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506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Time-C</a:t>
            </a:r>
            <a:r>
              <a:rPr lang="en-US" sz="2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onsuming</a:t>
            </a:r>
          </a:p>
          <a:p>
            <a:pPr algn="l" marL="647694" indent="-323847" lvl="1">
              <a:lnSpc>
                <a:spcPts val="506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Can Limit Flexibility</a:t>
            </a:r>
          </a:p>
          <a:p>
            <a:pPr algn="l" marL="647694" indent="-323847" lvl="1">
              <a:lnSpc>
                <a:spcPts val="506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Potentially Over-Detailed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27697" y="2066403"/>
            <a:ext cx="11134621" cy="115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7"/>
              </a:lnSpc>
            </a:pPr>
            <a:r>
              <a:rPr lang="en-US" sz="677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Disdvantages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19483" y="3888539"/>
            <a:ext cx="3371257" cy="3371257"/>
          </a:xfrm>
          <a:custGeom>
            <a:avLst/>
            <a:gdLst/>
            <a:ahLst/>
            <a:cxnLst/>
            <a:rect r="r" b="b" t="t" l="l"/>
            <a:pathLst>
              <a:path h="3371257" w="3371257">
                <a:moveTo>
                  <a:pt x="0" y="0"/>
                </a:moveTo>
                <a:lnTo>
                  <a:pt x="3371257" y="0"/>
                </a:lnTo>
                <a:lnTo>
                  <a:pt x="3371257" y="3371257"/>
                </a:lnTo>
                <a:lnTo>
                  <a:pt x="0" y="3371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911574" y="3888921"/>
            <a:ext cx="7574756" cy="323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JIRA</a:t>
            </a:r>
          </a:p>
          <a:p>
            <a:pPr algn="l">
              <a:lnSpc>
                <a:spcPts val="5180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HP ALM (Application Lifecycle Management) </a:t>
            </a:r>
          </a:p>
          <a:p>
            <a:pPr algn="l">
              <a:lnSpc>
                <a:spcPts val="5180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TestRail</a:t>
            </a:r>
          </a:p>
          <a:p>
            <a:pPr algn="l">
              <a:lnSpc>
                <a:spcPts val="5180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qTest</a:t>
            </a:r>
          </a:p>
          <a:p>
            <a:pPr algn="l">
              <a:lnSpc>
                <a:spcPts val="5180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Zephyr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5850" y="1539875"/>
            <a:ext cx="11134621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Test Management Tools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60413"/>
            <a:ext cx="14830455" cy="72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 PLAN FOR AMAZON'S "ONE-CLICK PURCHASE" FEATURE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40461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2060" y="2072750"/>
            <a:ext cx="15948401" cy="789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248" indent="-326124" lvl="1">
              <a:lnSpc>
                <a:spcPts val="4229"/>
              </a:lnSpc>
              <a:spcBef>
                <a:spcPct val="0"/>
              </a:spcBef>
              <a:buAutoNum type="arabicPeriod" startAt="1"/>
            </a:pPr>
            <a:r>
              <a:rPr lang="en-US" b="true" sz="3021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Objective 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Ensure the "One-Click Purchase" feature functions correctly across all platforms (web, mobile, and app).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Verify the security of payment processing and user information.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Confirm that the feature integrates smoothly with existing systems, such as the shopping cart, inventory, and payment gateways.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Measure performance under high user load to prepare for peak shopping seasons.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</a:p>
          <a:p>
            <a:pPr algn="l">
              <a:lnSpc>
                <a:spcPts val="4863"/>
              </a:lnSpc>
            </a:pPr>
            <a:r>
              <a:rPr lang="en-US" sz="30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    2.  </a:t>
            </a:r>
            <a:r>
              <a:rPr lang="en-US" b="true" sz="3021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Scope of Testing:</a:t>
            </a:r>
          </a:p>
          <a:p>
            <a:pPr algn="l" marL="1261318" indent="-420439" lvl="2">
              <a:lnSpc>
                <a:spcPts val="4702"/>
              </a:lnSpc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Functional Testing                                       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Compatibility Testing </a:t>
            </a:r>
          </a:p>
          <a:p>
            <a:pPr algn="l" marL="1261318" indent="-420439" lvl="2">
              <a:lnSpc>
                <a:spcPts val="4089"/>
              </a:lnSpc>
              <a:spcBef>
                <a:spcPct val="0"/>
              </a:spcBef>
              <a:buFont typeface="Arial"/>
              <a:buChar char="⚬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Security Testing                                               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</a:p>
          <a:p>
            <a:pPr algn="l">
              <a:lnSpc>
                <a:spcPts val="4089"/>
              </a:lnSpc>
              <a:spcBef>
                <a:spcPct val="0"/>
              </a:spcBef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    3. </a:t>
            </a:r>
            <a:r>
              <a:rPr lang="en-US" b="true" sz="2921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Roles and Responsibilities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794358" y="6888084"/>
            <a:ext cx="15948401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Perf</a:t>
            </a:r>
            <a:r>
              <a:rPr lang="en-US" sz="26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ormance Testing </a:t>
            </a:r>
          </a:p>
          <a:p>
            <a:pPr algn="just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Usability Testing 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6576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3194" y="952500"/>
            <a:ext cx="15325961" cy="725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9"/>
              </a:lnSpc>
            </a:pPr>
            <a:r>
              <a:rPr lang="en-US" sz="3421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 4. Testing Environment</a:t>
            </a:r>
          </a:p>
          <a:p>
            <a:pPr algn="l" marL="630659" indent="-315330" lvl="1">
              <a:lnSpc>
                <a:spcPts val="4965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Web and Mobile Environments: </a:t>
            </a:r>
          </a:p>
          <a:p>
            <a:pPr algn="l" marL="630659" indent="-315330" lvl="1">
              <a:lnSpc>
                <a:spcPts val="4965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Simulated Load Environments: </a:t>
            </a:r>
          </a:p>
          <a:p>
            <a:pPr algn="l">
              <a:lnSpc>
                <a:spcPts val="4089"/>
              </a:lnSpc>
            </a:pPr>
          </a:p>
          <a:p>
            <a:pPr algn="l">
              <a:lnSpc>
                <a:spcPts val="4789"/>
              </a:lnSpc>
            </a:pPr>
            <a:r>
              <a:rPr lang="en-US" sz="3421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    5. </a:t>
            </a:r>
            <a:r>
              <a:rPr lang="en-US" sz="3421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Risk Analysis </a:t>
            </a:r>
          </a:p>
          <a:p>
            <a:pPr algn="l" marL="630659" indent="-315330" lvl="1">
              <a:lnSpc>
                <a:spcPts val="4089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Risk - The feature may not perform well during high traffic.</a:t>
            </a:r>
          </a:p>
          <a:p>
            <a:pPr algn="l">
              <a:lnSpc>
                <a:spcPts val="2129"/>
              </a:lnSpc>
            </a:pPr>
          </a:p>
          <a:p>
            <a:pPr algn="l" marL="630659" indent="-315330" lvl="1">
              <a:lnSpc>
                <a:spcPts val="4089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Risk - Security vulnerability could compromise user payment data.</a:t>
            </a:r>
          </a:p>
          <a:p>
            <a:pPr algn="l">
              <a:lnSpc>
                <a:spcPts val="2689"/>
              </a:lnSpc>
            </a:pPr>
          </a:p>
          <a:p>
            <a:pPr algn="l" marL="630659" indent="-315330" lvl="1">
              <a:lnSpc>
                <a:spcPts val="4089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Risk - The feature may be incompatible with certain devices or OS versions</a:t>
            </a:r>
          </a:p>
          <a:p>
            <a:pPr algn="l">
              <a:lnSpc>
                <a:spcPts val="4089"/>
              </a:lnSpc>
            </a:pPr>
          </a:p>
          <a:p>
            <a:pPr algn="l">
              <a:lnSpc>
                <a:spcPts val="4789"/>
              </a:lnSpc>
            </a:pPr>
            <a:r>
              <a:rPr lang="en-US" sz="34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    6. </a:t>
            </a:r>
            <a:r>
              <a:rPr lang="en-US" sz="3421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Exit Criteria:</a:t>
            </a:r>
          </a:p>
          <a:p>
            <a:pPr algn="l" marL="630659" indent="-315330" lvl="1">
              <a:lnSpc>
                <a:spcPts val="4089"/>
              </a:lnSpc>
              <a:buFont typeface="Arial"/>
              <a:buChar char="•"/>
            </a:pPr>
            <a:r>
              <a:rPr lang="en-US" sz="292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No critical issues; passes all tests for functionality, performance, and security.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DAGWMpyNiXw</dc:identifier>
  <dcterms:modified xsi:type="dcterms:W3CDTF">2011-08-01T06:04:30Z</dcterms:modified>
  <cp:revision>1</cp:revision>
  <dc:title>Beige Pastel Minimalist Thesis Defense Presentation</dc:title>
</cp:coreProperties>
</file>