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7.xml"/><Relationship Id="rId22" Type="http://schemas.openxmlformats.org/officeDocument/2006/relationships/font" Target="fonts/Lato-italic.fntdata"/><Relationship Id="rId10" Type="http://schemas.openxmlformats.org/officeDocument/2006/relationships/slide" Target="slides/slide6.xml"/><Relationship Id="rId21" Type="http://schemas.openxmlformats.org/officeDocument/2006/relationships/font" Target="fonts/La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 Target="slides/slide1.xml"/><Relationship Id="rId19" Type="http://schemas.openxmlformats.org/officeDocument/2006/relationships/font" Target="fonts/Raleway-boldItalic.fntdata"/><Relationship Id="rId6" Type="http://schemas.openxmlformats.org/officeDocument/2006/relationships/slide" Target="slides/slide2.xml"/><Relationship Id="rId18"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Shape 13"/>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Shape 14"/>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Shape 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Shape 6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Shape 64"/>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Shape 6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Shape 19"/>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Shape 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Shape 2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Shape 2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Shape 32"/>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Shape 33"/>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Shape 34"/>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Shape 3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Shape 41"/>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Shape 42"/>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Shape 4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Shape 46"/>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Shape 4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Shape 51"/>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Shape 52"/>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Shape 5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59" name="Shape 5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Object Oriented programming</a:t>
            </a:r>
            <a:endParaRPr/>
          </a:p>
        </p:txBody>
      </p:sp>
      <p:sp>
        <p:nvSpPr>
          <p:cNvPr id="73" name="Shape 7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Your Name • 09.04.20XX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is object oriented programming ?</a:t>
            </a:r>
            <a:endParaRPr/>
          </a:p>
        </p:txBody>
      </p:sp>
      <p:sp>
        <p:nvSpPr>
          <p:cNvPr id="159" name="Shape 159"/>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100">
                <a:solidFill>
                  <a:schemeClr val="dk1"/>
                </a:solidFill>
              </a:rPr>
              <a:t>Shopping store development</a:t>
            </a:r>
            <a:endParaRPr b="1" sz="2100">
              <a:solidFill>
                <a:schemeClr val="dk1"/>
              </a:solidFill>
            </a:endParaRPr>
          </a:p>
          <a:p>
            <a:pPr indent="0" lvl="0" marL="0">
              <a:spcBef>
                <a:spcPts val="0"/>
              </a:spcBef>
              <a:spcAft>
                <a:spcPts val="0"/>
              </a:spcAft>
              <a:buNone/>
            </a:pPr>
            <a:r>
              <a:rPr b="1" lang="en" sz="1600"/>
              <a:t>Customer</a:t>
            </a:r>
            <a:r>
              <a:rPr lang="en" sz="1600"/>
              <a:t>:  browse, shops,search, checkout</a:t>
            </a:r>
            <a:endParaRPr sz="1600"/>
          </a:p>
          <a:p>
            <a:pPr indent="0" lvl="0" marL="0">
              <a:lnSpc>
                <a:spcPct val="100000"/>
              </a:lnSpc>
              <a:spcBef>
                <a:spcPts val="0"/>
              </a:spcBef>
              <a:spcAft>
                <a:spcPts val="0"/>
              </a:spcAft>
              <a:buNone/>
            </a:pPr>
            <a:r>
              <a:rPr b="1" lang="en" sz="1600"/>
              <a:t>Security</a:t>
            </a:r>
            <a:r>
              <a:rPr lang="en" sz="1600"/>
              <a:t>:  scanCustomer, scanBill</a:t>
            </a:r>
            <a:endParaRPr sz="1600"/>
          </a:p>
          <a:p>
            <a:pPr indent="0" lvl="0" marL="0" rtl="0">
              <a:lnSpc>
                <a:spcPct val="100000"/>
              </a:lnSpc>
              <a:spcBef>
                <a:spcPts val="0"/>
              </a:spcBef>
              <a:spcAft>
                <a:spcPts val="0"/>
              </a:spcAft>
              <a:buNone/>
            </a:pPr>
            <a:r>
              <a:rPr b="1" lang="en" sz="1600"/>
              <a:t>Cashier</a:t>
            </a:r>
            <a:r>
              <a:rPr lang="en" sz="1600"/>
              <a:t>: estimate, collectCash</a:t>
            </a:r>
            <a:endParaRPr sz="1600"/>
          </a:p>
          <a:p>
            <a:pPr indent="0" lvl="0" marL="0">
              <a:lnSpc>
                <a:spcPct val="100000"/>
              </a:lnSpc>
              <a:spcBef>
                <a:spcPts val="0"/>
              </a:spcBef>
              <a:spcAft>
                <a:spcPts val="0"/>
              </a:spcAft>
              <a:buNone/>
            </a:pPr>
            <a:r>
              <a:t/>
            </a:r>
            <a:endParaRPr sz="1600"/>
          </a:p>
          <a:p>
            <a:pPr indent="0" lvl="0" marL="0">
              <a:spcBef>
                <a:spcPts val="0"/>
              </a:spcBef>
              <a:spcAft>
                <a:spcPts val="0"/>
              </a:spcAft>
              <a:buNone/>
            </a:pPr>
            <a:r>
              <a:rPr b="1" lang="en" sz="2100">
                <a:solidFill>
                  <a:schemeClr val="dk1"/>
                </a:solidFill>
              </a:rPr>
              <a:t>Snake game</a:t>
            </a:r>
            <a:endParaRPr b="1" sz="2100">
              <a:solidFill>
                <a:schemeClr val="dk1"/>
              </a:solidFill>
            </a:endParaRPr>
          </a:p>
          <a:p>
            <a:pPr indent="0" lvl="0" marL="0">
              <a:spcBef>
                <a:spcPts val="0"/>
              </a:spcBef>
              <a:spcAft>
                <a:spcPts val="0"/>
              </a:spcAft>
              <a:buNone/>
            </a:pPr>
            <a:r>
              <a:rPr b="1" lang="en" sz="1600"/>
              <a:t>Snake</a:t>
            </a:r>
            <a:r>
              <a:rPr lang="en" sz="1600"/>
              <a:t>: move(speed), turn(direction),grow,eat, shrink,die</a:t>
            </a:r>
            <a:endParaRPr sz="1600"/>
          </a:p>
          <a:p>
            <a:pPr indent="0" lvl="0" marL="0">
              <a:spcBef>
                <a:spcPts val="0"/>
              </a:spcBef>
              <a:spcAft>
                <a:spcPts val="0"/>
              </a:spcAft>
              <a:buNone/>
            </a:pPr>
            <a:r>
              <a:rPr b="1" lang="en" sz="1600"/>
              <a:t>Player</a:t>
            </a:r>
            <a:r>
              <a:rPr lang="en" sz="1600"/>
              <a:t>: start, pause, stop, play(direction)</a:t>
            </a:r>
            <a:endParaRPr sz="1600"/>
          </a:p>
          <a:p>
            <a:pPr indent="0" lvl="0" marL="0">
              <a:spcBef>
                <a:spcPts val="0"/>
              </a:spcBef>
              <a:spcAft>
                <a:spcPts val="0"/>
              </a:spcAft>
              <a:buNone/>
            </a:pPr>
            <a:r>
              <a:rPr b="1" lang="en" sz="2100">
                <a:solidFill>
                  <a:schemeClr val="dk1"/>
                </a:solidFill>
              </a:rPr>
              <a:t>Assignment 3</a:t>
            </a:r>
            <a:endParaRPr b="1" sz="2100">
              <a:solidFill>
                <a:schemeClr val="dk1"/>
              </a:solidFill>
            </a:endParaRPr>
          </a:p>
          <a:p>
            <a:pPr indent="0" lvl="0" marL="0">
              <a:spcBef>
                <a:spcPts val="0"/>
              </a:spcBef>
              <a:spcAft>
                <a:spcPts val="0"/>
              </a:spcAft>
              <a:buNone/>
            </a:pPr>
            <a:r>
              <a:rPr lang="en" sz="1600"/>
              <a:t>Consectetur adipiscing elit, sed do eiusmod tempor</a:t>
            </a:r>
            <a:endParaRPr sz="1600"/>
          </a:p>
          <a:p>
            <a:pPr indent="0" lvl="0" marL="0">
              <a:spcBef>
                <a:spcPts val="1200"/>
              </a:spcBef>
              <a:spcAft>
                <a:spcPts val="1600"/>
              </a:spcAft>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Goals for next meeting</a:t>
            </a:r>
            <a:endParaRPr/>
          </a:p>
        </p:txBody>
      </p:sp>
      <p:sp>
        <p:nvSpPr>
          <p:cNvPr id="165" name="Shape 16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a:spcBef>
                <a:spcPts val="0"/>
              </a:spcBef>
              <a:spcAft>
                <a:spcPts val="0"/>
              </a:spcAft>
              <a:buSzPts val="1800"/>
              <a:buAutoNum type="arabicPeriod"/>
            </a:pPr>
            <a:r>
              <a:rPr lang="en"/>
              <a:t>Lorem ipsum dolor sit amet, consectetur adipiscing elit</a:t>
            </a:r>
            <a:endParaRPr/>
          </a:p>
          <a:p>
            <a:pPr indent="-342900" lvl="0" marL="457200">
              <a:spcBef>
                <a:spcPts val="1600"/>
              </a:spcBef>
              <a:spcAft>
                <a:spcPts val="0"/>
              </a:spcAft>
              <a:buSzPts val="1800"/>
              <a:buAutoNum type="arabicPeriod"/>
            </a:pPr>
            <a:r>
              <a:rPr lang="en"/>
              <a:t>Sed do eiusmod tempor incididunt ut labore</a:t>
            </a:r>
            <a:endParaRPr/>
          </a:p>
          <a:p>
            <a:pPr indent="-342900" lvl="0" marL="457200">
              <a:spcBef>
                <a:spcPts val="1600"/>
              </a:spcBef>
              <a:spcAft>
                <a:spcPts val="1600"/>
              </a:spcAft>
              <a:buSzPts val="1800"/>
              <a:buAutoNum type="arabicPeriod"/>
            </a:pPr>
            <a:r>
              <a:rPr lang="en"/>
              <a:t>Ut enim ad minim veniam, quis nostrud exercitation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Overview</a:t>
            </a:r>
            <a:endParaRPr/>
          </a:p>
        </p:txBody>
      </p:sp>
      <p:sp>
        <p:nvSpPr>
          <p:cNvPr id="79" name="Shape 7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b="1" lang="en"/>
              <a:t>Expected delivery</a:t>
            </a:r>
            <a:endParaRPr b="1"/>
          </a:p>
          <a:p>
            <a:pPr indent="0" lvl="0" marL="0">
              <a:spcBef>
                <a:spcPts val="0"/>
              </a:spcBef>
              <a:spcAft>
                <a:spcPts val="0"/>
              </a:spcAft>
              <a:buNone/>
            </a:pPr>
            <a:r>
              <a:rPr lang="en" sz="1500"/>
              <a:t>January 4, 20XX</a:t>
            </a:r>
            <a:endParaRPr sz="1500"/>
          </a:p>
          <a:p>
            <a:pPr indent="0" lvl="0" marL="0">
              <a:spcBef>
                <a:spcPts val="1600"/>
              </a:spcBef>
              <a:spcAft>
                <a:spcPts val="0"/>
              </a:spcAft>
              <a:buNone/>
            </a:pPr>
            <a:r>
              <a:rPr b="1" lang="en"/>
              <a:t>Recent progress</a:t>
            </a:r>
            <a:endParaRPr b="1"/>
          </a:p>
          <a:p>
            <a:pPr indent="-323850" lvl="0" marL="457200">
              <a:spcBef>
                <a:spcPts val="0"/>
              </a:spcBef>
              <a:spcAft>
                <a:spcPts val="0"/>
              </a:spcAft>
              <a:buSzPts val="1500"/>
              <a:buChar char="●"/>
            </a:pPr>
            <a:r>
              <a:rPr lang="en" sz="1500"/>
              <a:t>Lorem ipsum dolor sit amet</a:t>
            </a:r>
            <a:endParaRPr sz="1500"/>
          </a:p>
          <a:p>
            <a:pPr indent="-323850" lvl="0" marL="457200">
              <a:spcBef>
                <a:spcPts val="0"/>
              </a:spcBef>
              <a:spcAft>
                <a:spcPts val="0"/>
              </a:spcAft>
              <a:buSzPts val="1500"/>
              <a:buChar char="●"/>
            </a:pPr>
            <a:r>
              <a:rPr lang="en" sz="1500"/>
              <a:t>Sed do eiusmod tempor incididunt ut labore et dolore magna aliqua</a:t>
            </a:r>
            <a:endParaRPr sz="1500"/>
          </a:p>
          <a:p>
            <a:pPr indent="0" lvl="0" marL="0">
              <a:spcBef>
                <a:spcPts val="1600"/>
              </a:spcBef>
              <a:spcAft>
                <a:spcPts val="0"/>
              </a:spcAft>
              <a:buNone/>
            </a:pPr>
            <a:r>
              <a:rPr b="1" lang="en"/>
              <a:t>Biggest risk</a:t>
            </a:r>
            <a:endParaRPr b="1"/>
          </a:p>
          <a:p>
            <a:pPr indent="0" lvl="0" marL="0">
              <a:spcBef>
                <a:spcPts val="0"/>
              </a:spcBef>
              <a:spcAft>
                <a:spcPts val="1600"/>
              </a:spcAft>
              <a:buNone/>
            </a:pPr>
            <a:r>
              <a:rPr lang="en" sz="1500"/>
              <a:t>Lorem ipsum dolor sit amet, consectetur adipiscing elit</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Virtual machine</a:t>
            </a:r>
            <a:endParaRPr/>
          </a:p>
        </p:txBody>
      </p:sp>
      <p:sp>
        <p:nvSpPr>
          <p:cNvPr id="85" name="Shape 8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100">
                <a:solidFill>
                  <a:schemeClr val="dk1"/>
                </a:solidFill>
              </a:rPr>
              <a:t>College</a:t>
            </a:r>
            <a:endParaRPr b="1" sz="2100">
              <a:solidFill>
                <a:schemeClr val="dk1"/>
              </a:solidFill>
            </a:endParaRPr>
          </a:p>
          <a:p>
            <a:pPr indent="-330200" lvl="0" marL="457200">
              <a:spcBef>
                <a:spcPts val="1600"/>
              </a:spcBef>
              <a:spcAft>
                <a:spcPts val="0"/>
              </a:spcAft>
              <a:buSzPts val="1600"/>
              <a:buChar char="●"/>
            </a:pPr>
            <a:r>
              <a:rPr lang="en" sz="1600"/>
              <a:t>translator</a:t>
            </a:r>
            <a:endParaRPr sz="1600"/>
          </a:p>
          <a:p>
            <a:pPr indent="-330200" lvl="0" marL="457200" rtl="0">
              <a:spcBef>
                <a:spcPts val="1200"/>
              </a:spcBef>
              <a:spcAft>
                <a:spcPts val="0"/>
              </a:spcAft>
              <a:buSzPts val="1600"/>
              <a:buChar char="●"/>
            </a:pPr>
            <a:r>
              <a:rPr lang="en" sz="1600"/>
              <a:t>English as common language</a:t>
            </a:r>
            <a:endParaRPr sz="1600"/>
          </a:p>
          <a:p>
            <a:pPr indent="-330200" lvl="0" marL="457200">
              <a:spcBef>
                <a:spcPts val="1200"/>
              </a:spcBef>
              <a:spcAft>
                <a:spcPts val="1200"/>
              </a:spcAft>
              <a:buSzPts val="1600"/>
              <a:buChar char="●"/>
            </a:pPr>
            <a:r>
              <a:rPr lang="en" sz="1600"/>
              <a:t>j</a:t>
            </a:r>
            <a:r>
              <a:rPr lang="en" sz="1600"/>
              <a:t>apanese / chinese student should learn english to join any college</a:t>
            </a:r>
            <a:endParaRPr sz="1600"/>
          </a:p>
        </p:txBody>
      </p:sp>
      <p:sp>
        <p:nvSpPr>
          <p:cNvPr id="86" name="Shape 86"/>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2"/>
              </a:buClr>
              <a:buSzPts val="1100"/>
              <a:buNone/>
            </a:pPr>
            <a:r>
              <a:rPr b="1" lang="en" sz="2100">
                <a:solidFill>
                  <a:schemeClr val="dk1"/>
                </a:solidFill>
              </a:rPr>
              <a:t>Operating system</a:t>
            </a:r>
            <a:endParaRPr b="1" sz="2100">
              <a:solidFill>
                <a:schemeClr val="dk1"/>
              </a:solidFill>
            </a:endParaRPr>
          </a:p>
          <a:p>
            <a:pPr indent="-330200" lvl="0" marL="457200" rtl="0">
              <a:spcBef>
                <a:spcPts val="1600"/>
              </a:spcBef>
              <a:spcAft>
                <a:spcPts val="0"/>
              </a:spcAft>
              <a:buSzPts val="1600"/>
              <a:buChar char="●"/>
            </a:pPr>
            <a:r>
              <a:rPr lang="en" sz="1600"/>
              <a:t>Virtual machine</a:t>
            </a:r>
            <a:endParaRPr sz="1600"/>
          </a:p>
          <a:p>
            <a:pPr indent="-330200" lvl="0" marL="457200" rtl="0">
              <a:spcBef>
                <a:spcPts val="1200"/>
              </a:spcBef>
              <a:spcAft>
                <a:spcPts val="0"/>
              </a:spcAft>
              <a:buSzPts val="1600"/>
              <a:buChar char="●"/>
            </a:pPr>
            <a:r>
              <a:rPr lang="en" sz="1600"/>
              <a:t>Byte code as common language</a:t>
            </a:r>
            <a:endParaRPr sz="1600"/>
          </a:p>
          <a:p>
            <a:pPr indent="-330200" lvl="0" marL="457200">
              <a:spcBef>
                <a:spcPts val="1200"/>
              </a:spcBef>
              <a:spcAft>
                <a:spcPts val="1200"/>
              </a:spcAft>
              <a:buSzPts val="1600"/>
              <a:buChar char="●"/>
            </a:pPr>
            <a:r>
              <a:rPr lang="en" sz="1600"/>
              <a:t>Python code is compiled to bytecode to be run on virtual machine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Sql database -- ms excel workbook</a:t>
            </a:r>
            <a:endParaRPr sz="2400"/>
          </a:p>
        </p:txBody>
      </p:sp>
      <p:sp>
        <p:nvSpPr>
          <p:cNvPr id="92" name="Shape 92"/>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Sheet</a:t>
            </a:r>
            <a:endParaRPr b="1" sz="2100">
              <a:solidFill>
                <a:schemeClr val="dk1"/>
              </a:solidFill>
            </a:endParaRPr>
          </a:p>
          <a:p>
            <a:pPr indent="-330200" lvl="0" marL="457200" rtl="0">
              <a:spcBef>
                <a:spcPts val="1600"/>
              </a:spcBef>
              <a:spcAft>
                <a:spcPts val="0"/>
              </a:spcAft>
              <a:buSzPts val="1600"/>
              <a:buChar char="●"/>
            </a:pPr>
            <a:r>
              <a:rPr lang="en" sz="1600"/>
              <a:t>columns</a:t>
            </a:r>
            <a:endParaRPr sz="1600"/>
          </a:p>
          <a:p>
            <a:pPr indent="-330200" lvl="0" marL="457200" rtl="0">
              <a:spcBef>
                <a:spcPts val="1200"/>
              </a:spcBef>
              <a:spcAft>
                <a:spcPts val="0"/>
              </a:spcAft>
              <a:buSzPts val="1600"/>
              <a:buChar char="●"/>
            </a:pPr>
            <a:r>
              <a:t/>
            </a:r>
            <a:endParaRPr sz="1600"/>
          </a:p>
          <a:p>
            <a:pPr indent="0" lvl="0" marL="0" rtl="0">
              <a:spcBef>
                <a:spcPts val="1200"/>
              </a:spcBef>
              <a:spcAft>
                <a:spcPts val="1200"/>
              </a:spcAft>
              <a:buNone/>
            </a:pPr>
            <a:r>
              <a:t/>
            </a:r>
            <a:endParaRPr sz="1600"/>
          </a:p>
        </p:txBody>
      </p:sp>
      <p:sp>
        <p:nvSpPr>
          <p:cNvPr id="93" name="Shape 93"/>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None/>
            </a:pPr>
            <a:r>
              <a:rPr b="1" lang="en" sz="2100">
                <a:solidFill>
                  <a:schemeClr val="dk1"/>
                </a:solidFill>
              </a:rPr>
              <a:t>table/ relation</a:t>
            </a:r>
            <a:endParaRPr b="1" sz="2100">
              <a:solidFill>
                <a:schemeClr val="dk1"/>
              </a:solidFill>
            </a:endParaRPr>
          </a:p>
          <a:p>
            <a:pPr indent="-330200" lvl="0" marL="457200" rtl="0">
              <a:spcBef>
                <a:spcPts val="1600"/>
              </a:spcBef>
              <a:spcAft>
                <a:spcPts val="0"/>
              </a:spcAft>
              <a:buSzPts val="1600"/>
              <a:buChar char="●"/>
            </a:pPr>
            <a:r>
              <a:rPr lang="en" sz="1600"/>
              <a:t>colums</a:t>
            </a:r>
            <a:endParaRPr sz="1600"/>
          </a:p>
          <a:p>
            <a:pPr indent="-330200" lvl="0" marL="457200" rtl="0">
              <a:spcBef>
                <a:spcPts val="1200"/>
              </a:spcBef>
              <a:spcAft>
                <a:spcPts val="0"/>
              </a:spcAft>
              <a:buSzPts val="1600"/>
              <a:buChar char="●"/>
            </a:pPr>
            <a:r>
              <a:t/>
            </a:r>
            <a:endParaRPr sz="1600"/>
          </a:p>
          <a:p>
            <a:pPr indent="0" lvl="0" marL="0" rtl="0">
              <a:spcBef>
                <a:spcPts val="12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Object - Box</a:t>
            </a:r>
            <a:endParaRPr/>
          </a:p>
        </p:txBody>
      </p:sp>
      <p:sp>
        <p:nvSpPr>
          <p:cNvPr id="99" name="Shape 99"/>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2100">
                <a:solidFill>
                  <a:schemeClr val="dk1"/>
                </a:solidFill>
              </a:rPr>
              <a:t>Box</a:t>
            </a:r>
            <a:endParaRPr b="1" sz="2100">
              <a:solidFill>
                <a:schemeClr val="dk1"/>
              </a:solidFill>
            </a:endParaRPr>
          </a:p>
          <a:p>
            <a:pPr indent="-330200" lvl="0" marL="457200" rtl="0">
              <a:spcBef>
                <a:spcPts val="1600"/>
              </a:spcBef>
              <a:spcAft>
                <a:spcPts val="0"/>
              </a:spcAft>
              <a:buSzPts val="1600"/>
              <a:buChar char="●"/>
            </a:pPr>
            <a:r>
              <a:rPr lang="en" sz="1600"/>
              <a:t>Partitions in box</a:t>
            </a:r>
            <a:endParaRPr sz="1600"/>
          </a:p>
          <a:p>
            <a:pPr indent="-330200" lvl="0" marL="457200" rtl="0">
              <a:spcBef>
                <a:spcPts val="1200"/>
              </a:spcBef>
              <a:spcAft>
                <a:spcPts val="1200"/>
              </a:spcAft>
              <a:buSzPts val="1600"/>
              <a:buChar char="●"/>
            </a:pPr>
            <a:r>
              <a:rPr lang="en" sz="1600"/>
              <a:t>A bottle with tap and cork</a:t>
            </a:r>
            <a:endParaRPr sz="1600"/>
          </a:p>
        </p:txBody>
      </p:sp>
      <p:sp>
        <p:nvSpPr>
          <p:cNvPr id="100" name="Shape 100"/>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2"/>
              </a:buClr>
              <a:buSzPts val="1100"/>
              <a:buNone/>
            </a:pPr>
            <a:r>
              <a:rPr b="1" lang="en" sz="2100">
                <a:solidFill>
                  <a:schemeClr val="dk1"/>
                </a:solidFill>
              </a:rPr>
              <a:t>Object</a:t>
            </a:r>
            <a:endParaRPr b="1" sz="2100">
              <a:solidFill>
                <a:schemeClr val="dk1"/>
              </a:solidFill>
            </a:endParaRPr>
          </a:p>
          <a:p>
            <a:pPr indent="-330200" lvl="0" marL="457200" rtl="0">
              <a:spcBef>
                <a:spcPts val="1600"/>
              </a:spcBef>
              <a:spcAft>
                <a:spcPts val="0"/>
              </a:spcAft>
              <a:buSzPts val="1600"/>
              <a:buChar char="●"/>
            </a:pPr>
            <a:r>
              <a:rPr lang="en" sz="1600"/>
              <a:t>Instance variables</a:t>
            </a:r>
            <a:endParaRPr sz="1600"/>
          </a:p>
          <a:p>
            <a:pPr indent="-330200" lvl="0" marL="457200" rtl="0">
              <a:spcBef>
                <a:spcPts val="1200"/>
              </a:spcBef>
              <a:spcAft>
                <a:spcPts val="0"/>
              </a:spcAft>
              <a:buSzPts val="1600"/>
              <a:buChar char="●"/>
            </a:pPr>
            <a:r>
              <a:rPr lang="en" sz="1600"/>
              <a:t>Getter and setter</a:t>
            </a:r>
            <a:endParaRPr sz="1600"/>
          </a:p>
          <a:p>
            <a:pPr indent="-330200" lvl="0" marL="457200" rtl="0">
              <a:spcBef>
                <a:spcPts val="1200"/>
              </a:spcBef>
              <a:spcAft>
                <a:spcPts val="1200"/>
              </a:spcAft>
              <a:buSzPts val="1600"/>
              <a:buChar char="●"/>
            </a:pPr>
            <a:r>
              <a:rPr lang="en" sz="1600"/>
              <a:t>Gets created in RAM / memory</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Class - Blueprint - </a:t>
            </a:r>
            <a:endParaRPr/>
          </a:p>
          <a:p>
            <a:pPr indent="0" lvl="0" marL="0">
              <a:spcBef>
                <a:spcPts val="0"/>
              </a:spcBef>
              <a:spcAft>
                <a:spcPts val="0"/>
              </a:spcAft>
              <a:buNone/>
            </a:pPr>
            <a:r>
              <a:rPr lang="en"/>
              <a:t>Instructions on  paper</a:t>
            </a:r>
            <a:endParaRPr/>
          </a:p>
        </p:txBody>
      </p:sp>
      <p:sp>
        <p:nvSpPr>
          <p:cNvPr id="106" name="Shape 106"/>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100">
                <a:solidFill>
                  <a:schemeClr val="dk1"/>
                </a:solidFill>
              </a:rPr>
              <a:t>Class</a:t>
            </a:r>
            <a:endParaRPr b="1" sz="2100">
              <a:solidFill>
                <a:schemeClr val="dk1"/>
              </a:solidFill>
            </a:endParaRPr>
          </a:p>
          <a:p>
            <a:pPr indent="-330200" lvl="0" marL="457200">
              <a:spcBef>
                <a:spcPts val="1600"/>
              </a:spcBef>
              <a:spcAft>
                <a:spcPts val="0"/>
              </a:spcAft>
              <a:buSzPts val="1600"/>
              <a:buChar char="●"/>
            </a:pPr>
            <a:r>
              <a:rPr lang="en" sz="1600"/>
              <a:t>Classifying code into different files, related structures and methods in one file</a:t>
            </a:r>
            <a:endParaRPr sz="1600"/>
          </a:p>
          <a:p>
            <a:pPr indent="-330200" lvl="0" marL="457200">
              <a:spcBef>
                <a:spcPts val="1200"/>
              </a:spcBef>
              <a:spcAft>
                <a:spcPts val="1200"/>
              </a:spcAft>
              <a:buSzPts val="1600"/>
              <a:buChar char="●"/>
            </a:pPr>
            <a:r>
              <a:rPr lang="en" sz="1600"/>
              <a:t>Resides in hard disk/ storage</a:t>
            </a:r>
            <a:endParaRPr sz="1600"/>
          </a:p>
        </p:txBody>
      </p:sp>
      <p:sp>
        <p:nvSpPr>
          <p:cNvPr id="107" name="Shape 10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100">
                <a:solidFill>
                  <a:schemeClr val="dk1"/>
                </a:solidFill>
              </a:rPr>
              <a:t>Blueprint</a:t>
            </a:r>
            <a:endParaRPr b="1" sz="2100">
              <a:solidFill>
                <a:schemeClr val="dk1"/>
              </a:solidFill>
            </a:endParaRPr>
          </a:p>
          <a:p>
            <a:pPr indent="-330200" lvl="0" marL="457200" rtl="0">
              <a:spcBef>
                <a:spcPts val="1600"/>
              </a:spcBef>
              <a:spcAft>
                <a:spcPts val="0"/>
              </a:spcAft>
              <a:buSzPts val="1600"/>
              <a:buChar char="●"/>
            </a:pPr>
            <a:r>
              <a:rPr lang="en" sz="1600"/>
              <a:t>Maruti 800 design on wall</a:t>
            </a:r>
            <a:endParaRPr sz="1600"/>
          </a:p>
          <a:p>
            <a:pPr indent="-330200" lvl="0" marL="457200">
              <a:spcBef>
                <a:spcPts val="1200"/>
              </a:spcBef>
              <a:spcAft>
                <a:spcPts val="1200"/>
              </a:spcAft>
              <a:buSzPts val="1600"/>
              <a:buChar char="●"/>
            </a:pPr>
            <a:r>
              <a:rPr lang="en" sz="1600"/>
              <a:t>Set on instructions on paper to create a box</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Garbage collection</a:t>
            </a:r>
            <a:endParaRPr/>
          </a:p>
        </p:txBody>
      </p:sp>
      <p:sp>
        <p:nvSpPr>
          <p:cNvPr id="113" name="Shape 113"/>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100">
                <a:solidFill>
                  <a:schemeClr val="dk1"/>
                </a:solidFill>
              </a:rPr>
              <a:t>Book eg</a:t>
            </a:r>
            <a:endParaRPr b="1" sz="2100">
              <a:solidFill>
                <a:schemeClr val="dk1"/>
              </a:solidFill>
            </a:endParaRPr>
          </a:p>
          <a:p>
            <a:pPr indent="-330200" lvl="0" marL="457200" rtl="0">
              <a:spcBef>
                <a:spcPts val="1600"/>
              </a:spcBef>
              <a:spcAft>
                <a:spcPts val="1200"/>
              </a:spcAft>
              <a:buSzPts val="1600"/>
              <a:buChar char="●"/>
            </a:pPr>
            <a:r>
              <a:rPr lang="en" sz="1600"/>
              <a:t>In table on contents if i strike of a topic, it means that set of pages can be overwritten</a:t>
            </a:r>
            <a:endParaRPr sz="1600"/>
          </a:p>
        </p:txBody>
      </p:sp>
      <p:sp>
        <p:nvSpPr>
          <p:cNvPr id="114" name="Shape 114"/>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100">
                <a:solidFill>
                  <a:schemeClr val="dk1"/>
                </a:solidFill>
              </a:rPr>
              <a:t>Street garbage collector</a:t>
            </a:r>
            <a:endParaRPr b="1" sz="2100">
              <a:solidFill>
                <a:schemeClr val="dk1"/>
              </a:solidFill>
            </a:endParaRPr>
          </a:p>
          <a:p>
            <a:pPr indent="-330200" lvl="0" marL="457200">
              <a:spcBef>
                <a:spcPts val="1600"/>
              </a:spcBef>
              <a:spcAft>
                <a:spcPts val="1200"/>
              </a:spcAft>
              <a:buSzPts val="1600"/>
              <a:buChar char="●"/>
            </a:pPr>
            <a:r>
              <a:rPr lang="en" sz="1600"/>
              <a:t>GC on street picks up all those objects which have lost their owner, similarly if we are done with the object then we mark the reference variable null on stack, which means that memory area can be overwritten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Programming evolution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descr="Background pointer shape in timeline graphic" id="124" name="Shape 124"/>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25" name="Shape 125"/>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b="1" lang="en" sz="1600">
                <a:solidFill>
                  <a:schemeClr val="lt1"/>
                </a:solidFill>
              </a:rPr>
              <a:t>Procedural </a:t>
            </a:r>
            <a:endParaRPr b="1" sz="1600">
              <a:solidFill>
                <a:schemeClr val="lt1"/>
              </a:solidFill>
            </a:endParaRPr>
          </a:p>
        </p:txBody>
      </p:sp>
      <p:grpSp>
        <p:nvGrpSpPr>
          <p:cNvPr id="126" name="Shape 126"/>
          <p:cNvGrpSpPr/>
          <p:nvPr/>
        </p:nvGrpSpPr>
        <p:grpSpPr>
          <a:xfrm>
            <a:off x="969270" y="1610215"/>
            <a:ext cx="198900" cy="593656"/>
            <a:chOff x="777447" y="1610215"/>
            <a:chExt cx="198900" cy="593656"/>
          </a:xfrm>
        </p:grpSpPr>
        <p:cxnSp>
          <p:nvCxnSpPr>
            <p:cNvPr id="127" name="Shape 127"/>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8" name="Shape 128"/>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9" name="Shape 129"/>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t>Programming a robot to change a light, divide the 1000 lines of code into set of procedures</a:t>
            </a:r>
            <a:endParaRPr sz="1400"/>
          </a:p>
        </p:txBody>
      </p:sp>
      <p:sp>
        <p:nvSpPr>
          <p:cNvPr descr="Background pointer shape in timeline graphic" id="130" name="Shape 130"/>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31" name="Shape 131"/>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b="1" lang="en" sz="1600">
                <a:solidFill>
                  <a:schemeClr val="lt1"/>
                </a:solidFill>
              </a:rPr>
              <a:t>functional</a:t>
            </a:r>
            <a:endParaRPr b="1" sz="1600">
              <a:solidFill>
                <a:schemeClr val="lt1"/>
              </a:solidFill>
            </a:endParaRPr>
          </a:p>
        </p:txBody>
      </p:sp>
      <p:grpSp>
        <p:nvGrpSpPr>
          <p:cNvPr id="132" name="Shape 132"/>
          <p:cNvGrpSpPr/>
          <p:nvPr/>
        </p:nvGrpSpPr>
        <p:grpSpPr>
          <a:xfrm>
            <a:off x="2684632" y="2938958"/>
            <a:ext cx="198900" cy="593656"/>
            <a:chOff x="2223534" y="2938958"/>
            <a:chExt cx="198900" cy="593656"/>
          </a:xfrm>
        </p:grpSpPr>
        <p:cxnSp>
          <p:nvCxnSpPr>
            <p:cNvPr id="133" name="Shape 133"/>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4" name="Shape 134"/>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5" name="Shape 135"/>
          <p:cNvSpPr txBox="1"/>
          <p:nvPr>
            <p:ph idx="4294967295" type="body"/>
          </p:nvPr>
        </p:nvSpPr>
        <p:spPr>
          <a:xfrm>
            <a:off x="1244324" y="3757725"/>
            <a:ext cx="32742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600"/>
              <a:t>drawRectangle of different sizes, same code gets repeated if we write procedures, instead functions which can take params</a:t>
            </a:r>
            <a:endParaRPr sz="1600"/>
          </a:p>
        </p:txBody>
      </p:sp>
      <p:sp>
        <p:nvSpPr>
          <p:cNvPr descr="Background pointer shape in timeline graphic" id="136" name="Shape 136"/>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37" name="Shape 137"/>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b="1" lang="en" sz="1600">
                <a:solidFill>
                  <a:schemeClr val="lt1"/>
                </a:solidFill>
              </a:rPr>
              <a:t>structural</a:t>
            </a:r>
            <a:endParaRPr b="1" sz="1600">
              <a:solidFill>
                <a:schemeClr val="lt1"/>
              </a:solidFill>
            </a:endParaRPr>
          </a:p>
        </p:txBody>
      </p:sp>
      <p:grpSp>
        <p:nvGrpSpPr>
          <p:cNvPr id="138" name="Shape 138"/>
          <p:cNvGrpSpPr/>
          <p:nvPr/>
        </p:nvGrpSpPr>
        <p:grpSpPr>
          <a:xfrm>
            <a:off x="4319545" y="1610215"/>
            <a:ext cx="198900" cy="593656"/>
            <a:chOff x="3918084" y="1610215"/>
            <a:chExt cx="198900" cy="593656"/>
          </a:xfrm>
        </p:grpSpPr>
        <p:cxnSp>
          <p:nvCxnSpPr>
            <p:cNvPr id="139" name="Shape 13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0" name="Shape 140"/>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1" name="Shape 141"/>
          <p:cNvSpPr txBox="1"/>
          <p:nvPr>
            <p:ph idx="4294967295" type="body"/>
          </p:nvPr>
        </p:nvSpPr>
        <p:spPr>
          <a:xfrm>
            <a:off x="2754175" y="385675"/>
            <a:ext cx="34179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400"/>
              <a:t>While developing s/w for class of 50, each student 5 vars, 250 boxes to be managed, put 5 vars in a box then only 50 boxes to be managed</a:t>
            </a:r>
            <a:endParaRPr sz="1400"/>
          </a:p>
        </p:txBody>
      </p:sp>
      <p:sp>
        <p:nvSpPr>
          <p:cNvPr descr="Background pointer shape in timeline graphic" id="142" name="Shape 142"/>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43" name="Shape 143"/>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b="1" lang="en" sz="1600">
                <a:solidFill>
                  <a:schemeClr val="lt1"/>
                </a:solidFill>
              </a:rPr>
              <a:t>Object oriented</a:t>
            </a:r>
            <a:endParaRPr b="1" sz="1600">
              <a:solidFill>
                <a:schemeClr val="lt1"/>
              </a:solidFill>
            </a:endParaRPr>
          </a:p>
        </p:txBody>
      </p:sp>
      <p:grpSp>
        <p:nvGrpSpPr>
          <p:cNvPr id="144" name="Shape 144"/>
          <p:cNvGrpSpPr/>
          <p:nvPr/>
        </p:nvGrpSpPr>
        <p:grpSpPr>
          <a:xfrm>
            <a:off x="5973070" y="2938958"/>
            <a:ext cx="198900" cy="593656"/>
            <a:chOff x="5958946" y="2938958"/>
            <a:chExt cx="198900" cy="593656"/>
          </a:xfrm>
        </p:grpSpPr>
        <p:cxnSp>
          <p:nvCxnSpPr>
            <p:cNvPr id="145" name="Shape 145"/>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46" name="Shape 146"/>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7" name="Shape 147"/>
          <p:cNvSpPr txBox="1"/>
          <p:nvPr>
            <p:ph idx="4294967295" type="body"/>
          </p:nvPr>
        </p:nvSpPr>
        <p:spPr>
          <a:xfrm>
            <a:off x="4798825" y="3757725"/>
            <a:ext cx="37461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600"/>
              <a:t>While developing s/w for whole college, 10 structures, 100 functions cluttered our file, we classified code into diff files, put related structure and functions into one file</a:t>
            </a:r>
            <a:endParaRPr sz="1600"/>
          </a:p>
        </p:txBody>
      </p:sp>
      <p:sp>
        <p:nvSpPr>
          <p:cNvPr descr="Background pointer shape in timeline graphic" id="148" name="Shape 148"/>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49" name="Shape 149"/>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algn="ctr">
              <a:lnSpc>
                <a:spcPct val="100000"/>
              </a:lnSpc>
              <a:spcBef>
                <a:spcPts val="0"/>
              </a:spcBef>
              <a:spcAft>
                <a:spcPts val="0"/>
              </a:spcAft>
              <a:buNone/>
            </a:pPr>
            <a:r>
              <a:rPr b="1" lang="en" sz="1600">
                <a:solidFill>
                  <a:schemeClr val="lt1"/>
                </a:solidFill>
              </a:rPr>
              <a:t>11.01.XX</a:t>
            </a:r>
            <a:endParaRPr b="1" sz="1600">
              <a:solidFill>
                <a:schemeClr val="lt1"/>
              </a:solidFill>
            </a:endParaRPr>
          </a:p>
        </p:txBody>
      </p:sp>
      <p:grpSp>
        <p:nvGrpSpPr>
          <p:cNvPr id="150" name="Shape 150"/>
          <p:cNvGrpSpPr/>
          <p:nvPr/>
        </p:nvGrpSpPr>
        <p:grpSpPr>
          <a:xfrm>
            <a:off x="7669807" y="1610215"/>
            <a:ext cx="198900" cy="593656"/>
            <a:chOff x="3918084" y="1610215"/>
            <a:chExt cx="198900" cy="593656"/>
          </a:xfrm>
        </p:grpSpPr>
        <p:cxnSp>
          <p:nvCxnSpPr>
            <p:cNvPr id="151" name="Shape 151"/>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2" name="Shape 152"/>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53" name="Shape 153"/>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sz="1600"/>
              <a:t>Lorem ipsum dolor sit amet, consectetur adipiscing elit</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