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4" autoAdjust="0"/>
  </p:normalViewPr>
  <p:slideViewPr>
    <p:cSldViewPr snapToGrid="0">
      <p:cViewPr varScale="1">
        <p:scale>
          <a:sx n="68" d="100"/>
          <a:sy n="68" d="100"/>
        </p:scale>
        <p:origin x="79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4C6B7-A66B-4FC2-A01B-B607F9FB2717}" type="datetimeFigureOut">
              <a:rPr lang="en-US" smtClean="0"/>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1B64F-2CAF-46B3-B0EA-AB47DC760362}" type="slidenum">
              <a:rPr lang="en-US" smtClean="0"/>
              <a:t>‹#›</a:t>
            </a:fld>
            <a:endParaRPr lang="en-US"/>
          </a:p>
        </p:txBody>
      </p:sp>
    </p:spTree>
    <p:extLst>
      <p:ext uri="{BB962C8B-B14F-4D97-AF65-F5344CB8AC3E}">
        <p14:creationId xmlns:p14="http://schemas.microsoft.com/office/powerpoint/2010/main" val="360038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74327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B28E7-AF2C-4E20-8ED9-66B8CB6A2A62}"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81901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147558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4272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54040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64963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99578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614094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106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01224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B28E7-AF2C-4E20-8ED9-66B8CB6A2A62}"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44655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B28E7-AF2C-4E20-8ED9-66B8CB6A2A62}"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50328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B28E7-AF2C-4E20-8ED9-66B8CB6A2A62}" type="datetimeFigureOut">
              <a:rPr lang="en-US" smtClean="0"/>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65128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B28E7-AF2C-4E20-8ED9-66B8CB6A2A62}" type="datetimeFigureOut">
              <a:rPr lang="en-US" smtClean="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165487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B28E7-AF2C-4E20-8ED9-66B8CB6A2A62}" type="datetimeFigureOut">
              <a:rPr lang="en-US" smtClean="0"/>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12153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B28E7-AF2C-4E20-8ED9-66B8CB6A2A62}"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370511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B28E7-AF2C-4E20-8ED9-66B8CB6A2A62}"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4C045-AA83-4D14-9F08-E7D99DA23030}" type="slidenum">
              <a:rPr lang="en-US" smtClean="0"/>
              <a:t>‹#›</a:t>
            </a:fld>
            <a:endParaRPr lang="en-US"/>
          </a:p>
        </p:txBody>
      </p:sp>
    </p:spTree>
    <p:extLst>
      <p:ext uri="{BB962C8B-B14F-4D97-AF65-F5344CB8AC3E}">
        <p14:creationId xmlns:p14="http://schemas.microsoft.com/office/powerpoint/2010/main" val="270304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B28E7-AF2C-4E20-8ED9-66B8CB6A2A62}" type="datetimeFigureOut">
              <a:rPr lang="en-US" smtClean="0"/>
              <a:t>7/17/2022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34C045-AA83-4D14-9F08-E7D99DA23030}" type="slidenum">
              <a:rPr lang="en-US" smtClean="0"/>
              <a:t>‹#›</a:t>
            </a:fld>
            <a:endParaRPr lang="en-US"/>
          </a:p>
        </p:txBody>
      </p:sp>
    </p:spTree>
    <p:extLst>
      <p:ext uri="{BB962C8B-B14F-4D97-AF65-F5344CB8AC3E}">
        <p14:creationId xmlns:p14="http://schemas.microsoft.com/office/powerpoint/2010/main" val="3777063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h2o.ai/products/h2o/#overview"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6B746D-B888-9D47-79B2-A479D332F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D0482315-4449-3EB7-2847-9498765DE76C}"/>
              </a:ext>
            </a:extLst>
          </p:cNvPr>
          <p:cNvSpPr txBox="1"/>
          <p:nvPr/>
        </p:nvSpPr>
        <p:spPr>
          <a:xfrm>
            <a:off x="269823" y="209862"/>
            <a:ext cx="11722308" cy="800219"/>
          </a:xfrm>
          <a:prstGeom prst="rect">
            <a:avLst/>
          </a:prstGeom>
          <a:noFill/>
        </p:spPr>
        <p:txBody>
          <a:bodyPr wrap="square" rtlCol="0">
            <a:spAutoFit/>
          </a:bodyPr>
          <a:lstStyle/>
          <a:p>
            <a:r>
              <a:rPr lang="en-US" sz="28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AutoML</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Automating Machine Learning /Deep Learning tasks &amp; phases</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36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F463-769E-1667-E9C9-1983089693F8}"/>
              </a:ext>
            </a:extLst>
          </p:cNvPr>
          <p:cNvSpPr txBox="1"/>
          <p:nvPr/>
        </p:nvSpPr>
        <p:spPr>
          <a:xfrm>
            <a:off x="2128603" y="449705"/>
            <a:ext cx="8919148" cy="861774"/>
          </a:xfrm>
          <a:prstGeom prst="rect">
            <a:avLst/>
          </a:prstGeom>
          <a:noFill/>
        </p:spPr>
        <p:txBody>
          <a:bodyPr wrap="square" rtlCol="0">
            <a:spAutoFit/>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Why </a:t>
            </a:r>
            <a:r>
              <a:rPr lang="en-US" sz="3200" b="1" dirty="0" err="1">
                <a:effectLst/>
                <a:latin typeface="Calibri" panose="020F0502020204030204" pitchFamily="34" charset="0"/>
                <a:ea typeface="Calibri" panose="020F0502020204030204" pitchFamily="34" charset="0"/>
                <a:cs typeface="Mangal" panose="02040503050203030202" pitchFamily="18" charset="0"/>
              </a:rPr>
              <a:t>AutoML</a:t>
            </a:r>
            <a:r>
              <a:rPr lang="en-US" sz="3200" b="1" dirty="0">
                <a:effectLst/>
                <a:latin typeface="Calibri" panose="020F0502020204030204" pitchFamily="34" charset="0"/>
                <a:ea typeface="Calibri" panose="020F0502020204030204" pitchFamily="34" charset="0"/>
                <a:cs typeface="Mangal" panose="02040503050203030202" pitchFamily="18" charset="0"/>
              </a:rPr>
              <a:t>…?</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4" name="Picture 3">
            <a:extLst>
              <a:ext uri="{FF2B5EF4-FFF2-40B4-BE49-F238E27FC236}">
                <a16:creationId xmlns:a16="http://schemas.microsoft.com/office/drawing/2014/main" id="{83CB1147-BE63-4C31-15F4-7DE8E2156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8734" y="104932"/>
            <a:ext cx="2643266" cy="2342340"/>
          </a:xfrm>
          <a:prstGeom prst="rect">
            <a:avLst/>
          </a:prstGeom>
        </p:spPr>
      </p:pic>
      <p:sp>
        <p:nvSpPr>
          <p:cNvPr id="5" name="TextBox 4">
            <a:extLst>
              <a:ext uri="{FF2B5EF4-FFF2-40B4-BE49-F238E27FC236}">
                <a16:creationId xmlns:a16="http://schemas.microsoft.com/office/drawing/2014/main" id="{18DBF1CD-8F25-875C-78B3-427E08ACEFA1}"/>
              </a:ext>
            </a:extLst>
          </p:cNvPr>
          <p:cNvSpPr txBox="1"/>
          <p:nvPr/>
        </p:nvSpPr>
        <p:spPr>
          <a:xfrm>
            <a:off x="2008683" y="1004341"/>
            <a:ext cx="7540051" cy="46182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pc="-5" dirty="0">
                <a:solidFill>
                  <a:srgbClr val="292929"/>
                </a:solidFill>
                <a:latin typeface="Georgia" panose="02040502050405020303" pitchFamily="18" charset="0"/>
                <a:ea typeface="Calibri" panose="020F0502020204030204" pitchFamily="34" charset="0"/>
                <a:cs typeface="Mangal" panose="02040503050203030202" pitchFamily="18" charset="0"/>
              </a:rPr>
              <a:t>Today the s</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uccess of Machine Learning techniques in a wide range of applications.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50000"/>
              </a:lnSpc>
              <a:buFont typeface="Wingdings" panose="05000000000000000000" pitchFamily="2" charset="2"/>
              <a:buChar char="v"/>
            </a:pPr>
            <a:r>
              <a:rPr lang="en-US" sz="1800"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is fundamentally changing the face of ML-based solutions today by enabling people from diverse backgrounds to use machine learning models to address complex scenarios.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50000"/>
              </a:lnSpc>
              <a:buFont typeface="Wingdings" panose="05000000000000000000" pitchFamily="2" charset="2"/>
              <a:buChar char="v"/>
            </a:pPr>
            <a:r>
              <a:rPr lang="en-US" spc="-5" dirty="0">
                <a:solidFill>
                  <a:srgbClr val="292929"/>
                </a:solidFill>
                <a:latin typeface="Georgia" panose="02040502050405020303" pitchFamily="18" charset="0"/>
                <a:ea typeface="Calibri" panose="020F0502020204030204" pitchFamily="34" charset="0"/>
                <a:cs typeface="Mangal" panose="02040503050203030202" pitchFamily="18" charset="0"/>
              </a:rPr>
              <a:t>T</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here is a shortage of experienced and seasoned data scientists in the industry.</a:t>
            </a:r>
          </a:p>
          <a:p>
            <a:pPr marL="285750" indent="-285750" algn="just">
              <a:lnSpc>
                <a:spcPct val="150000"/>
              </a:lnSpc>
              <a:buFont typeface="Wingdings" panose="05000000000000000000" pitchFamily="2" charset="2"/>
              <a:buChar char="v"/>
            </a:pPr>
            <a:r>
              <a:rPr lang="en-US" spc="-5" dirty="0">
                <a:solidFill>
                  <a:srgbClr val="292929"/>
                </a:solidFill>
                <a:latin typeface="Georgia" panose="02040502050405020303" pitchFamily="18" charset="0"/>
                <a:ea typeface="Calibri" panose="020F0502020204030204" pitchFamily="34" charset="0"/>
                <a:cs typeface="Mangal" panose="02040503050203030202" pitchFamily="18" charset="0"/>
              </a:rPr>
              <a:t>T</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he demand for machine learning experts has outpaced the supply.</a:t>
            </a:r>
          </a:p>
          <a:p>
            <a:pPr marL="285750" indent="-285750" algn="just">
              <a:lnSpc>
                <a:spcPct val="150000"/>
              </a:lnSpc>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a:t>
            </a:r>
            <a:r>
              <a:rPr lang="en-US" spc="-5" dirty="0">
                <a:solidFill>
                  <a:srgbClr val="292929"/>
                </a:solidFill>
                <a:latin typeface="Georgia" panose="02040502050405020303" pitchFamily="18" charset="0"/>
                <a:ea typeface="Calibri" panose="020F0502020204030204" pitchFamily="34" charset="0"/>
                <a:cs typeface="Mangal" panose="02040503050203030202" pitchFamily="18" charset="0"/>
              </a:rPr>
              <a:t>A</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lot of machine learning steps require more experience than knowledge, especially when deciding which models to train and how to evaluate them.</a:t>
            </a:r>
            <a:endParaRPr lang="en-US" dirty="0"/>
          </a:p>
        </p:txBody>
      </p:sp>
      <p:sp>
        <p:nvSpPr>
          <p:cNvPr id="6" name="TextBox 5">
            <a:extLst>
              <a:ext uri="{FF2B5EF4-FFF2-40B4-BE49-F238E27FC236}">
                <a16:creationId xmlns:a16="http://schemas.microsoft.com/office/drawing/2014/main" id="{EAC11B20-E2E3-2462-696E-8AD58797DC1B}"/>
              </a:ext>
            </a:extLst>
          </p:cNvPr>
          <p:cNvSpPr txBox="1"/>
          <p:nvPr/>
        </p:nvSpPr>
        <p:spPr>
          <a:xfrm>
            <a:off x="2443398" y="5675059"/>
            <a:ext cx="8604354" cy="373949"/>
          </a:xfrm>
          <a:prstGeom prst="rect">
            <a:avLst/>
          </a:prstGeom>
          <a:noFill/>
        </p:spPr>
        <p:txBody>
          <a:bodyPr wrap="square" rtlCol="0">
            <a:spAutoFit/>
          </a:bodyPr>
          <a:lstStyle/>
          <a:p>
            <a:pPr marL="0" marR="0" algn="ctr">
              <a:lnSpc>
                <a:spcPct val="107000"/>
              </a:lnSpc>
              <a:spcBef>
                <a:spcPts val="0"/>
              </a:spcBef>
              <a:spcAft>
                <a:spcPts val="800"/>
              </a:spcAft>
            </a:pPr>
            <a:r>
              <a:rPr lang="en-US" sz="1800" b="1"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Automated Machine learning may be an answer to such impediments</a:t>
            </a:r>
            <a:r>
              <a:rPr lang="en-US" sz="1800" b="1" dirty="0">
                <a:effectLst/>
                <a:latin typeface="Calibri" panose="020F0502020204030204"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279840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BDE95-568D-AE12-8B5E-311FE4BB7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573" y="449705"/>
            <a:ext cx="9113296" cy="4347147"/>
          </a:xfrm>
          <a:prstGeom prst="rect">
            <a:avLst/>
          </a:prstGeom>
        </p:spPr>
      </p:pic>
      <p:sp>
        <p:nvSpPr>
          <p:cNvPr id="3" name="TextBox 2">
            <a:extLst>
              <a:ext uri="{FF2B5EF4-FFF2-40B4-BE49-F238E27FC236}">
                <a16:creationId xmlns:a16="http://schemas.microsoft.com/office/drawing/2014/main" id="{6DC62C75-4F84-ADCD-8619-74BEB192D642}"/>
              </a:ext>
            </a:extLst>
          </p:cNvPr>
          <p:cNvSpPr txBox="1"/>
          <p:nvPr/>
        </p:nvSpPr>
        <p:spPr>
          <a:xfrm>
            <a:off x="2563318" y="5216577"/>
            <a:ext cx="8709285" cy="677108"/>
          </a:xfrm>
          <a:prstGeom prst="rect">
            <a:avLst/>
          </a:prstGeom>
          <a:noFill/>
        </p:spPr>
        <p:txBody>
          <a:bodyPr wrap="square" rtlCol="0">
            <a:spAutoFit/>
          </a:bodyPr>
          <a:lstStyle/>
          <a:p>
            <a:pPr algn="ctr"/>
            <a:r>
              <a:rPr lang="en-US" sz="2000" b="1"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Traditional ML Vs </a:t>
            </a:r>
            <a:r>
              <a:rPr lang="en-US" sz="2000" b="1"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65474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365C95-5627-E54D-5A2F-3029D8D71D2B}"/>
              </a:ext>
            </a:extLst>
          </p:cNvPr>
          <p:cNvSpPr txBox="1"/>
          <p:nvPr/>
        </p:nvSpPr>
        <p:spPr>
          <a:xfrm>
            <a:off x="2443397" y="494675"/>
            <a:ext cx="8019737" cy="800219"/>
          </a:xfrm>
          <a:prstGeom prst="rect">
            <a:avLst/>
          </a:prstGeom>
          <a:noFill/>
        </p:spPr>
        <p:txBody>
          <a:bodyPr wrap="square" rtlCol="0">
            <a:spAutoFit/>
          </a:bodyPr>
          <a:lstStyle/>
          <a:p>
            <a:r>
              <a:rPr lang="en-US" sz="2800" b="1" dirty="0">
                <a:effectLst/>
                <a:latin typeface="Calibri" panose="020F0502020204030204" pitchFamily="34" charset="0"/>
                <a:ea typeface="Calibri" panose="020F0502020204030204" pitchFamily="34" charset="0"/>
                <a:cs typeface="Mangal" panose="02040503050203030202" pitchFamily="18" charset="0"/>
              </a:rPr>
              <a:t>What is </a:t>
            </a:r>
            <a:r>
              <a:rPr lang="en-US" sz="2800" b="1" dirty="0" err="1">
                <a:effectLst/>
                <a:latin typeface="Calibri" panose="020F0502020204030204" pitchFamily="34" charset="0"/>
                <a:ea typeface="Calibri" panose="020F0502020204030204" pitchFamily="34" charset="0"/>
                <a:cs typeface="Mangal" panose="02040503050203030202" pitchFamily="18" charset="0"/>
              </a:rPr>
              <a:t>AutoML</a:t>
            </a:r>
            <a:r>
              <a:rPr lang="en-US" sz="2800" b="1" dirty="0">
                <a:effectLst/>
                <a:latin typeface="Calibri" panose="020F0502020204030204" pitchFamily="34" charset="0"/>
                <a:ea typeface="Calibri" panose="020F0502020204030204" pitchFamily="34" charset="0"/>
                <a:cs typeface="Mangal" panose="02040503050203030202" pitchFamily="18" charset="0"/>
              </a:rPr>
              <a:t>?</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3" name="TextBox 2">
            <a:extLst>
              <a:ext uri="{FF2B5EF4-FFF2-40B4-BE49-F238E27FC236}">
                <a16:creationId xmlns:a16="http://schemas.microsoft.com/office/drawing/2014/main" id="{5D1FD24C-3F20-AC24-6EBF-58C3B1F85428}"/>
              </a:ext>
            </a:extLst>
          </p:cNvPr>
          <p:cNvSpPr txBox="1"/>
          <p:nvPr/>
        </p:nvSpPr>
        <p:spPr>
          <a:xfrm>
            <a:off x="2338466" y="1409076"/>
            <a:ext cx="8814216"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Automated machine learning (</a:t>
            </a:r>
            <a:r>
              <a:rPr lang="en-US" sz="2000" dirty="0" err="1">
                <a:effectLst/>
              </a:rPr>
              <a:t>AutoML</a:t>
            </a:r>
            <a:r>
              <a:rPr lang="en-US" sz="2000" dirty="0">
                <a:effectLst/>
              </a:rPr>
              <a:t>) is the process of automating the end-to-end process of applying machine learning to real-world problems.</a:t>
            </a:r>
          </a:p>
          <a:p>
            <a:pPr algn="just"/>
            <a:endParaRPr lang="en-US" sz="2000" dirty="0">
              <a:effectLst/>
            </a:endParaRPr>
          </a:p>
          <a:p>
            <a:pPr marL="285750" indent="-285750" algn="just">
              <a:buFont typeface="Wingdings" panose="05000000000000000000" pitchFamily="2" charset="2"/>
              <a:buChar char="v"/>
            </a:pPr>
            <a:r>
              <a:rPr lang="en-US" sz="2000"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20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tends to automate the maximum number of steps in an ML pipeline — with a minimum amount of human effort — without compromising the model’s performance.</a:t>
            </a:r>
          </a:p>
          <a:p>
            <a:pPr marL="285750" indent="-285750" algn="just">
              <a:buFont typeface="Wingdings" panose="05000000000000000000" pitchFamily="2" charset="2"/>
              <a:buChar char="v"/>
            </a:pPr>
            <a:endParaRPr lang="en-US" sz="2000" spc="-5" dirty="0">
              <a:solidFill>
                <a:srgbClr val="292929"/>
              </a:solidFill>
              <a:latin typeface="Georgia" panose="02040502050405020303" pitchFamily="18" charset="0"/>
              <a:ea typeface="Calibri" panose="020F0502020204030204" pitchFamily="34" charset="0"/>
              <a:cs typeface="Mangal" panose="02040503050203030202" pitchFamily="18" charset="0"/>
            </a:endParaRPr>
          </a:p>
          <a:p>
            <a:pPr marL="285750" indent="-285750" algn="just">
              <a:buFont typeface="Wingdings" panose="05000000000000000000" pitchFamily="2" charset="2"/>
              <a:buChar char="v"/>
            </a:pPr>
            <a:r>
              <a:rPr lang="en-US" sz="2000" spc="-5" dirty="0">
                <a:solidFill>
                  <a:srgbClr val="292929"/>
                </a:solidFill>
                <a:latin typeface="Georgia" panose="02040502050405020303" pitchFamily="18" charset="0"/>
                <a:cs typeface="Mangal" panose="02040503050203030202" pitchFamily="18" charset="0"/>
              </a:rPr>
              <a:t>Automated machine learning can be thought of as the standard machine learning process with the automation of some of the steps involved</a:t>
            </a:r>
          </a:p>
          <a:p>
            <a:endParaRPr lang="en-US" dirty="0"/>
          </a:p>
        </p:txBody>
      </p:sp>
    </p:spTree>
    <p:extLst>
      <p:ext uri="{BB962C8B-B14F-4D97-AF65-F5344CB8AC3E}">
        <p14:creationId xmlns:p14="http://schemas.microsoft.com/office/powerpoint/2010/main" val="368640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07896-8F01-B4FE-E430-4FE3412FC1A5}"/>
              </a:ext>
            </a:extLst>
          </p:cNvPr>
          <p:cNvSpPr txBox="1"/>
          <p:nvPr/>
        </p:nvSpPr>
        <p:spPr>
          <a:xfrm>
            <a:off x="1948720" y="524656"/>
            <a:ext cx="7240249" cy="800219"/>
          </a:xfrm>
          <a:prstGeom prst="rect">
            <a:avLst/>
          </a:prstGeom>
          <a:noFill/>
        </p:spPr>
        <p:txBody>
          <a:bodyPr wrap="square" rtlCol="0">
            <a:spAutoFit/>
          </a:bodyPr>
          <a:lstStyle/>
          <a:p>
            <a:r>
              <a:rPr lang="en-US" sz="2800" b="1" dirty="0">
                <a:effectLst/>
                <a:latin typeface="Calibri" panose="020F0502020204030204" pitchFamily="34" charset="0"/>
                <a:ea typeface="Calibri" panose="020F0502020204030204" pitchFamily="34" charset="0"/>
                <a:cs typeface="Mangal" panose="02040503050203030202" pitchFamily="18" charset="0"/>
              </a:rPr>
              <a:t>Introduction to H2O’s </a:t>
            </a:r>
            <a:r>
              <a:rPr lang="en-US" sz="2800" b="1" dirty="0" err="1">
                <a:effectLst/>
                <a:latin typeface="Calibri" panose="020F0502020204030204" pitchFamily="34" charset="0"/>
                <a:ea typeface="Calibri" panose="020F0502020204030204" pitchFamily="34" charset="0"/>
                <a:cs typeface="Mangal" panose="02040503050203030202" pitchFamily="18" charset="0"/>
              </a:rPr>
              <a:t>AutoML</a:t>
            </a:r>
            <a:r>
              <a:rPr lang="en-US" sz="2800" b="1" dirty="0">
                <a:effectLst/>
                <a:latin typeface="Calibri" panose="020F0502020204030204" pitchFamily="34" charset="0"/>
                <a:ea typeface="Calibri" panose="020F0502020204030204" pitchFamily="34" charset="0"/>
                <a:cs typeface="Mangal" panose="02040503050203030202" pitchFamily="18" charset="0"/>
              </a:rPr>
              <a:t>:-</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4" name="Picture 3">
            <a:extLst>
              <a:ext uri="{FF2B5EF4-FFF2-40B4-BE49-F238E27FC236}">
                <a16:creationId xmlns:a16="http://schemas.microsoft.com/office/drawing/2014/main" id="{19E4554C-432B-7426-7B91-9EC269A1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032" y="0"/>
            <a:ext cx="3810495" cy="4070142"/>
          </a:xfrm>
          <a:prstGeom prst="rect">
            <a:avLst/>
          </a:prstGeom>
        </p:spPr>
      </p:pic>
      <p:sp>
        <p:nvSpPr>
          <p:cNvPr id="5" name="TextBox 4">
            <a:extLst>
              <a:ext uri="{FF2B5EF4-FFF2-40B4-BE49-F238E27FC236}">
                <a16:creationId xmlns:a16="http://schemas.microsoft.com/office/drawing/2014/main" id="{578E5202-B1DB-3A97-9612-27A61133D6E2}"/>
              </a:ext>
            </a:extLst>
          </p:cNvPr>
          <p:cNvSpPr txBox="1"/>
          <p:nvPr/>
        </p:nvSpPr>
        <p:spPr>
          <a:xfrm>
            <a:off x="1259174" y="1648919"/>
            <a:ext cx="7240249" cy="244682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1800" b="1" u="none" strike="noStrike" spc="0" dirty="0">
                <a:solidFill>
                  <a:srgbClr val="292929"/>
                </a:solidFill>
                <a:effectLst/>
                <a:latin typeface="Calibri" panose="020F0502020204030204" pitchFamily="34" charset="0"/>
                <a:ea typeface="Calibri" panose="020F0502020204030204" pitchFamily="34" charset="0"/>
                <a:cs typeface="Mangal" panose="02040503050203030202" pitchFamily="18" charset="0"/>
                <a:hlinkClick r:id="rId3"/>
              </a:rPr>
              <a:t>H2O</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is a fully open-source, distributed in-memory machine learning platform with linear scalability.</a:t>
            </a:r>
          </a:p>
          <a:p>
            <a:pPr marL="285750" indent="-285750" algn="just">
              <a:lnSpc>
                <a:spcPct val="150000"/>
              </a:lnSpc>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H2O supports the most widely used statistical &amp; machine learning algorithms, including gradient boosted machines, generalized linear models, deep learning, and many more.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6" name="TextBox 5">
            <a:extLst>
              <a:ext uri="{FF2B5EF4-FFF2-40B4-BE49-F238E27FC236}">
                <a16:creationId xmlns:a16="http://schemas.microsoft.com/office/drawing/2014/main" id="{C003F35B-E64D-F8E6-076A-C84D348A5207}"/>
              </a:ext>
            </a:extLst>
          </p:cNvPr>
          <p:cNvSpPr txBox="1"/>
          <p:nvPr/>
        </p:nvSpPr>
        <p:spPr>
          <a:xfrm>
            <a:off x="1783830" y="3876394"/>
            <a:ext cx="9608695" cy="3385542"/>
          </a:xfrm>
          <a:prstGeom prst="rect">
            <a:avLst/>
          </a:prstGeom>
          <a:noFill/>
        </p:spPr>
        <p:txBody>
          <a:bodyPr wrap="square" rtlCol="0">
            <a:spAutoFit/>
          </a:bodyPr>
          <a:lstStyle/>
          <a:p>
            <a:pPr algn="ctr">
              <a:lnSpc>
                <a:spcPct val="150000"/>
              </a:lnSpc>
            </a:pPr>
            <a:r>
              <a:rPr lang="en-US" sz="2000" b="1" dirty="0">
                <a:effectLst/>
                <a:latin typeface="Calibri" panose="020F0502020204030204" pitchFamily="34" charset="0"/>
                <a:ea typeface="Calibri" panose="020F0502020204030204" pitchFamily="34" charset="0"/>
                <a:cs typeface="Mangal" panose="02040503050203030202" pitchFamily="18" charset="0"/>
              </a:rPr>
              <a:t>Features of H2O </a:t>
            </a:r>
            <a:r>
              <a:rPr lang="en-US" sz="2000" b="1" dirty="0" err="1">
                <a:effectLst/>
                <a:latin typeface="Calibri" panose="020F0502020204030204" pitchFamily="34" charset="0"/>
                <a:ea typeface="Calibri" panose="020F0502020204030204" pitchFamily="34" charset="0"/>
                <a:cs typeface="Mangal" panose="02040503050203030202" pitchFamily="18" charset="0"/>
              </a:rPr>
              <a:t>AutoML</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50000"/>
              </a:lnSpc>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Open-source, distributed (multi-core + multi-node) implementations of cutting edge ML algorithms.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Availability of core algorithms in high-performance Java. including APIs in R, Python, Scala, web GUI.</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Easily deployable models to production as pure Java code.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Seamlessly works on Hadoop, Spark, AWS, your laptop,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Wingdings" panose="05000000000000000000" pitchFamily="2" charset="2"/>
              <a:buChar char="v"/>
            </a:pPr>
            <a:endParaRPr lang="en-US" sz="2000" b="1"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Wingdings" panose="05000000000000000000" pitchFamily="2" charset="2"/>
              <a:buChar char="v"/>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9283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5FEB4-F9B8-3485-7E52-452E784207F1}"/>
              </a:ext>
            </a:extLst>
          </p:cNvPr>
          <p:cNvSpPr txBox="1"/>
          <p:nvPr/>
        </p:nvSpPr>
        <p:spPr>
          <a:xfrm>
            <a:off x="2113613" y="524656"/>
            <a:ext cx="8424472" cy="2646878"/>
          </a:xfrm>
          <a:prstGeom prst="rect">
            <a:avLst/>
          </a:prstGeom>
          <a:noFill/>
        </p:spPr>
        <p:txBody>
          <a:bodyPr wrap="square" rtlCol="0">
            <a:spAutoFit/>
          </a:bodyPr>
          <a:lstStyle/>
          <a:p>
            <a:pPr marR="0" algn="just">
              <a:lnSpc>
                <a:spcPts val="1800"/>
              </a:lnSpc>
              <a:spcBef>
                <a:spcPts val="0"/>
              </a:spcBef>
              <a:spcAft>
                <a:spcPts val="0"/>
              </a:spcAft>
            </a:pPr>
            <a:r>
              <a:rPr lang="en-US" b="1" spc="-5" dirty="0">
                <a:solidFill>
                  <a:srgbClr val="292929"/>
                </a:solidFill>
                <a:latin typeface="Georgia" panose="02040502050405020303" pitchFamily="18" charset="0"/>
                <a:ea typeface="Calibri" panose="020F0502020204030204" pitchFamily="34" charset="0"/>
                <a:cs typeface="Mangal" panose="02040503050203030202" pitchFamily="18" charset="0"/>
              </a:rPr>
              <a:t>     </a:t>
            </a:r>
            <a:r>
              <a:rPr lang="en-US" sz="1800" b="1"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1800" b="1"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Interface</a:t>
            </a:r>
          </a:p>
          <a:p>
            <a:pPr marL="285750" marR="0" indent="-285750" algn="just">
              <a:lnSpc>
                <a:spcPts val="1800"/>
              </a:lnSpc>
              <a:spcBef>
                <a:spcPts val="0"/>
              </a:spcBef>
              <a:spcAft>
                <a:spcPts val="0"/>
              </a:spcAft>
              <a:buFont typeface="Wingdings" panose="05000000000000000000" pitchFamily="2" charset="2"/>
              <a:buChar char="v"/>
            </a:pPr>
            <a:endParaRPr lang="en-US" sz="1800" b="1"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285750" marR="0" indent="-285750" algn="just">
              <a:lnSpc>
                <a:spcPts val="2400"/>
              </a:lnSpc>
              <a:spcBef>
                <a:spcPts val="0"/>
              </a:spcBef>
              <a:spcAft>
                <a:spcPts val="0"/>
              </a:spcAf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H2O </a:t>
            </a:r>
            <a:r>
              <a:rPr lang="en-US" sz="1800"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has an R and Python interface along with a web GUI called Flow</a:t>
            </a:r>
          </a:p>
          <a:p>
            <a:pPr marL="285750" marR="0" indent="-285750" algn="just">
              <a:lnSpc>
                <a:spcPts val="2400"/>
              </a:lnSpc>
              <a:spcBef>
                <a:spcPts val="0"/>
              </a:spcBef>
              <a:spcAft>
                <a:spcPts val="0"/>
              </a:spcAf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The H2O </a:t>
            </a:r>
            <a:r>
              <a:rPr lang="en-US" sz="1800"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interface is designed to have as few parameters as possible so that all the user needs to do is to point to their dataset, identify the response column and optionally specify a time constraint or limit on the number of total models trained.</a:t>
            </a:r>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H2O </a:t>
            </a:r>
            <a:r>
              <a:rPr lang="en-US" sz="1800" spc="-5" dirty="0" err="1">
                <a:solidFill>
                  <a:srgbClr val="292929"/>
                </a:solidFill>
                <a:effectLst/>
                <a:latin typeface="Georgia" panose="02040502050405020303" pitchFamily="18" charset="0"/>
                <a:ea typeface="Calibri" panose="020F0502020204030204" pitchFamily="34" charset="0"/>
                <a:cs typeface="Mangal" panose="02040503050203030202" pitchFamily="18" charset="0"/>
              </a:rPr>
              <a:t>AutoML</a:t>
            </a:r>
            <a:r>
              <a:rPr lang="en-US" sz="1800" spc="-5" dirty="0">
                <a:solidFill>
                  <a:srgbClr val="292929"/>
                </a:solidFill>
                <a:effectLst/>
                <a:latin typeface="Georgia" panose="02040502050405020303" pitchFamily="18" charset="0"/>
                <a:ea typeface="Calibri" panose="020F0502020204030204" pitchFamily="34" charset="0"/>
                <a:cs typeface="Mangal" panose="02040503050203030202" pitchFamily="18" charset="0"/>
              </a:rPr>
              <a:t> is available in R, Python, and a web GUI.</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6" name="Picture 5">
            <a:extLst>
              <a:ext uri="{FF2B5EF4-FFF2-40B4-BE49-F238E27FC236}">
                <a16:creationId xmlns:a16="http://schemas.microsoft.com/office/drawing/2014/main" id="{43689F9A-C632-326B-01E2-FCBF0A0D7F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3613" y="3171534"/>
            <a:ext cx="9224697" cy="3274236"/>
          </a:xfrm>
          <a:prstGeom prst="rect">
            <a:avLst/>
          </a:prstGeom>
          <a:noFill/>
          <a:ln>
            <a:noFill/>
          </a:ln>
        </p:spPr>
      </p:pic>
    </p:spTree>
    <p:extLst>
      <p:ext uri="{BB962C8B-B14F-4D97-AF65-F5344CB8AC3E}">
        <p14:creationId xmlns:p14="http://schemas.microsoft.com/office/powerpoint/2010/main" val="308140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9044ED-C3AB-85E4-548A-902A17402231}"/>
              </a:ext>
            </a:extLst>
          </p:cNvPr>
          <p:cNvSpPr txBox="1"/>
          <p:nvPr/>
        </p:nvSpPr>
        <p:spPr>
          <a:xfrm>
            <a:off x="2574388" y="576775"/>
            <a:ext cx="4529797" cy="400110"/>
          </a:xfrm>
          <a:prstGeom prst="rect">
            <a:avLst/>
          </a:prstGeom>
          <a:noFill/>
        </p:spPr>
        <p:txBody>
          <a:bodyPr wrap="square" rtlCol="0">
            <a:spAutoFit/>
          </a:bodyPr>
          <a:lstStyle/>
          <a:p>
            <a:r>
              <a:rPr lang="en-US" sz="2000" b="1" dirty="0"/>
              <a:t>H2O </a:t>
            </a:r>
            <a:r>
              <a:rPr lang="en-US" sz="2000" b="1" dirty="0" err="1"/>
              <a:t>AutoML</a:t>
            </a:r>
            <a:r>
              <a:rPr lang="en-US" sz="2000" b="1" dirty="0"/>
              <a:t> used Case</a:t>
            </a:r>
          </a:p>
        </p:txBody>
      </p:sp>
    </p:spTree>
    <p:extLst>
      <p:ext uri="{BB962C8B-B14F-4D97-AF65-F5344CB8AC3E}">
        <p14:creationId xmlns:p14="http://schemas.microsoft.com/office/powerpoint/2010/main" val="360085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41</TotalTime>
  <Words>391</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Corbel</vt:lpstr>
      <vt:lpstr>Georgia</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cp:revision>
  <dcterms:created xsi:type="dcterms:W3CDTF">2022-07-17T08:05:50Z</dcterms:created>
  <dcterms:modified xsi:type="dcterms:W3CDTF">2022-07-17T08:47:15Z</dcterms:modified>
</cp:coreProperties>
</file>