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2" r:id="rId4"/>
    <p:sldMasterId id="2147483684" r:id="rId5"/>
    <p:sldMasterId id="2147483696" r:id="rId6"/>
    <p:sldMasterId id="2147483713" r:id="rId7"/>
    <p:sldMasterId id="2147483725" r:id="rId8"/>
    <p:sldMasterId id="2147483737" r:id="rId9"/>
    <p:sldMasterId id="2147483748" r:id="rId10"/>
    <p:sldMasterId id="2147483759" r:id="rId11"/>
    <p:sldMasterId id="2147483770" r:id="rId12"/>
  </p:sldMasterIdLst>
  <p:notesMasterIdLst>
    <p:notesMasterId r:id="rId43"/>
  </p:notesMasterIdLst>
  <p:sldIdLst>
    <p:sldId id="360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270" r:id="rId21"/>
    <p:sldId id="287" r:id="rId22"/>
    <p:sldId id="315" r:id="rId23"/>
    <p:sldId id="294" r:id="rId24"/>
    <p:sldId id="295" r:id="rId25"/>
    <p:sldId id="296" r:id="rId26"/>
    <p:sldId id="297" r:id="rId27"/>
    <p:sldId id="298" r:id="rId28"/>
    <p:sldId id="324" r:id="rId29"/>
    <p:sldId id="346" r:id="rId30"/>
    <p:sldId id="304" r:id="rId31"/>
    <p:sldId id="305" r:id="rId32"/>
    <p:sldId id="306" r:id="rId33"/>
    <p:sldId id="307" r:id="rId34"/>
    <p:sldId id="325" r:id="rId35"/>
    <p:sldId id="391" r:id="rId36"/>
    <p:sldId id="326" r:id="rId37"/>
    <p:sldId id="327" r:id="rId38"/>
    <p:sldId id="328" r:id="rId39"/>
    <p:sldId id="308" r:id="rId40"/>
    <p:sldId id="292" r:id="rId41"/>
    <p:sldId id="2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337" initials="1" lastIdx="0" clrIdx="0"/>
  <p:cmAuthor id="2" name="扬才君" initials="扬" lastIdx="2" clrIdx="1"/>
  <p:cmAuthor id="0" name="作者" initials="" lastIdx="0" clrIdx="1"/>
  <p:cmAuthor id="7" name="zbyz" initials="z" lastIdx="0" clrIdx="0"/>
  <p:cmAuthor id="3" name="dell" initials="d" lastIdx="0" clrIdx="2"/>
  <p:cmAuthor id="4" name="雨林木风" initials="雨" lastIdx="0" clrIdx="0"/>
  <p:cmAuthor id="5" name="lenovo" initials="l" lastIdx="0" clrIdx="0"/>
  <p:cmAuthor id="6" name="mzh" initials="m" lastIdx="0" clrIdx="0"/>
  <p:cmAuthor id="8" name="xiaoxuan Zeng" initials="x" lastIdx="0" clrIdx="0"/>
  <p:cmAuthor id="9" name="dongyu" initials="d" lastIdx="0" clrIdx="8"/>
  <p:cmAuthor id="1" name="LCYZ" initials="L" lastIdx="1" clrIdx="0"/>
  <p:cmAuthor id="1" name="未知用户1" initials="未知用户1" lastIdx="1" clrIdx="0"/>
  <p:cmAuthor id="2" name="Administrator" initials="A" lastIdx="0" clrIdx="1"/>
  <p:cmAuthor id="6" name="kingsoft" initials="k" lastIdx="0" clrIdx="0"/>
  <p:cmAuthor id="1" name="幸全" initials="幸" lastIdx="0" clrIdx="0"/>
  <p:cmAuthor id="3" name="Author" initials="A" lastIdx="0" clrIdx="2"/>
  <p:cmAuthor id="5" name="xp oy" initials="x" lastIdx="0" clrIdx="0"/>
  <p:cmAuthor id="7" name="xkb1.com" initials="x" lastIdx="0" clrIdx="0"/>
  <p:cmAuthor id="0" name="童柳明" initials="TLM" lastIdx="0" clrIdx="1"/>
  <p:cmAuthor id="1" name="MC SYSTEM" initials="M" lastIdx="0" clrIdx="0"/>
  <p:cmAuthor id="1" name="10260" initials="1" lastIdx="1" clrIdx="0"/>
  <p:cmAuthor id="1" name="云云云" initials="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0" Type="http://schemas.openxmlformats.org/officeDocument/2006/relationships/slide" Target="slides/slide28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image" Target="../media/image6.png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5.png"/><Relationship Id="rId3" Type="http://schemas.openxmlformats.org/officeDocument/2006/relationships/tags" Target="../tags/tag187.xml"/><Relationship Id="rId2" Type="http://schemas.openxmlformats.org/officeDocument/2006/relationships/image" Target="../media/image4.png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image" Target="../media/image8.jpeg"/><Relationship Id="rId4" Type="http://schemas.openxmlformats.org/officeDocument/2006/relationships/tags" Target="../tags/tag196.xml"/><Relationship Id="rId3" Type="http://schemas.openxmlformats.org/officeDocument/2006/relationships/image" Target="../media/image7.jpeg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image" Target="../media/image10.png"/><Relationship Id="rId7" Type="http://schemas.openxmlformats.org/officeDocument/2006/relationships/tags" Target="../tags/tag204.xml"/><Relationship Id="rId6" Type="http://schemas.openxmlformats.org/officeDocument/2006/relationships/image" Target="../media/image9.png"/><Relationship Id="rId5" Type="http://schemas.openxmlformats.org/officeDocument/2006/relationships/tags" Target="../tags/tag203.xml"/><Relationship Id="rId4" Type="http://schemas.openxmlformats.org/officeDocument/2006/relationships/image" Target="../media/image5.png"/><Relationship Id="rId3" Type="http://schemas.openxmlformats.org/officeDocument/2006/relationships/tags" Target="../tags/tag202.xml"/><Relationship Id="rId2" Type="http://schemas.openxmlformats.org/officeDocument/2006/relationships/image" Target="../media/image4.png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image" Target="../media/image8.jpeg"/><Relationship Id="rId4" Type="http://schemas.openxmlformats.org/officeDocument/2006/relationships/tags" Target="../tags/tag210.xml"/><Relationship Id="rId3" Type="http://schemas.openxmlformats.org/officeDocument/2006/relationships/image" Target="../media/image7.jpeg"/><Relationship Id="rId2" Type="http://schemas.openxmlformats.org/officeDocument/2006/relationships/tags" Target="../tags/tag209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image" Target="../media/image8.jpeg"/><Relationship Id="rId4" Type="http://schemas.openxmlformats.org/officeDocument/2006/relationships/tags" Target="../tags/tag218.xml"/><Relationship Id="rId3" Type="http://schemas.openxmlformats.org/officeDocument/2006/relationships/image" Target="../media/image7.jpeg"/><Relationship Id="rId2" Type="http://schemas.openxmlformats.org/officeDocument/2006/relationships/tags" Target="../tags/tag21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image" Target="../media/image8.jpeg"/><Relationship Id="rId4" Type="http://schemas.openxmlformats.org/officeDocument/2006/relationships/tags" Target="../tags/tag228.xml"/><Relationship Id="rId3" Type="http://schemas.openxmlformats.org/officeDocument/2006/relationships/image" Target="../media/image7.jpeg"/><Relationship Id="rId2" Type="http://schemas.openxmlformats.org/officeDocument/2006/relationships/tags" Target="../tags/tag227.xml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image" Target="../media/image8.jpeg"/><Relationship Id="rId4" Type="http://schemas.openxmlformats.org/officeDocument/2006/relationships/tags" Target="../tags/tag234.xml"/><Relationship Id="rId3" Type="http://schemas.openxmlformats.org/officeDocument/2006/relationships/image" Target="../media/image7.jpeg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image" Target="../media/image8.jpeg"/><Relationship Id="rId4" Type="http://schemas.openxmlformats.org/officeDocument/2006/relationships/tags" Target="../tags/tag239.xml"/><Relationship Id="rId3" Type="http://schemas.openxmlformats.org/officeDocument/2006/relationships/image" Target="../media/image7.jpeg"/><Relationship Id="rId2" Type="http://schemas.openxmlformats.org/officeDocument/2006/relationships/tags" Target="../tags/tag238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image" Target="../media/image8.jpeg"/><Relationship Id="rId4" Type="http://schemas.openxmlformats.org/officeDocument/2006/relationships/tags" Target="../tags/tag247.xml"/><Relationship Id="rId3" Type="http://schemas.openxmlformats.org/officeDocument/2006/relationships/image" Target="../media/image7.jpeg"/><Relationship Id="rId2" Type="http://schemas.openxmlformats.org/officeDocument/2006/relationships/tags" Target="../tags/tag246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image" Target="../media/image8.jpeg"/><Relationship Id="rId4" Type="http://schemas.openxmlformats.org/officeDocument/2006/relationships/tags" Target="../tags/tag254.xml"/><Relationship Id="rId3" Type="http://schemas.openxmlformats.org/officeDocument/2006/relationships/image" Target="../media/image7.jpeg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image" Target="../media/image6.png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image" Target="../media/image5.png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2"/>
          <p:cNvPicPr>
            <a:picLocks noChangeAspect="1"/>
          </p:cNvPicPr>
          <p:nvPr/>
        </p:nvPicPr>
        <p:blipFill>
          <a:blip r:embed="rId2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001684" y="4048125"/>
            <a:ext cx="2188633" cy="4857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base"/>
            <a:endParaRPr lang="zh-CN" altLang="en-US" sz="1350" strike="noStrike" noProof="1" dirty="0">
              <a:solidFill>
                <a:srgbClr val="3D735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472863" y="2048668"/>
            <a:ext cx="7246275" cy="1999687"/>
          </a:xfrm>
        </p:spPr>
        <p:txBody>
          <a:bodyPr anchor="ctr" anchorCtr="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49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00625" y="4048356"/>
            <a:ext cx="2190751" cy="4855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z="1350" strike="noStrike" noProof="1" dirty="0" smtClean="0"/>
              <a:t>副标题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椭圆 8"/>
          <p:cNvSpPr/>
          <p:nvPr/>
        </p:nvSpPr>
        <p:spPr>
          <a:xfrm>
            <a:off x="5560484" y="2227263"/>
            <a:ext cx="1071033" cy="10699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5605" name="文本框 9"/>
          <p:cNvSpPr txBox="1"/>
          <p:nvPr/>
        </p:nvSpPr>
        <p:spPr>
          <a:xfrm>
            <a:off x="5560484" y="2227263"/>
            <a:ext cx="1071033" cy="10699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lvl="0" algn="ctr"/>
            <a:r>
              <a:rPr lang="en-US" altLang="zh-CN" sz="30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0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5607" name="图片 7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2863" y="3358241"/>
            <a:ext cx="7246275" cy="856579"/>
          </a:xfrm>
        </p:spPr>
        <p:txBody>
          <a:bodyPr anchor="ctr" anchorCtr="0">
            <a:normAutofit/>
          </a:bodyPr>
          <a:lstStyle>
            <a:lvl1pPr algn="ctr">
              <a:defRPr sz="3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863" y="4275309"/>
            <a:ext cx="7246275" cy="53402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662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图片 6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863" y="2048669"/>
            <a:ext cx="7246275" cy="276066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1">
          <a:blip r:embed="rId2">
            <a:alphaModFix amt="3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6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6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6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3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9552432" y="1912737"/>
            <a:ext cx="859536" cy="8778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582839" y="3260623"/>
            <a:ext cx="859536" cy="8778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 rot="21540000">
            <a:off x="4134676" y="4598931"/>
            <a:ext cx="4503984" cy="63935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524000" y="1740389"/>
            <a:ext cx="9144000" cy="23876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8625">
                <a:gradFill>
                  <a:gsLst>
                    <a:gs pos="54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892296" y="4559677"/>
            <a:ext cx="3441192" cy="709242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414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414"/>
            <a:ext cx="4114800" cy="365125"/>
          </a:xfr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414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4" y="952512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0814360" y="2213934"/>
            <a:ext cx="859536" cy="87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3618749" y="2572953"/>
            <a:ext cx="2260887" cy="29008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biLevel thresh="25000"/>
          </a:blip>
          <a:srcRect/>
          <a:stretch>
            <a:fillRect/>
          </a:stretch>
        </p:blipFill>
        <p:spPr>
          <a:xfrm>
            <a:off x="4666856" y="2009508"/>
            <a:ext cx="3211069" cy="290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38200" y="5022144"/>
            <a:ext cx="10515600" cy="105117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2100">
                <a:solidFill>
                  <a:schemeClr val="tx1">
                    <a:lumMod val="85000"/>
                    <a:lumOff val="15000"/>
                  </a:schemeClr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1" y="952512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12"/>
            <a:ext cx="5283243" cy="5388907"/>
          </a:xfrm>
        </p:spPr>
        <p:txBody>
          <a:bodyPr>
            <a:noAutofit/>
          </a:bodyPr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  <a:lvl2pPr>
              <a:defRPr sz="12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4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1" y="952572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3" y="952572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3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1" y="952512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12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12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8" y="952503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itchFamily="34" charset="-122"/>
                <a:ea typeface="微软雅黑" pitchFamily="34" charset="-122"/>
              </a:defRPr>
            </a:lvl1pPr>
            <a:lvl2pPr indent="0" eaLnBrk="1" fontAlgn="auto" latinLnBrk="0" hangingPunct="1">
              <a:defRPr>
                <a:latin typeface="微软雅黑" pitchFamily="34" charset="-122"/>
                <a:ea typeface="微软雅黑" pitchFamily="34" charset="-122"/>
              </a:defRPr>
            </a:lvl2pPr>
            <a:lvl3pPr indent="0" eaLnBrk="1" fontAlgn="auto" latinLnBrk="0" hangingPunct="1">
              <a:defRPr>
                <a:latin typeface="微软雅黑" pitchFamily="34" charset="-122"/>
                <a:ea typeface="微软雅黑" pitchFamily="34" charset="-122"/>
              </a:defRPr>
            </a:lvl3pPr>
            <a:lvl4pPr indent="0" eaLnBrk="1" fontAlgn="auto" latinLnBrk="0" hangingPunct="1">
              <a:defRPr>
                <a:latin typeface="微软雅黑" pitchFamily="34" charset="-122"/>
                <a:ea typeface="微软雅黑" pitchFamily="34" charset="-122"/>
              </a:defRPr>
            </a:lvl4pPr>
            <a:lvl5pPr indent="0" eaLnBrk="1" fontAlgn="auto" latinLnBrk="0" hangingPunct="1"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9354312" y="4768684"/>
            <a:ext cx="2837688" cy="2089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-1" y="2"/>
            <a:ext cx="2148841" cy="180775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2" y="952512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9552432" y="1912737"/>
            <a:ext cx="859536" cy="877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582839" y="3260623"/>
            <a:ext cx="859536" cy="877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 rot="21540000">
            <a:off x="4134676" y="4598931"/>
            <a:ext cx="4503984" cy="63935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524000" y="1740389"/>
            <a:ext cx="9144000" cy="23876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8625">
                <a:gradFill>
                  <a:gsLst>
                    <a:gs pos="54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892296" y="4559677"/>
            <a:ext cx="3441192" cy="709242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414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414"/>
            <a:ext cx="4114800" cy="365125"/>
          </a:xfr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414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2"/>
          <p:cNvPicPr>
            <a:picLocks noChangeAspect="1"/>
          </p:cNvPicPr>
          <p:nvPr/>
        </p:nvPicPr>
        <p:blipFill>
          <a:blip r:embed="rId2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001684" y="4048125"/>
            <a:ext cx="2188633" cy="4857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base"/>
            <a:endParaRPr lang="zh-CN" altLang="en-US" sz="1350" strike="noStrike" noProof="1" dirty="0">
              <a:solidFill>
                <a:srgbClr val="3D735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472863" y="2048668"/>
            <a:ext cx="7246275" cy="1999687"/>
          </a:xfrm>
        </p:spPr>
        <p:txBody>
          <a:bodyPr anchor="ctr" anchorCtr="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49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00625" y="4048356"/>
            <a:ext cx="2190751" cy="4855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z="1350" strike="noStrike" noProof="1" dirty="0" smtClean="0"/>
              <a:t>副标题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椭圆 8"/>
          <p:cNvSpPr/>
          <p:nvPr/>
        </p:nvSpPr>
        <p:spPr>
          <a:xfrm>
            <a:off x="5560484" y="2227263"/>
            <a:ext cx="1071033" cy="10699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5605" name="文本框 9"/>
          <p:cNvSpPr txBox="1"/>
          <p:nvPr/>
        </p:nvSpPr>
        <p:spPr>
          <a:xfrm>
            <a:off x="5560484" y="2227263"/>
            <a:ext cx="1071033" cy="10699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lvl="0" algn="ctr"/>
            <a:r>
              <a:rPr lang="en-US" altLang="zh-CN" sz="30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0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5607" name="图片 7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2863" y="3358241"/>
            <a:ext cx="7246275" cy="856579"/>
          </a:xfrm>
        </p:spPr>
        <p:txBody>
          <a:bodyPr anchor="ctr" anchorCtr="0">
            <a:normAutofit/>
          </a:bodyPr>
          <a:lstStyle>
            <a:lvl1pPr algn="ctr">
              <a:defRPr sz="3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863" y="4275309"/>
            <a:ext cx="7246275" cy="53402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662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图片 6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863" y="2048669"/>
            <a:ext cx="7246275" cy="276066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2"/>
          <p:cNvPicPr>
            <a:picLocks noChangeAspect="1"/>
          </p:cNvPicPr>
          <p:nvPr/>
        </p:nvPicPr>
        <p:blipFill>
          <a:blip r:embed="rId2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001684" y="4048125"/>
            <a:ext cx="2188633" cy="4857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base"/>
            <a:endParaRPr lang="zh-CN" altLang="en-US" sz="1350" strike="noStrike" noProof="1" dirty="0">
              <a:solidFill>
                <a:srgbClr val="3D735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472863" y="2048668"/>
            <a:ext cx="7246275" cy="1999687"/>
          </a:xfrm>
        </p:spPr>
        <p:txBody>
          <a:bodyPr anchor="ctr" anchorCtr="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49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00625" y="4048356"/>
            <a:ext cx="2190751" cy="4855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z="1350" strike="noStrike" noProof="1" dirty="0" smtClean="0"/>
              <a:t>副标题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椭圆 8"/>
          <p:cNvSpPr/>
          <p:nvPr/>
        </p:nvSpPr>
        <p:spPr>
          <a:xfrm>
            <a:off x="5560484" y="2227263"/>
            <a:ext cx="1071033" cy="10699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5605" name="文本框 9"/>
          <p:cNvSpPr txBox="1"/>
          <p:nvPr/>
        </p:nvSpPr>
        <p:spPr>
          <a:xfrm>
            <a:off x="5560484" y="2227263"/>
            <a:ext cx="1071033" cy="10699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p>
            <a:pPr lvl="0" algn="ctr"/>
            <a:r>
              <a:rPr lang="en-US" altLang="zh-CN" sz="30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30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5607" name="图片 7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2863" y="3358241"/>
            <a:ext cx="7246275" cy="856579"/>
          </a:xfrm>
        </p:spPr>
        <p:txBody>
          <a:bodyPr anchor="ctr" anchorCtr="0">
            <a:normAutofit/>
          </a:bodyPr>
          <a:lstStyle>
            <a:lvl1pPr algn="ctr">
              <a:defRPr sz="3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863" y="4275309"/>
            <a:ext cx="7246275" cy="53402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2267" y="2049463"/>
            <a:ext cx="7247467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>
              <a:ea typeface="华文细黑" panose="02010600040101010101" pitchFamily="2" charset="-122"/>
            </a:endParaRPr>
          </a:p>
        </p:txBody>
      </p:sp>
      <p:pic>
        <p:nvPicPr>
          <p:cNvPr id="2662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5054600"/>
            <a:ext cx="4368800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图片 6"/>
          <p:cNvPicPr>
            <a:picLocks noChangeAspect="1"/>
          </p:cNvPicPr>
          <p:nvPr/>
        </p:nvPicPr>
        <p:blipFill>
          <a:blip r:embed="rId3"/>
          <a:srcRect l="17879" t="35011" b="43146"/>
          <a:stretch>
            <a:fillRect/>
          </a:stretch>
        </p:blipFill>
        <p:spPr>
          <a:xfrm>
            <a:off x="0" y="0"/>
            <a:ext cx="5837767" cy="2166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863" y="2048669"/>
            <a:ext cx="7246275" cy="276066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4" Type="http://schemas.openxmlformats.org/officeDocument/2006/relationships/theme" Target="../theme/theme10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3" Type="http://schemas.openxmlformats.org/officeDocument/2006/relationships/theme" Target="../theme/theme11.xml"/><Relationship Id="rId12" Type="http://schemas.openxmlformats.org/officeDocument/2006/relationships/image" Target="../media/image17.png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1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9" Type="http://schemas.openxmlformats.org/officeDocument/2006/relationships/image" Target="file:///D:\qq&#25991;&#20214;\712321467\Image\C2C\Image2\%7b75232B38-A165-1FB7-499C-2E1C792CACB5%7d.png" TargetMode="External"/><Relationship Id="rId18" Type="http://schemas.openxmlformats.org/officeDocument/2006/relationships/image" Target="../media/image3.png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8" Type="http://schemas.openxmlformats.org/officeDocument/2006/relationships/theme" Target="../theme/theme7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4" Type="http://schemas.openxmlformats.org/officeDocument/2006/relationships/theme" Target="../theme/theme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99.xml"/><Relationship Id="rId6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4" Type="http://schemas.openxmlformats.org/officeDocument/2006/relationships/theme" Target="../theme/theme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/>
            </a:fld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</a:fld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723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81412" y="267917"/>
            <a:ext cx="925035" cy="191386"/>
            <a:chOff x="8729330" y="1212112"/>
            <a:chExt cx="925035" cy="191386"/>
          </a:xfrm>
        </p:grpSpPr>
        <p:sp>
          <p:nvSpPr>
            <p:cNvPr id="9" name="椭圆 8"/>
            <p:cNvSpPr/>
            <p:nvPr/>
          </p:nvSpPr>
          <p:spPr>
            <a:xfrm>
              <a:off x="8729330" y="1212112"/>
              <a:ext cx="191386" cy="1913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096155" y="1212112"/>
              <a:ext cx="191386" cy="1913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462979" y="1212112"/>
              <a:ext cx="191386" cy="191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073743875" descr="学科网 zxxk.com"/>
          <p:cNvPicPr>
            <a:picLocks noChangeAspect="1"/>
          </p:cNvPicPr>
          <p:nvPr/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A0CF-73AE-4A6B-AEEF-DFE218B127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C361-CBAE-44CE-8326-2D59919E788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4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4" y="952512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itchFamily="34" charset="0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itchFamily="49" charset="-122"/>
                <a:ea typeface="黑体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4.xml"/><Relationship Id="rId1" Type="http://schemas.openxmlformats.org/officeDocument/2006/relationships/tags" Target="../tags/tag2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4.xml"/><Relationship Id="rId1" Type="http://schemas.openxmlformats.org/officeDocument/2006/relationships/tags" Target="../tags/tag2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4.xml"/><Relationship Id="rId1" Type="http://schemas.openxmlformats.org/officeDocument/2006/relationships/tags" Target="../tags/tag2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7290" y="-2540"/>
            <a:ext cx="9144000" cy="1254760"/>
          </a:xfrm>
        </p:spPr>
        <p:txBody>
          <a:bodyPr/>
          <a:p>
            <a:r>
              <a:rPr lang="zh-CN" altLang="en-US" sz="5400">
                <a:latin typeface="黑体" pitchFamily="49" charset="-122"/>
                <a:ea typeface="黑体" pitchFamily="49" charset="-122"/>
                <a:sym typeface="+mn-ea"/>
              </a:rPr>
              <a:t>周测七</a:t>
            </a:r>
            <a:endParaRPr lang="zh-CN" sz="54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270510" y="1220470"/>
            <a:ext cx="11603990" cy="2923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准备：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周测试题   </a:t>
            </a:r>
            <a:r>
              <a:rPr 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积累本  练习本</a:t>
            </a:r>
            <a:endParaRPr 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课堂目标：</a:t>
            </a:r>
            <a:endParaRPr lang="zh-CN" altLang="en-US" sz="2800" b="1" dirty="0">
              <a:solidFill>
                <a:srgbClr val="800000"/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. 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积累文言文知识并学会迁移运用。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4. 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掌握句式变换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--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散句变整句的方法。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作文：提取关键词，准确立意。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225" y="4344670"/>
            <a:ext cx="9536430" cy="1261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客观题：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1-3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  4.A  5.C 6.CD  9.C</a:t>
            </a:r>
            <a:endParaRPr lang="en-US" altLang="zh-CN" sz="3200" b="1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主观题：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7  14   15</a:t>
            </a:r>
            <a:endParaRPr lang="en-US" altLang="zh-CN" sz="3200" b="1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985" y="-31750"/>
            <a:ext cx="12120245" cy="6969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 fontAlgn="auto">
              <a:lnSpc>
                <a:spcPts val="2700"/>
              </a:lnSpc>
            </a:pPr>
            <a:r>
              <a:rPr lang="en-US" sz="2000" b="1">
                <a:ea typeface="楷体" charset="0"/>
              </a:rPr>
              <a:t>       </a:t>
            </a:r>
            <a:r>
              <a:rPr sz="2000" b="1">
                <a:ea typeface="楷体" charset="0"/>
              </a:rPr>
              <a:t>杜甫，字子美，少贫不自振，客吴越、齐赵间。李邕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奇</a:t>
            </a:r>
            <a:r>
              <a:rPr sz="2000" b="1">
                <a:ea typeface="楷体" charset="0"/>
              </a:rPr>
              <a:t>其材，先往见之。举进士不中第，困长安。天宝十三载，玄宗朝献太清宫，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飨</a:t>
            </a:r>
            <a:r>
              <a:rPr sz="2000" b="1">
                <a:ea typeface="楷体" charset="0"/>
              </a:rPr>
              <a:t>庙及郊，甫奏赋三篇。帝奇之使待制集贤院命宰相试文章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擢</a:t>
            </a:r>
            <a:r>
              <a:rPr sz="2000" b="1">
                <a:ea typeface="楷体" charset="0"/>
              </a:rPr>
              <a:t>河西尉不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拜</a:t>
            </a:r>
            <a:r>
              <a:rPr sz="2000" b="1">
                <a:ea typeface="楷体" charset="0"/>
              </a:rPr>
              <a:t>改右卫率府冑曹参军。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会</a:t>
            </a:r>
            <a:r>
              <a:rPr sz="2000" b="1">
                <a:ea typeface="楷体" charset="0"/>
              </a:rPr>
              <a:t>禄山乱，天子入蜀，甫避走三川。肃宗立，自鄜州羸服欲奔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行在</a:t>
            </a:r>
            <a:r>
              <a:rPr sz="2000" b="1">
                <a:ea typeface="楷体" charset="0"/>
              </a:rPr>
              <a:t>，为贼所得。至德二年，亡走凤翔上谒，拜右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拾遗</a:t>
            </a:r>
            <a:r>
              <a:rPr sz="2000" b="1">
                <a:ea typeface="楷体" charset="0"/>
              </a:rPr>
              <a:t>。</a:t>
            </a:r>
            <a:endParaRPr sz="2000" b="1">
              <a:ea typeface="楷体" charset="0"/>
            </a:endParaRPr>
          </a:p>
          <a:p>
            <a:pPr indent="133350" fontAlgn="auto">
              <a:lnSpc>
                <a:spcPts val="2700"/>
              </a:lnSpc>
            </a:pPr>
            <a:r>
              <a:rPr sz="2000" b="1">
                <a:ea typeface="楷体" charset="0"/>
              </a:rPr>
              <a:t>      与房琯为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布衣</a:t>
            </a:r>
            <a:r>
              <a:rPr sz="2000" b="1">
                <a:ea typeface="楷体" charset="0"/>
              </a:rPr>
              <a:t>交，琯时败陈涛斜，又以客董廷兰，罢宰相。甫上疏言：“罪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细</a:t>
            </a:r>
            <a:r>
              <a:rPr sz="2000" b="1">
                <a:ea typeface="楷体" charset="0"/>
              </a:rPr>
              <a:t>，不宜免大臣。”帝怒，诏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三司</a:t>
            </a:r>
            <a:r>
              <a:rPr sz="2000" b="1">
                <a:ea typeface="楷体" charset="0"/>
              </a:rPr>
              <a:t>亲问。宰相张镐曰：“甫若抵罪，绝言者路。”帝乃解。</a:t>
            </a:r>
            <a:r>
              <a:rPr sz="2000" b="1" u="sng">
                <a:ea typeface="楷体" charset="0"/>
              </a:rPr>
              <a:t>时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所在</a:t>
            </a:r>
            <a:r>
              <a:rPr sz="2000" b="1" u="sng">
                <a:ea typeface="楷体" charset="0"/>
              </a:rPr>
              <a:t>寇夺，甫家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寓</a:t>
            </a:r>
            <a:r>
              <a:rPr sz="2000" b="1" u="sng">
                <a:ea typeface="楷体" charset="0"/>
              </a:rPr>
              <a:t>鄜，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弥</a:t>
            </a:r>
            <a:r>
              <a:rPr sz="2000" b="1" u="sng">
                <a:ea typeface="楷体" charset="0"/>
              </a:rPr>
              <a:t>年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艰窭</a:t>
            </a:r>
            <a:r>
              <a:rPr sz="2000" b="1" u="sng">
                <a:ea typeface="楷体" charset="0"/>
              </a:rPr>
              <a:t>，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孺弱</a:t>
            </a:r>
            <a:r>
              <a:rPr sz="2000" b="1" u="sng">
                <a:ea typeface="楷体" charset="0"/>
              </a:rPr>
              <a:t>至饿死，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因</a:t>
            </a:r>
            <a:r>
              <a:rPr sz="2000" b="1" u="sng">
                <a:ea typeface="楷体" charset="0"/>
              </a:rPr>
              <a:t>许甫自往省视。</a:t>
            </a:r>
            <a:r>
              <a:rPr sz="2000" b="1">
                <a:ea typeface="楷体" charset="0"/>
              </a:rPr>
              <a:t>从还京师，出为华州司功参军。关辅饥，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辄</a:t>
            </a:r>
            <a:r>
              <a:rPr sz="2000" b="1">
                <a:ea typeface="楷体" charset="0"/>
              </a:rPr>
              <a:t>弃官去，客秦州，负薪采橡栗自给。</a:t>
            </a:r>
            <a:endParaRPr sz="2000" b="1">
              <a:ea typeface="楷体" charset="0"/>
            </a:endParaRPr>
          </a:p>
          <a:p>
            <a:pPr indent="133350" fontAlgn="auto">
              <a:lnSpc>
                <a:spcPts val="2700"/>
              </a:lnSpc>
            </a:pPr>
            <a:r>
              <a:rPr sz="2000" b="1">
                <a:ea typeface="楷体" charset="0"/>
              </a:rPr>
              <a:t>     流落剑南，结庐成都西郭。召补京兆功曹参军，不至。会严武节度剑南东、西川，往依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焉</a:t>
            </a:r>
            <a:r>
              <a:rPr sz="2000" b="1">
                <a:ea typeface="楷体" charset="0"/>
              </a:rPr>
              <a:t>。武再帅剑南，表为参谋，检校工部员外郎。武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以世旧</a:t>
            </a:r>
            <a:r>
              <a:rPr sz="2000" b="1">
                <a:ea typeface="楷体" charset="0"/>
              </a:rPr>
              <a:t>，待甫甚善，亲至其家。崔旰等乱，前往来梓、夔间。大历中，出瞿唐，下江陵，溯沅、湘以登衡山，因客耒阳。</a:t>
            </a:r>
            <a:r>
              <a:rPr sz="2000" b="1" u="sng">
                <a:ea typeface="楷体" charset="0"/>
              </a:rPr>
              <a:t>游岳祠，大水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遽</a:t>
            </a:r>
            <a:r>
              <a:rPr sz="2000" b="1" u="sng">
                <a:ea typeface="楷体" charset="0"/>
              </a:rPr>
              <a:t>至，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涉旬</a:t>
            </a:r>
            <a:r>
              <a:rPr sz="2000" b="1" u="sng">
                <a:ea typeface="楷体" charset="0"/>
              </a:rPr>
              <a:t>不得食，县令具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舟</a:t>
            </a:r>
            <a:r>
              <a:rPr sz="2000" b="1" u="sng">
                <a:ea typeface="楷体" charset="0"/>
              </a:rPr>
              <a:t>迎之，</a:t>
            </a:r>
            <a:r>
              <a:rPr sz="2000" b="1" u="sng">
                <a:solidFill>
                  <a:srgbClr val="FF0000"/>
                </a:solidFill>
                <a:ea typeface="楷体" charset="0"/>
              </a:rPr>
              <a:t>乃</a:t>
            </a:r>
            <a:r>
              <a:rPr sz="2000" b="1" u="sng">
                <a:ea typeface="楷体" charset="0"/>
              </a:rPr>
              <a:t>得还</a:t>
            </a:r>
            <a:r>
              <a:rPr sz="2000" b="1">
                <a:ea typeface="楷体" charset="0"/>
              </a:rPr>
              <a:t>。令尝馈牛炙白酒，大醉，一夕卒，年五十九。</a:t>
            </a:r>
            <a:endParaRPr sz="2000" b="1">
              <a:ea typeface="楷体" charset="0"/>
            </a:endParaRPr>
          </a:p>
          <a:p>
            <a:pPr indent="133350" fontAlgn="auto">
              <a:lnSpc>
                <a:spcPts val="2700"/>
              </a:lnSpc>
            </a:pPr>
            <a:r>
              <a:rPr sz="2000" b="1">
                <a:ea typeface="楷体" charset="0"/>
              </a:rPr>
              <a:t>    甫旷放不自检，好论天下大事，高而不切。少与李白齐名，时号“李杜”。尝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从</a:t>
            </a:r>
            <a:r>
              <a:rPr sz="2000" b="1">
                <a:ea typeface="楷体" charset="0"/>
              </a:rPr>
              <a:t>白及高适过汴州，酒酣登吹台，慷慨怀古，人莫测也。数尝寇乱，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挺节</a:t>
            </a:r>
            <a:r>
              <a:rPr sz="2000" b="1">
                <a:ea typeface="楷体" charset="0"/>
              </a:rPr>
              <a:t>无所污。为歌诗，伤时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桡弱</a:t>
            </a:r>
            <a:r>
              <a:rPr sz="2000" b="1">
                <a:ea typeface="楷体" charset="0"/>
              </a:rPr>
              <a:t>、情不意君，人皆怜之。墓在岳阳。有集六十卷，今传。</a:t>
            </a:r>
            <a:endParaRPr sz="2000" b="1">
              <a:ea typeface="楷体" charset="0"/>
            </a:endParaRPr>
          </a:p>
          <a:p>
            <a:pPr indent="133350" fontAlgn="auto">
              <a:lnSpc>
                <a:spcPts val="2700"/>
              </a:lnSpc>
            </a:pPr>
            <a:r>
              <a:rPr sz="2000" b="1">
                <a:ea typeface="楷体" charset="0"/>
              </a:rPr>
              <a:t>     赞曰：唐兴，诗人承陈、隋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风流</a:t>
            </a:r>
            <a:r>
              <a:rPr sz="2000" b="1">
                <a:ea typeface="楷体" charset="0"/>
              </a:rPr>
              <a:t>，浮靡相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粉</a:t>
            </a:r>
            <a:r>
              <a:rPr sz="2000" b="1">
                <a:ea typeface="楷体" charset="0"/>
              </a:rPr>
              <a:t>，至宋之问、沈佺期等，研揣声音，浮切不差，而号“律诗”，竞相沿袭。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逮</a:t>
            </a:r>
            <a:r>
              <a:rPr sz="2000" b="1">
                <a:ea typeface="楷体" charset="0"/>
              </a:rPr>
              <a:t>开元间，稍裁以雅正。然恃华者质反，好丽者壮违，人得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一概</a:t>
            </a:r>
            <a:r>
              <a:rPr sz="2000" b="1">
                <a:ea typeface="楷体" charset="0"/>
              </a:rPr>
              <a:t>，皆自名所长。至甫，浑涵汪茫，千汇万状，兼古今而有之。他人不足，甫乃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厌</a:t>
            </a:r>
            <a:r>
              <a:rPr sz="2000" b="1">
                <a:ea typeface="楷体" charset="0"/>
              </a:rPr>
              <a:t>余。残膏剩馥，沾丐后人多矣。故元稹谓：“诗人以来，未有如子美者。”甫又善陈时事，律切精深，至千言不少衰，世号“诗史”。昌黎韩愈于文章慎许可，至于歌诗，独推曰：“李杜文章在，光焰万丈长。”</a:t>
            </a:r>
            <a:r>
              <a:rPr sz="2000" b="1">
                <a:solidFill>
                  <a:srgbClr val="FF0000"/>
                </a:solidFill>
                <a:ea typeface="楷体" charset="0"/>
              </a:rPr>
              <a:t>诚</a:t>
            </a:r>
            <a:r>
              <a:rPr sz="2000" b="1">
                <a:ea typeface="楷体" charset="0"/>
              </a:rPr>
              <a:t>可信云。</a:t>
            </a:r>
            <a:endParaRPr sz="2000" b="1">
              <a:ea typeface="楷体" charset="0"/>
            </a:endParaRPr>
          </a:p>
          <a:p>
            <a:pPr fontAlgn="auto">
              <a:lnSpc>
                <a:spcPts val="2860"/>
              </a:lnSpc>
            </a:pPr>
            <a:endParaRPr lang="zh-CN" altLang="en-US" sz="2000">
              <a:ea typeface="楷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7625" y="116840"/>
            <a:ext cx="12059285" cy="5608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ts val="3480"/>
              </a:lnSpc>
            </a:pPr>
            <a:r>
              <a:rPr lang="en-US" altLang="zh-CN" sz="2400" b="1">
                <a:latin typeface="微软雅黑" charset="0"/>
                <a:ea typeface="微软雅黑" charset="0"/>
              </a:rPr>
              <a:t> </a:t>
            </a:r>
            <a:r>
              <a:rPr lang="en-US" altLang="zh-CN" sz="2400" b="1">
                <a:ea typeface="楷体" charset="0"/>
              </a:rPr>
              <a:t>   </a:t>
            </a:r>
            <a:endParaRPr lang="en-US" altLang="zh-CN" sz="2400" b="1">
              <a:ea typeface="楷体" charset="0"/>
            </a:endParaRPr>
          </a:p>
          <a:p>
            <a:pPr indent="133350">
              <a:lnSpc>
                <a:spcPts val="3480"/>
              </a:lnSpc>
            </a:pPr>
            <a:r>
              <a:rPr lang="zh-CN" sz="2400" b="1">
                <a:ea typeface="楷体" charset="0"/>
              </a:rPr>
              <a:t>     杜甫，字子美，少贫不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自振</a:t>
            </a:r>
            <a:r>
              <a:rPr lang="en-US" altLang="zh-CN" sz="2400" b="1">
                <a:solidFill>
                  <a:srgbClr val="FF0000"/>
                </a:solidFill>
                <a:ea typeface="楷体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楷体" charset="0"/>
              </a:rPr>
              <a:t>自救，自给，指养活自己</a:t>
            </a:r>
            <a:r>
              <a:rPr lang="en-US" altLang="zh-CN" sz="2400" b="1">
                <a:solidFill>
                  <a:srgbClr val="FF0000"/>
                </a:solidFill>
                <a:ea typeface="楷体" charset="0"/>
              </a:rPr>
              <a:t>)</a:t>
            </a:r>
            <a:r>
              <a:rPr lang="zh-CN" sz="2400" b="1">
                <a:ea typeface="楷体" charset="0"/>
              </a:rPr>
              <a:t>，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客（客居）</a:t>
            </a:r>
            <a:r>
              <a:rPr lang="zh-CN" sz="2400" b="1">
                <a:ea typeface="楷体" charset="0"/>
              </a:rPr>
              <a:t>吴越、齐赵间。李邕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奇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其材（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对</a:t>
            </a:r>
            <a:r>
              <a:rPr lang="zh-CN" sz="2400" b="1">
                <a:solidFill>
                  <a:srgbClr val="FF0000"/>
                </a:solidFill>
                <a:latin typeface="Arial" charset="0"/>
                <a:ea typeface="楷体" charset="0"/>
              </a:rPr>
              <a:t>…</a:t>
            </a:r>
            <a:r>
              <a:rPr lang="zh-CN" sz="2400" b="1">
                <a:solidFill>
                  <a:srgbClr val="FF0000"/>
                </a:solidFill>
                <a:latin typeface="Arial" charset="0"/>
                <a:ea typeface="楷体" charset="0"/>
                <a:sym typeface="+mn-ea"/>
              </a:rPr>
              <a:t>…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感到惊奇）</a:t>
            </a:r>
            <a:r>
              <a:rPr lang="zh-CN" sz="2400" b="1">
                <a:ea typeface="楷体" charset="0"/>
              </a:rPr>
              <a:t>，先往见之。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举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进士不中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第（科第：科举考试及格的等级）</a:t>
            </a:r>
            <a:r>
              <a:rPr lang="zh-CN" sz="2400" b="1">
                <a:ea typeface="楷体" charset="0"/>
              </a:rPr>
              <a:t>，困长安。天宝十三载，玄宗</a:t>
            </a:r>
            <a:r>
              <a:rPr lang="zh-CN" sz="2400" b="1">
                <a:solidFill>
                  <a:srgbClr val="00B050"/>
                </a:solidFill>
                <a:ea typeface="楷体" charset="0"/>
              </a:rPr>
              <a:t>朝献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（古代祭礼仪节之一）</a:t>
            </a:r>
            <a:r>
              <a:rPr lang="zh-CN" sz="2400" b="1">
                <a:ea typeface="楷体" charset="0"/>
              </a:rPr>
              <a:t>太清宫，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飨（祭祀）</a:t>
            </a:r>
            <a:r>
              <a:rPr lang="zh-CN" sz="2400" b="1">
                <a:ea typeface="楷体" charset="0"/>
              </a:rPr>
              <a:t>庙及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郊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（祭祀名，帝王在郊外祭祀天地。）</a:t>
            </a:r>
            <a:r>
              <a:rPr lang="zh-CN" sz="2400" b="1">
                <a:ea typeface="楷体" charset="0"/>
              </a:rPr>
              <a:t>，甫奏赋三篇。</a:t>
            </a:r>
            <a:r>
              <a:rPr lang="zh-CN" sz="2400" b="1" u="wavy">
                <a:ea typeface="楷体" charset="0"/>
              </a:rPr>
              <a:t>帝奇之</a:t>
            </a:r>
            <a:r>
              <a:rPr lang="en-US" altLang="zh-CN" sz="2400" b="1" u="wavy">
                <a:ea typeface="楷体" charset="0"/>
              </a:rPr>
              <a:t>/</a:t>
            </a:r>
            <a:r>
              <a:rPr lang="zh-CN" sz="2400" b="1" u="wavy">
                <a:ea typeface="楷体" charset="0"/>
              </a:rPr>
              <a:t>使待制集贤院</a:t>
            </a:r>
            <a:r>
              <a:rPr lang="en-US" altLang="zh-CN" sz="2400" b="1" u="wavy">
                <a:ea typeface="楷体" charset="0"/>
              </a:rPr>
              <a:t>/</a:t>
            </a:r>
            <a:r>
              <a:rPr lang="zh-CN" sz="2400" b="1" u="wavy">
                <a:ea typeface="楷体" charset="0"/>
              </a:rPr>
              <a:t>命宰相试文章</a:t>
            </a:r>
            <a:r>
              <a:rPr lang="en-US" altLang="zh-CN" sz="2400" b="1" u="wavy">
                <a:ea typeface="楷体" charset="0"/>
              </a:rPr>
              <a:t>/</a:t>
            </a:r>
            <a:r>
              <a:rPr lang="zh-CN" sz="2400" b="1" u="wavy">
                <a:solidFill>
                  <a:srgbClr val="00B0F0"/>
                </a:solidFill>
                <a:ea typeface="楷体" charset="0"/>
              </a:rPr>
              <a:t>擢</a:t>
            </a:r>
            <a:r>
              <a:rPr lang="zh-CN" sz="2400" b="1" u="wavy">
                <a:solidFill>
                  <a:srgbClr val="FF0000"/>
                </a:solidFill>
                <a:ea typeface="楷体" charset="0"/>
              </a:rPr>
              <a:t>（提拔）</a:t>
            </a:r>
            <a:r>
              <a:rPr lang="zh-CN" sz="2400" b="1" u="wavy">
                <a:ea typeface="楷体" charset="0"/>
              </a:rPr>
              <a:t>河西尉</a:t>
            </a:r>
            <a:r>
              <a:rPr lang="en-US" altLang="zh-CN" sz="2400" b="1" u="wavy">
                <a:ea typeface="楷体" charset="0"/>
              </a:rPr>
              <a:t>/</a:t>
            </a:r>
            <a:r>
              <a:rPr lang="zh-CN" sz="2400" b="1" u="wavy">
                <a:ea typeface="楷体" charset="0"/>
              </a:rPr>
              <a:t>不</a:t>
            </a:r>
            <a:r>
              <a:rPr lang="zh-CN" sz="2400" b="1" u="wavy">
                <a:solidFill>
                  <a:srgbClr val="00B0F0"/>
                </a:solidFill>
                <a:ea typeface="楷体" charset="0"/>
              </a:rPr>
              <a:t>拜</a:t>
            </a:r>
            <a:r>
              <a:rPr lang="zh-CN" sz="2400" b="1" u="wavy">
                <a:solidFill>
                  <a:srgbClr val="FF0000"/>
                </a:solidFill>
                <a:ea typeface="楷体" charset="0"/>
              </a:rPr>
              <a:t>（授予官职）</a:t>
            </a:r>
            <a:r>
              <a:rPr lang="en-US" altLang="zh-CN" sz="2400" b="1" u="wavy">
                <a:ea typeface="楷体" charset="0"/>
              </a:rPr>
              <a:t>/</a:t>
            </a:r>
            <a:r>
              <a:rPr lang="zh-CN" sz="2400" b="1" u="wavy">
                <a:ea typeface="楷体" charset="0"/>
              </a:rPr>
              <a:t>改右卫率府冑曹参军</a:t>
            </a:r>
            <a:r>
              <a:rPr lang="zh-CN" sz="2400" b="1">
                <a:ea typeface="楷体" charset="0"/>
              </a:rPr>
              <a:t>。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会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（适逢）</a:t>
            </a:r>
            <a:r>
              <a:rPr lang="zh-CN" sz="2400" b="1">
                <a:ea typeface="楷体" charset="0"/>
              </a:rPr>
              <a:t>禄山乱，天子入蜀，甫避走三川。肃宗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立</a:t>
            </a:r>
            <a:r>
              <a:rPr lang="zh-CN" sz="2400" b="1">
                <a:ea typeface="楷体" charset="0"/>
              </a:rPr>
              <a:t>，自鄜州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羸服（破旧的衣服）</a:t>
            </a:r>
            <a:r>
              <a:rPr lang="zh-CN" sz="2400" b="1">
                <a:ea typeface="楷体" charset="0"/>
              </a:rPr>
              <a:t>欲奔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行在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楷体" charset="0"/>
              </a:rPr>
              <a:t>1.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指天子所在的地方，</a:t>
            </a:r>
            <a:r>
              <a:rPr lang="en-US" altLang="zh-CN" sz="2400" b="1">
                <a:solidFill>
                  <a:srgbClr val="FF0000"/>
                </a:solidFill>
                <a:ea typeface="楷体" charset="0"/>
              </a:rPr>
              <a:t>2.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专指天子巡行所到之地行都）</a:t>
            </a:r>
            <a:r>
              <a:rPr lang="zh-CN" sz="2400" b="1">
                <a:ea typeface="楷体" charset="0"/>
              </a:rPr>
              <a:t>，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为</a:t>
            </a:r>
            <a:r>
              <a:rPr lang="zh-CN" sz="2400" b="1">
                <a:ea typeface="楷体" charset="0"/>
              </a:rPr>
              <a:t>贼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所</a:t>
            </a:r>
            <a:r>
              <a:rPr lang="zh-CN" sz="2400" b="1">
                <a:ea typeface="楷体" charset="0"/>
              </a:rPr>
              <a:t>得（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为</a:t>
            </a:r>
            <a:r>
              <a:rPr lang="en-US" altLang="zh-CN" sz="2400" b="1">
                <a:solidFill>
                  <a:srgbClr val="00B0F0"/>
                </a:solidFill>
                <a:ea typeface="楷体" charset="0"/>
              </a:rPr>
              <a:t>……</a:t>
            </a:r>
            <a:r>
              <a:rPr lang="zh-CN" altLang="en-US" sz="2400" b="1">
                <a:solidFill>
                  <a:srgbClr val="00B0F0"/>
                </a:solidFill>
                <a:ea typeface="楷体" charset="0"/>
              </a:rPr>
              <a:t>所</a:t>
            </a:r>
            <a:r>
              <a:rPr lang="zh-CN" altLang="en-US" sz="2400" b="1">
                <a:solidFill>
                  <a:srgbClr val="FF0000"/>
                </a:solidFill>
                <a:ea typeface="楷体" charset="0"/>
              </a:rPr>
              <a:t>，表示被动</a:t>
            </a:r>
            <a:r>
              <a:rPr lang="zh-CN" sz="2400" b="1">
                <a:ea typeface="楷体" charset="0"/>
              </a:rPr>
              <a:t>）。至德二年，</a:t>
            </a:r>
            <a:r>
              <a:rPr lang="zh-CN" sz="2400" b="1">
                <a:solidFill>
                  <a:schemeClr val="tx1"/>
                </a:solidFill>
                <a:ea typeface="楷体" charset="0"/>
              </a:rPr>
              <a:t>亡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走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（跑；逃跑；奔向，趋向）</a:t>
            </a:r>
            <a:r>
              <a:rPr lang="zh-CN" sz="2400" b="1">
                <a:ea typeface="楷体" charset="0"/>
              </a:rPr>
              <a:t>凤翔上谒，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拜</a:t>
            </a:r>
            <a:r>
              <a:rPr lang="zh-CN" sz="2400" b="1" u="sng">
                <a:ea typeface="楷体" charset="0"/>
              </a:rPr>
              <a:t>右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拾遗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（唐朝及后来朝代设置的小官，分左、右拾遗，是谏官的一种，主要负责向皇帝奏论政事，称述得失。）</a:t>
            </a:r>
            <a:r>
              <a:rPr lang="zh-CN" sz="2400" b="1">
                <a:ea typeface="楷体" charset="0"/>
              </a:rPr>
              <a:t>。</a:t>
            </a:r>
            <a:endParaRPr lang="zh-CN" sz="2400" b="1">
              <a:ea typeface="楷体" charset="0"/>
            </a:endParaRPr>
          </a:p>
          <a:p>
            <a:pPr indent="133350"/>
            <a:endParaRPr lang="zh-CN" sz="2400" b="1">
              <a:ea typeface="楷体" charset="0"/>
            </a:endParaRPr>
          </a:p>
          <a:p>
            <a:pPr indent="133350"/>
            <a:endParaRPr lang="zh-CN" sz="2400">
              <a:ea typeface="楷体" charset="0"/>
            </a:endParaRPr>
          </a:p>
          <a:p>
            <a:endParaRPr lang="zh-CN" altLang="en-US" sz="2400">
              <a:ea typeface="楷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153035"/>
            <a:ext cx="2863215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二、古诗文</a:t>
            </a:r>
            <a:endParaRPr kumimoji="1" lang="zh-CN" altLang="en-US" sz="2400" b="1" dirty="0" smtClean="0">
              <a:ln>
                <a:noFill/>
              </a:ln>
              <a:solidFill>
                <a:srgbClr val="FFC000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91770" y="188595"/>
            <a:ext cx="11959590" cy="4069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ts val="3480"/>
              </a:lnSpc>
            </a:pPr>
            <a:r>
              <a:rPr lang="en-US" altLang="zh-CN" sz="2800" b="1">
                <a:ea typeface="楷体" charset="0"/>
              </a:rPr>
              <a:t>     </a:t>
            </a:r>
            <a:r>
              <a:rPr lang="zh-CN" sz="2800" b="1">
                <a:ea typeface="楷体" charset="0"/>
              </a:rPr>
              <a:t>与房琯为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布衣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（平民）</a:t>
            </a:r>
            <a:r>
              <a:rPr lang="zh-CN" sz="2800" b="1">
                <a:ea typeface="楷体" charset="0"/>
              </a:rPr>
              <a:t>交，琯时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败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（语意被动，被打败）</a:t>
            </a:r>
            <a:r>
              <a:rPr lang="zh-CN" sz="2800" b="1">
                <a:ea typeface="楷体" charset="0"/>
              </a:rPr>
              <a:t>陈涛斜，又以客董廷兰，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罢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（语意被动，被罢黜）</a:t>
            </a:r>
            <a:r>
              <a:rPr lang="zh-CN" sz="2800" b="1">
                <a:ea typeface="楷体" charset="0"/>
              </a:rPr>
              <a:t>宰相。甫上疏言：“罪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细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（轻微）</a:t>
            </a:r>
            <a:r>
              <a:rPr lang="zh-CN" sz="2800" b="1">
                <a:ea typeface="楷体" charset="0"/>
              </a:rPr>
              <a:t>，不宜免大臣。”帝怒，诏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三司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（唐代以御史大夫、中书、门下为三司，主理刑狱。武则天当政后，以尚书刑部、御史台、大理寺杂按，谓之“三司”）</a:t>
            </a:r>
            <a:r>
              <a:rPr lang="zh-CN" sz="2800" b="1">
                <a:ea typeface="楷体" charset="0"/>
              </a:rPr>
              <a:t>亲问。宰相张镐曰：“甫若抵罪，绝言者路。”帝乃解。</a:t>
            </a:r>
            <a:r>
              <a:rPr lang="zh-CN" sz="2800" b="1" u="sng">
                <a:ea typeface="楷体" charset="0"/>
              </a:rPr>
              <a:t>时所在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寇夺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（盗寇抢掠）</a:t>
            </a:r>
            <a:r>
              <a:rPr lang="zh-CN" sz="2800" b="1" u="sng">
                <a:ea typeface="楷体" charset="0"/>
              </a:rPr>
              <a:t>，甫家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寓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（寓居）</a:t>
            </a:r>
            <a:r>
              <a:rPr lang="zh-CN" sz="2800" b="1" u="sng">
                <a:ea typeface="楷体" charset="0"/>
              </a:rPr>
              <a:t>鄜，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弥</a:t>
            </a:r>
            <a:r>
              <a:rPr lang="zh-CN" sz="2800" b="1" u="sng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年</a:t>
            </a:r>
            <a:r>
              <a:rPr lang="zh-CN" sz="2800" b="1" u="sng">
                <a:solidFill>
                  <a:srgbClr val="00B050"/>
                </a:solidFill>
                <a:ea typeface="楷体" charset="0"/>
              </a:rPr>
              <a:t>艰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窭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终</a:t>
            </a:r>
            <a:r>
              <a:rPr lang="zh-CN" sz="2800" b="1" u="sng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年</a:t>
            </a:r>
            <a:r>
              <a:rPr lang="zh-CN" sz="2800" b="1" u="sng">
                <a:solidFill>
                  <a:srgbClr val="00B050"/>
                </a:solidFill>
                <a:ea typeface="楷体" charset="0"/>
              </a:rPr>
              <a:t>艰难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贫穷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）</a:t>
            </a:r>
            <a:r>
              <a:rPr lang="zh-CN" sz="2800" b="1" u="sng">
                <a:ea typeface="楷体" charset="0"/>
              </a:rPr>
              <a:t>，</a:t>
            </a:r>
            <a:endParaRPr lang="zh-CN" sz="2800" b="1" u="sng">
              <a:ea typeface="楷体" charset="0"/>
            </a:endParaRPr>
          </a:p>
          <a:p>
            <a:pPr indent="266700">
              <a:lnSpc>
                <a:spcPts val="3480"/>
              </a:lnSpc>
            </a:pP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孺</a:t>
            </a:r>
            <a:r>
              <a:rPr lang="zh-CN" sz="2800" b="1" u="sng">
                <a:solidFill>
                  <a:srgbClr val="FF0000"/>
                </a:solidFill>
                <a:ea typeface="楷体" charset="0"/>
                <a:sym typeface="+mn-ea"/>
              </a:rPr>
              <a:t>（年幼的子女，这里指小儿子）</a:t>
            </a:r>
            <a:r>
              <a:rPr lang="zh-CN" sz="2800" b="1" u="sng">
                <a:solidFill>
                  <a:schemeClr val="tx1"/>
                </a:solidFill>
                <a:ea typeface="楷体" charset="0"/>
              </a:rPr>
              <a:t>弱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至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（甚至）</a:t>
            </a:r>
            <a:r>
              <a:rPr lang="zh-CN" sz="2800" b="1" u="sng">
                <a:ea typeface="楷体" charset="0"/>
              </a:rPr>
              <a:t>饿死，（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补主语</a:t>
            </a:r>
            <a:r>
              <a:rPr lang="zh-CN" sz="2800" b="1" u="sng">
                <a:ea typeface="楷体" charset="0"/>
              </a:rPr>
              <a:t>）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因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（于是，就）</a:t>
            </a:r>
            <a:r>
              <a:rPr lang="zh-CN" sz="2800" b="1" u="sng">
                <a:ea typeface="楷体" charset="0"/>
              </a:rPr>
              <a:t>许甫自往</a:t>
            </a:r>
            <a:r>
              <a:rPr lang="zh-CN" sz="2800" b="1" u="sng">
                <a:solidFill>
                  <a:srgbClr val="00B0F0"/>
                </a:solidFill>
                <a:ea typeface="楷体" charset="0"/>
              </a:rPr>
              <a:t>省</a:t>
            </a:r>
            <a:r>
              <a:rPr lang="zh-CN" sz="2800" b="1" u="sng">
                <a:solidFill>
                  <a:schemeClr val="tx1"/>
                </a:solidFill>
                <a:ea typeface="楷体" charset="0"/>
              </a:rPr>
              <a:t>视</a:t>
            </a:r>
            <a:r>
              <a:rPr lang="zh-CN" sz="2800" b="1" u="sng">
                <a:solidFill>
                  <a:srgbClr val="FF0000"/>
                </a:solidFill>
                <a:ea typeface="楷体" charset="0"/>
              </a:rPr>
              <a:t>（看望，探望）</a:t>
            </a:r>
            <a:r>
              <a:rPr lang="zh-CN" sz="2800" b="1">
                <a:ea typeface="楷体" charset="0"/>
              </a:rPr>
              <a:t>。从还京师，出为华州司功参军。关辅饥，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辄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（就）</a:t>
            </a:r>
            <a:r>
              <a:rPr lang="zh-CN" sz="2800" b="1">
                <a:ea typeface="楷体" charset="0"/>
              </a:rPr>
              <a:t>弃官去，客秦州，</a:t>
            </a:r>
            <a:r>
              <a:rPr lang="zh-CN" sz="2800" b="1">
                <a:solidFill>
                  <a:srgbClr val="00B0F0"/>
                </a:solidFill>
                <a:ea typeface="楷体" charset="0"/>
              </a:rPr>
              <a:t>负</a:t>
            </a:r>
            <a:r>
              <a:rPr lang="zh-CN" sz="2800" b="1">
                <a:solidFill>
                  <a:srgbClr val="FF0000"/>
                </a:solidFill>
                <a:ea typeface="楷体" charset="0"/>
              </a:rPr>
              <a:t>（背负）</a:t>
            </a:r>
            <a:r>
              <a:rPr lang="zh-CN" sz="2800" b="1">
                <a:solidFill>
                  <a:schemeClr val="tx1"/>
                </a:solidFill>
                <a:ea typeface="楷体" charset="0"/>
              </a:rPr>
              <a:t>薪</a:t>
            </a:r>
            <a:r>
              <a:rPr lang="zh-CN" sz="2800" b="1">
                <a:ea typeface="楷体" charset="0"/>
              </a:rPr>
              <a:t>采橡栗自给。</a:t>
            </a:r>
            <a:endParaRPr lang="zh-CN" altLang="en-US" sz="2800" b="1">
              <a:ea typeface="楷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05435" y="116205"/>
            <a:ext cx="11527155" cy="3007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ts val="3280"/>
              </a:lnSpc>
            </a:pPr>
            <a:r>
              <a:rPr lang="en-US" altLang="zh-CN" sz="2400">
                <a:ea typeface="楷体" charset="0"/>
              </a:rPr>
              <a:t>   </a:t>
            </a:r>
            <a:r>
              <a:rPr lang="zh-CN" sz="2400" b="1">
                <a:ea typeface="楷体" charset="0"/>
              </a:rPr>
              <a:t>流落剑南，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结庐成都西郭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（省略句、状语后置句，在成都城西郊浣花溪营建草堂居住）</a:t>
            </a:r>
            <a:r>
              <a:rPr lang="zh-CN" sz="2400" b="1">
                <a:ea typeface="楷体" charset="0"/>
              </a:rPr>
              <a:t>。召补京兆功曹参军，不至。会严武节度剑南东、西川，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往依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焉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（前去投奔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他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）</a:t>
            </a:r>
            <a:r>
              <a:rPr lang="zh-CN" sz="2400" b="1">
                <a:ea typeface="楷体" charset="0"/>
              </a:rPr>
              <a:t>。武再帅剑南，表为参谋，检校工部员外郎。武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以世旧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（因为自家与杜甫是世代交谊）</a:t>
            </a:r>
            <a:r>
              <a:rPr lang="zh-CN" sz="2400" b="1">
                <a:ea typeface="楷体" charset="0"/>
              </a:rPr>
              <a:t>，待甫甚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善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（优厚）</a:t>
            </a:r>
            <a:r>
              <a:rPr lang="zh-CN" sz="2400" b="1">
                <a:ea typeface="楷体" charset="0"/>
              </a:rPr>
              <a:t>，亲至其家。崔旰等乱，前往来梓、夔间。大历中，出瞿塘，下江陵，溯沅、湘以登衡山，</a:t>
            </a:r>
            <a:r>
              <a:rPr lang="zh-CN" sz="2400" b="1">
                <a:solidFill>
                  <a:schemeClr val="tx1"/>
                </a:solidFill>
                <a:ea typeface="楷体" charset="0"/>
              </a:rPr>
              <a:t>因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客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（客居）</a:t>
            </a:r>
            <a:r>
              <a:rPr lang="zh-CN" sz="2400" b="1">
                <a:ea typeface="楷体" charset="0"/>
              </a:rPr>
              <a:t>耒阳。</a:t>
            </a:r>
            <a:r>
              <a:rPr lang="zh-CN" sz="2400" b="1" u="sng">
                <a:ea typeface="楷体" charset="0"/>
              </a:rPr>
              <a:t>游岳祠，大水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遽</a:t>
            </a:r>
            <a:r>
              <a:rPr lang="zh-CN" sz="2400" b="1" u="sng">
                <a:solidFill>
                  <a:srgbClr val="FF0000"/>
                </a:solidFill>
                <a:ea typeface="楷体" charset="0"/>
              </a:rPr>
              <a:t>（突然）</a:t>
            </a:r>
            <a:r>
              <a:rPr lang="zh-CN" sz="2400" b="1" u="sng">
                <a:ea typeface="楷体" charset="0"/>
              </a:rPr>
              <a:t>至，</a:t>
            </a:r>
            <a:r>
              <a:rPr lang="zh-CN" sz="2400" b="1" u="sng">
                <a:solidFill>
                  <a:srgbClr val="00B050"/>
                </a:solidFill>
                <a:ea typeface="楷体" charset="0"/>
              </a:rPr>
              <a:t>涉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旬</a:t>
            </a:r>
            <a:r>
              <a:rPr lang="zh-CN" sz="2400" b="1" u="sng">
                <a:solidFill>
                  <a:srgbClr val="FF0000"/>
                </a:solidFill>
                <a:ea typeface="楷体" charset="0"/>
              </a:rPr>
              <a:t>（</a:t>
            </a:r>
            <a:r>
              <a:rPr lang="zh-CN" sz="2400" b="1" u="sng">
                <a:solidFill>
                  <a:srgbClr val="00B050"/>
                </a:solidFill>
                <a:ea typeface="楷体" charset="0"/>
              </a:rPr>
              <a:t>经过</a:t>
            </a:r>
            <a:r>
              <a:rPr lang="zh-CN" sz="2400" b="1" u="sng">
                <a:solidFill>
                  <a:srgbClr val="FF0000"/>
                </a:solidFill>
                <a:ea typeface="楷体" charset="0"/>
              </a:rPr>
              <a:t>十天）</a:t>
            </a:r>
            <a:r>
              <a:rPr lang="zh-CN" sz="2400" b="1" u="sng">
                <a:ea typeface="楷体" charset="0"/>
              </a:rPr>
              <a:t>不得食，县令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具（</a:t>
            </a:r>
            <a:r>
              <a:rPr lang="zh-CN" sz="2400" b="1" u="sng">
                <a:solidFill>
                  <a:srgbClr val="FF0000"/>
                </a:solidFill>
                <a:ea typeface="楷体" charset="0"/>
              </a:rPr>
              <a:t>准备）</a:t>
            </a:r>
            <a:r>
              <a:rPr lang="zh-CN" sz="2400" b="1" u="sng">
                <a:ea typeface="楷体" charset="0"/>
              </a:rPr>
              <a:t>舟迎之，（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补主语</a:t>
            </a:r>
            <a:r>
              <a:rPr lang="zh-CN" sz="2400" b="1" u="sng">
                <a:ea typeface="楷体" charset="0"/>
              </a:rPr>
              <a:t>）</a:t>
            </a:r>
            <a:r>
              <a:rPr lang="zh-CN" sz="2400" b="1" u="sng">
                <a:solidFill>
                  <a:srgbClr val="00B0F0"/>
                </a:solidFill>
                <a:ea typeface="楷体" charset="0"/>
              </a:rPr>
              <a:t>乃</a:t>
            </a:r>
            <a:r>
              <a:rPr lang="zh-CN" sz="2400" b="1" u="sng">
                <a:solidFill>
                  <a:srgbClr val="FF0000"/>
                </a:solidFill>
                <a:ea typeface="楷体" charset="0"/>
              </a:rPr>
              <a:t>（才）</a:t>
            </a:r>
            <a:r>
              <a:rPr lang="zh-CN" sz="2400" b="1" u="sng">
                <a:ea typeface="楷体" charset="0"/>
              </a:rPr>
              <a:t>得还</a:t>
            </a:r>
            <a:r>
              <a:rPr lang="zh-CN" sz="2400" b="1">
                <a:ea typeface="楷体" charset="0"/>
              </a:rPr>
              <a:t>。令尝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馈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（赠送）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牛炙</a:t>
            </a:r>
            <a:r>
              <a:rPr lang="zh-CN" sz="2400" b="1">
                <a:ea typeface="楷体" charset="0"/>
              </a:rPr>
              <a:t>白酒，大醉，一夕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卒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（死）</a:t>
            </a:r>
            <a:r>
              <a:rPr lang="zh-CN" sz="2400" b="1">
                <a:ea typeface="楷体" charset="0"/>
              </a:rPr>
              <a:t>，年五十九。</a:t>
            </a:r>
            <a:endParaRPr lang="zh-CN" altLang="en-US" sz="2400" b="1"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95" y="3140710"/>
            <a:ext cx="11783695" cy="1859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ts val="3480"/>
              </a:lnSpc>
            </a:pPr>
            <a:r>
              <a:rPr lang="en-US" altLang="zh-CN" sz="2400">
                <a:ea typeface="楷体" charset="0"/>
              </a:rPr>
              <a:t>   </a:t>
            </a:r>
            <a:r>
              <a:rPr lang="zh-CN" sz="2400" b="1">
                <a:ea typeface="楷体" charset="0"/>
              </a:rPr>
              <a:t>甫旷放不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自检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（自我约束检点）</a:t>
            </a:r>
            <a:r>
              <a:rPr lang="zh-CN" sz="2400" b="1">
                <a:ea typeface="楷体" charset="0"/>
              </a:rPr>
              <a:t>，好论天下大事，高而不切。少与李白齐名，时号“李杜”。尝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从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（跟随）</a:t>
            </a:r>
            <a:r>
              <a:rPr lang="zh-CN" sz="2400" b="1">
                <a:ea typeface="楷体" charset="0"/>
              </a:rPr>
              <a:t>白及高适过汴州，酒酣登吹台，慷慨怀古，人莫测也。数尝寇乱，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挺节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（坚守节操）</a:t>
            </a:r>
            <a:r>
              <a:rPr lang="zh-CN" sz="2400" b="1">
                <a:ea typeface="楷体" charset="0"/>
              </a:rPr>
              <a:t>无所污，为歌诗，伤时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桡 ráo弱</a:t>
            </a:r>
            <a:r>
              <a:rPr lang="zh-CN" sz="2400" b="1">
                <a:ea typeface="楷体" charset="0"/>
              </a:rPr>
              <a:t>（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衰败、衰落</a:t>
            </a:r>
            <a:r>
              <a:rPr lang="zh-CN" sz="2400" b="1">
                <a:ea typeface="楷体" charset="0"/>
              </a:rPr>
              <a:t>）、情不意君，人皆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怜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（同情）</a:t>
            </a:r>
            <a:r>
              <a:rPr lang="zh-CN" sz="2400" b="1">
                <a:ea typeface="楷体" charset="0"/>
              </a:rPr>
              <a:t>之。墓在岳阳。有集六十卷，今传。</a:t>
            </a:r>
            <a:endParaRPr lang="zh-CN" altLang="en-US" sz="2400" b="1">
              <a:ea typeface="楷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63525" y="332740"/>
            <a:ext cx="11505565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ts val="3480"/>
              </a:lnSpc>
            </a:pPr>
            <a:r>
              <a:rPr lang="en-US" altLang="zh-CN" sz="2400">
                <a:ea typeface="楷体" charset="0"/>
              </a:rPr>
              <a:t>     </a:t>
            </a:r>
            <a:r>
              <a:rPr lang="zh-CN" sz="2400" b="1">
                <a:ea typeface="楷体" charset="0"/>
              </a:rPr>
              <a:t>赞曰：唐兴，诗人承陈、隋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风流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（诗风余韵）</a:t>
            </a:r>
            <a:r>
              <a:rPr lang="zh-CN" sz="2400" b="1">
                <a:ea typeface="楷体" charset="0"/>
              </a:rPr>
              <a:t>，浮靡相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粉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（夸耀）</a:t>
            </a:r>
            <a:r>
              <a:rPr lang="zh-CN" sz="2400" b="1">
                <a:ea typeface="楷体" charset="0"/>
              </a:rPr>
              <a:t>，至宋之问、沈佺期等，研揣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声音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（音韵）</a:t>
            </a:r>
            <a:r>
              <a:rPr lang="zh-CN" sz="2400" b="1">
                <a:ea typeface="楷体" charset="0"/>
              </a:rPr>
              <a:t>，浮切不差，而号“律诗”，竞相沿袭。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逮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（等到）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开元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（年号）</a:t>
            </a:r>
            <a:r>
              <a:rPr lang="zh-CN" sz="2400" b="1">
                <a:ea typeface="楷体" charset="0"/>
              </a:rPr>
              <a:t>间，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稍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（渐渐地）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裁以雅正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（状语后置，</a:t>
            </a:r>
            <a:r>
              <a:rPr lang="zh-CN" sz="2400" b="1">
                <a:solidFill>
                  <a:srgbClr val="FF0000"/>
                </a:solidFill>
                <a:ea typeface="楷体" charset="0"/>
                <a:sym typeface="+mn-ea"/>
              </a:rPr>
              <a:t>以典雅中正来衡量诗歌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）</a:t>
            </a:r>
            <a:r>
              <a:rPr lang="zh-CN" sz="2400" b="1">
                <a:ea typeface="楷体" charset="0"/>
              </a:rPr>
              <a:t>，然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恃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（倚仗）</a:t>
            </a:r>
            <a:r>
              <a:rPr lang="zh-CN" sz="2400" b="1">
                <a:ea typeface="楷体" charset="0"/>
              </a:rPr>
              <a:t>华者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质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（内容）</a:t>
            </a:r>
            <a:r>
              <a:rPr lang="zh-CN" sz="2400" b="1">
                <a:ea typeface="楷体" charset="0"/>
              </a:rPr>
              <a:t>反，好丽者壮伟，人得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一概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（一方面）</a:t>
            </a:r>
            <a:r>
              <a:rPr lang="zh-CN" sz="2400" b="1">
                <a:ea typeface="楷体" charset="0"/>
              </a:rPr>
              <a:t>，皆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自名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（因自己在某一方面有所成就而闻名）</a:t>
            </a:r>
            <a:r>
              <a:rPr lang="zh-CN" sz="2400" b="1">
                <a:ea typeface="楷体" charset="0"/>
              </a:rPr>
              <a:t>所长。至甫，浑涵汪茫，千汇万状，兼古今而有之。他人不足，甫乃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厌（通“餍”，满足；饱；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茂盛的样子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。）</a:t>
            </a:r>
            <a:r>
              <a:rPr lang="zh-CN" sz="2400" b="1">
                <a:ea typeface="楷体" charset="0"/>
              </a:rPr>
              <a:t>余。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残膏剩馥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（残：剩余；膏：油脂；馥：香气。比喻前人留下的文学遗产。）</a:t>
            </a:r>
            <a:r>
              <a:rPr lang="zh-CN" sz="2400" b="1">
                <a:ea typeface="楷体" charset="0"/>
              </a:rPr>
              <a:t>，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沾丐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（给人以利益）</a:t>
            </a:r>
            <a:r>
              <a:rPr lang="zh-CN" sz="2400" b="1">
                <a:ea typeface="楷体" charset="0"/>
              </a:rPr>
              <a:t>后人多矣。故元稹谓：“诗人以来，未有如子美者。”甫又善陈时事，律切精深，至千言不少衰，世号“诗史”。昌黎韩愈于文章慎许可，至于歌诗，独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推（推崇）</a:t>
            </a:r>
            <a:r>
              <a:rPr lang="zh-CN" sz="2400" b="1">
                <a:ea typeface="楷体" charset="0"/>
              </a:rPr>
              <a:t>曰：“李杜文章在，光焰万丈长。”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诚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可信云</a:t>
            </a:r>
            <a:r>
              <a:rPr lang="zh-CN" sz="2400" b="1">
                <a:solidFill>
                  <a:srgbClr val="FF0000"/>
                </a:solidFill>
                <a:ea typeface="楷体" charset="0"/>
              </a:rPr>
              <a:t>（</a:t>
            </a:r>
            <a:r>
              <a:rPr lang="zh-CN" sz="2400" b="1">
                <a:solidFill>
                  <a:srgbClr val="00B0F0"/>
                </a:solidFill>
                <a:ea typeface="楷体" charset="0"/>
              </a:rPr>
              <a:t>的确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可以</a:t>
            </a:r>
            <a:r>
              <a:rPr lang="zh-CN" sz="2400" b="1" u="sng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相信</a:t>
            </a:r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ea typeface="楷体" charset="0"/>
              </a:rPr>
              <a:t>他们说的）</a:t>
            </a:r>
            <a:r>
              <a:rPr lang="zh-CN" sz="2400" b="1">
                <a:ea typeface="楷体" charset="0"/>
              </a:rPr>
              <a:t>。</a:t>
            </a:r>
            <a:endParaRPr lang="zh-CN" sz="2400" b="1">
              <a:ea typeface="楷体" charset="0"/>
            </a:endParaRPr>
          </a:p>
          <a:p>
            <a:pPr indent="266700">
              <a:lnSpc>
                <a:spcPts val="348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charset="0"/>
                <a:ea typeface="宋体" charset="0"/>
              </a:rPr>
              <a:t>沾丐后人</a:t>
            </a:r>
            <a:r>
              <a:rPr lang="zh-CN" altLang="en-US" sz="2400" b="1">
                <a:latin typeface="宋体" charset="0"/>
                <a:ea typeface="宋体" charset="0"/>
              </a:rPr>
              <a:t>：成语，指给后人好处。沾： 分享。丐： 给。</a:t>
            </a:r>
            <a:endParaRPr lang="zh-CN" altLang="en-US" sz="24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7670" y="260350"/>
            <a:ext cx="11118850" cy="473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66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1.</a:t>
            </a:r>
            <a:r>
              <a:rPr lang="zh-CN" altLang="en-US" sz="2800" b="1">
                <a:solidFill>
                  <a:srgbClr val="FF0000"/>
                </a:solidFill>
              </a:rPr>
              <a:t>年号</a:t>
            </a:r>
            <a:r>
              <a:rPr lang="zh-CN" altLang="en-US" sz="2800" b="1"/>
              <a:t>是</a:t>
            </a:r>
            <a:r>
              <a:rPr lang="zh-CN" altLang="en-US" sz="2800" b="1">
                <a:solidFill>
                  <a:srgbClr val="FF0000"/>
                </a:solidFill>
              </a:rPr>
              <a:t>中国封建王朝用来纪年的一种名号</a:t>
            </a:r>
            <a:r>
              <a:rPr lang="zh-CN" altLang="en-US" sz="2800" b="1"/>
              <a:t>（亦可以作为表示年份）。</a:t>
            </a:r>
            <a:r>
              <a:rPr lang="zh-CN" altLang="en-US" sz="2800" b="1">
                <a:solidFill>
                  <a:srgbClr val="FF0000"/>
                </a:solidFill>
              </a:rPr>
              <a:t>汉武帝</a:t>
            </a:r>
            <a:r>
              <a:rPr lang="zh-CN" altLang="en-US" sz="2800" b="1"/>
              <a:t>即位后开始使用年号。中国历史上最初的年号为</a:t>
            </a:r>
            <a:r>
              <a:rPr lang="zh-CN" altLang="en-US" sz="2800" b="1">
                <a:solidFill>
                  <a:srgbClr val="FF0000"/>
                </a:solidFill>
              </a:rPr>
              <a:t>建元</a:t>
            </a:r>
            <a:r>
              <a:rPr lang="zh-CN" altLang="en-US" sz="2800" b="1"/>
              <a:t>。历代帝王遇到“天降祥瑞”或内讧外忧等大事、要事，一般都要</a:t>
            </a:r>
            <a:r>
              <a:rPr lang="zh-CN" altLang="en-US" sz="2800" b="1">
                <a:solidFill>
                  <a:srgbClr val="FF0000"/>
                </a:solidFill>
              </a:rPr>
              <a:t>更改年号</a:t>
            </a:r>
            <a:r>
              <a:rPr lang="zh-CN" altLang="en-US" sz="2800" b="1"/>
              <a:t>。一个皇帝所用年号少则一个，多则十几个。明清皇帝大多一人一个年号，故后世即以年号作为皇帝的称呼，如</a:t>
            </a:r>
            <a:r>
              <a:rPr lang="zh-CN" altLang="en-US" sz="2800" b="1">
                <a:solidFill>
                  <a:srgbClr val="FF0000"/>
                </a:solidFill>
              </a:rPr>
              <a:t>永乐皇帝、康熙皇帝</a:t>
            </a:r>
            <a:r>
              <a:rPr lang="zh-CN" altLang="en-US" sz="2800" b="1"/>
              <a:t>等。如先皇在年中去世，继位者仍使用当前年号，新年后</a:t>
            </a:r>
            <a:r>
              <a:rPr lang="zh-CN" altLang="en-US" sz="2800" b="1">
                <a:solidFill>
                  <a:srgbClr val="FF0000"/>
                </a:solidFill>
              </a:rPr>
              <a:t>改元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>
              <a:lnSpc>
                <a:spcPts val="3660"/>
              </a:lnSpc>
            </a:pP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ts val="366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2.</a:t>
            </a:r>
            <a:r>
              <a:rPr lang="zh-CN" altLang="en-US" sz="2800" b="1">
                <a:solidFill>
                  <a:srgbClr val="FF0000"/>
                </a:solidFill>
              </a:rPr>
              <a:t>庙号</a:t>
            </a:r>
            <a:r>
              <a:rPr lang="zh-CN" altLang="en-US" sz="2800" b="1"/>
              <a:t>是</a:t>
            </a:r>
            <a:r>
              <a:rPr lang="zh-CN" altLang="en-US" sz="2800" b="1">
                <a:solidFill>
                  <a:srgbClr val="FF0000"/>
                </a:solidFill>
              </a:rPr>
              <a:t>中国君主死后在庙中被供奉时所称呼的名号</a:t>
            </a:r>
            <a:r>
              <a:rPr lang="zh-CN" altLang="en-US" sz="2800" b="1"/>
              <a:t>。庙号常用「</a:t>
            </a:r>
            <a:r>
              <a:rPr lang="zh-CN" altLang="en-US" sz="2800" b="1">
                <a:solidFill>
                  <a:srgbClr val="FF0000"/>
                </a:solidFill>
              </a:rPr>
              <a:t>祖</a:t>
            </a:r>
            <a:r>
              <a:rPr lang="zh-CN" altLang="en-US" sz="2800" b="1"/>
              <a:t>」字或「</a:t>
            </a:r>
            <a:r>
              <a:rPr lang="zh-CN" altLang="en-US" sz="2800" b="1">
                <a:solidFill>
                  <a:srgbClr val="FF0000"/>
                </a:solidFill>
              </a:rPr>
              <a:t>宗</a:t>
            </a:r>
            <a:r>
              <a:rPr lang="zh-CN" altLang="en-US" sz="2800" b="1"/>
              <a:t>」字。</a:t>
            </a:r>
            <a:r>
              <a:rPr lang="zh-CN" altLang="en-US" sz="2800" b="1">
                <a:solidFill>
                  <a:srgbClr val="FF0000"/>
                </a:solidFill>
              </a:rPr>
              <a:t>开国皇帝一般被称为「太祖」或「高祖」</a:t>
            </a:r>
            <a:r>
              <a:rPr lang="zh-CN" altLang="en-US" sz="2800" b="1"/>
              <a:t>，如唐高祖、宋太祖；</a:t>
            </a:r>
            <a:r>
              <a:rPr lang="zh-CN" altLang="en-US" sz="2800" b="1">
                <a:solidFill>
                  <a:srgbClr val="FF0000"/>
                </a:solidFill>
              </a:rPr>
              <a:t>后面的皇帝一般称为「宗」</a:t>
            </a:r>
            <a:r>
              <a:rPr lang="zh-CN" altLang="en-US" sz="2800" b="1"/>
              <a:t>，如唐太宗等。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1155" y="3829685"/>
            <a:ext cx="11272520" cy="228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退化与蜕化</a:t>
            </a:r>
            <a:r>
              <a:rPr lang="zh-CN" sz="2400" b="1">
                <a:ea typeface="宋体" pitchFamily="2" charset="-122"/>
              </a:rPr>
              <a:t>：</a:t>
            </a:r>
            <a:endParaRPr lang="zh-CN" sz="2400" b="1">
              <a:ea typeface="宋体" pitchFamily="2" charset="-122"/>
            </a:endParaRPr>
          </a:p>
          <a:p>
            <a:r>
              <a:rPr lang="zh-CN" sz="2400" b="1">
                <a:latin typeface="楷体" charset="0"/>
                <a:ea typeface="楷体" charset="0"/>
              </a:rPr>
              <a:t>退化:生物体在进化过程中某一部分器官变小,构造简化,功能减退甚至完全消失,叫做退化。</a:t>
            </a:r>
            <a:r>
              <a:rPr lang="zh-CN" sz="2400" b="1">
                <a:solidFill>
                  <a:srgbClr val="FF0000"/>
                </a:solidFill>
                <a:latin typeface="楷体" charset="0"/>
                <a:ea typeface="楷体" charset="0"/>
              </a:rPr>
              <a:t>泛指事物由优变劣,由好变坏。</a:t>
            </a:r>
            <a:endParaRPr lang="zh-CN" sz="2400" b="1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zh-CN" sz="2400" b="1">
                <a:latin typeface="楷体" charset="0"/>
                <a:ea typeface="楷体" charset="0"/>
              </a:rPr>
              <a:t>蜕化:指昆虫的幼虫脱皮后,增大体形或变为另一种形态。比喻</a:t>
            </a:r>
            <a:r>
              <a:rPr lang="zh-CN" sz="2400" b="1">
                <a:solidFill>
                  <a:srgbClr val="FF0000"/>
                </a:solidFill>
                <a:latin typeface="楷体" charset="0"/>
                <a:ea typeface="楷体" charset="0"/>
              </a:rPr>
              <a:t>人的品质变坏,腐化堕落。</a:t>
            </a:r>
            <a:endParaRPr lang="zh-CN" sz="2400" b="1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endParaRPr lang="zh-CN" sz="2400" b="1"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570" y="188595"/>
            <a:ext cx="11069320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 b="1">
                <a:ea typeface="宋体" pitchFamily="2" charset="-122"/>
              </a:rPr>
              <a:t>7.把文中画横线的句子翻译成现代汉语（8分）（1）时所在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寇夺</a:t>
            </a:r>
            <a:r>
              <a:rPr lang="zh-CN" sz="2400" b="1">
                <a:ea typeface="宋体" pitchFamily="2" charset="-122"/>
              </a:rPr>
              <a:t>，甫家寓鄜，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弥年艰窭</a:t>
            </a:r>
            <a:r>
              <a:rPr lang="zh-CN" sz="2400" b="1">
                <a:ea typeface="宋体" pitchFamily="2" charset="-122"/>
              </a:rPr>
              <a:t>，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孺弱</a:t>
            </a:r>
            <a:r>
              <a:rPr lang="zh-CN" sz="2400" b="1">
                <a:ea typeface="宋体" pitchFamily="2" charset="-122"/>
              </a:rPr>
              <a:t>至饿死，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因</a:t>
            </a:r>
            <a:r>
              <a:rPr lang="zh-CN" sz="2400" b="1">
                <a:ea typeface="宋体" pitchFamily="2" charset="-122"/>
              </a:rPr>
              <a:t>许甫自往省视。（4分）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525" y="1124585"/>
            <a:ext cx="11129645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66725" indent="-466725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    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当时，杜甫所在的地方盗寇抢掠，而杜甫家眷寓居于鄜州，生活终年艰难贫穷，小儿子虚弱到饿死，于是（皇帝）允许杜审亲自往鄜州探望。</a:t>
            </a:r>
            <a:r>
              <a:rPr lang="en-US" sz="2400" b="1">
                <a:solidFill>
                  <a:srgbClr val="FF0000"/>
                </a:solidFill>
                <a:latin typeface="宋体" pitchFamily="2" charset="-122"/>
              </a:rPr>
              <a:t> </a:t>
            </a:r>
            <a:endParaRPr lang="en-US" altLang="en-US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670" y="2132965"/>
            <a:ext cx="106051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/>
            <a:r>
              <a:rPr lang="zh-CN" sz="2400" b="1">
                <a:ea typeface="宋体" pitchFamily="2" charset="-122"/>
              </a:rPr>
              <a:t>（2）游岳祠，大水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遽</a:t>
            </a:r>
            <a:r>
              <a:rPr lang="zh-CN" sz="2400" b="1">
                <a:ea typeface="宋体" pitchFamily="2" charset="-122"/>
              </a:rPr>
              <a:t>至，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涉旬</a:t>
            </a:r>
            <a:r>
              <a:rPr lang="zh-CN" sz="2400" b="1">
                <a:ea typeface="宋体" pitchFamily="2" charset="-122"/>
              </a:rPr>
              <a:t>不得食，县令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具</a:t>
            </a:r>
            <a:r>
              <a:rPr lang="zh-CN" sz="2400" b="1">
                <a:ea typeface="宋体" pitchFamily="2" charset="-122"/>
              </a:rPr>
              <a:t>舟迎之，</a:t>
            </a:r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乃</a:t>
            </a:r>
            <a:r>
              <a:rPr lang="zh-CN" sz="2400" b="1">
                <a:ea typeface="宋体" pitchFamily="2" charset="-122"/>
              </a:rPr>
              <a:t>得还。（4分）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950" y="2744470"/>
            <a:ext cx="11193780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/>
            <a:r>
              <a:rPr lang="zh-CN" sz="2400" b="1">
                <a:solidFill>
                  <a:srgbClr val="FF0000"/>
                </a:solidFill>
                <a:ea typeface="宋体" pitchFamily="2" charset="-122"/>
              </a:rPr>
              <a:t>游览南岳庙，突发大水，过了十天他没找到食物，耒阳县令备船来迎接他，（杜甫）才能够回来。</a:t>
            </a:r>
            <a:endParaRPr lang="zh-CN" altLang="en-US" sz="2400" b="1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484717" y="73449"/>
            <a:ext cx="10972800" cy="1524000"/>
          </a:xfrm>
        </p:spPr>
        <p:txBody>
          <a:bodyPr anchor="ctr"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变换句式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226060" y="1066800"/>
            <a:ext cx="11740515" cy="4334510"/>
          </a:xfrm>
          <a:solidFill>
            <a:schemeClr val="accent3">
              <a:lumMod val="95000"/>
            </a:schemeClr>
          </a:solidFill>
        </p:spPr>
        <p:txBody>
          <a:bodyPr/>
          <a:p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变换句式一般采用主观题的形式进行考查。考查的主要类型有：</a:t>
            </a:r>
            <a:r>
              <a:rPr lang="zh-CN" altLang="en-US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长句与短句的变换、整句和散句的变换、口语和书面语的变换和重组句子等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。其中，长句和短句的变换、重组句子是考查的热点。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191135"/>
            <a:ext cx="11661140" cy="524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380"/>
              </a:lnSpc>
            </a:pPr>
            <a:r>
              <a:rPr lang="zh-CN" altLang="en-US" sz="2400"/>
              <a:t>（三）语言文字运用III</a:t>
            </a:r>
            <a:endParaRPr lang="zh-CN" altLang="en-US" sz="2400"/>
          </a:p>
          <a:p>
            <a:pPr fontAlgn="auto">
              <a:lnSpc>
                <a:spcPts val="3380"/>
              </a:lnSpc>
            </a:pPr>
            <a:r>
              <a:rPr lang="zh-CN" altLang="en-US" sz="2400"/>
              <a:t>14.调整下面语段中画线的句子，使整个语段合乎逻辑，表达和谐一致。（6分）</a:t>
            </a:r>
            <a:endParaRPr lang="zh-CN" altLang="en-US" sz="2400"/>
          </a:p>
          <a:p>
            <a:pPr fontAlgn="auto">
              <a:lnSpc>
                <a:spcPts val="3380"/>
              </a:lnSpc>
            </a:pPr>
            <a:r>
              <a:rPr lang="zh-CN" altLang="en-US" sz="2400"/>
              <a:t>     </a:t>
            </a:r>
            <a:r>
              <a:rPr lang="zh-CN" altLang="en-US" sz="2400" b="1">
                <a:latin typeface="楷体" charset="0"/>
                <a:ea typeface="楷体" charset="0"/>
              </a:rPr>
              <a:t>人们在同样的时间里奔跑，</a:t>
            </a:r>
            <a:r>
              <a:rPr lang="zh-CN" altLang="en-US" sz="2400" b="1" u="sng">
                <a:solidFill>
                  <a:srgbClr val="FF0000"/>
                </a:solidFill>
                <a:latin typeface="楷体" charset="0"/>
                <a:ea typeface="楷体" charset="0"/>
              </a:rPr>
              <a:t>错过了稻禾沾满金露、树木寄走枯叶的秋；夏天，浪花裂开心花，荷盖展开青霞，错过了；山坡覆盖白雪、水面凝成银冰的冬，错过了；错过了桃花送走雪花的春，错过了春风唤醒田蛙的春。</a:t>
            </a:r>
            <a:r>
              <a:rPr lang="zh-CN" altLang="en-US" sz="2400" b="1">
                <a:latin typeface="楷体" charset="0"/>
                <a:ea typeface="楷体" charset="0"/>
              </a:rPr>
              <a:t>人们应该在这样的季节、这样的景色中踱步，让一个个脚印有翡翠的韵脚、金银的注释。这才是绿色的生活、生动的世界。</a:t>
            </a:r>
            <a:endParaRPr lang="zh-CN" altLang="en-US" sz="2400" b="1">
              <a:latin typeface="楷体" charset="0"/>
              <a:ea typeface="楷体" charset="0"/>
            </a:endParaRPr>
          </a:p>
          <a:p>
            <a:pPr fontAlgn="auto">
              <a:lnSpc>
                <a:spcPts val="3380"/>
              </a:lnSpc>
            </a:pPr>
            <a:endParaRPr lang="zh-CN" altLang="en-US" sz="2400" b="1">
              <a:latin typeface="楷体" charset="0"/>
              <a:ea typeface="楷体" charset="0"/>
            </a:endParaRPr>
          </a:p>
          <a:p>
            <a:pPr fontAlgn="auto">
              <a:lnSpc>
                <a:spcPts val="3380"/>
              </a:lnSpc>
            </a:pPr>
            <a:r>
              <a:rPr lang="zh-CN" altLang="en-US" sz="2400" b="1">
                <a:latin typeface="楷体" charset="0"/>
                <a:ea typeface="楷体" charset="0"/>
              </a:rPr>
              <a:t>  </a:t>
            </a:r>
            <a:r>
              <a:rPr lang="zh-CN" altLang="en-US" sz="2400" b="1">
                <a:latin typeface="宋体" charset="0"/>
                <a:ea typeface="宋体" charset="0"/>
              </a:rPr>
              <a:t> 错过了桃花送走雪花、春风唤醒田蛙的春，</a:t>
            </a:r>
            <a:endParaRPr lang="zh-CN" altLang="en-US" sz="2400" b="1">
              <a:latin typeface="宋体" charset="0"/>
              <a:ea typeface="宋体" charset="0"/>
            </a:endParaRPr>
          </a:p>
          <a:p>
            <a:pPr fontAlgn="auto">
              <a:lnSpc>
                <a:spcPts val="3380"/>
              </a:lnSpc>
            </a:pPr>
            <a:r>
              <a:rPr lang="zh-CN" altLang="en-US" sz="2400" b="1">
                <a:latin typeface="宋体" charset="0"/>
                <a:ea typeface="宋体" charset="0"/>
              </a:rPr>
              <a:t>   错过了浪花裂开心花、荷盖展开青霞的夏，</a:t>
            </a:r>
            <a:endParaRPr lang="zh-CN" altLang="en-US" sz="2400" b="1">
              <a:latin typeface="宋体" charset="0"/>
              <a:ea typeface="宋体" charset="0"/>
            </a:endParaRPr>
          </a:p>
          <a:p>
            <a:pPr fontAlgn="auto">
              <a:lnSpc>
                <a:spcPts val="3380"/>
              </a:lnSpc>
            </a:pPr>
            <a:r>
              <a:rPr lang="zh-CN" altLang="en-US" sz="2400" b="1">
                <a:latin typeface="宋体" charset="0"/>
                <a:ea typeface="宋体" charset="0"/>
              </a:rPr>
              <a:t>   错过了稻禾沾满金露、树木寄走枯叶的秋，</a:t>
            </a:r>
            <a:endParaRPr lang="zh-CN" altLang="en-US" sz="2400" b="1">
              <a:latin typeface="宋体" charset="0"/>
              <a:ea typeface="宋体" charset="0"/>
            </a:endParaRPr>
          </a:p>
          <a:p>
            <a:pPr fontAlgn="auto">
              <a:lnSpc>
                <a:spcPts val="3380"/>
              </a:lnSpc>
            </a:pPr>
            <a:r>
              <a:rPr lang="zh-CN" altLang="en-US" sz="2400" b="1">
                <a:latin typeface="宋体" charset="0"/>
                <a:ea typeface="宋体" charset="0"/>
              </a:rPr>
              <a:t>   错过了山坡覆盖白雪、水面凝成银冰的冬。</a:t>
            </a:r>
            <a:endParaRPr lang="zh-CN" altLang="en-US" sz="24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595" y="518160"/>
            <a:ext cx="11925300" cy="5834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概念阐述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整句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：结构相同，字数大体相等、排列整齐的一组句子。整句多使用对偶句、排比句、对比句、反复句、顶针句、回环句。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整句作用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：形式整齐，音节和谐，强调某种意义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，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加强语势的作用。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散句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：指结构不同，长短不齐的一组句子。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散句作用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：活泼自然，富于变化，错落有致，形式灵活，无单调、呆板之感。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表达效果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</a:t>
            </a:r>
            <a:endParaRPr kumimoji="1" lang="zh-CN" alt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整句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：节奏鲜明  音调和谐   易于上口    语势强烈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散句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：富于变化  错落有致    形式灵活   使用性广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例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我们生活在一个开辟人类新历史的光辉时代。在这样的时代，人们对许许多多的事物都产生了新的联想、新的感情。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不是有许多人在讴歌那</a:t>
            </a:r>
            <a:r>
              <a:rPr kumimoji="1" lang="en-US" sz="2400" b="1" u="sng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光芒四射的朝阳、四季常青的松柏、庄严屹立的山峰、澎湃翻腾的海洋吗?</a:t>
            </a:r>
            <a:endParaRPr kumimoji="1" lang="en-US" sz="2400" b="1" u="sng" dirty="0" smtClean="0">
              <a:solidFill>
                <a:srgbClr val="FF000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不是有好些人</a:t>
            </a:r>
            <a:r>
              <a:rPr kumimoji="1" lang="en-US" sz="2400" b="1" u="sng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在赞美挺拔的白杨、明亮的灯火、奔驰的列车、崭新的日历吗?</a:t>
            </a:r>
            <a:endParaRPr kumimoji="1" lang="en-US" sz="2400" b="1" u="sng" dirty="0" smtClean="0">
              <a:solidFill>
                <a:srgbClr val="FF000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睹物思人，这些东西引起人们多少丰富和充满感情的想象！ 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这是一个整散句结合的典型例子。其中加横线的是整句，读来节奏鲜明，音韵和谐，充满激情；散句穿插其中，又使句式富于变化，错落有致。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95" y="11430"/>
            <a:ext cx="3985895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三、语言文字运用</a:t>
            </a:r>
            <a:endParaRPr kumimoji="1" lang="en-US" altLang="zh-CN" sz="2400" b="1" dirty="0" smtClean="0">
              <a:ln>
                <a:noFill/>
              </a:ln>
              <a:solidFill>
                <a:srgbClr val="FFC000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165" y="7620"/>
            <a:ext cx="11999595" cy="532384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学案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26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《芣苢》课后</a:t>
            </a:r>
            <a:r>
              <a:rPr lang="zh-CN" altLang="en-US" sz="2800">
                <a:latin typeface="黑体" pitchFamily="49" charset="-122"/>
                <a:ea typeface="黑体" pitchFamily="49" charset="-122"/>
                <a:sym typeface="Arial" pitchFamily="34" charset="0"/>
              </a:rPr>
              <a:t>：</a:t>
            </a:r>
            <a:endParaRPr lang="zh-CN" altLang="en-US" sz="280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b="1">
                <a:latin typeface="楷体" charset="0"/>
                <a:ea typeface="楷体" charset="0"/>
                <a:sym typeface="Arial" pitchFamily="34" charset="0"/>
              </a:rPr>
              <a:t>7．对下面一段话中画线部分进行改写。要求：以“儒家学者”开头，不改变句子的原意，但语序可以变动。</a:t>
            </a:r>
            <a:endParaRPr lang="zh-CN" altLang="en-US" sz="2400" b="1">
              <a:latin typeface="楷体" charset="0"/>
              <a:ea typeface="楷体" charset="0"/>
              <a:sym typeface="Arial" pitchFamily="34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b="1">
                <a:latin typeface="楷体" charset="0"/>
                <a:ea typeface="楷体" charset="0"/>
                <a:sym typeface="Arial" pitchFamily="34" charset="0"/>
              </a:rPr>
              <a:t>《诗经》从一开始，尽管还没有赋予它以儒家经典的意义，人们还习惯地称它为“诗三百”，</a:t>
            </a:r>
            <a:r>
              <a:rPr lang="zh-CN" altLang="en-US" sz="2400" b="1" u="sng">
                <a:solidFill>
                  <a:srgbClr val="C00000"/>
                </a:solidFill>
                <a:latin typeface="楷体" charset="0"/>
                <a:ea typeface="楷体" charset="0"/>
                <a:sym typeface="Arial" pitchFamily="34" charset="0"/>
              </a:rPr>
              <a:t>但它的本来面目就逐步被儒家学者掩盖、断章取义、歪曲篡改，被拿去附会剥削阶级所需要的道德伦理观念</a:t>
            </a:r>
            <a:r>
              <a:rPr lang="zh-CN" altLang="en-US" sz="2400" b="1">
                <a:latin typeface="楷体" charset="0"/>
                <a:ea typeface="楷体" charset="0"/>
                <a:sym typeface="Arial" pitchFamily="34" charset="0"/>
              </a:rPr>
              <a:t>。</a:t>
            </a:r>
            <a:endParaRPr lang="zh-CN" altLang="en-US" sz="2400" b="1">
              <a:latin typeface="楷体" charset="0"/>
              <a:ea typeface="楷体" charset="0"/>
              <a:sym typeface="Arial" pitchFamily="34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800">
                <a:latin typeface="黑体" pitchFamily="49" charset="-122"/>
                <a:ea typeface="黑体" pitchFamily="49" charset="-122"/>
                <a:sym typeface="Arial" pitchFamily="34" charset="0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示例1：</a:t>
            </a:r>
            <a:r>
              <a:rPr lang="zh-CN" altLang="en-US" sz="2800">
                <a:latin typeface="黑体" pitchFamily="49" charset="-122"/>
                <a:ea typeface="黑体" pitchFamily="49" charset="-122"/>
                <a:sym typeface="Arial" pitchFamily="34" charset="0"/>
              </a:rPr>
              <a:t>儒家学者拿《诗经》去附会剥削阶级所需要的道德伦理观念，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逐步掩盖了《诗经》的本来面目，对它进行断章取义、歪曲篡改。</a:t>
            </a:r>
            <a:endParaRPr lang="zh-CN" altLang="en-US" sz="280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800">
                <a:latin typeface="黑体" pitchFamily="49" charset="-122"/>
                <a:ea typeface="黑体" pitchFamily="49" charset="-122"/>
                <a:sym typeface="Arial" pitchFamily="34" charset="0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示例2</a:t>
            </a:r>
            <a:r>
              <a:rPr lang="zh-CN" altLang="en-US" sz="2800">
                <a:latin typeface="黑体" pitchFamily="49" charset="-122"/>
                <a:ea typeface="黑体" pitchFamily="49" charset="-122"/>
                <a:sym typeface="Arial" pitchFamily="34" charset="0"/>
              </a:rPr>
              <a:t>：儒家学者拿《诗经》去附会剥削阶级所需要的道德伦理观念，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对它断章取义，歪曲篡改，逐步掩盖了《诗经》的本来面目。</a:t>
            </a:r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" y="109855"/>
            <a:ext cx="11925300" cy="5158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方法指导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：</a:t>
            </a:r>
            <a:endParaRPr kumimoji="1" lang="zh-CN" alt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（一）散句变整句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1.找标志性词语（参照句）;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2.形成排比或对偶句式;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3.按顺序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（时间、空间、逻辑）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排列分句;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例1.将下面文字中划线的句子改为整句。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世界上有各种各样的花。然而，在我的记忆深处，使我终生难忘的却是这样一种花：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u="sng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它不是开在阳春三月，而是开在寒冬腊月；它不是在花坛暖房里开放，冰天雪地才是它怒放的地方；迎接它出生的不是和煦的春风，而是凛冽的北风；是人民的眼泪和心血滋育着它成长，而不是春风秋露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。它，就是献给周总理的花，那天安门广场上一望无际的花。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它不是开在阳春三月，而是开在寒冬腊月；</a:t>
            </a:r>
            <a:endParaRPr kumimoji="1" lang="en-US" sz="2400" b="1" dirty="0" smtClean="0">
              <a:solidFill>
                <a:srgbClr val="FF000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它不是开在花坛暧房，而是开在冰天雪地。</a:t>
            </a:r>
            <a:endParaRPr kumimoji="1" lang="en-US" sz="2400" b="1" dirty="0" smtClean="0">
              <a:solidFill>
                <a:srgbClr val="FF000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00B0F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迎接它出生的不是和煦的春风，而是凛冽的北风；</a:t>
            </a:r>
            <a:endParaRPr kumimoji="1" lang="en-US" sz="2400" b="1" dirty="0" smtClean="0">
              <a:solidFill>
                <a:srgbClr val="00B0F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solidFill>
                  <a:srgbClr val="00B0F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滋育它成长的不是春秋</a:t>
            </a: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的</a:t>
            </a:r>
            <a:r>
              <a:rPr kumimoji="1" lang="en-US" sz="2400" b="1" dirty="0" smtClean="0">
                <a:solidFill>
                  <a:srgbClr val="00B0F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风露，而是人民的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血泪</a:t>
            </a:r>
            <a:r>
              <a:rPr kumimoji="1" lang="en-US" sz="2400" b="1" dirty="0" smtClean="0">
                <a:solidFill>
                  <a:srgbClr val="00B0F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。</a:t>
            </a:r>
            <a:endParaRPr kumimoji="1" lang="en-US" sz="2400" b="1" dirty="0" smtClean="0">
              <a:solidFill>
                <a:srgbClr val="00B0F0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" y="109855"/>
            <a:ext cx="11925300" cy="346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6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例2：将下面语段中画线部分的句子改写为句式整齐的排比句。要求：可以更换词语，不得改变原意。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sz="2400" b="1" dirty="0" smtClean="0">
                <a:solidFill>
                  <a:schemeClr val="tx1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    窥探一个成功人的履痕，无一例外，他首先是在乎了扮演好自己的角色。“一屋不会扫”的人，自然也“扫不了天下”。所以，见到茂密的森林，你只要无愧地做了丛林中最挺拔的一棵；在奔腾的大海面前，你只要无愧地把自己化作浪花里最纯净的一滴水珠；抬头仰望无边无垠的蓝天，你只要毫无愧疚地让自己变为云朵中的最祥和的一朵……这样的人生就够了。 </a:t>
            </a:r>
            <a:endParaRPr kumimoji="1" sz="2400" b="1" dirty="0" smtClean="0">
              <a:solidFill>
                <a:schemeClr val="tx1"/>
              </a:solidFill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见到茂密的森林，你只要无愧地做了丛林中最挺拔的一棵；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见到奔腾的大海，你只要无愧地化作浪花里最纯净的一滴；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见到无垠的蓝天，你只要无愧地变为云朵中最祥和的一朵。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235" y="171450"/>
            <a:ext cx="11925300" cy="3817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散句变整句的变换方法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1.把结构不同的短语或句子改写成结构相同的短语或句子。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注意一：</a:t>
            </a:r>
            <a:r>
              <a:rPr kumimoji="1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有时，几个句子在结构上差别较大, 有一个关键是必须选取一个表达效果是最好的作为标准句，让其他句子依从标准句的结构。</a:t>
            </a:r>
            <a:endParaRPr kumimoji="1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注意二：</a:t>
            </a:r>
            <a:r>
              <a:rPr kumimoji="1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有时除了改变句子的内部结构，还需要调整句子与句子之间的顺序。（一般题干会说明的。）</a:t>
            </a:r>
            <a:endParaRPr kumimoji="1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2.把字数尽量调整得整齐一些。（可增删个别字词）                             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3.把语气调整一致，但不可改变原意。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260"/>
              </a:lnSpc>
            </a:pPr>
            <a:r>
              <a:rPr kumimoji="1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总之，尽量使句子整齐匀称，构成排比和对偶最好。</a:t>
            </a:r>
            <a:endParaRPr kumimoji="1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矩形 52225"/>
          <p:cNvSpPr/>
          <p:nvPr/>
        </p:nvSpPr>
        <p:spPr>
          <a:xfrm>
            <a:off x="198755" y="3228975"/>
            <a:ext cx="11605895" cy="30759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  <a:buFont typeface="Arial" pitchFamily="34" charset="0"/>
            </a:pP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解答“重组句子”这种变换句式结构的试题的</a:t>
            </a:r>
            <a:r>
              <a:rPr lang="zh-CN" altLang="en-US" sz="28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注意事项：</a:t>
            </a:r>
            <a:endParaRPr lang="zh-CN" altLang="en-US" sz="2800" dirty="0">
              <a:solidFill>
                <a:srgbClr val="CC3300"/>
              </a:solidFill>
              <a:latin typeface="黑体" pitchFamily="49" charset="-122"/>
              <a:ea typeface="黑体" pitchFamily="49" charset="-122"/>
              <a:cs typeface="黑体" pitchFamily="49" charset="-122"/>
            </a:endParaRPr>
          </a:p>
          <a:p>
            <a:pPr>
              <a:lnSpc>
                <a:spcPct val="140000"/>
              </a:lnSpc>
              <a:buFont typeface="Arial" pitchFamily="34" charset="0"/>
            </a:pP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    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1.</a:t>
            </a:r>
            <a:r>
              <a:rPr lang="zh-CN" altLang="en-US" sz="28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首先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要弄清作为重组句子开头的词语在原句中的地位和作用；</a:t>
            </a:r>
            <a:endParaRPr lang="zh-CN" altLang="en-US" sz="2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黑体" pitchFamily="49" charset="-122"/>
            </a:endParaRPr>
          </a:p>
          <a:p>
            <a:pPr>
              <a:lnSpc>
                <a:spcPct val="140000"/>
              </a:lnSpc>
              <a:buFont typeface="Arial" pitchFamily="34" charset="0"/>
            </a:pP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    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2.</a:t>
            </a:r>
            <a:r>
              <a:rPr lang="zh-CN" altLang="en-US" sz="28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其次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要弄清原句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内部的逻辑关系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。</a:t>
            </a:r>
            <a:endParaRPr lang="zh-CN" altLang="en-US" sz="2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黑体" pitchFamily="49" charset="-122"/>
            </a:endParaRPr>
          </a:p>
          <a:p>
            <a:pPr>
              <a:lnSpc>
                <a:spcPct val="140000"/>
              </a:lnSpc>
              <a:buFont typeface="Arial" pitchFamily="34" charset="0"/>
            </a:pP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    </a:t>
            </a:r>
            <a:r>
              <a:rPr lang="en-US" altLang="zh-CN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3.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重组后各个成分结构关系及句子叙述角度发生变化，但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原句逻辑关系及语意不能改变</a:t>
            </a: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。 </a:t>
            </a:r>
            <a:endParaRPr lang="zh-CN" altLang="en-US" sz="2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  <p:sp>
        <p:nvSpPr>
          <p:cNvPr id="52227" name="文本框 52226"/>
          <p:cNvSpPr txBox="1"/>
          <p:nvPr/>
        </p:nvSpPr>
        <p:spPr>
          <a:xfrm>
            <a:off x="75565" y="144780"/>
            <a:ext cx="11198225" cy="285559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wrap="square">
            <a:spAutoFit/>
          </a:bodyPr>
          <a:p>
            <a:pPr algn="ctr">
              <a:buFont typeface="Arial" pitchFamily="34" charset="0"/>
            </a:pPr>
            <a:r>
              <a:rPr lang="en-US" altLang="zh-CN" sz="48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重组式变换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buFont typeface="Arial" pitchFamily="34" charset="0"/>
            </a:pPr>
            <a:r>
              <a:rPr lang="zh-CN" altLang="en-US" sz="3735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itchFamily="49" charset="-122"/>
              </a:rPr>
              <a:t>所谓“重组”是指要求在不改变句子原意的前提下，改变陈述对象而对句子进行重新组合。解答这类试题特别要注意分析原句的意义层次关系，从而理出合理的表达思路。尤其要注意陈述对象（主语）一定不能变。</a:t>
            </a:r>
            <a:endParaRPr lang="zh-CN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框 55297"/>
          <p:cNvSpPr txBox="1"/>
          <p:nvPr/>
        </p:nvSpPr>
        <p:spPr>
          <a:xfrm>
            <a:off x="274320" y="231140"/>
            <a:ext cx="11814810" cy="3017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i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1" i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典例：</a:t>
            </a:r>
            <a:r>
              <a:rPr lang="zh-CN" altLang="en-US" sz="3200" b="1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用“</a:t>
            </a:r>
            <a:r>
              <a:rPr lang="zh-CN" altLang="en-US" sz="3200" b="1" i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儒、道、佛</a:t>
            </a:r>
            <a:r>
              <a:rPr lang="zh-CN" altLang="en-US" sz="3200" b="1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”作开头，重组下面这个句子，不得改变原意。</a:t>
            </a:r>
            <a:endParaRPr lang="zh-CN" altLang="en-US" sz="3200" b="1" i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i="0">
                <a:latin typeface="Times New Roman" pitchFamily="18" charset="0"/>
                <a:ea typeface="仿宋_GB2312" pitchFamily="1" charset="-122"/>
              </a:rPr>
              <a:t>       苏轼的生活与创作充满了矛盾，因为他曾受到儒、道、佛各方面的影响，思想比较复杂。</a:t>
            </a:r>
            <a:endParaRPr lang="zh-CN" altLang="en-US" sz="3200" b="1" i="0">
              <a:latin typeface="Times New Roman" pitchFamily="18" charset="0"/>
              <a:ea typeface="仿宋_GB2312" pitchFamily="1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i="0">
                <a:latin typeface="Times New Roman" pitchFamily="18" charset="0"/>
                <a:ea typeface="宋体" pitchFamily="2" charset="-122"/>
              </a:rPr>
              <a:t>     儒、道、佛</a:t>
            </a:r>
            <a:r>
              <a:rPr lang="en-US" altLang="zh-CN" sz="3200" b="1" i="0" u="sng">
                <a:latin typeface="Times New Roman" pitchFamily="18" charset="0"/>
                <a:ea typeface="Times New Roman" pitchFamily="18" charset="0"/>
              </a:rPr>
              <a:t>                                                  </a:t>
            </a:r>
            <a:endParaRPr lang="en-US" altLang="zh-CN" sz="3200" b="1" i="0" u="sng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299" name="文本框 55298"/>
          <p:cNvSpPr txBox="1"/>
          <p:nvPr/>
        </p:nvSpPr>
        <p:spPr>
          <a:xfrm>
            <a:off x="938530" y="3429000"/>
            <a:ext cx="10950575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i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3200" b="1" i="0">
                <a:solidFill>
                  <a:srgbClr val="00B0F0"/>
                </a:solidFill>
                <a:latin typeface="楷体" charset="0"/>
                <a:ea typeface="楷体" charset="0"/>
              </a:rPr>
              <a:t>儒、道、佛各方面对苏轼都有影响，使得他生活与创作充满了矛盾，思想比较复杂。</a:t>
            </a:r>
            <a:r>
              <a:rPr lang="zh-CN" altLang="en-US" sz="3200" b="0" i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3200" b="0" i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0" name="文本框 55299"/>
          <p:cNvSpPr txBox="1"/>
          <p:nvPr/>
        </p:nvSpPr>
        <p:spPr>
          <a:xfrm>
            <a:off x="1277303" y="4520565"/>
            <a:ext cx="19177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200" b="1" i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</a:rPr>
              <a:t>典型错解 </a:t>
            </a:r>
            <a:endParaRPr lang="zh-CN" altLang="en-US" sz="3200" b="1" i="0">
              <a:solidFill>
                <a:srgbClr val="00B0F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1" name="文本框 55300"/>
          <p:cNvSpPr txBox="1"/>
          <p:nvPr/>
        </p:nvSpPr>
        <p:spPr>
          <a:xfrm>
            <a:off x="3140710" y="4572000"/>
            <a:ext cx="8338185" cy="518160"/>
          </a:xfrm>
          <a:prstGeom prst="rect">
            <a:avLst/>
          </a:prstGeom>
          <a:solidFill>
            <a:schemeClr val="accent4"/>
          </a:solidFill>
          <a:ln w="9525">
            <a:noFill/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因为“生活与创作”应受“思想”的支配。</a:t>
            </a:r>
            <a:r>
              <a:rPr lang="zh-CN" altLang="en-US" sz="2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b="0" i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2" name="文本框 55301"/>
          <p:cNvSpPr txBox="1"/>
          <p:nvPr/>
        </p:nvSpPr>
        <p:spPr>
          <a:xfrm>
            <a:off x="614045" y="5281295"/>
            <a:ext cx="10392410" cy="1188720"/>
          </a:xfrm>
          <a:prstGeom prst="rect">
            <a:avLst/>
          </a:prstGeom>
          <a:solidFill>
            <a:schemeClr val="accent4"/>
          </a:solidFill>
          <a:ln w="9525">
            <a:noFill/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i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      </a:t>
            </a:r>
            <a:r>
              <a:rPr lang="zh-CN" altLang="en-US" sz="3200" b="1" i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儒、道、佛各方面对苏轼都有影响，使得他思想比较复杂，生活与创作充满了矛盾。</a:t>
            </a:r>
            <a:r>
              <a:rPr lang="zh-CN" altLang="en-US" sz="4000" b="0" i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4000" b="0" i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1"/>
      <p:bldP spid="55300" grpId="0"/>
      <p:bldP spid="55301" grpId="0" bldLvl="0" animBg="1"/>
      <p:bldP spid="5530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" y="671830"/>
            <a:ext cx="1192530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15. 阅读下面的材料，根据要求写作。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0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①歌德发现斯特拉斯堡大教堂按古典规则衡量，是不规则、不对称乃至古怪的，但认真审视，就不能不承认它是美的，其独特气质有一种自发之美。他强调：如果它的影响力源于深刻、和谐、独立的感觉，源自自我独特、不顾任何外界事物的感觉，那么它都是完整而鲜活的。</a:t>
            </a:r>
            <a:endParaRPr kumimoji="1" lang="en-US" sz="20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0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②英国女作家丽贝卡·韦斯特发现巴尔干当地人“从大学毕业回来，对农民的服装、舞蹈、礼仪之美完全视而不见，觉得它们都带着野蛮气息”。她强调，这会让人丧失自身根底，无法看到自身之美。</a:t>
            </a:r>
            <a:endParaRPr kumimoji="1" lang="en-US" sz="20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0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③当下，很多人想变美，并竭力向大众审美中的美人标准靠拢，有人还整出明星脸，“想通过变成别人来变美”。这引起热议：到底是应坚持本色还是颠覆自己？</a:t>
            </a:r>
            <a:endParaRPr kumimoji="1" lang="en-US" sz="20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0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</a:t>
            </a:r>
            <a:r>
              <a:rPr kumimoji="1" lang="en-US" sz="20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今天的中国让世界看到它的美，也让我们多了一份清醒、自信和对审美的再认识。这不仅是回到我们自己的文化根源，也需要千千万万的普通人重新理解自身的本质和独特价值。上述材料能给我们启示，请结合自己的认识，以“美的认知”为主题写一篇文章。</a:t>
            </a:r>
            <a:endParaRPr kumimoji="1" lang="en-US" sz="2000" b="1" dirty="0" smtClean="0">
              <a:latin typeface="宋体" charset="0"/>
              <a:ea typeface="宋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0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    要求：结合材料，选好角度，确定立意，明确文体，自拟标题；不要套作，不得抄袭；不得泄露个人信息；不少于800字。</a:t>
            </a:r>
            <a:endParaRPr kumimoji="1" lang="en-US" sz="2000" b="1" dirty="0" smtClean="0">
              <a:latin typeface="宋体" charset="0"/>
              <a:ea typeface="宋体" charset="0"/>
              <a:cs typeface="宋体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10" y="51435"/>
            <a:ext cx="3985895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四、 作文（总分60分）</a:t>
            </a:r>
            <a:endParaRPr kumimoji="1" lang="en-US" altLang="zh-CN" sz="2400" b="1" dirty="0" smtClean="0">
              <a:ln>
                <a:noFill/>
              </a:ln>
              <a:solidFill>
                <a:srgbClr val="FFC000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235" y="600710"/>
            <a:ext cx="11925300" cy="5496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15. 阅读下面的材料，根据要求写作。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①歌德发现斯特拉斯堡大教堂按古典规则衡量，是不规则、不对称乃至古怪的，但认真审视，就不能不承认它是美的，其</a:t>
            </a: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独特气质有一种自发之美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。他强调：如果它的影响力源于深刻、和谐、独立的感觉，</a:t>
            </a: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源自自我独特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、不顾任何外界事物的感觉，那么它都是完整而鲜活的。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②英国女作家丽贝卡·韦斯特发现巴尔干当地人“从大学毕业回来，对农民的服装、舞蹈、礼仪之美完全视而不见，觉得它们都带着野蛮气息”。她强调，这会让人丧失自身根底，无法看到</a:t>
            </a: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自身之美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。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③当下，很多人想变美，并竭力向大众审美中的美人标准靠拢，有人还整出明星脸，“想通过变成别人来变美”。这引起热议：到底</a:t>
            </a:r>
            <a:r>
              <a:rPr kumimoji="1" lang="en-US" sz="2400" b="1" dirty="0" smtClean="0">
                <a:solidFill>
                  <a:srgbClr val="FF0000"/>
                </a:solidFill>
                <a:latin typeface="楷体" charset="0"/>
                <a:ea typeface="楷体" charset="0"/>
                <a:cs typeface="宋体" pitchFamily="2" charset="-122"/>
                <a:sym typeface="+mn-ea"/>
              </a:rPr>
              <a:t>是应坚持本色还是颠覆自己</a:t>
            </a: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？</a:t>
            </a:r>
            <a:endParaRPr kumimoji="1" lang="en-US" sz="2400" b="1" dirty="0" smtClean="0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楷体" charset="0"/>
                <a:ea typeface="楷体" charset="0"/>
                <a:cs typeface="宋体" pitchFamily="2" charset="-122"/>
                <a:sym typeface="+mn-ea"/>
              </a:rPr>
              <a:t>    </a:t>
            </a:r>
            <a:r>
              <a:rPr kumimoji="1" lang="en-US" sz="24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今天的</a:t>
            </a:r>
            <a:r>
              <a:rPr kumimoji="1" lang="en-US" sz="2400" b="1" dirty="0" smtClean="0">
                <a:solidFill>
                  <a:srgbClr val="FF0000"/>
                </a:solidFill>
                <a:latin typeface="宋体" charset="0"/>
                <a:ea typeface="宋体" charset="0"/>
                <a:cs typeface="宋体" pitchFamily="2" charset="-122"/>
                <a:sym typeface="+mn-ea"/>
              </a:rPr>
              <a:t>中国让世界看到它的美</a:t>
            </a:r>
            <a:r>
              <a:rPr kumimoji="1" lang="en-US" sz="24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，也让我们多了一份清醒、自信和对审美的再认识。这不仅是回到我们自己的文化根源，也需要千千万万的</a:t>
            </a:r>
            <a:r>
              <a:rPr kumimoji="1" lang="en-US" sz="2400" b="1" dirty="0" smtClean="0">
                <a:solidFill>
                  <a:srgbClr val="FF0000"/>
                </a:solidFill>
                <a:latin typeface="宋体" charset="0"/>
                <a:ea typeface="宋体" charset="0"/>
                <a:cs typeface="宋体" pitchFamily="2" charset="-122"/>
                <a:sym typeface="+mn-ea"/>
              </a:rPr>
              <a:t>普通人重新理解自身的本质和独特价值</a:t>
            </a:r>
            <a:r>
              <a:rPr kumimoji="1" lang="en-US" sz="24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。上述材料能给我们启示，请结合自己的认识，以“</a:t>
            </a:r>
            <a:r>
              <a:rPr kumimoji="1" lang="en-US" sz="2400" b="1" dirty="0" smtClean="0">
                <a:solidFill>
                  <a:srgbClr val="FF0000"/>
                </a:solidFill>
                <a:latin typeface="宋体" charset="0"/>
                <a:ea typeface="宋体" charset="0"/>
                <a:cs typeface="宋体" pitchFamily="2" charset="-122"/>
                <a:sym typeface="+mn-ea"/>
              </a:rPr>
              <a:t>美的认知</a:t>
            </a:r>
            <a:r>
              <a:rPr kumimoji="1" lang="en-US" sz="24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”为主题写一篇文章。</a:t>
            </a:r>
            <a:endParaRPr kumimoji="1" lang="en-US" sz="2400" b="1" dirty="0" smtClean="0">
              <a:latin typeface="宋体" charset="0"/>
              <a:ea typeface="宋体" charset="0"/>
              <a:cs typeface="宋体" pitchFamily="2" charset="-122"/>
              <a:sym typeface="+mn-ea"/>
            </a:endParaRPr>
          </a:p>
          <a:p>
            <a:pPr algn="l" fontAlgn="auto">
              <a:lnSpc>
                <a:spcPts val="2660"/>
              </a:lnSpc>
            </a:pPr>
            <a:r>
              <a:rPr kumimoji="1" lang="en-US" sz="2400" b="1" dirty="0" smtClean="0">
                <a:latin typeface="宋体" charset="0"/>
                <a:ea typeface="宋体" charset="0"/>
                <a:cs typeface="宋体" pitchFamily="2" charset="-122"/>
                <a:sym typeface="+mn-ea"/>
              </a:rPr>
              <a:t>    要求：结合材料，选好角度，确定立意，明确文体，自拟标题；不要套作，不得抄袭；不得泄露个人信息；不少于800字。</a:t>
            </a:r>
            <a:endParaRPr kumimoji="1" lang="en-US" sz="2400" b="1" dirty="0" smtClean="0">
              <a:latin typeface="宋体" charset="0"/>
              <a:ea typeface="宋体" charset="0"/>
              <a:cs typeface="宋体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10" y="51435"/>
            <a:ext cx="3985895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四、 作文（总分60分）</a:t>
            </a:r>
            <a:endParaRPr kumimoji="1" lang="en-US" altLang="zh-CN" sz="2400" b="1" dirty="0" smtClean="0">
              <a:ln>
                <a:noFill/>
              </a:ln>
              <a:solidFill>
                <a:srgbClr val="FFC000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235" y="600710"/>
            <a:ext cx="11925300" cy="563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写作任务有两个:一是材料给我们的启示;二是以“美的认知”为主题。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从第一则材料看，作文立意可以是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“美来源于深刻、和谐、独立”“自我独特会散发美的光辉”。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从第二则材料看，作文立意可以是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“美就在身边”“正确认识自身之美”“让美回归本真”。    </a:t>
            </a:r>
            <a:endParaRPr kumimoji="1" lang="en-US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从第三则材料看，作文立意可以是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“本色出演，方为天然之美”“颠覆自己是扭曲的美”“世俗之美岂为真美”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等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。</a:t>
            </a:r>
            <a:endParaRPr kumimoji="1" lang="zh-CN" alt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从引导语看，作文立意可以是“让自己的美完美呈现”“正确认识美，文化自信不可少”“审美，让我们重新出发”“认识美需要清醒和理智”“回归本真，重新审美”。另外，“审视美丽，亮出精彩”“偏颇审美不可取”也可以作为立意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algn="l" fontAlgn="auto">
              <a:lnSpc>
                <a:spcPts val="3360"/>
              </a:lnSpc>
            </a:pP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   但是，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思维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考察是最重要的，从材料中，我们联系三则材料和引导语，最好能够从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“</a:t>
            </a:r>
            <a:r>
              <a:rPr kumimoji="1" lang="en-US" sz="2400" b="1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美在独特、自身和本色</a:t>
            </a:r>
            <a:r>
              <a:rPr kumimoji="1" 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”角度</a:t>
            </a:r>
            <a:r>
              <a:rPr kumimoji="1" lang="en-US" sz="2400" b="1" dirty="0" smtClean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出发去写，写到文化，还要写到重新理解自身的本质和独特价值。</a:t>
            </a:r>
            <a:endParaRPr kumimoji="1" lang="en-US" sz="2400" b="1" dirty="0" smtClean="0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10" y="51435"/>
            <a:ext cx="3985895" cy="48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sz="2400" b="1" dirty="0" smtClean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四、 作文（总分60分）</a:t>
            </a:r>
            <a:endParaRPr kumimoji="1" lang="en-US" altLang="zh-CN" sz="2400" b="1" dirty="0" smtClean="0">
              <a:ln>
                <a:noFill/>
              </a:ln>
              <a:solidFill>
                <a:srgbClr val="FFC000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" y="180340"/>
            <a:ext cx="11776710" cy="6118225"/>
          </a:xfrm>
        </p:spPr>
        <p:txBody>
          <a:bodyPr>
            <a:normAutofit/>
          </a:bodyPr>
          <a:lstStyle/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写作建议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lang="zh-CN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首先</a:t>
            </a:r>
            <a:r>
              <a:rPr 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“美”概念太大，包罗万象，写作的时候最好能“化虚为实”，</a:t>
            </a:r>
            <a:r>
              <a:rPr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将美具体化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，避免空泛；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u="sng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再者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美有不同的类别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，自然美、人文美、人格美、艺术美等等，</a:t>
            </a:r>
            <a:r>
              <a:rPr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有所侧重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；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u="sng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最后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，要将</a:t>
            </a:r>
            <a:r>
              <a:rPr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美和</a:t>
            </a:r>
            <a:r>
              <a:rPr 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精神</a:t>
            </a:r>
            <a:r>
              <a:rPr 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本色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结合起来，突出美的</a:t>
            </a:r>
            <a:r>
              <a:rPr 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价值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作用。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参考立意</a:t>
            </a:r>
            <a:r>
              <a:rPr 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endParaRPr 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1坚守本色之美，弘扬独特价值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2回归文化木源，坚守自我本真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3掘自身之美，守独特本色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lnSpc>
                <a:spcPts val="3560"/>
              </a:lnSpc>
              <a:spcAft>
                <a:spcPts val="0"/>
              </a:spcAft>
              <a:buNone/>
            </a:pP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4.自我独特的美才是和谐的美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335" y="-43180"/>
            <a:ext cx="9089390" cy="6955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内容占位符 2"/>
          <p:cNvSpPr/>
          <p:nvPr>
            <p:ph idx="4294967295"/>
            <p:custDataLst>
              <p:tags r:id="rId1"/>
            </p:custDataLst>
          </p:nvPr>
        </p:nvSpPr>
        <p:spPr>
          <a:xfrm>
            <a:off x="-635" y="129540"/>
            <a:ext cx="11814810" cy="583628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  <a:sym typeface="+mn-ea"/>
              </a:rPr>
              <a:t>《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  <a:sym typeface="+mn-ea"/>
              </a:rPr>
              <a:t>诗经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  <a:sym typeface="+mn-ea"/>
              </a:rPr>
              <a:t>》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  <a:sym typeface="+mn-ea"/>
              </a:rPr>
              <a:t>中运用的三种主要表现手法，是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“赋比兴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</a:t>
            </a:r>
            <a:endParaRPr lang="zh-CN" altLang="en-US" sz="3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zh-CN" sz="3600" b="1">
                <a:solidFill>
                  <a:srgbClr val="1233AE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3200" b="1">
                <a:latin typeface="楷体" pitchFamily="49" charset="-122"/>
                <a:ea typeface="楷体" pitchFamily="49" charset="-122"/>
              </a:rPr>
              <a:t>   </a:t>
            </a:r>
            <a:endParaRPr lang="zh-CN" altLang="zh-CN" sz="32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0" y="1014095"/>
            <a:ext cx="11314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endParaRPr sz="2400">
              <a:latin typeface="仿宋" pitchFamily="49" charset="-122"/>
              <a:ea typeface="仿宋" pitchFamily="49" charset="-122"/>
              <a:cs typeface="仿宋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35" y="1329055"/>
            <a:ext cx="1181354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赋：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  <a:sym typeface="+mn-ea"/>
              </a:rPr>
              <a:t>平铺直叙，铺陈、排比。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相当于如今的排比修辞方法。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比：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  <a:sym typeface="+mn-ea"/>
              </a:rPr>
              <a:t>比喻。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对人或物加以形象的比喻，使其特点更鲜明。（这里有两种说法，分别是类比和比喻。而在“比兴”中，“比”为“比喻”之意。）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兴：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  <a:sym typeface="+mn-ea"/>
              </a:rPr>
              <a:t>以其他事物为发端，引起所要歌咏的内容。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与诗歌内容有一定联系。比兴手法可增强诗歌的生动性和鲜明性，增加韵味和形象的感染力</a:t>
            </a:r>
            <a:endParaRPr lang="zh-CN" altLang="en-US" sz="28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014095"/>
            <a:ext cx="11314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endParaRPr sz="2400">
              <a:latin typeface="仿宋" pitchFamily="49" charset="-122"/>
              <a:ea typeface="仿宋" pitchFamily="49" charset="-122"/>
              <a:cs typeface="仿宋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750" y="124460"/>
            <a:ext cx="12200890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                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桃夭      《诗经》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            桃之夭夭，灼灼其华。 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之子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于归①，宜其室家。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           桃之夭夭，有蕡②其实。之子于归，宜其家室。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           桃之夭夭，其叶蓁蓁③。之子于归，宜其家人。桃花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注①归：女子出嫁。②蕡（fén）：果实很多的样子。③蓁（zhēn）：草木繁密的样子，这里形容桃叶茂盛。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之子：这位姑娘。宜：和顺、亲善。</a:t>
            </a:r>
            <a:endParaRPr lang="zh-CN" altLang="en-US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桃花怒放千万朵，色彩鲜艳红似火。这位姑娘要出嫁，喜气洋洋归夫家。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桃花怒放千万朵，果实累累大又多。这位姑娘要出嫁，早生贵子后嗣旺。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+mn-ea"/>
              </a:rPr>
              <a:t>桃花怒放千万朵，绿叶茂盛永不落。这位姑娘要出嫁，齐心协手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+mn-ea"/>
              </a:rPr>
              <a:t>家和睦。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805" y="79375"/>
            <a:ext cx="12097385" cy="68230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归：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、女子出嫁。又特指女子被婆家休弃回家。   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、返回。  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、归还。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、归附，归属。　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、趋向；归向。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①后五年，吾妻来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归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，时至轩中，从余问古事。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②阿母大拊掌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:“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不图子自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归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！”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/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“归宁”</a:t>
            </a:r>
            <a:r>
              <a:rPr lang="zh-CN" altLang="en-US" sz="2400" b="1" dirty="0">
                <a:solidFill>
                  <a:srgbClr val="C50B7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出嫁的女子回娘家看望父母。 “宁，安也。谓问安也。” 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例：余既为此志，后五年，吾妻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来归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，时至轩中从余问古事，或凭几学书。 吾妻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归宁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，述诸小妹语曰：“闻姊家有阁子，且何谓阁子也？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eaLnBrk="1" hangingPunct="1"/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“归宁”又不同于“归省”，“归省”指回家看望父母，不只限于出嫁女子。 </a:t>
            </a:r>
            <a:endParaRPr lang="zh-CN" altLang="en-US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例：且说贾政自元妃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归省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之后，居官更加勤慎。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适：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本义是往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至。旧时指女子出嫁。</a:t>
            </a:r>
            <a:endParaRPr lang="zh-CN" altLang="en-US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eaLnBrk="1" hangingPunct="1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《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孔雀东南飞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》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：“贫贱有此女，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始适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还家门。”“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已适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”指已嫁出，“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重适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”则指改嫁。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字：</a:t>
            </a:r>
            <a:r>
              <a:rPr lang="zh-CN" altLang="en-US" sz="2400" b="1" dirty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旧时称女子出嫁。</a:t>
            </a:r>
            <a:r>
              <a:rPr lang="zh-CN" altLang="en-US" sz="2400" b="1" dirty="0">
                <a:solidFill>
                  <a:srgbClr val="FF0066"/>
                </a:solidFill>
                <a:latin typeface="宋体" charset="0"/>
                <a:ea typeface="宋体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待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字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闺中。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妻</a:t>
            </a:r>
            <a:r>
              <a:rPr lang="zh-CN" altLang="en-US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以女嫁人。</a:t>
            </a:r>
            <a:endParaRPr lang="zh-CN" altLang="en-US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如：鉴曰：“正此佳婿邪！”访之，乃羲之也，遂以女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妻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之。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郗鉴说：“要的就是这个好女婿”，去问他，那个人是王羲之，于是把女儿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给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他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做妻子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尚：娶公主为妻。</a:t>
            </a:r>
            <a:endParaRPr lang="zh-CN" altLang="en-US" sz="2800"/>
          </a:p>
          <a:p>
            <a:pPr lvl="0" eaLnBrk="1" hangingPunct="1">
              <a:buNone/>
            </a:pP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45085"/>
            <a:ext cx="12113260" cy="6746875"/>
          </a:xfrm>
        </p:spPr>
        <p:txBody>
          <a:bodyPr>
            <a:normAutofit/>
          </a:bodyPr>
          <a:p>
            <a:pPr marL="0" marR="0" indent="0" algn="l" defTabSz="685800" rtl="0" fontAlgn="auto">
              <a:lnSpc>
                <a:spcPts val="28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比拟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就是通过想象把物当作人来写，或把人当作物来写，或把甲物当作乙物来写。比拟一般可以分为两类，即拟人和拟物。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28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、拟人 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就是把物当作人来写，或者用表现人的特性的词语描述物，或者直接把物变成人。</a:t>
            </a:r>
            <a:endParaRPr kumimoji="0" lang="zh-CN" altLang="en-US" sz="2800" b="1" i="0" u="none" strike="noStrike" kern="1200" cap="none" spc="0" normalizeH="0" baseline="0" noProof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如：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 这一圈小山在冬天特别可爱，好像是把济南放在小摇篮里，它们安静不动地低声地说：“你们放心吧，这儿准保暖和。”（老舍《济南的冬天》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、拟物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就是把“人”当作“物”来写，使人具有物的动作或情态，或者翅甲物当作乙物来写。表达某种强烈的爱憎感情。</a:t>
            </a:r>
            <a:endParaRPr kumimoji="0" lang="zh-CN" altLang="en-US" sz="2800" b="1" i="0" u="none" strike="noStrike" kern="1200" cap="none" spc="0" normalizeH="0" baseline="0" noProof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如：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） 我到了自家的房外，我的母亲早已迎着出来了，接着便飞出了八岁的侄儿宏儿。（鲁迅《故乡》） 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楷体" charset="0"/>
              <a:ea typeface="楷体" charset="0"/>
              <a:cs typeface="华文中宋" panose="02010600040101010101" pitchFamily="2" charset="-122"/>
            </a:endParaRPr>
          </a:p>
          <a:p>
            <a:pPr marL="0" marR="0" indent="0" algn="l" defTabSz="685800" rtl="0" fontAlgn="auto">
              <a:lnSpc>
                <a:spcPts val="32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楷体" charset="0"/>
                <a:ea typeface="楷体" charset="0"/>
                <a:cs typeface="华文中宋" panose="02010600040101010101" pitchFamily="2" charset="-122"/>
              </a:rPr>
              <a:t>）坦克后面，“老虎团”的士兵嗷叫着冲了过来。（谢雪畴《“老虎团”的结局》） 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latin typeface="楷体" charset="0"/>
              <a:ea typeface="楷体" charset="0"/>
              <a:cs typeface="华文中宋" panose="02010600040101010101" pitchFamily="2" charset="-122"/>
            </a:endParaRPr>
          </a:p>
          <a:p>
            <a:pPr marL="171450" marR="0" indent="-171450" algn="l" defTabSz="685800" rtl="0" fontAlgn="auto">
              <a:lnSpc>
                <a:spcPts val="316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kumimoji="0" lang="zh-CN" altLang="en-US" sz="1800" b="1" i="0" u="none" strike="noStrike" kern="1200" cap="none" spc="0" normalizeH="0" baseline="0" noProof="1">
              <a:solidFill>
                <a:schemeClr val="tx1"/>
              </a:solidFill>
              <a:latin typeface="楷体" charset="0"/>
              <a:ea typeface="楷体" charset="0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88265" y="81280"/>
            <a:ext cx="12011660" cy="6440170"/>
          </a:xfr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p>
            <a:pPr marL="0" indent="0" algn="l" defTabSz="685800">
              <a:buClrTx/>
              <a:buSz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sym typeface="+mn-ea"/>
              </a:rPr>
              <a:t>比喻</a:t>
            </a:r>
            <a:endParaRPr lang="zh-CN" altLang="en-US" sz="2800" b="1" kern="1200" baseline="0">
              <a:solidFill>
                <a:srgbClr val="FF0000"/>
              </a:solidFill>
              <a:latin typeface="黑体" pitchFamily="49" charset="-122"/>
              <a:ea typeface="+mn-ea"/>
              <a:cs typeface="+mn-cs"/>
              <a:sym typeface="+mn-ea"/>
            </a:endParaRPr>
          </a:p>
          <a:p>
            <a:pPr marL="0" indent="0" defTabSz="685800" fontAlgn="base">
              <a:lnSpc>
                <a:spcPct val="13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400" kern="1200" baseline="0">
                <a:latin typeface="黑体" pitchFamily="49" charset="-122"/>
                <a:ea typeface="+mn-ea"/>
                <a:cs typeface="+mn-cs"/>
              </a:rPr>
              <a:t>    就是打比方，是为了使事物或道理说得形象或具体而采取的修辞手法。一般是把不常见的事物用同它有相似点的别的事物表达出来，或者把抽象的道理用同它有相似点的别的道理表达出来。被比喻的事物或道理叫做本体，用来比喻的事物或道理叫做喻体，连接本体和喻体的叫做比喻词，常见的有“如”、“像”、“好像”、“仿佛”“成”“变成”等。</a:t>
            </a:r>
            <a:endParaRPr lang="zh-CN" altLang="en-US" sz="2400" kern="1200" baseline="0">
              <a:latin typeface="黑体" pitchFamily="49" charset="-122"/>
              <a:ea typeface="+mn-ea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r>
              <a:rPr lang="zh-CN" altLang="en-US" sz="2400" b="1" kern="1200" baseline="0">
                <a:latin typeface="宋体" pitchFamily="2" charset="-122"/>
                <a:ea typeface="宋体" pitchFamily="2" charset="-122"/>
                <a:cs typeface="+mn-cs"/>
              </a:rPr>
              <a:t>比喻一般有三种格式：  </a:t>
            </a:r>
            <a:endParaRPr lang="zh-CN" altLang="en-US" sz="2400" b="1" kern="1200" baseline="0">
              <a:latin typeface="宋体" pitchFamily="2" charset="-122"/>
              <a:ea typeface="宋体" pitchFamily="2" charset="-122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r>
              <a:rPr lang="zh-CN" altLang="en-US" sz="2400" b="1" kern="1200" baseline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+mn-cs"/>
              </a:rPr>
              <a:t>一、明喻 ：指的是本体和喻体都说出来，用“像”“好像”“如”“如同”“似”“仿佛”“好比”“一般”“像－－一样”“像－－似的”“如同－－一般”等比喻词连接的的比喻。</a:t>
            </a:r>
            <a:r>
              <a:rPr lang="zh-CN" altLang="en-US" sz="2400" b="1" kern="1200" baseline="0">
                <a:latin typeface="宋体" pitchFamily="2" charset="-122"/>
                <a:ea typeface="宋体" pitchFamily="2" charset="-122"/>
                <a:cs typeface="+mn-cs"/>
              </a:rPr>
              <a:t>如： </a:t>
            </a:r>
            <a:endParaRPr lang="zh-CN" altLang="en-US" sz="2400" b="1" kern="1200" baseline="0">
              <a:latin typeface="宋体" pitchFamily="2" charset="-122"/>
              <a:ea typeface="宋体" pitchFamily="2" charset="-122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（</a:t>
            </a:r>
            <a:r>
              <a:rPr lang="en-US" altLang="zh-CN" sz="2400" b="1" kern="1200" baseline="0">
                <a:latin typeface="楷体" charset="0"/>
                <a:ea typeface="楷体" charset="0"/>
                <a:cs typeface="+mn-cs"/>
              </a:rPr>
              <a:t>1</a:t>
            </a: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）船舱鼓鼓的，又像一个忍俊不禁的笑容，就要绽开似的。（宗璞《紫藤萝瀑布》）  </a:t>
            </a:r>
            <a:endParaRPr lang="zh-CN" altLang="en-US" sz="2400" b="1" kern="1200" baseline="0">
              <a:latin typeface="楷体" charset="0"/>
              <a:ea typeface="楷体" charset="0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（</a:t>
            </a:r>
            <a:r>
              <a:rPr lang="en-US" altLang="zh-CN" sz="2400" b="1" kern="1200" baseline="0">
                <a:latin typeface="楷体" charset="0"/>
                <a:ea typeface="楷体" charset="0"/>
                <a:cs typeface="+mn-cs"/>
              </a:rPr>
              <a:t>2</a:t>
            </a: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）这里除了光彩，还有淡淡的芳香，香气似乎也是浅紫色的，梦幻一般轻轻地笼罩着我。（宗璞《紫藤萝瀑布》）  </a:t>
            </a:r>
            <a:endParaRPr lang="zh-CN" altLang="en-US" sz="2400" b="1" kern="1200" baseline="0">
              <a:latin typeface="楷体" charset="0"/>
              <a:ea typeface="楷体" charset="0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（</a:t>
            </a:r>
            <a:r>
              <a:rPr lang="en-US" altLang="zh-CN" sz="2400" b="1" kern="1200" baseline="0">
                <a:latin typeface="楷体" charset="0"/>
                <a:ea typeface="楷体" charset="0"/>
                <a:cs typeface="+mn-cs"/>
              </a:rPr>
              <a:t>3</a:t>
            </a:r>
            <a:r>
              <a:rPr lang="zh-CN" altLang="en-US" sz="2400" b="1" kern="1200" baseline="0">
                <a:latin typeface="楷体" charset="0"/>
                <a:ea typeface="楷体" charset="0"/>
                <a:cs typeface="+mn-cs"/>
              </a:rPr>
              <a:t>）小赵长得就像高仓健。（表示比较）  </a:t>
            </a:r>
            <a:endParaRPr lang="zh-CN" altLang="en-US" sz="2400" b="1" kern="1200" baseline="0">
              <a:latin typeface="楷体" charset="0"/>
              <a:ea typeface="楷体" charset="0"/>
              <a:cs typeface="+mn-cs"/>
            </a:endParaRPr>
          </a:p>
          <a:p>
            <a:pPr marL="0" indent="0" defTabSz="685800" fontAlgn="base">
              <a:spcAft>
                <a:spcPct val="0"/>
              </a:spcAft>
              <a:buClrTx/>
              <a:buSzTx/>
              <a:buNone/>
            </a:pPr>
            <a:endParaRPr lang="zh-CN" altLang="en-US" sz="2400" b="1" kern="1200" baseline="0">
              <a:latin typeface="楷体" charset="0"/>
              <a:ea typeface="楷体" charset="0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" y="125095"/>
            <a:ext cx="11984990" cy="6638290"/>
          </a:xfrm>
          <a:solidFill>
            <a:srgbClr val="F0F0F0"/>
          </a:solidFill>
        </p:spPr>
        <p:txBody>
          <a:bodyPr>
            <a:noAutofit/>
          </a:bodyPr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二、暗喻 ：指的是本体和喻体都说出来，用“成”“变成”“是”“就是”“成为”“等于”等比喻词连接的比喻</a:t>
            </a:r>
            <a:r>
              <a:rPr lang="zh-CN" altLang="en-US" sz="2400" b="1" strike="noStrike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。</a:t>
            </a: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如：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（</a:t>
            </a:r>
            <a:r>
              <a:rPr lang="en-US" altLang="zh-CN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1</a:t>
            </a: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）她们是替带工赚钱的机器。（夏衍《包身工》）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楷体" charset="0"/>
              <a:ea typeface="楷体" charset="0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（</a:t>
            </a:r>
            <a:r>
              <a:rPr lang="en-US" altLang="zh-CN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2</a:t>
            </a: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）但花下也缺不了成群结队的“清国留学生”的速成班，头顶上盘着大辫子，顶得学生制帽的顶上高高耸起，形成一座“富士山”。（鲁迅《藤野先生》）</a:t>
            </a: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 注意：含有以上比喻词的句子不一定是打比方，所以不一定是比喻句。</a:t>
            </a:r>
            <a:r>
              <a:rPr lang="zh-CN" altLang="en-US" sz="2400" b="1" strike="noStrike" noProof="1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如：</a:t>
            </a: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无数照明弹升上天空，黑夜变成了白天。（“黑夜”和“白天”是同类事物，不能构成比喻） 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借喻  指的是本体和比喻词都不出现，而由喻体直接代替本体出现的比喻。</a:t>
            </a:r>
            <a:endParaRPr kumimoji="0" lang="zh-CN" altLang="en-US" sz="2400" b="1" i="0" u="none" strike="noStrike" kern="1200" cap="none" spc="0" normalizeH="0" baseline="0" noProof="1">
              <a:solidFill>
                <a:srgbClr val="FF000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如： </a:t>
            </a: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我似乎打了一个寒噤；我就知道我们之间已经隔了一层可悲的厚障壁了。（鲁迅《故乡》）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另：博喻：指几个比喻连用。</a:t>
            </a:r>
            <a:endParaRPr lang="zh-CN" altLang="en-US" sz="2400" b="1" strike="noStrike" noProof="1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朱自清《荷塘月色》：层层的叶 子中间，零星地点缀着些白花，有袅娜地开着，有羞涩的打着朵儿的;</a:t>
            </a:r>
            <a:r>
              <a:rPr lang="zh-CN" altLang="en-US" sz="2400" b="1" u="sng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正如一粒粒的明珠， 又如碧天里的星星，又如刚出浴的美人</a:t>
            </a:r>
            <a:r>
              <a:rPr lang="zh-CN" altLang="en-US" sz="2400" b="1" strike="noStrike" noProof="1">
                <a:latin typeface="楷体" charset="0"/>
                <a:ea typeface="楷体" charset="0"/>
                <a:cs typeface="宋体" pitchFamily="2" charset="-122"/>
                <a:sym typeface="+mn-ea"/>
              </a:rPr>
              <a:t>。微风过处，送来缕缕清香，仿佛远处高楼上渺茫的 歌声似的。</a:t>
            </a:r>
            <a:endParaRPr lang="zh-CN" altLang="en-US" sz="2400" b="1" strike="noStrike" noProof="1">
              <a:latin typeface="楷体" charset="0"/>
              <a:ea typeface="楷体" charset="0"/>
              <a:cs typeface="宋体" pitchFamily="2" charset="-122"/>
              <a:sym typeface="+mn-ea"/>
            </a:endParaRPr>
          </a:p>
          <a:p>
            <a:pPr marL="0" indent="0" algn="l" fontAlgn="auto">
              <a:buClrTx/>
              <a:buSzTx/>
              <a:buNone/>
            </a:pP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如：  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试问闲愁都几许？一川烟草，满城风絮，梅子黄时雨。</a:t>
            </a:r>
            <a:r>
              <a:rPr lang="zh-CN" altLang="en-US" sz="2400" b="1" strike="noStrike" noProof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（贺铸《青玉案》） 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 fontAlgn="auto"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7290" y="-2540"/>
            <a:ext cx="9144000" cy="1254760"/>
          </a:xfrm>
        </p:spPr>
        <p:txBody>
          <a:bodyPr/>
          <a:p>
            <a:r>
              <a:rPr lang="zh-CN" altLang="en-US" sz="5400">
                <a:latin typeface="黑体" pitchFamily="49" charset="-122"/>
                <a:ea typeface="黑体" pitchFamily="49" charset="-122"/>
                <a:sym typeface="+mn-ea"/>
              </a:rPr>
              <a:t>周测七</a:t>
            </a:r>
            <a:endParaRPr lang="zh-CN" sz="54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270510" y="1220470"/>
            <a:ext cx="11603990" cy="2923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准备：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周测试题   </a:t>
            </a:r>
            <a:r>
              <a:rPr 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积累本  练习本</a:t>
            </a:r>
            <a:endParaRPr 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课堂目标：</a:t>
            </a:r>
            <a:endParaRPr lang="zh-CN" altLang="en-US" sz="2800" b="1" dirty="0">
              <a:solidFill>
                <a:srgbClr val="800000"/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. 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积累文言文知识并学会迁移运用。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4. 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掌握句式变换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--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散句变整句的方法。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fontAlgn="auto">
              <a:lnSpc>
                <a:spcPts val="4460"/>
              </a:lnSpc>
              <a:spcBef>
                <a:spcPts val="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作文：提取关键词，准确立意。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225" y="4344670"/>
            <a:ext cx="9536430" cy="1261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客观题：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1-3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  4.A  5.C 6.CD  9.C</a:t>
            </a:r>
            <a:endParaRPr lang="en-US" altLang="zh-CN" sz="3200" b="1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主观题：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7  14   15</a:t>
            </a:r>
            <a:endParaRPr lang="en-US" altLang="zh-CN" sz="3200" b="1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AS_UNIQUEID" val="38"/>
</p:tagLst>
</file>

<file path=ppt/tags/tag124.xml><?xml version="1.0" encoding="utf-8"?>
<p:tagLst xmlns:p="http://schemas.openxmlformats.org/presentationml/2006/main">
  <p:tag name="AS_UNIQUEID" val="39"/>
</p:tagLst>
</file>

<file path=ppt/tags/tag125.xml><?xml version="1.0" encoding="utf-8"?>
<p:tagLst xmlns:p="http://schemas.openxmlformats.org/presentationml/2006/main">
  <p:tag name="AS_UNIQUEID" val="40"/>
</p:tagLst>
</file>

<file path=ppt/tags/tag126.xml><?xml version="1.0" encoding="utf-8"?>
<p:tagLst xmlns:p="http://schemas.openxmlformats.org/presentationml/2006/main">
  <p:tag name="AS_UNIQUEID" val="41"/>
</p:tagLst>
</file>

<file path=ppt/tags/tag127.xml><?xml version="1.0" encoding="utf-8"?>
<p:tagLst xmlns:p="http://schemas.openxmlformats.org/presentationml/2006/main">
  <p:tag name="AS_UNIQUEID" val="42"/>
</p:tagLst>
</file>

<file path=ppt/tags/tag128.xml><?xml version="1.0" encoding="utf-8"?>
<p:tagLst xmlns:p="http://schemas.openxmlformats.org/presentationml/2006/main">
  <p:tag name="AS_UNIQUEID" val="44"/>
</p:tagLst>
</file>

<file path=ppt/tags/tag129.xml><?xml version="1.0" encoding="utf-8"?>
<p:tagLst xmlns:p="http://schemas.openxmlformats.org/presentationml/2006/main">
  <p:tag name="AS_UNIQUEID" val="4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AS_UNIQUEID" val="46"/>
</p:tagLst>
</file>

<file path=ppt/tags/tag131.xml><?xml version="1.0" encoding="utf-8"?>
<p:tagLst xmlns:p="http://schemas.openxmlformats.org/presentationml/2006/main">
  <p:tag name="AS_UNIQUEID" val="47"/>
</p:tagLst>
</file>

<file path=ppt/tags/tag132.xml><?xml version="1.0" encoding="utf-8"?>
<p:tagLst xmlns:p="http://schemas.openxmlformats.org/presentationml/2006/main">
  <p:tag name="AS_UNIQUEID" val="48"/>
</p:tagLst>
</file>

<file path=ppt/tags/tag133.xml><?xml version="1.0" encoding="utf-8"?>
<p:tagLst xmlns:p="http://schemas.openxmlformats.org/presentationml/2006/main">
  <p:tag name="AS_UNIQUEID" val="50"/>
</p:tagLst>
</file>

<file path=ppt/tags/tag134.xml><?xml version="1.0" encoding="utf-8"?>
<p:tagLst xmlns:p="http://schemas.openxmlformats.org/presentationml/2006/main">
  <p:tag name="AS_UNIQUEID" val="51"/>
</p:tagLst>
</file>

<file path=ppt/tags/tag135.xml><?xml version="1.0" encoding="utf-8"?>
<p:tagLst xmlns:p="http://schemas.openxmlformats.org/presentationml/2006/main">
  <p:tag name="AS_UNIQUEID" val="52"/>
</p:tagLst>
</file>

<file path=ppt/tags/tag136.xml><?xml version="1.0" encoding="utf-8"?>
<p:tagLst xmlns:p="http://schemas.openxmlformats.org/presentationml/2006/main">
  <p:tag name="AS_UNIQUEID" val="53"/>
</p:tagLst>
</file>

<file path=ppt/tags/tag137.xml><?xml version="1.0" encoding="utf-8"?>
<p:tagLst xmlns:p="http://schemas.openxmlformats.org/presentationml/2006/main">
  <p:tag name="AS_UNIQUEID" val="54"/>
</p:tagLst>
</file>

<file path=ppt/tags/tag138.xml><?xml version="1.0" encoding="utf-8"?>
<p:tagLst xmlns:p="http://schemas.openxmlformats.org/presentationml/2006/main">
  <p:tag name="AS_UNIQUEID" val="56"/>
</p:tagLst>
</file>

<file path=ppt/tags/tag139.xml><?xml version="1.0" encoding="utf-8"?>
<p:tagLst xmlns:p="http://schemas.openxmlformats.org/presentationml/2006/main">
  <p:tag name="AS_UNIQUEID" val="5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AS_UNIQUEID" val="58"/>
</p:tagLst>
</file>

<file path=ppt/tags/tag141.xml><?xml version="1.0" encoding="utf-8"?>
<p:tagLst xmlns:p="http://schemas.openxmlformats.org/presentationml/2006/main">
  <p:tag name="AS_UNIQUEID" val="59"/>
</p:tagLst>
</file>

<file path=ppt/tags/tag142.xml><?xml version="1.0" encoding="utf-8"?>
<p:tagLst xmlns:p="http://schemas.openxmlformats.org/presentationml/2006/main">
  <p:tag name="AS_UNIQUEID" val="60"/>
</p:tagLst>
</file>

<file path=ppt/tags/tag143.xml><?xml version="1.0" encoding="utf-8"?>
<p:tagLst xmlns:p="http://schemas.openxmlformats.org/presentationml/2006/main">
  <p:tag name="AS_UNIQUEID" val="61"/>
</p:tagLst>
</file>

<file path=ppt/tags/tag144.xml><?xml version="1.0" encoding="utf-8"?>
<p:tagLst xmlns:p="http://schemas.openxmlformats.org/presentationml/2006/main">
  <p:tag name="AS_UNIQUEID" val="63"/>
</p:tagLst>
</file>

<file path=ppt/tags/tag145.xml><?xml version="1.0" encoding="utf-8"?>
<p:tagLst xmlns:p="http://schemas.openxmlformats.org/presentationml/2006/main">
  <p:tag name="AS_UNIQUEID" val="64"/>
</p:tagLst>
</file>

<file path=ppt/tags/tag146.xml><?xml version="1.0" encoding="utf-8"?>
<p:tagLst xmlns:p="http://schemas.openxmlformats.org/presentationml/2006/main">
  <p:tag name="AS_UNIQUEID" val="65"/>
</p:tagLst>
</file>

<file path=ppt/tags/tag147.xml><?xml version="1.0" encoding="utf-8"?>
<p:tagLst xmlns:p="http://schemas.openxmlformats.org/presentationml/2006/main">
  <p:tag name="AS_UNIQUEID" val="66"/>
</p:tagLst>
</file>

<file path=ppt/tags/tag148.xml><?xml version="1.0" encoding="utf-8"?>
<p:tagLst xmlns:p="http://schemas.openxmlformats.org/presentationml/2006/main">
  <p:tag name="AS_UNIQUEID" val="67"/>
</p:tagLst>
</file>

<file path=ppt/tags/tag149.xml><?xml version="1.0" encoding="utf-8"?>
<p:tagLst xmlns:p="http://schemas.openxmlformats.org/presentationml/2006/main">
  <p:tag name="AS_UNIQUEID" val="6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AS_UNIQUEID" val="69"/>
</p:tagLst>
</file>

<file path=ppt/tags/tag151.xml><?xml version="1.0" encoding="utf-8"?>
<p:tagLst xmlns:p="http://schemas.openxmlformats.org/presentationml/2006/main">
  <p:tag name="AS_UNIQUEID" val="70"/>
</p:tagLst>
</file>

<file path=ppt/tags/tag152.xml><?xml version="1.0" encoding="utf-8"?>
<p:tagLst xmlns:p="http://schemas.openxmlformats.org/presentationml/2006/main">
  <p:tag name="AS_UNIQUEID" val="72"/>
</p:tagLst>
</file>

<file path=ppt/tags/tag153.xml><?xml version="1.0" encoding="utf-8"?>
<p:tagLst xmlns:p="http://schemas.openxmlformats.org/presentationml/2006/main">
  <p:tag name="AS_UNIQUEID" val="73"/>
</p:tagLst>
</file>

<file path=ppt/tags/tag154.xml><?xml version="1.0" encoding="utf-8"?>
<p:tagLst xmlns:p="http://schemas.openxmlformats.org/presentationml/2006/main">
  <p:tag name="AS_UNIQUEID" val="74"/>
</p:tagLst>
</file>

<file path=ppt/tags/tag155.xml><?xml version="1.0" encoding="utf-8"?>
<p:tagLst xmlns:p="http://schemas.openxmlformats.org/presentationml/2006/main">
  <p:tag name="AS_UNIQUEID" val="75"/>
</p:tagLst>
</file>

<file path=ppt/tags/tag156.xml><?xml version="1.0" encoding="utf-8"?>
<p:tagLst xmlns:p="http://schemas.openxmlformats.org/presentationml/2006/main">
  <p:tag name="AS_UNIQUEID" val="77"/>
</p:tagLst>
</file>

<file path=ppt/tags/tag157.xml><?xml version="1.0" encoding="utf-8"?>
<p:tagLst xmlns:p="http://schemas.openxmlformats.org/presentationml/2006/main">
  <p:tag name="AS_UNIQUEID" val="78"/>
</p:tagLst>
</file>

<file path=ppt/tags/tag158.xml><?xml version="1.0" encoding="utf-8"?>
<p:tagLst xmlns:p="http://schemas.openxmlformats.org/presentationml/2006/main">
  <p:tag name="AS_UNIQUEID" val="79"/>
</p:tagLst>
</file>

<file path=ppt/tags/tag159.xml><?xml version="1.0" encoding="utf-8"?>
<p:tagLst xmlns:p="http://schemas.openxmlformats.org/presentationml/2006/main">
  <p:tag name="AS_UNIQUEID" val="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AS_UNIQUEID" val="82"/>
</p:tagLst>
</file>

<file path=ppt/tags/tag161.xml><?xml version="1.0" encoding="utf-8"?>
<p:tagLst xmlns:p="http://schemas.openxmlformats.org/presentationml/2006/main">
  <p:tag name="AS_UNIQUEID" val="83"/>
</p:tagLst>
</file>

<file path=ppt/tags/tag162.xml><?xml version="1.0" encoding="utf-8"?>
<p:tagLst xmlns:p="http://schemas.openxmlformats.org/presentationml/2006/main">
  <p:tag name="AS_UNIQUEID" val="84"/>
</p:tagLst>
</file>

<file path=ppt/tags/tag163.xml><?xml version="1.0" encoding="utf-8"?>
<p:tagLst xmlns:p="http://schemas.openxmlformats.org/presentationml/2006/main">
  <p:tag name="AS_UNIQUEID" val="85"/>
</p:tagLst>
</file>

<file path=ppt/tags/tag164.xml><?xml version="1.0" encoding="utf-8"?>
<p:tagLst xmlns:p="http://schemas.openxmlformats.org/presentationml/2006/main">
  <p:tag name="AS_UNIQUEID" val="86"/>
</p:tagLst>
</file>

<file path=ppt/tags/tag165.xml><?xml version="1.0" encoding="utf-8"?>
<p:tagLst xmlns:p="http://schemas.openxmlformats.org/presentationml/2006/main">
  <p:tag name="AS_UNIQUEID" val="88"/>
</p:tagLst>
</file>

<file path=ppt/tags/tag166.xml><?xml version="1.0" encoding="utf-8"?>
<p:tagLst xmlns:p="http://schemas.openxmlformats.org/presentationml/2006/main">
  <p:tag name="AS_UNIQUEID" val="89"/>
</p:tagLst>
</file>

<file path=ppt/tags/tag167.xml><?xml version="1.0" encoding="utf-8"?>
<p:tagLst xmlns:p="http://schemas.openxmlformats.org/presentationml/2006/main">
  <p:tag name="AS_UNIQUEID" val="90"/>
</p:tagLst>
</file>

<file path=ppt/tags/tag168.xml><?xml version="1.0" encoding="utf-8"?>
<p:tagLst xmlns:p="http://schemas.openxmlformats.org/presentationml/2006/main">
  <p:tag name="AS_UNIQUEID" val="91"/>
</p:tagLst>
</file>

<file path=ppt/tags/tag169.xml><?xml version="1.0" encoding="utf-8"?>
<p:tagLst xmlns:p="http://schemas.openxmlformats.org/presentationml/2006/main">
  <p:tag name="AS_UNIQUEID" val="9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AS_UNIQUEID" val="93"/>
</p:tagLst>
</file>

<file path=ppt/tags/tag171.xml><?xml version="1.0" encoding="utf-8"?>
<p:tagLst xmlns:p="http://schemas.openxmlformats.org/presentationml/2006/main">
  <p:tag name="AS_UNIQUEID" val="95"/>
</p:tagLst>
</file>

<file path=ppt/tags/tag172.xml><?xml version="1.0" encoding="utf-8"?>
<p:tagLst xmlns:p="http://schemas.openxmlformats.org/presentationml/2006/main">
  <p:tag name="AS_UNIQUEID" val="96"/>
</p:tagLst>
</file>

<file path=ppt/tags/tag173.xml><?xml version="1.0" encoding="utf-8"?>
<p:tagLst xmlns:p="http://schemas.openxmlformats.org/presentationml/2006/main">
  <p:tag name="AS_UNIQUEID" val="97"/>
</p:tagLst>
</file>

<file path=ppt/tags/tag174.xml><?xml version="1.0" encoding="utf-8"?>
<p:tagLst xmlns:p="http://schemas.openxmlformats.org/presentationml/2006/main">
  <p:tag name="AS_UNIQUEID" val="98"/>
</p:tagLst>
</file>

<file path=ppt/tags/tag175.xml><?xml version="1.0" encoding="utf-8"?>
<p:tagLst xmlns:p="http://schemas.openxmlformats.org/presentationml/2006/main">
  <p:tag name="AS_UNIQUEID" val="99"/>
</p:tagLst>
</file>

<file path=ppt/tags/tag176.xml><?xml version="1.0" encoding="utf-8"?>
<p:tagLst xmlns:p="http://schemas.openxmlformats.org/presentationml/2006/main">
  <p:tag name="AS_UNIQUEID" val="101"/>
</p:tagLst>
</file>

<file path=ppt/tags/tag177.xml><?xml version="1.0" encoding="utf-8"?>
<p:tagLst xmlns:p="http://schemas.openxmlformats.org/presentationml/2006/main">
  <p:tag name="AS_UNIQUEID" val="102"/>
</p:tagLst>
</file>

<file path=ppt/tags/tag178.xml><?xml version="1.0" encoding="utf-8"?>
<p:tagLst xmlns:p="http://schemas.openxmlformats.org/presentationml/2006/main">
  <p:tag name="AS_UNIQUEID" val="103"/>
</p:tagLst>
</file>

<file path=ppt/tags/tag179.xml><?xml version="1.0" encoding="utf-8"?>
<p:tagLst xmlns:p="http://schemas.openxmlformats.org/presentationml/2006/main">
  <p:tag name="AS_UNIQUEID" val="10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AS_UNIQUEID" val="105"/>
</p:tagLst>
</file>

<file path=ppt/tags/tag181.xml><?xml version="1.0" encoding="utf-8"?>
<p:tagLst xmlns:p="http://schemas.openxmlformats.org/presentationml/2006/main">
  <p:tag name="AS_UNIQUEID" val="107"/>
</p:tagLst>
</file>

<file path=ppt/tags/tag182.xml><?xml version="1.0" encoding="utf-8"?>
<p:tagLst xmlns:p="http://schemas.openxmlformats.org/presentationml/2006/main">
  <p:tag name="AS_UNIQUEID" val="108"/>
</p:tagLst>
</file>

<file path=ppt/tags/tag183.xml><?xml version="1.0" encoding="utf-8"?>
<p:tagLst xmlns:p="http://schemas.openxmlformats.org/presentationml/2006/main">
  <p:tag name="AS_UNIQUEID" val="109"/>
</p:tagLst>
</file>

<file path=ppt/tags/tag184.xml><?xml version="1.0" encoding="utf-8"?>
<p:tagLst xmlns:p="http://schemas.openxmlformats.org/presentationml/2006/main">
  <p:tag name="AS_UNIQUEID" val="110"/>
</p:tagLst>
</file>

<file path=ppt/tags/tag185.xml><?xml version="1.0" encoding="utf-8"?>
<p:tagLst xmlns:p="http://schemas.openxmlformats.org/presentationml/2006/main">
  <p:tag name="AS_UNIQUEID" val="111"/>
</p:tagLst>
</file>

<file path=ppt/tags/tag186.xml><?xml version="1.0" encoding="utf-8"?>
<p:tagLst xmlns:p="http://schemas.openxmlformats.org/presentationml/2006/main">
  <p:tag name="AS_UNIQUEID" val="134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14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1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9279_1"/>
  <p:tag name="KSO_WM_TEMPLATE_CATEGORY" val="custom"/>
  <p:tag name="KSO_WM_TEMPLATE_INDEX" val="20182114"/>
  <p:tag name="KSO_WM_TEMPLATE_SUBCATEGORY" val="0"/>
  <p:tag name="KSO_WM_TEMPLATE_THUMBS_INDEX" val="1、5、6、11、12、20、26、29、32、33、"/>
</p:tagLst>
</file>

<file path=ppt/tags/tag273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74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5_1"/>
  <p:tag name="KSO_WM_TEMPLATE_CATEGORY" val="custom"/>
  <p:tag name="KSO_WM_TEMPLATE_INDEX" val="20181616"/>
  <p:tag name="KSO_WM_TEMPLATE_SUBCATEGORY" val="combine"/>
  <p:tag name="KSO_WM_TEMPLATE_THUMBS_INDEX" val="1、4、5、6、12、13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76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77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5_1"/>
  <p:tag name="KSO_WM_TEMPLATE_CATEGORY" val="custom"/>
  <p:tag name="KSO_WM_TEMPLATE_INDEX" val="20181616"/>
  <p:tag name="KSO_WM_TEMPLATE_SUBCATEGORY" val="combine"/>
  <p:tag name="KSO_WM_TEMPLATE_THUMBS_INDEX" val="1、4、5、6、12、13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79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5_1"/>
  <p:tag name="KSO_WM_TEMPLATE_CATEGORY" val="custom"/>
  <p:tag name="KSO_WM_TEMPLATE_INDEX" val="20181616"/>
  <p:tag name="KSO_WM_TEMPLATE_SUBCATEGORY" val="combine"/>
  <p:tag name="KSO_WM_TEMPLATE_THUMBS_INDEX" val="1、4、5、6、12、13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82.xml><?xml version="1.0" encoding="utf-8"?>
<p:tagLst xmlns:p="http://schemas.openxmlformats.org/presentationml/2006/main">
  <p:tag name="AS_UNIQUEID" val="322"/>
</p:tagLst>
</file>

<file path=ppt/tags/tag283.xml><?xml version="1.0" encoding="utf-8"?>
<p:tagLst xmlns:p="http://schemas.openxmlformats.org/presentationml/2006/main">
  <p:tag name="AS_UNIQUEID" val="323"/>
</p:tagLst>
</file>

<file path=ppt/tags/tag284.xml><?xml version="1.0" encoding="utf-8"?>
<p:tagLst xmlns:p="http://schemas.openxmlformats.org/presentationml/2006/main">
  <p:tag name="AS_UNIQUEID" val="324"/>
</p:tagLst>
</file>

<file path=ppt/tags/tag285.xml><?xml version="1.0" encoding="utf-8"?>
<p:tagLst xmlns:p="http://schemas.openxmlformats.org/presentationml/2006/main">
  <p:tag name="AS_UNIQUEID" val="323"/>
</p:tagLst>
</file>

<file path=ppt/tags/tag286.xml><?xml version="1.0" encoding="utf-8"?>
<p:tagLst xmlns:p="http://schemas.openxmlformats.org/presentationml/2006/main">
  <p:tag name="AS_UNIQUEID" val="324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8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3D7351"/>
      </a:lt1>
      <a:dk2>
        <a:srgbClr val="44546A"/>
      </a:dk2>
      <a:lt2>
        <a:srgbClr val="FFFAEA"/>
      </a:lt2>
      <a:accent1>
        <a:srgbClr val="3D73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​​">
  <a:themeElements>
    <a:clrScheme name="自定义 111">
      <a:dk1>
        <a:srgbClr val="000000"/>
      </a:dk1>
      <a:lt1>
        <a:srgbClr val="FFFFFF"/>
      </a:lt1>
      <a:dk2>
        <a:srgbClr val="FEF6F0"/>
      </a:dk2>
      <a:lt2>
        <a:srgbClr val="FFFFFF"/>
      </a:lt2>
      <a:accent1>
        <a:srgbClr val="EA5873"/>
      </a:accent1>
      <a:accent2>
        <a:srgbClr val="F6B7C3"/>
      </a:accent2>
      <a:accent3>
        <a:srgbClr val="D52A22"/>
      </a:accent3>
      <a:accent4>
        <a:srgbClr val="D8A7B8"/>
      </a:accent4>
      <a:accent5>
        <a:srgbClr val="A1AFC9"/>
      </a:accent5>
      <a:accent6>
        <a:srgbClr val="4A4266"/>
      </a:accent6>
      <a:hlink>
        <a:srgbClr val="4B5CC4"/>
      </a:hlink>
      <a:folHlink>
        <a:srgbClr val="6F61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">
  <a:themeElements>
    <a:clrScheme name="Office">
      <a:dk1>
        <a:srgbClr val="000000"/>
      </a:dk1>
      <a:lt1>
        <a:srgbClr val="3D7351"/>
      </a:lt1>
      <a:dk2>
        <a:srgbClr val="44546A"/>
      </a:dk2>
      <a:lt2>
        <a:srgbClr val="FFFAEA"/>
      </a:lt2>
      <a:accent1>
        <a:srgbClr val="3D73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3D7351"/>
      </a:lt1>
      <a:dk2>
        <a:srgbClr val="44546A"/>
      </a:dk2>
      <a:lt2>
        <a:srgbClr val="FFFAEA"/>
      </a:lt2>
      <a:accent1>
        <a:srgbClr val="3D73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9039</Words>
  <Application>WPS 演示</Application>
  <PresentationFormat>宽屏</PresentationFormat>
  <Paragraphs>253</Paragraphs>
  <Slides>30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Office 主题​​</vt:lpstr>
      <vt:lpstr>Office 主题</vt:lpstr>
      <vt:lpstr>默认设计模板</vt:lpstr>
      <vt:lpstr>1_Office 主题​​</vt:lpstr>
      <vt:lpstr>3_Office 主题​​</vt:lpstr>
      <vt:lpstr>4_Office 主题​​</vt:lpstr>
      <vt:lpstr>5_Office 主题​​</vt:lpstr>
      <vt:lpstr>4_Office 主题</vt:lpstr>
      <vt:lpstr>1_Office 主题</vt:lpstr>
      <vt:lpstr>2_Office 主题</vt:lpstr>
      <vt:lpstr>1_默认设计模板</vt:lpstr>
      <vt:lpstr>周测七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周测七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变换句式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212</cp:revision>
  <dcterms:created xsi:type="dcterms:W3CDTF">2019-06-19T02:08:00Z</dcterms:created>
  <dcterms:modified xsi:type="dcterms:W3CDTF">2022-11-29T06:50:52Z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  <property fmtid="{D5CDD505-2E9C-101B-9397-08002B2CF9AE}" pid="3" name="ICV">
    <vt:lpwstr>4A03C1ADED924C6CB1B5E87257B1885B</vt:lpwstr>
  </property>
</Properties>
</file>