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72" r:id="rId4"/>
    <p:sldId id="263" r:id="rId5"/>
    <p:sldId id="261" r:id="rId6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微软用户" initials="微" lastIdx="0" clrIdx="0"/>
  <p:cmAuthor id="7" name="姜伟光" initials="姜" lastIdx="0" clrIdx="0"/>
  <p:cmAuthor id="8" name="宋洁然" initials="宋" lastIdx="0" clrIdx="1"/>
  <p:cmAuthor id="2" name="作者" initials="A" lastIdx="0" clrIdx="1"/>
  <p:cmAuthor id="9" name="ming qiu" initials="m" lastIdx="0" clrIdx="1"/>
  <p:cmAuthor id="3" name="Author" initials="A" lastIdx="0" clrIdx="2"/>
  <p:cmAuthor id="5" name="Mia Vida Villanueva" initials="M" lastIdx="0" clrIdx="0"/>
  <p:cmAuthor id="6" name="1206988966@qq.com" initials="1" lastIdx="0" clrIdx="2"/>
  <p:cmAuthor id="4" name="win" initials="w" lastIdx="0" clrIdx="0"/>
  <p:cmAuthor id="10" name="Microsoft" initials="M" lastIdx="0" clrIdx="9"/>
  <p:cmAuthor id="15" name="Vivian Liu" initials="" lastIdx="0" clrIdx="1"/>
  <p:cmAuthor id="16" name="刘浩" initials="" lastIdx="0" clrIdx="0"/>
  <p:cmAuthor id="17" name="孙宇婷" initials="" lastIdx="0" clrIdx="21"/>
  <p:cmAuthor id="19" name="Windows 用户" initials="" lastIdx="0" clrIdx="0"/>
  <p:cmAuthor id="20" name="ASUS" initials="" lastIdx="0" clrIdx="0"/>
  <p:cmAuthor id="11" name="86137" initials="8" lastIdx="0" clrIdx="10"/>
  <p:cmAuthor id="21" name="li marry" initials="" lastIdx="0" clrIdx="0"/>
  <p:cmAuthor id="23" name="CHINESE-BC06F90" initials="" lastIdx="0" clrIdx="0"/>
  <p:cmAuthor id="18" name="未知用户1" initials="未知用户1" lastIdx="0" clrIdx="0"/>
  <p:cmAuthor id="12" name="user" initials="" lastIdx="0" clrIdx="0"/>
  <p:cmAuthor id="13" name="杜B格小生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3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25120" y="5220970"/>
            <a:ext cx="11300460" cy="9874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56870" y="453390"/>
            <a:ext cx="1103312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defTabSz="914400">
              <a:buClrTx/>
              <a:buSzTx/>
              <a:buFontTx/>
              <a:defRPr/>
            </a:pP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如何建设现代市场体系？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国家、企业、个人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</a:t>
            </a:r>
            <a:endParaRPr kumimoji="0" lang="zh-CN" altLang="en-US" sz="2000" kern="1200" cap="none" spc="0" normalizeH="0" baseline="0" noProof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r>
              <a:rPr lang="zh-CN" altLang="en-US" sz="2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  <a:sym typeface="+mn-ea"/>
              </a:rPr>
              <a:t>国家：</a:t>
            </a:r>
            <a:endParaRPr lang="zh-CN" altLang="en-US" sz="2000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  <a:sym typeface="+mn-ea"/>
            </a:endParaRPr>
          </a:p>
          <a:p>
            <a:pPr marR="0" defTabSz="914400">
              <a:buClrTx/>
              <a:buSzTx/>
              <a:buFontTx/>
              <a:defRPr/>
            </a:pPr>
            <a:r>
              <a:rPr lang="zh-CN" altLang="en-US" sz="2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1.</a:t>
            </a:r>
            <a:r>
              <a:rPr lang="zh-CN" altLang="en-US" sz="20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统一开放、竞争有序的市场体系，是市场在资源配置中起决定性作用的基础。</a:t>
            </a:r>
            <a:r>
              <a:rPr lang="zh-CN" altLang="en-US" sz="2000" b="1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要加快形成</a:t>
            </a:r>
            <a:r>
              <a:rPr lang="zh-CN" altLang="en-US" sz="20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企业自主经营、公平竞争，消费者自由选择、自主消费，商品和要素自由流动、平等交换的</a:t>
            </a:r>
            <a:r>
              <a:rPr lang="zh-CN" altLang="en-US" sz="2000" b="1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现代市场体系，提高资源配置效率和公平性。</a:t>
            </a:r>
            <a:endParaRPr kumimoji="0" lang="en-US" altLang="zh-CN" sz="2000" b="1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R="0" defTabSz="914400">
              <a:buClrTx/>
              <a:buSzTx/>
              <a:buFontTx/>
              <a:defRPr/>
            </a:pPr>
            <a:r>
              <a:rPr lang="en-US" altLang="zh-CN" sz="2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2.</a:t>
            </a:r>
            <a:r>
              <a:rPr lang="zh-CN" altLang="en-US" sz="2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建立规则：</a:t>
            </a:r>
            <a:r>
              <a:rPr lang="zh-CN" altLang="en-US" sz="20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建立公平开放透明的市场规则。（</a:t>
            </a:r>
            <a:r>
              <a:rPr lang="en-US" altLang="zh-CN" sz="20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</a:t>
            </a:r>
            <a:r>
              <a:rPr lang="zh-CN" altLang="en-US" sz="20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条）</a:t>
            </a:r>
            <a:endParaRPr lang="zh-CN" altLang="en-US" sz="2000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R="0" defTabSz="914400">
              <a:buClrTx/>
              <a:buSzTx/>
              <a:buFontTx/>
              <a:defRPr/>
            </a:pPr>
            <a:r>
              <a:rPr lang="zh-CN" altLang="en-US" sz="20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①要完善</a:t>
            </a:r>
            <a:r>
              <a:rPr lang="zh-CN" altLang="en-US" sz="2000" b="1">
                <a:solidFill>
                  <a:schemeClr val="accent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公平竞争制度，</a:t>
            </a:r>
            <a:r>
              <a:rPr lang="zh-CN" altLang="en-US" sz="20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强化竞争政策基础地位，落实公平竞争审查制度，加强和改进反垄断和反不正当竞争执法 ；</a:t>
            </a:r>
            <a:endParaRPr lang="zh-CN" altLang="en-US" sz="20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R="0" defTabSz="914400">
              <a:buClrTx/>
              <a:buSzTx/>
              <a:buFontTx/>
              <a:defRPr/>
            </a:pPr>
            <a:r>
              <a:rPr lang="zh-CN" altLang="en-US" sz="20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②要</a:t>
            </a:r>
            <a:r>
              <a:rPr lang="zh-CN" altLang="en-US" sz="2000" b="1">
                <a:solidFill>
                  <a:schemeClr val="accent5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建立健全社会征信体系</a:t>
            </a:r>
            <a:r>
              <a:rPr lang="zh-CN" altLang="en-US" sz="20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，褒奖诚信，惩戒失信；</a:t>
            </a:r>
            <a:endParaRPr kumimoji="0" lang="zh-CN" altLang="en-US" sz="2000" b="1" kern="1200" cap="none" spc="0" normalizeH="0" baseline="0" noProof="1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R="0" defTabSz="914400">
              <a:buClrTx/>
              <a:buSzTx/>
              <a:buFontTx/>
              <a:defRPr/>
            </a:pPr>
            <a:r>
              <a:rPr lang="zh-CN" altLang="en-US" sz="20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③要</a:t>
            </a:r>
            <a:r>
              <a:rPr lang="zh-CN" altLang="en-US" sz="2000" b="1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健全优胜劣汰市场化退出机制，</a:t>
            </a:r>
            <a:r>
              <a:rPr lang="zh-CN" altLang="en-US" sz="20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从而实现市场准入畅通、市场开放有序、市场竞争充分、市场秩序规范。</a:t>
            </a:r>
            <a:endParaRPr kumimoji="0" lang="zh-CN" altLang="en-US" sz="2000" b="1" kern="1200" cap="none" spc="0" normalizeH="0" baseline="0" noProof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R="0" defTabSz="914400">
              <a:buClrTx/>
              <a:buSzTx/>
              <a:buFontTx/>
              <a:defRPr/>
            </a:pPr>
            <a:r>
              <a:rPr lang="en-US" altLang="zh-CN" sz="2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3.</a:t>
            </a:r>
            <a:r>
              <a:rPr lang="zh-CN" altLang="en-US" sz="2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完善机制：</a:t>
            </a:r>
            <a:r>
              <a:rPr lang="zh-CN" altLang="en-US" sz="20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完善主要市场决定价格的机制。（</a:t>
            </a:r>
            <a:r>
              <a:rPr lang="en-US" altLang="zh-CN" sz="20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</a:t>
            </a:r>
            <a:r>
              <a:rPr lang="zh-CN" altLang="en-US" sz="20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条）</a:t>
            </a:r>
            <a:endParaRPr lang="zh-CN" altLang="en-US" sz="2000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R="0" defTabSz="914400">
              <a:buClrTx/>
              <a:buSzTx/>
              <a:buFontTx/>
              <a:defRPr/>
            </a:pPr>
            <a:r>
              <a:rPr lang="zh-CN" altLang="en-US" sz="20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①凡是能由市场形成价格的都交给市场，政府不进行不当干预。</a:t>
            </a:r>
            <a:endParaRPr lang="zh-CN" altLang="en-US" sz="20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R="0" defTabSz="914400">
              <a:buClrTx/>
              <a:buSzTx/>
              <a:buFontTx/>
              <a:defRPr/>
            </a:pPr>
            <a:r>
              <a:rPr lang="zh-CN" altLang="en-US" sz="20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②政府定价主要限定在重要公用事业、公益性服务、网络型自然垄断环节等方面。</a:t>
            </a:r>
            <a:endParaRPr kumimoji="0" lang="zh-CN" altLang="en-US" sz="2000" b="1" kern="1200" cap="none" spc="0" normalizeH="0" baseline="0" noProof="1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R="0" defTabSz="914400">
              <a:buClrTx/>
              <a:buSzTx/>
              <a:buFontTx/>
              <a:defRPr/>
            </a:pPr>
            <a:r>
              <a:rPr lang="zh-CN" altLang="en-US" sz="20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③政府定价要提高透明度，接受社会监督。</a:t>
            </a:r>
            <a:endParaRPr lang="zh-CN" altLang="en-US" sz="20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R="0" defTabSz="914400">
              <a:buClrTx/>
              <a:buSzTx/>
              <a:buFontTx/>
              <a:defRPr/>
            </a:pPr>
            <a:endParaRPr kumimoji="0" lang="zh-CN" altLang="en-US" sz="2000" b="1" kern="1200" cap="none" spc="0" normalizeH="0" baseline="0" noProof="1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R="0" defTabSz="914400">
              <a:buClrTx/>
              <a:buSzTx/>
              <a:buFontTx/>
              <a:defRPr/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4.</a:t>
            </a:r>
            <a:r>
              <a:rPr sz="2000" b="1">
                <a:solidFill>
                  <a:srgbClr val="FF0000"/>
                </a:solidFill>
                <a:sym typeface="+mn-ea"/>
              </a:rPr>
              <a:t>破除体制机制障碍，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合理配置宏观管理部门职能，深入推进简政放权，完善（政府经济职能），提高行政效率，全面提高政府效能，建设人民满意的服务型政府。</a:t>
            </a:r>
            <a:r>
              <a:rPr lang="zh-CN" altLang="en-US" sz="2000" b="1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补充在</a:t>
            </a:r>
            <a:r>
              <a:rPr lang="en-US" altLang="zh-CN" sz="2000" b="1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18</a:t>
            </a:r>
            <a:r>
              <a:rPr lang="zh-CN" altLang="en-US" sz="2000" b="1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页</a:t>
            </a:r>
            <a:endParaRPr lang="zh-CN" altLang="en-US" sz="2000" b="1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59605" y="69850"/>
            <a:ext cx="3030855" cy="52197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市场机制有效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13345" y="69850"/>
            <a:ext cx="4123690" cy="95313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背诵整理三页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PPT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考试范围：必修二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1-3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课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860" y="4625975"/>
            <a:ext cx="6642735" cy="996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60680" y="651510"/>
            <a:ext cx="11292840" cy="5692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sz="2800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我国政府的经济职能</a:t>
            </a:r>
            <a:r>
              <a:rPr kumimoji="0" lang="zh-CN" altLang="en-US" sz="2800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及</a:t>
            </a:r>
            <a:r>
              <a:rPr kumimoji="0" lang="zh-CN" altLang="en-US" sz="2800" b="1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作用？</a:t>
            </a:r>
            <a:endParaRPr kumimoji="0" lang="zh-CN" altLang="en-US" sz="2800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r>
              <a:rPr kumimoji="0" lang="zh-CN" altLang="en-US" sz="2800" b="1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①实施国家重大发展战略和中长期经济社会发展规划制度</a:t>
            </a:r>
            <a:endParaRPr kumimoji="0" lang="zh-CN" altLang="en-US" sz="2800" b="1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r>
              <a:rPr kumimoji="0" lang="zh-CN" altLang="en-US" sz="2800" b="1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②</a:t>
            </a:r>
            <a:r>
              <a:rPr kumimoji="0" lang="zh-CN" altLang="en-US" sz="2800" b="1" u="sng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通过科学的宏观调控</a:t>
            </a:r>
            <a:r>
              <a:rPr kumimoji="0" lang="zh-CN" altLang="en-US" sz="2800" b="1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zh-CN" altLang="en-US" sz="2800" b="1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实施宏观经济政策，</a:t>
            </a:r>
            <a:r>
              <a:rPr kumimoji="0" lang="zh-CN" altLang="en-US" sz="2800" b="1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保持宏观经济稳定。</a:t>
            </a:r>
            <a:endParaRPr kumimoji="0" lang="zh-CN" altLang="en-US" sz="2800" b="1" kern="1200" cap="none" spc="0" normalizeH="0" baseline="0" noProof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r>
              <a:rPr kumimoji="0" lang="zh-CN" altLang="en-US" sz="2800" b="1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③通过实施产业政策，</a:t>
            </a:r>
            <a:r>
              <a:rPr kumimoji="0" lang="zh-CN" altLang="en-US" sz="2800" b="1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促进产业结构不断优化升级</a:t>
            </a:r>
            <a:endParaRPr kumimoji="0" lang="zh-CN" altLang="en-US" sz="2800" b="1" kern="1200" cap="none" spc="0" normalizeH="0" baseline="0" noProof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r>
              <a:rPr kumimoji="0" lang="zh-CN" altLang="en-US" sz="2800" b="1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④通过实施区域政策和环境政策，</a:t>
            </a:r>
            <a:r>
              <a:rPr kumimoji="0" lang="zh-CN" altLang="en-US" sz="2800" b="1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推动区域经济协调发展和可持续发展。</a:t>
            </a:r>
            <a:endParaRPr kumimoji="0" lang="zh-CN" altLang="en-US" sz="2800" b="1" kern="1200" cap="none" spc="0" normalizeH="0" baseline="0" noProof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r>
              <a:rPr kumimoji="0" lang="zh-CN" altLang="en-US" sz="2800" b="1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⑤通过市场监管、质量监管、安全监管，</a:t>
            </a:r>
            <a:r>
              <a:rPr kumimoji="0" lang="zh-CN" altLang="en-US" sz="2800" b="1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规范市场秩序，保障公平竞争，弥补市场缺陷。</a:t>
            </a:r>
            <a:endParaRPr kumimoji="0" lang="zh-CN" altLang="en-US" sz="2800" b="1" kern="1200" cap="none" spc="0" normalizeH="0" baseline="0" noProof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r>
              <a:rPr kumimoji="0" lang="zh-CN" altLang="en-US" sz="2800" b="1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⑥通过加强和优化公共服务，</a:t>
            </a:r>
            <a:r>
              <a:rPr kumimoji="0" lang="zh-CN" altLang="en-US" sz="2800" b="1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保障社会公平正义，促进共同富裕，更好满足人民日益增长的美好生活需要。</a:t>
            </a:r>
            <a:endParaRPr kumimoji="0" lang="zh-CN" altLang="en-US" sz="2800" b="1" kern="1200" cap="none" spc="0" normalizeH="0" baseline="0" noProof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endParaRPr kumimoji="0" lang="zh-CN" altLang="en-US" sz="2800" b="1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r>
              <a:rPr kumimoji="0" lang="zh-CN" altLang="en-US" sz="2800" b="1" u="sng" kern="1200" cap="none" spc="0" normalizeH="0" baseline="0" noProof="1">
                <a:latin typeface="华文隶书" panose="02010800040101010101" charset="-122"/>
                <a:ea typeface="华文隶书" panose="02010800040101010101" charset="-122"/>
                <a:cs typeface="+mn-cs"/>
              </a:rPr>
              <a:t>注意</a:t>
            </a:r>
            <a:r>
              <a:rPr kumimoji="0" lang="en-US" altLang="zh-CN" sz="2800" b="1" u="sng" kern="1200" cap="none" spc="0" normalizeH="0" baseline="0" noProof="1">
                <a:latin typeface="华文隶书" panose="02010800040101010101" charset="-122"/>
                <a:ea typeface="华文隶书" panose="02010800040101010101" charset="-122"/>
                <a:cs typeface="+mn-cs"/>
              </a:rPr>
              <a:t>:</a:t>
            </a:r>
            <a:r>
              <a:rPr kumimoji="0" lang="zh-CN" altLang="en-US" sz="2800" b="1" u="sng" kern="1200" cap="none" spc="0" normalizeH="0" baseline="0" noProof="1">
                <a:latin typeface="华文隶书" panose="02010800040101010101" charset="-122"/>
                <a:ea typeface="华文隶书" panose="02010800040101010101" charset="-122"/>
                <a:cs typeface="+mn-cs"/>
              </a:rPr>
              <a:t>转变政府职能</a:t>
            </a:r>
            <a:r>
              <a:rPr kumimoji="0" lang="en-US" altLang="zh-CN" sz="2800" b="1" u="sng" kern="1200" cap="none" spc="0" normalizeH="0" baseline="0" noProof="1">
                <a:latin typeface="华文隶书" panose="02010800040101010101" charset="-122"/>
                <a:ea typeface="华文隶书" panose="02010800040101010101" charset="-122"/>
                <a:cs typeface="+mn-cs"/>
              </a:rPr>
              <a:t>,</a:t>
            </a:r>
            <a:r>
              <a:rPr kumimoji="0" lang="zh-CN" altLang="en-US" sz="2800" b="1" u="sng" kern="1200" cap="none" spc="0" normalizeH="0" baseline="0" noProof="1">
                <a:latin typeface="华文隶书" panose="02010800040101010101" charset="-122"/>
                <a:ea typeface="华文隶书" panose="02010800040101010101" charset="-122"/>
                <a:cs typeface="+mn-cs"/>
              </a:rPr>
              <a:t>深入推进简政放权</a:t>
            </a:r>
            <a:r>
              <a:rPr kumimoji="0" lang="en-US" altLang="zh-CN" sz="2800" b="1" u="sng" kern="1200" cap="none" spc="0" normalizeH="0" baseline="0" noProof="1">
                <a:latin typeface="华文隶书" panose="02010800040101010101" charset="-122"/>
                <a:ea typeface="华文隶书" panose="02010800040101010101" charset="-122"/>
                <a:cs typeface="+mn-cs"/>
              </a:rPr>
              <a:t> </a:t>
            </a:r>
            <a:endParaRPr kumimoji="0" lang="en-US" altLang="zh-CN" sz="2800" b="1" u="sng" kern="1200" cap="none" spc="0" normalizeH="0" baseline="0" noProof="1">
              <a:latin typeface="华文隶书" panose="02010800040101010101" charset="-122"/>
              <a:ea typeface="华文隶书" panose="02010800040101010101" charset="-122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endParaRPr kumimoji="0" lang="en-US" altLang="zh-CN" sz="2800" b="1" u="sng" kern="1200" cap="none" spc="0" normalizeH="0" baseline="0" noProof="1">
              <a:latin typeface="华文隶书" panose="02010800040101010101" charset="-122"/>
              <a:ea typeface="华文隶书" panose="02010800040101010101" charset="-122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r>
              <a:rPr kumimoji="0" lang="zh-CN" altLang="en-US" sz="2800" b="1" u="sng" kern="1200" cap="none" spc="0" normalizeH="0" baseline="0" noProof="1">
                <a:latin typeface="华文隶书" panose="02010800040101010101" charset="-122"/>
                <a:ea typeface="华文隶书" panose="02010800040101010101" charset="-122"/>
                <a:cs typeface="+mn-cs"/>
              </a:rPr>
              <a:t>财政、货币政策</a:t>
            </a:r>
            <a:endParaRPr kumimoji="0" lang="zh-CN" altLang="en-US" sz="2800" b="1" u="sng" kern="1200" cap="none" spc="0" normalizeH="0" baseline="0" noProof="1">
              <a:latin typeface="华文隶书" panose="02010800040101010101" charset="-122"/>
              <a:ea typeface="华文隶书" panose="0201080004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99050" y="-635"/>
            <a:ext cx="3442970" cy="41592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noAutofit/>
          </a:bodyPr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宏观调控有度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5090" y="5479415"/>
            <a:ext cx="11924030" cy="1149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415290"/>
            <a:ext cx="12002770" cy="62147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ts val="2280"/>
              </a:lnSpc>
            </a:pPr>
            <a:r>
              <a:rPr lang="zh-CN" altLang="en-US" b="1" dirty="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如何发展非公有制经济？（</a:t>
            </a:r>
            <a:r>
              <a:rPr lang="en-US" altLang="zh-CN" b="1" dirty="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P12</a:t>
            </a:r>
            <a:r>
              <a:rPr lang="zh-CN" altLang="en-US" b="1" dirty="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b="1" dirty="0">
              <a:solidFill>
                <a:schemeClr val="accent5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 fontAlgn="auto">
              <a:lnSpc>
                <a:spcPts val="2280"/>
              </a:lnSpc>
              <a:buClrTx/>
              <a:buSzTx/>
              <a:buFontTx/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——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国家：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政府政策角度：</a:t>
            </a:r>
            <a:endParaRPr lang="zh-CN" altLang="en-US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ts val="228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①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必须坚持公有制为主体、多种所有制经济共同发展的前提下，</a:t>
            </a:r>
            <a:r>
              <a:rPr lang="zh-CN" altLang="en-US" b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毫不动摇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的鼓励、支持、引导非公有制经济发展。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fontAlgn="auto">
              <a:lnSpc>
                <a:spcPts val="228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②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要培育更多充满活力的市场主体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营造支持非公有制经济高质量发展的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制度环境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;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法制环境；社会氛围。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ts val="228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③营造各种所有制经济依法平等使用生产要素、公开公平公正参与市场竞争、同等受到法律保护的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市场环境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algn="l" fontAlgn="auto">
              <a:lnSpc>
                <a:spcPts val="2280"/>
              </a:lnSpc>
              <a:buClrTx/>
              <a:buSzTx/>
              <a:buFontTx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④贯彻落实包括市场准入、企业融资等在内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的促进非公有制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经济健康发展的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各项政策措施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 fontAlgn="auto">
              <a:lnSpc>
                <a:spcPts val="2280"/>
              </a:lnSpc>
              <a:buClrTx/>
              <a:buSzTx/>
              <a:buFontTx/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企业管理角度：</a:t>
            </a:r>
            <a:endParaRPr lang="zh-CN" altLang="en-US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fontAlgn="auto">
              <a:lnSpc>
                <a:spcPts val="228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①支持和帮助非公有制企业提高企业管理水平，完善管理体制机制。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fontAlgn="auto">
              <a:lnSpc>
                <a:spcPts val="228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②提高生产技术水平和研发能力，从而不断提高企业的效率和市场竞争力。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algn="l" fontAlgn="auto">
              <a:lnSpc>
                <a:spcPts val="2280"/>
              </a:lnSpc>
              <a:buClrTx/>
              <a:buSzTx/>
              <a:buFontTx/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非公有制经济人士角度：</a:t>
            </a:r>
            <a:endParaRPr lang="zh-CN" altLang="en-US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fontAlgn="auto">
              <a:lnSpc>
                <a:spcPts val="228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促进非公有制经济人士健康成长，推动非公有制经济人士做合格的中国特色社会主义事业建设者。非公有制经济人士要坚持爱国敬业，坚持守法经营、诚信经营，构建亲清政商关系，坚持回报社会、积极承担社会责任，树立企业的良好社会形象。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accent5"/>
                </a:solidFill>
                <a:highlight>
                  <a:srgbClr val="FFFF00"/>
                </a:highligh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——</a:t>
            </a:r>
            <a:r>
              <a:rPr lang="zh-CN" altLang="en-US" b="1" dirty="0">
                <a:solidFill>
                  <a:schemeClr val="accent5"/>
                </a:solidFill>
                <a:highlight>
                  <a:srgbClr val="FFFF00"/>
                </a:highligh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企业：经营如何取得成功？（</a:t>
            </a:r>
            <a:r>
              <a:rPr lang="en-US" altLang="zh-CN" b="1" dirty="0">
                <a:solidFill>
                  <a:schemeClr val="accent5"/>
                </a:solidFill>
                <a:highlight>
                  <a:srgbClr val="FFFF00"/>
                </a:highligh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P13</a:t>
            </a:r>
            <a:r>
              <a:rPr lang="zh-CN" altLang="en-US" b="1" dirty="0">
                <a:solidFill>
                  <a:schemeClr val="accent5"/>
                </a:solidFill>
                <a:highlight>
                  <a:srgbClr val="FFFF00"/>
                </a:highligh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相关链接）</a:t>
            </a:r>
            <a:endParaRPr lang="zh-CN" altLang="en-US" b="1" dirty="0">
              <a:solidFill>
                <a:schemeClr val="accent5"/>
              </a:solidFill>
              <a:highlight>
                <a:srgbClr val="FFFF00"/>
              </a:highlight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R="0" defTabSz="914400">
              <a:lnSpc>
                <a:spcPct val="90000"/>
              </a:lnSpc>
              <a:buClrTx/>
              <a:buSzTx/>
              <a:buFontTx/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（1）企业要遵循市场规律，制定正确的经营战略；</a:t>
            </a:r>
            <a:endParaRPr kumimoji="0" lang="zh-CN" altLang="en-US" b="1" kern="1200" cap="none" spc="0" normalizeH="0" baseline="0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R="0" defTabSz="914400">
              <a:lnSpc>
                <a:spcPct val="90000"/>
              </a:lnSpc>
              <a:buClrTx/>
              <a:buSzTx/>
              <a:buFontTx/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（2）企业要提高自主创新能力，依靠科技进步、科学管理等手段，形成自己的竞争优势。</a:t>
            </a:r>
            <a:endParaRPr kumimoji="0" lang="zh-CN" altLang="en-US" b="1" kern="1200" cap="none" spc="0" normalizeH="0" baseline="0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R="0" defTabSz="914400">
              <a:lnSpc>
                <a:spcPct val="90000"/>
              </a:lnSpc>
              <a:buClrTx/>
              <a:buSzTx/>
              <a:buFontTx/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（3）企业要诚信经营，树立良好的信誉和企业形象。</a:t>
            </a:r>
            <a:endParaRPr kumimoji="0" lang="zh-CN" altLang="en-US" b="1" kern="1200" cap="none" spc="0" normalizeH="0" baseline="0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R="0" defTabSz="914400">
              <a:lnSpc>
                <a:spcPct val="90000"/>
              </a:lnSpc>
              <a:buClrTx/>
              <a:buSzTx/>
              <a:buFontTx/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）企业要积极承担社会责任，做到经济效益与社会效益相统一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R="0" defTabSz="914400">
              <a:lnSpc>
                <a:spcPct val="90000"/>
              </a:lnSpc>
              <a:buClrTx/>
              <a:buSzTx/>
              <a:buFontTx/>
              <a:defRPr/>
            </a:pPr>
            <a:r>
              <a:rPr lang="en-US" altLang="zh-C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P30</a:t>
            </a:r>
            <a:r>
              <a: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第三段（补充）</a:t>
            </a:r>
            <a:endParaRPr kumimoji="0" lang="zh-CN" altLang="en-US" b="1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R="0" defTabSz="914400">
              <a:lnSpc>
                <a:spcPct val="90000"/>
              </a:lnSpc>
              <a:buClrTx/>
              <a:buSzTx/>
              <a:buFontTx/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（5）企业活力是企业的创新和竞争力之源。企业内部要合理分配收入，建立良好的激励机制，调动员工工作积极性。</a:t>
            </a:r>
            <a:endParaRPr kumimoji="0" lang="zh-CN" altLang="en-US" b="1" kern="1200" cap="none" spc="0" normalizeH="0" baseline="0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R="0" defTabSz="914400">
              <a:lnSpc>
                <a:spcPct val="90000"/>
              </a:lnSpc>
              <a:buClrTx/>
              <a:buSzTx/>
              <a:buFontTx/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（6）建立和健全权责清晰、分工明确、有效沟通、反映及时、管理科学的管理体制机制。</a:t>
            </a:r>
            <a:endParaRPr kumimoji="0" lang="zh-CN" altLang="en-US" b="1" kern="1200" cap="none" spc="0" normalizeH="0" baseline="0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R="0" defTabSz="914400">
              <a:lnSpc>
                <a:spcPct val="90000"/>
              </a:lnSpc>
              <a:buClrTx/>
              <a:buSzTx/>
              <a:buFontTx/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（7）培育有利于激发和保持活力的企业文化。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99050" y="-635"/>
            <a:ext cx="3442970" cy="41592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noAutofit/>
          </a:bodyPr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微观主体有活力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855" y="425450"/>
            <a:ext cx="11894185" cy="5400675"/>
          </a:xfrm>
          <a:ln w="28575">
            <a:solidFill>
              <a:schemeClr val="accent1">
                <a:shade val="50000"/>
              </a:schemeClr>
            </a:solidFill>
          </a:ln>
        </p:spPr>
        <p:txBody>
          <a:bodyPr wrap="square" numCol="1" anchor="t" anchorCtr="0" compatLnSpc="1">
            <a:noAutofit/>
          </a:bodyPr>
          <a:lstStyle/>
          <a:p>
            <a:pPr marL="342900" marR="0" indent="0" algn="l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300" b="1" i="0" u="none" strike="noStrike" kern="1200" cap="none" spc="0" normalizeH="0" baseline="0" noProof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①</a:t>
            </a:r>
            <a:r>
              <a:rPr kumimoji="0" lang="en-US" altLang="zh-CN" sz="2300" b="1" i="0" u="none" strike="noStrike" kern="1200" cap="none" spc="0" normalizeH="0" baseline="0" noProof="1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市场</a:t>
            </a:r>
            <a:r>
              <a:rPr kumimoji="0" sz="2300" b="1" i="0" u="none" strike="noStrike" kern="1200" cap="none" spc="0" normalizeH="0" baseline="0" noProof="1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决定资源配置是市场经济的一般规律，健全（让）市场机制引导和调节资源在全社会的配置   </a:t>
            </a:r>
            <a:r>
              <a:rPr kumimoji="0" lang="en-US" sz="2300" b="1" i="0" u="none" strike="noStrike" kern="1200" cap="none" spc="0" normalizeH="0" baseline="0" noProof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</a:t>
            </a:r>
            <a:r>
              <a:rPr kumimoji="0" lang="zh-CN" altLang="en-US" sz="2300" b="1" i="0" u="none" strike="noStrike" kern="1200" cap="none" spc="0" normalizeH="0" baseline="0" noProof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材料</a:t>
            </a:r>
            <a:endParaRPr kumimoji="0" sz="2300" b="1" i="0" u="none" strike="noStrike" kern="1200" cap="none" spc="0" normalizeH="0" baseline="0" noProof="1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indent="0" algn="l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300" b="1" i="0" u="none" strike="noStrike" kern="1200" cap="none" spc="0" normalizeH="0" baseline="0" noProof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②</a:t>
            </a:r>
            <a:r>
              <a:rPr kumimoji="0" sz="2300" b="1" i="0" u="none" strike="noStrike" kern="1200" cap="none" spc="0" normalizeH="0" baseline="0" noProof="1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统一开放、竞争有序的</a:t>
            </a:r>
            <a:r>
              <a:rPr kumimoji="0" sz="2300" b="1" i="0" u="none" strike="noStrike" kern="1200" cap="none" spc="0" normalizeH="0" baseline="0" noProof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市场体系</a:t>
            </a:r>
            <a:r>
              <a:rPr kumimoji="0" sz="2300" b="1" i="0" u="none" strike="noStrike" kern="1200" cap="none" spc="0" normalizeH="0" baseline="0" noProof="1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，是使</a:t>
            </a:r>
            <a:r>
              <a:rPr kumimoji="0" sz="2300" b="1" i="0" u="none" strike="noStrike" kern="1200" cap="none" spc="0" normalizeH="0" baseline="0" noProof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市场</a:t>
            </a:r>
            <a:r>
              <a:rPr kumimoji="0" sz="2300" b="1" i="0" u="none" strike="noStrike" kern="1200" cap="none" spc="0" normalizeH="0" baseline="0" noProof="1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在资源配置中起决定性作用的基础。</a:t>
            </a:r>
            <a:r>
              <a:rPr kumimoji="0" sz="2300" b="1" i="0" u="none" strike="noStrike" kern="1200" cap="none" spc="0" normalizeH="0" baseline="0" noProof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加快形成现代市场体系，</a:t>
            </a:r>
            <a:r>
              <a:rPr kumimoji="0" sz="2300" b="1" i="0" u="none" strike="noStrike" kern="1200" cap="none" spc="0" normalizeH="0" baseline="0" noProof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健全</a:t>
            </a:r>
            <a:r>
              <a:rPr lang="zh-CN" altLang="en-US" sz="23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完善</a:t>
            </a:r>
            <a:r>
              <a:rPr lang="zh-CN" altLang="en-US" sz="2300" b="1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公平竞争制度</a:t>
            </a:r>
            <a:r>
              <a:rPr kumimoji="0" lang="zh-CN" sz="2300" b="1" i="0" u="none" strike="noStrike" kern="1200" cap="none" spc="0" normalizeH="0" baseline="0" noProof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、健全社会征信体系、健全</a:t>
            </a:r>
            <a:r>
              <a:rPr kumimoji="0" sz="2300" b="1" i="0" u="none" strike="noStrike" kern="1200" cap="none" spc="0" normalizeH="0" baseline="0" noProof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优胜劣汰的市场化</a:t>
            </a:r>
            <a:r>
              <a:rPr kumimoji="0" lang="zh-CN" sz="2300" b="1" i="0" u="none" strike="noStrike" kern="1200" cap="none" spc="0" normalizeH="0" baseline="0" noProof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退</a:t>
            </a:r>
            <a:r>
              <a:rPr kumimoji="0" sz="2300" b="1" i="0" u="none" strike="noStrike" kern="1200" cap="none" spc="0" normalizeH="0" baseline="0" noProof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出机制</a:t>
            </a:r>
            <a:r>
              <a:rPr kumimoji="0" sz="2300" b="1" i="0" u="none" strike="noStrike" kern="1200" cap="none" spc="0" normalizeH="0" baseline="0" noProof="1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kumimoji="0" lang="en-US" sz="2300" b="1" i="0" u="none" strike="noStrike" kern="1200" cap="none" spc="0" normalizeH="0" baseline="0" noProof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</a:t>
            </a:r>
            <a:r>
              <a:rPr kumimoji="0" lang="zh-CN" altLang="en-US" sz="2300" b="1" i="0" u="none" strike="noStrike" kern="1200" cap="none" spc="0" normalizeH="0" baseline="0" noProof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材料</a:t>
            </a:r>
            <a:endParaRPr kumimoji="0" sz="2300" b="1" i="0" u="none" strike="noStrike" kern="1200" cap="none" spc="0" normalizeH="0" baseline="0" noProof="1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marR="0" indent="0" algn="l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300" b="1" i="0" u="none" strike="noStrike" kern="1200" cap="none" spc="0" normalizeH="0" baseline="0" noProof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③</a:t>
            </a:r>
            <a:r>
              <a:rPr kumimoji="0" sz="2300" b="1" i="0" u="none" strike="noStrike" kern="1200" cap="none" spc="0" normalizeH="0" baseline="0" noProof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实施</a:t>
            </a:r>
            <a:r>
              <a:rPr kumimoji="0" sz="2300" b="1" i="0" u="none" strike="noStrike" kern="1200" cap="none" spc="0" normalizeH="0" baseline="0" noProof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科学的宏观调控</a:t>
            </a:r>
            <a:r>
              <a:rPr kumimoji="0" lang="en-US" sz="2300" b="1" i="0" u="none" strike="noStrike" kern="1200" cap="none" spc="0" normalizeH="0" baseline="0" noProof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</a:t>
            </a:r>
            <a:r>
              <a:rPr kumimoji="0" lang="en-US" sz="2300" b="1" i="0" u="none" strike="noStrike" kern="1200" cap="none" spc="0" normalizeH="0" baseline="0" noProof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</a:t>
            </a:r>
            <a:r>
              <a:rPr kumimoji="0" lang="zh-CN" altLang="en-US" sz="2300" b="1" i="0" u="none" strike="noStrike" kern="1200" cap="none" spc="0" normalizeH="0" baseline="0" noProof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个职能根据材料选择（</a:t>
            </a:r>
            <a:r>
              <a:rPr kumimoji="0" sz="2300" b="1" i="0" u="none" strike="noStrike" kern="1200" cap="none" spc="0" normalizeH="0" baseline="0" noProof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实施</a:t>
            </a:r>
            <a:r>
              <a:rPr kumimoji="0" sz="2300" b="1" i="0" u="none" strike="noStrike" kern="1200" cap="none" spc="0" normalizeH="0" baseline="0" noProof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宏观经济</a:t>
            </a:r>
            <a:r>
              <a:rPr kumimoji="0" sz="2300" b="1" i="0" u="none" strike="noStrike" kern="1200" cap="none" spc="0" normalizeH="0" baseline="0" noProof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政策，保持宏观经济稳定</a:t>
            </a:r>
            <a:r>
              <a:rPr kumimoji="0" lang="en-US" sz="2300" b="1" i="0" u="none" strike="noStrike" kern="1200" cap="none" spc="0" normalizeH="0" baseline="0" noProof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kumimoji="0" sz="2300" b="1" i="0" u="none" strike="noStrike" kern="1200" cap="none" spc="0" normalizeH="0" baseline="0" noProof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加强</a:t>
            </a:r>
            <a:r>
              <a:rPr kumimoji="0" sz="2300" b="1" i="0" u="none" strike="noStrike" kern="1200" cap="none" spc="0" normalizeH="0" baseline="0" noProof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市场监管</a:t>
            </a:r>
            <a:r>
              <a:rPr kumimoji="0" sz="2300" b="1" i="0" u="none" strike="noStrike" kern="1200" cap="none" spc="0" normalizeH="0" baseline="0" noProof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，规范市场秩序，保障公平竞争，弥补市场缺陷</a:t>
            </a:r>
            <a:r>
              <a:rPr kumimoji="0" lang="en-US" sz="2300" b="1" i="0" u="none" strike="noStrike" kern="1200" cap="none" spc="0" normalizeH="0" baseline="0" noProof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kumimoji="0" sz="2300" b="1" i="0" u="none" strike="noStrike" kern="1200" cap="none" spc="0" normalizeH="0" baseline="0" noProof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通过加强和优化</a:t>
            </a:r>
            <a:r>
              <a:rPr kumimoji="0" sz="2300" b="1" i="0" u="none" strike="noStrike" kern="1200" cap="none" spc="0" normalizeH="0" baseline="0" noProof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公共服务</a:t>
            </a:r>
            <a:r>
              <a:rPr kumimoji="0" sz="2300" b="1" i="0" u="none" strike="noStrike" kern="1200" cap="none" spc="0" normalizeH="0" baseline="0" noProof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，保障社会公平正义</a:t>
            </a:r>
            <a:r>
              <a:rPr kumimoji="0" lang="en-US" sz="2300" b="1" i="0" u="none" strike="noStrike" kern="1200" cap="none" spc="0" normalizeH="0" baseline="0" noProof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kumimoji="0" sz="2300" b="1" i="0" u="none" strike="noStrike" kern="1200" cap="none" spc="0" normalizeH="0" baseline="0" noProof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产业政策</a:t>
            </a:r>
            <a:r>
              <a:rPr kumimoji="0" lang="en-US" altLang="zh-CN" sz="2300" b="1" i="0" u="none" strike="noStrike" kern="1200" cap="none" spc="0" normalizeH="0" baseline="0" noProof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kumimoji="0" sz="2300" b="1" i="0" u="none" strike="noStrike" kern="1200" cap="none" spc="0" normalizeH="0" baseline="0" noProof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区域政策和环境政策</a:t>
            </a:r>
            <a:r>
              <a:rPr kumimoji="0" lang="en-US" altLang="zh-CN" sz="2300" b="1" i="0" u="none" strike="noStrike" kern="1200" cap="none" spc="0" normalizeH="0" baseline="0" noProof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kumimoji="0" lang="zh-CN" altLang="en-US" sz="2300" b="1" i="0" u="none" strike="noStrike" kern="1200" cap="none" spc="0" normalizeH="0" baseline="0" noProof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经济发展</a:t>
            </a:r>
            <a:r>
              <a:rPr kumimoji="0" sz="2300" b="1" i="0" u="none" strike="noStrike" kern="1200" cap="none" spc="0" normalizeH="0" baseline="0" noProof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战略和规划</a:t>
            </a:r>
            <a:r>
              <a:rPr kumimoji="0" lang="zh-CN" altLang="en-US" sz="2300" b="1" i="0" u="none" strike="noStrike" kern="1200" cap="none" spc="0" normalizeH="0" baseline="0" noProof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kumimoji="0" sz="2300" b="1" i="0" u="none" strike="noStrike" kern="1200" cap="none" spc="0" normalizeH="0" baseline="0" noProof="1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kumimoji="0" lang="en-US" sz="2300" b="1" i="0" u="none" strike="noStrike" kern="1200" cap="none" spc="0" normalizeH="0" baseline="0" noProof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</a:t>
            </a:r>
            <a:r>
              <a:rPr kumimoji="0" lang="zh-CN" altLang="en-US" sz="2300" b="1" i="0" u="none" strike="noStrike" kern="1200" cap="none" spc="0" normalizeH="0" baseline="0" noProof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材料</a:t>
            </a:r>
            <a:endParaRPr kumimoji="0" sz="2300" b="1" i="0" u="none" strike="noStrike" kern="1200" cap="none" spc="0" normalizeH="0" baseline="0" noProof="1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marR="0" indent="0" algn="l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2300" b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④</a:t>
            </a:r>
            <a:r>
              <a:rPr sz="23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破除体制机制障碍，</a:t>
            </a:r>
            <a:r>
              <a:rPr lang="zh-CN" sz="23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转变政府职能，简政放权，处理好政府和市场的关系，推动有效市场和有为政府结合</a:t>
            </a:r>
            <a:r>
              <a:rPr sz="23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r>
              <a:rPr lang="zh-CN" sz="23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（写不写视材料而定）</a:t>
            </a:r>
            <a:endParaRPr lang="zh-CN" sz="23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marR="0" indent="0" algn="l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2300" b="1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⑤</a:t>
            </a:r>
            <a:r>
              <a:rPr kumimoji="0" sz="2300" b="1" i="0" u="none" strike="noStrike" kern="1200" cap="none" spc="0" normalizeH="0" baseline="0" noProof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支持和帮助</a:t>
            </a:r>
            <a:r>
              <a:rPr kumimoji="0" sz="2300" b="1" i="0" u="none" strike="noStrike" kern="1200" cap="none" spc="0" normalizeH="0" baseline="0" noProof="1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企业</a:t>
            </a:r>
            <a:r>
              <a:rPr kumimoji="0" lang="zh-CN" sz="2300" b="1" i="0" u="none" strike="noStrike" kern="1200" cap="none" spc="0" normalizeH="0" baseline="0" noProof="1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提高企业管理水平，完善管理体制机制，</a:t>
            </a:r>
            <a:r>
              <a:rPr kumimoji="0" sz="2300" b="1" i="0" u="none" strike="noStrike" kern="1200" cap="none" spc="0" normalizeH="0" baseline="0" noProof="1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提高生产技术水平和研发能力</a:t>
            </a:r>
            <a:r>
              <a:rPr kumimoji="0" sz="2300" b="1" i="0" u="none" strike="noStrike" kern="1200" cap="none" spc="0" normalizeH="0" baseline="0" noProof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，从而不断提高企业效率和竞争力。</a:t>
            </a:r>
            <a:endParaRPr kumimoji="0" sz="2300" b="1" i="0" u="none" strike="noStrike" kern="1200" cap="none" spc="0" normalizeH="0" baseline="0" noProof="1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marR="0" indent="0" algn="l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sz="2300" b="1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⑥</a:t>
            </a:r>
            <a:r>
              <a:rPr kumimoji="0" sz="2300" b="1" i="0" u="none" strike="noStrike" kern="1200" cap="none" spc="0" normalizeH="0" baseline="0" noProof="1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推动企业</a:t>
            </a:r>
            <a:r>
              <a:rPr kumimoji="0" lang="zh-CN" sz="2300" b="1" i="0" u="none" strike="noStrike" kern="1200" cap="none" spc="0" normalizeH="0" baseline="0" noProof="1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人士</a:t>
            </a:r>
            <a:r>
              <a:rPr kumimoji="0" sz="2300" b="1" i="0" u="none" strike="noStrike" kern="1200" cap="none" spc="0" normalizeH="0" baseline="0" noProof="1" smtClean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做合格的中国特色社会主义事业建设者。</a:t>
            </a:r>
            <a:r>
              <a:rPr kumimoji="0" lang="en-US" sz="2300" b="1" i="0" u="none" strike="noStrike" kern="1200" cap="none" spc="0" normalizeH="0" baseline="0" noProof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</a:t>
            </a:r>
            <a:r>
              <a:rPr kumimoji="0" lang="zh-CN" altLang="en-US" sz="2300" b="1" i="0" u="none" strike="noStrike" kern="1200" cap="none" spc="0" normalizeH="0" baseline="0" noProof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材料</a:t>
            </a:r>
            <a:r>
              <a:rPr kumimoji="0" sz="2300" b="1" i="0" u="none" strike="noStrike" kern="1200" cap="none" spc="0" normalizeH="0" baseline="0" noProof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企业诚信经营，回报社会。 </a:t>
            </a:r>
            <a:r>
              <a:rPr kumimoji="0" sz="2300" b="1" i="0" u="none" strike="noStrike" kern="1200" cap="none" spc="0" normalizeH="0" baseline="0" noProof="1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endParaRPr kumimoji="0" sz="2300" b="1" i="0" u="none" strike="noStrike" kern="1200" cap="none" spc="0" normalizeH="0" baseline="0" noProof="1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indent="0" algn="l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23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⑦</a:t>
            </a:r>
            <a:r>
              <a:rPr kumimoji="0" lang="zh-CN" sz="2300" b="1" i="0" u="none" strike="noStrike" kern="1200" cap="none" spc="0" normalizeH="0" baseline="0" noProof="1" smtClean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（如果确定是非公有制经济）</a:t>
            </a:r>
            <a:r>
              <a:rPr kumimoji="0" lang="zh-CN" sz="2300" b="1" i="0" u="none" strike="noStrike" kern="1200" cap="none" spc="0" normalizeH="0" baseline="0" noProof="1" smtClean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坚持</a:t>
            </a:r>
            <a:r>
              <a:rPr kumimoji="0" lang="zh-CN" sz="2300" b="1" i="0" u="none" strike="noStrike" kern="1200" cap="none" spc="0" normalizeH="0" baseline="0" noProof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以公有制为主体、多种所有制经济共同发展的</a:t>
            </a:r>
            <a:r>
              <a:rPr kumimoji="0" lang="zh-CN" sz="2300" b="1" i="0" u="none" strike="noStrike" kern="1200" cap="none" spc="0" normalizeH="0" baseline="0" noProof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基本经济制度</a:t>
            </a:r>
            <a:r>
              <a:rPr kumimoji="0" lang="zh-CN" sz="2300" b="1" i="0" u="none" strike="noStrike" kern="1200" cap="none" spc="0" normalizeH="0" baseline="0" noProof="1" smtClean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0" lang="zh-CN" sz="2300" b="1" i="0" u="none" strike="noStrike" kern="1200" cap="none" spc="0" normalizeH="0" baseline="0" noProof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毫不动摇</a:t>
            </a:r>
            <a:r>
              <a:rPr kumimoji="0" lang="zh-CN" sz="2300" b="1" i="0" u="none" strike="noStrike" kern="1200" cap="none" spc="0" normalizeH="0" baseline="0" noProof="1" smtClean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鼓励、支持、引导非公有制经济发展。</a:t>
            </a:r>
            <a:endParaRPr kumimoji="0" lang="zh-CN" sz="2300" b="1" i="0" u="none" strike="noStrike" kern="1200" cap="none" spc="0" normalizeH="0" baseline="0" noProof="1" smtClean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indent="0" algn="ctr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sz="1300" b="1" i="0" u="none" strike="noStrike" kern="1200" cap="none" spc="0" normalizeH="0" baseline="0" noProof="1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122" name="文本框 1"/>
          <p:cNvSpPr txBox="1"/>
          <p:nvPr/>
        </p:nvSpPr>
        <p:spPr>
          <a:xfrm>
            <a:off x="635" y="95250"/>
            <a:ext cx="1143762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b="1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例：运用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“</a:t>
            </a:r>
            <a:r>
              <a:rPr lang="zh-CN" altLang="zh-CN" b="1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经济社会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”</a:t>
            </a:r>
            <a:r>
              <a:rPr lang="zh-CN" altLang="zh-CN" b="1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的知识，分析某个事件或者企业成功的原因。（国家应如何推动新能源汽车产业的发展？）</a:t>
            </a:r>
            <a:endParaRPr lang="zh-CN" altLang="zh-CN" b="1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91285" y="5908039"/>
            <a:ext cx="10779760" cy="416561"/>
            <a:chOff x="358" y="10220"/>
            <a:chExt cx="16976" cy="656"/>
          </a:xfrm>
        </p:grpSpPr>
        <p:sp>
          <p:nvSpPr>
            <p:cNvPr id="4" name="文本框 3"/>
            <p:cNvSpPr txBox="1"/>
            <p:nvPr/>
          </p:nvSpPr>
          <p:spPr>
            <a:xfrm>
              <a:off x="358" y="10220"/>
              <a:ext cx="5354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b="1" noProof="1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注意知识范围：</a:t>
              </a:r>
              <a:r>
                <a:rPr lang="en-US" altLang="zh-CN" b="1" noProof="1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“</a:t>
              </a:r>
              <a:r>
                <a:rPr b="1" noProof="1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市场配置资源</a:t>
              </a:r>
              <a:r>
                <a:rPr lang="en-US" altLang="zh-CN" b="1" noProof="1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”</a:t>
              </a:r>
              <a:endParaRPr lang="zh-CN" altLang="en-US" noProof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902" y="10296"/>
              <a:ext cx="3544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b="1" noProof="1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“</a:t>
              </a:r>
              <a:r>
                <a:rPr b="1" noProof="1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更好发挥政府作用</a:t>
              </a:r>
              <a:r>
                <a:rPr lang="en-US" altLang="zh-CN" b="1" noProof="1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”</a:t>
              </a:r>
              <a:endParaRPr lang="zh-CN" altLang="en-US" noProof="1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446" y="10296"/>
              <a:ext cx="788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b="1" noProof="1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“</a:t>
              </a:r>
              <a:r>
                <a:rPr b="1" noProof="1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我国</a:t>
              </a:r>
              <a:r>
                <a:rPr lang="zh-CN" b="1" noProof="1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的社会主义</a:t>
              </a:r>
              <a:r>
                <a:rPr b="1" noProof="1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市场经济体制</a:t>
              </a:r>
              <a:r>
                <a:rPr lang="en-US" altLang="zh-CN" b="1" noProof="1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”</a:t>
              </a:r>
              <a:r>
                <a:rPr lang="zh-CN" altLang="en-US" b="1" noProof="1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打印贴在教材上</a:t>
              </a:r>
              <a:endParaRPr lang="zh-CN" altLang="en-US" b="1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54350" y="6454775"/>
            <a:ext cx="3921760" cy="29146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 anchor="t">
            <a:spAutoFit/>
          </a:bodyPr>
          <a:p>
            <a:pPr marL="342900" marR="0" indent="0" algn="ctr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sz="1300" b="1" smtClean="0">
                <a:solidFill>
                  <a:srgbClr val="FF0000"/>
                </a:solidFill>
                <a:sym typeface="+mn-ea"/>
              </a:rPr>
              <a:t>不限主体还可答企业、消费者等主体</a:t>
            </a:r>
            <a:endParaRPr lang="zh-CN" altLang="en-US" sz="1300" b="1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TEMPLATE_CATEGORY" val="custom"/>
  <p:tag name="KSO_WM_TEMPLATE_INDEX" val="20191214"/>
</p:tagLst>
</file>

<file path=ppt/tags/tag2.xml><?xml version="1.0" encoding="utf-8"?>
<p:tagLst xmlns:p="http://schemas.openxmlformats.org/presentationml/2006/main">
  <p:tag name="KSO_WM_BEAUTIFY_FLAG" val="#wm#"/>
  <p:tag name="KSO_WM_TEMPLATE_CATEGORY" val="custom"/>
  <p:tag name="KSO_WM_TEMPLATE_INDEX" val="20191214"/>
</p:tagLst>
</file>

<file path=ppt/tags/tag3.xml><?xml version="1.0" encoding="utf-8"?>
<p:tagLst xmlns:p="http://schemas.openxmlformats.org/presentationml/2006/main">
  <p:tag name="COMMONDATA" val="eyJoZGlkIjoiM2IxYTA5MWYzZDllZGQ3MmM2ZTZlNzk4ZjEwZDc2ZjAifQ=="/>
  <p:tag name="KSO_WPP_MARK_KEY" val="2ed6194d-d3e8-4d0d-8e55-345c0f4f439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1989</Words>
  <Application>WPS 演示</Application>
  <PresentationFormat>宽屏</PresentationFormat>
  <Paragraphs>75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黑体</vt:lpstr>
      <vt:lpstr>华文隶书</vt:lpstr>
      <vt:lpstr>楷体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文龙啊</cp:lastModifiedBy>
  <cp:revision>12</cp:revision>
  <dcterms:created xsi:type="dcterms:W3CDTF">2022-12-04T13:11:00Z</dcterms:created>
  <dcterms:modified xsi:type="dcterms:W3CDTF">2022-12-08T10:01:19Z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CBC6F3673FF648059B5D24BB9227F830</vt:lpwstr>
  </property>
  <property fmtid="{D5CDD505-2E9C-101B-9397-08002B2CF9AE}" pid="3" name="KSOProductBuildVer">
    <vt:lpwstr>2052-11.1.0.12132</vt:lpwstr>
  </property>
</Properties>
</file>