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6" r:id="rId2"/>
    <p:sldId id="257" r:id="rId3"/>
    <p:sldId id="258" r:id="rId4"/>
    <p:sldId id="259" r:id="rId5"/>
    <p:sldId id="264" r:id="rId6"/>
    <p:sldId id="260" r:id="rId7"/>
    <p:sldId id="261" r:id="rId8"/>
    <p:sldId id="262" r:id="rId9"/>
    <p:sldId id="265" r:id="rId10"/>
    <p:sldId id="266" r:id="rId11"/>
    <p:sldId id="267" r:id="rId12"/>
    <p:sldId id="268" r:id="rId13"/>
    <p:sldId id="269" r:id="rId14"/>
    <p:sldId id="270" r:id="rId15"/>
    <p:sldId id="271" r:id="rId16"/>
    <p:sldId id="272" r:id="rId17"/>
    <p:sldId id="275" r:id="rId18"/>
    <p:sldId id="277" r:id="rId19"/>
    <p:sldId id="273" r:id="rId20"/>
    <p:sldId id="274" r:id="rId21"/>
    <p:sldId id="276" r:id="rId22"/>
    <p:sldId id="279" r:id="rId23"/>
    <p:sldId id="280" r:id="rId24"/>
    <p:sldId id="278" r:id="rId25"/>
    <p:sldId id="281" r:id="rId26"/>
    <p:sldId id="282" r:id="rId27"/>
    <p:sldId id="283" r:id="rId28"/>
    <p:sldId id="285" r:id="rId29"/>
    <p:sldId id="286" r:id="rId30"/>
    <p:sldId id="287" r:id="rId31"/>
    <p:sldId id="284" r:id="rId3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91" d="100"/>
          <a:sy n="91" d="100"/>
        </p:scale>
        <p:origin x="615" y="5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2022/4/12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2022/4/12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271074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2022/4/12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2022/4/12</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2022/4/12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effectLst/>
                <a:latin typeface="楷体" panose="02010609060101010101" charset="-122"/>
                <a:ea typeface="楷体" panose="02010609060101010101" charset="-122"/>
                <a:cs typeface="楷体" panose="02010609060101010101" charset="-122"/>
              </a:rPr>
              <a:t>法理学</a:t>
            </a:r>
            <a:br>
              <a:rPr lang="zh-CN" altLang="en-US" dirty="0">
                <a:effectLst/>
                <a:latin typeface="楷体" panose="02010609060101010101" charset="-122"/>
                <a:ea typeface="楷体" panose="02010609060101010101" charset="-122"/>
                <a:cs typeface="楷体" panose="02010609060101010101" charset="-122"/>
              </a:rPr>
            </a:br>
            <a:r>
              <a:rPr lang="zh-CN" altLang="en-US" dirty="0">
                <a:effectLst/>
                <a:latin typeface="楷体" panose="02010609060101010101" charset="-122"/>
                <a:ea typeface="楷体" panose="02010609060101010101" charset="-122"/>
                <a:cs typeface="楷体" panose="02010609060101010101" charset="-122"/>
              </a:rPr>
              <a:t>第</a:t>
            </a:r>
            <a:r>
              <a:rPr lang="en-US" altLang="zh-CN" dirty="0">
                <a:effectLst/>
                <a:latin typeface="楷体" panose="02010609060101010101" charset="-122"/>
                <a:ea typeface="楷体" panose="02010609060101010101" charset="-122"/>
                <a:cs typeface="楷体" panose="02010609060101010101" charset="-122"/>
              </a:rPr>
              <a:t>14</a:t>
            </a:r>
            <a:r>
              <a:rPr lang="zh-CN" altLang="en-US" dirty="0">
                <a:effectLst/>
                <a:latin typeface="楷体" panose="02010609060101010101" charset="-122"/>
                <a:ea typeface="楷体" panose="02010609060101010101" charset="-122"/>
                <a:cs typeface="楷体" panose="02010609060101010101" charset="-122"/>
              </a:rPr>
              <a:t>讲</a:t>
            </a:r>
            <a:r>
              <a:rPr lang="en-US" altLang="zh-CN" dirty="0">
                <a:effectLst/>
                <a:latin typeface="楷体" panose="02010609060101010101" charset="-122"/>
                <a:ea typeface="楷体" panose="02010609060101010101" charset="-122"/>
                <a:cs typeface="楷体" panose="02010609060101010101" charset="-122"/>
              </a:rPr>
              <a:t> </a:t>
            </a:r>
            <a:r>
              <a:rPr lang="zh-CN" altLang="en-US" dirty="0">
                <a:effectLst/>
                <a:latin typeface="楷体" panose="02010609060101010101" charset="-122"/>
                <a:ea typeface="楷体" panose="02010609060101010101" charset="-122"/>
                <a:cs typeface="楷体" panose="02010609060101010101" charset="-122"/>
              </a:rPr>
              <a:t>单元总结</a:t>
            </a:r>
          </a:p>
        </p:txBody>
      </p:sp>
      <p:sp>
        <p:nvSpPr>
          <p:cNvPr id="5" name="副标题 4"/>
          <p:cNvSpPr>
            <a:spLocks noGrp="1"/>
          </p:cNvSpPr>
          <p:nvPr>
            <p:ph type="subTitle" idx="1"/>
          </p:nvPr>
        </p:nvSpPr>
        <p:spPr>
          <a:xfrm>
            <a:off x="1524000" y="3602355"/>
            <a:ext cx="9144000" cy="2187575"/>
          </a:xfrm>
        </p:spPr>
        <p:txBody>
          <a:bodyPr>
            <a:normAutofit fontScale="97500"/>
          </a:bodyPr>
          <a:lstStyle/>
          <a:p>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法学院</a:t>
            </a:r>
          </a:p>
          <a:p>
            <a:r>
              <a:rPr lang="zh-CN" altLang="en-US" dirty="0">
                <a:latin typeface="楷体" panose="02010609060101010101" charset="-122"/>
                <a:ea typeface="楷体" panose="02010609060101010101" charset="-122"/>
                <a:cs typeface="楷体" panose="02010609060101010101" charset="-122"/>
              </a:rPr>
              <a:t>胡凌</a:t>
            </a:r>
          </a:p>
          <a:p>
            <a:endParaRPr lang="zh-CN" altLang="en-US" dirty="0">
              <a:latin typeface="楷体" panose="02010609060101010101" charset="-122"/>
              <a:ea typeface="楷体" panose="02010609060101010101" charset="-122"/>
              <a:cs typeface="楷体" panose="02010609060101010101" charset="-122"/>
            </a:endParaRPr>
          </a:p>
          <a:p>
            <a:r>
              <a:rPr lang="en-US" altLang="zh-CN" dirty="0">
                <a:latin typeface="楷体" panose="02010609060101010101" charset="-122"/>
                <a:ea typeface="楷体" panose="02010609060101010101" charset="-122"/>
                <a:cs typeface="楷体" panose="02010609060101010101" charset="-122"/>
              </a:rPr>
              <a:t>2022</a:t>
            </a:r>
            <a:r>
              <a:rPr lang="zh-CN" altLang="en-US" dirty="0">
                <a:latin typeface="楷体" panose="02010609060101010101" charset="-122"/>
                <a:ea typeface="楷体" panose="02010609060101010101" charset="-122"/>
                <a:cs typeface="楷体" panose="02010609060101010101" charset="-122"/>
              </a:rPr>
              <a:t>年</a:t>
            </a:r>
            <a:r>
              <a:rPr lang="en-US" altLang="zh-CN" dirty="0">
                <a:latin typeface="楷体" panose="02010609060101010101" charset="-122"/>
                <a:ea typeface="楷体" panose="02010609060101010101" charset="-122"/>
                <a:cs typeface="楷体" panose="02010609060101010101" charset="-122"/>
              </a:rPr>
              <a:t>4</a:t>
            </a:r>
            <a:r>
              <a:rPr lang="zh-CN" altLang="en-US" dirty="0">
                <a:latin typeface="楷体" panose="02010609060101010101" charset="-122"/>
                <a:ea typeface="楷体" panose="02010609060101010101" charset="-122"/>
                <a:cs typeface="楷体" panose="02010609060101010101" charset="-122"/>
              </a:rPr>
              <a:t>月</a:t>
            </a:r>
            <a:r>
              <a:rPr lang="en-US" altLang="zh-CN" dirty="0">
                <a:latin typeface="楷体" panose="02010609060101010101" charset="-122"/>
                <a:ea typeface="楷体" panose="02010609060101010101" charset="-122"/>
                <a:cs typeface="楷体" panose="02010609060101010101" charset="-122"/>
              </a:rPr>
              <a:t>12</a:t>
            </a:r>
            <a:r>
              <a:rPr lang="zh-CN" altLang="en-US" dirty="0">
                <a:latin typeface="楷体" panose="02010609060101010101" charset="-122"/>
                <a:ea typeface="楷体" panose="02010609060101010101" charset="-122"/>
                <a:cs typeface="楷体" panose="02010609060101010101"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、影响法律规则的政治经济因素</a:t>
            </a:r>
          </a:p>
        </p:txBody>
      </p:sp>
      <p:sp>
        <p:nvSpPr>
          <p:cNvPr id="3" name="内容占位符 2"/>
          <p:cNvSpPr>
            <a:spLocks noGrp="1"/>
          </p:cNvSpPr>
          <p:nvPr>
            <p:ph idx="1"/>
          </p:nvPr>
        </p:nvSpPr>
        <p:spPr/>
        <p:txBody>
          <a:bodyPr>
            <a:normAutofit fontScale="92500" lnSpcReduction="10000"/>
          </a:bodyPr>
          <a:lstStyle/>
          <a:p>
            <a:r>
              <a:rPr lang="zh-CN" altLang="en-US" dirty="0">
                <a:latin typeface="楷体" panose="02010609060101010101" charset="-122"/>
                <a:ea typeface="楷体" panose="02010609060101010101" charset="-122"/>
                <a:cs typeface="楷体" panose="02010609060101010101" charset="-122"/>
              </a:rPr>
              <a:t>法律并非在真空中运行，而是受到法律体系外的政治和经济力量的推动。需要理解中国法治的建设本质上是国家为推动政治合法性和市场经济而选择的治理道路，而且只能是以回应自身社会问题而建立的体系，不能简单地照搬照抄其他国家的规则。任何规则都只有解决了本国自己的治理问题，才能叫做有效的法治体系。</a:t>
            </a:r>
          </a:p>
          <a:p>
            <a:r>
              <a:rPr lang="zh-CN" altLang="en-US" dirty="0">
                <a:latin typeface="楷体" panose="02010609060101010101" charset="-122"/>
                <a:ea typeface="楷体" panose="02010609060101010101" charset="-122"/>
                <a:cs typeface="楷体" panose="02010609060101010101" charset="-122"/>
              </a:rPr>
              <a:t>法律规则的变化还受到社会经济生产方式的影响，特别是在信息经济时代，中国的法律内容也受到新的生产方式变化的影响。在生产方式发生转变的过程中，会产生一种“非法兴起”的现象，既有法律规则反映了工业经济的生产方式，当信息经济的生产方式兴起时，行动者需要冒险以“非法”的方式进行，一旦新生产方式具有竞争优势，就要求新的法律规则出现保护他们的利益，确认新的合法性。因此需要辩证地看待因为技术而带来的规则的变化。</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a:latin typeface="楷体" panose="02010609060101010101" charset="-122"/>
                <a:ea typeface="楷体" panose="02010609060101010101" charset="-122"/>
                <a:cs typeface="楷体" panose="02010609060101010101" charset="-122"/>
              </a:rPr>
              <a:t>【例】当下出现了大量依托影视剧而制作的短视频或者二创视频的行为，给长视频网站带来了压力和挑战。如何看待分析这种现象？</a:t>
            </a:r>
          </a:p>
          <a:p>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举一反三】大家可以继续思考在以下领域中，互联网信息技术究竟在何种方面改变了法律规则，这种改变和数字平台的生产方式有什么联系：（1）外卖平台的骑手并不受现行劳动法的保护，（2）我们在网上无法期待和线下一致的隐私，（3）软件盗版。</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a:t>
            </a:r>
            <a:r>
              <a:rPr lang="zh-CN" altLang="en-US"/>
              <a:t>、制定法律规则</a:t>
            </a:r>
          </a:p>
        </p:txBody>
      </p:sp>
      <p:sp>
        <p:nvSpPr>
          <p:cNvPr id="3" name="内容占位符 2"/>
          <p:cNvSpPr>
            <a:spLocks noGrp="1"/>
          </p:cNvSpPr>
          <p:nvPr>
            <p:ph idx="1"/>
          </p:nvPr>
        </p:nvSpPr>
        <p:spPr/>
        <p:txBody>
          <a:bodyPr>
            <a:normAutofit lnSpcReduction="10000"/>
          </a:bodyPr>
          <a:lstStyle/>
          <a:p>
            <a:r>
              <a:rPr lang="zh-CN" altLang="en-US" dirty="0">
                <a:latin typeface="楷体" panose="02010609060101010101" charset="-122"/>
                <a:ea typeface="楷体" panose="02010609060101010101" charset="-122"/>
              </a:rPr>
              <a:t>立法者考虑什么问题（一切规则制定者考虑什么问题）：</a:t>
            </a:r>
          </a:p>
          <a:p>
            <a:endParaRPr lang="zh-CN" altLang="en-US" dirty="0">
              <a:latin typeface="楷体" panose="02010609060101010101" charset="-122"/>
              <a:ea typeface="楷体" panose="02010609060101010101" charset="-122"/>
            </a:endParaRPr>
          </a:p>
          <a:p>
            <a:r>
              <a:rPr lang="zh-CN" altLang="en-US" dirty="0">
                <a:latin typeface="楷体" panose="02010609060101010101" charset="-122"/>
                <a:ea typeface="楷体" panose="02010609060101010101" charset="-122"/>
              </a:rPr>
              <a:t>规则的层级</a:t>
            </a:r>
          </a:p>
          <a:p>
            <a:endParaRPr lang="zh-CN" altLang="en-US" dirty="0">
              <a:latin typeface="楷体" panose="02010609060101010101" charset="-122"/>
              <a:ea typeface="楷体" panose="02010609060101010101" charset="-122"/>
            </a:endParaRPr>
          </a:p>
          <a:p>
            <a:r>
              <a:rPr lang="zh-CN" altLang="en-US" dirty="0">
                <a:latin typeface="楷体" panose="02010609060101010101" charset="-122"/>
                <a:ea typeface="楷体" panose="02010609060101010101" charset="-122"/>
              </a:rPr>
              <a:t>事前还是事后</a:t>
            </a:r>
          </a:p>
          <a:p>
            <a:endParaRPr lang="zh-CN" altLang="en-US" dirty="0">
              <a:latin typeface="楷体" panose="02010609060101010101" charset="-122"/>
              <a:ea typeface="楷体" panose="02010609060101010101" charset="-122"/>
            </a:endParaRPr>
          </a:p>
          <a:p>
            <a:r>
              <a:rPr lang="zh-CN" altLang="en-US" dirty="0">
                <a:latin typeface="楷体" panose="02010609060101010101" charset="-122"/>
                <a:ea typeface="楷体" panose="02010609060101010101" charset="-122"/>
              </a:rPr>
              <a:t>边际威慑</a:t>
            </a:r>
          </a:p>
          <a:p>
            <a:endParaRPr lang="zh-CN" altLang="en-US" dirty="0">
              <a:latin typeface="楷体" panose="02010609060101010101" charset="-122"/>
              <a:ea typeface="楷体" panose="02010609060101010101" charset="-122"/>
            </a:endParaRPr>
          </a:p>
          <a:p>
            <a:r>
              <a:rPr lang="zh-CN" altLang="en-US" dirty="0">
                <a:latin typeface="楷体" panose="02010609060101010101" charset="-122"/>
                <a:ea typeface="楷体" panose="02010609060101010101" charset="-122"/>
              </a:rPr>
              <a:t>行为颗粒度</a:t>
            </a:r>
          </a:p>
          <a:p>
            <a:endParaRPr lang="zh-CN" altLang="en-US" dirty="0">
              <a:latin typeface="楷体" panose="02010609060101010101" charset="-122"/>
              <a:ea typeface="楷体" panose="020106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latin typeface="楷体" panose="02010609060101010101" charset="-122"/>
                <a:ea typeface="楷体" panose="02010609060101010101" charset="-122"/>
                <a:cs typeface="楷体" panose="02010609060101010101" charset="-122"/>
              </a:rPr>
              <a:t>【例】如何立法规制企业排污造成河流污染甚至下游村民患病的行为？立法者可以从哪些角度考虑？</a:t>
            </a:r>
          </a:p>
          <a:p>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【举一反三】大家可以继续思考以下社会中的其他行为是否需要立法者关注，推动立法，原因是什么：（1）向未成年人出售电子烟，（2）春节期间燃放烟花爆竹，（3）职业打假人知假买假后索赔。</a:t>
            </a:r>
            <a:endParaRPr lang="en-US" altLang="zh-CN" dirty="0">
              <a:latin typeface="楷体" panose="02010609060101010101" charset="-122"/>
              <a:ea typeface="楷体" panose="02010609060101010101" charset="-122"/>
              <a:cs typeface="楷体" panose="02010609060101010101" charset="-122"/>
            </a:endParaRPr>
          </a:p>
          <a:p>
            <a:endParaRPr lang="en-US" altLang="zh-CN" dirty="0">
              <a:latin typeface="楷体" panose="02010609060101010101" charset="-122"/>
              <a:ea typeface="楷体" panose="02010609060101010101" charset="-122"/>
              <a:cs typeface="楷体" panose="02010609060101010101" charset="-122"/>
            </a:endParaRPr>
          </a:p>
          <a:p>
            <a:r>
              <a:rPr lang="zh-CN" altLang="en-US" dirty="0">
                <a:latin typeface="华文仿宋" panose="02010600040101010101" pitchFamily="2" charset="-122"/>
                <a:ea typeface="华文仿宋" panose="02010600040101010101" pitchFamily="2" charset="-122"/>
                <a:cs typeface="楷体" panose="02010609060101010101" charset="-122"/>
              </a:rPr>
              <a:t>并不是所有问题都需要通过立法解决，有些问题也不能通过立法解决。</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【第四题】考察边际威慑、守法</a:t>
            </a:r>
          </a:p>
        </p:txBody>
      </p:sp>
      <p:sp>
        <p:nvSpPr>
          <p:cNvPr id="3" name="内容占位符 2"/>
          <p:cNvSpPr>
            <a:spLocks noGrp="1"/>
          </p:cNvSpPr>
          <p:nvPr>
            <p:ph idx="1"/>
          </p:nvPr>
        </p:nvSpPr>
        <p:spPr/>
        <p:txBody>
          <a:bodyPr/>
          <a:lstStyle/>
          <a:p>
            <a:r>
              <a:rPr lang="zh-CN" altLang="en-US" dirty="0">
                <a:latin typeface="楷体" panose="02010609060101010101" charset="-122"/>
                <a:ea typeface="楷体" panose="02010609060101010101" charset="-122"/>
                <a:cs typeface="楷体" panose="02010609060101010101" charset="-122"/>
              </a:rPr>
              <a:t>经常有人在行人道上遛狗，却不处理狗的粪便，导致行人道上十分肮脏，影响了其他路人行走和市容市貌。有些城市制定了本地的养犬规定，要求狗主人必须清理，否则会受到行政处罚，但这种行为尚未成为一种犯罪。请依次回答分析：</a:t>
            </a:r>
          </a:p>
          <a:p>
            <a:r>
              <a:rPr lang="zh-CN" altLang="en-US" dirty="0">
                <a:latin typeface="楷体" panose="02010609060101010101" charset="-122"/>
                <a:ea typeface="楷体" panose="02010609060101010101" charset="-122"/>
                <a:cs typeface="楷体" panose="02010609060101010101" charset="-122"/>
              </a:rPr>
              <a:t>（1）狗主人在不清理粪便时，可能的内心考虑是什么？（5分）</a:t>
            </a:r>
          </a:p>
          <a:p>
            <a:r>
              <a:rPr lang="zh-CN" altLang="en-US" dirty="0">
                <a:latin typeface="楷体" panose="02010609060101010101" charset="-122"/>
                <a:ea typeface="楷体" panose="02010609060101010101" charset="-122"/>
                <a:cs typeface="楷体" panose="02010609060101010101" charset="-122"/>
              </a:rPr>
              <a:t>（2）有人认为，狗主人的这种行为很恶劣，应当予以严惩才能实现有效威慑，因此主张加重处罚，甚至要求上升为犯罪行为加以打击。你认为这种主张是否合理，为什么？（20分）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a:t>
            </a:r>
            <a:r>
              <a:rPr lang="zh-CN" altLang="en-US"/>
              <a:t>、执行法律规则</a:t>
            </a:r>
          </a:p>
        </p:txBody>
      </p:sp>
      <p:sp>
        <p:nvSpPr>
          <p:cNvPr id="3" name="内容占位符 2"/>
          <p:cNvSpPr>
            <a:spLocks noGrp="1"/>
          </p:cNvSpPr>
          <p:nvPr>
            <p:ph idx="1"/>
          </p:nvPr>
        </p:nvSpPr>
        <p:spPr/>
        <p:txBody>
          <a:bodyPr/>
          <a:lstStyle/>
          <a:p>
            <a:r>
              <a:rPr lang="zh-CN" altLang="en-US" dirty="0">
                <a:latin typeface="楷体" panose="02010609060101010101" charset="-122"/>
                <a:ea typeface="楷体" panose="02010609060101010101" charset="-122"/>
                <a:cs typeface="楷体" panose="02010609060101010101" charset="-122"/>
              </a:rPr>
              <a:t>法律规则需要强有力的执行，否则会形同虚设，造成社会成员对国家和法律权威的不信任，导致纷纷采取私人救济，造成社会失序。</a:t>
            </a:r>
          </a:p>
          <a:p>
            <a:r>
              <a:rPr lang="zh-CN" altLang="en-US" dirty="0">
                <a:latin typeface="楷体" panose="02010609060101010101" charset="-122"/>
                <a:ea typeface="楷体" panose="02010609060101010101" charset="-122"/>
                <a:cs typeface="楷体" panose="02010609060101010101" charset="-122"/>
              </a:rPr>
              <a:t>行政执法机关在执行时主要考虑法律威慑发挥作用的两个基本要素:(1)惩罚的强度，（2）发现不法行为的概率。如果在无法短时间提升发现概率的情况下，就需要加大执法力度，提高惩罚强度，集中加以威慑；如果可以通过技术或增加资源的方式提高概率，就不太需要改变惩罚标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a:latin typeface="楷体" panose="02010609060101010101" charset="-122"/>
                <a:ea typeface="楷体" panose="02010609060101010101" charset="-122"/>
              </a:rPr>
              <a:t>法律的执行方式有多种形式，除了一般的行政处罚外，还可以通过降低声誉的方式加以约束，例如开始广泛应用的社会信用体系建设，或者在路边发布违法者信息，目的都是希望让违法者感受到心理压力，让其他人不再违规。随着信息技术使用的普及，法律规则的制定和施行会越来越依赖于信息，特别是在增加发现概率和进行声誉处罚等方面起到越来越大的作用。</a:t>
            </a:r>
          </a:p>
          <a:p>
            <a:r>
              <a:rPr lang="zh-CN" altLang="en-US" dirty="0">
                <a:latin typeface="楷体" panose="02010609060101010101" charset="-122"/>
                <a:ea typeface="楷体" panose="02010609060101010101" charset="-122"/>
              </a:rPr>
              <a:t>在一些领域，会开始出现针对特定行为主体的因人而异的规则执行，增加立法和执法的颗粒度，会有更好的效果。统一的法律规则将变得越来越宽泛，但执行和解释过程会更加贴合于当事人的实际情况。</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latin typeface="楷体" panose="02010609060101010101" charset="-122"/>
                <a:ea typeface="楷体" panose="02010609060101010101" charset="-122"/>
                <a:cs typeface="楷体" panose="02010609060101010101" charset="-122"/>
              </a:rPr>
              <a:t>【例】为什么公共摄像头的广泛使用可以帮助降低犯罪或其他不法活动？</a:t>
            </a:r>
          </a:p>
          <a:p>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【举一反三】大家可以继续思考其他类型的执法方式能否起到相同的功能：（1）交警或巡警在路边执勤巡逻，（2）公示不法行为人的特定信息，（3）运动式执法（专项整治）。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lstStyle/>
          <a:p>
            <a:r>
              <a:rPr lang="zh-CN" altLang="en-US">
                <a:latin typeface="楷体" panose="02010609060101010101" charset="-122"/>
                <a:ea typeface="楷体" panose="02010609060101010101" charset="-122"/>
                <a:cs typeface="楷体" panose="02010609060101010101" charset="-122"/>
              </a:rPr>
              <a:t>【例】疫情期间，健康宝会给特定主体弹窗显示需要核酸检测，理由是通过数据分析排查出该人曾经是次密接或时空交错。这反映了法律形态的何种变化？</a:t>
            </a:r>
          </a:p>
          <a:p>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举一反三】大家可以继续思考社会中还有哪些现象属于细化颗粒度的法律行为，是如何做到的，效果如何：（1）保险合同，（2）网约车驾驶过程中软件不断根据路况加以自动提示，（3）视频网站通过算法自动推送用户感兴趣的合法内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【第三题】考察执法概率、手段</a:t>
            </a:r>
          </a:p>
        </p:txBody>
      </p:sp>
      <p:sp>
        <p:nvSpPr>
          <p:cNvPr id="3" name="内容占位符 2"/>
          <p:cNvSpPr>
            <a:spLocks noGrp="1"/>
          </p:cNvSpPr>
          <p:nvPr>
            <p:ph idx="1"/>
          </p:nvPr>
        </p:nvSpPr>
        <p:spPr/>
        <p:txBody>
          <a:bodyPr>
            <a:normAutofit fontScale="90000"/>
          </a:bodyPr>
          <a:lstStyle/>
          <a:p>
            <a:r>
              <a:rPr lang="zh-CN" altLang="en-US" dirty="0">
                <a:latin typeface="楷体" panose="02010609060101010101" charset="-122"/>
                <a:ea typeface="楷体" panose="02010609060101010101" charset="-122"/>
                <a:cs typeface="楷体" panose="02010609060101010101" charset="-122"/>
              </a:rPr>
              <a:t>电子商务和外卖平台的兴起为大量骑手带来了新工作，但也为城市交通管理带来新问题，即他们驾驶电动摩托车经常快速行使，很多情况下闯红灯，给其他交通车辆和行人造成风险隐患。而且越有人快速闯红灯，越能带动其他人继续强化这种行为。为了有效降低风险，某城市公安局计划开始对电动摩托车闯红灯行为进行为期一个月的专项整治行动，由交警大队增派人手到城市主干道路口加强执勤和处罚。请依次回答分析：</a:t>
            </a:r>
          </a:p>
          <a:p>
            <a:r>
              <a:rPr lang="zh-CN" altLang="en-US" dirty="0">
                <a:latin typeface="楷体" panose="02010609060101010101" charset="-122"/>
                <a:ea typeface="楷体" panose="02010609060101010101" charset="-122"/>
                <a:cs typeface="楷体" panose="02010609060101010101" charset="-122"/>
              </a:rPr>
              <a:t>（1）某市交警的这种专项整治，反映了执法过程中的什么道理？（5分）</a:t>
            </a:r>
          </a:p>
          <a:p>
            <a:r>
              <a:rPr lang="zh-CN" altLang="en-US" dirty="0">
                <a:latin typeface="楷体" panose="02010609060101010101" charset="-122"/>
                <a:ea typeface="楷体" panose="02010609060101010101" charset="-122"/>
                <a:cs typeface="楷体" panose="02010609060101010101" charset="-122"/>
              </a:rPr>
              <a:t>（2）有人说这种行动是一种运动式治理，治标不治本，你怎么看待这种观点？（10分）</a:t>
            </a:r>
          </a:p>
          <a:p>
            <a:r>
              <a:rPr lang="zh-CN" altLang="en-US" dirty="0">
                <a:latin typeface="楷体" panose="02010609060101010101" charset="-122"/>
                <a:ea typeface="楷体" panose="02010609060101010101" charset="-122"/>
                <a:cs typeface="楷体" panose="02010609060101010101" charset="-122"/>
              </a:rPr>
              <a:t>（3）除了专项整治，如果你是公安局领导或市长，你还可以采用什么方案来有效降低电动车交通风险？（10分）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半学期主要内容</a:t>
            </a:r>
          </a:p>
        </p:txBody>
      </p:sp>
      <p:sp>
        <p:nvSpPr>
          <p:cNvPr id="3" name="内容占位符 2"/>
          <p:cNvSpPr>
            <a:spLocks noGrp="1"/>
          </p:cNvSpPr>
          <p:nvPr>
            <p:ph idx="1"/>
          </p:nvPr>
        </p:nvSpPr>
        <p:spPr/>
        <p:txBody>
          <a:bodyPr>
            <a:normAutofit fontScale="90000" lnSpcReduction="10000"/>
          </a:bodyPr>
          <a:lstStyle/>
          <a:p>
            <a:r>
              <a:rPr lang="zh-CN" altLang="en-US">
                <a:latin typeface="楷体" panose="02010609060101010101" charset="-122"/>
                <a:ea typeface="楷体" panose="02010609060101010101" charset="-122"/>
              </a:rPr>
              <a:t>关于规则是什么，现代法律规则如何形成、演进、制定、执行、解释、发生作用的一般性道理，尽可能少地谈学说、概念、大词，不追求体系完整，一共八个问题</a:t>
            </a: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除了背景知识性介绍，还希望掌握一些解决实际治理问题的思路</a:t>
            </a: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如何看待这种理论性知识：只是一种想问题的角度，不是用来背诵罗列的，但最终要靠经验支撑，活学活用</a:t>
            </a: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期中考试：总体情况较好，但存在僵化应用的情况，没有结合材料具体分析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【第六题】考察声誉约束</a:t>
            </a:r>
          </a:p>
        </p:txBody>
      </p:sp>
      <p:sp>
        <p:nvSpPr>
          <p:cNvPr id="3" name="内容占位符 2"/>
          <p:cNvSpPr>
            <a:spLocks noGrp="1"/>
          </p:cNvSpPr>
          <p:nvPr>
            <p:ph idx="1"/>
          </p:nvPr>
        </p:nvSpPr>
        <p:spPr/>
        <p:txBody>
          <a:bodyPr>
            <a:normAutofit fontScale="77500" lnSpcReduction="10000"/>
          </a:bodyPr>
          <a:lstStyle/>
          <a:p>
            <a:r>
              <a:rPr lang="zh-CN" altLang="en-US" dirty="0">
                <a:solidFill>
                  <a:schemeClr val="tx1"/>
                </a:solidFill>
                <a:latin typeface="楷体" panose="02010609060101010101" charset="-122"/>
                <a:ea typeface="楷体" panose="02010609060101010101" charset="-122"/>
                <a:cs typeface="楷体" panose="02010609060101010101" charset="-122"/>
              </a:rPr>
              <a:t>最近十年以来，伴随超市和电商平台的大量兴起，假货或有安全隐患的商品逐渐增多，给消费者权益造成损害。社会上逐渐出现了一类“职业打假人”群体，他们主动发现假货购买，根据《消费者权益保护法》的相关规定，起诉售假商家，可以获得十倍于原价的赔偿，获利颇丰。在这一过程中，还会出现职业打假人故意碰瓷，敲诈勒索，给一些商家带来困扰。目前社会上和各地法院对于职业打假人的态度褒贬不一，有人认为这一群体的出现有利于净化市场环境，有人认为这一群体实际上是在敲诈勒索，法律应该约束。请依次回答分析：</a:t>
            </a:r>
          </a:p>
          <a:p>
            <a:r>
              <a:rPr lang="zh-CN" altLang="en-US" dirty="0">
                <a:solidFill>
                  <a:schemeClr val="tx1"/>
                </a:solidFill>
                <a:latin typeface="楷体" panose="02010609060101010101" charset="-122"/>
                <a:ea typeface="楷体" panose="02010609060101010101" charset="-122"/>
                <a:cs typeface="楷体" panose="02010609060101010101" charset="-122"/>
              </a:rPr>
              <a:t>（1）打击制作、销售假冒伪劣商品是国家相关部门的职责，为什么还会出现“职业打假人”群体？（10分）</a:t>
            </a:r>
          </a:p>
          <a:p>
            <a:r>
              <a:rPr lang="zh-CN" altLang="en-US" dirty="0">
                <a:solidFill>
                  <a:schemeClr val="tx1"/>
                </a:solidFill>
                <a:latin typeface="楷体" panose="02010609060101010101" charset="-122"/>
                <a:ea typeface="楷体" panose="02010609060101010101" charset="-122"/>
                <a:cs typeface="楷体" panose="02010609060101010101" charset="-122"/>
              </a:rPr>
              <a:t>（2）为了对抗职业打假人，已经有部分淘宝、拼多多等平台商家联合起来，开发了一个“反恶联盟”网站平台，将自己遇到的疑似职业打假人的信息发布在该平台上，供其他商家注册后浏览查看，以便未来遇到同一个打假人购买时直接拒接交易，避免麻烦，但被披露信息的打假人无权注册查看。这种信息聚合发布行为的道理是什么？是否有用？你如何看待？（15分）</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【第七题】考察个性化规则</a:t>
            </a:r>
          </a:p>
        </p:txBody>
      </p:sp>
      <p:sp>
        <p:nvSpPr>
          <p:cNvPr id="3" name="内容占位符 2"/>
          <p:cNvSpPr>
            <a:spLocks noGrp="1"/>
          </p:cNvSpPr>
          <p:nvPr>
            <p:ph idx="1"/>
          </p:nvPr>
        </p:nvSpPr>
        <p:spPr/>
        <p:txBody>
          <a:bodyPr/>
          <a:lstStyle/>
          <a:p>
            <a:r>
              <a:rPr lang="zh-CN" altLang="en-US">
                <a:latin typeface="楷体" panose="02010609060101010101" charset="-122"/>
                <a:ea typeface="楷体" panose="02010609060101010101" charset="-122"/>
                <a:cs typeface="楷体" panose="02010609060101010101" charset="-122"/>
              </a:rPr>
              <a:t>在乘坐网约车时，乘客稍加注意就会发现，司机在驾驶过程中不断收到软件根据路况推送的自动语音提示，如前方道路拥堵，高速道路限度为40公里/时，本路段为事故高发路段，交警安装了摄像头，等等，要求司机多加小心。软件可以根据该车的行进速度等情况给予个性化的提示（如车速），但有时则是统一性的提示（如路况拥堵、交警摄像头）。请依次回答分析：</a:t>
            </a:r>
          </a:p>
          <a:p>
            <a:r>
              <a:rPr lang="zh-CN" altLang="en-US">
                <a:latin typeface="楷体" panose="02010609060101010101" charset="-122"/>
                <a:ea typeface="楷体" panose="02010609060101010101" charset="-122"/>
                <a:cs typeface="楷体" panose="02010609060101010101" charset="-122"/>
              </a:rPr>
              <a:t>（1）如何看待这种个性化的提示？和交通法规的执行有何关系？（10分）</a:t>
            </a:r>
          </a:p>
          <a:p>
            <a:r>
              <a:rPr lang="zh-CN" altLang="en-US">
                <a:latin typeface="楷体" panose="02010609060101010101" charset="-122"/>
                <a:ea typeface="楷体" panose="02010609060101010101" charset="-122"/>
                <a:cs typeface="楷体" panose="02010609060101010101" charset="-122"/>
              </a:rPr>
              <a:t>（2）有人认为，个性化提示是不公平的，因为法律规则是一般性的，人人都有权了解和遵守，如何看待这种观点？（15分）</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a:t>
            </a:r>
            <a:r>
              <a:rPr lang="zh-CN" altLang="en-US"/>
              <a:t>、解释法律规则</a:t>
            </a:r>
          </a:p>
        </p:txBody>
      </p:sp>
      <p:sp>
        <p:nvSpPr>
          <p:cNvPr id="3" name="内容占位符 2"/>
          <p:cNvSpPr>
            <a:spLocks noGrp="1"/>
          </p:cNvSpPr>
          <p:nvPr>
            <p:ph idx="1"/>
          </p:nvPr>
        </p:nvSpPr>
        <p:spPr/>
        <p:txBody>
          <a:bodyPr>
            <a:normAutofit lnSpcReduction="10000"/>
          </a:bodyPr>
          <a:lstStyle/>
          <a:p>
            <a:r>
              <a:rPr lang="zh-CN" altLang="en-US">
                <a:latin typeface="楷体" panose="02010609060101010101" charset="-122"/>
                <a:ea typeface="楷体" panose="02010609060101010101" charset="-122"/>
                <a:cs typeface="楷体" panose="02010609060101010101" charset="-122"/>
              </a:rPr>
              <a:t>司法裁判很多时候是为了解决当下的纠纷，但有些时候也是为了面向未来提供一些预期和可操作性的规则，这样可以节约社会成本。这仍然是一种向前看/向后看的思维方式。要正确理解中国语境下“司法独立”的意义，并理解其权力行使如何受到诸多社会物质和国家制度的约束。</a:t>
            </a:r>
          </a:p>
          <a:p>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从现有规则体系中寻找合适的科学的答案就是法律人思维方式和法律职业技术的主要训练内容，但除了形式上合乎规则，更主要的是进行后果上的实质判断。区分简单案件还是难办案件，不是看规则适用是否明确或者证据是否齐全，而是取决于该案件可能的社会影响和效果，追求法律效果和社会效果的统一。</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latin typeface="楷体" panose="02010609060101010101" charset="-122"/>
                <a:ea typeface="楷体" panose="02010609060101010101" charset="-122"/>
                <a:cs typeface="楷体" panose="02010609060101010101" charset="-122"/>
              </a:rPr>
              <a:t>【例】司法决策过程的黑箱可能逐渐消除吗？</a:t>
            </a:r>
          </a:p>
          <a:p>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【举一反三】大家可以继续思考社会中相当多的决策其实都是形式理由和实质判断的结合：（1）找工作的时候雇主的决策，（2）宿舍发生纠纷后辅导员调解决策。</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【第八题】考察立法、司法能动性</a:t>
            </a:r>
          </a:p>
        </p:txBody>
      </p:sp>
      <p:sp>
        <p:nvSpPr>
          <p:cNvPr id="3" name="内容占位符 2"/>
          <p:cNvSpPr>
            <a:spLocks noGrp="1"/>
          </p:cNvSpPr>
          <p:nvPr>
            <p:ph idx="1"/>
          </p:nvPr>
        </p:nvSpPr>
        <p:spPr/>
        <p:txBody>
          <a:bodyPr>
            <a:normAutofit fontScale="92500"/>
          </a:bodyPr>
          <a:lstStyle/>
          <a:p>
            <a:r>
              <a:rPr lang="zh-CN" altLang="en-US" dirty="0">
                <a:latin typeface="楷体" panose="02010609060101010101" charset="-122"/>
                <a:ea typeface="楷体" panose="02010609060101010101" charset="-122"/>
                <a:cs typeface="楷体" panose="02010609060101010101" charset="-122"/>
              </a:rPr>
              <a:t>家庭暴力发生在家庭私人领域，很少得到公开报道，因此我们对此了解到的信息比较有限，但现实中时有发生，使家庭中的弱势群体（很多情况下是妇女、儿童）人身和精神上受到伤害。全国人大2016年制定了《反家庭暴力法》，执行五年来效果不佳。对法院而言，目前是通过事后的民事诉讼途径，由受害者自行提起诉讼，法院才能进行救济，签发“人身保护令”，要求施暴者不得再次施暴。请依次回答分析：</a:t>
            </a:r>
          </a:p>
          <a:p>
            <a:r>
              <a:rPr lang="zh-CN" altLang="en-US" dirty="0">
                <a:latin typeface="楷体" panose="02010609060101010101" charset="-122"/>
                <a:ea typeface="楷体" panose="02010609060101010101" charset="-122"/>
                <a:cs typeface="楷体" panose="02010609060101010101" charset="-122"/>
              </a:rPr>
              <a:t>（1）为什么家庭暴力行为难以通过国家立法进行整治和干预？（10分）</a:t>
            </a:r>
          </a:p>
          <a:p>
            <a:r>
              <a:rPr lang="zh-CN" altLang="en-US" dirty="0">
                <a:latin typeface="楷体" panose="02010609060101010101" charset="-122"/>
                <a:ea typeface="楷体" panose="02010609060101010101" charset="-122"/>
                <a:cs typeface="楷体" panose="02010609060101010101" charset="-122"/>
              </a:rPr>
              <a:t>（2）如果你是最高法院领导，尝试发挥法院系统的能动性，推进对家庭暴力的救济力度，服务社会，你会从什么角度思考解决这个问题？（15分）</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【第二题】考察法官如何思考</a:t>
            </a:r>
          </a:p>
        </p:txBody>
      </p:sp>
      <p:sp>
        <p:nvSpPr>
          <p:cNvPr id="3" name="内容占位符 2"/>
          <p:cNvSpPr>
            <a:spLocks noGrp="1"/>
          </p:cNvSpPr>
          <p:nvPr>
            <p:ph idx="1"/>
          </p:nvPr>
        </p:nvSpPr>
        <p:spPr/>
        <p:txBody>
          <a:bodyPr>
            <a:normAutofit fontScale="90000" lnSpcReduction="20000"/>
          </a:bodyPr>
          <a:lstStyle/>
          <a:p>
            <a:r>
              <a:rPr lang="zh-CN" altLang="en-US" dirty="0">
                <a:latin typeface="楷体" panose="02010609060101010101" charset="-122"/>
                <a:ea typeface="楷体" panose="02010609060101010101" charset="-122"/>
                <a:cs typeface="楷体" panose="02010609060101010101" charset="-122"/>
              </a:rPr>
              <a:t>在当下的小区公寓经常会发生一种相邻关系纠纷，即同居一层的两户人家，其中一户人家因考虑到经常有外卖快递等陌生人出入小区，担心自家住户安全，就在自己大门前安装了智能摄像头，只要有陌生人靠近，就会自动录像，并发送信息提醒在外面的户主本人留意。因为同一层的楼道较为狭窄，摄像头很容易将对门住户人员出入情况摄录下来。对门户主担心这可能侵犯到本人及家庭成员的隐私，于是上门交涉，要求对方撤下摄像头。双方协商不成，甚至发生肢体冲突。请依次回答分析：</a:t>
            </a:r>
          </a:p>
          <a:p>
            <a:r>
              <a:rPr lang="zh-CN" altLang="en-US" dirty="0">
                <a:latin typeface="楷体" panose="02010609060101010101" charset="-122"/>
                <a:ea typeface="楷体" panose="02010609060101010101" charset="-122"/>
                <a:cs typeface="楷体" panose="02010609060101010101" charset="-122"/>
              </a:rPr>
              <a:t>（1）两户邻居在这件事上分别想要什么，具有哪些利益？谁的利益更加优先？（5分）</a:t>
            </a:r>
          </a:p>
          <a:p>
            <a:r>
              <a:rPr lang="zh-CN" altLang="en-US" dirty="0">
                <a:latin typeface="楷体" panose="02010609060101010101" charset="-122"/>
                <a:ea typeface="楷体" panose="02010609060101010101" charset="-122"/>
                <a:cs typeface="楷体" panose="02010609060101010101" charset="-122"/>
              </a:rPr>
              <a:t>（2）如果法律或政府一开始没有介入，你被聘请为一方做代理人，你会采取什么合理行动？期待达到什么后果？（10分）</a:t>
            </a:r>
          </a:p>
          <a:p>
            <a:r>
              <a:rPr lang="zh-CN" altLang="en-US" dirty="0">
                <a:latin typeface="楷体" panose="02010609060101010101" charset="-122"/>
                <a:ea typeface="楷体" panose="02010609060101010101" charset="-122"/>
                <a:cs typeface="楷体" panose="02010609060101010101" charset="-122"/>
              </a:rPr>
              <a:t>（3）如果双方协商不成，起诉到法院，法官会如何思考这个问题？有哪些考虑？（10分）</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a:t>
            </a:r>
            <a:r>
              <a:rPr lang="zh-CN" altLang="en-US"/>
              <a:t>、遵守法律规则</a:t>
            </a:r>
          </a:p>
        </p:txBody>
      </p:sp>
      <p:sp>
        <p:nvSpPr>
          <p:cNvPr id="3" name="内容占位符 2"/>
          <p:cNvSpPr>
            <a:spLocks noGrp="1"/>
          </p:cNvSpPr>
          <p:nvPr>
            <p:ph idx="1"/>
          </p:nvPr>
        </p:nvSpPr>
        <p:spPr/>
        <p:txBody>
          <a:bodyPr/>
          <a:lstStyle/>
          <a:p>
            <a:pPr algn="just"/>
            <a:r>
              <a:rPr lang="zh-CN" altLang="en-US" dirty="0">
                <a:latin typeface="楷体" panose="02010609060101010101" charset="-122"/>
                <a:ea typeface="楷体" panose="02010609060101010101" charset="-122"/>
                <a:cs typeface="楷体" panose="02010609060101010101" charset="-122"/>
              </a:rPr>
              <a:t>法律规则的实效在于真正实现立法的目标，推动或抑制了某些社会行为。要达到实效，可以通过社会主体的第一方执行（守法）、第二方执行（相对人私人执法）和第三方执行（政府、代理人）来实现。公民守法对一个法律制度而言是比较理想的状态，但前提是需要为这些社会主体设置好科学和多元的规则与责任体系。</a:t>
            </a:r>
          </a:p>
          <a:p>
            <a:pPr algn="just"/>
            <a:r>
              <a:rPr lang="zh-CN" altLang="en-US" dirty="0">
                <a:latin typeface="楷体" panose="02010609060101010101" charset="-122"/>
                <a:ea typeface="楷体" panose="02010609060101010101" charset="-122"/>
                <a:cs typeface="楷体" panose="02010609060101010101" charset="-122"/>
              </a:rPr>
              <a:t>在日常生活中，人们守法的动机多种多样：（1）出于较高的道德情操,（2）出于利弊权衡，担心惩罚后果，或者带来额外好处，（3）担心声誉受损，（4）盲目跟踪他人的集体行动，（5）形成了习惯，因为如果每次都要进行利弊权衡很累，需要很多信息，成本也很高，愿意将法律规则当成默认规则加以遵守等等。</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latin typeface="楷体" panose="02010609060101010101" charset="-122"/>
                <a:ea typeface="楷体" panose="02010609060101010101" charset="-122"/>
                <a:cs typeface="楷体" panose="02010609060101010101" charset="-122"/>
              </a:rPr>
              <a:t>【例】互联网平台便利了社会主体发表意见和自我表达，但也会有不和谐的声音，例如谣言、网暴，如何能够让人们在网上发表的言论遵守法律或平台规则？人们在守法时通常会预期受到哪些约束？</a:t>
            </a:r>
          </a:p>
          <a:p>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举一反三】大家可以继续思考社会中的如下行为，人们为什么会遵守法律或秩序，但还是有人尝试突破规则，预期有什么约束：（1）在街上遛狗时不清理狗的粪便，（2）偷偷在盥洗室吸烟，尽管楼宇内禁止这样做，（3）艺人以某种方式逃税。</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8</a:t>
            </a:r>
            <a:r>
              <a:rPr lang="zh-CN" altLang="en-US"/>
              <a:t>、法律规则的功能</a:t>
            </a:r>
          </a:p>
        </p:txBody>
      </p:sp>
      <p:sp>
        <p:nvSpPr>
          <p:cNvPr id="3" name="内容占位符 2"/>
          <p:cNvSpPr>
            <a:spLocks noGrp="1"/>
          </p:cNvSpPr>
          <p:nvPr>
            <p:ph idx="1"/>
          </p:nvPr>
        </p:nvSpPr>
        <p:spPr/>
        <p:txBody>
          <a:bodyPr>
            <a:normAutofit/>
          </a:bodyPr>
          <a:lstStyle/>
          <a:p>
            <a:r>
              <a:rPr lang="zh-CN" altLang="en-US">
                <a:latin typeface="楷体" panose="02010609060101010101" charset="-122"/>
                <a:ea typeface="楷体" panose="02010609060101010101" charset="-122"/>
                <a:cs typeface="楷体" panose="02010609060101010101" charset="-122"/>
              </a:rPr>
              <a:t>法律规则在社会中主要有如下功能：（1）评价功能，告诉行为主体某个行为是合法还是非法，（2）惩罚功能，为某种行为提供不利后果，也被理解为来自国家的报应，（3）威慑功能，通过设计措施和制度震慑未来潜在的不法行为主体，（4）预测和激励功能，为行为主体提供未来指引，设定相应的激励水平和标准，行为主体会根据自己的实际情况在特定场合中选择是否违反规则还是遵守规则。</a:t>
            </a:r>
          </a:p>
          <a:p>
            <a:r>
              <a:rPr lang="zh-CN" altLang="en-US">
                <a:latin typeface="楷体" panose="02010609060101010101" charset="-122"/>
                <a:ea typeface="楷体" panose="02010609060101010101" charset="-122"/>
                <a:cs typeface="楷体" panose="02010609060101010101" charset="-122"/>
              </a:rPr>
              <a:t>一个好的法律制度应该是在不同领域为行为主体提供不同程度的行为激励措施，让他们觉得违反这些规则是不划算的，不如在接受这些基本规则的前提下去做自己的事情，这就叫做“自由”。</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latin typeface="楷体" panose="02010609060101010101" charset="-122"/>
                <a:ea typeface="楷体" panose="02010609060101010101" charset="-122"/>
              </a:rPr>
              <a:t>社会主体总体而言是趋利避害的动物，知道要不断做出选择，并且会在有限的信息和约束条件下尽可能做出对自己有利的选择，但也会因为情绪和欲望等非理性因素而影响正确的判断，因此我们会说人的行为往往是理性受限的。</a:t>
            </a:r>
          </a:p>
          <a:p>
            <a:r>
              <a:rPr lang="zh-CN" altLang="en-US">
                <a:latin typeface="楷体" panose="02010609060101010101" charset="-122"/>
                <a:ea typeface="楷体" panose="02010609060101010101" charset="-122"/>
              </a:rPr>
              <a:t>尽管如此，法律要做的就是通过各种功能的排列组合合理引导社会主体行动和选择，发出明确的信号，让他们不去触碰底线，同时追求国家希望他们实现的目标，如发展经济、保持健康等等。但治理者心里清楚，法律系统本质上是消耗社会资源的，需要以最小成本实现目标的最大化，其效力是有边界的，如果法律完不成某些目标，就需要法律以外的其他规则和手段共同配合完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rPr lang="zh-CN" altLang="en-US"/>
              <a:t>、规则和法律规则的构成</a:t>
            </a:r>
          </a:p>
        </p:txBody>
      </p:sp>
      <p:sp>
        <p:nvSpPr>
          <p:cNvPr id="3" name="内容占位符 2"/>
          <p:cNvSpPr>
            <a:spLocks noGrp="1"/>
          </p:cNvSpPr>
          <p:nvPr>
            <p:ph idx="1"/>
          </p:nvPr>
        </p:nvSpPr>
        <p:spPr/>
        <p:txBody>
          <a:bodyPr>
            <a:normAutofit fontScale="92500"/>
          </a:bodyPr>
          <a:lstStyle/>
          <a:p>
            <a:r>
              <a:rPr lang="zh-CN" altLang="en-US" dirty="0">
                <a:latin typeface="楷体" panose="02010609060101010101" charset="-122"/>
                <a:ea typeface="楷体" panose="02010609060101010101" charset="-122"/>
              </a:rPr>
              <a:t>一个</a:t>
            </a:r>
            <a:r>
              <a:rPr lang="zh-CN" altLang="en-US" b="1" u="sng" dirty="0">
                <a:latin typeface="楷体" panose="02010609060101010101" charset="-122"/>
                <a:ea typeface="楷体" panose="02010609060101010101" charset="-122"/>
              </a:rPr>
              <a:t>明确的规则需要有行为和后果两部分内容构成</a:t>
            </a:r>
            <a:r>
              <a:rPr lang="zh-CN" altLang="en-US" dirty="0">
                <a:latin typeface="楷体" panose="02010609060101010101" charset="-122"/>
                <a:ea typeface="楷体" panose="02010609060101010101" charset="-122"/>
              </a:rPr>
              <a:t>，如果只有行为而没有对应的后果，那仅仅意味着规则制定者是在宣示和呼吁，尚不具备执行力，行为主体也可以不用理会，或者没法把握。</a:t>
            </a:r>
          </a:p>
          <a:p>
            <a:r>
              <a:rPr lang="zh-CN" altLang="en-US" dirty="0">
                <a:latin typeface="楷体" panose="02010609060101010101" charset="-122"/>
                <a:ea typeface="楷体" panose="02010609060101010101" charset="-122"/>
              </a:rPr>
              <a:t>法律规则是国家机关制定的代表统治者意志，可以使用国家机器强制执行的规则，是现代国家出现后的一种高级规则形态，具有最高的合法性，强制力也最大。</a:t>
            </a:r>
          </a:p>
          <a:p>
            <a:r>
              <a:rPr lang="zh-CN" altLang="en-US" dirty="0">
                <a:latin typeface="楷体" panose="02010609060101010101" charset="-122"/>
                <a:ea typeface="楷体" panose="02010609060101010101" charset="-122"/>
              </a:rPr>
              <a:t>需要理解现代社会越来越形成一种基于规则的思维方式，即在各个领域都有事先制定好的规则，以便应对未来不确定的纠纷或问题，但规则无法事无巨细地制定。好的法律人既需要采用内部视角弄清法律体系和具体规则的内容，熟练应用，也要学会以外部视角审视法律规则的功能和效果，以便动态地和其他社会力量相互协调。</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latin typeface="楷体" panose="02010609060101010101" charset="-122"/>
                <a:ea typeface="楷体" panose="02010609060101010101" charset="-122"/>
                <a:cs typeface="楷体" panose="02010609060101010101" charset="-122"/>
              </a:rPr>
              <a:t>【例】拐卖妇女的行为看起来较为普遍和严重，是否需要在刑法中加强威慑，单设罪名，提高法定刑（例如死刑），从而发挥法律的惩罚和威慑功能？或者制定单独的反拐卖妇女儿童法？</a:t>
            </a:r>
          </a:p>
          <a:p>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【举一反三】大家可以继续思考，法律在针对如下问题时究竟如何发挥功能：（1）家庭暴力，（2）网络暴力，（3）未成年人沉迷网络游戏。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【第一题】考察法律实效、守法</a:t>
            </a:r>
          </a:p>
        </p:txBody>
      </p:sp>
      <p:sp>
        <p:nvSpPr>
          <p:cNvPr id="3" name="内容占位符 2"/>
          <p:cNvSpPr>
            <a:spLocks noGrp="1"/>
          </p:cNvSpPr>
          <p:nvPr>
            <p:ph idx="1"/>
          </p:nvPr>
        </p:nvSpPr>
        <p:spPr/>
        <p:txBody>
          <a:bodyPr>
            <a:normAutofit fontScale="90000" lnSpcReduction="10000"/>
          </a:bodyPr>
          <a:lstStyle/>
          <a:p>
            <a:r>
              <a:rPr lang="zh-CN" altLang="en-US">
                <a:latin typeface="楷体" panose="02010609060101010101" charset="-122"/>
                <a:ea typeface="楷体" panose="02010609060101010101" charset="-122"/>
                <a:cs typeface="楷体" panose="02010609060101010101" charset="-122"/>
              </a:rPr>
              <a:t>生活垃圾分类是现代城市的一种通行做法，对社区居民而言，要求养成良好的习惯，将生活垃圾根据不同形态和处理难度分类倾倒，以北京为例，分为厨余垃圾、可回收物、有害垃圾、其他垃圾四类。2020年新版《北京市生活垃圾管理条例》生效，明确规定，单位和个人是生活垃圾分类投放的责任主体，个人首次违规投放由生活垃圾分类管理责任人进行劝阻；再次违反规定的，处50元以上200元以下罚款。但在现实中仍然有大量没有按照要求进行分类倾倒处理的行为。请依次回答分析：</a:t>
            </a:r>
          </a:p>
          <a:p>
            <a:r>
              <a:rPr lang="zh-CN" altLang="en-US">
                <a:latin typeface="楷体" panose="02010609060101010101" charset="-122"/>
                <a:ea typeface="楷体" panose="02010609060101010101" charset="-122"/>
                <a:cs typeface="楷体" panose="02010609060101010101" charset="-122"/>
              </a:rPr>
              <a:t>（1）如果有居民在倾倒垃圾时故意不分类，《北京市生活垃圾管理条例》作为一种地方性法规，通过什么机制约束人的行为？（5分）</a:t>
            </a:r>
          </a:p>
          <a:p>
            <a:r>
              <a:rPr lang="zh-CN" altLang="en-US">
                <a:latin typeface="楷体" panose="02010609060101010101" charset="-122"/>
                <a:ea typeface="楷体" panose="02010609060101010101" charset="-122"/>
                <a:cs typeface="楷体" panose="02010609060101010101" charset="-122"/>
              </a:rPr>
              <a:t>（2）上述的机制具体执行效果如何？为什么会这样？（5分）</a:t>
            </a:r>
          </a:p>
          <a:p>
            <a:r>
              <a:rPr lang="zh-CN" altLang="en-US">
                <a:latin typeface="楷体" panose="02010609060101010101" charset="-122"/>
                <a:ea typeface="楷体" panose="02010609060101010101" charset="-122"/>
                <a:cs typeface="楷体" panose="02010609060101010101" charset="-122"/>
              </a:rPr>
              <a:t>（3）除了上述机制，你还能想到采用何种方式推动人们守法？起作用的原理是什么？（15分）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lstStyle/>
          <a:p>
            <a:pPr algn="just"/>
            <a:r>
              <a:rPr lang="zh-CN" altLang="en-US" b="1" u="sng" dirty="0">
                <a:latin typeface="楷体" panose="02010609060101010101" charset="-122"/>
                <a:ea typeface="楷体" panose="02010609060101010101" charset="-122"/>
              </a:rPr>
              <a:t>社会中还有很多其他类型的规则</a:t>
            </a:r>
            <a:r>
              <a:rPr lang="zh-CN" altLang="en-US" dirty="0">
                <a:latin typeface="楷体" panose="02010609060101010101" charset="-122"/>
                <a:ea typeface="楷体" panose="02010609060101010101" charset="-122"/>
              </a:rPr>
              <a:t>，如社会规范、道德规范、宗教、家规、校规、平台规则、行业规范、乡规民约、市场秩序规则等等多种多样的规则，同样在约束着社会主体的行为，但它们不是正式的法律渊源，不能被用于作为执法或司法裁判的依据。</a:t>
            </a:r>
          </a:p>
          <a:p>
            <a:r>
              <a:rPr lang="zh-CN" altLang="en-US" dirty="0">
                <a:latin typeface="楷体" panose="02010609060101010101" charset="-122"/>
                <a:ea typeface="楷体" panose="02010609060101010101" charset="-122"/>
              </a:rPr>
              <a:t>这些规则的来源和形态都不太一样，有些成文，有些不成文，有些是明确集中的，有些则是零散的，在内容上都包含了对行为主体的行为要求和后果。</a:t>
            </a:r>
          </a:p>
          <a:p>
            <a:r>
              <a:rPr lang="zh-CN" altLang="en-US" dirty="0">
                <a:latin typeface="楷体" panose="02010609060101010101" charset="-122"/>
                <a:ea typeface="楷体" panose="02010609060101010101" charset="-122"/>
              </a:rPr>
              <a:t>不同类型的规则对人产生的激励是不同的，执行的方式也不同。比如道德规则主要是通过人的内心起作用，缺乏外在强制力，而学校规定则具有外在强制力，能给教师和学生带来可见的后果。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楷体" panose="02010609060101010101" charset="-122"/>
                <a:ea typeface="楷体" panose="02010609060101010101" charset="-122"/>
                <a:cs typeface="楷体" panose="02010609060101010101" charset="-122"/>
              </a:rPr>
              <a:t>【例】如何约束在高铁上霸座的行为？在选择何种规则的时候，需要考虑哪些因素？</a:t>
            </a:r>
          </a:p>
          <a:p>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【举一反三】大家可以继续思考如下行为如何受到约束，现实中选择何种规范或者规范组合比较管用，为什么：（1）处理生活垃圾的时候没有分类，（2）自行车或电动车骑反道，（3）小区里高空抛物。</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【第五题】考察对规则构成内容的理解</a:t>
            </a:r>
          </a:p>
        </p:txBody>
      </p:sp>
      <p:sp>
        <p:nvSpPr>
          <p:cNvPr id="3" name="内容占位符 2"/>
          <p:cNvSpPr>
            <a:spLocks noGrp="1"/>
          </p:cNvSpPr>
          <p:nvPr>
            <p:ph idx="1"/>
          </p:nvPr>
        </p:nvSpPr>
        <p:spPr/>
        <p:txBody>
          <a:bodyPr/>
          <a:lstStyle/>
          <a:p>
            <a:r>
              <a:rPr lang="zh-CN" altLang="en-US" dirty="0">
                <a:latin typeface="楷体" panose="02010609060101010101" charset="-122"/>
                <a:ea typeface="楷体" panose="02010609060101010101" charset="-122"/>
                <a:cs typeface="楷体" panose="02010609060101010101" charset="-122"/>
              </a:rPr>
              <a:t>请根据你自己的经验列举一种你熟悉的、法律以外的、具体而有实际约束力的社会性规则（如道德规范、社会规范、管理规定……），回答要求：</a:t>
            </a:r>
          </a:p>
          <a:p>
            <a:r>
              <a:rPr lang="zh-CN" altLang="en-US" dirty="0">
                <a:latin typeface="楷体" panose="02010609060101010101" charset="-122"/>
                <a:ea typeface="楷体" panose="02010609060101010101" charset="-122"/>
                <a:cs typeface="楷体" panose="02010609060101010101" charset="-122"/>
              </a:rPr>
              <a:t>（1）简要说明该规则的内容，即在何种场景下要解决什么问题、约束什么样的社会行为；（5分）</a:t>
            </a:r>
          </a:p>
          <a:p>
            <a:r>
              <a:rPr lang="zh-CN" altLang="en-US" dirty="0">
                <a:latin typeface="楷体" panose="02010609060101010101" charset="-122"/>
                <a:ea typeface="楷体" panose="02010609060101010101" charset="-122"/>
                <a:cs typeface="楷体" panose="02010609060101010101" charset="-122"/>
              </a:rPr>
              <a:t>（2）请说明一旦违反该规则，当事人将会面临什么样的具体不利后果？（5分）</a:t>
            </a:r>
          </a:p>
          <a:p>
            <a:r>
              <a:rPr lang="zh-CN" altLang="en-US" dirty="0">
                <a:latin typeface="楷体" panose="02010609060101010101" charset="-122"/>
                <a:ea typeface="楷体" panose="02010609060101010101" charset="-122"/>
                <a:cs typeface="楷体" panose="02010609060101010101" charset="-122"/>
              </a:rPr>
              <a:t>（3）请说明该规则是否有明确的权威主体来执行？如果有的话，执行主体是谁？通过什么方式得到执行的？如果没有，又是通过什么方式起作用的？（15分）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、法律规则的形成和演变</a:t>
            </a:r>
          </a:p>
        </p:txBody>
      </p:sp>
      <p:sp>
        <p:nvSpPr>
          <p:cNvPr id="3" name="内容占位符 2"/>
          <p:cNvSpPr>
            <a:spLocks noGrp="1"/>
          </p:cNvSpPr>
          <p:nvPr>
            <p:ph idx="1"/>
          </p:nvPr>
        </p:nvSpPr>
        <p:spPr/>
        <p:txBody>
          <a:bodyPr/>
          <a:lstStyle/>
          <a:p>
            <a:pPr algn="just"/>
            <a:r>
              <a:rPr lang="zh-CN" altLang="en-US" dirty="0">
                <a:latin typeface="楷体" panose="02010609060101010101" charset="-122"/>
                <a:ea typeface="楷体" panose="02010609060101010101" charset="-122"/>
              </a:rPr>
              <a:t>从古代到现代中国，经历了</a:t>
            </a:r>
            <a:r>
              <a:rPr lang="zh-CN" altLang="en-US" b="1" u="sng" dirty="0">
                <a:latin typeface="楷体" panose="02010609060101010101" charset="-122"/>
                <a:ea typeface="楷体" panose="02010609060101010101" charset="-122"/>
              </a:rPr>
              <a:t>农业生产方式向工业生产方式</a:t>
            </a:r>
            <a:r>
              <a:rPr lang="zh-CN" altLang="en-US" dirty="0">
                <a:latin typeface="楷体" panose="02010609060101010101" charset="-122"/>
                <a:ea typeface="楷体" panose="02010609060101010101" charset="-122"/>
              </a:rPr>
              <a:t>转变的过程，实际上也是</a:t>
            </a:r>
            <a:r>
              <a:rPr lang="zh-CN" altLang="en-US" b="1" u="sng" dirty="0">
                <a:latin typeface="楷体" panose="02010609060101010101" charset="-122"/>
                <a:ea typeface="楷体" panose="02010609060101010101" charset="-122"/>
              </a:rPr>
              <a:t>熟人社会到陌生人社会</a:t>
            </a:r>
            <a:r>
              <a:rPr lang="zh-CN" altLang="en-US" dirty="0">
                <a:latin typeface="楷体" panose="02010609060101010101" charset="-122"/>
                <a:ea typeface="楷体" panose="02010609060101010101" charset="-122"/>
              </a:rPr>
              <a:t>的变化过程。我们当下的法律体系和规则基本上是</a:t>
            </a:r>
            <a:r>
              <a:rPr lang="zh-CN" altLang="en-US" b="1" u="sng" dirty="0">
                <a:solidFill>
                  <a:srgbClr val="FF0000"/>
                </a:solidFill>
                <a:latin typeface="楷体" panose="02010609060101010101" charset="-122"/>
                <a:ea typeface="楷体" panose="02010609060101010101" charset="-122"/>
              </a:rPr>
              <a:t>适应工商业社会流动性较大</a:t>
            </a:r>
            <a:r>
              <a:rPr lang="zh-CN" altLang="en-US" dirty="0">
                <a:latin typeface="楷体" panose="02010609060101010101" charset="-122"/>
                <a:ea typeface="楷体" panose="02010609060101010101" charset="-122"/>
              </a:rPr>
              <a:t>的现实状态而出现的，并不适合传统熟人社会。</a:t>
            </a:r>
          </a:p>
          <a:p>
            <a:r>
              <a:rPr lang="zh-CN" altLang="en-US" dirty="0">
                <a:latin typeface="仿宋" panose="02010609060101010101" pitchFamily="49" charset="-122"/>
                <a:ea typeface="仿宋" panose="02010609060101010101" pitchFamily="49" charset="-122"/>
              </a:rPr>
              <a:t>“礼”其实就是熟人社会的一种“规则”。</a:t>
            </a:r>
            <a:endParaRPr lang="en-US" altLang="zh-CN" dirty="0">
              <a:latin typeface="仿宋" panose="02010609060101010101" pitchFamily="49" charset="-122"/>
              <a:ea typeface="仿宋" panose="02010609060101010101" pitchFamily="49" charset="-122"/>
            </a:endParaRPr>
          </a:p>
          <a:p>
            <a:pPr marL="0" indent="0">
              <a:buNone/>
            </a:pPr>
            <a:endParaRPr lang="zh-CN" altLang="en-US" dirty="0">
              <a:latin typeface="仿宋" panose="02010609060101010101" pitchFamily="49" charset="-122"/>
              <a:ea typeface="仿宋" panose="02010609060101010101" pitchFamily="49" charset="-122"/>
            </a:endParaRPr>
          </a:p>
          <a:p>
            <a:pPr algn="just"/>
            <a:r>
              <a:rPr lang="zh-CN" altLang="en-US" dirty="0">
                <a:latin typeface="楷体" panose="02010609060101010101" charset="-122"/>
                <a:ea typeface="楷体" panose="02010609060101010101" charset="-122"/>
              </a:rPr>
              <a:t>理解从古至今的不同环境下，法律规则是如何诞生并逐渐演进的，和社会形态的不同有何关联。</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latin typeface="楷体" panose="02010609060101010101" charset="-122"/>
                <a:ea typeface="楷体" panose="02010609060101010101" charset="-122"/>
              </a:rPr>
              <a:t>在熟人社会中，人和人的关系较为紧密，相互十分熟悉，低头不见抬头见，因此往往由非正式的规范（家族伦理、服饰、认脸、声誉）界定人和人的关系，并进行约束，可以不断产生信任和预期。生活在这个环境中的主体逐渐理解一旦打破亲密关系，就无法在社会中生存，后果很严重，因此会遵守行为规则。</a:t>
            </a:r>
          </a:p>
          <a:p>
            <a:r>
              <a:rPr lang="zh-CN" altLang="en-US" dirty="0">
                <a:latin typeface="楷体" panose="02010609060101010101" charset="-122"/>
                <a:ea typeface="楷体" panose="02010609060101010101" charset="-122"/>
              </a:rPr>
              <a:t>但在现代流动性社会，人和人的关系趋向陌生化，基本上没有那么熟悉，就需要有外在的统一的平等适用的规则来进行约束。在陌生人社会中，人和人的关系比较松散，相互无法深入了解，很多时候是一次交易与合作。社会主体的预期会发生变化，更多地强调隐私，机会主义行为增多。因此面向不特定人的正式规范就显得十分重要，即现代法律体系，加强执法，用来填补安全需求，很多传统制度功能就发生了变化（如技术性人脸识别、职业伦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a:latin typeface="楷体" panose="02010609060101010101" charset="-122"/>
                <a:ea typeface="楷体" panose="02010609060101010101" charset="-122"/>
                <a:cs typeface="楷体" panose="02010609060101010101" charset="-122"/>
              </a:rPr>
              <a:t>【例】古代人为何没有现代社会意义上的隐私？是因为他们没有先进的人权观念吗？</a:t>
            </a:r>
          </a:p>
          <a:p>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【举一反三】大家可以继续思考为何古代没有出现如下现代法律制度：（1）私有财产，（2）在地方政府中功能上相对独立的立法或执法人员。</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4230</Words>
  <Application>Microsoft Office PowerPoint</Application>
  <PresentationFormat>宽屏</PresentationFormat>
  <Paragraphs>131</Paragraphs>
  <Slides>31</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仿宋</vt:lpstr>
      <vt:lpstr>华文仿宋</vt:lpstr>
      <vt:lpstr>楷体</vt:lpstr>
      <vt:lpstr>宋体</vt:lpstr>
      <vt:lpstr>Arial</vt:lpstr>
      <vt:lpstr>Calibri</vt:lpstr>
      <vt:lpstr>Office 主题​​</vt:lpstr>
      <vt:lpstr>法理学 第14讲 单元总结</vt:lpstr>
      <vt:lpstr>半学期主要内容</vt:lpstr>
      <vt:lpstr>1、规则和法律规则的构成</vt:lpstr>
      <vt:lpstr> </vt:lpstr>
      <vt:lpstr>PowerPoint 演示文稿</vt:lpstr>
      <vt:lpstr>【第五题】考察对规则构成内容的理解</vt:lpstr>
      <vt:lpstr>2、法律规则的形成和演变</vt:lpstr>
      <vt:lpstr> </vt:lpstr>
      <vt:lpstr> </vt:lpstr>
      <vt:lpstr>3、影响法律规则的政治经济因素</vt:lpstr>
      <vt:lpstr> </vt:lpstr>
      <vt:lpstr>4、制定法律规则</vt:lpstr>
      <vt:lpstr>PowerPoint 演示文稿</vt:lpstr>
      <vt:lpstr>【第四题】考察边际威慑、守法</vt:lpstr>
      <vt:lpstr>5、执行法律规则</vt:lpstr>
      <vt:lpstr> </vt:lpstr>
      <vt:lpstr>PowerPoint 演示文稿</vt:lpstr>
      <vt:lpstr> </vt:lpstr>
      <vt:lpstr>【第三题】考察执法概率、手段</vt:lpstr>
      <vt:lpstr>【第六题】考察声誉约束</vt:lpstr>
      <vt:lpstr>【第七题】考察个性化规则</vt:lpstr>
      <vt:lpstr>6、解释法律规则</vt:lpstr>
      <vt:lpstr>PowerPoint 演示文稿</vt:lpstr>
      <vt:lpstr>【第八题】考察立法、司法能动性</vt:lpstr>
      <vt:lpstr>【第二题】考察法官如何思考</vt:lpstr>
      <vt:lpstr>7、遵守法律规则</vt:lpstr>
      <vt:lpstr>PowerPoint 演示文稿</vt:lpstr>
      <vt:lpstr>8、法律规则的功能</vt:lpstr>
      <vt:lpstr>PowerPoint 演示文稿</vt:lpstr>
      <vt:lpstr>PowerPoint 演示文稿</vt:lpstr>
      <vt:lpstr>【第一题】考察法律实效、守法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henryhu</dc:creator>
  <cp:lastModifiedBy>刘 恒钰</cp:lastModifiedBy>
  <cp:revision>45</cp:revision>
  <dcterms:created xsi:type="dcterms:W3CDTF">2022-04-11T23:41:49Z</dcterms:created>
  <dcterms:modified xsi:type="dcterms:W3CDTF">2022-04-12T01:51:07Z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2052-3.9.4.6398</vt:lpwstr>
  </property>
</Properties>
</file>