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尚轩 石" initials="尚轩" lastIdx="1" clrIdx="0">
    <p:extLst>
      <p:ext uri="{19B8F6BF-5375-455C-9EA6-DF929625EA0E}">
        <p15:presenceInfo xmlns:p15="http://schemas.microsoft.com/office/powerpoint/2012/main" userId="53609cf832506c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6626A-07C4-4E4B-AD91-34C72FE95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C297CD-7678-4A1F-8A43-0B6C01433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7AEAC2-2850-4C79-BD88-8A333D10E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8934-7D28-4C47-9807-A5D65E524BDF}" type="datetimeFigureOut">
              <a:rPr lang="zh-CN" altLang="en-US" smtClean="0"/>
              <a:t>2024/5/2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0593BC-ABF1-4AFC-93B1-A05024CC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038350-2B77-4DC1-8B09-A5CAF969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1777-F411-4F07-B389-2D9603825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677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468A-5C4C-4D28-BCD9-6D4C9EEB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F9954D-43EB-4E72-99C6-3C4685410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712105-4E47-4D74-9A98-44E684DE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8934-7D28-4C47-9807-A5D65E524BDF}" type="datetimeFigureOut">
              <a:rPr lang="zh-CN" altLang="en-US" smtClean="0"/>
              <a:t>2024/5/2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F752D5-7D2F-46BD-BAD5-A698A9D1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224A6-0433-44E7-824D-84DC4ABB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1777-F411-4F07-B389-2D9603825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01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A3EDF1-7D4C-45DF-A158-881441093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FA739B-156D-4F4F-83CD-A1DD7A6D1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CD0D0D-6A67-4497-863D-6BC549E9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8934-7D28-4C47-9807-A5D65E524BDF}" type="datetimeFigureOut">
              <a:rPr lang="zh-CN" altLang="en-US" smtClean="0"/>
              <a:t>2024/5/2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7D93AF-B7BC-4B78-9182-40E1C8C5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D0A46B-15D1-42CF-92A3-C4F6B4BD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1777-F411-4F07-B389-2D9603825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93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9F121-0420-4FF4-AE90-ADB653E0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A3504-A97D-42EF-A977-7A1C386AF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CEC0C3-A620-4289-95CF-B702D73EB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8934-7D28-4C47-9807-A5D65E524BDF}" type="datetimeFigureOut">
              <a:rPr lang="zh-CN" altLang="en-US" smtClean="0"/>
              <a:t>2024/5/2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BF970A-86DD-445D-8288-4E099C18A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F8E7E1-4663-44B9-A718-37456608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1777-F411-4F07-B389-2D9603825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9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FB078-9BD8-4CF6-9081-C8B1D1D9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E6F2AD-1542-4FF6-AF27-6F5A8D8A2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D32D76-7E12-4B18-BCB2-B4F5D86A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8934-7D28-4C47-9807-A5D65E524BDF}" type="datetimeFigureOut">
              <a:rPr lang="zh-CN" altLang="en-US" smtClean="0"/>
              <a:t>2024/5/2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B426E-0A6E-4251-93D3-18AA39013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A9827-FA6E-43BB-B4BC-8C3800FE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1777-F411-4F07-B389-2D9603825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96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4EBD7-4D6C-412E-9896-8106578A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C3067B-8A8D-4A23-ADB2-72ABD3C95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34FEC9-B8A4-4FBC-B144-68DACED42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B99883-90EB-4D9B-9E4E-48E662F6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8934-7D28-4C47-9807-A5D65E524BDF}" type="datetimeFigureOut">
              <a:rPr lang="zh-CN" altLang="en-US" smtClean="0"/>
              <a:t>2024/5/2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B989FA-B244-4325-8C42-1EE2DA35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16C42D-30BE-4EAA-94DC-1FA8B573D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1777-F411-4F07-B389-2D9603825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32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D2A47-C9AA-4579-B716-8D3237297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BDA7B8-D946-44AD-8BB7-FFE64C1F7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AA6D87-D70D-406E-8E84-3D3712A0D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CE0CEE-72B7-4512-8EC2-E0B5BBA23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8D9BAD-AC0A-4AE5-99DA-22F7CA38E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CC3471-00E1-442A-8E01-C8CE3A18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8934-7D28-4C47-9807-A5D65E524BDF}" type="datetimeFigureOut">
              <a:rPr lang="zh-CN" altLang="en-US" smtClean="0"/>
              <a:t>2024/5/2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91A5E4-CA63-4098-84C7-3A8A8639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B15F63-74C8-4241-917C-1C29973F4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1777-F411-4F07-B389-2D9603825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42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252BB-3309-45AB-B969-4844B710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967862-D651-43AF-8E7E-09FD9F52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8934-7D28-4C47-9807-A5D65E524BDF}" type="datetimeFigureOut">
              <a:rPr lang="zh-CN" altLang="en-US" smtClean="0"/>
              <a:t>2024/5/2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51EDFB-371A-47CE-B996-6A59C062F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B4CADC-D884-43EE-AE81-90052C0B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1777-F411-4F07-B389-2D9603825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93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7B9869-4FBB-4B46-8670-746121B8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8934-7D28-4C47-9807-A5D65E524BDF}" type="datetimeFigureOut">
              <a:rPr lang="zh-CN" altLang="en-US" smtClean="0"/>
              <a:t>2024/5/2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3841E6-CED3-496D-BA7E-30DC5DD3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F81BA7-C123-4824-BBEA-EBF910A9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1777-F411-4F07-B389-2D9603825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74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468D8-3543-426A-A655-A0106A91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6C2F5-CDF1-4EFB-BFAC-4E2D31DF8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B29DAB-6136-40F7-8547-2FA59BA81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B70476-70ED-4ABF-B364-B8590FDFB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8934-7D28-4C47-9807-A5D65E524BDF}" type="datetimeFigureOut">
              <a:rPr lang="zh-CN" altLang="en-US" smtClean="0"/>
              <a:t>2024/5/2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CFB04C-2529-4B71-B5F4-330503A1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0430A3-65F9-4389-8541-7252C36CD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1777-F411-4F07-B389-2D9603825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38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79D30-51C3-48DF-9DE3-F25B68ADF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C1DAA2-FF3C-4D45-9EAF-25B1E8F75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0B6C36-AD67-4999-BC45-8BE6BB87E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43F551-F829-4A39-AD7D-29CECC595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8934-7D28-4C47-9807-A5D65E524BDF}" type="datetimeFigureOut">
              <a:rPr lang="zh-CN" altLang="en-US" smtClean="0"/>
              <a:t>2024/5/2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475915-38EA-4F79-AEC9-661A027BC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A9521E-580A-4BFE-ACA0-D286785F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1777-F411-4F07-B389-2D9603825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24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85CB9D-2179-46AE-B357-4A9F6673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A60F57-C7E7-41E6-BD03-11F97CF66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7C1489-E49E-4AE1-9B58-1C8AA91EB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C8934-7D28-4C47-9807-A5D65E524BDF}" type="datetimeFigureOut">
              <a:rPr lang="zh-CN" altLang="en-US" smtClean="0"/>
              <a:t>2024/5/2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E2F8FA-E203-466D-8396-B6E92522E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CF8ADF-0A06-4388-A3A9-BCFC4F474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61777-F411-4F07-B389-2D9603825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38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>
            <a:extLst>
              <a:ext uri="{FF2B5EF4-FFF2-40B4-BE49-F238E27FC236}">
                <a16:creationId xmlns:a16="http://schemas.microsoft.com/office/drawing/2014/main" id="{7CEB229A-DCAA-4C9E-9A8C-261253979549}"/>
              </a:ext>
            </a:extLst>
          </p:cNvPr>
          <p:cNvSpPr txBox="1"/>
          <p:nvPr/>
        </p:nvSpPr>
        <p:spPr>
          <a:xfrm>
            <a:off x="349112" y="5645698"/>
            <a:ext cx="11052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Invalidate(TRUE)	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会向消息队列中添加了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WM_ERASEBKGND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WM_PAINT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两个消息（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清除画板再画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29C7CE7-EB53-4E03-89A7-09AD473915FF}"/>
              </a:ext>
            </a:extLst>
          </p:cNvPr>
          <p:cNvSpPr txBox="1"/>
          <p:nvPr/>
        </p:nvSpPr>
        <p:spPr>
          <a:xfrm>
            <a:off x="349111" y="6145761"/>
            <a:ext cx="10187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Invalidate(FALSE) 	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只会向消息队列中添加了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WM_PAINT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消息（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不清除画板，直接画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BCE16B-2F03-49E9-9E9D-D9FE02A6866D}"/>
              </a:ext>
            </a:extLst>
          </p:cNvPr>
          <p:cNvSpPr txBox="1"/>
          <p:nvPr/>
        </p:nvSpPr>
        <p:spPr>
          <a:xfrm>
            <a:off x="349112" y="292901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MFC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绘图知识回顾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E5AA3E-3C40-4EB1-94BD-3D47AC0C1A73}"/>
              </a:ext>
            </a:extLst>
          </p:cNvPr>
          <p:cNvSpPr txBox="1"/>
          <p:nvPr/>
        </p:nvSpPr>
        <p:spPr>
          <a:xfrm>
            <a:off x="349112" y="507026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刷新画面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CBA843-5339-4866-94F0-84D97F37D20D}"/>
              </a:ext>
            </a:extLst>
          </p:cNvPr>
          <p:cNvSpPr txBox="1"/>
          <p:nvPr/>
        </p:nvSpPr>
        <p:spPr>
          <a:xfrm>
            <a:off x="349111" y="1486516"/>
            <a:ext cx="115380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在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Windows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编程中，设备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DC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（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Device Context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）是处理图形和文本输出的基础工具。可以被视为一个虚拟的“画板”，它为应用程序提供了一个界面，用来在特定的输出设备上进行图形和文本的绘制。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881474-4390-4BC5-BB30-8CCDF19E77C3}"/>
              </a:ext>
            </a:extLst>
          </p:cNvPr>
          <p:cNvSpPr txBox="1"/>
          <p:nvPr/>
        </p:nvSpPr>
        <p:spPr>
          <a:xfrm>
            <a:off x="349111" y="957965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设备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DC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画板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A7BA28-46E8-4E96-9A8C-7CE6F3861703}"/>
              </a:ext>
            </a:extLst>
          </p:cNvPr>
          <p:cNvSpPr txBox="1"/>
          <p:nvPr/>
        </p:nvSpPr>
        <p:spPr>
          <a:xfrm>
            <a:off x="349111" y="2244603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位图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Bitmap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贴图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E0874F-0B6E-4F71-8E9D-959033F5B327}"/>
              </a:ext>
            </a:extLst>
          </p:cNvPr>
          <p:cNvSpPr txBox="1"/>
          <p:nvPr/>
        </p:nvSpPr>
        <p:spPr>
          <a:xfrm>
            <a:off x="349111" y="2694127"/>
            <a:ext cx="115380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solidFill>
                  <a:srgbClr val="B4B4B4"/>
                </a:solidFill>
                <a:effectLst/>
                <a:latin typeface="Söhne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位图提供了一个具体的画面，其中可以记录或显示绘制的图形结果。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位图可以被保存到文件中，或者从文件中加载，也可以在不同的设备上下文之间传输，以便在不同的设备（如屏幕和打印机）上重现图像。这类似于将画纸上的作品拍照或复制，然后在其他地方展示。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93E060A-6EA9-4486-8FC9-F682D061D62D}"/>
              </a:ext>
            </a:extLst>
          </p:cNvPr>
          <p:cNvSpPr txBox="1"/>
          <p:nvPr/>
        </p:nvSpPr>
        <p:spPr>
          <a:xfrm>
            <a:off x="349111" y="3853088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绘图工具类（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工具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D42632F-5834-4B7F-BF03-29A90C6D127E}"/>
              </a:ext>
            </a:extLst>
          </p:cNvPr>
          <p:cNvSpPr txBox="1"/>
          <p:nvPr/>
        </p:nvSpPr>
        <p:spPr>
          <a:xfrm>
            <a:off x="349110" y="4477063"/>
            <a:ext cx="10509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CBitmap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贴图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CBrush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（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画刷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）、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CFont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（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字体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）、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CPen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（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画笔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……</a:t>
            </a:r>
            <a:endParaRPr lang="zh-CN" altLang="en-US" dirty="0"/>
          </a:p>
        </p:txBody>
      </p:sp>
      <p:sp>
        <p:nvSpPr>
          <p:cNvPr id="10" name="流程图: 可选过程 9">
            <a:extLst>
              <a:ext uri="{FF2B5EF4-FFF2-40B4-BE49-F238E27FC236}">
                <a16:creationId xmlns:a16="http://schemas.microsoft.com/office/drawing/2014/main" id="{503C3005-5FD5-4071-B532-905A77E7F342}"/>
              </a:ext>
            </a:extLst>
          </p:cNvPr>
          <p:cNvSpPr/>
          <p:nvPr/>
        </p:nvSpPr>
        <p:spPr>
          <a:xfrm>
            <a:off x="3614736" y="535781"/>
            <a:ext cx="1621631" cy="646331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在哪画？</a:t>
            </a:r>
          </a:p>
        </p:txBody>
      </p:sp>
      <p:sp>
        <p:nvSpPr>
          <p:cNvPr id="16" name="流程图: 可选过程 15">
            <a:extLst>
              <a:ext uri="{FF2B5EF4-FFF2-40B4-BE49-F238E27FC236}">
                <a16:creationId xmlns:a16="http://schemas.microsoft.com/office/drawing/2014/main" id="{3E83D2AD-DB03-4A12-AAA6-AF0A1F88B3C9}"/>
              </a:ext>
            </a:extLst>
          </p:cNvPr>
          <p:cNvSpPr/>
          <p:nvPr/>
        </p:nvSpPr>
        <p:spPr>
          <a:xfrm>
            <a:off x="5524498" y="535780"/>
            <a:ext cx="1621631" cy="646331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用啥画？</a:t>
            </a:r>
          </a:p>
        </p:txBody>
      </p:sp>
      <p:sp>
        <p:nvSpPr>
          <p:cNvPr id="17" name="流程图: 可选过程 16">
            <a:extLst>
              <a:ext uri="{FF2B5EF4-FFF2-40B4-BE49-F238E27FC236}">
                <a16:creationId xmlns:a16="http://schemas.microsoft.com/office/drawing/2014/main" id="{E9F6C201-2B3F-4BCA-AD90-1A93FBE62FE7}"/>
              </a:ext>
            </a:extLst>
          </p:cNvPr>
          <p:cNvSpPr/>
          <p:nvPr/>
        </p:nvSpPr>
        <p:spPr>
          <a:xfrm>
            <a:off x="9204460" y="519804"/>
            <a:ext cx="2066926" cy="646331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怎么连续画？</a:t>
            </a:r>
          </a:p>
        </p:txBody>
      </p:sp>
      <p:sp>
        <p:nvSpPr>
          <p:cNvPr id="18" name="流程图: 可选过程 17">
            <a:extLst>
              <a:ext uri="{FF2B5EF4-FFF2-40B4-BE49-F238E27FC236}">
                <a16:creationId xmlns:a16="http://schemas.microsoft.com/office/drawing/2014/main" id="{71005459-EA98-4D2C-96FC-FFDD15455CC3}"/>
              </a:ext>
            </a:extLst>
          </p:cNvPr>
          <p:cNvSpPr/>
          <p:nvPr/>
        </p:nvSpPr>
        <p:spPr>
          <a:xfrm>
            <a:off x="7365639" y="531072"/>
            <a:ext cx="1621631" cy="646331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画点啥？</a:t>
            </a:r>
          </a:p>
        </p:txBody>
      </p:sp>
    </p:spTree>
    <p:extLst>
      <p:ext uri="{BB962C8B-B14F-4D97-AF65-F5344CB8AC3E}">
        <p14:creationId xmlns:p14="http://schemas.microsoft.com/office/powerpoint/2010/main" val="24450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右 3">
            <a:extLst>
              <a:ext uri="{FF2B5EF4-FFF2-40B4-BE49-F238E27FC236}">
                <a16:creationId xmlns:a16="http://schemas.microsoft.com/office/drawing/2014/main" id="{885B3B32-F2B8-48DB-8456-14A657283B02}"/>
              </a:ext>
            </a:extLst>
          </p:cNvPr>
          <p:cNvSpPr/>
          <p:nvPr/>
        </p:nvSpPr>
        <p:spPr>
          <a:xfrm>
            <a:off x="113368" y="1532260"/>
            <a:ext cx="11779526" cy="196454"/>
          </a:xfrm>
          <a:prstGeom prst="rightArrow">
            <a:avLst>
              <a:gd name="adj1" fmla="val 50000"/>
              <a:gd name="adj2" fmla="val 308182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D04C8B-ED75-45FA-A4CA-78BDBEDC6705}"/>
              </a:ext>
            </a:extLst>
          </p:cNvPr>
          <p:cNvSpPr txBox="1"/>
          <p:nvPr/>
        </p:nvSpPr>
        <p:spPr>
          <a:xfrm>
            <a:off x="11125589" y="1686603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</a:t>
            </a:r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6977A0-1824-40F8-A950-7DAD02E06110}"/>
              </a:ext>
            </a:extLst>
          </p:cNvPr>
          <p:cNvSpPr/>
          <p:nvPr/>
        </p:nvSpPr>
        <p:spPr>
          <a:xfrm>
            <a:off x="451638" y="1009018"/>
            <a:ext cx="3332350" cy="3214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帧</a:t>
            </a: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2F4E799D-E6FC-4765-951D-70F6314C276D}"/>
              </a:ext>
            </a:extLst>
          </p:cNvPr>
          <p:cNvSpPr/>
          <p:nvPr/>
        </p:nvSpPr>
        <p:spPr>
          <a:xfrm rot="16200000">
            <a:off x="1908143" y="230097"/>
            <a:ext cx="419338" cy="3332351"/>
          </a:xfrm>
          <a:prstGeom prst="leftBrace">
            <a:avLst>
              <a:gd name="adj1" fmla="val 8333"/>
              <a:gd name="adj2" fmla="val 497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CADA3EFC-FCB6-4948-B6CA-D349D9B2B744}"/>
              </a:ext>
            </a:extLst>
          </p:cNvPr>
          <p:cNvSpPr/>
          <p:nvPr/>
        </p:nvSpPr>
        <p:spPr>
          <a:xfrm rot="16200000">
            <a:off x="5240494" y="230098"/>
            <a:ext cx="419338" cy="3332350"/>
          </a:xfrm>
          <a:prstGeom prst="leftBrace">
            <a:avLst>
              <a:gd name="adj1" fmla="val 8333"/>
              <a:gd name="adj2" fmla="val 497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E5F40DA-1CB2-4B9E-A505-02542D02BB26}"/>
              </a:ext>
            </a:extLst>
          </p:cNvPr>
          <p:cNvSpPr txBox="1"/>
          <p:nvPr/>
        </p:nvSpPr>
        <p:spPr>
          <a:xfrm>
            <a:off x="1734533" y="221845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周期</a:t>
            </a:r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2D57140-F108-482D-911A-20C4BDE868B7}"/>
              </a:ext>
            </a:extLst>
          </p:cNvPr>
          <p:cNvSpPr/>
          <p:nvPr/>
        </p:nvSpPr>
        <p:spPr>
          <a:xfrm>
            <a:off x="3783988" y="1009018"/>
            <a:ext cx="3332350" cy="3214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帧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C998AF0-251D-4EC9-BE39-EAB2C92FA578}"/>
              </a:ext>
            </a:extLst>
          </p:cNvPr>
          <p:cNvSpPr/>
          <p:nvPr/>
        </p:nvSpPr>
        <p:spPr>
          <a:xfrm>
            <a:off x="7116338" y="1009018"/>
            <a:ext cx="3332350" cy="3214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帧</a:t>
            </a: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1F7E5A49-FEB9-4527-8329-2F9C288357B9}"/>
              </a:ext>
            </a:extLst>
          </p:cNvPr>
          <p:cNvSpPr/>
          <p:nvPr/>
        </p:nvSpPr>
        <p:spPr>
          <a:xfrm rot="16200000">
            <a:off x="8572844" y="230098"/>
            <a:ext cx="419338" cy="3332350"/>
          </a:xfrm>
          <a:prstGeom prst="leftBrace">
            <a:avLst>
              <a:gd name="adj1" fmla="val 8333"/>
              <a:gd name="adj2" fmla="val 497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A2E94C2-DCD3-4984-9781-22ADBEA0866E}"/>
              </a:ext>
            </a:extLst>
          </p:cNvPr>
          <p:cNvSpPr txBox="1"/>
          <p:nvPr/>
        </p:nvSpPr>
        <p:spPr>
          <a:xfrm>
            <a:off x="5066884" y="221845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周期</a:t>
            </a:r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F9099DC-C5F1-4DAF-AFA2-01537C165189}"/>
              </a:ext>
            </a:extLst>
          </p:cNvPr>
          <p:cNvSpPr txBox="1"/>
          <p:nvPr/>
        </p:nvSpPr>
        <p:spPr>
          <a:xfrm>
            <a:off x="8399235" y="221845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周期</a:t>
            </a:r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58DAE97-F033-4144-AB8D-95E6F2625523}"/>
              </a:ext>
            </a:extLst>
          </p:cNvPr>
          <p:cNvSpPr txBox="1"/>
          <p:nvPr/>
        </p:nvSpPr>
        <p:spPr>
          <a:xfrm>
            <a:off x="10513787" y="96115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·····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06EB3BD-93AA-4FFA-9442-9A0957D9EAAC}"/>
              </a:ext>
            </a:extLst>
          </p:cNvPr>
          <p:cNvSpPr txBox="1"/>
          <p:nvPr/>
        </p:nvSpPr>
        <p:spPr>
          <a:xfrm>
            <a:off x="227668" y="23438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画面更新原理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56E5406-452B-4F77-9057-3F14665AFF80}"/>
              </a:ext>
            </a:extLst>
          </p:cNvPr>
          <p:cNvSpPr/>
          <p:nvPr/>
        </p:nvSpPr>
        <p:spPr>
          <a:xfrm>
            <a:off x="275465" y="3314056"/>
            <a:ext cx="6130528" cy="369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帧</a:t>
            </a: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5349800B-65B4-476F-9EC5-939CA293A801}"/>
              </a:ext>
            </a:extLst>
          </p:cNvPr>
          <p:cNvSpPr/>
          <p:nvPr/>
        </p:nvSpPr>
        <p:spPr>
          <a:xfrm rot="16200000">
            <a:off x="1016511" y="3238091"/>
            <a:ext cx="419338" cy="1901432"/>
          </a:xfrm>
          <a:prstGeom prst="leftBrace">
            <a:avLst>
              <a:gd name="adj1" fmla="val 8333"/>
              <a:gd name="adj2" fmla="val 497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8D9C12D3-3521-4E66-A71D-A78ABFA5FCD0}"/>
              </a:ext>
            </a:extLst>
          </p:cNvPr>
          <p:cNvSpPr/>
          <p:nvPr/>
        </p:nvSpPr>
        <p:spPr>
          <a:xfrm rot="16200000">
            <a:off x="4081776" y="2074258"/>
            <a:ext cx="419337" cy="4229097"/>
          </a:xfrm>
          <a:prstGeom prst="leftBrace">
            <a:avLst>
              <a:gd name="adj1" fmla="val 8333"/>
              <a:gd name="adj2" fmla="val 497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EEFD4ED-9BFF-4F7E-84AB-0499374F4ECA}"/>
              </a:ext>
            </a:extLst>
          </p:cNvPr>
          <p:cNvSpPr txBox="1"/>
          <p:nvPr/>
        </p:nvSpPr>
        <p:spPr>
          <a:xfrm>
            <a:off x="717867" y="4509561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处理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△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t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517153E-9843-482F-AC3A-682F03E49469}"/>
              </a:ext>
            </a:extLst>
          </p:cNvPr>
          <p:cNvSpPr txBox="1"/>
          <p:nvPr/>
        </p:nvSpPr>
        <p:spPr>
          <a:xfrm>
            <a:off x="3968278" y="45095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显示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B0822FA-3B4B-437F-99BE-C9FD79CA5760}"/>
              </a:ext>
            </a:extLst>
          </p:cNvPr>
          <p:cNvSpPr txBox="1"/>
          <p:nvPr/>
        </p:nvSpPr>
        <p:spPr>
          <a:xfrm>
            <a:off x="468348" y="5543621"/>
            <a:ext cx="156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处理画面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△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t</a:t>
            </a:r>
            <a:endParaRPr lang="zh-CN" altLang="en-US" dirty="0"/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3D8E3CB6-DA21-4805-A6C8-799B3C3AF67A}"/>
              </a:ext>
            </a:extLst>
          </p:cNvPr>
          <p:cNvSpPr/>
          <p:nvPr/>
        </p:nvSpPr>
        <p:spPr>
          <a:xfrm>
            <a:off x="1868708" y="5310615"/>
            <a:ext cx="385762" cy="8353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BF4208C-1DB5-4BAD-95F9-70D413E5032F}"/>
              </a:ext>
            </a:extLst>
          </p:cNvPr>
          <p:cNvSpPr txBox="1"/>
          <p:nvPr/>
        </p:nvSpPr>
        <p:spPr>
          <a:xfrm>
            <a:off x="2331328" y="51259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清空上一帧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947C77F-A856-4983-8C1D-8E381A715D6F}"/>
              </a:ext>
            </a:extLst>
          </p:cNvPr>
          <p:cNvSpPr txBox="1"/>
          <p:nvPr/>
        </p:nvSpPr>
        <p:spPr>
          <a:xfrm>
            <a:off x="2360891" y="596129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绘制这一帧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12728F3-EEE4-4D0D-B91C-4F03E8DC57DB}"/>
              </a:ext>
            </a:extLst>
          </p:cNvPr>
          <p:cNvSpPr txBox="1"/>
          <p:nvPr/>
        </p:nvSpPr>
        <p:spPr>
          <a:xfrm>
            <a:off x="2360891" y="5543621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zh-CN" altLang="en-US" dirty="0"/>
              <a:t>计算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4662F65-4CC7-472C-962C-9802646D6692}"/>
              </a:ext>
            </a:extLst>
          </p:cNvPr>
          <p:cNvSpPr/>
          <p:nvPr/>
        </p:nvSpPr>
        <p:spPr>
          <a:xfrm>
            <a:off x="275464" y="3314055"/>
            <a:ext cx="1901432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52AE13C-9705-4301-9139-146F52DFC6EC}"/>
              </a:ext>
            </a:extLst>
          </p:cNvPr>
          <p:cNvSpPr/>
          <p:nvPr/>
        </p:nvSpPr>
        <p:spPr>
          <a:xfrm>
            <a:off x="6305016" y="6195965"/>
            <a:ext cx="1091624" cy="369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帧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9114635-FFCA-40CD-989B-3A9596D7E875}"/>
              </a:ext>
            </a:extLst>
          </p:cNvPr>
          <p:cNvSpPr/>
          <p:nvPr/>
        </p:nvSpPr>
        <p:spPr>
          <a:xfrm>
            <a:off x="6305015" y="6195964"/>
            <a:ext cx="21294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00F6073-7E2B-4DAB-A524-7BAF1CC8D356}"/>
              </a:ext>
            </a:extLst>
          </p:cNvPr>
          <p:cNvSpPr/>
          <p:nvPr/>
        </p:nvSpPr>
        <p:spPr>
          <a:xfrm>
            <a:off x="7396640" y="6195965"/>
            <a:ext cx="1091624" cy="369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帧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9C2C949-F650-4B97-BBF5-4DA40AB6C860}"/>
              </a:ext>
            </a:extLst>
          </p:cNvPr>
          <p:cNvSpPr/>
          <p:nvPr/>
        </p:nvSpPr>
        <p:spPr>
          <a:xfrm>
            <a:off x="7396639" y="6195964"/>
            <a:ext cx="21294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2A450C0-5A47-4E78-8BCB-5B9A61F56FEA}"/>
              </a:ext>
            </a:extLst>
          </p:cNvPr>
          <p:cNvSpPr/>
          <p:nvPr/>
        </p:nvSpPr>
        <p:spPr>
          <a:xfrm>
            <a:off x="8492283" y="6195965"/>
            <a:ext cx="1091624" cy="369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帧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8FBC21B-B91E-4F8D-91C9-0C57DA128D09}"/>
              </a:ext>
            </a:extLst>
          </p:cNvPr>
          <p:cNvSpPr/>
          <p:nvPr/>
        </p:nvSpPr>
        <p:spPr>
          <a:xfrm>
            <a:off x="8492282" y="6195964"/>
            <a:ext cx="21294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C83E110-0CD1-4DB9-969F-0BA9E8DD5E6E}"/>
              </a:ext>
            </a:extLst>
          </p:cNvPr>
          <p:cNvSpPr/>
          <p:nvPr/>
        </p:nvSpPr>
        <p:spPr>
          <a:xfrm>
            <a:off x="9583908" y="6195965"/>
            <a:ext cx="1091624" cy="369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帧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00688F2-919B-46FE-AD7D-346FE15193D1}"/>
              </a:ext>
            </a:extLst>
          </p:cNvPr>
          <p:cNvSpPr/>
          <p:nvPr/>
        </p:nvSpPr>
        <p:spPr>
          <a:xfrm>
            <a:off x="9583907" y="6195964"/>
            <a:ext cx="21294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A7D2A53-02B5-4A08-A6AF-D28BB45FEB68}"/>
              </a:ext>
            </a:extLst>
          </p:cNvPr>
          <p:cNvSpPr/>
          <p:nvPr/>
        </p:nvSpPr>
        <p:spPr>
          <a:xfrm>
            <a:off x="10675532" y="6195965"/>
            <a:ext cx="1091624" cy="369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帧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FA172C4-5599-4E9C-8030-135B9A101D82}"/>
              </a:ext>
            </a:extLst>
          </p:cNvPr>
          <p:cNvSpPr/>
          <p:nvPr/>
        </p:nvSpPr>
        <p:spPr>
          <a:xfrm>
            <a:off x="10675531" y="6195964"/>
            <a:ext cx="21294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A37D8004-EF31-49BF-8357-2C4CF6BF0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015" y="4308801"/>
            <a:ext cx="5749338" cy="1820453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60F03F76-DEF8-450E-B38D-8589E736EC08}"/>
              </a:ext>
            </a:extLst>
          </p:cNvPr>
          <p:cNvSpPr txBox="1"/>
          <p:nvPr/>
        </p:nvSpPr>
        <p:spPr>
          <a:xfrm>
            <a:off x="6536385" y="3404474"/>
            <a:ext cx="6097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结论：</a:t>
            </a:r>
            <a:endParaRPr lang="en-US" altLang="zh-CN" b="1" i="0" dirty="0">
              <a:solidFill>
                <a:srgbClr val="191B1F"/>
              </a:solidFill>
              <a:effectLst/>
              <a:latin typeface="-apple-system"/>
            </a:endParaRPr>
          </a:p>
          <a:p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空白画面持续时间大约△</a:t>
            </a:r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t &gt; 10ms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时，能感觉到闪烁</a:t>
            </a:r>
            <a:endParaRPr lang="zh-CN" altLang="en-US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7F72F52-40A1-4DF7-9EF6-681D7750905D}"/>
              </a:ext>
            </a:extLst>
          </p:cNvPr>
          <p:cNvSpPr txBox="1"/>
          <p:nvPr/>
        </p:nvSpPr>
        <p:spPr>
          <a:xfrm>
            <a:off x="227668" y="2730251"/>
            <a:ext cx="67972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屏幕闪烁的原因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46874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4E62A44-720B-469C-BDC3-CD3B0F1EA087}"/>
              </a:ext>
            </a:extLst>
          </p:cNvPr>
          <p:cNvSpPr/>
          <p:nvPr/>
        </p:nvSpPr>
        <p:spPr>
          <a:xfrm>
            <a:off x="400051" y="1220513"/>
            <a:ext cx="2300288" cy="17359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屏幕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05BE32-7A72-4526-BCF8-24BE105EABCB}"/>
              </a:ext>
            </a:extLst>
          </p:cNvPr>
          <p:cNvSpPr/>
          <p:nvPr/>
        </p:nvSpPr>
        <p:spPr>
          <a:xfrm>
            <a:off x="4024310" y="1220514"/>
            <a:ext cx="2300289" cy="16798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内存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91F13DD-F543-4D33-B8F3-216FF220C3BA}"/>
              </a:ext>
            </a:extLst>
          </p:cNvPr>
          <p:cNvSpPr txBox="1"/>
          <p:nvPr/>
        </p:nvSpPr>
        <p:spPr>
          <a:xfrm>
            <a:off x="216474" y="32862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双缓冲绘图原理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D68D8FE-F914-43B0-921C-4B30ACFCFEAE}"/>
              </a:ext>
            </a:extLst>
          </p:cNvPr>
          <p:cNvSpPr txBox="1"/>
          <p:nvPr/>
        </p:nvSpPr>
        <p:spPr>
          <a:xfrm>
            <a:off x="4741661" y="3140453"/>
            <a:ext cx="1337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内存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DC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6AAB909-D285-410F-AD78-C477C344905D}"/>
              </a:ext>
            </a:extLst>
          </p:cNvPr>
          <p:cNvSpPr txBox="1"/>
          <p:nvPr/>
        </p:nvSpPr>
        <p:spPr>
          <a:xfrm>
            <a:off x="1073945" y="3113091"/>
            <a:ext cx="1244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设备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DC</a:t>
            </a:r>
            <a:endParaRPr lang="zh-CN" altLang="en-US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4ECC7DC9-2017-4934-BF95-CC39ABD2845D}"/>
              </a:ext>
            </a:extLst>
          </p:cNvPr>
          <p:cNvSpPr/>
          <p:nvPr/>
        </p:nvSpPr>
        <p:spPr>
          <a:xfrm rot="10800000">
            <a:off x="2970606" y="1985961"/>
            <a:ext cx="744143" cy="3313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0E61887-06A9-4D0B-ADA2-D1DFF22038B0}"/>
              </a:ext>
            </a:extLst>
          </p:cNvPr>
          <p:cNvSpPr txBox="1"/>
          <p:nvPr/>
        </p:nvSpPr>
        <p:spPr>
          <a:xfrm>
            <a:off x="4332682" y="3509126"/>
            <a:ext cx="2530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CDC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m_pMemDC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717EE72-3C79-4E80-A24B-978D1A298543}"/>
              </a:ext>
            </a:extLst>
          </p:cNvPr>
          <p:cNvSpPr txBox="1"/>
          <p:nvPr/>
        </p:nvSpPr>
        <p:spPr>
          <a:xfrm>
            <a:off x="522678" y="3509126"/>
            <a:ext cx="2300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CClientDC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m_pDC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4AF9157-63BD-49FE-98EB-8CFE558B5E88}"/>
              </a:ext>
            </a:extLst>
          </p:cNvPr>
          <p:cNvSpPr txBox="1"/>
          <p:nvPr/>
        </p:nvSpPr>
        <p:spPr>
          <a:xfrm>
            <a:off x="4741661" y="4068900"/>
            <a:ext cx="1394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内存位图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D766B75-0C81-4C93-9F4D-4308D15D37D4}"/>
              </a:ext>
            </a:extLst>
          </p:cNvPr>
          <p:cNvSpPr txBox="1"/>
          <p:nvPr/>
        </p:nvSpPr>
        <p:spPr>
          <a:xfrm>
            <a:off x="4024310" y="4549751"/>
            <a:ext cx="3330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CBitmap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m_pMemBitmap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dirty="0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4585DEE-33E4-4DCE-8D03-C160D4FB2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578" y="1158202"/>
            <a:ext cx="2789038" cy="539389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FEE25A3E-9B6D-42E6-90D5-5FE0145AF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578" y="2060439"/>
            <a:ext cx="5395492" cy="3905361"/>
          </a:xfrm>
          <a:prstGeom prst="rect">
            <a:avLst/>
          </a:prstGeom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51CD6894-9A5F-46EE-B3AF-D569F7AE043F}"/>
              </a:ext>
            </a:extLst>
          </p:cNvPr>
          <p:cNvSpPr txBox="1"/>
          <p:nvPr/>
        </p:nvSpPr>
        <p:spPr>
          <a:xfrm>
            <a:off x="400051" y="5234782"/>
            <a:ext cx="6097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在双缓冲技术中，所有的绘图操作首先在内存中的一个位图上完成，然后一次性将这个位图绘制到屏幕上。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2416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367</Words>
  <Application>Microsoft Office PowerPoint</Application>
  <PresentationFormat>宽屏</PresentationFormat>
  <Paragraphs>48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-apple-system</vt:lpstr>
      <vt:lpstr>Söhne</vt:lpstr>
      <vt:lpstr>等线</vt:lpstr>
      <vt:lpstr>等线 Light</vt:lpstr>
      <vt:lpstr>黑体</vt:lpstr>
      <vt:lpstr>新宋体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尚轩 石</dc:creator>
  <cp:lastModifiedBy>尚轩 石</cp:lastModifiedBy>
  <cp:revision>25</cp:revision>
  <dcterms:created xsi:type="dcterms:W3CDTF">2024-05-01T16:06:10Z</dcterms:created>
  <dcterms:modified xsi:type="dcterms:W3CDTF">2024-05-02T15:07:11Z</dcterms:modified>
</cp:coreProperties>
</file>