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WLtKzyEYb/?vd_source=07c44be34f0e73ec66347ccd7aa3908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BV1jMY4zBEW7/?spm_id_from=333.1387.homepage.video_card.click&amp;vd_source=07c44be34f0e73ec66347ccd7aa3908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pikingjelly.readthedocs.io/zh-cn/latest/activation_based/lif_fc_mnist.html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utshua/SNN_conversion_QCFS" TargetMode="External"/><Relationship Id="rId5" Type="http://schemas.openxmlformats.org/officeDocument/2006/relationships/hyperlink" Target="https://spikingjelly.readthedocs.io/zh-cn/latest/activation_based/ann2snn.html" TargetMode="External"/><Relationship Id="rId4" Type="http://schemas.openxmlformats.org/officeDocument/2006/relationships/hyperlink" Target="https://github.com/Shikhargupta/Spiking-Neural-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llossom/GA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5738499-9130-43B9-B0C4-C7DA2FA45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58B6E28-652F-43E2-A021-2CF626F6CDAB}"/>
              </a:ext>
            </a:extLst>
          </p:cNvPr>
          <p:cNvSpPr txBox="1"/>
          <p:nvPr/>
        </p:nvSpPr>
        <p:spPr>
          <a:xfrm>
            <a:off x="9230051" y="6282328"/>
            <a:ext cx="315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</a:t>
            </a:r>
            <a:r>
              <a:rPr lang="zh-CN" altLang="en-US" sz="1800" b="1" dirty="0"/>
              <a:t>站</a:t>
            </a:r>
            <a:r>
              <a:rPr lang="en-US" altLang="zh-CN" sz="1800" b="1" dirty="0"/>
              <a:t>/</a:t>
            </a:r>
            <a:r>
              <a:rPr lang="en-US" altLang="zh-CN" sz="1800" b="1" dirty="0" err="1"/>
              <a:t>Github</a:t>
            </a:r>
            <a:r>
              <a:rPr lang="zh-CN" altLang="en-US" sz="1800" b="1" dirty="0"/>
              <a:t>：</a:t>
            </a:r>
            <a:r>
              <a:rPr lang="en-US" altLang="zh-CN" sz="1800" b="1" dirty="0" err="1"/>
              <a:t>Mouseminar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302010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101434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31159" y="15323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上期视频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7E856B7-FED1-4F20-82DB-C4C9BF0F1A12}"/>
              </a:ext>
            </a:extLst>
          </p:cNvPr>
          <p:cNvSpPr txBox="1"/>
          <p:nvPr/>
        </p:nvSpPr>
        <p:spPr>
          <a:xfrm>
            <a:off x="-49841" y="1217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【SNN</a:t>
            </a:r>
            <a:r>
              <a:rPr lang="zh-CN" altLang="en-US" dirty="0">
                <a:hlinkClick r:id="rId3"/>
              </a:rPr>
              <a:t>脉冲神经网络入门实战</a:t>
            </a:r>
            <a:r>
              <a:rPr lang="en-US" altLang="zh-CN" dirty="0">
                <a:hlinkClick r:id="rId3"/>
              </a:rPr>
              <a:t>01】</a:t>
            </a:r>
            <a:r>
              <a:rPr lang="zh-CN" altLang="en-US" dirty="0">
                <a:hlinkClick r:id="rId3"/>
              </a:rPr>
              <a:t>导论</a:t>
            </a:r>
            <a:r>
              <a:rPr lang="en-US" altLang="zh-CN" dirty="0">
                <a:hlinkClick r:id="rId3"/>
              </a:rPr>
              <a:t>_</a:t>
            </a:r>
            <a:r>
              <a:rPr lang="zh-CN" altLang="en-US" dirty="0">
                <a:hlinkClick r:id="rId3"/>
              </a:rPr>
              <a:t>哔哩哔哩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bilibili</a:t>
            </a:r>
            <a:endParaRPr lang="zh-CN" altLang="en-US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4D0B681-F2CF-424F-AC97-B498A7DC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5" y="1796029"/>
            <a:ext cx="5802829" cy="45763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65E8FF6-5877-4B12-BAB2-49CB32C91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796029"/>
            <a:ext cx="5762758" cy="45645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CD1D6C-A7F6-4796-BAA0-532EBF5FA32C}"/>
              </a:ext>
            </a:extLst>
          </p:cNvPr>
          <p:cNvSpPr txBox="1"/>
          <p:nvPr/>
        </p:nvSpPr>
        <p:spPr>
          <a:xfrm>
            <a:off x="5560905" y="1217768"/>
            <a:ext cx="696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【SNN</a:t>
            </a:r>
            <a:r>
              <a:rPr lang="zh-CN" altLang="en-US" dirty="0">
                <a:hlinkClick r:id="rId6"/>
              </a:rPr>
              <a:t>脉冲神经网络入门实战</a:t>
            </a:r>
            <a:r>
              <a:rPr lang="en-US" altLang="zh-CN" dirty="0">
                <a:hlinkClick r:id="rId6"/>
              </a:rPr>
              <a:t>02】LIF</a:t>
            </a:r>
            <a:r>
              <a:rPr lang="zh-CN" altLang="en-US" dirty="0">
                <a:hlinkClick r:id="rId6"/>
              </a:rPr>
              <a:t>脉冲神经元</a:t>
            </a:r>
            <a:r>
              <a:rPr lang="en-US" altLang="zh-CN" dirty="0">
                <a:hlinkClick r:id="rId6"/>
              </a:rPr>
              <a:t>_</a:t>
            </a:r>
            <a:r>
              <a:rPr lang="zh-CN" altLang="en-US" dirty="0">
                <a:hlinkClick r:id="rId6"/>
              </a:rPr>
              <a:t>哔哩哔哩</a:t>
            </a:r>
            <a:r>
              <a:rPr lang="en-US" altLang="zh-CN" dirty="0">
                <a:hlinkClick r:id="rId6"/>
              </a:rPr>
              <a:t>_</a:t>
            </a:r>
            <a:r>
              <a:rPr lang="en-US" altLang="zh-CN" dirty="0" err="1">
                <a:hlinkClick r:id="rId6"/>
              </a:rPr>
              <a:t>bilibili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04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101434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56102" y="153231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SNN</a:t>
            </a:r>
            <a:r>
              <a:rPr lang="zh-CN" altLang="en-US" sz="40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训练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4D99E6-0157-4856-BFF3-A4CF974C554B}"/>
              </a:ext>
            </a:extLst>
          </p:cNvPr>
          <p:cNvSpPr txBox="1"/>
          <p:nvPr/>
        </p:nvSpPr>
        <p:spPr>
          <a:xfrm>
            <a:off x="339505" y="1261649"/>
            <a:ext cx="4514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Sans"/>
              </a:rPr>
              <a:t>1.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Sans"/>
              </a:rPr>
              <a:t>基于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Sans"/>
              </a:rPr>
              <a:t>STDP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Sans"/>
              </a:rPr>
              <a:t>的无监督学习</a:t>
            </a: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MiSan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EE64CA-D0A5-48A4-B7DB-8D3BDE84FB1A}"/>
              </a:ext>
            </a:extLst>
          </p:cNvPr>
          <p:cNvSpPr txBox="1"/>
          <p:nvPr/>
        </p:nvSpPr>
        <p:spPr>
          <a:xfrm>
            <a:off x="339506" y="3497751"/>
            <a:ext cx="4514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Sans"/>
              </a:rPr>
              <a:t>2. ANN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Sans"/>
              </a:rPr>
              <a:t>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Sans"/>
              </a:rPr>
              <a:t>SNN</a:t>
            </a:r>
          </a:p>
          <a:p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MiSan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6D02A7-D92A-4A14-B04D-A6236F18B68B}"/>
              </a:ext>
            </a:extLst>
          </p:cNvPr>
          <p:cNvSpPr txBox="1"/>
          <p:nvPr/>
        </p:nvSpPr>
        <p:spPr>
          <a:xfrm>
            <a:off x="339505" y="5269931"/>
            <a:ext cx="45142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Sans"/>
              </a:rPr>
              <a:t>3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Sans"/>
              </a:rPr>
              <a:t>. </a:t>
            </a:r>
            <a:r>
              <a:rPr lang="zh-CN" altLang="en-US" dirty="0">
                <a:solidFill>
                  <a:srgbClr val="333333"/>
                </a:solidFill>
                <a:latin typeface="MiSans"/>
              </a:rPr>
              <a:t>直接训练</a:t>
            </a:r>
            <a:endParaRPr lang="en-US" altLang="zh-CN" b="0" i="0" dirty="0">
              <a:solidFill>
                <a:srgbClr val="333333"/>
              </a:solidFill>
              <a:effectLst/>
              <a:latin typeface="MiSans"/>
            </a:endParaRPr>
          </a:p>
          <a:p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Mi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C7AE8-79BF-416D-A537-19D5F46D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1" y="2123846"/>
            <a:ext cx="6962986" cy="127329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0E29A62-4108-4A26-9445-ACC7F9BE555D}"/>
              </a:ext>
            </a:extLst>
          </p:cNvPr>
          <p:cNvSpPr txBox="1"/>
          <p:nvPr/>
        </p:nvSpPr>
        <p:spPr>
          <a:xfrm>
            <a:off x="853441" y="1723314"/>
            <a:ext cx="8873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4"/>
              </a:rPr>
              <a:t>Shikhargupta</a:t>
            </a:r>
            <a:r>
              <a:rPr lang="en-US" altLang="zh-CN" dirty="0">
                <a:hlinkClick r:id="rId4"/>
              </a:rPr>
              <a:t>/Spiking-Neural-Network: Pure python implementation of SNN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0C82F0-3C64-46C1-9D85-4DF63E7A66C5}"/>
              </a:ext>
            </a:extLst>
          </p:cNvPr>
          <p:cNvSpPr txBox="1"/>
          <p:nvPr/>
        </p:nvSpPr>
        <p:spPr>
          <a:xfrm>
            <a:off x="853441" y="41379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ANN</a:t>
            </a:r>
            <a:r>
              <a:rPr lang="zh-CN" altLang="en-US" dirty="0">
                <a:hlinkClick r:id="rId5"/>
              </a:rPr>
              <a:t>转换</a:t>
            </a:r>
            <a:r>
              <a:rPr lang="en-US" altLang="zh-CN" dirty="0">
                <a:hlinkClick r:id="rId5"/>
              </a:rPr>
              <a:t>SNN — </a:t>
            </a:r>
            <a:r>
              <a:rPr lang="en-US" altLang="zh-CN" dirty="0" err="1">
                <a:hlinkClick r:id="rId5"/>
              </a:rPr>
              <a:t>spikingjelly</a:t>
            </a:r>
            <a:r>
              <a:rPr lang="en-US" altLang="zh-CN" dirty="0">
                <a:hlinkClick r:id="rId5"/>
              </a:rPr>
              <a:t> alpha </a:t>
            </a:r>
            <a:r>
              <a:rPr lang="zh-CN" altLang="en-US" dirty="0">
                <a:hlinkClick r:id="rId5"/>
              </a:rPr>
              <a:t>文档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6E6495-6EFF-4598-AAE6-530823637E28}"/>
              </a:ext>
            </a:extLst>
          </p:cNvPr>
          <p:cNvSpPr txBox="1"/>
          <p:nvPr/>
        </p:nvSpPr>
        <p:spPr>
          <a:xfrm>
            <a:off x="853441" y="4613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6"/>
              </a:rPr>
              <a:t>putshua</a:t>
            </a:r>
            <a:r>
              <a:rPr lang="en-US" altLang="zh-CN" dirty="0">
                <a:hlinkClick r:id="rId6"/>
              </a:rPr>
              <a:t>/</a:t>
            </a:r>
            <a:r>
              <a:rPr lang="en-US" altLang="zh-CN" dirty="0" err="1">
                <a:hlinkClick r:id="rId6"/>
              </a:rPr>
              <a:t>SNN_conversion_QCFS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7046C07-FE7A-4E13-93CE-EA66A76ED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607" y="3574400"/>
            <a:ext cx="4101212" cy="191305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9B82F9A-8E22-4192-9874-4797669DCA64}"/>
              </a:ext>
            </a:extLst>
          </p:cNvPr>
          <p:cNvSpPr txBox="1"/>
          <p:nvPr/>
        </p:nvSpPr>
        <p:spPr>
          <a:xfrm>
            <a:off x="853441" y="5834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8"/>
              </a:rPr>
              <a:t>使用单层全连接</a:t>
            </a:r>
            <a:r>
              <a:rPr lang="en-US" altLang="zh-CN" dirty="0">
                <a:hlinkClick r:id="rId8"/>
              </a:rPr>
              <a:t>SNN</a:t>
            </a:r>
            <a:r>
              <a:rPr lang="zh-CN" altLang="en-US" dirty="0">
                <a:hlinkClick r:id="rId8"/>
              </a:rPr>
              <a:t>识别</a:t>
            </a:r>
            <a:r>
              <a:rPr lang="en-US" altLang="zh-CN" dirty="0">
                <a:hlinkClick r:id="rId8"/>
              </a:rPr>
              <a:t>MNIST — </a:t>
            </a:r>
            <a:r>
              <a:rPr lang="en-US" altLang="zh-CN" dirty="0" err="1">
                <a:hlinkClick r:id="rId8"/>
              </a:rPr>
              <a:t>spikingjelly</a:t>
            </a:r>
            <a:r>
              <a:rPr lang="en-US" altLang="zh-CN" dirty="0">
                <a:hlinkClick r:id="rId8"/>
              </a:rPr>
              <a:t> alpha </a:t>
            </a:r>
            <a:r>
              <a:rPr lang="zh-CN" altLang="en-US" dirty="0">
                <a:hlinkClick r:id="rId8"/>
              </a:rPr>
              <a:t>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9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101434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43141" y="153231"/>
            <a:ext cx="3305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直接训练</a:t>
            </a:r>
            <a:r>
              <a:rPr lang="en-US" altLang="zh-CN" sz="40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SNN</a:t>
            </a:r>
            <a:endParaRPr lang="zh-CN" altLang="en-US" sz="4000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49DA63-66A1-4D33-99B6-0BC0694D2934}"/>
              </a:ext>
            </a:extLst>
          </p:cNvPr>
          <p:cNvSpPr txBox="1"/>
          <p:nvPr/>
        </p:nvSpPr>
        <p:spPr>
          <a:xfrm>
            <a:off x="227606" y="1519057"/>
            <a:ext cx="89163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MiSans"/>
              </a:rPr>
              <a:t>先不细讲原理，直接上手</a:t>
            </a: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MiSans"/>
              </a:rPr>
              <a:t>搭建一个能用的</a:t>
            </a:r>
            <a:r>
              <a:rPr lang="en-US" altLang="zh-CN" dirty="0">
                <a:solidFill>
                  <a:srgbClr val="333333"/>
                </a:solidFill>
                <a:latin typeface="MiSans"/>
              </a:rPr>
              <a:t>ANN</a:t>
            </a:r>
            <a:r>
              <a:rPr lang="zh-CN" altLang="en-US" dirty="0">
                <a:solidFill>
                  <a:srgbClr val="333333"/>
                </a:solidFill>
                <a:latin typeface="MiSans"/>
              </a:rPr>
              <a:t>网络，然后把它改成</a:t>
            </a:r>
            <a:r>
              <a:rPr lang="en-US" altLang="zh-CN" dirty="0">
                <a:solidFill>
                  <a:srgbClr val="333333"/>
                </a:solidFill>
                <a:latin typeface="MiSans"/>
              </a:rPr>
              <a:t>SNN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MiSans"/>
              </a:rPr>
              <a:t>将模型的激活函数替换成</a:t>
            </a:r>
            <a:r>
              <a:rPr lang="en-US" altLang="zh-CN" dirty="0">
                <a:solidFill>
                  <a:srgbClr val="333333"/>
                </a:solidFill>
                <a:latin typeface="MiSans"/>
              </a:rPr>
              <a:t>LIF</a:t>
            </a:r>
            <a:r>
              <a:rPr lang="zh-CN" altLang="en-US" dirty="0">
                <a:solidFill>
                  <a:srgbClr val="333333"/>
                </a:solidFill>
                <a:latin typeface="MiSans"/>
              </a:rPr>
              <a:t>神经元，</a:t>
            </a:r>
            <a:r>
              <a:rPr lang="en-US" altLang="zh-CN" dirty="0">
                <a:solidFill>
                  <a:srgbClr val="333333"/>
                </a:solidFill>
                <a:latin typeface="MiSans"/>
              </a:rPr>
              <a:t>Linear</a:t>
            </a:r>
            <a:r>
              <a:rPr lang="zh-CN" altLang="en-US" dirty="0">
                <a:solidFill>
                  <a:srgbClr val="333333"/>
                </a:solidFill>
                <a:latin typeface="MiSans"/>
              </a:rPr>
              <a:t>用</a:t>
            </a:r>
            <a:r>
              <a:rPr lang="en-US" altLang="zh-CN" dirty="0" err="1">
                <a:solidFill>
                  <a:srgbClr val="333333"/>
                </a:solidFill>
                <a:latin typeface="MiSans"/>
              </a:rPr>
              <a:t>tdLayer</a:t>
            </a:r>
            <a:r>
              <a:rPr lang="zh-CN" altLang="en-US" dirty="0">
                <a:solidFill>
                  <a:srgbClr val="333333"/>
                </a:solidFill>
                <a:latin typeface="MiSans"/>
              </a:rPr>
              <a:t>包装</a:t>
            </a: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FontTx/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MiSans"/>
              </a:rPr>
              <a:t>扩充输入的数据维度，增加维度</a:t>
            </a:r>
            <a:r>
              <a:rPr lang="en-US" altLang="zh-CN" dirty="0">
                <a:solidFill>
                  <a:srgbClr val="333333"/>
                </a:solidFill>
                <a:latin typeface="MiSans"/>
              </a:rPr>
              <a:t>T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MiSans"/>
              </a:rPr>
              <a:t>输出维度取</a:t>
            </a:r>
            <a:r>
              <a:rPr lang="en-US" altLang="zh-CN" dirty="0">
                <a:solidFill>
                  <a:srgbClr val="333333"/>
                </a:solidFill>
                <a:latin typeface="MiSans"/>
              </a:rPr>
              <a:t>mean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Mi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B07361-91E1-4785-BF9A-4959BFBEAE8D}"/>
              </a:ext>
            </a:extLst>
          </p:cNvPr>
          <p:cNvSpPr txBox="1"/>
          <p:nvPr/>
        </p:nvSpPr>
        <p:spPr>
          <a:xfrm>
            <a:off x="1097280" y="3199089"/>
            <a:ext cx="816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self.act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LIFSpike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(thresh=thresh, tau=tau, </a:t>
            </a:r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gama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gama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4EEE1F-F949-4D56-A3EA-8DCE75947CD0}"/>
              </a:ext>
            </a:extLst>
          </p:cNvPr>
          <p:cNvSpPr txBox="1"/>
          <p:nvPr/>
        </p:nvSpPr>
        <p:spPr>
          <a:xfrm>
            <a:off x="1097280" y="4766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add_dimention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self.T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2FF73B-687B-436D-B002-41EFDAEF4E4A}"/>
              </a:ext>
            </a:extLst>
          </p:cNvPr>
          <p:cNvSpPr txBox="1"/>
          <p:nvPr/>
        </p:nvSpPr>
        <p:spPr>
          <a:xfrm>
            <a:off x="1097280" y="58889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x.mean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(1)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86E153-5F87-4990-855B-4B54B324272D}"/>
              </a:ext>
            </a:extLst>
          </p:cNvPr>
          <p:cNvSpPr txBox="1"/>
          <p:nvPr/>
        </p:nvSpPr>
        <p:spPr>
          <a:xfrm>
            <a:off x="1097280" y="36305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self.fc1_s = </a:t>
            </a:r>
            <a:r>
              <a:rPr lang="en-US" altLang="zh-CN" b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tdLayer</a:t>
            </a:r>
            <a:r>
              <a:rPr lang="en-US" altLang="zh-CN" b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(self.fc1)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D773F-E4B1-4043-922B-5D7E8D345C77}"/>
              </a:ext>
            </a:extLst>
          </p:cNvPr>
          <p:cNvSpPr txBox="1"/>
          <p:nvPr/>
        </p:nvSpPr>
        <p:spPr>
          <a:xfrm>
            <a:off x="5902259" y="1149951"/>
            <a:ext cx="6062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hlinkClick r:id="rId3"/>
              </a:rPr>
              <a:t>bollossom</a:t>
            </a:r>
            <a:r>
              <a:rPr lang="en-US" altLang="zh-CN" dirty="0">
                <a:hlinkClick r:id="rId3"/>
              </a:rPr>
              <a:t>/GAC: </a:t>
            </a:r>
            <a:r>
              <a:rPr lang="en-US" altLang="zh-CN" dirty="0" err="1">
                <a:hlinkClick r:id="rId3"/>
              </a:rPr>
              <a:t>Offical</a:t>
            </a:r>
            <a:r>
              <a:rPr lang="en-US" altLang="zh-CN" dirty="0">
                <a:hlinkClick r:id="rId3"/>
              </a:rPr>
              <a:t> implementation of "Gated Attention Coding for Training High-performance and Efficient Spiking Neural Networks" (AAAI2024)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F07B7-892B-4CC6-AAEC-8186F5377EFA}"/>
              </a:ext>
            </a:extLst>
          </p:cNvPr>
          <p:cNvSpPr txBox="1"/>
          <p:nvPr/>
        </p:nvSpPr>
        <p:spPr>
          <a:xfrm>
            <a:off x="8667889" y="2240039"/>
            <a:ext cx="3369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MiSans"/>
              </a:rPr>
              <a:t>Layers.py	</a:t>
            </a:r>
            <a:r>
              <a:rPr lang="zh-CN" altLang="en-US" dirty="0">
                <a:solidFill>
                  <a:srgbClr val="333333"/>
                </a:solidFill>
                <a:latin typeface="MiSans"/>
              </a:rPr>
              <a:t>简洁，好用！😋👍</a:t>
            </a:r>
            <a:endParaRPr lang="en-US" altLang="zh-CN" b="0" i="0" dirty="0">
              <a:solidFill>
                <a:srgbClr val="333333"/>
              </a:solidFill>
              <a:effectLst/>
              <a:latin typeface="MiSans"/>
            </a:endParaRPr>
          </a:p>
          <a:p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333333"/>
              </a:solidFill>
              <a:latin typeface="MiSans"/>
            </a:endParaRPr>
          </a:p>
          <a:p>
            <a:pPr marL="342900" indent="-342900"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MiSans"/>
            </a:endParaRPr>
          </a:p>
        </p:txBody>
      </p:sp>
    </p:spTree>
    <p:extLst>
      <p:ext uri="{BB962C8B-B14F-4D97-AF65-F5344CB8AC3E}">
        <p14:creationId xmlns:p14="http://schemas.microsoft.com/office/powerpoint/2010/main" val="11291575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223</Words>
  <Application>Microsoft Office PowerPoint</Application>
  <PresentationFormat>宽屏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MiSans</vt:lpstr>
      <vt:lpstr>钉钉进步体</vt:lpstr>
      <vt:lpstr>Arial</vt:lpstr>
      <vt:lpstr>Calibri</vt:lpstr>
      <vt:lpstr>Consolas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ssx</dc:creator>
  <cp:lastModifiedBy>尚轩 石</cp:lastModifiedBy>
  <cp:revision>47</cp:revision>
  <dcterms:created xsi:type="dcterms:W3CDTF">2023-08-09T12:44:00Z</dcterms:created>
  <dcterms:modified xsi:type="dcterms:W3CDTF">2025-08-22T17:11:58Z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