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42"/>
  </p:notesMasterIdLst>
  <p:handoutMasterIdLst>
    <p:handoutMasterId r:id="rId43"/>
  </p:handoutMasterIdLst>
  <p:sldIdLst>
    <p:sldId id="289" r:id="rId5"/>
    <p:sldId id="574" r:id="rId6"/>
    <p:sldId id="575" r:id="rId7"/>
    <p:sldId id="294" r:id="rId8"/>
    <p:sldId id="295" r:id="rId9"/>
    <p:sldId id="296" r:id="rId10"/>
    <p:sldId id="297" r:id="rId11"/>
    <p:sldId id="482" r:id="rId12"/>
    <p:sldId id="292" r:id="rId13"/>
    <p:sldId id="483" r:id="rId14"/>
    <p:sldId id="485" r:id="rId15"/>
    <p:sldId id="293" r:id="rId16"/>
    <p:sldId id="486" r:id="rId17"/>
    <p:sldId id="484" r:id="rId18"/>
    <p:sldId id="487" r:id="rId19"/>
    <p:sldId id="488" r:id="rId20"/>
    <p:sldId id="508" r:id="rId21"/>
    <p:sldId id="489" r:id="rId22"/>
    <p:sldId id="490" r:id="rId23"/>
    <p:sldId id="491" r:id="rId24"/>
    <p:sldId id="492" r:id="rId25"/>
    <p:sldId id="493" r:id="rId26"/>
    <p:sldId id="494" r:id="rId27"/>
    <p:sldId id="495" r:id="rId28"/>
    <p:sldId id="496" r:id="rId29"/>
    <p:sldId id="497" r:id="rId30"/>
    <p:sldId id="498" r:id="rId31"/>
    <p:sldId id="509" r:id="rId32"/>
    <p:sldId id="499" r:id="rId33"/>
    <p:sldId id="500" r:id="rId34"/>
    <p:sldId id="506" r:id="rId35"/>
    <p:sldId id="507" r:id="rId36"/>
    <p:sldId id="505" r:id="rId37"/>
    <p:sldId id="576" r:id="rId38"/>
    <p:sldId id="502" r:id="rId39"/>
    <p:sldId id="510" r:id="rId40"/>
    <p:sldId id="288" r:id="rId4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816" y="-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038739-2E8C-4821-900C-47CD336D1B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F9E34E4-01B6-43DE-8C00-559E9C18055A}">
      <dgm:prSet/>
      <dgm:spPr/>
      <dgm:t>
        <a:bodyPr/>
        <a:lstStyle/>
        <a:p>
          <a:r>
            <a:rPr lang="pt-BR"/>
            <a:t>Conceitos fundamentais da lógica proposicional, como conectivos lógicos (conjunção, disjunção, negação, implicação etc.) e sua aplicação na construção de proposições e argumentos;</a:t>
          </a:r>
          <a:endParaRPr lang="en-US"/>
        </a:p>
      </dgm:t>
    </dgm:pt>
    <dgm:pt modelId="{ABF7D266-4E9C-435A-84CD-F0365641356C}" type="parTrans" cxnId="{BE3739AA-2DAB-4FC1-9EDE-A667056D4D1C}">
      <dgm:prSet/>
      <dgm:spPr/>
      <dgm:t>
        <a:bodyPr/>
        <a:lstStyle/>
        <a:p>
          <a:endParaRPr lang="en-US"/>
        </a:p>
      </dgm:t>
    </dgm:pt>
    <dgm:pt modelId="{B5AA4EA7-6289-423E-ADAE-65F1AFAFEA2C}" type="sibTrans" cxnId="{BE3739AA-2DAB-4FC1-9EDE-A667056D4D1C}">
      <dgm:prSet/>
      <dgm:spPr/>
      <dgm:t>
        <a:bodyPr/>
        <a:lstStyle/>
        <a:p>
          <a:endParaRPr lang="en-US"/>
        </a:p>
      </dgm:t>
    </dgm:pt>
    <dgm:pt modelId="{53E79EB8-A719-4FD3-9CE1-BD5051739C88}">
      <dgm:prSet/>
      <dgm:spPr/>
      <dgm:t>
        <a:bodyPr/>
        <a:lstStyle/>
        <a:p>
          <a:r>
            <a:rPr lang="pt-BR"/>
            <a:t>Análise e simplificação de expressões lógicas, leis e regras da lógica proposicional para manipulação e avaliação de proposições, </a:t>
          </a:r>
          <a:endParaRPr lang="en-US"/>
        </a:p>
      </dgm:t>
    </dgm:pt>
    <dgm:pt modelId="{4C62A365-98A2-4D8B-8063-C1250C2A9E69}" type="parTrans" cxnId="{698664F7-A05C-4FBB-9BC6-E92139D55224}">
      <dgm:prSet/>
      <dgm:spPr/>
      <dgm:t>
        <a:bodyPr/>
        <a:lstStyle/>
        <a:p>
          <a:endParaRPr lang="en-US"/>
        </a:p>
      </dgm:t>
    </dgm:pt>
    <dgm:pt modelId="{F271121A-C29E-4F14-A9EE-1F6518240582}" type="sibTrans" cxnId="{698664F7-A05C-4FBB-9BC6-E92139D55224}">
      <dgm:prSet/>
      <dgm:spPr/>
      <dgm:t>
        <a:bodyPr/>
        <a:lstStyle/>
        <a:p>
          <a:endParaRPr lang="en-US"/>
        </a:p>
      </dgm:t>
    </dgm:pt>
    <dgm:pt modelId="{0174136B-DBF1-4A54-B03F-7C6CD45C25DB}">
      <dgm:prSet/>
      <dgm:spPr/>
      <dgm:t>
        <a:bodyPr/>
        <a:lstStyle/>
        <a:p>
          <a:r>
            <a:rPr lang="pt-BR"/>
            <a:t>Utilização de tabelas verdade para determinar a validade e satisfatibilidade de argumentos. </a:t>
          </a:r>
          <a:endParaRPr lang="en-US"/>
        </a:p>
      </dgm:t>
    </dgm:pt>
    <dgm:pt modelId="{33D3A654-EAEC-49A8-97FD-560E785E0C69}" type="parTrans" cxnId="{B680CDC6-550B-4B32-9C78-852F16FF7669}">
      <dgm:prSet/>
      <dgm:spPr/>
      <dgm:t>
        <a:bodyPr/>
        <a:lstStyle/>
        <a:p>
          <a:endParaRPr lang="en-US"/>
        </a:p>
      </dgm:t>
    </dgm:pt>
    <dgm:pt modelId="{C44B627F-6623-4A64-84F9-D898B30C7656}" type="sibTrans" cxnId="{B680CDC6-550B-4B32-9C78-852F16FF7669}">
      <dgm:prSet/>
      <dgm:spPr/>
      <dgm:t>
        <a:bodyPr/>
        <a:lstStyle/>
        <a:p>
          <a:endParaRPr lang="en-US"/>
        </a:p>
      </dgm:t>
    </dgm:pt>
    <dgm:pt modelId="{D8F8EA87-13C3-461B-B5E4-9D3E7B8921B4}">
      <dgm:prSet/>
      <dgm:spPr/>
      <dgm:t>
        <a:bodyPr/>
        <a:lstStyle/>
        <a:p>
          <a:r>
            <a:rPr lang="pt-BR"/>
            <a:t>Princípios da lógica de predicados, incluindo a formulação e análise de quantificadores (universal e existencial) e suas negações. </a:t>
          </a:r>
          <a:endParaRPr lang="en-US"/>
        </a:p>
      </dgm:t>
    </dgm:pt>
    <dgm:pt modelId="{7B9039FE-4297-4723-8544-D1DF283056C9}" type="parTrans" cxnId="{64B3B135-2FB8-490A-893F-23E52B946CB6}">
      <dgm:prSet/>
      <dgm:spPr/>
      <dgm:t>
        <a:bodyPr/>
        <a:lstStyle/>
        <a:p>
          <a:endParaRPr lang="en-US"/>
        </a:p>
      </dgm:t>
    </dgm:pt>
    <dgm:pt modelId="{3D854494-F980-4EDB-BF5F-51E17B35F65D}" type="sibTrans" cxnId="{64B3B135-2FB8-490A-893F-23E52B946CB6}">
      <dgm:prSet/>
      <dgm:spPr/>
      <dgm:t>
        <a:bodyPr/>
        <a:lstStyle/>
        <a:p>
          <a:endParaRPr lang="en-US"/>
        </a:p>
      </dgm:t>
    </dgm:pt>
    <dgm:pt modelId="{66499E3E-1548-4FD6-AC8A-9A86947A0A9E}">
      <dgm:prSet/>
      <dgm:spPr/>
      <dgm:t>
        <a:bodyPr/>
        <a:lstStyle/>
        <a:p>
          <a:r>
            <a:rPr lang="pt-BR"/>
            <a:t>Interpretação e avaliação de fórmulas da lógica de predicados, bem como técnicas de demonstração e dedução lógica para construir argumentos válidos. </a:t>
          </a:r>
          <a:endParaRPr lang="en-US"/>
        </a:p>
      </dgm:t>
    </dgm:pt>
    <dgm:pt modelId="{994DADD2-41FE-4664-9112-4DC391939DBF}" type="parTrans" cxnId="{DD7962FA-1009-47CA-849F-0E916F01223E}">
      <dgm:prSet/>
      <dgm:spPr/>
      <dgm:t>
        <a:bodyPr/>
        <a:lstStyle/>
        <a:p>
          <a:endParaRPr lang="en-US"/>
        </a:p>
      </dgm:t>
    </dgm:pt>
    <dgm:pt modelId="{1211037F-D712-45B8-8C61-0EBD813444B6}" type="sibTrans" cxnId="{DD7962FA-1009-47CA-849F-0E916F01223E}">
      <dgm:prSet/>
      <dgm:spPr/>
      <dgm:t>
        <a:bodyPr/>
        <a:lstStyle/>
        <a:p>
          <a:endParaRPr lang="en-US"/>
        </a:p>
      </dgm:t>
    </dgm:pt>
    <dgm:pt modelId="{EC6BCD05-6ABB-48AA-8591-818DBDA93DAF}">
      <dgm:prSet/>
      <dgm:spPr/>
      <dgm:t>
        <a:bodyPr/>
        <a:lstStyle/>
        <a:p>
          <a:r>
            <a:rPr lang="pt-BR"/>
            <a:t>Aplicação prática da lógica matemática na ciência de dados, utilizando conceitos como equivalência lógica e teoremas lógicos na resolução de problemas.</a:t>
          </a:r>
          <a:br>
            <a:rPr lang="pt-BR"/>
          </a:br>
          <a:r>
            <a:rPr lang="pt-BR"/>
            <a:t> </a:t>
          </a:r>
          <a:endParaRPr lang="en-US"/>
        </a:p>
      </dgm:t>
    </dgm:pt>
    <dgm:pt modelId="{A696FE94-4C1B-4E19-8591-A9756E031374}" type="parTrans" cxnId="{28857CB4-EE89-4A97-963D-8889551E0315}">
      <dgm:prSet/>
      <dgm:spPr/>
      <dgm:t>
        <a:bodyPr/>
        <a:lstStyle/>
        <a:p>
          <a:endParaRPr lang="en-US"/>
        </a:p>
      </dgm:t>
    </dgm:pt>
    <dgm:pt modelId="{6168D2AC-EA18-4332-A245-55AB50112D34}" type="sibTrans" cxnId="{28857CB4-EE89-4A97-963D-8889551E0315}">
      <dgm:prSet/>
      <dgm:spPr/>
      <dgm:t>
        <a:bodyPr/>
        <a:lstStyle/>
        <a:p>
          <a:endParaRPr lang="en-US"/>
        </a:p>
      </dgm:t>
    </dgm:pt>
    <dgm:pt modelId="{0310F993-9906-4308-A0C5-284BA7F8F48F}" type="pres">
      <dgm:prSet presAssocID="{B3038739-2E8C-4821-900C-47CD336D1B6D}" presName="root" presStyleCnt="0">
        <dgm:presLayoutVars>
          <dgm:dir/>
          <dgm:resizeHandles val="exact"/>
        </dgm:presLayoutVars>
      </dgm:prSet>
      <dgm:spPr/>
    </dgm:pt>
    <dgm:pt modelId="{C634570E-E8A3-42D3-99CD-65167E35C82B}" type="pres">
      <dgm:prSet presAssocID="{4F9E34E4-01B6-43DE-8C00-559E9C18055A}" presName="compNode" presStyleCnt="0"/>
      <dgm:spPr/>
    </dgm:pt>
    <dgm:pt modelId="{6D4CEEB2-C3C1-429A-A3B5-68C83FDEB8DD}" type="pres">
      <dgm:prSet presAssocID="{4F9E34E4-01B6-43DE-8C00-559E9C18055A}" presName="bgRect" presStyleLbl="bgShp" presStyleIdx="0" presStyleCnt="6"/>
      <dgm:spPr/>
    </dgm:pt>
    <dgm:pt modelId="{CB2D294E-58BD-42B2-82F1-879DA380D941}" type="pres">
      <dgm:prSet presAssocID="{4F9E34E4-01B6-43DE-8C00-559E9C1805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00375FBA-9F6C-493D-A68E-AAD17AAE1EEC}" type="pres">
      <dgm:prSet presAssocID="{4F9E34E4-01B6-43DE-8C00-559E9C18055A}" presName="spaceRect" presStyleCnt="0"/>
      <dgm:spPr/>
    </dgm:pt>
    <dgm:pt modelId="{5E6BC082-DC37-4B7E-9ECE-F9EED5B3EF08}" type="pres">
      <dgm:prSet presAssocID="{4F9E34E4-01B6-43DE-8C00-559E9C18055A}" presName="parTx" presStyleLbl="revTx" presStyleIdx="0" presStyleCnt="6">
        <dgm:presLayoutVars>
          <dgm:chMax val="0"/>
          <dgm:chPref val="0"/>
        </dgm:presLayoutVars>
      </dgm:prSet>
      <dgm:spPr/>
    </dgm:pt>
    <dgm:pt modelId="{54E7E97F-3116-41C1-87B6-1BD4BFAAD213}" type="pres">
      <dgm:prSet presAssocID="{B5AA4EA7-6289-423E-ADAE-65F1AFAFEA2C}" presName="sibTrans" presStyleCnt="0"/>
      <dgm:spPr/>
    </dgm:pt>
    <dgm:pt modelId="{CD6E6CED-60F6-41F3-869D-C217064E1EA0}" type="pres">
      <dgm:prSet presAssocID="{53E79EB8-A719-4FD3-9CE1-BD5051739C88}" presName="compNode" presStyleCnt="0"/>
      <dgm:spPr/>
    </dgm:pt>
    <dgm:pt modelId="{CC46E0C6-1D34-4762-95CE-F917F4C09201}" type="pres">
      <dgm:prSet presAssocID="{53E79EB8-A719-4FD3-9CE1-BD5051739C88}" presName="bgRect" presStyleLbl="bgShp" presStyleIdx="1" presStyleCnt="6"/>
      <dgm:spPr/>
    </dgm:pt>
    <dgm:pt modelId="{644D059B-96C5-4C27-AE3E-76DA25AD3550}" type="pres">
      <dgm:prSet presAssocID="{53E79EB8-A719-4FD3-9CE1-BD5051739C88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87EFCED-01EE-4C3B-9C51-101AA4617B06}" type="pres">
      <dgm:prSet presAssocID="{53E79EB8-A719-4FD3-9CE1-BD5051739C88}" presName="spaceRect" presStyleCnt="0"/>
      <dgm:spPr/>
    </dgm:pt>
    <dgm:pt modelId="{8D80C04E-AA04-4329-A719-9D5DD3D19B17}" type="pres">
      <dgm:prSet presAssocID="{53E79EB8-A719-4FD3-9CE1-BD5051739C88}" presName="parTx" presStyleLbl="revTx" presStyleIdx="1" presStyleCnt="6">
        <dgm:presLayoutVars>
          <dgm:chMax val="0"/>
          <dgm:chPref val="0"/>
        </dgm:presLayoutVars>
      </dgm:prSet>
      <dgm:spPr/>
    </dgm:pt>
    <dgm:pt modelId="{0EFEABD5-11C3-42AD-8702-5C3FD9257747}" type="pres">
      <dgm:prSet presAssocID="{F271121A-C29E-4F14-A9EE-1F6518240582}" presName="sibTrans" presStyleCnt="0"/>
      <dgm:spPr/>
    </dgm:pt>
    <dgm:pt modelId="{03EA6542-6437-4D96-8151-7ACFD8DD4D94}" type="pres">
      <dgm:prSet presAssocID="{0174136B-DBF1-4A54-B03F-7C6CD45C25DB}" presName="compNode" presStyleCnt="0"/>
      <dgm:spPr/>
    </dgm:pt>
    <dgm:pt modelId="{ECB5D6A1-17B8-4DB2-B116-F2486EE595F9}" type="pres">
      <dgm:prSet presAssocID="{0174136B-DBF1-4A54-B03F-7C6CD45C25DB}" presName="bgRect" presStyleLbl="bgShp" presStyleIdx="2" presStyleCnt="6"/>
      <dgm:spPr/>
    </dgm:pt>
    <dgm:pt modelId="{9FEC5F83-0B2F-4242-92C2-03F70A9CF1B9}" type="pres">
      <dgm:prSet presAssocID="{0174136B-DBF1-4A54-B03F-7C6CD45C25D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guntas"/>
        </a:ext>
      </dgm:extLst>
    </dgm:pt>
    <dgm:pt modelId="{772B19B0-E2F7-4321-BA8E-D92CDCC7360B}" type="pres">
      <dgm:prSet presAssocID="{0174136B-DBF1-4A54-B03F-7C6CD45C25DB}" presName="spaceRect" presStyleCnt="0"/>
      <dgm:spPr/>
    </dgm:pt>
    <dgm:pt modelId="{0A0D865F-E80A-4613-A410-CB8FC9E2A725}" type="pres">
      <dgm:prSet presAssocID="{0174136B-DBF1-4A54-B03F-7C6CD45C25DB}" presName="parTx" presStyleLbl="revTx" presStyleIdx="2" presStyleCnt="6">
        <dgm:presLayoutVars>
          <dgm:chMax val="0"/>
          <dgm:chPref val="0"/>
        </dgm:presLayoutVars>
      </dgm:prSet>
      <dgm:spPr/>
    </dgm:pt>
    <dgm:pt modelId="{D4807EDB-53AC-4C84-BF24-029E723829DB}" type="pres">
      <dgm:prSet presAssocID="{C44B627F-6623-4A64-84F9-D898B30C7656}" presName="sibTrans" presStyleCnt="0"/>
      <dgm:spPr/>
    </dgm:pt>
    <dgm:pt modelId="{E85513B5-2055-497F-B481-50DC68BA8828}" type="pres">
      <dgm:prSet presAssocID="{D8F8EA87-13C3-461B-B5E4-9D3E7B8921B4}" presName="compNode" presStyleCnt="0"/>
      <dgm:spPr/>
    </dgm:pt>
    <dgm:pt modelId="{9A4EC94D-13D1-412C-AD20-BB5D55FF6D98}" type="pres">
      <dgm:prSet presAssocID="{D8F8EA87-13C3-461B-B5E4-9D3E7B8921B4}" presName="bgRect" presStyleLbl="bgShp" presStyleIdx="3" presStyleCnt="6"/>
      <dgm:spPr/>
    </dgm:pt>
    <dgm:pt modelId="{86213ED9-40EB-4358-B47E-B86DFC81A80C}" type="pres">
      <dgm:prSet presAssocID="{D8F8EA87-13C3-461B-B5E4-9D3E7B8921B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6D3B9A8D-B113-47E9-8A79-80637B2F46A6}" type="pres">
      <dgm:prSet presAssocID="{D8F8EA87-13C3-461B-B5E4-9D3E7B8921B4}" presName="spaceRect" presStyleCnt="0"/>
      <dgm:spPr/>
    </dgm:pt>
    <dgm:pt modelId="{7BC5468B-CA2F-4DDD-99D0-965372ECAA71}" type="pres">
      <dgm:prSet presAssocID="{D8F8EA87-13C3-461B-B5E4-9D3E7B8921B4}" presName="parTx" presStyleLbl="revTx" presStyleIdx="3" presStyleCnt="6">
        <dgm:presLayoutVars>
          <dgm:chMax val="0"/>
          <dgm:chPref val="0"/>
        </dgm:presLayoutVars>
      </dgm:prSet>
      <dgm:spPr/>
    </dgm:pt>
    <dgm:pt modelId="{9F0FEDF3-A2CA-47EB-8D85-6CCFB4B4EBAE}" type="pres">
      <dgm:prSet presAssocID="{3D854494-F980-4EDB-BF5F-51E17B35F65D}" presName="sibTrans" presStyleCnt="0"/>
      <dgm:spPr/>
    </dgm:pt>
    <dgm:pt modelId="{FB6F7FB7-AAD3-4FF2-BF19-1F6E49B95089}" type="pres">
      <dgm:prSet presAssocID="{66499E3E-1548-4FD6-AC8A-9A86947A0A9E}" presName="compNode" presStyleCnt="0"/>
      <dgm:spPr/>
    </dgm:pt>
    <dgm:pt modelId="{D050A376-FFD6-41C6-94C9-84F53A5E654F}" type="pres">
      <dgm:prSet presAssocID="{66499E3E-1548-4FD6-AC8A-9A86947A0A9E}" presName="bgRect" presStyleLbl="bgShp" presStyleIdx="4" presStyleCnt="6"/>
      <dgm:spPr/>
    </dgm:pt>
    <dgm:pt modelId="{BAD794E2-104B-4B8F-8516-E625BF740B6B}" type="pres">
      <dgm:prSet presAssocID="{66499E3E-1548-4FD6-AC8A-9A86947A0A9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3DC019F8-3041-4ED7-8F93-CBB46664223A}" type="pres">
      <dgm:prSet presAssocID="{66499E3E-1548-4FD6-AC8A-9A86947A0A9E}" presName="spaceRect" presStyleCnt="0"/>
      <dgm:spPr/>
    </dgm:pt>
    <dgm:pt modelId="{14D3EE80-B47E-449D-AA4B-F72816A564A7}" type="pres">
      <dgm:prSet presAssocID="{66499E3E-1548-4FD6-AC8A-9A86947A0A9E}" presName="parTx" presStyleLbl="revTx" presStyleIdx="4" presStyleCnt="6">
        <dgm:presLayoutVars>
          <dgm:chMax val="0"/>
          <dgm:chPref val="0"/>
        </dgm:presLayoutVars>
      </dgm:prSet>
      <dgm:spPr/>
    </dgm:pt>
    <dgm:pt modelId="{DE5562B7-57AB-499D-B23A-8E27C0C27548}" type="pres">
      <dgm:prSet presAssocID="{1211037F-D712-45B8-8C61-0EBD813444B6}" presName="sibTrans" presStyleCnt="0"/>
      <dgm:spPr/>
    </dgm:pt>
    <dgm:pt modelId="{7647813F-7C64-4FC7-BA2E-5D3FC93734F2}" type="pres">
      <dgm:prSet presAssocID="{EC6BCD05-6ABB-48AA-8591-818DBDA93DAF}" presName="compNode" presStyleCnt="0"/>
      <dgm:spPr/>
    </dgm:pt>
    <dgm:pt modelId="{08127A8E-1F7A-4F80-A5A9-C4854F4B15BF}" type="pres">
      <dgm:prSet presAssocID="{EC6BCD05-6ABB-48AA-8591-818DBDA93DAF}" presName="bgRect" presStyleLbl="bgShp" presStyleIdx="5" presStyleCnt="6"/>
      <dgm:spPr/>
    </dgm:pt>
    <dgm:pt modelId="{7FD0D5D4-4C9A-470E-BBA3-223368183029}" type="pres">
      <dgm:prSet presAssocID="{EC6BCD05-6ABB-48AA-8591-818DBDA93DA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vros"/>
        </a:ext>
      </dgm:extLst>
    </dgm:pt>
    <dgm:pt modelId="{0B822EF8-F9C5-4D06-B16B-0C213198CB90}" type="pres">
      <dgm:prSet presAssocID="{EC6BCD05-6ABB-48AA-8591-818DBDA93DAF}" presName="spaceRect" presStyleCnt="0"/>
      <dgm:spPr/>
    </dgm:pt>
    <dgm:pt modelId="{AB7B5F3A-3B6D-4C53-BAF3-0D73E798DF2D}" type="pres">
      <dgm:prSet presAssocID="{EC6BCD05-6ABB-48AA-8591-818DBDA93DA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64B3B135-2FB8-490A-893F-23E52B946CB6}" srcId="{B3038739-2E8C-4821-900C-47CD336D1B6D}" destId="{D8F8EA87-13C3-461B-B5E4-9D3E7B8921B4}" srcOrd="3" destOrd="0" parTransId="{7B9039FE-4297-4723-8544-D1DF283056C9}" sibTransId="{3D854494-F980-4EDB-BF5F-51E17B35F65D}"/>
    <dgm:cxn modelId="{467ADB3D-12CF-4CDB-A55C-CDE7FFEEC50D}" type="presOf" srcId="{EC6BCD05-6ABB-48AA-8591-818DBDA93DAF}" destId="{AB7B5F3A-3B6D-4C53-BAF3-0D73E798DF2D}" srcOrd="0" destOrd="0" presId="urn:microsoft.com/office/officeart/2018/2/layout/IconVerticalSolidList"/>
    <dgm:cxn modelId="{A2ED6C5D-2B49-47B6-B643-1D2DD3E83264}" type="presOf" srcId="{B3038739-2E8C-4821-900C-47CD336D1B6D}" destId="{0310F993-9906-4308-A0C5-284BA7F8F48F}" srcOrd="0" destOrd="0" presId="urn:microsoft.com/office/officeart/2018/2/layout/IconVerticalSolidList"/>
    <dgm:cxn modelId="{4B66AD53-B444-4C18-8380-05A12987D07A}" type="presOf" srcId="{53E79EB8-A719-4FD3-9CE1-BD5051739C88}" destId="{8D80C04E-AA04-4329-A719-9D5DD3D19B17}" srcOrd="0" destOrd="0" presId="urn:microsoft.com/office/officeart/2018/2/layout/IconVerticalSolidList"/>
    <dgm:cxn modelId="{BE3739AA-2DAB-4FC1-9EDE-A667056D4D1C}" srcId="{B3038739-2E8C-4821-900C-47CD336D1B6D}" destId="{4F9E34E4-01B6-43DE-8C00-559E9C18055A}" srcOrd="0" destOrd="0" parTransId="{ABF7D266-4E9C-435A-84CD-F0365641356C}" sibTransId="{B5AA4EA7-6289-423E-ADAE-65F1AFAFEA2C}"/>
    <dgm:cxn modelId="{1F2AA9AC-0622-4BA5-B9A7-CC62F88D8A61}" type="presOf" srcId="{4F9E34E4-01B6-43DE-8C00-559E9C18055A}" destId="{5E6BC082-DC37-4B7E-9ECE-F9EED5B3EF08}" srcOrd="0" destOrd="0" presId="urn:microsoft.com/office/officeart/2018/2/layout/IconVerticalSolidList"/>
    <dgm:cxn modelId="{F56CAAB3-69F6-48A4-A803-FB278FCAA6D8}" type="presOf" srcId="{0174136B-DBF1-4A54-B03F-7C6CD45C25DB}" destId="{0A0D865F-E80A-4613-A410-CB8FC9E2A725}" srcOrd="0" destOrd="0" presId="urn:microsoft.com/office/officeart/2018/2/layout/IconVerticalSolidList"/>
    <dgm:cxn modelId="{28857CB4-EE89-4A97-963D-8889551E0315}" srcId="{B3038739-2E8C-4821-900C-47CD336D1B6D}" destId="{EC6BCD05-6ABB-48AA-8591-818DBDA93DAF}" srcOrd="5" destOrd="0" parTransId="{A696FE94-4C1B-4E19-8591-A9756E031374}" sibTransId="{6168D2AC-EA18-4332-A245-55AB50112D34}"/>
    <dgm:cxn modelId="{36CAFDBB-84B8-486C-BA4A-6154C24204A9}" type="presOf" srcId="{D8F8EA87-13C3-461B-B5E4-9D3E7B8921B4}" destId="{7BC5468B-CA2F-4DDD-99D0-965372ECAA71}" srcOrd="0" destOrd="0" presId="urn:microsoft.com/office/officeart/2018/2/layout/IconVerticalSolidList"/>
    <dgm:cxn modelId="{5E8681BC-F102-40A8-9578-12C42042CAF2}" type="presOf" srcId="{66499E3E-1548-4FD6-AC8A-9A86947A0A9E}" destId="{14D3EE80-B47E-449D-AA4B-F72816A564A7}" srcOrd="0" destOrd="0" presId="urn:microsoft.com/office/officeart/2018/2/layout/IconVerticalSolidList"/>
    <dgm:cxn modelId="{B680CDC6-550B-4B32-9C78-852F16FF7669}" srcId="{B3038739-2E8C-4821-900C-47CD336D1B6D}" destId="{0174136B-DBF1-4A54-B03F-7C6CD45C25DB}" srcOrd="2" destOrd="0" parTransId="{33D3A654-EAEC-49A8-97FD-560E785E0C69}" sibTransId="{C44B627F-6623-4A64-84F9-D898B30C7656}"/>
    <dgm:cxn modelId="{698664F7-A05C-4FBB-9BC6-E92139D55224}" srcId="{B3038739-2E8C-4821-900C-47CD336D1B6D}" destId="{53E79EB8-A719-4FD3-9CE1-BD5051739C88}" srcOrd="1" destOrd="0" parTransId="{4C62A365-98A2-4D8B-8063-C1250C2A9E69}" sibTransId="{F271121A-C29E-4F14-A9EE-1F6518240582}"/>
    <dgm:cxn modelId="{DD7962FA-1009-47CA-849F-0E916F01223E}" srcId="{B3038739-2E8C-4821-900C-47CD336D1B6D}" destId="{66499E3E-1548-4FD6-AC8A-9A86947A0A9E}" srcOrd="4" destOrd="0" parTransId="{994DADD2-41FE-4664-9112-4DC391939DBF}" sibTransId="{1211037F-D712-45B8-8C61-0EBD813444B6}"/>
    <dgm:cxn modelId="{B82B2CCD-854F-4631-957C-8873541AFB8D}" type="presParOf" srcId="{0310F993-9906-4308-A0C5-284BA7F8F48F}" destId="{C634570E-E8A3-42D3-99CD-65167E35C82B}" srcOrd="0" destOrd="0" presId="urn:microsoft.com/office/officeart/2018/2/layout/IconVerticalSolidList"/>
    <dgm:cxn modelId="{BF4ECE58-E131-4842-AEEF-AD686F2B6648}" type="presParOf" srcId="{C634570E-E8A3-42D3-99CD-65167E35C82B}" destId="{6D4CEEB2-C3C1-429A-A3B5-68C83FDEB8DD}" srcOrd="0" destOrd="0" presId="urn:microsoft.com/office/officeart/2018/2/layout/IconVerticalSolidList"/>
    <dgm:cxn modelId="{05380918-81DE-48C4-A9D0-B0187D93E525}" type="presParOf" srcId="{C634570E-E8A3-42D3-99CD-65167E35C82B}" destId="{CB2D294E-58BD-42B2-82F1-879DA380D941}" srcOrd="1" destOrd="0" presId="urn:microsoft.com/office/officeart/2018/2/layout/IconVerticalSolidList"/>
    <dgm:cxn modelId="{54E9747B-434F-47CB-A6BF-BCE77D94735D}" type="presParOf" srcId="{C634570E-E8A3-42D3-99CD-65167E35C82B}" destId="{00375FBA-9F6C-493D-A68E-AAD17AAE1EEC}" srcOrd="2" destOrd="0" presId="urn:microsoft.com/office/officeart/2018/2/layout/IconVerticalSolidList"/>
    <dgm:cxn modelId="{2DA0064A-17C3-480F-9147-4C1C087D5FA9}" type="presParOf" srcId="{C634570E-E8A3-42D3-99CD-65167E35C82B}" destId="{5E6BC082-DC37-4B7E-9ECE-F9EED5B3EF08}" srcOrd="3" destOrd="0" presId="urn:microsoft.com/office/officeart/2018/2/layout/IconVerticalSolidList"/>
    <dgm:cxn modelId="{B4CE7FD7-3D02-4AE0-AB04-FBA297962CBE}" type="presParOf" srcId="{0310F993-9906-4308-A0C5-284BA7F8F48F}" destId="{54E7E97F-3116-41C1-87B6-1BD4BFAAD213}" srcOrd="1" destOrd="0" presId="urn:microsoft.com/office/officeart/2018/2/layout/IconVerticalSolidList"/>
    <dgm:cxn modelId="{62E3327A-489E-4A01-AB72-7CFCB9882700}" type="presParOf" srcId="{0310F993-9906-4308-A0C5-284BA7F8F48F}" destId="{CD6E6CED-60F6-41F3-869D-C217064E1EA0}" srcOrd="2" destOrd="0" presId="urn:microsoft.com/office/officeart/2018/2/layout/IconVerticalSolidList"/>
    <dgm:cxn modelId="{0DADBBE3-7AAF-48B7-980E-93E99438FDCF}" type="presParOf" srcId="{CD6E6CED-60F6-41F3-869D-C217064E1EA0}" destId="{CC46E0C6-1D34-4762-95CE-F917F4C09201}" srcOrd="0" destOrd="0" presId="urn:microsoft.com/office/officeart/2018/2/layout/IconVerticalSolidList"/>
    <dgm:cxn modelId="{EBE6524A-1AFF-420B-85E6-86E51BB26A4D}" type="presParOf" srcId="{CD6E6CED-60F6-41F3-869D-C217064E1EA0}" destId="{644D059B-96C5-4C27-AE3E-76DA25AD3550}" srcOrd="1" destOrd="0" presId="urn:microsoft.com/office/officeart/2018/2/layout/IconVerticalSolidList"/>
    <dgm:cxn modelId="{F3BE9AE7-FACE-46D9-B75A-A888710403B4}" type="presParOf" srcId="{CD6E6CED-60F6-41F3-869D-C217064E1EA0}" destId="{287EFCED-01EE-4C3B-9C51-101AA4617B06}" srcOrd="2" destOrd="0" presId="urn:microsoft.com/office/officeart/2018/2/layout/IconVerticalSolidList"/>
    <dgm:cxn modelId="{98B5D238-070E-4603-9337-DA40027B029E}" type="presParOf" srcId="{CD6E6CED-60F6-41F3-869D-C217064E1EA0}" destId="{8D80C04E-AA04-4329-A719-9D5DD3D19B17}" srcOrd="3" destOrd="0" presId="urn:microsoft.com/office/officeart/2018/2/layout/IconVerticalSolidList"/>
    <dgm:cxn modelId="{D8764E8D-2B53-4AA1-9E57-9803B6C014F9}" type="presParOf" srcId="{0310F993-9906-4308-A0C5-284BA7F8F48F}" destId="{0EFEABD5-11C3-42AD-8702-5C3FD9257747}" srcOrd="3" destOrd="0" presId="urn:microsoft.com/office/officeart/2018/2/layout/IconVerticalSolidList"/>
    <dgm:cxn modelId="{B8367AB8-91A1-4C91-BC70-3DF31F31343E}" type="presParOf" srcId="{0310F993-9906-4308-A0C5-284BA7F8F48F}" destId="{03EA6542-6437-4D96-8151-7ACFD8DD4D94}" srcOrd="4" destOrd="0" presId="urn:microsoft.com/office/officeart/2018/2/layout/IconVerticalSolidList"/>
    <dgm:cxn modelId="{1F6F5CD6-F61E-4627-8C68-DA6CC38A7E75}" type="presParOf" srcId="{03EA6542-6437-4D96-8151-7ACFD8DD4D94}" destId="{ECB5D6A1-17B8-4DB2-B116-F2486EE595F9}" srcOrd="0" destOrd="0" presId="urn:microsoft.com/office/officeart/2018/2/layout/IconVerticalSolidList"/>
    <dgm:cxn modelId="{C1A2A518-80FD-47C8-95E6-ED4A06F7FDC2}" type="presParOf" srcId="{03EA6542-6437-4D96-8151-7ACFD8DD4D94}" destId="{9FEC5F83-0B2F-4242-92C2-03F70A9CF1B9}" srcOrd="1" destOrd="0" presId="urn:microsoft.com/office/officeart/2018/2/layout/IconVerticalSolidList"/>
    <dgm:cxn modelId="{DCA96495-3350-4845-8644-1A472EC3AEBD}" type="presParOf" srcId="{03EA6542-6437-4D96-8151-7ACFD8DD4D94}" destId="{772B19B0-E2F7-4321-BA8E-D92CDCC7360B}" srcOrd="2" destOrd="0" presId="urn:microsoft.com/office/officeart/2018/2/layout/IconVerticalSolidList"/>
    <dgm:cxn modelId="{A194D490-F4CB-4A35-A290-452A3E3B4236}" type="presParOf" srcId="{03EA6542-6437-4D96-8151-7ACFD8DD4D94}" destId="{0A0D865F-E80A-4613-A410-CB8FC9E2A725}" srcOrd="3" destOrd="0" presId="urn:microsoft.com/office/officeart/2018/2/layout/IconVerticalSolidList"/>
    <dgm:cxn modelId="{CB16B641-85F8-45F1-836F-185354A52DFE}" type="presParOf" srcId="{0310F993-9906-4308-A0C5-284BA7F8F48F}" destId="{D4807EDB-53AC-4C84-BF24-029E723829DB}" srcOrd="5" destOrd="0" presId="urn:microsoft.com/office/officeart/2018/2/layout/IconVerticalSolidList"/>
    <dgm:cxn modelId="{17281730-A741-46AF-846D-BBE183AB7F8F}" type="presParOf" srcId="{0310F993-9906-4308-A0C5-284BA7F8F48F}" destId="{E85513B5-2055-497F-B481-50DC68BA8828}" srcOrd="6" destOrd="0" presId="urn:microsoft.com/office/officeart/2018/2/layout/IconVerticalSolidList"/>
    <dgm:cxn modelId="{6FFAA613-853F-4CFD-85A3-A6E824AC99A8}" type="presParOf" srcId="{E85513B5-2055-497F-B481-50DC68BA8828}" destId="{9A4EC94D-13D1-412C-AD20-BB5D55FF6D98}" srcOrd="0" destOrd="0" presId="urn:microsoft.com/office/officeart/2018/2/layout/IconVerticalSolidList"/>
    <dgm:cxn modelId="{B45E0B10-5AE1-4129-A84D-11D6EDEE6761}" type="presParOf" srcId="{E85513B5-2055-497F-B481-50DC68BA8828}" destId="{86213ED9-40EB-4358-B47E-B86DFC81A80C}" srcOrd="1" destOrd="0" presId="urn:microsoft.com/office/officeart/2018/2/layout/IconVerticalSolidList"/>
    <dgm:cxn modelId="{B3C2FF33-28C2-4C83-A7AC-162D3BD3AB62}" type="presParOf" srcId="{E85513B5-2055-497F-B481-50DC68BA8828}" destId="{6D3B9A8D-B113-47E9-8A79-80637B2F46A6}" srcOrd="2" destOrd="0" presId="urn:microsoft.com/office/officeart/2018/2/layout/IconVerticalSolidList"/>
    <dgm:cxn modelId="{B1AA9963-4DDD-4BE5-89A2-237018D20588}" type="presParOf" srcId="{E85513B5-2055-497F-B481-50DC68BA8828}" destId="{7BC5468B-CA2F-4DDD-99D0-965372ECAA71}" srcOrd="3" destOrd="0" presId="urn:microsoft.com/office/officeart/2018/2/layout/IconVerticalSolidList"/>
    <dgm:cxn modelId="{3E486F6F-1500-4E67-A050-AF7C5F443038}" type="presParOf" srcId="{0310F993-9906-4308-A0C5-284BA7F8F48F}" destId="{9F0FEDF3-A2CA-47EB-8D85-6CCFB4B4EBAE}" srcOrd="7" destOrd="0" presId="urn:microsoft.com/office/officeart/2018/2/layout/IconVerticalSolidList"/>
    <dgm:cxn modelId="{360E8B3A-EB3B-4155-BDDE-A22F457BF717}" type="presParOf" srcId="{0310F993-9906-4308-A0C5-284BA7F8F48F}" destId="{FB6F7FB7-AAD3-4FF2-BF19-1F6E49B95089}" srcOrd="8" destOrd="0" presId="urn:microsoft.com/office/officeart/2018/2/layout/IconVerticalSolidList"/>
    <dgm:cxn modelId="{D2E36DAF-758E-49FC-9394-9C2F44A3DB3B}" type="presParOf" srcId="{FB6F7FB7-AAD3-4FF2-BF19-1F6E49B95089}" destId="{D050A376-FFD6-41C6-94C9-84F53A5E654F}" srcOrd="0" destOrd="0" presId="urn:microsoft.com/office/officeart/2018/2/layout/IconVerticalSolidList"/>
    <dgm:cxn modelId="{805837FA-A689-4013-90E0-D1F51C65C960}" type="presParOf" srcId="{FB6F7FB7-AAD3-4FF2-BF19-1F6E49B95089}" destId="{BAD794E2-104B-4B8F-8516-E625BF740B6B}" srcOrd="1" destOrd="0" presId="urn:microsoft.com/office/officeart/2018/2/layout/IconVerticalSolidList"/>
    <dgm:cxn modelId="{43EC9A27-B20D-4C4D-9943-D766C7538775}" type="presParOf" srcId="{FB6F7FB7-AAD3-4FF2-BF19-1F6E49B95089}" destId="{3DC019F8-3041-4ED7-8F93-CBB46664223A}" srcOrd="2" destOrd="0" presId="urn:microsoft.com/office/officeart/2018/2/layout/IconVerticalSolidList"/>
    <dgm:cxn modelId="{0D6FFCC1-82DB-4DED-AC83-15D8BC985164}" type="presParOf" srcId="{FB6F7FB7-AAD3-4FF2-BF19-1F6E49B95089}" destId="{14D3EE80-B47E-449D-AA4B-F72816A564A7}" srcOrd="3" destOrd="0" presId="urn:microsoft.com/office/officeart/2018/2/layout/IconVerticalSolidList"/>
    <dgm:cxn modelId="{B45F382E-5CFC-4983-8A2F-173B4E87BD42}" type="presParOf" srcId="{0310F993-9906-4308-A0C5-284BA7F8F48F}" destId="{DE5562B7-57AB-499D-B23A-8E27C0C27548}" srcOrd="9" destOrd="0" presId="urn:microsoft.com/office/officeart/2018/2/layout/IconVerticalSolidList"/>
    <dgm:cxn modelId="{5081D625-AD48-4C6E-AF6B-FE70C3DDF7AA}" type="presParOf" srcId="{0310F993-9906-4308-A0C5-284BA7F8F48F}" destId="{7647813F-7C64-4FC7-BA2E-5D3FC93734F2}" srcOrd="10" destOrd="0" presId="urn:microsoft.com/office/officeart/2018/2/layout/IconVerticalSolidList"/>
    <dgm:cxn modelId="{67CBBEA6-570F-43BC-A5DA-F915DC1D5452}" type="presParOf" srcId="{7647813F-7C64-4FC7-BA2E-5D3FC93734F2}" destId="{08127A8E-1F7A-4F80-A5A9-C4854F4B15BF}" srcOrd="0" destOrd="0" presId="urn:microsoft.com/office/officeart/2018/2/layout/IconVerticalSolidList"/>
    <dgm:cxn modelId="{7E2F6637-E736-4D94-AF06-BF6C5C312B45}" type="presParOf" srcId="{7647813F-7C64-4FC7-BA2E-5D3FC93734F2}" destId="{7FD0D5D4-4C9A-470E-BBA3-223368183029}" srcOrd="1" destOrd="0" presId="urn:microsoft.com/office/officeart/2018/2/layout/IconVerticalSolidList"/>
    <dgm:cxn modelId="{CC229CF5-0D1E-47F8-A3E9-6F8BCFF636B4}" type="presParOf" srcId="{7647813F-7C64-4FC7-BA2E-5D3FC93734F2}" destId="{0B822EF8-F9C5-4D06-B16B-0C213198CB90}" srcOrd="2" destOrd="0" presId="urn:microsoft.com/office/officeart/2018/2/layout/IconVerticalSolidList"/>
    <dgm:cxn modelId="{BE16FC2A-05EC-4984-B17E-4306AEC84B0D}" type="presParOf" srcId="{7647813F-7C64-4FC7-BA2E-5D3FC93734F2}" destId="{AB7B5F3A-3B6D-4C53-BAF3-0D73E798DF2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5B9494D-753B-4285-B613-E9FC947EF84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BF2E9D2-FE9B-4D59-9054-FC8DB659A8CC}">
      <dgm:prSet/>
      <dgm:spPr/>
      <dgm:t>
        <a:bodyPr/>
        <a:lstStyle/>
        <a:p>
          <a:r>
            <a:rPr lang="pt-BR" b="1"/>
            <a:t>MÉDIA FINAL = P1+P2+P3</a:t>
          </a:r>
          <a:endParaRPr lang="en-US" b="1"/>
        </a:p>
      </dgm:t>
    </dgm:pt>
    <dgm:pt modelId="{1FEA17A7-63E4-4A9B-98FF-08803CA37944}" type="parTrans" cxnId="{24E189AB-AD4B-43ED-970E-B149CC55B20B}">
      <dgm:prSet/>
      <dgm:spPr/>
      <dgm:t>
        <a:bodyPr/>
        <a:lstStyle/>
        <a:p>
          <a:endParaRPr lang="en-US"/>
        </a:p>
      </dgm:t>
    </dgm:pt>
    <dgm:pt modelId="{3FF70BFB-2E76-498C-A9E3-D2D7BE4ADDA2}" type="sibTrans" cxnId="{24E189AB-AD4B-43ED-970E-B149CC55B20B}">
      <dgm:prSet/>
      <dgm:spPr/>
      <dgm:t>
        <a:bodyPr/>
        <a:lstStyle/>
        <a:p>
          <a:endParaRPr lang="en-US"/>
        </a:p>
      </dgm:t>
    </dgm:pt>
    <dgm:pt modelId="{0342A49D-3371-4E12-A74F-2D29C92172FF}">
      <dgm:prSet/>
      <dgm:spPr/>
      <dgm:t>
        <a:bodyPr/>
        <a:lstStyle/>
        <a:p>
          <a:r>
            <a:rPr lang="pt-BR"/>
            <a:t>P1 = 1°Avaliação = 3 pontos;</a:t>
          </a:r>
          <a:endParaRPr lang="en-US"/>
        </a:p>
      </dgm:t>
    </dgm:pt>
    <dgm:pt modelId="{EEE8667E-0306-4825-9647-628E81395FCD}" type="parTrans" cxnId="{90A11D54-1985-44B7-9E08-3A5DD52FB776}">
      <dgm:prSet/>
      <dgm:spPr/>
      <dgm:t>
        <a:bodyPr/>
        <a:lstStyle/>
        <a:p>
          <a:endParaRPr lang="en-US"/>
        </a:p>
      </dgm:t>
    </dgm:pt>
    <dgm:pt modelId="{6C4FDEDF-6417-4808-8B97-FE6F28E90AFE}" type="sibTrans" cxnId="{90A11D54-1985-44B7-9E08-3A5DD52FB776}">
      <dgm:prSet/>
      <dgm:spPr/>
      <dgm:t>
        <a:bodyPr/>
        <a:lstStyle/>
        <a:p>
          <a:endParaRPr lang="en-US"/>
        </a:p>
      </dgm:t>
    </dgm:pt>
    <dgm:pt modelId="{0ACA1A24-2665-498D-84EB-2544F29622AE}">
      <dgm:prSet/>
      <dgm:spPr/>
      <dgm:t>
        <a:bodyPr/>
        <a:lstStyle/>
        <a:p>
          <a:r>
            <a:rPr lang="pt-BR"/>
            <a:t>P2 = 2°Avaliação = 3 pontos;</a:t>
          </a:r>
          <a:endParaRPr lang="en-US"/>
        </a:p>
      </dgm:t>
    </dgm:pt>
    <dgm:pt modelId="{9F5115C7-2EA3-48F6-B598-2ED81FA62FDF}" type="parTrans" cxnId="{728BCD59-0F1F-4B75-8F6F-BC13FA6C3B01}">
      <dgm:prSet/>
      <dgm:spPr/>
      <dgm:t>
        <a:bodyPr/>
        <a:lstStyle/>
        <a:p>
          <a:endParaRPr lang="en-US"/>
        </a:p>
      </dgm:t>
    </dgm:pt>
    <dgm:pt modelId="{995EC066-7766-47C7-AB31-B7A19043E57B}" type="sibTrans" cxnId="{728BCD59-0F1F-4B75-8F6F-BC13FA6C3B01}">
      <dgm:prSet/>
      <dgm:spPr/>
      <dgm:t>
        <a:bodyPr/>
        <a:lstStyle/>
        <a:p>
          <a:endParaRPr lang="en-US"/>
        </a:p>
      </dgm:t>
    </dgm:pt>
    <dgm:pt modelId="{D58178F2-56B9-4041-AACD-BB3D984FC745}">
      <dgm:prSet/>
      <dgm:spPr/>
      <dgm:t>
        <a:bodyPr/>
        <a:lstStyle/>
        <a:p>
          <a:r>
            <a:rPr lang="pt-BR"/>
            <a:t>P3 = Atividades individuais ou em grupos = 4 pontos.</a:t>
          </a:r>
          <a:endParaRPr lang="en-US"/>
        </a:p>
      </dgm:t>
    </dgm:pt>
    <dgm:pt modelId="{058A78E3-214A-4857-9F07-AF17D845A047}" type="parTrans" cxnId="{369E7579-B71F-41F6-8EB6-5A4F7178CE92}">
      <dgm:prSet/>
      <dgm:spPr/>
      <dgm:t>
        <a:bodyPr/>
        <a:lstStyle/>
        <a:p>
          <a:endParaRPr lang="en-US"/>
        </a:p>
      </dgm:t>
    </dgm:pt>
    <dgm:pt modelId="{09A3D857-8DD9-4CC4-B479-20C5AF2CA6DB}" type="sibTrans" cxnId="{369E7579-B71F-41F6-8EB6-5A4F7178CE92}">
      <dgm:prSet/>
      <dgm:spPr/>
      <dgm:t>
        <a:bodyPr/>
        <a:lstStyle/>
        <a:p>
          <a:endParaRPr lang="en-US"/>
        </a:p>
      </dgm:t>
    </dgm:pt>
    <dgm:pt modelId="{54862BC3-2F4D-4F5A-8EF9-BD32A792F61B}" type="pres">
      <dgm:prSet presAssocID="{C5B9494D-753B-4285-B613-E9FC947EF840}" presName="root" presStyleCnt="0">
        <dgm:presLayoutVars>
          <dgm:dir/>
          <dgm:resizeHandles val="exact"/>
        </dgm:presLayoutVars>
      </dgm:prSet>
      <dgm:spPr/>
    </dgm:pt>
    <dgm:pt modelId="{0C45FBB9-DF96-4421-BC61-704FEA32A372}" type="pres">
      <dgm:prSet presAssocID="{EBF2E9D2-FE9B-4D59-9054-FC8DB659A8CC}" presName="compNode" presStyleCnt="0"/>
      <dgm:spPr/>
    </dgm:pt>
    <dgm:pt modelId="{64D0CF7A-3979-408F-A4EB-9E7FFFED5F1B}" type="pres">
      <dgm:prSet presAssocID="{EBF2E9D2-FE9B-4D59-9054-FC8DB659A8CC}" presName="bgRect" presStyleLbl="bgShp" presStyleIdx="0" presStyleCnt="4"/>
      <dgm:spPr/>
    </dgm:pt>
    <dgm:pt modelId="{33B0CC3B-16C8-4EE1-B5C4-18685DFD474B}" type="pres">
      <dgm:prSet presAssocID="{EBF2E9D2-FE9B-4D59-9054-FC8DB659A8C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oféu"/>
        </a:ext>
      </dgm:extLst>
    </dgm:pt>
    <dgm:pt modelId="{8252575B-293C-4E3E-B7DC-487F20F25262}" type="pres">
      <dgm:prSet presAssocID="{EBF2E9D2-FE9B-4D59-9054-FC8DB659A8CC}" presName="spaceRect" presStyleCnt="0"/>
      <dgm:spPr/>
    </dgm:pt>
    <dgm:pt modelId="{A3DD23C8-BF40-420E-BF8B-4962E2D2FA18}" type="pres">
      <dgm:prSet presAssocID="{EBF2E9D2-FE9B-4D59-9054-FC8DB659A8CC}" presName="parTx" presStyleLbl="revTx" presStyleIdx="0" presStyleCnt="4">
        <dgm:presLayoutVars>
          <dgm:chMax val="0"/>
          <dgm:chPref val="0"/>
        </dgm:presLayoutVars>
      </dgm:prSet>
      <dgm:spPr/>
    </dgm:pt>
    <dgm:pt modelId="{236D371F-6B0D-4E3F-B16B-ECCF2AFA8516}" type="pres">
      <dgm:prSet presAssocID="{3FF70BFB-2E76-498C-A9E3-D2D7BE4ADDA2}" presName="sibTrans" presStyleCnt="0"/>
      <dgm:spPr/>
    </dgm:pt>
    <dgm:pt modelId="{09A7D89B-F563-48DE-816D-0960D8CB9A4D}" type="pres">
      <dgm:prSet presAssocID="{0342A49D-3371-4E12-A74F-2D29C92172FF}" presName="compNode" presStyleCnt="0"/>
      <dgm:spPr/>
    </dgm:pt>
    <dgm:pt modelId="{E7455D65-5C5A-4F52-A985-8E77A8F54166}" type="pres">
      <dgm:prSet presAssocID="{0342A49D-3371-4E12-A74F-2D29C92172FF}" presName="bgRect" presStyleLbl="bgShp" presStyleIdx="1" presStyleCnt="4"/>
      <dgm:spPr/>
    </dgm:pt>
    <dgm:pt modelId="{9655E886-2F48-44E7-A1A6-695099F52379}" type="pres">
      <dgm:prSet presAssocID="{0342A49D-3371-4E12-A74F-2D29C92172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ouras"/>
        </a:ext>
      </dgm:extLst>
    </dgm:pt>
    <dgm:pt modelId="{4EAB8202-035E-43EA-818C-93F9664CB0DB}" type="pres">
      <dgm:prSet presAssocID="{0342A49D-3371-4E12-A74F-2D29C92172FF}" presName="spaceRect" presStyleCnt="0"/>
      <dgm:spPr/>
    </dgm:pt>
    <dgm:pt modelId="{11EA704B-6299-4293-ADD3-8F14BB229500}" type="pres">
      <dgm:prSet presAssocID="{0342A49D-3371-4E12-A74F-2D29C92172FF}" presName="parTx" presStyleLbl="revTx" presStyleIdx="1" presStyleCnt="4">
        <dgm:presLayoutVars>
          <dgm:chMax val="0"/>
          <dgm:chPref val="0"/>
        </dgm:presLayoutVars>
      </dgm:prSet>
      <dgm:spPr/>
    </dgm:pt>
    <dgm:pt modelId="{F3B6B0A9-E235-4AC7-8A53-CFEBDF291402}" type="pres">
      <dgm:prSet presAssocID="{6C4FDEDF-6417-4808-8B97-FE6F28E90AFE}" presName="sibTrans" presStyleCnt="0"/>
      <dgm:spPr/>
    </dgm:pt>
    <dgm:pt modelId="{5906AD94-93AB-45CC-9CCA-BC0E1B5D84DF}" type="pres">
      <dgm:prSet presAssocID="{0ACA1A24-2665-498D-84EB-2544F29622AE}" presName="compNode" presStyleCnt="0"/>
      <dgm:spPr/>
    </dgm:pt>
    <dgm:pt modelId="{F34383FC-FBE2-4301-9649-ADE66EC6A60A}" type="pres">
      <dgm:prSet presAssocID="{0ACA1A24-2665-498D-84EB-2544F29622AE}" presName="bgRect" presStyleLbl="bgShp" presStyleIdx="2" presStyleCnt="4"/>
      <dgm:spPr/>
    </dgm:pt>
    <dgm:pt modelId="{BE221D01-9E2E-421A-B529-C90B6B331FC8}" type="pres">
      <dgm:prSet presAssocID="{0ACA1A24-2665-498D-84EB-2544F29622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égua"/>
        </a:ext>
      </dgm:extLst>
    </dgm:pt>
    <dgm:pt modelId="{7909531F-9D11-44F4-B636-EF2F7530B0E1}" type="pres">
      <dgm:prSet presAssocID="{0ACA1A24-2665-498D-84EB-2544F29622AE}" presName="spaceRect" presStyleCnt="0"/>
      <dgm:spPr/>
    </dgm:pt>
    <dgm:pt modelId="{3CF845D6-22A2-47EE-AF0C-E97327969882}" type="pres">
      <dgm:prSet presAssocID="{0ACA1A24-2665-498D-84EB-2544F29622AE}" presName="parTx" presStyleLbl="revTx" presStyleIdx="2" presStyleCnt="4">
        <dgm:presLayoutVars>
          <dgm:chMax val="0"/>
          <dgm:chPref val="0"/>
        </dgm:presLayoutVars>
      </dgm:prSet>
      <dgm:spPr/>
    </dgm:pt>
    <dgm:pt modelId="{DE818F89-DDD6-4563-8539-D598BD5832B1}" type="pres">
      <dgm:prSet presAssocID="{995EC066-7766-47C7-AB31-B7A19043E57B}" presName="sibTrans" presStyleCnt="0"/>
      <dgm:spPr/>
    </dgm:pt>
    <dgm:pt modelId="{D18A46DD-ED17-4351-9AF6-B97A051D2C0F}" type="pres">
      <dgm:prSet presAssocID="{D58178F2-56B9-4041-AACD-BB3D984FC745}" presName="compNode" presStyleCnt="0"/>
      <dgm:spPr/>
    </dgm:pt>
    <dgm:pt modelId="{13A9DBF3-988A-4BDC-88F2-DB46E26FE16B}" type="pres">
      <dgm:prSet presAssocID="{D58178F2-56B9-4041-AACD-BB3D984FC745}" presName="bgRect" presStyleLbl="bgShp" presStyleIdx="3" presStyleCnt="4"/>
      <dgm:spPr/>
    </dgm:pt>
    <dgm:pt modelId="{B30BAA49-CD19-4238-BAE8-8D19ECE29DC2}" type="pres">
      <dgm:prSet presAssocID="{D58178F2-56B9-4041-AACD-BB3D984FC7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nnis racket and ball"/>
        </a:ext>
      </dgm:extLst>
    </dgm:pt>
    <dgm:pt modelId="{BABE0590-9B81-413C-91BB-B77431E54D1B}" type="pres">
      <dgm:prSet presAssocID="{D58178F2-56B9-4041-AACD-BB3D984FC745}" presName="spaceRect" presStyleCnt="0"/>
      <dgm:spPr/>
    </dgm:pt>
    <dgm:pt modelId="{14FAE249-D09C-4E0E-858B-2A5A05F6F3F8}" type="pres">
      <dgm:prSet presAssocID="{D58178F2-56B9-4041-AACD-BB3D984FC74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402CA30-B557-4B98-9B3B-E96E89F3B9A6}" type="presOf" srcId="{0342A49D-3371-4E12-A74F-2D29C92172FF}" destId="{11EA704B-6299-4293-ADD3-8F14BB229500}" srcOrd="0" destOrd="0" presId="urn:microsoft.com/office/officeart/2018/2/layout/IconVerticalSolidList"/>
    <dgm:cxn modelId="{73CE445E-F283-467B-843D-A9810F3C1446}" type="presOf" srcId="{0ACA1A24-2665-498D-84EB-2544F29622AE}" destId="{3CF845D6-22A2-47EE-AF0C-E97327969882}" srcOrd="0" destOrd="0" presId="urn:microsoft.com/office/officeart/2018/2/layout/IconVerticalSolidList"/>
    <dgm:cxn modelId="{0FD57553-B520-4395-884B-21056AFDBF6D}" type="presOf" srcId="{D58178F2-56B9-4041-AACD-BB3D984FC745}" destId="{14FAE249-D09C-4E0E-858B-2A5A05F6F3F8}" srcOrd="0" destOrd="0" presId="urn:microsoft.com/office/officeart/2018/2/layout/IconVerticalSolidList"/>
    <dgm:cxn modelId="{90A11D54-1985-44B7-9E08-3A5DD52FB776}" srcId="{C5B9494D-753B-4285-B613-E9FC947EF840}" destId="{0342A49D-3371-4E12-A74F-2D29C92172FF}" srcOrd="1" destOrd="0" parTransId="{EEE8667E-0306-4825-9647-628E81395FCD}" sibTransId="{6C4FDEDF-6417-4808-8B97-FE6F28E90AFE}"/>
    <dgm:cxn modelId="{369E7579-B71F-41F6-8EB6-5A4F7178CE92}" srcId="{C5B9494D-753B-4285-B613-E9FC947EF840}" destId="{D58178F2-56B9-4041-AACD-BB3D984FC745}" srcOrd="3" destOrd="0" parTransId="{058A78E3-214A-4857-9F07-AF17D845A047}" sibTransId="{09A3D857-8DD9-4CC4-B479-20C5AF2CA6DB}"/>
    <dgm:cxn modelId="{728BCD59-0F1F-4B75-8F6F-BC13FA6C3B01}" srcId="{C5B9494D-753B-4285-B613-E9FC947EF840}" destId="{0ACA1A24-2665-498D-84EB-2544F29622AE}" srcOrd="2" destOrd="0" parTransId="{9F5115C7-2EA3-48F6-B598-2ED81FA62FDF}" sibTransId="{995EC066-7766-47C7-AB31-B7A19043E57B}"/>
    <dgm:cxn modelId="{B5A0EA8A-F249-47DE-9E6F-3B97286A208E}" type="presOf" srcId="{EBF2E9D2-FE9B-4D59-9054-FC8DB659A8CC}" destId="{A3DD23C8-BF40-420E-BF8B-4962E2D2FA18}" srcOrd="0" destOrd="0" presId="urn:microsoft.com/office/officeart/2018/2/layout/IconVerticalSolidList"/>
    <dgm:cxn modelId="{24E189AB-AD4B-43ED-970E-B149CC55B20B}" srcId="{C5B9494D-753B-4285-B613-E9FC947EF840}" destId="{EBF2E9D2-FE9B-4D59-9054-FC8DB659A8CC}" srcOrd="0" destOrd="0" parTransId="{1FEA17A7-63E4-4A9B-98FF-08803CA37944}" sibTransId="{3FF70BFB-2E76-498C-A9E3-D2D7BE4ADDA2}"/>
    <dgm:cxn modelId="{8A89D9D1-C604-4C8E-878C-2EAD7202794B}" type="presOf" srcId="{C5B9494D-753B-4285-B613-E9FC947EF840}" destId="{54862BC3-2F4D-4F5A-8EF9-BD32A792F61B}" srcOrd="0" destOrd="0" presId="urn:microsoft.com/office/officeart/2018/2/layout/IconVerticalSolidList"/>
    <dgm:cxn modelId="{12924B32-790F-4FDF-99FE-965CB4C9FFB6}" type="presParOf" srcId="{54862BC3-2F4D-4F5A-8EF9-BD32A792F61B}" destId="{0C45FBB9-DF96-4421-BC61-704FEA32A372}" srcOrd="0" destOrd="0" presId="urn:microsoft.com/office/officeart/2018/2/layout/IconVerticalSolidList"/>
    <dgm:cxn modelId="{F65F9D9D-4856-41A4-88B4-7039CF0E3C7E}" type="presParOf" srcId="{0C45FBB9-DF96-4421-BC61-704FEA32A372}" destId="{64D0CF7A-3979-408F-A4EB-9E7FFFED5F1B}" srcOrd="0" destOrd="0" presId="urn:microsoft.com/office/officeart/2018/2/layout/IconVerticalSolidList"/>
    <dgm:cxn modelId="{DB0175C9-EC47-41DF-A9F1-7CCD431F7FDE}" type="presParOf" srcId="{0C45FBB9-DF96-4421-BC61-704FEA32A372}" destId="{33B0CC3B-16C8-4EE1-B5C4-18685DFD474B}" srcOrd="1" destOrd="0" presId="urn:microsoft.com/office/officeart/2018/2/layout/IconVerticalSolidList"/>
    <dgm:cxn modelId="{D516ADA8-37E1-4994-AE94-5D6C562FA3A7}" type="presParOf" srcId="{0C45FBB9-DF96-4421-BC61-704FEA32A372}" destId="{8252575B-293C-4E3E-B7DC-487F20F25262}" srcOrd="2" destOrd="0" presId="urn:microsoft.com/office/officeart/2018/2/layout/IconVerticalSolidList"/>
    <dgm:cxn modelId="{A1199320-E8B5-4CDB-9C59-48778DCB8A79}" type="presParOf" srcId="{0C45FBB9-DF96-4421-BC61-704FEA32A372}" destId="{A3DD23C8-BF40-420E-BF8B-4962E2D2FA18}" srcOrd="3" destOrd="0" presId="urn:microsoft.com/office/officeart/2018/2/layout/IconVerticalSolidList"/>
    <dgm:cxn modelId="{7480B54D-B4CD-4C86-AF11-BF9B56D23DD9}" type="presParOf" srcId="{54862BC3-2F4D-4F5A-8EF9-BD32A792F61B}" destId="{236D371F-6B0D-4E3F-B16B-ECCF2AFA8516}" srcOrd="1" destOrd="0" presId="urn:microsoft.com/office/officeart/2018/2/layout/IconVerticalSolidList"/>
    <dgm:cxn modelId="{5925C109-1057-42F4-974A-C30332BF810D}" type="presParOf" srcId="{54862BC3-2F4D-4F5A-8EF9-BD32A792F61B}" destId="{09A7D89B-F563-48DE-816D-0960D8CB9A4D}" srcOrd="2" destOrd="0" presId="urn:microsoft.com/office/officeart/2018/2/layout/IconVerticalSolidList"/>
    <dgm:cxn modelId="{B7F370C2-3436-4C43-8651-9BAFE1FDDE3D}" type="presParOf" srcId="{09A7D89B-F563-48DE-816D-0960D8CB9A4D}" destId="{E7455D65-5C5A-4F52-A985-8E77A8F54166}" srcOrd="0" destOrd="0" presId="urn:microsoft.com/office/officeart/2018/2/layout/IconVerticalSolidList"/>
    <dgm:cxn modelId="{58952E46-800F-4B7E-BFA6-B1D2F25EFC65}" type="presParOf" srcId="{09A7D89B-F563-48DE-816D-0960D8CB9A4D}" destId="{9655E886-2F48-44E7-A1A6-695099F52379}" srcOrd="1" destOrd="0" presId="urn:microsoft.com/office/officeart/2018/2/layout/IconVerticalSolidList"/>
    <dgm:cxn modelId="{AB1E80C5-00B4-4A8B-8AFB-0E49664D3061}" type="presParOf" srcId="{09A7D89B-F563-48DE-816D-0960D8CB9A4D}" destId="{4EAB8202-035E-43EA-818C-93F9664CB0DB}" srcOrd="2" destOrd="0" presId="urn:microsoft.com/office/officeart/2018/2/layout/IconVerticalSolidList"/>
    <dgm:cxn modelId="{915507CC-5767-41E3-845C-539FC3CAFDF6}" type="presParOf" srcId="{09A7D89B-F563-48DE-816D-0960D8CB9A4D}" destId="{11EA704B-6299-4293-ADD3-8F14BB229500}" srcOrd="3" destOrd="0" presId="urn:microsoft.com/office/officeart/2018/2/layout/IconVerticalSolidList"/>
    <dgm:cxn modelId="{DBAD5807-3D3A-4E6A-8039-808D54B1D4DF}" type="presParOf" srcId="{54862BC3-2F4D-4F5A-8EF9-BD32A792F61B}" destId="{F3B6B0A9-E235-4AC7-8A53-CFEBDF291402}" srcOrd="3" destOrd="0" presId="urn:microsoft.com/office/officeart/2018/2/layout/IconVerticalSolidList"/>
    <dgm:cxn modelId="{C397DD15-156A-4CB2-AFA0-F54D3BDBBBDA}" type="presParOf" srcId="{54862BC3-2F4D-4F5A-8EF9-BD32A792F61B}" destId="{5906AD94-93AB-45CC-9CCA-BC0E1B5D84DF}" srcOrd="4" destOrd="0" presId="urn:microsoft.com/office/officeart/2018/2/layout/IconVerticalSolidList"/>
    <dgm:cxn modelId="{E6B0DADC-9E4D-4753-917D-72F92C1E075F}" type="presParOf" srcId="{5906AD94-93AB-45CC-9CCA-BC0E1B5D84DF}" destId="{F34383FC-FBE2-4301-9649-ADE66EC6A60A}" srcOrd="0" destOrd="0" presId="urn:microsoft.com/office/officeart/2018/2/layout/IconVerticalSolidList"/>
    <dgm:cxn modelId="{948DF4A1-F484-42D3-B1EF-231292454F3C}" type="presParOf" srcId="{5906AD94-93AB-45CC-9CCA-BC0E1B5D84DF}" destId="{BE221D01-9E2E-421A-B529-C90B6B331FC8}" srcOrd="1" destOrd="0" presId="urn:microsoft.com/office/officeart/2018/2/layout/IconVerticalSolidList"/>
    <dgm:cxn modelId="{4ACF2065-8E35-4BDC-94FB-6ED5A9CFC14E}" type="presParOf" srcId="{5906AD94-93AB-45CC-9CCA-BC0E1B5D84DF}" destId="{7909531F-9D11-44F4-B636-EF2F7530B0E1}" srcOrd="2" destOrd="0" presId="urn:microsoft.com/office/officeart/2018/2/layout/IconVerticalSolidList"/>
    <dgm:cxn modelId="{A03E0B6F-053C-4245-9BE3-9332BCC825E7}" type="presParOf" srcId="{5906AD94-93AB-45CC-9CCA-BC0E1B5D84DF}" destId="{3CF845D6-22A2-47EE-AF0C-E97327969882}" srcOrd="3" destOrd="0" presId="urn:microsoft.com/office/officeart/2018/2/layout/IconVerticalSolidList"/>
    <dgm:cxn modelId="{7864FC59-265B-4EF4-8267-A99FAB706E59}" type="presParOf" srcId="{54862BC3-2F4D-4F5A-8EF9-BD32A792F61B}" destId="{DE818F89-DDD6-4563-8539-D598BD5832B1}" srcOrd="5" destOrd="0" presId="urn:microsoft.com/office/officeart/2018/2/layout/IconVerticalSolidList"/>
    <dgm:cxn modelId="{903CD6B3-06E3-4048-8D29-6773B58174D4}" type="presParOf" srcId="{54862BC3-2F4D-4F5A-8EF9-BD32A792F61B}" destId="{D18A46DD-ED17-4351-9AF6-B97A051D2C0F}" srcOrd="6" destOrd="0" presId="urn:microsoft.com/office/officeart/2018/2/layout/IconVerticalSolidList"/>
    <dgm:cxn modelId="{28671994-40C8-4802-A513-FBCDEECE401A}" type="presParOf" srcId="{D18A46DD-ED17-4351-9AF6-B97A051D2C0F}" destId="{13A9DBF3-988A-4BDC-88F2-DB46E26FE16B}" srcOrd="0" destOrd="0" presId="urn:microsoft.com/office/officeart/2018/2/layout/IconVerticalSolidList"/>
    <dgm:cxn modelId="{3A47A4E6-3351-4704-B071-1042B4B03FFE}" type="presParOf" srcId="{D18A46DD-ED17-4351-9AF6-B97A051D2C0F}" destId="{B30BAA49-CD19-4238-BAE8-8D19ECE29DC2}" srcOrd="1" destOrd="0" presId="urn:microsoft.com/office/officeart/2018/2/layout/IconVerticalSolidList"/>
    <dgm:cxn modelId="{C4689317-0D95-4938-823F-C8E523FE1EF9}" type="presParOf" srcId="{D18A46DD-ED17-4351-9AF6-B97A051D2C0F}" destId="{BABE0590-9B81-413C-91BB-B77431E54D1B}" srcOrd="2" destOrd="0" presId="urn:microsoft.com/office/officeart/2018/2/layout/IconVerticalSolidList"/>
    <dgm:cxn modelId="{C14D5F12-2810-4FF2-A6B2-1AA061C3CF49}" type="presParOf" srcId="{D18A46DD-ED17-4351-9AF6-B97A051D2C0F}" destId="{14FAE249-D09C-4E0E-858B-2A5A05F6F3F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7EAD4A-51F1-45AD-AAFF-22F0DB197AE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4215E30-46F9-464E-8968-F5499FD1E91B}">
      <dgm:prSet/>
      <dgm:spPr/>
      <dgm:t>
        <a:bodyPr/>
        <a:lstStyle/>
        <a:p>
          <a:r>
            <a:rPr lang="pt-BR" b="1"/>
            <a:t>Origem e Autor</a:t>
          </a:r>
          <a:endParaRPr lang="en-US"/>
        </a:p>
      </dgm:t>
    </dgm:pt>
    <dgm:pt modelId="{14E621E0-E39F-4CF2-A9CB-B18EE7F8B4CF}" type="parTrans" cxnId="{32A3D94C-21F5-4478-BFB0-D97530DA82EE}">
      <dgm:prSet/>
      <dgm:spPr/>
      <dgm:t>
        <a:bodyPr/>
        <a:lstStyle/>
        <a:p>
          <a:endParaRPr lang="en-US"/>
        </a:p>
      </dgm:t>
    </dgm:pt>
    <dgm:pt modelId="{844AEC8C-92F7-41DA-AB8D-14D3ED2A5808}" type="sibTrans" cxnId="{32A3D94C-21F5-4478-BFB0-D97530DA82EE}">
      <dgm:prSet/>
      <dgm:spPr/>
      <dgm:t>
        <a:bodyPr/>
        <a:lstStyle/>
        <a:p>
          <a:endParaRPr lang="en-US"/>
        </a:p>
      </dgm:t>
    </dgm:pt>
    <dgm:pt modelId="{339BB9C3-1F17-4CDF-B674-A89B8302B47D}">
      <dgm:prSet/>
      <dgm:spPr/>
      <dgm:t>
        <a:bodyPr/>
        <a:lstStyle/>
        <a:p>
          <a:r>
            <a:rPr lang="pt-BR" dirty="0"/>
            <a:t>A </a:t>
          </a:r>
          <a:r>
            <a:rPr lang="pt-BR" b="1" dirty="0"/>
            <a:t>Álgebra Booleana</a:t>
          </a:r>
          <a:r>
            <a:rPr lang="pt-BR" dirty="0"/>
            <a:t> foi criada por </a:t>
          </a:r>
          <a:r>
            <a:rPr lang="pt-BR" b="1" dirty="0"/>
            <a:t>George </a:t>
          </a:r>
          <a:r>
            <a:rPr lang="pt-BR" b="1" dirty="0" err="1"/>
            <a:t>Boole</a:t>
          </a:r>
          <a:r>
            <a:rPr lang="pt-BR" b="1" dirty="0"/>
            <a:t> (1815–1864)</a:t>
          </a:r>
          <a:r>
            <a:rPr lang="pt-BR" dirty="0"/>
            <a:t>, matemático e lógico britânico.</a:t>
          </a:r>
          <a:endParaRPr lang="en-US" dirty="0"/>
        </a:p>
      </dgm:t>
    </dgm:pt>
    <dgm:pt modelId="{6CE336F4-FA0D-4139-8062-8B597CFF829D}" type="parTrans" cxnId="{10C992C8-EB45-4153-9DB6-F95564A3A13E}">
      <dgm:prSet/>
      <dgm:spPr/>
      <dgm:t>
        <a:bodyPr/>
        <a:lstStyle/>
        <a:p>
          <a:endParaRPr lang="en-US"/>
        </a:p>
      </dgm:t>
    </dgm:pt>
    <dgm:pt modelId="{30314F3E-2F4A-4969-8BB0-A88518EE465B}" type="sibTrans" cxnId="{10C992C8-EB45-4153-9DB6-F95564A3A13E}">
      <dgm:prSet/>
      <dgm:spPr/>
      <dgm:t>
        <a:bodyPr/>
        <a:lstStyle/>
        <a:p>
          <a:endParaRPr lang="en-US"/>
        </a:p>
      </dgm:t>
    </dgm:pt>
    <dgm:pt modelId="{9F5432A4-7241-4573-AB58-68C834C1DDA1}">
      <dgm:prSet/>
      <dgm:spPr/>
      <dgm:t>
        <a:bodyPr/>
        <a:lstStyle/>
        <a:p>
          <a:r>
            <a:rPr lang="pt-BR"/>
            <a:t>Em 1854, publicou a obra </a:t>
          </a:r>
          <a:r>
            <a:rPr lang="pt-BR" i="1"/>
            <a:t>“An Investigation of the Laws of Thought”</a:t>
          </a:r>
          <a:r>
            <a:rPr lang="pt-BR"/>
            <a:t>, onde propôs um sistema matemático para representar o raciocínio lógico.</a:t>
          </a:r>
          <a:endParaRPr lang="en-US"/>
        </a:p>
      </dgm:t>
    </dgm:pt>
    <dgm:pt modelId="{F1542271-4E71-4E5B-8C3C-F654B7F4D13A}" type="parTrans" cxnId="{F7A47694-5469-4BFC-9432-D45E9CAF30C4}">
      <dgm:prSet/>
      <dgm:spPr/>
      <dgm:t>
        <a:bodyPr/>
        <a:lstStyle/>
        <a:p>
          <a:endParaRPr lang="en-US"/>
        </a:p>
      </dgm:t>
    </dgm:pt>
    <dgm:pt modelId="{FB0E9802-E329-4B47-AE4F-0F2E35945DF0}" type="sibTrans" cxnId="{F7A47694-5469-4BFC-9432-D45E9CAF30C4}">
      <dgm:prSet/>
      <dgm:spPr/>
      <dgm:t>
        <a:bodyPr/>
        <a:lstStyle/>
        <a:p>
          <a:endParaRPr lang="en-US"/>
        </a:p>
      </dgm:t>
    </dgm:pt>
    <dgm:pt modelId="{18465ECA-3950-4E97-A38B-859F2CAD1C1A}">
      <dgm:prSet/>
      <dgm:spPr/>
      <dgm:t>
        <a:bodyPr/>
        <a:lstStyle/>
        <a:p>
          <a:r>
            <a:rPr lang="pt-BR"/>
            <a:t>Esse sistema acabou se tornando a base da </a:t>
          </a:r>
          <a:r>
            <a:rPr lang="pt-BR" b="1"/>
            <a:t>lógica computacional</a:t>
          </a:r>
          <a:r>
            <a:rPr lang="pt-BR"/>
            <a:t> e da eletrônica digital.</a:t>
          </a:r>
          <a:endParaRPr lang="en-US"/>
        </a:p>
      </dgm:t>
    </dgm:pt>
    <dgm:pt modelId="{B8A285FF-CFA8-49B2-A865-A3402787D9C8}" type="parTrans" cxnId="{164EA934-DC4A-4A15-B1A4-798A1354F325}">
      <dgm:prSet/>
      <dgm:spPr/>
      <dgm:t>
        <a:bodyPr/>
        <a:lstStyle/>
        <a:p>
          <a:endParaRPr lang="en-US"/>
        </a:p>
      </dgm:t>
    </dgm:pt>
    <dgm:pt modelId="{BAB7CA17-7543-45D2-831C-FEAED1F4E298}" type="sibTrans" cxnId="{164EA934-DC4A-4A15-B1A4-798A1354F325}">
      <dgm:prSet/>
      <dgm:spPr/>
      <dgm:t>
        <a:bodyPr/>
        <a:lstStyle/>
        <a:p>
          <a:endParaRPr lang="en-US"/>
        </a:p>
      </dgm:t>
    </dgm:pt>
    <dgm:pt modelId="{C768147C-0F33-46C8-9EF3-2D20113BC8C3}" type="pres">
      <dgm:prSet presAssocID="{A17EAD4A-51F1-45AD-AAFF-22F0DB197AE5}" presName="root" presStyleCnt="0">
        <dgm:presLayoutVars>
          <dgm:dir/>
          <dgm:resizeHandles val="exact"/>
        </dgm:presLayoutVars>
      </dgm:prSet>
      <dgm:spPr/>
    </dgm:pt>
    <dgm:pt modelId="{76CDF7AD-4329-4258-9091-581167E29D6E}" type="pres">
      <dgm:prSet presAssocID="{44215E30-46F9-464E-8968-F5499FD1E91B}" presName="compNode" presStyleCnt="0"/>
      <dgm:spPr/>
    </dgm:pt>
    <dgm:pt modelId="{C520C899-2D9B-49E6-89FE-FB80E389C35D}" type="pres">
      <dgm:prSet presAssocID="{44215E30-46F9-464E-8968-F5499FD1E91B}" presName="bgRect" presStyleLbl="bgShp" presStyleIdx="0" presStyleCnt="4"/>
      <dgm:spPr/>
    </dgm:pt>
    <dgm:pt modelId="{D6EE7437-3A20-4C01-9A23-43EEF4FDE100}" type="pres">
      <dgm:prSet presAssocID="{44215E30-46F9-464E-8968-F5499FD1E91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103639E9-64BA-472D-87CD-1DFB9D6D24B7}" type="pres">
      <dgm:prSet presAssocID="{44215E30-46F9-464E-8968-F5499FD1E91B}" presName="spaceRect" presStyleCnt="0"/>
      <dgm:spPr/>
    </dgm:pt>
    <dgm:pt modelId="{4846F7C2-4BBD-4BC9-AA2E-4ED5C1372429}" type="pres">
      <dgm:prSet presAssocID="{44215E30-46F9-464E-8968-F5499FD1E91B}" presName="parTx" presStyleLbl="revTx" presStyleIdx="0" presStyleCnt="4">
        <dgm:presLayoutVars>
          <dgm:chMax val="0"/>
          <dgm:chPref val="0"/>
        </dgm:presLayoutVars>
      </dgm:prSet>
      <dgm:spPr/>
    </dgm:pt>
    <dgm:pt modelId="{D15093BF-DCB7-4D56-B944-8515F621CF30}" type="pres">
      <dgm:prSet presAssocID="{844AEC8C-92F7-41DA-AB8D-14D3ED2A5808}" presName="sibTrans" presStyleCnt="0"/>
      <dgm:spPr/>
    </dgm:pt>
    <dgm:pt modelId="{0868F13D-8C5D-4C81-ABCD-465508AB6E4F}" type="pres">
      <dgm:prSet presAssocID="{339BB9C3-1F17-4CDF-B674-A89B8302B47D}" presName="compNode" presStyleCnt="0"/>
      <dgm:spPr/>
    </dgm:pt>
    <dgm:pt modelId="{52125796-C9B5-450C-A1C6-E56703D730B0}" type="pres">
      <dgm:prSet presAssocID="{339BB9C3-1F17-4CDF-B674-A89B8302B47D}" presName="bgRect" presStyleLbl="bgShp" presStyleIdx="1" presStyleCnt="4"/>
      <dgm:spPr/>
    </dgm:pt>
    <dgm:pt modelId="{2DFF679E-01FD-4B85-9DD9-2408C2280635}" type="pres">
      <dgm:prSet presAssocID="{339BB9C3-1F17-4CDF-B674-A89B8302B4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emática"/>
        </a:ext>
      </dgm:extLst>
    </dgm:pt>
    <dgm:pt modelId="{CA1B4C50-F93B-4C0C-8B09-C3CAC31F4692}" type="pres">
      <dgm:prSet presAssocID="{339BB9C3-1F17-4CDF-B674-A89B8302B47D}" presName="spaceRect" presStyleCnt="0"/>
      <dgm:spPr/>
    </dgm:pt>
    <dgm:pt modelId="{E431D35A-30E1-4774-B7B6-179084578EE8}" type="pres">
      <dgm:prSet presAssocID="{339BB9C3-1F17-4CDF-B674-A89B8302B47D}" presName="parTx" presStyleLbl="revTx" presStyleIdx="1" presStyleCnt="4">
        <dgm:presLayoutVars>
          <dgm:chMax val="0"/>
          <dgm:chPref val="0"/>
        </dgm:presLayoutVars>
      </dgm:prSet>
      <dgm:spPr/>
    </dgm:pt>
    <dgm:pt modelId="{232D8266-5984-43B6-B766-D544026E0BE6}" type="pres">
      <dgm:prSet presAssocID="{30314F3E-2F4A-4969-8BB0-A88518EE465B}" presName="sibTrans" presStyleCnt="0"/>
      <dgm:spPr/>
    </dgm:pt>
    <dgm:pt modelId="{26548AE0-EF76-4E0C-863F-4711CF32D7AE}" type="pres">
      <dgm:prSet presAssocID="{9F5432A4-7241-4573-AB58-68C834C1DDA1}" presName="compNode" presStyleCnt="0"/>
      <dgm:spPr/>
    </dgm:pt>
    <dgm:pt modelId="{411F7D75-2557-4E82-8B2E-06B499D7853A}" type="pres">
      <dgm:prSet presAssocID="{9F5432A4-7241-4573-AB58-68C834C1DDA1}" presName="bgRect" presStyleLbl="bgShp" presStyleIdx="2" presStyleCnt="4"/>
      <dgm:spPr/>
    </dgm:pt>
    <dgm:pt modelId="{C1791C1A-ABBA-4AC5-9480-C9BCAE54E64E}" type="pres">
      <dgm:prSet presAssocID="{9F5432A4-7241-4573-AB58-68C834C1DDA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as"/>
        </a:ext>
      </dgm:extLst>
    </dgm:pt>
    <dgm:pt modelId="{78B8D5B1-5B72-41FE-83DD-AF9E0DC04218}" type="pres">
      <dgm:prSet presAssocID="{9F5432A4-7241-4573-AB58-68C834C1DDA1}" presName="spaceRect" presStyleCnt="0"/>
      <dgm:spPr/>
    </dgm:pt>
    <dgm:pt modelId="{B921CAEA-67F9-47D8-B5EA-090FBD01937A}" type="pres">
      <dgm:prSet presAssocID="{9F5432A4-7241-4573-AB58-68C834C1DDA1}" presName="parTx" presStyleLbl="revTx" presStyleIdx="2" presStyleCnt="4">
        <dgm:presLayoutVars>
          <dgm:chMax val="0"/>
          <dgm:chPref val="0"/>
        </dgm:presLayoutVars>
      </dgm:prSet>
      <dgm:spPr/>
    </dgm:pt>
    <dgm:pt modelId="{FBD4E550-0003-4ADD-B611-2D9DEB048BEC}" type="pres">
      <dgm:prSet presAssocID="{FB0E9802-E329-4B47-AE4F-0F2E35945DF0}" presName="sibTrans" presStyleCnt="0"/>
      <dgm:spPr/>
    </dgm:pt>
    <dgm:pt modelId="{495C0F5D-8DAB-412C-ADA1-0912EB68F6F3}" type="pres">
      <dgm:prSet presAssocID="{18465ECA-3950-4E97-A38B-859F2CAD1C1A}" presName="compNode" presStyleCnt="0"/>
      <dgm:spPr/>
    </dgm:pt>
    <dgm:pt modelId="{ECFBDDE1-3969-45E1-9CA0-3E593D706AC0}" type="pres">
      <dgm:prSet presAssocID="{18465ECA-3950-4E97-A38B-859F2CAD1C1A}" presName="bgRect" presStyleLbl="bgShp" presStyleIdx="3" presStyleCnt="4"/>
      <dgm:spPr/>
    </dgm:pt>
    <dgm:pt modelId="{6BD24BB1-1178-4BF4-967D-91EF8C3AB76D}" type="pres">
      <dgm:prSet presAssocID="{18465ECA-3950-4E97-A38B-859F2CAD1C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ador"/>
        </a:ext>
      </dgm:extLst>
    </dgm:pt>
    <dgm:pt modelId="{CEA3D5C6-365D-4E33-B992-A484F7F94BF4}" type="pres">
      <dgm:prSet presAssocID="{18465ECA-3950-4E97-A38B-859F2CAD1C1A}" presName="spaceRect" presStyleCnt="0"/>
      <dgm:spPr/>
    </dgm:pt>
    <dgm:pt modelId="{740ED4CC-5A34-4F73-87D4-643A0462CD6A}" type="pres">
      <dgm:prSet presAssocID="{18465ECA-3950-4E97-A38B-859F2CAD1C1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B966328-FC77-43BC-BE8F-A498B4373040}" type="presOf" srcId="{18465ECA-3950-4E97-A38B-859F2CAD1C1A}" destId="{740ED4CC-5A34-4F73-87D4-643A0462CD6A}" srcOrd="0" destOrd="0" presId="urn:microsoft.com/office/officeart/2018/2/layout/IconVerticalSolidList"/>
    <dgm:cxn modelId="{164EA934-DC4A-4A15-B1A4-798A1354F325}" srcId="{A17EAD4A-51F1-45AD-AAFF-22F0DB197AE5}" destId="{18465ECA-3950-4E97-A38B-859F2CAD1C1A}" srcOrd="3" destOrd="0" parTransId="{B8A285FF-CFA8-49B2-A865-A3402787D9C8}" sibTransId="{BAB7CA17-7543-45D2-831C-FEAED1F4E298}"/>
    <dgm:cxn modelId="{32A3D94C-21F5-4478-BFB0-D97530DA82EE}" srcId="{A17EAD4A-51F1-45AD-AAFF-22F0DB197AE5}" destId="{44215E30-46F9-464E-8968-F5499FD1E91B}" srcOrd="0" destOrd="0" parTransId="{14E621E0-E39F-4CF2-A9CB-B18EE7F8B4CF}" sibTransId="{844AEC8C-92F7-41DA-AB8D-14D3ED2A5808}"/>
    <dgm:cxn modelId="{B31FDF58-AE1B-416E-A480-89911536EE44}" type="presOf" srcId="{339BB9C3-1F17-4CDF-B674-A89B8302B47D}" destId="{E431D35A-30E1-4774-B7B6-179084578EE8}" srcOrd="0" destOrd="0" presId="urn:microsoft.com/office/officeart/2018/2/layout/IconVerticalSolidList"/>
    <dgm:cxn modelId="{F8C78F8B-1980-4779-B838-AFFACB096CBF}" type="presOf" srcId="{A17EAD4A-51F1-45AD-AAFF-22F0DB197AE5}" destId="{C768147C-0F33-46C8-9EF3-2D20113BC8C3}" srcOrd="0" destOrd="0" presId="urn:microsoft.com/office/officeart/2018/2/layout/IconVerticalSolidList"/>
    <dgm:cxn modelId="{F7A47694-5469-4BFC-9432-D45E9CAF30C4}" srcId="{A17EAD4A-51F1-45AD-AAFF-22F0DB197AE5}" destId="{9F5432A4-7241-4573-AB58-68C834C1DDA1}" srcOrd="2" destOrd="0" parTransId="{F1542271-4E71-4E5B-8C3C-F654B7F4D13A}" sibTransId="{FB0E9802-E329-4B47-AE4F-0F2E35945DF0}"/>
    <dgm:cxn modelId="{10C992C8-EB45-4153-9DB6-F95564A3A13E}" srcId="{A17EAD4A-51F1-45AD-AAFF-22F0DB197AE5}" destId="{339BB9C3-1F17-4CDF-B674-A89B8302B47D}" srcOrd="1" destOrd="0" parTransId="{6CE336F4-FA0D-4139-8062-8B597CFF829D}" sibTransId="{30314F3E-2F4A-4969-8BB0-A88518EE465B}"/>
    <dgm:cxn modelId="{D82517EC-6BD6-4C77-96A4-5A477DDADDC5}" type="presOf" srcId="{9F5432A4-7241-4573-AB58-68C834C1DDA1}" destId="{B921CAEA-67F9-47D8-B5EA-090FBD01937A}" srcOrd="0" destOrd="0" presId="urn:microsoft.com/office/officeart/2018/2/layout/IconVerticalSolidList"/>
    <dgm:cxn modelId="{4B051FFC-B09F-4CBD-A08E-A95322EB82D7}" type="presOf" srcId="{44215E30-46F9-464E-8968-F5499FD1E91B}" destId="{4846F7C2-4BBD-4BC9-AA2E-4ED5C1372429}" srcOrd="0" destOrd="0" presId="urn:microsoft.com/office/officeart/2018/2/layout/IconVerticalSolidList"/>
    <dgm:cxn modelId="{EBC16F3C-2EFB-42A8-905C-76E088545C4B}" type="presParOf" srcId="{C768147C-0F33-46C8-9EF3-2D20113BC8C3}" destId="{76CDF7AD-4329-4258-9091-581167E29D6E}" srcOrd="0" destOrd="0" presId="urn:microsoft.com/office/officeart/2018/2/layout/IconVerticalSolidList"/>
    <dgm:cxn modelId="{7B1E64EF-3933-41D7-9C42-650A3CD8811D}" type="presParOf" srcId="{76CDF7AD-4329-4258-9091-581167E29D6E}" destId="{C520C899-2D9B-49E6-89FE-FB80E389C35D}" srcOrd="0" destOrd="0" presId="urn:microsoft.com/office/officeart/2018/2/layout/IconVerticalSolidList"/>
    <dgm:cxn modelId="{D7962EF7-1C7A-4A47-BDA2-E9464BAF1318}" type="presParOf" srcId="{76CDF7AD-4329-4258-9091-581167E29D6E}" destId="{D6EE7437-3A20-4C01-9A23-43EEF4FDE100}" srcOrd="1" destOrd="0" presId="urn:microsoft.com/office/officeart/2018/2/layout/IconVerticalSolidList"/>
    <dgm:cxn modelId="{E64B3FAA-550F-4C04-ACA8-FBCA2D5A4AEA}" type="presParOf" srcId="{76CDF7AD-4329-4258-9091-581167E29D6E}" destId="{103639E9-64BA-472D-87CD-1DFB9D6D24B7}" srcOrd="2" destOrd="0" presId="urn:microsoft.com/office/officeart/2018/2/layout/IconVerticalSolidList"/>
    <dgm:cxn modelId="{48B9980C-B085-4C85-9C6C-F286917290CD}" type="presParOf" srcId="{76CDF7AD-4329-4258-9091-581167E29D6E}" destId="{4846F7C2-4BBD-4BC9-AA2E-4ED5C1372429}" srcOrd="3" destOrd="0" presId="urn:microsoft.com/office/officeart/2018/2/layout/IconVerticalSolidList"/>
    <dgm:cxn modelId="{7F0652B7-E510-421F-AED5-640B027558BA}" type="presParOf" srcId="{C768147C-0F33-46C8-9EF3-2D20113BC8C3}" destId="{D15093BF-DCB7-4D56-B944-8515F621CF30}" srcOrd="1" destOrd="0" presId="urn:microsoft.com/office/officeart/2018/2/layout/IconVerticalSolidList"/>
    <dgm:cxn modelId="{636C8434-1E16-4787-83B0-22DBD79EC670}" type="presParOf" srcId="{C768147C-0F33-46C8-9EF3-2D20113BC8C3}" destId="{0868F13D-8C5D-4C81-ABCD-465508AB6E4F}" srcOrd="2" destOrd="0" presId="urn:microsoft.com/office/officeart/2018/2/layout/IconVerticalSolidList"/>
    <dgm:cxn modelId="{C7DEDC6E-C1AC-4D93-975A-9F772F56C867}" type="presParOf" srcId="{0868F13D-8C5D-4C81-ABCD-465508AB6E4F}" destId="{52125796-C9B5-450C-A1C6-E56703D730B0}" srcOrd="0" destOrd="0" presId="urn:microsoft.com/office/officeart/2018/2/layout/IconVerticalSolidList"/>
    <dgm:cxn modelId="{40356C03-1092-4BD8-A7C8-061A84840C1A}" type="presParOf" srcId="{0868F13D-8C5D-4C81-ABCD-465508AB6E4F}" destId="{2DFF679E-01FD-4B85-9DD9-2408C2280635}" srcOrd="1" destOrd="0" presId="urn:microsoft.com/office/officeart/2018/2/layout/IconVerticalSolidList"/>
    <dgm:cxn modelId="{DE46CDE4-2DF4-4E41-8FD9-A0EFB430B263}" type="presParOf" srcId="{0868F13D-8C5D-4C81-ABCD-465508AB6E4F}" destId="{CA1B4C50-F93B-4C0C-8B09-C3CAC31F4692}" srcOrd="2" destOrd="0" presId="urn:microsoft.com/office/officeart/2018/2/layout/IconVerticalSolidList"/>
    <dgm:cxn modelId="{F94D4772-5FA7-439D-90A1-ABD73EE51F71}" type="presParOf" srcId="{0868F13D-8C5D-4C81-ABCD-465508AB6E4F}" destId="{E431D35A-30E1-4774-B7B6-179084578EE8}" srcOrd="3" destOrd="0" presId="urn:microsoft.com/office/officeart/2018/2/layout/IconVerticalSolidList"/>
    <dgm:cxn modelId="{70BFC5B0-BAEC-495B-A440-CB9EFE97FF5C}" type="presParOf" srcId="{C768147C-0F33-46C8-9EF3-2D20113BC8C3}" destId="{232D8266-5984-43B6-B766-D544026E0BE6}" srcOrd="3" destOrd="0" presId="urn:microsoft.com/office/officeart/2018/2/layout/IconVerticalSolidList"/>
    <dgm:cxn modelId="{B9D52713-3B02-469E-B09D-FDC26FBCF94F}" type="presParOf" srcId="{C768147C-0F33-46C8-9EF3-2D20113BC8C3}" destId="{26548AE0-EF76-4E0C-863F-4711CF32D7AE}" srcOrd="4" destOrd="0" presId="urn:microsoft.com/office/officeart/2018/2/layout/IconVerticalSolidList"/>
    <dgm:cxn modelId="{4F3DCF95-18E3-4FCB-8DD4-DF89D28D887C}" type="presParOf" srcId="{26548AE0-EF76-4E0C-863F-4711CF32D7AE}" destId="{411F7D75-2557-4E82-8B2E-06B499D7853A}" srcOrd="0" destOrd="0" presId="urn:microsoft.com/office/officeart/2018/2/layout/IconVerticalSolidList"/>
    <dgm:cxn modelId="{06C75404-5432-4FC7-90B9-E43CFD9B5990}" type="presParOf" srcId="{26548AE0-EF76-4E0C-863F-4711CF32D7AE}" destId="{C1791C1A-ABBA-4AC5-9480-C9BCAE54E64E}" srcOrd="1" destOrd="0" presId="urn:microsoft.com/office/officeart/2018/2/layout/IconVerticalSolidList"/>
    <dgm:cxn modelId="{BBDA576C-C8DF-46E0-A07D-B9EC2ED40AE9}" type="presParOf" srcId="{26548AE0-EF76-4E0C-863F-4711CF32D7AE}" destId="{78B8D5B1-5B72-41FE-83DD-AF9E0DC04218}" srcOrd="2" destOrd="0" presId="urn:microsoft.com/office/officeart/2018/2/layout/IconVerticalSolidList"/>
    <dgm:cxn modelId="{D7FDC787-86F0-4890-B6EC-537204F030BE}" type="presParOf" srcId="{26548AE0-EF76-4E0C-863F-4711CF32D7AE}" destId="{B921CAEA-67F9-47D8-B5EA-090FBD01937A}" srcOrd="3" destOrd="0" presId="urn:microsoft.com/office/officeart/2018/2/layout/IconVerticalSolidList"/>
    <dgm:cxn modelId="{D32063D8-F57E-4764-94AE-FB592FD3EF4F}" type="presParOf" srcId="{C768147C-0F33-46C8-9EF3-2D20113BC8C3}" destId="{FBD4E550-0003-4ADD-B611-2D9DEB048BEC}" srcOrd="5" destOrd="0" presId="urn:microsoft.com/office/officeart/2018/2/layout/IconVerticalSolidList"/>
    <dgm:cxn modelId="{5C40F626-8ADE-4DBE-A9A0-35E81CA57D63}" type="presParOf" srcId="{C768147C-0F33-46C8-9EF3-2D20113BC8C3}" destId="{495C0F5D-8DAB-412C-ADA1-0912EB68F6F3}" srcOrd="6" destOrd="0" presId="urn:microsoft.com/office/officeart/2018/2/layout/IconVerticalSolidList"/>
    <dgm:cxn modelId="{CED6D09E-9160-40E8-81D8-1BAE104E958C}" type="presParOf" srcId="{495C0F5D-8DAB-412C-ADA1-0912EB68F6F3}" destId="{ECFBDDE1-3969-45E1-9CA0-3E593D706AC0}" srcOrd="0" destOrd="0" presId="urn:microsoft.com/office/officeart/2018/2/layout/IconVerticalSolidList"/>
    <dgm:cxn modelId="{BC06CF22-365D-4FE5-8AED-6003C9401F4D}" type="presParOf" srcId="{495C0F5D-8DAB-412C-ADA1-0912EB68F6F3}" destId="{6BD24BB1-1178-4BF4-967D-91EF8C3AB76D}" srcOrd="1" destOrd="0" presId="urn:microsoft.com/office/officeart/2018/2/layout/IconVerticalSolidList"/>
    <dgm:cxn modelId="{0BD50D85-C2A6-43B2-833F-39F673485068}" type="presParOf" srcId="{495C0F5D-8DAB-412C-ADA1-0912EB68F6F3}" destId="{CEA3D5C6-365D-4E33-B992-A484F7F94BF4}" srcOrd="2" destOrd="0" presId="urn:microsoft.com/office/officeart/2018/2/layout/IconVerticalSolidList"/>
    <dgm:cxn modelId="{1E92C69E-BFDB-4E83-8136-74842705F8E6}" type="presParOf" srcId="{495C0F5D-8DAB-412C-ADA1-0912EB68F6F3}" destId="{740ED4CC-5A34-4F73-87D4-643A0462CD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317287-B91A-4ECD-894B-9DB625EB2412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335731A0-7397-48BA-9B9A-8F01D01AB652}">
      <dgm:prSet/>
      <dgm:spPr/>
      <dgm:t>
        <a:bodyPr/>
        <a:lstStyle/>
        <a:p>
          <a:r>
            <a:rPr lang="pt-BR"/>
            <a:t>Representar e manipular </a:t>
          </a:r>
          <a:r>
            <a:rPr lang="pt-BR" b="1"/>
            <a:t>proposições lógicas</a:t>
          </a:r>
          <a:r>
            <a:rPr lang="pt-BR"/>
            <a:t> de forma matemática.</a:t>
          </a:r>
          <a:endParaRPr lang="en-US"/>
        </a:p>
      </dgm:t>
    </dgm:pt>
    <dgm:pt modelId="{3217D42C-0268-4321-9ECD-580EC41E70A8}" type="parTrans" cxnId="{7183AA92-E974-4203-9C4F-E33FC75E70E9}">
      <dgm:prSet/>
      <dgm:spPr/>
      <dgm:t>
        <a:bodyPr/>
        <a:lstStyle/>
        <a:p>
          <a:endParaRPr lang="en-US"/>
        </a:p>
      </dgm:t>
    </dgm:pt>
    <dgm:pt modelId="{91F8462A-88F1-4EC5-AE9D-77ADC55A8729}" type="sibTrans" cxnId="{7183AA92-E974-4203-9C4F-E33FC75E70E9}">
      <dgm:prSet/>
      <dgm:spPr/>
      <dgm:t>
        <a:bodyPr/>
        <a:lstStyle/>
        <a:p>
          <a:endParaRPr lang="en-US"/>
        </a:p>
      </dgm:t>
    </dgm:pt>
    <dgm:pt modelId="{FC516D24-7312-4631-914B-B97596B3B43B}">
      <dgm:prSet/>
      <dgm:spPr/>
      <dgm:t>
        <a:bodyPr/>
        <a:lstStyle/>
        <a:p>
          <a:r>
            <a:rPr lang="pt-BR"/>
            <a:t>Simplificar decisões e raciocínios em termos de </a:t>
          </a:r>
          <a:r>
            <a:rPr lang="pt-BR" b="1"/>
            <a:t>verdadeiro (True)</a:t>
          </a:r>
          <a:r>
            <a:rPr lang="pt-BR"/>
            <a:t> e </a:t>
          </a:r>
          <a:r>
            <a:rPr lang="pt-BR" b="1"/>
            <a:t>falso (False)</a:t>
          </a:r>
          <a:r>
            <a:rPr lang="pt-BR"/>
            <a:t>.</a:t>
          </a:r>
          <a:endParaRPr lang="en-US"/>
        </a:p>
      </dgm:t>
    </dgm:pt>
    <dgm:pt modelId="{6A7811A9-1AF9-46EF-8E25-85DC675A8397}" type="parTrans" cxnId="{00412FF3-B3ED-4473-B43E-BD2BDC8E7558}">
      <dgm:prSet/>
      <dgm:spPr/>
      <dgm:t>
        <a:bodyPr/>
        <a:lstStyle/>
        <a:p>
          <a:endParaRPr lang="en-US"/>
        </a:p>
      </dgm:t>
    </dgm:pt>
    <dgm:pt modelId="{7D35AA5B-0D0C-4E34-AC8C-C3A418E099A9}" type="sibTrans" cxnId="{00412FF3-B3ED-4473-B43E-BD2BDC8E7558}">
      <dgm:prSet/>
      <dgm:spPr/>
      <dgm:t>
        <a:bodyPr/>
        <a:lstStyle/>
        <a:p>
          <a:endParaRPr lang="en-US"/>
        </a:p>
      </dgm:t>
    </dgm:pt>
    <dgm:pt modelId="{2E8214C1-6A08-4F3F-9F5B-5F29D99ED783}">
      <dgm:prSet/>
      <dgm:spPr/>
      <dgm:t>
        <a:bodyPr/>
        <a:lstStyle/>
        <a:p>
          <a:r>
            <a:rPr lang="pt-BR"/>
            <a:t>Criar uma </a:t>
          </a:r>
          <a:r>
            <a:rPr lang="pt-BR" b="1"/>
            <a:t>linguagem universal</a:t>
          </a:r>
          <a:r>
            <a:rPr lang="pt-BR"/>
            <a:t> para expressar lógica, que pudesse ser usada tanto na matemática quanto em sistemas automáticos (como computadores).</a:t>
          </a:r>
          <a:endParaRPr lang="en-US"/>
        </a:p>
      </dgm:t>
    </dgm:pt>
    <dgm:pt modelId="{3D7F195E-6082-4919-A426-767454D75097}" type="parTrans" cxnId="{3DE015CF-60E2-4ED5-8F42-7B9E490DCB36}">
      <dgm:prSet/>
      <dgm:spPr/>
      <dgm:t>
        <a:bodyPr/>
        <a:lstStyle/>
        <a:p>
          <a:endParaRPr lang="en-US"/>
        </a:p>
      </dgm:t>
    </dgm:pt>
    <dgm:pt modelId="{6EDE16A3-D761-4CB3-8ED4-0ABDA0E3B36B}" type="sibTrans" cxnId="{3DE015CF-60E2-4ED5-8F42-7B9E490DCB36}">
      <dgm:prSet/>
      <dgm:spPr/>
      <dgm:t>
        <a:bodyPr/>
        <a:lstStyle/>
        <a:p>
          <a:endParaRPr lang="en-US"/>
        </a:p>
      </dgm:t>
    </dgm:pt>
    <dgm:pt modelId="{69FE178E-D5D7-40FD-96F1-C19867803ED4}" type="pres">
      <dgm:prSet presAssocID="{25317287-B91A-4ECD-894B-9DB625EB2412}" presName="vert0" presStyleCnt="0">
        <dgm:presLayoutVars>
          <dgm:dir/>
          <dgm:animOne val="branch"/>
          <dgm:animLvl val="lvl"/>
        </dgm:presLayoutVars>
      </dgm:prSet>
      <dgm:spPr/>
    </dgm:pt>
    <dgm:pt modelId="{61FA4C8C-4B65-477B-A5FF-1DEB5D25D250}" type="pres">
      <dgm:prSet presAssocID="{335731A0-7397-48BA-9B9A-8F01D01AB652}" presName="thickLine" presStyleLbl="alignNode1" presStyleIdx="0" presStyleCnt="3"/>
      <dgm:spPr/>
    </dgm:pt>
    <dgm:pt modelId="{A612E95A-7FD0-4A55-9934-0E2C850F5644}" type="pres">
      <dgm:prSet presAssocID="{335731A0-7397-48BA-9B9A-8F01D01AB652}" presName="horz1" presStyleCnt="0"/>
      <dgm:spPr/>
    </dgm:pt>
    <dgm:pt modelId="{1EB3CA6E-A869-4E62-A97C-28C39E8AE2FE}" type="pres">
      <dgm:prSet presAssocID="{335731A0-7397-48BA-9B9A-8F01D01AB652}" presName="tx1" presStyleLbl="revTx" presStyleIdx="0" presStyleCnt="3"/>
      <dgm:spPr/>
    </dgm:pt>
    <dgm:pt modelId="{C47109C4-10FC-4475-BE40-182C064F4177}" type="pres">
      <dgm:prSet presAssocID="{335731A0-7397-48BA-9B9A-8F01D01AB652}" presName="vert1" presStyleCnt="0"/>
      <dgm:spPr/>
    </dgm:pt>
    <dgm:pt modelId="{D063F77E-13A2-4A5C-ABB5-5A53B15328AA}" type="pres">
      <dgm:prSet presAssocID="{FC516D24-7312-4631-914B-B97596B3B43B}" presName="thickLine" presStyleLbl="alignNode1" presStyleIdx="1" presStyleCnt="3"/>
      <dgm:spPr/>
    </dgm:pt>
    <dgm:pt modelId="{716A4F16-8402-4BCF-B711-D845CF7CC289}" type="pres">
      <dgm:prSet presAssocID="{FC516D24-7312-4631-914B-B97596B3B43B}" presName="horz1" presStyleCnt="0"/>
      <dgm:spPr/>
    </dgm:pt>
    <dgm:pt modelId="{9CEBBC19-0901-41D5-8F94-6EFF2DB09A4C}" type="pres">
      <dgm:prSet presAssocID="{FC516D24-7312-4631-914B-B97596B3B43B}" presName="tx1" presStyleLbl="revTx" presStyleIdx="1" presStyleCnt="3"/>
      <dgm:spPr/>
    </dgm:pt>
    <dgm:pt modelId="{0F869202-595A-4055-A45B-D01F9B9D8D99}" type="pres">
      <dgm:prSet presAssocID="{FC516D24-7312-4631-914B-B97596B3B43B}" presName="vert1" presStyleCnt="0"/>
      <dgm:spPr/>
    </dgm:pt>
    <dgm:pt modelId="{B97C9AA8-D521-43FE-B696-50DD461BE12F}" type="pres">
      <dgm:prSet presAssocID="{2E8214C1-6A08-4F3F-9F5B-5F29D99ED783}" presName="thickLine" presStyleLbl="alignNode1" presStyleIdx="2" presStyleCnt="3"/>
      <dgm:spPr/>
    </dgm:pt>
    <dgm:pt modelId="{A671CC77-6370-45D4-B8DD-02E82BD13325}" type="pres">
      <dgm:prSet presAssocID="{2E8214C1-6A08-4F3F-9F5B-5F29D99ED783}" presName="horz1" presStyleCnt="0"/>
      <dgm:spPr/>
    </dgm:pt>
    <dgm:pt modelId="{6F72E0BB-94EF-4AA7-8D0D-E614CD13D729}" type="pres">
      <dgm:prSet presAssocID="{2E8214C1-6A08-4F3F-9F5B-5F29D99ED783}" presName="tx1" presStyleLbl="revTx" presStyleIdx="2" presStyleCnt="3"/>
      <dgm:spPr/>
    </dgm:pt>
    <dgm:pt modelId="{E4B89E3A-AA2D-4271-A7CF-2B007ECF985B}" type="pres">
      <dgm:prSet presAssocID="{2E8214C1-6A08-4F3F-9F5B-5F29D99ED783}" presName="vert1" presStyleCnt="0"/>
      <dgm:spPr/>
    </dgm:pt>
  </dgm:ptLst>
  <dgm:cxnLst>
    <dgm:cxn modelId="{B434D56D-6293-4DA4-AAB5-B35E0713ECCC}" type="presOf" srcId="{2E8214C1-6A08-4F3F-9F5B-5F29D99ED783}" destId="{6F72E0BB-94EF-4AA7-8D0D-E614CD13D729}" srcOrd="0" destOrd="0" presId="urn:microsoft.com/office/officeart/2008/layout/LinedList"/>
    <dgm:cxn modelId="{7183AA92-E974-4203-9C4F-E33FC75E70E9}" srcId="{25317287-B91A-4ECD-894B-9DB625EB2412}" destId="{335731A0-7397-48BA-9B9A-8F01D01AB652}" srcOrd="0" destOrd="0" parTransId="{3217D42C-0268-4321-9ECD-580EC41E70A8}" sibTransId="{91F8462A-88F1-4EC5-AE9D-77ADC55A8729}"/>
    <dgm:cxn modelId="{7EF3B7B6-DCAE-4A94-9B1B-4D3D2CB2F651}" type="presOf" srcId="{25317287-B91A-4ECD-894B-9DB625EB2412}" destId="{69FE178E-D5D7-40FD-96F1-C19867803ED4}" srcOrd="0" destOrd="0" presId="urn:microsoft.com/office/officeart/2008/layout/LinedList"/>
    <dgm:cxn modelId="{3DE015CF-60E2-4ED5-8F42-7B9E490DCB36}" srcId="{25317287-B91A-4ECD-894B-9DB625EB2412}" destId="{2E8214C1-6A08-4F3F-9F5B-5F29D99ED783}" srcOrd="2" destOrd="0" parTransId="{3D7F195E-6082-4919-A426-767454D75097}" sibTransId="{6EDE16A3-D761-4CB3-8ED4-0ABDA0E3B36B}"/>
    <dgm:cxn modelId="{506120D8-B7D2-4C9B-85B1-0FE7E01E4212}" type="presOf" srcId="{FC516D24-7312-4631-914B-B97596B3B43B}" destId="{9CEBBC19-0901-41D5-8F94-6EFF2DB09A4C}" srcOrd="0" destOrd="0" presId="urn:microsoft.com/office/officeart/2008/layout/LinedList"/>
    <dgm:cxn modelId="{00412FF3-B3ED-4473-B43E-BD2BDC8E7558}" srcId="{25317287-B91A-4ECD-894B-9DB625EB2412}" destId="{FC516D24-7312-4631-914B-B97596B3B43B}" srcOrd="1" destOrd="0" parTransId="{6A7811A9-1AF9-46EF-8E25-85DC675A8397}" sibTransId="{7D35AA5B-0D0C-4E34-AC8C-C3A418E099A9}"/>
    <dgm:cxn modelId="{E7464BF5-164B-47C4-ABBF-4A565651BF59}" type="presOf" srcId="{335731A0-7397-48BA-9B9A-8F01D01AB652}" destId="{1EB3CA6E-A869-4E62-A97C-28C39E8AE2FE}" srcOrd="0" destOrd="0" presId="urn:microsoft.com/office/officeart/2008/layout/LinedList"/>
    <dgm:cxn modelId="{83556AEC-16D1-410D-BD8B-C4CCB57FBFBB}" type="presParOf" srcId="{69FE178E-D5D7-40FD-96F1-C19867803ED4}" destId="{61FA4C8C-4B65-477B-A5FF-1DEB5D25D250}" srcOrd="0" destOrd="0" presId="urn:microsoft.com/office/officeart/2008/layout/LinedList"/>
    <dgm:cxn modelId="{63BE6470-71CF-4063-89AC-00178D246CDB}" type="presParOf" srcId="{69FE178E-D5D7-40FD-96F1-C19867803ED4}" destId="{A612E95A-7FD0-4A55-9934-0E2C850F5644}" srcOrd="1" destOrd="0" presId="urn:microsoft.com/office/officeart/2008/layout/LinedList"/>
    <dgm:cxn modelId="{655B9BF6-8B96-484D-9C01-54570335FD29}" type="presParOf" srcId="{A612E95A-7FD0-4A55-9934-0E2C850F5644}" destId="{1EB3CA6E-A869-4E62-A97C-28C39E8AE2FE}" srcOrd="0" destOrd="0" presId="urn:microsoft.com/office/officeart/2008/layout/LinedList"/>
    <dgm:cxn modelId="{DFEC3D25-0AF1-448C-B587-63E92FE14AC4}" type="presParOf" srcId="{A612E95A-7FD0-4A55-9934-0E2C850F5644}" destId="{C47109C4-10FC-4475-BE40-182C064F4177}" srcOrd="1" destOrd="0" presId="urn:microsoft.com/office/officeart/2008/layout/LinedList"/>
    <dgm:cxn modelId="{7B09F444-F80B-4226-9275-E010B2B9BDC0}" type="presParOf" srcId="{69FE178E-D5D7-40FD-96F1-C19867803ED4}" destId="{D063F77E-13A2-4A5C-ABB5-5A53B15328AA}" srcOrd="2" destOrd="0" presId="urn:microsoft.com/office/officeart/2008/layout/LinedList"/>
    <dgm:cxn modelId="{72669856-1402-43C4-9360-CECBFA1F01B6}" type="presParOf" srcId="{69FE178E-D5D7-40FD-96F1-C19867803ED4}" destId="{716A4F16-8402-4BCF-B711-D845CF7CC289}" srcOrd="3" destOrd="0" presId="urn:microsoft.com/office/officeart/2008/layout/LinedList"/>
    <dgm:cxn modelId="{FF2B8D04-596B-4269-9EA8-2D322C4174D9}" type="presParOf" srcId="{716A4F16-8402-4BCF-B711-D845CF7CC289}" destId="{9CEBBC19-0901-41D5-8F94-6EFF2DB09A4C}" srcOrd="0" destOrd="0" presId="urn:microsoft.com/office/officeart/2008/layout/LinedList"/>
    <dgm:cxn modelId="{984A88BF-9EFD-446B-80CD-3C43AACA9AC4}" type="presParOf" srcId="{716A4F16-8402-4BCF-B711-D845CF7CC289}" destId="{0F869202-595A-4055-A45B-D01F9B9D8D99}" srcOrd="1" destOrd="0" presId="urn:microsoft.com/office/officeart/2008/layout/LinedList"/>
    <dgm:cxn modelId="{9BE472B3-1AC8-4D61-A03C-F6BAD2FB4FED}" type="presParOf" srcId="{69FE178E-D5D7-40FD-96F1-C19867803ED4}" destId="{B97C9AA8-D521-43FE-B696-50DD461BE12F}" srcOrd="4" destOrd="0" presId="urn:microsoft.com/office/officeart/2008/layout/LinedList"/>
    <dgm:cxn modelId="{88D8F26F-36F0-4840-BF22-E011F3FC7C65}" type="presParOf" srcId="{69FE178E-D5D7-40FD-96F1-C19867803ED4}" destId="{A671CC77-6370-45D4-B8DD-02E82BD13325}" srcOrd="5" destOrd="0" presId="urn:microsoft.com/office/officeart/2008/layout/LinedList"/>
    <dgm:cxn modelId="{80CF6925-2AD8-4D51-A8E2-26643B74306E}" type="presParOf" srcId="{A671CC77-6370-45D4-B8DD-02E82BD13325}" destId="{6F72E0BB-94EF-4AA7-8D0D-E614CD13D729}" srcOrd="0" destOrd="0" presId="urn:microsoft.com/office/officeart/2008/layout/LinedList"/>
    <dgm:cxn modelId="{9A7996AD-517B-4F8C-8988-42967CB20031}" type="presParOf" srcId="{A671CC77-6370-45D4-B8DD-02E82BD13325}" destId="{E4B89E3A-AA2D-4271-A7CF-2B007ECF985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4CEEB2-C3C1-429A-A3B5-68C83FDEB8DD}">
      <dsp:nvSpPr>
        <dsp:cNvPr id="0" name=""/>
        <dsp:cNvSpPr/>
      </dsp:nvSpPr>
      <dsp:spPr>
        <a:xfrm>
          <a:off x="0" y="3530"/>
          <a:ext cx="10515600" cy="5045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2D294E-58BD-42B2-82F1-879DA380D941}">
      <dsp:nvSpPr>
        <dsp:cNvPr id="0" name=""/>
        <dsp:cNvSpPr/>
      </dsp:nvSpPr>
      <dsp:spPr>
        <a:xfrm>
          <a:off x="152640" y="117065"/>
          <a:ext cx="277800" cy="2775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6BC082-DC37-4B7E-9ECE-F9EED5B3EF08}">
      <dsp:nvSpPr>
        <dsp:cNvPr id="0" name=""/>
        <dsp:cNvSpPr/>
      </dsp:nvSpPr>
      <dsp:spPr>
        <a:xfrm>
          <a:off x="583082" y="3530"/>
          <a:ext cx="988013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Conceitos fundamentais da lógica proposicional, como conectivos lógicos (conjunção, disjunção, negação, implicação etc.) e sua aplicação na construção de proposições e argumentos;</a:t>
          </a:r>
          <a:endParaRPr lang="en-US" sz="1400" kern="1200"/>
        </a:p>
      </dsp:txBody>
      <dsp:txXfrm>
        <a:off x="583082" y="3530"/>
        <a:ext cx="9880131" cy="599210"/>
      </dsp:txXfrm>
    </dsp:sp>
    <dsp:sp modelId="{CC46E0C6-1D34-4762-95CE-F917F4C09201}">
      <dsp:nvSpPr>
        <dsp:cNvPr id="0" name=""/>
        <dsp:cNvSpPr/>
      </dsp:nvSpPr>
      <dsp:spPr>
        <a:xfrm>
          <a:off x="0" y="752544"/>
          <a:ext cx="10515600" cy="5045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4D059B-96C5-4C27-AE3E-76DA25AD3550}">
      <dsp:nvSpPr>
        <dsp:cNvPr id="0" name=""/>
        <dsp:cNvSpPr/>
      </dsp:nvSpPr>
      <dsp:spPr>
        <a:xfrm>
          <a:off x="152640" y="866078"/>
          <a:ext cx="277800" cy="2775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0C04E-AA04-4329-A719-9D5DD3D19B17}">
      <dsp:nvSpPr>
        <dsp:cNvPr id="0" name=""/>
        <dsp:cNvSpPr/>
      </dsp:nvSpPr>
      <dsp:spPr>
        <a:xfrm>
          <a:off x="583082" y="752544"/>
          <a:ext cx="988013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Análise e simplificação de expressões lógicas, leis e regras da lógica proposicional para manipulação e avaliação de proposições, </a:t>
          </a:r>
          <a:endParaRPr lang="en-US" sz="1400" kern="1200"/>
        </a:p>
      </dsp:txBody>
      <dsp:txXfrm>
        <a:off x="583082" y="752544"/>
        <a:ext cx="9880131" cy="599210"/>
      </dsp:txXfrm>
    </dsp:sp>
    <dsp:sp modelId="{ECB5D6A1-17B8-4DB2-B116-F2486EE595F9}">
      <dsp:nvSpPr>
        <dsp:cNvPr id="0" name=""/>
        <dsp:cNvSpPr/>
      </dsp:nvSpPr>
      <dsp:spPr>
        <a:xfrm>
          <a:off x="0" y="1501557"/>
          <a:ext cx="10515600" cy="5045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EC5F83-0B2F-4242-92C2-03F70A9CF1B9}">
      <dsp:nvSpPr>
        <dsp:cNvPr id="0" name=""/>
        <dsp:cNvSpPr/>
      </dsp:nvSpPr>
      <dsp:spPr>
        <a:xfrm>
          <a:off x="152640" y="1615091"/>
          <a:ext cx="277800" cy="2775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D865F-E80A-4613-A410-CB8FC9E2A725}">
      <dsp:nvSpPr>
        <dsp:cNvPr id="0" name=""/>
        <dsp:cNvSpPr/>
      </dsp:nvSpPr>
      <dsp:spPr>
        <a:xfrm>
          <a:off x="583082" y="1501557"/>
          <a:ext cx="988013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Utilização de tabelas verdade para determinar a validade e satisfatibilidade de argumentos. </a:t>
          </a:r>
          <a:endParaRPr lang="en-US" sz="1400" kern="1200"/>
        </a:p>
      </dsp:txBody>
      <dsp:txXfrm>
        <a:off x="583082" y="1501557"/>
        <a:ext cx="9880131" cy="599210"/>
      </dsp:txXfrm>
    </dsp:sp>
    <dsp:sp modelId="{9A4EC94D-13D1-412C-AD20-BB5D55FF6D98}">
      <dsp:nvSpPr>
        <dsp:cNvPr id="0" name=""/>
        <dsp:cNvSpPr/>
      </dsp:nvSpPr>
      <dsp:spPr>
        <a:xfrm>
          <a:off x="0" y="2250570"/>
          <a:ext cx="10515600" cy="5045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213ED9-40EB-4358-B47E-B86DFC81A80C}">
      <dsp:nvSpPr>
        <dsp:cNvPr id="0" name=""/>
        <dsp:cNvSpPr/>
      </dsp:nvSpPr>
      <dsp:spPr>
        <a:xfrm>
          <a:off x="152640" y="2364104"/>
          <a:ext cx="277800" cy="2775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C5468B-CA2F-4DDD-99D0-965372ECAA71}">
      <dsp:nvSpPr>
        <dsp:cNvPr id="0" name=""/>
        <dsp:cNvSpPr/>
      </dsp:nvSpPr>
      <dsp:spPr>
        <a:xfrm>
          <a:off x="583082" y="2250570"/>
          <a:ext cx="988013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Princípios da lógica de predicados, incluindo a formulação e análise de quantificadores (universal e existencial) e suas negações. </a:t>
          </a:r>
          <a:endParaRPr lang="en-US" sz="1400" kern="1200"/>
        </a:p>
      </dsp:txBody>
      <dsp:txXfrm>
        <a:off x="583082" y="2250570"/>
        <a:ext cx="9880131" cy="599210"/>
      </dsp:txXfrm>
    </dsp:sp>
    <dsp:sp modelId="{D050A376-FFD6-41C6-94C9-84F53A5E654F}">
      <dsp:nvSpPr>
        <dsp:cNvPr id="0" name=""/>
        <dsp:cNvSpPr/>
      </dsp:nvSpPr>
      <dsp:spPr>
        <a:xfrm>
          <a:off x="0" y="2999583"/>
          <a:ext cx="10515600" cy="5045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D794E2-104B-4B8F-8516-E625BF740B6B}">
      <dsp:nvSpPr>
        <dsp:cNvPr id="0" name=""/>
        <dsp:cNvSpPr/>
      </dsp:nvSpPr>
      <dsp:spPr>
        <a:xfrm>
          <a:off x="152640" y="3113118"/>
          <a:ext cx="277800" cy="2775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3EE80-B47E-449D-AA4B-F72816A564A7}">
      <dsp:nvSpPr>
        <dsp:cNvPr id="0" name=""/>
        <dsp:cNvSpPr/>
      </dsp:nvSpPr>
      <dsp:spPr>
        <a:xfrm>
          <a:off x="583082" y="2999583"/>
          <a:ext cx="9880131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Interpretação e avaliação de fórmulas da lógica de predicados, bem como técnicas de demonstração e dedução lógica para construir argumentos válidos. </a:t>
          </a:r>
          <a:endParaRPr lang="en-US" sz="1400" kern="1200"/>
        </a:p>
      </dsp:txBody>
      <dsp:txXfrm>
        <a:off x="583082" y="2999583"/>
        <a:ext cx="9880131" cy="599210"/>
      </dsp:txXfrm>
    </dsp:sp>
    <dsp:sp modelId="{08127A8E-1F7A-4F80-A5A9-C4854F4B15BF}">
      <dsp:nvSpPr>
        <dsp:cNvPr id="0" name=""/>
        <dsp:cNvSpPr/>
      </dsp:nvSpPr>
      <dsp:spPr>
        <a:xfrm>
          <a:off x="0" y="3748596"/>
          <a:ext cx="10515600" cy="50459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D0D5D4-4C9A-470E-BBA3-223368183029}">
      <dsp:nvSpPr>
        <dsp:cNvPr id="0" name=""/>
        <dsp:cNvSpPr/>
      </dsp:nvSpPr>
      <dsp:spPr>
        <a:xfrm>
          <a:off x="152790" y="3862131"/>
          <a:ext cx="277800" cy="2775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B5F3A-3B6D-4C53-BAF3-0D73E798DF2D}">
      <dsp:nvSpPr>
        <dsp:cNvPr id="0" name=""/>
        <dsp:cNvSpPr/>
      </dsp:nvSpPr>
      <dsp:spPr>
        <a:xfrm>
          <a:off x="583380" y="3748596"/>
          <a:ext cx="9822835" cy="599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16" tIns="63416" rIns="63416" bIns="6341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kern="1200"/>
            <a:t>Aplicação prática da lógica matemática na ciência de dados, utilizando conceitos como equivalência lógica e teoremas lógicos na resolução de problemas.</a:t>
          </a:r>
          <a:br>
            <a:rPr lang="pt-BR" sz="1400" kern="1200"/>
          </a:br>
          <a:r>
            <a:rPr lang="pt-BR" sz="1400" kern="1200"/>
            <a:t> </a:t>
          </a:r>
          <a:endParaRPr lang="en-US" sz="1400" kern="1200"/>
        </a:p>
      </dsp:txBody>
      <dsp:txXfrm>
        <a:off x="583380" y="3748596"/>
        <a:ext cx="9822835" cy="599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0CF7A-3979-408F-A4EB-9E7FFFED5F1B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B0CC3B-16C8-4EE1-B5C4-18685DFD474B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D23C8-BF40-420E-BF8B-4962E2D2FA18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MÉDIA FINAL = P1+P2+P3</a:t>
          </a:r>
          <a:endParaRPr lang="en-US" sz="2200" b="1" kern="1200"/>
        </a:p>
      </dsp:txBody>
      <dsp:txXfrm>
        <a:off x="1057183" y="1805"/>
        <a:ext cx="9458416" cy="915310"/>
      </dsp:txXfrm>
    </dsp:sp>
    <dsp:sp modelId="{E7455D65-5C5A-4F52-A985-8E77A8F54166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55E886-2F48-44E7-A1A6-695099F52379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A704B-6299-4293-ADD3-8F14BB229500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P1 = 1°Avaliação = 3 pontos;</a:t>
          </a:r>
          <a:endParaRPr lang="en-US" sz="2200" kern="1200"/>
        </a:p>
      </dsp:txBody>
      <dsp:txXfrm>
        <a:off x="1057183" y="1145944"/>
        <a:ext cx="9458416" cy="915310"/>
      </dsp:txXfrm>
    </dsp:sp>
    <dsp:sp modelId="{F34383FC-FBE2-4301-9649-ADE66EC6A60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221D01-9E2E-421A-B529-C90B6B331FC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845D6-22A2-47EE-AF0C-E97327969882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P2 = 2°Avaliação = 3 pontos;</a:t>
          </a:r>
          <a:endParaRPr lang="en-US" sz="2200" kern="1200"/>
        </a:p>
      </dsp:txBody>
      <dsp:txXfrm>
        <a:off x="1057183" y="2290082"/>
        <a:ext cx="9458416" cy="915310"/>
      </dsp:txXfrm>
    </dsp:sp>
    <dsp:sp modelId="{13A9DBF3-988A-4BDC-88F2-DB46E26FE16B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BAA49-CD19-4238-BAE8-8D19ECE29DC2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AE249-D09C-4E0E-858B-2A5A05F6F3F8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P3 = Atividades individuais ou em grupos = 4 pontos.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20C899-2D9B-49E6-89FE-FB80E389C35D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EE7437-3A20-4C01-9A23-43EEF4FDE100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6F7C2-4BBD-4BC9-AA2E-4ED5C1372429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b="1" kern="1200"/>
            <a:t>Origem e Autor</a:t>
          </a:r>
          <a:endParaRPr lang="en-US" sz="2200" kern="1200"/>
        </a:p>
      </dsp:txBody>
      <dsp:txXfrm>
        <a:off x="1057183" y="1805"/>
        <a:ext cx="9458416" cy="915310"/>
      </dsp:txXfrm>
    </dsp:sp>
    <dsp:sp modelId="{52125796-C9B5-450C-A1C6-E56703D730B0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F679E-01FD-4B85-9DD9-2408C228063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31D35A-30E1-4774-B7B6-179084578EE8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 dirty="0"/>
            <a:t>A </a:t>
          </a:r>
          <a:r>
            <a:rPr lang="pt-BR" sz="2200" b="1" kern="1200" dirty="0"/>
            <a:t>Álgebra Booleana</a:t>
          </a:r>
          <a:r>
            <a:rPr lang="pt-BR" sz="2200" kern="1200" dirty="0"/>
            <a:t> foi criada por </a:t>
          </a:r>
          <a:r>
            <a:rPr lang="pt-BR" sz="2200" b="1" kern="1200" dirty="0"/>
            <a:t>George </a:t>
          </a:r>
          <a:r>
            <a:rPr lang="pt-BR" sz="2200" b="1" kern="1200" dirty="0" err="1"/>
            <a:t>Boole</a:t>
          </a:r>
          <a:r>
            <a:rPr lang="pt-BR" sz="2200" b="1" kern="1200" dirty="0"/>
            <a:t> (1815–1864)</a:t>
          </a:r>
          <a:r>
            <a:rPr lang="pt-BR" sz="2200" kern="1200" dirty="0"/>
            <a:t>, matemático e lógico britânico.</a:t>
          </a:r>
          <a:endParaRPr lang="en-US" sz="2200" kern="1200" dirty="0"/>
        </a:p>
      </dsp:txBody>
      <dsp:txXfrm>
        <a:off x="1057183" y="1145944"/>
        <a:ext cx="9458416" cy="915310"/>
      </dsp:txXfrm>
    </dsp:sp>
    <dsp:sp modelId="{411F7D75-2557-4E82-8B2E-06B499D7853A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791C1A-ABBA-4AC5-9480-C9BCAE54E64E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1CAEA-67F9-47D8-B5EA-090FBD01937A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Em 1854, publicou a obra </a:t>
          </a:r>
          <a:r>
            <a:rPr lang="pt-BR" sz="2200" i="1" kern="1200"/>
            <a:t>“An Investigation of the Laws of Thought”</a:t>
          </a:r>
          <a:r>
            <a:rPr lang="pt-BR" sz="2200" kern="1200"/>
            <a:t>, onde propôs um sistema matemático para representar o raciocínio lógico.</a:t>
          </a:r>
          <a:endParaRPr lang="en-US" sz="2200" kern="1200"/>
        </a:p>
      </dsp:txBody>
      <dsp:txXfrm>
        <a:off x="1057183" y="2290082"/>
        <a:ext cx="9458416" cy="915310"/>
      </dsp:txXfrm>
    </dsp:sp>
    <dsp:sp modelId="{ECFBDDE1-3969-45E1-9CA0-3E593D706AC0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24BB1-1178-4BF4-967D-91EF8C3AB76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ED4CC-5A34-4F73-87D4-643A0462CD6A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200" kern="1200"/>
            <a:t>Esse sistema acabou se tornando a base da </a:t>
          </a:r>
          <a:r>
            <a:rPr lang="pt-BR" sz="2200" b="1" kern="1200"/>
            <a:t>lógica computacional</a:t>
          </a:r>
          <a:r>
            <a:rPr lang="pt-BR" sz="2200" kern="1200"/>
            <a:t> e da eletrônica digital.</a:t>
          </a:r>
          <a:endParaRPr lang="en-US" sz="2200" kern="1200"/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FA4C8C-4B65-477B-A5FF-1DEB5D25D250}">
      <dsp:nvSpPr>
        <dsp:cNvPr id="0" name=""/>
        <dsp:cNvSpPr/>
      </dsp:nvSpPr>
      <dsp:spPr>
        <a:xfrm>
          <a:off x="0" y="2379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3CA6E-A869-4E62-A97C-28C39E8AE2FE}">
      <dsp:nvSpPr>
        <dsp:cNvPr id="0" name=""/>
        <dsp:cNvSpPr/>
      </dsp:nvSpPr>
      <dsp:spPr>
        <a:xfrm>
          <a:off x="0" y="2379"/>
          <a:ext cx="6172199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Representar e manipular </a:t>
          </a:r>
          <a:r>
            <a:rPr lang="pt-BR" sz="2500" b="1" kern="1200"/>
            <a:t>proposições lógicas</a:t>
          </a:r>
          <a:r>
            <a:rPr lang="pt-BR" sz="2500" kern="1200"/>
            <a:t> de forma matemática.</a:t>
          </a:r>
          <a:endParaRPr lang="en-US" sz="2500" kern="1200"/>
        </a:p>
      </dsp:txBody>
      <dsp:txXfrm>
        <a:off x="0" y="2379"/>
        <a:ext cx="6172199" cy="1622955"/>
      </dsp:txXfrm>
    </dsp:sp>
    <dsp:sp modelId="{D063F77E-13A2-4A5C-ABB5-5A53B15328AA}">
      <dsp:nvSpPr>
        <dsp:cNvPr id="0" name=""/>
        <dsp:cNvSpPr/>
      </dsp:nvSpPr>
      <dsp:spPr>
        <a:xfrm>
          <a:off x="0" y="1625334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BBC19-0901-41D5-8F94-6EFF2DB09A4C}">
      <dsp:nvSpPr>
        <dsp:cNvPr id="0" name=""/>
        <dsp:cNvSpPr/>
      </dsp:nvSpPr>
      <dsp:spPr>
        <a:xfrm>
          <a:off x="0" y="1625334"/>
          <a:ext cx="6172199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Simplificar decisões e raciocínios em termos de </a:t>
          </a:r>
          <a:r>
            <a:rPr lang="pt-BR" sz="2500" b="1" kern="1200"/>
            <a:t>verdadeiro (True)</a:t>
          </a:r>
          <a:r>
            <a:rPr lang="pt-BR" sz="2500" kern="1200"/>
            <a:t> e </a:t>
          </a:r>
          <a:r>
            <a:rPr lang="pt-BR" sz="2500" b="1" kern="1200"/>
            <a:t>falso (False)</a:t>
          </a:r>
          <a:r>
            <a:rPr lang="pt-BR" sz="2500" kern="1200"/>
            <a:t>.</a:t>
          </a:r>
          <a:endParaRPr lang="en-US" sz="2500" kern="1200"/>
        </a:p>
      </dsp:txBody>
      <dsp:txXfrm>
        <a:off x="0" y="1625334"/>
        <a:ext cx="6172199" cy="1622955"/>
      </dsp:txXfrm>
    </dsp:sp>
    <dsp:sp modelId="{B97C9AA8-D521-43FE-B696-50DD461BE12F}">
      <dsp:nvSpPr>
        <dsp:cNvPr id="0" name=""/>
        <dsp:cNvSpPr/>
      </dsp:nvSpPr>
      <dsp:spPr>
        <a:xfrm>
          <a:off x="0" y="324829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72E0BB-94EF-4AA7-8D0D-E614CD13D729}">
      <dsp:nvSpPr>
        <dsp:cNvPr id="0" name=""/>
        <dsp:cNvSpPr/>
      </dsp:nvSpPr>
      <dsp:spPr>
        <a:xfrm>
          <a:off x="0" y="3248290"/>
          <a:ext cx="6172199" cy="16229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kern="1200"/>
            <a:t>Criar uma </a:t>
          </a:r>
          <a:r>
            <a:rPr lang="pt-BR" sz="2500" b="1" kern="1200"/>
            <a:t>linguagem universal</a:t>
          </a:r>
          <a:r>
            <a:rPr lang="pt-BR" sz="2500" kern="1200"/>
            <a:t> para expressar lógica, que pudesse ser usada tanto na matemática quanto em sistemas automáticos (como computadores).</a:t>
          </a:r>
          <a:endParaRPr lang="en-US" sz="2500" kern="1200"/>
        </a:p>
      </dsp:txBody>
      <dsp:txXfrm>
        <a:off x="0" y="3248290"/>
        <a:ext cx="6172199" cy="1622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1BCF06-1C28-4B0D-9FE4-64520A8BD0D6}" type="datetime1">
              <a:rPr lang="pt-BR" smtClean="0"/>
              <a:t>01/09/2025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FA8C659-3DDB-48CB-A056-6A658A161B7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1C099-8713-4864-A75E-DC5C31A7078B}" type="datetime1">
              <a:rPr lang="pt-BR" smtClean="0"/>
              <a:pPr/>
              <a:t>01/09/2025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A004F4-F240-48F9-8AE1-486585C7F00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4A345CE8-2CF5-B01F-4CF6-3E9CD43C2F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955C88C3-59FF-4B93-8A5E-7BA5144536D5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8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29F829E9-7C61-EBCF-A406-D0241E91A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E96F5740-8D0A-79CB-5F85-E34C3B86B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E5761-8D8D-DB52-F33C-384A55E68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15F9A04C-8498-9D78-68F6-42A5E7D37B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None/>
            </a:pPr>
            <a:fld id="{955C88C3-59FF-4B93-8A5E-7BA5144536D5}" type="slidenum">
              <a:rPr lang="pt-BR" altLang="pt-BR">
                <a:latin typeface="Times New Roman" panose="02020603050405020304" pitchFamily="18" charset="0"/>
              </a:rPr>
              <a:pPr eaLnBrk="1" hangingPunct="1">
                <a:buFont typeface="Times New Roman" panose="02020603050405020304" pitchFamily="18" charset="0"/>
                <a:buNone/>
              </a:pPr>
              <a:t>19</a:t>
            </a:fld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5E7B22A4-9CC3-C18F-234A-868740BBB4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4A4F7406-9E27-877D-C9DB-911295CCC5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2084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03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9CA004F4-F240-48F9-8AE1-486585C7F00D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7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rtlCol="0"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21B1CF-A309-49E4-BA89-6C94A1244D9C}" type="datetime1">
              <a:rPr lang="pt-BR" noProof="0" smtClean="0"/>
              <a:t>01/09/2025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1942E-ED4E-4C9B-82A1-89CE5996B32F}" type="datetime1">
              <a:rPr lang="pt-BR" noProof="0" smtClean="0"/>
              <a:t>01/09/2025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67636B-A754-4E2E-9ADC-B4850F89C749}" type="datetime1">
              <a:rPr lang="pt-BR" noProof="0" smtClean="0"/>
              <a:t>01/09/2025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237918-E07F-4A29-84B5-20F32248E746}" type="datetime1">
              <a:rPr lang="pt-BR" noProof="0" smtClean="0"/>
              <a:t>01/09/2025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D71D5B-D313-4931-BA88-C335B37EB4D8}" type="datetime1">
              <a:rPr lang="pt-BR" noProof="0" smtClean="0"/>
              <a:t>01/09/2025</a:t>
            </a:fld>
            <a:endParaRPr lang="pt-BR" noProof="0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1C7A0E-B42A-456B-AEBA-571F75507D2F}" type="datetime1">
              <a:rPr lang="pt-BR" noProof="0" smtClean="0"/>
              <a:t>01/09/2025</a:t>
            </a:fld>
            <a:endParaRPr lang="pt-BR" noProof="0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D68F8C-B5DE-427F-B7A8-944F8380312C}" type="datetime1">
              <a:rPr lang="pt-BR" noProof="0" smtClean="0"/>
              <a:t>01/09/2025</a:t>
            </a:fld>
            <a:endParaRPr lang="pt-BR" noProof="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9E1403E-CEEB-486E-BFFE-F2ABD3EA2B9D}" type="datetime1">
              <a:rPr lang="pt-BR" noProof="0" smtClean="0"/>
              <a:t>01/09/2025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20B5BA-228F-4A1E-AABA-D1BC480BDDE5}" type="datetime1">
              <a:rPr lang="pt-BR" noProof="0" smtClean="0"/>
              <a:t>01/09/2025</a:t>
            </a:fld>
            <a:endParaRPr lang="pt-BR" noProof="0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82EE24B5-652C-4DB5-B7C3-B5BBEC1280B1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088DAC1-3464-443E-9DEF-E31CD1B6A9EE}" type="datetime1">
              <a:rPr lang="pt-BR" noProof="0" smtClean="0"/>
              <a:t>01/09/2025</a:t>
            </a:fld>
            <a:endParaRPr lang="pt-BR" noProof="0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pt-BR" noProof="0" smtClean="0"/>
              <a:pPr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30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 descr="Profissionais colaborando em uma mesa usando um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to 3" descr="Pessoas com documento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 rtlCol="0">
            <a:normAutofit/>
          </a:bodyPr>
          <a:lstStyle/>
          <a:p>
            <a:pPr rtl="0">
              <a:lnSpc>
                <a:spcPct val="125000"/>
              </a:lnSpc>
            </a:pPr>
            <a:r>
              <a:rPr lang="pt-BR" sz="5000" dirty="0">
                <a:solidFill>
                  <a:schemeClr val="bg1"/>
                </a:solidFill>
              </a:rPr>
              <a:t>Lógica Computacional</a:t>
            </a:r>
            <a:br>
              <a:rPr lang="pt-BR" sz="5000" dirty="0">
                <a:solidFill>
                  <a:schemeClr val="bg1"/>
                </a:solidFill>
              </a:rPr>
            </a:br>
            <a:endParaRPr lang="pt-BR" sz="5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4000" y="4221162"/>
            <a:ext cx="4104000" cy="882001"/>
          </a:xfrm>
          <a:solidFill>
            <a:schemeClr val="accent2">
              <a:alpha val="90000"/>
            </a:schemeClr>
          </a:solidFill>
        </p:spPr>
        <p:txBody>
          <a:bodyPr rtlCol="0" anchor="ctr" anchorCtr="0">
            <a:normAutofit/>
          </a:bodyPr>
          <a:lstStyle/>
          <a:p>
            <a:pPr rtl="0"/>
            <a:r>
              <a:rPr lang="pt-BR" sz="2500" b="1" i="1" spc="65" dirty="0">
                <a:solidFill>
                  <a:schemeClr val="accent1"/>
                </a:solidFill>
                <a:cs typeface="Arial"/>
              </a:rPr>
              <a:t>Ciências de Dados para Negócios</a:t>
            </a:r>
          </a:p>
        </p:txBody>
      </p:sp>
      <p:sp>
        <p:nvSpPr>
          <p:cNvPr id="6" name="objeto 7" descr="Retângulo beg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3377250" y="3201294"/>
            <a:ext cx="5472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72AD9-65F4-0220-D600-331B88A92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FF186-3783-3553-975D-25D1DE7D9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Conjunção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2D259F-24BE-BA18-39F7-B2861FF5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840"/>
            <a:ext cx="12192000" cy="5423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i="1" dirty="0">
                <a:solidFill>
                  <a:schemeClr val="tx1"/>
                </a:solidFill>
              </a:rPr>
              <a:t>2°Comentário no código – apresentação das variáveis do código</a:t>
            </a:r>
          </a:p>
          <a:p>
            <a:pPr marL="0" indent="0">
              <a:buNone/>
            </a:pPr>
            <a:r>
              <a:rPr lang="pt-BR" sz="3200" i="1" dirty="0"/>
              <a:t># p</a:t>
            </a:r>
            <a:r>
              <a:rPr lang="pt-BR" sz="3200" i="1" dirty="0">
                <a:solidFill>
                  <a:schemeClr val="tx1"/>
                </a:solidFill>
              </a:rPr>
              <a:t>: "A prova é aplicada hoje"</a:t>
            </a:r>
          </a:p>
          <a:p>
            <a:pPr marL="0" indent="0">
              <a:buNone/>
            </a:pPr>
            <a:r>
              <a:rPr lang="pt-BR" sz="3200" i="1" dirty="0"/>
              <a:t># q: </a:t>
            </a:r>
            <a:r>
              <a:rPr lang="pt-BR" sz="3200" i="1" dirty="0">
                <a:solidFill>
                  <a:schemeClr val="tx1"/>
                </a:solidFill>
              </a:rPr>
              <a:t>"A prova é respondida à caneta azul“</a:t>
            </a:r>
          </a:p>
          <a:p>
            <a:pPr marL="0" indent="0">
              <a:buNone/>
            </a:pPr>
            <a:endParaRPr lang="pt-BR" sz="2800" i="1" dirty="0"/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83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58B34-A34D-583E-A395-23CDB9042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E64324-1BD6-1F4A-6615-522395B0D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Conjunção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231BBB-80CC-1636-A405-2368DF01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841"/>
            <a:ext cx="12192000" cy="340156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3°Abaixo dos comentários anterior, escrever as variáveis no código – apresentação das variáveis do código</a:t>
            </a:r>
          </a:p>
          <a:p>
            <a:pPr marL="0" indent="0">
              <a:buNone/>
            </a:pPr>
            <a:r>
              <a:rPr lang="pt-BR" sz="2800" i="1" dirty="0"/>
              <a:t># p</a:t>
            </a:r>
            <a:r>
              <a:rPr lang="pt-BR" sz="2800" i="1" dirty="0">
                <a:solidFill>
                  <a:schemeClr val="tx1"/>
                </a:solidFill>
              </a:rPr>
              <a:t>: "A prova é aplicada hoje"</a:t>
            </a:r>
          </a:p>
          <a:p>
            <a:pPr marL="0" indent="0">
              <a:buNone/>
            </a:pPr>
            <a:r>
              <a:rPr lang="pt-BR" sz="2800" i="1" dirty="0"/>
              <a:t># q: </a:t>
            </a:r>
            <a:r>
              <a:rPr lang="pt-BR" sz="2800" i="1" dirty="0">
                <a:solidFill>
                  <a:schemeClr val="tx1"/>
                </a:solidFill>
              </a:rPr>
              <a:t>"A prova é respondida à caneta azul“</a:t>
            </a:r>
          </a:p>
          <a:p>
            <a:pPr marL="0" indent="0">
              <a:buNone/>
            </a:pPr>
            <a:endParaRPr lang="pt-BR" sz="2800" i="1" dirty="0"/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no código</a:t>
            </a:r>
          </a:p>
          <a:p>
            <a:pPr marL="0" indent="0" algn="ctr">
              <a:buNone/>
            </a:pPr>
            <a:r>
              <a:rPr lang="pt-BR" sz="3000" i="1" dirty="0">
                <a:solidFill>
                  <a:srgbClr val="0070C0"/>
                </a:solidFill>
              </a:rPr>
              <a:t>dia = "hoje"</a:t>
            </a:r>
          </a:p>
          <a:p>
            <a:pPr marL="0" indent="0" algn="ctr">
              <a:buNone/>
            </a:pPr>
            <a:r>
              <a:rPr lang="pt-BR" sz="3000" i="1" dirty="0">
                <a:solidFill>
                  <a:srgbClr val="0070C0"/>
                </a:solidFill>
              </a:rPr>
              <a:t>caneta = "azul”</a:t>
            </a: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FFD85A4-EDCB-E87C-B27F-657BC2C77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25113"/>
            <a:ext cx="12192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Variáveis do tipo </a:t>
            </a:r>
            <a:r>
              <a:rPr lang="pt-BR" sz="2400" b="1" dirty="0" err="1"/>
              <a:t>string:str</a:t>
            </a:r>
            <a:r>
              <a:rPr lang="pt-BR" sz="2400" b="1" dirty="0"/>
              <a:t> (texto)</a:t>
            </a:r>
          </a:p>
          <a:p>
            <a:pPr algn="ctr"/>
            <a:r>
              <a:rPr lang="pt-BR" altLang="pt-BR" sz="2400" dirty="0"/>
              <a:t>dia → valor "hoje" → </a:t>
            </a:r>
            <a:r>
              <a:rPr lang="pt-BR" altLang="pt-BR" sz="2400" b="1" dirty="0"/>
              <a:t>tipo: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str</a:t>
            </a:r>
            <a:endParaRPr lang="pt-BR" altLang="pt-BR" sz="2400" dirty="0"/>
          </a:p>
          <a:p>
            <a:pPr algn="ctr"/>
            <a:r>
              <a:rPr lang="pt-BR" altLang="pt-BR" sz="2400" dirty="0"/>
              <a:t>caneta → valor “azul" → </a:t>
            </a:r>
            <a:r>
              <a:rPr lang="pt-BR" altLang="pt-BR" sz="2400" b="1" dirty="0"/>
              <a:t>tipo: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str</a:t>
            </a:r>
            <a:r>
              <a:rPr lang="pt-BR" altLang="pt-BR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sinal de igual único 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atribuição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(guardar um valor em uma variável).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Leia como: “coloque o texto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"hoje"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dentro de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dia”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96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46ADA-E2A6-7CDC-97B3-6C6E98CC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1EE4B-D579-F037-F4B9-66542C19E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Conjunção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4BCFDB-DC77-882D-CC7A-5D9832000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2192000" cy="577900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4°Transformar a proposição em valor lógico</a:t>
            </a:r>
          </a:p>
          <a:p>
            <a:pPr marL="0" indent="0" algn="ctr">
              <a:buNone/>
            </a:pPr>
            <a:endParaRPr lang="pt-BR" sz="28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5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3800" i="1" dirty="0">
                <a:solidFill>
                  <a:srgbClr val="0070C0"/>
                </a:solidFill>
              </a:rPr>
              <a:t> p = (dia == "hoje“)</a:t>
            </a:r>
          </a:p>
          <a:p>
            <a:pPr marL="0" indent="0" algn="ctr">
              <a:buNone/>
            </a:pPr>
            <a:endParaRPr lang="pt-BR" sz="2800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Objetivo: </a:t>
            </a:r>
            <a:r>
              <a:rPr lang="pt-BR" sz="2800" dirty="0">
                <a:solidFill>
                  <a:schemeClr val="tx1"/>
                </a:solidFill>
              </a:rPr>
              <a:t>transformar a proposição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em um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valor lógico.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dia == “hoje” </a:t>
            </a:r>
            <a:r>
              <a:rPr lang="pt-BR" sz="2800" b="1" dirty="0">
                <a:solidFill>
                  <a:schemeClr val="tx1"/>
                </a:solidFill>
              </a:rPr>
              <a:t>é uma comparação de igualdade </a:t>
            </a:r>
            <a:r>
              <a:rPr lang="pt-BR" sz="2800" dirty="0">
                <a:solidFill>
                  <a:schemeClr val="tx1"/>
                </a:solidFill>
              </a:rPr>
              <a:t>(não é atribuição);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==</a:t>
            </a:r>
            <a:r>
              <a:rPr lang="pt-BR" sz="2800" dirty="0">
                <a:solidFill>
                  <a:schemeClr val="tx1"/>
                </a:solidFill>
              </a:rPr>
              <a:t> (dois iguais) pergunta: “o conteúdo de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dia</a:t>
            </a:r>
            <a:r>
              <a:rPr lang="pt-BR" sz="2800" dirty="0">
                <a:solidFill>
                  <a:schemeClr val="tx1"/>
                </a:solidFill>
              </a:rPr>
              <a:t> é exatamente o texto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“hoje”</a:t>
            </a:r>
            <a:r>
              <a:rPr lang="pt-BR" sz="2800" dirty="0">
                <a:solidFill>
                  <a:schemeClr val="tx1"/>
                </a:solidFill>
              </a:rPr>
              <a:t>?</a:t>
            </a:r>
          </a:p>
          <a:p>
            <a:pPr marL="0" indent="0" algn="ctr"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Como </a:t>
            </a:r>
            <a:r>
              <a:rPr lang="pt-BR" alt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dia</a:t>
            </a:r>
            <a:r>
              <a:rPr lang="pt-BR" altLang="pt-BR" sz="2800" dirty="0">
                <a:solidFill>
                  <a:schemeClr val="tx1"/>
                </a:solidFill>
              </a:rPr>
              <a:t> vale </a:t>
            </a:r>
            <a:r>
              <a:rPr lang="pt-BR" alt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"hoje“</a:t>
            </a:r>
            <a:r>
              <a:rPr lang="pt-BR" altLang="pt-BR" sz="2800" dirty="0">
                <a:solidFill>
                  <a:schemeClr val="tx1"/>
                </a:solidFill>
              </a:rPr>
              <a:t>, a resposta é </a:t>
            </a:r>
            <a:r>
              <a:rPr lang="pt-BR" altLang="pt-BR" sz="2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</a:rPr>
              <a:t> (verdadeiro).</a:t>
            </a:r>
          </a:p>
          <a:p>
            <a:pPr marL="0" indent="0" algn="ctr"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O resultado (</a:t>
            </a:r>
            <a:r>
              <a:rPr lang="pt-BR" altLang="pt-BR" sz="2800" dirty="0" err="1">
                <a:solidFill>
                  <a:schemeClr val="tx1"/>
                </a:solidFill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</a:rPr>
              <a:t> ou False) é guardado em </a:t>
            </a:r>
            <a:r>
              <a:rPr lang="pt-BR" altLang="pt-BR" sz="2800" b="1" dirty="0">
                <a:solidFill>
                  <a:schemeClr val="tx1"/>
                </a:solidFill>
              </a:rPr>
              <a:t>p</a:t>
            </a:r>
            <a:r>
              <a:rPr lang="pt-BR" altLang="pt-BR" sz="2800" dirty="0">
                <a:solidFill>
                  <a:schemeClr val="tx1"/>
                </a:solidFill>
              </a:rPr>
              <a:t>, que é do </a:t>
            </a:r>
            <a:r>
              <a:rPr lang="pt-BR" altLang="pt-BR" sz="2800" b="1" dirty="0">
                <a:solidFill>
                  <a:schemeClr val="tx1"/>
                </a:solidFill>
              </a:rPr>
              <a:t>tipo booleano</a:t>
            </a:r>
            <a:r>
              <a:rPr lang="pt-BR" altLang="pt-BR" sz="2800" dirty="0">
                <a:solidFill>
                  <a:schemeClr val="tx1"/>
                </a:solidFill>
              </a:rPr>
              <a:t> (</a:t>
            </a:r>
            <a:r>
              <a:rPr lang="pt-BR" altLang="pt-BR" sz="2800" dirty="0" err="1">
                <a:solidFill>
                  <a:schemeClr val="tx1"/>
                </a:solidFill>
              </a:rPr>
              <a:t>bool</a:t>
            </a:r>
            <a:r>
              <a:rPr lang="pt-BR" altLang="pt-BR" sz="2800" dirty="0">
                <a:solidFill>
                  <a:schemeClr val="tx1"/>
                </a:solidFill>
              </a:rPr>
              <a:t>)</a:t>
            </a: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14C4F7A-F02F-1871-8A0B-1DB5CF67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67628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D04BC-0706-E244-6C47-DD7D27C78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7D957-C133-90BA-B0DC-D03FD284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Conjunção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D168BF-0E0B-B08C-2CD9-47A2E6673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2192000" cy="577900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5°Transformar a proposição em valor lógico</a:t>
            </a:r>
          </a:p>
          <a:p>
            <a:pPr marL="0" indent="0" algn="ctr">
              <a:buNone/>
            </a:pPr>
            <a:endParaRPr lang="pt-BR" sz="36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4600" i="1" dirty="0">
                <a:solidFill>
                  <a:srgbClr val="0070C0"/>
                </a:solidFill>
              </a:rPr>
              <a:t> q = (caneta == “azul“)</a:t>
            </a:r>
          </a:p>
          <a:p>
            <a:pPr marL="0" indent="0" algn="ctr">
              <a:buNone/>
            </a:pPr>
            <a:endParaRPr lang="pt-BR" sz="2800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Objetivo: </a:t>
            </a:r>
            <a:r>
              <a:rPr lang="pt-BR" sz="2800" dirty="0">
                <a:solidFill>
                  <a:schemeClr val="tx1"/>
                </a:solidFill>
              </a:rPr>
              <a:t>transformar a proposição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q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em um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valor lógico.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caneta == “azul” </a:t>
            </a:r>
            <a:r>
              <a:rPr lang="pt-BR" sz="2800" b="1" dirty="0">
                <a:solidFill>
                  <a:schemeClr val="tx1"/>
                </a:solidFill>
              </a:rPr>
              <a:t>é uma comparação de igualdade </a:t>
            </a:r>
            <a:r>
              <a:rPr lang="pt-BR" sz="2800" dirty="0">
                <a:solidFill>
                  <a:schemeClr val="tx1"/>
                </a:solidFill>
              </a:rPr>
              <a:t>(não é atribuição);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==</a:t>
            </a:r>
            <a:r>
              <a:rPr lang="pt-BR" sz="2800" dirty="0">
                <a:solidFill>
                  <a:schemeClr val="tx1"/>
                </a:solidFill>
              </a:rPr>
              <a:t> (dois iguais) pergunta: “o conteúdo de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caneta</a:t>
            </a:r>
            <a:r>
              <a:rPr lang="pt-BR" sz="2800" dirty="0">
                <a:solidFill>
                  <a:schemeClr val="tx1"/>
                </a:solidFill>
              </a:rPr>
              <a:t> é exatamente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“azul”</a:t>
            </a:r>
            <a:r>
              <a:rPr lang="pt-BR" sz="2800" dirty="0">
                <a:solidFill>
                  <a:schemeClr val="tx1"/>
                </a:solidFill>
              </a:rPr>
              <a:t>?</a:t>
            </a:r>
          </a:p>
          <a:p>
            <a:pPr marL="0" indent="0" algn="ctr">
              <a:buNone/>
            </a:pPr>
            <a:endParaRPr lang="pt-BR" altLang="pt-BR" sz="4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3100" dirty="0">
                <a:solidFill>
                  <a:schemeClr val="tx1"/>
                </a:solidFill>
              </a:rPr>
              <a:t>Como </a:t>
            </a:r>
            <a:r>
              <a:rPr lang="pt-BR" altLang="pt-BR" sz="3100" b="1" dirty="0">
                <a:solidFill>
                  <a:schemeClr val="tx1"/>
                </a:solidFill>
                <a:highlight>
                  <a:srgbClr val="FFFF00"/>
                </a:highlight>
              </a:rPr>
              <a:t>caneta</a:t>
            </a:r>
            <a:r>
              <a:rPr lang="pt-BR" altLang="pt-BR" sz="3100" dirty="0">
                <a:solidFill>
                  <a:schemeClr val="tx1"/>
                </a:solidFill>
              </a:rPr>
              <a:t> vale </a:t>
            </a:r>
            <a:r>
              <a:rPr lang="pt-BR" altLang="pt-BR" sz="3100" b="1" dirty="0">
                <a:solidFill>
                  <a:schemeClr val="tx1"/>
                </a:solidFill>
                <a:highlight>
                  <a:srgbClr val="FFFF00"/>
                </a:highlight>
              </a:rPr>
              <a:t>“azul“</a:t>
            </a:r>
            <a:r>
              <a:rPr lang="pt-BR" altLang="pt-BR" sz="3100" dirty="0">
                <a:solidFill>
                  <a:schemeClr val="tx1"/>
                </a:solidFill>
              </a:rPr>
              <a:t>, a resposta é </a:t>
            </a:r>
            <a:r>
              <a:rPr lang="pt-BR" altLang="pt-BR" sz="31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True</a:t>
            </a:r>
            <a:r>
              <a:rPr lang="pt-BR" altLang="pt-BR" sz="3100" dirty="0">
                <a:solidFill>
                  <a:schemeClr val="tx1"/>
                </a:solidFill>
              </a:rPr>
              <a:t> (verdadeiro).</a:t>
            </a:r>
          </a:p>
          <a:p>
            <a:pPr marL="0" indent="0" algn="ctr">
              <a:buNone/>
            </a:pPr>
            <a:endParaRPr lang="pt-BR" altLang="pt-BR" sz="31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3100" dirty="0">
                <a:solidFill>
                  <a:schemeClr val="tx1"/>
                </a:solidFill>
              </a:rPr>
              <a:t>O resultado (</a:t>
            </a:r>
            <a:r>
              <a:rPr lang="pt-BR" altLang="pt-BR" sz="3100" dirty="0" err="1">
                <a:solidFill>
                  <a:schemeClr val="tx1"/>
                </a:solidFill>
              </a:rPr>
              <a:t>True</a:t>
            </a:r>
            <a:r>
              <a:rPr lang="pt-BR" altLang="pt-BR" sz="3100" dirty="0">
                <a:solidFill>
                  <a:schemeClr val="tx1"/>
                </a:solidFill>
              </a:rPr>
              <a:t> ou False) é guardado em </a:t>
            </a:r>
            <a:r>
              <a:rPr lang="pt-BR" altLang="pt-BR" sz="3100" b="1" dirty="0">
                <a:solidFill>
                  <a:schemeClr val="tx1"/>
                </a:solidFill>
              </a:rPr>
              <a:t>q</a:t>
            </a:r>
            <a:r>
              <a:rPr lang="pt-BR" altLang="pt-BR" sz="3100" dirty="0">
                <a:solidFill>
                  <a:schemeClr val="tx1"/>
                </a:solidFill>
              </a:rPr>
              <a:t>, que é do </a:t>
            </a:r>
            <a:r>
              <a:rPr lang="pt-BR" altLang="pt-BR" sz="3100" b="1" dirty="0">
                <a:solidFill>
                  <a:schemeClr val="tx1"/>
                </a:solidFill>
              </a:rPr>
              <a:t>tipo booleano</a:t>
            </a:r>
            <a:r>
              <a:rPr lang="pt-BR" altLang="pt-BR" sz="3100" dirty="0">
                <a:solidFill>
                  <a:schemeClr val="tx1"/>
                </a:solidFill>
              </a:rPr>
              <a:t> (</a:t>
            </a:r>
            <a:r>
              <a:rPr lang="pt-BR" altLang="pt-BR" sz="3100" dirty="0" err="1">
                <a:solidFill>
                  <a:schemeClr val="tx1"/>
                </a:solidFill>
              </a:rPr>
              <a:t>bool</a:t>
            </a:r>
            <a:r>
              <a:rPr lang="pt-BR" altLang="pt-BR" sz="3100" dirty="0">
                <a:solidFill>
                  <a:schemeClr val="tx1"/>
                </a:solidFill>
              </a:rPr>
              <a:t>)</a:t>
            </a: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A1CC769-372E-A3EA-FA9B-E3C3B628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7390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43D46-A030-7390-AB40-0B6B09F51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850EA6-EB69-9749-1D53-359EA3A2A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 – Conjunção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5210EE-B02B-10A2-5932-7B2740BBC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1461"/>
            <a:ext cx="121920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Diferença importante</a:t>
            </a:r>
          </a:p>
          <a:p>
            <a:pPr marL="0" indent="0" algn="ctr">
              <a:buNone/>
            </a:pPr>
            <a:endParaRPr lang="pt-BR" sz="36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“= (um igual) → </a:t>
            </a:r>
            <a:r>
              <a:rPr lang="pt-BR" altLang="pt-BR" sz="2800" b="1" dirty="0">
                <a:solidFill>
                  <a:schemeClr val="tx1"/>
                </a:solidFill>
              </a:rPr>
              <a:t>atribuição</a:t>
            </a:r>
            <a:r>
              <a:rPr lang="pt-BR" altLang="pt-BR" sz="2800" dirty="0">
                <a:solidFill>
                  <a:schemeClr val="tx1"/>
                </a:solidFill>
              </a:rPr>
              <a:t> (armazenar valor numa variável).”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“== (dois iguais) → </a:t>
            </a:r>
            <a:r>
              <a:rPr lang="pt-BR" altLang="pt-BR" sz="2800" b="1" dirty="0">
                <a:solidFill>
                  <a:schemeClr val="tx1"/>
                </a:solidFill>
              </a:rPr>
              <a:t>comparação</a:t>
            </a:r>
            <a:r>
              <a:rPr lang="pt-BR" altLang="pt-BR" sz="2800" dirty="0">
                <a:solidFill>
                  <a:schemeClr val="tx1"/>
                </a:solidFill>
              </a:rPr>
              <a:t> (pergunta se os valores são iguais).”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3200" dirty="0">
                <a:solidFill>
                  <a:schemeClr val="tx1"/>
                </a:solidFill>
              </a:rPr>
              <a:t>“Ex.: x = 5 (guarda 5 em x) </a:t>
            </a:r>
            <a:r>
              <a:rPr lang="pt-BR" altLang="pt-BR" sz="32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vs</a:t>
            </a:r>
            <a:r>
              <a:rPr lang="pt-BR" altLang="pt-BR" sz="3200" dirty="0">
                <a:solidFill>
                  <a:schemeClr val="tx1"/>
                </a:solidFill>
              </a:rPr>
              <a:t> x == 5 (compara se x é igual a 5).”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8111B3-1477-65BD-18BB-B3969A2A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0367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8B0D5-525E-E4C6-350E-2584D68F8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899C1-2872-CEE9-D9AE-2F3868D9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Conjunção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975F82-44F9-6571-C0F9-4115CBFAA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0976"/>
            <a:ext cx="12192000" cy="590702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pt-BR" sz="4600" b="1" dirty="0">
                <a:solidFill>
                  <a:schemeClr val="tx1"/>
                </a:solidFill>
              </a:rPr>
              <a:t>5° Print </a:t>
            </a:r>
          </a:p>
          <a:p>
            <a:pPr marL="0" indent="0" algn="ctr">
              <a:buNone/>
            </a:pPr>
            <a:endParaRPr lang="pt-BR" sz="36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4600" i="1" dirty="0">
                <a:solidFill>
                  <a:srgbClr val="0070C0"/>
                </a:solidFill>
              </a:rPr>
              <a:t> print(“</a:t>
            </a:r>
            <a:r>
              <a:rPr lang="pt-BR" sz="4600" i="1" dirty="0" err="1">
                <a:solidFill>
                  <a:srgbClr val="0070C0"/>
                </a:solidFill>
              </a:rPr>
              <a:t>p</a:t>
            </a:r>
            <a:r>
              <a:rPr lang="pt-BR" sz="46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ʌq</a:t>
            </a:r>
            <a:r>
              <a:rPr lang="pt-BR" sz="4600" i="1" dirty="0">
                <a:solidFill>
                  <a:srgbClr val="0070C0"/>
                </a:solidFill>
              </a:rPr>
              <a:t> =“, p </a:t>
            </a:r>
            <a:r>
              <a:rPr lang="pt-BR" sz="4600" i="1" dirty="0" err="1">
                <a:solidFill>
                  <a:srgbClr val="0070C0"/>
                </a:solidFill>
              </a:rPr>
              <a:t>and</a:t>
            </a:r>
            <a:r>
              <a:rPr lang="pt-BR" sz="4600" i="1" dirty="0">
                <a:solidFill>
                  <a:srgbClr val="0070C0"/>
                </a:solidFill>
              </a:rPr>
              <a:t> q) # </a:t>
            </a:r>
            <a:r>
              <a:rPr lang="pt-BR" sz="4600" i="1" dirty="0" err="1">
                <a:solidFill>
                  <a:srgbClr val="0070C0"/>
                </a:solidFill>
              </a:rPr>
              <a:t>True</a:t>
            </a:r>
            <a:r>
              <a:rPr lang="pt-BR" sz="4600" i="1" dirty="0">
                <a:solidFill>
                  <a:srgbClr val="0070C0"/>
                </a:solidFill>
              </a:rPr>
              <a:t> só se for </a:t>
            </a:r>
            <a:r>
              <a:rPr lang="pt-BR" sz="4600" b="1" i="1" dirty="0">
                <a:solidFill>
                  <a:srgbClr val="0070C0"/>
                </a:solidFill>
                <a:highlight>
                  <a:srgbClr val="FFFF00"/>
                </a:highlight>
              </a:rPr>
              <a:t>hoje E azul</a:t>
            </a:r>
          </a:p>
          <a:p>
            <a:pPr marL="0" indent="0" algn="ctr">
              <a:buNone/>
            </a:pPr>
            <a:endParaRPr lang="pt-BR" sz="2800" b="1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print: exibe algo na tela;</a:t>
            </a:r>
          </a:p>
          <a:p>
            <a:pPr marL="0" indent="0" algn="ctr">
              <a:buNone/>
            </a:pPr>
            <a:r>
              <a:rPr lang="pt-BR" sz="2800" dirty="0" err="1">
                <a:solidFill>
                  <a:schemeClr val="tx1"/>
                </a:solidFill>
              </a:rPr>
              <a:t>And</a:t>
            </a:r>
            <a:r>
              <a:rPr lang="pt-BR" sz="2800" dirty="0">
                <a:solidFill>
                  <a:schemeClr val="tx1"/>
                </a:solidFill>
              </a:rPr>
              <a:t> é o E lógico (conjunção). Regras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 → False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False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False→ False</a:t>
            </a:r>
            <a:endParaRPr lang="pt-BR" altLang="pt-BR" sz="54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Como p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 e q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, p </a:t>
            </a:r>
            <a:r>
              <a:rPr lang="pt-BR" sz="2800" dirty="0" err="1">
                <a:solidFill>
                  <a:schemeClr val="tx1"/>
                </a:solidFill>
              </a:rPr>
              <a:t>and</a:t>
            </a:r>
            <a:r>
              <a:rPr lang="pt-BR" sz="2800" dirty="0">
                <a:solidFill>
                  <a:schemeClr val="tx1"/>
                </a:solidFill>
              </a:rPr>
              <a:t> q resulta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A </a:t>
            </a:r>
            <a:r>
              <a:rPr lang="pt-BR" sz="2800" dirty="0" err="1">
                <a:solidFill>
                  <a:schemeClr val="tx1"/>
                </a:solidFill>
              </a:rPr>
              <a:t>sáida</a:t>
            </a:r>
            <a:r>
              <a:rPr lang="pt-BR" sz="2800" dirty="0">
                <a:solidFill>
                  <a:schemeClr val="tx1"/>
                </a:solidFill>
              </a:rPr>
              <a:t> será: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pt-BR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pʌq</a:t>
            </a:r>
            <a:r>
              <a:rPr lang="pt-B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pt-BR" sz="4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4229CF3-6B92-DDD5-A645-2FF3342A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1646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0F9CA-C8C7-C042-D91E-B4D508629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6C955-F3FC-8276-E11C-02C28FDA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Conjunção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F364AB-86CE-DD94-4A30-B5AB7594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0976"/>
            <a:ext cx="12192000" cy="590702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4600" b="1" dirty="0">
                <a:solidFill>
                  <a:schemeClr val="tx1"/>
                </a:solidFill>
              </a:rPr>
              <a:t>6° Print (Opção) </a:t>
            </a:r>
          </a:p>
          <a:p>
            <a:pPr marL="0" indent="0" algn="ctr">
              <a:buNone/>
            </a:pPr>
            <a:endParaRPr lang="pt-BR" sz="36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3100" dirty="0">
                <a:solidFill>
                  <a:srgbClr val="0070C0"/>
                </a:solidFill>
              </a:rPr>
              <a:t>print("p:", p, "| q:", q, "| </a:t>
            </a:r>
            <a:r>
              <a:rPr lang="pt-BR" sz="3100" dirty="0" err="1">
                <a:solidFill>
                  <a:srgbClr val="0070C0"/>
                </a:solidFill>
              </a:rPr>
              <a:t>p∧q</a:t>
            </a:r>
            <a:r>
              <a:rPr lang="pt-BR" sz="3100" dirty="0">
                <a:solidFill>
                  <a:srgbClr val="0070C0"/>
                </a:solidFill>
              </a:rPr>
              <a:t>:", p </a:t>
            </a:r>
            <a:r>
              <a:rPr lang="pt-BR" sz="3100" dirty="0" err="1">
                <a:solidFill>
                  <a:srgbClr val="0070C0"/>
                </a:solidFill>
              </a:rPr>
              <a:t>and</a:t>
            </a:r>
            <a:r>
              <a:rPr lang="pt-BR" sz="3100" dirty="0">
                <a:solidFill>
                  <a:srgbClr val="0070C0"/>
                </a:solidFill>
              </a:rPr>
              <a:t> q)</a:t>
            </a:r>
          </a:p>
          <a:p>
            <a:pPr marL="0" indent="0" algn="ctr">
              <a:buNone/>
            </a:pPr>
            <a:endParaRPr lang="pt-BR" sz="31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print: exibe algo na tela;</a:t>
            </a:r>
          </a:p>
          <a:p>
            <a:pPr marL="0" indent="0" algn="ctr">
              <a:buNone/>
            </a:pPr>
            <a:r>
              <a:rPr lang="pt-BR" sz="2800" dirty="0" err="1">
                <a:solidFill>
                  <a:schemeClr val="tx1"/>
                </a:solidFill>
              </a:rPr>
              <a:t>And</a:t>
            </a:r>
            <a:r>
              <a:rPr lang="pt-BR" sz="2800" dirty="0">
                <a:solidFill>
                  <a:schemeClr val="tx1"/>
                </a:solidFill>
              </a:rPr>
              <a:t> é o E lógico (conjunção). Regras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 → False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False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False→ False</a:t>
            </a:r>
            <a:endParaRPr lang="pt-BR" altLang="pt-BR" sz="54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Como p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 e q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, p </a:t>
            </a:r>
            <a:r>
              <a:rPr lang="pt-BR" sz="2800" dirty="0" err="1">
                <a:solidFill>
                  <a:schemeClr val="tx1"/>
                </a:solidFill>
              </a:rPr>
              <a:t>and</a:t>
            </a:r>
            <a:r>
              <a:rPr lang="pt-BR" sz="2800" dirty="0">
                <a:solidFill>
                  <a:schemeClr val="tx1"/>
                </a:solidFill>
              </a:rPr>
              <a:t> q resulta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A </a:t>
            </a:r>
            <a:r>
              <a:rPr lang="pt-BR" sz="2800" dirty="0" err="1">
                <a:solidFill>
                  <a:schemeClr val="tx1"/>
                </a:solidFill>
              </a:rPr>
              <a:t>sáida</a:t>
            </a:r>
            <a:r>
              <a:rPr lang="pt-BR" sz="2800" dirty="0">
                <a:solidFill>
                  <a:schemeClr val="tx1"/>
                </a:solidFill>
              </a:rPr>
              <a:t> será:</a:t>
            </a:r>
          </a:p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 p: </a:t>
            </a:r>
            <a:r>
              <a:rPr lang="pt-BR" sz="3600" dirty="0" err="1">
                <a:solidFill>
                  <a:srgbClr val="0070C0"/>
                </a:solidFill>
              </a:rPr>
              <a:t>True</a:t>
            </a:r>
            <a:r>
              <a:rPr lang="pt-BR" sz="3600" dirty="0">
                <a:solidFill>
                  <a:srgbClr val="0070C0"/>
                </a:solidFill>
              </a:rPr>
              <a:t> | q: </a:t>
            </a:r>
            <a:r>
              <a:rPr lang="pt-BR" sz="3600" dirty="0" err="1">
                <a:solidFill>
                  <a:srgbClr val="0070C0"/>
                </a:solidFill>
              </a:rPr>
              <a:t>True</a:t>
            </a:r>
            <a:r>
              <a:rPr lang="pt-BR" sz="3600" dirty="0">
                <a:solidFill>
                  <a:srgbClr val="0070C0"/>
                </a:solidFill>
              </a:rPr>
              <a:t> | </a:t>
            </a:r>
            <a:r>
              <a:rPr lang="pt-BR" sz="3600" dirty="0" err="1">
                <a:solidFill>
                  <a:srgbClr val="0070C0"/>
                </a:solidFill>
              </a:rPr>
              <a:t>p∧q</a:t>
            </a:r>
            <a:r>
              <a:rPr lang="pt-BR" sz="3600" dirty="0">
                <a:solidFill>
                  <a:srgbClr val="0070C0"/>
                </a:solidFill>
              </a:rPr>
              <a:t>: </a:t>
            </a:r>
            <a:r>
              <a:rPr lang="pt-BR" sz="3600" dirty="0" err="1">
                <a:solidFill>
                  <a:srgbClr val="0070C0"/>
                </a:solidFill>
              </a:rPr>
              <a:t>True</a:t>
            </a:r>
            <a:endParaRPr lang="pt-BR" sz="36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50A9F60-F3CA-B21A-189F-853C055C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30308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0A510-5A35-0549-1B8D-D142383B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>
                <a:highlight>
                  <a:srgbClr val="FFFF00"/>
                </a:highlight>
                <a:latin typeface="+mn-lt"/>
              </a:rPr>
              <a:t>Código final de Conjunção (AND = ∧)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AAF47C-BFE7-B3CE-3951-80FA7A23BF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1484026"/>
            <a:ext cx="11128948" cy="505600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sz="3000" dirty="0"/>
              <a:t># conjunção (AND = ∧): só é </a:t>
            </a:r>
            <a:r>
              <a:rPr lang="pt-BR" sz="3000" dirty="0" err="1"/>
              <a:t>True</a:t>
            </a:r>
            <a:r>
              <a:rPr lang="pt-BR" sz="3000" dirty="0"/>
              <a:t> quando p e q são </a:t>
            </a:r>
            <a:r>
              <a:rPr lang="pt-BR" sz="3000" dirty="0" err="1"/>
              <a:t>True</a:t>
            </a:r>
            <a:endParaRPr lang="pt-BR" sz="3000" dirty="0"/>
          </a:p>
          <a:p>
            <a:pPr marL="0" indent="0">
              <a:buNone/>
            </a:pPr>
            <a:br>
              <a:rPr lang="pt-BR" sz="3000" dirty="0"/>
            </a:br>
            <a:r>
              <a:rPr lang="pt-BR" sz="3000" dirty="0"/>
              <a:t># p: "A prova é aplicada hoje"</a:t>
            </a:r>
          </a:p>
          <a:p>
            <a:pPr marL="0" indent="0">
              <a:buNone/>
            </a:pPr>
            <a:r>
              <a:rPr lang="pt-BR" sz="3000" dirty="0"/>
              <a:t># q: "A prova é respondida à caneta azul"</a:t>
            </a:r>
          </a:p>
          <a:p>
            <a:pPr marL="0" indent="0">
              <a:buNone/>
            </a:pPr>
            <a:br>
              <a:rPr lang="pt-BR" sz="3000" dirty="0"/>
            </a:br>
            <a:r>
              <a:rPr lang="pt-BR" sz="3000" dirty="0"/>
              <a:t>dia = "hoje"</a:t>
            </a:r>
          </a:p>
          <a:p>
            <a:pPr marL="0" indent="0">
              <a:buNone/>
            </a:pPr>
            <a:r>
              <a:rPr lang="pt-BR" sz="3000" dirty="0"/>
              <a:t>caneta = "azul"</a:t>
            </a:r>
          </a:p>
          <a:p>
            <a:pPr marL="0" indent="0">
              <a:buNone/>
            </a:pPr>
            <a:br>
              <a:rPr lang="pt-BR" sz="3000" dirty="0"/>
            </a:br>
            <a:r>
              <a:rPr lang="pt-BR" sz="3000" dirty="0"/>
              <a:t>p = (dia == "hoje")</a:t>
            </a:r>
          </a:p>
          <a:p>
            <a:pPr marL="0" indent="0">
              <a:buNone/>
            </a:pPr>
            <a:r>
              <a:rPr lang="pt-BR" sz="3000" dirty="0"/>
              <a:t>q = (caneta == "azul")</a:t>
            </a:r>
          </a:p>
          <a:p>
            <a:pPr marL="0" indent="0">
              <a:buNone/>
            </a:pPr>
            <a:br>
              <a:rPr lang="pt-BR" sz="3000" dirty="0"/>
            </a:br>
            <a:r>
              <a:rPr lang="pt-BR" sz="3000" dirty="0"/>
              <a:t>print("p:", p, "| q:", q, "| </a:t>
            </a:r>
            <a:r>
              <a:rPr lang="pt-BR" sz="3000" dirty="0" err="1"/>
              <a:t>p∧q</a:t>
            </a:r>
            <a:r>
              <a:rPr lang="pt-BR" sz="3000" dirty="0"/>
              <a:t>:", p </a:t>
            </a:r>
            <a:r>
              <a:rPr lang="pt-BR" sz="3000" dirty="0" err="1"/>
              <a:t>and</a:t>
            </a:r>
            <a:r>
              <a:rPr lang="pt-BR" sz="3000" dirty="0"/>
              <a:t> q)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AAAD9A-744E-B31A-D7CF-4DB887CC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0607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7969A6-F973-BCDB-20F7-7EC97F9B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1°Exercício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C02873-A405-8216-BB1E-7DE61DAE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1825625"/>
            <a:ext cx="11697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Para cada exercício criar um código, alterando o que se pede, testar e salvar: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a cor da </a:t>
            </a:r>
            <a:r>
              <a:rPr lang="pt-BR" sz="2800" b="1" dirty="0">
                <a:highlight>
                  <a:srgbClr val="FFFF00"/>
                </a:highlight>
              </a:rPr>
              <a:t>caneta = “preta” </a:t>
            </a:r>
            <a:r>
              <a:rPr lang="pt-BR" sz="2800" dirty="0"/>
              <a:t>e testar (rodar);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o </a:t>
            </a:r>
            <a:r>
              <a:rPr lang="pt-BR" sz="2800" b="1" dirty="0">
                <a:highlight>
                  <a:srgbClr val="FFFF00"/>
                </a:highlight>
              </a:rPr>
              <a:t>dia = “amanhã” </a:t>
            </a:r>
            <a:r>
              <a:rPr lang="pt-BR" sz="2800" dirty="0"/>
              <a:t>e testar (rodar);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o </a:t>
            </a:r>
            <a:r>
              <a:rPr lang="pt-BR" sz="2800" b="1" dirty="0">
                <a:highlight>
                  <a:srgbClr val="FFFF00"/>
                </a:highlight>
              </a:rPr>
              <a:t>dia = “ontem” e caneta = “preta” </a:t>
            </a:r>
            <a:r>
              <a:rPr lang="pt-BR" sz="2800" dirty="0">
                <a:highlight>
                  <a:srgbClr val="FFFF00"/>
                </a:highlight>
              </a:rPr>
              <a:t>e testar (rodar);</a:t>
            </a:r>
            <a:endParaRPr lang="pt-BR" sz="2800" dirty="0"/>
          </a:p>
          <a:p>
            <a:pPr marL="0" indent="0">
              <a:buNone/>
            </a:pP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1A836A-4558-0752-4690-ACD1266D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7095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1BBC7-065D-E5C1-13EC-6B180F7FB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72050040-1C44-760B-58F6-041AE5F90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264" y="0"/>
            <a:ext cx="10460736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Conectivo “ou” “</a:t>
            </a:r>
            <a:r>
              <a:rPr lang="pt-BR" sz="4400" b="1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or</a:t>
            </a: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”: </a:t>
            </a:r>
            <a:r>
              <a:rPr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Disjunção (v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pt-BR" sz="44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3D054CD-5CEB-4DF0-5A4F-DF9C3079211A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47725"/>
            <a:ext cx="12192000" cy="45259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800" dirty="0"/>
              <a:t>A disjunção de duas proposições </a:t>
            </a:r>
            <a:r>
              <a:rPr lang="pt-BR" sz="2800" b="1" dirty="0"/>
              <a:t>p </a:t>
            </a:r>
            <a:r>
              <a:rPr lang="pt-BR" sz="2800" dirty="0"/>
              <a:t>e </a:t>
            </a:r>
            <a:r>
              <a:rPr lang="pt-BR" sz="2800" b="1" dirty="0"/>
              <a:t>q</a:t>
            </a:r>
            <a:r>
              <a:rPr lang="pt-BR" sz="2800" dirty="0"/>
              <a:t> é a proposição “p e q”, que representaremos por “p v q”, cujo valor lógico será a </a:t>
            </a:r>
            <a:r>
              <a:rPr lang="pt-BR" sz="2800" b="1" dirty="0">
                <a:highlight>
                  <a:srgbClr val="FFFF00"/>
                </a:highlight>
              </a:rPr>
              <a:t>falsidade (F)</a:t>
            </a:r>
            <a:r>
              <a:rPr lang="pt-BR" sz="2800" dirty="0"/>
              <a:t> se ambas as proposições </a:t>
            </a:r>
            <a:r>
              <a:rPr lang="pt-BR" sz="2800" b="1" dirty="0"/>
              <a:t>p</a:t>
            </a:r>
            <a:r>
              <a:rPr lang="pt-BR" sz="2800" dirty="0"/>
              <a:t> e </a:t>
            </a:r>
            <a:r>
              <a:rPr lang="pt-BR" sz="2800" b="1" dirty="0"/>
              <a:t>q </a:t>
            </a:r>
            <a:r>
              <a:rPr lang="pt-BR" sz="2800" dirty="0"/>
              <a:t>forem </a:t>
            </a:r>
            <a:r>
              <a:rPr lang="pt-BR" sz="2800" b="1" dirty="0">
                <a:highlight>
                  <a:srgbClr val="FFFF00"/>
                </a:highlight>
              </a:rPr>
              <a:t>falsas</a:t>
            </a:r>
            <a:r>
              <a:rPr lang="pt-BR" sz="2800" dirty="0"/>
              <a:t> e será a verdade (V) nos outros casos.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A3C69A2-6653-5115-62E3-CEDB6BAA52B3}"/>
              </a:ext>
            </a:extLst>
          </p:cNvPr>
          <p:cNvSpPr txBox="1"/>
          <p:nvPr/>
        </p:nvSpPr>
        <p:spPr>
          <a:xfrm>
            <a:off x="3212691" y="2147672"/>
            <a:ext cx="6186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tabela-verdade de p v q é</a:t>
            </a: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1A39E508-078B-9752-5236-9C5020D7E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361266"/>
              </p:ext>
            </p:extLst>
          </p:nvPr>
        </p:nvGraphicFramePr>
        <p:xfrm>
          <a:off x="641629" y="2729294"/>
          <a:ext cx="5142123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3068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1418231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2620824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v q 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8C93E63B-16ED-FD31-AEEF-DEB4AE1B8476}"/>
              </a:ext>
            </a:extLst>
          </p:cNvPr>
          <p:cNvSpPr txBox="1"/>
          <p:nvPr/>
        </p:nvSpPr>
        <p:spPr>
          <a:xfrm>
            <a:off x="3002526" y="4885331"/>
            <a:ext cx="6186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Segue as proposições: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005D495-C338-6512-52F9-E3FA33B62AB8}"/>
              </a:ext>
            </a:extLst>
          </p:cNvPr>
          <p:cNvSpPr txBox="1"/>
          <p:nvPr/>
        </p:nvSpPr>
        <p:spPr>
          <a:xfrm>
            <a:off x="2691237" y="5533221"/>
            <a:ext cx="77297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p =  </a:t>
            </a:r>
            <a:r>
              <a:rPr lang="pt-BR" sz="2800" i="1" dirty="0"/>
              <a:t>"A prova é aplicada hoje"</a:t>
            </a:r>
          </a:p>
          <a:p>
            <a:r>
              <a:rPr lang="pt-BR" sz="2800" b="1" dirty="0"/>
              <a:t>q = </a:t>
            </a:r>
            <a:r>
              <a:rPr lang="pt-BR" sz="2800" i="1" dirty="0"/>
              <a:t>"A prova é respondida à caneta azul“</a:t>
            </a:r>
          </a:p>
        </p:txBody>
      </p:sp>
    </p:spTree>
    <p:extLst>
      <p:ext uri="{BB962C8B-B14F-4D97-AF65-F5344CB8AC3E}">
        <p14:creationId xmlns:p14="http://schemas.microsoft.com/office/powerpoint/2010/main" val="829256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CB639-45A0-3F04-6513-08BF095FD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/>
              <a:t>Ementa	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1BC53F4B-76B1-F866-1038-C34722BF7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pt-BR" noProof="0" smtClean="0"/>
              <a:pPr rtl="0">
                <a:spcAft>
                  <a:spcPts val="600"/>
                </a:spcAft>
              </a:pPr>
              <a:t>2</a:t>
            </a:fld>
            <a:endParaRPr lang="pt-BR" noProof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59151AD-2E64-6A87-83DE-DF1D542FA2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95173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1070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C63DD-8E2C-2F3E-83D3-8CD724673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82BC32-85D1-9AB9-6DD4-BFE91CD2C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Vamos praticar – Disjunção (v)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BE124F-9CFF-3C30-20CC-9761248E7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9168"/>
            <a:ext cx="121920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1°Comentário no código – Apresentação da regra da Disjunção(v</a:t>
            </a:r>
            <a:r>
              <a:rPr lang="pt-BR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endParaRPr lang="pt-BR" sz="28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800" i="1" dirty="0"/>
              <a:t># Disjunção (</a:t>
            </a:r>
            <a:r>
              <a:rPr lang="pt-BR" sz="2800" i="1" dirty="0" err="1"/>
              <a:t>or</a:t>
            </a:r>
            <a:r>
              <a:rPr lang="pt-BR" sz="2800" i="1" dirty="0"/>
              <a:t> = 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pt-BR" sz="2800" i="1" dirty="0"/>
              <a:t>): só é False quando </a:t>
            </a:r>
            <a:r>
              <a:rPr lang="pt-BR" sz="2800" b="1" i="1" dirty="0">
                <a:solidFill>
                  <a:schemeClr val="tx1"/>
                </a:solidFill>
              </a:rPr>
              <a:t>p</a:t>
            </a:r>
            <a:r>
              <a:rPr lang="pt-BR" sz="2800" i="1" dirty="0"/>
              <a:t> ou </a:t>
            </a:r>
            <a:r>
              <a:rPr lang="pt-BR" sz="2800" b="1" i="1" dirty="0">
                <a:solidFill>
                  <a:schemeClr val="tx1"/>
                </a:solidFill>
              </a:rPr>
              <a:t>q</a:t>
            </a:r>
            <a:r>
              <a:rPr lang="pt-BR" sz="2800" i="1" dirty="0"/>
              <a:t> são False </a:t>
            </a:r>
          </a:p>
          <a:p>
            <a:pPr marL="0" indent="0">
              <a:buNone/>
            </a:pPr>
            <a:r>
              <a:rPr lang="pt-BR" sz="2800" i="1" dirty="0"/>
              <a:t>Incluir esse comentário na primeira linha do código (Esse comentário não é executável no código);</a:t>
            </a:r>
          </a:p>
          <a:p>
            <a:pPr marL="0" indent="0">
              <a:buNone/>
            </a:pPr>
            <a:endParaRPr lang="pt-BR" sz="2800" i="1" dirty="0"/>
          </a:p>
          <a:p>
            <a:r>
              <a:rPr lang="pt-BR" sz="2800" i="1" dirty="0"/>
              <a:t>Lembra a regra da </a:t>
            </a:r>
            <a:r>
              <a:rPr lang="pt-BR" sz="2800" i="1" dirty="0" err="1"/>
              <a:t>Disjunção:</a:t>
            </a:r>
            <a:r>
              <a:rPr lang="pt-BR" sz="2800" b="1" i="1" dirty="0" err="1">
                <a:solidFill>
                  <a:schemeClr val="tx1"/>
                </a:solidFill>
              </a:rPr>
              <a:t>p</a:t>
            </a:r>
            <a:r>
              <a:rPr lang="pt-BR" sz="2800" i="1" dirty="0"/>
              <a:t> v </a:t>
            </a:r>
            <a:r>
              <a:rPr lang="pt-BR" sz="2800" b="1" i="1" dirty="0">
                <a:solidFill>
                  <a:schemeClr val="tx1"/>
                </a:solidFill>
              </a:rPr>
              <a:t>q</a:t>
            </a:r>
            <a:r>
              <a:rPr lang="pt-BR" sz="2800" i="1" dirty="0"/>
              <a:t> só é False quanto </a:t>
            </a:r>
            <a:r>
              <a:rPr lang="pt-BR" sz="2800" b="1" i="1" dirty="0">
                <a:solidFill>
                  <a:schemeClr val="tx1"/>
                </a:solidFill>
              </a:rPr>
              <a:t>p=False </a:t>
            </a:r>
            <a:r>
              <a:rPr lang="pt-BR" sz="2800" i="1" dirty="0"/>
              <a:t>e </a:t>
            </a:r>
            <a:r>
              <a:rPr lang="pt-BR" sz="2800" b="1" i="1" dirty="0">
                <a:solidFill>
                  <a:schemeClr val="tx1"/>
                </a:solidFill>
              </a:rPr>
              <a:t>q=False</a:t>
            </a:r>
            <a:r>
              <a:rPr lang="pt-BR" sz="2800" i="1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26F3EC-3D2C-C5AC-7F82-5C8FA18A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20</a:t>
            </a:fld>
            <a:endParaRPr lang="pt-BR" noProof="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3356D8B0-33B8-FF01-0004-01F06C395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84633"/>
              </p:ext>
            </p:extLst>
          </p:nvPr>
        </p:nvGraphicFramePr>
        <p:xfrm>
          <a:off x="4079773" y="4558827"/>
          <a:ext cx="5142123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3068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1418231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2620824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v q 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48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90B4F-D274-DB25-1D8D-84B02AE65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E7AF-54F3-609A-5469-8C0153E1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Disjunção (v)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3CFD1-F0A8-F284-7199-AE60CF3B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840"/>
            <a:ext cx="12192000" cy="542302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200" b="1" i="1" dirty="0">
                <a:solidFill>
                  <a:schemeClr val="tx1"/>
                </a:solidFill>
              </a:rPr>
              <a:t>2°Comentário no código – apresentação das variáveis do código</a:t>
            </a:r>
          </a:p>
          <a:p>
            <a:pPr marL="0" indent="0">
              <a:buNone/>
            </a:pPr>
            <a:r>
              <a:rPr lang="pt-BR" sz="3200" i="1" dirty="0"/>
              <a:t># p</a:t>
            </a:r>
            <a:r>
              <a:rPr lang="pt-BR" sz="3200" i="1" dirty="0">
                <a:solidFill>
                  <a:schemeClr val="tx1"/>
                </a:solidFill>
              </a:rPr>
              <a:t>: "A prova é aplicada hoje"</a:t>
            </a:r>
          </a:p>
          <a:p>
            <a:pPr marL="0" indent="0">
              <a:buNone/>
            </a:pPr>
            <a:r>
              <a:rPr lang="pt-BR" sz="3200" i="1" dirty="0"/>
              <a:t># q: </a:t>
            </a:r>
            <a:r>
              <a:rPr lang="pt-BR" sz="3200" i="1" dirty="0">
                <a:solidFill>
                  <a:schemeClr val="tx1"/>
                </a:solidFill>
              </a:rPr>
              <a:t>"A prova é respondida à caneta azul“</a:t>
            </a:r>
          </a:p>
          <a:p>
            <a:pPr marL="0" indent="0">
              <a:buNone/>
            </a:pPr>
            <a:endParaRPr lang="pt-BR" sz="2800" i="1" dirty="0"/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27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E1803-487D-2043-56C2-38E9596BB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A5227F-75E3-70F7-5852-89E25515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Disjunção (v)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DF8F98-B2EF-F351-A057-1E71D75F2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5841"/>
            <a:ext cx="12192000" cy="3401568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3°Abaixo dos comentários anterior, escrever as variáveis no código – apresentação das variáveis do código</a:t>
            </a:r>
          </a:p>
          <a:p>
            <a:pPr marL="0" indent="0">
              <a:buNone/>
            </a:pPr>
            <a:r>
              <a:rPr lang="pt-BR" sz="2800" i="1" dirty="0"/>
              <a:t># p</a:t>
            </a:r>
            <a:r>
              <a:rPr lang="pt-BR" sz="2800" i="1" dirty="0">
                <a:solidFill>
                  <a:schemeClr val="tx1"/>
                </a:solidFill>
              </a:rPr>
              <a:t>: "A prova é aplicada hoje"</a:t>
            </a:r>
          </a:p>
          <a:p>
            <a:pPr marL="0" indent="0">
              <a:buNone/>
            </a:pPr>
            <a:r>
              <a:rPr lang="pt-BR" sz="2800" i="1" dirty="0"/>
              <a:t># q: </a:t>
            </a:r>
            <a:r>
              <a:rPr lang="pt-BR" sz="2800" i="1" dirty="0">
                <a:solidFill>
                  <a:schemeClr val="tx1"/>
                </a:solidFill>
              </a:rPr>
              <a:t>"A prova é respondida à caneta azul“</a:t>
            </a:r>
          </a:p>
          <a:p>
            <a:pPr marL="0" indent="0">
              <a:buNone/>
            </a:pPr>
            <a:endParaRPr lang="pt-BR" sz="2800" i="1" dirty="0"/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no código</a:t>
            </a:r>
          </a:p>
          <a:p>
            <a:pPr marL="0" indent="0" algn="ctr">
              <a:buNone/>
            </a:pPr>
            <a:r>
              <a:rPr lang="pt-BR" sz="3000" i="1" dirty="0">
                <a:solidFill>
                  <a:srgbClr val="0070C0"/>
                </a:solidFill>
              </a:rPr>
              <a:t>dia = "hoje"</a:t>
            </a:r>
          </a:p>
          <a:p>
            <a:pPr marL="0" indent="0" algn="ctr">
              <a:buNone/>
            </a:pPr>
            <a:r>
              <a:rPr lang="pt-BR" sz="3000" i="1" dirty="0">
                <a:solidFill>
                  <a:srgbClr val="0070C0"/>
                </a:solidFill>
              </a:rPr>
              <a:t>caneta = "azul”</a:t>
            </a: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9BF7AF3-7083-CB49-2E2B-236DB437C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25113"/>
            <a:ext cx="12192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/>
              <a:t>Variáveis do tipo </a:t>
            </a:r>
            <a:r>
              <a:rPr lang="pt-BR" sz="2400" b="1" dirty="0" err="1"/>
              <a:t>string:str</a:t>
            </a:r>
            <a:r>
              <a:rPr lang="pt-BR" sz="2400" b="1" dirty="0"/>
              <a:t> (texto)</a:t>
            </a:r>
          </a:p>
          <a:p>
            <a:pPr algn="ctr"/>
            <a:r>
              <a:rPr lang="pt-BR" altLang="pt-BR" sz="2400" dirty="0"/>
              <a:t>dia → valor "hoje" → </a:t>
            </a:r>
            <a:r>
              <a:rPr lang="pt-BR" altLang="pt-BR" sz="2400" b="1" dirty="0"/>
              <a:t>tipo: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str</a:t>
            </a:r>
            <a:endParaRPr lang="pt-BR" altLang="pt-BR" sz="2400" dirty="0"/>
          </a:p>
          <a:p>
            <a:pPr algn="ctr"/>
            <a:r>
              <a:rPr lang="pt-BR" altLang="pt-BR" sz="2400" dirty="0"/>
              <a:t>caneta → valor “azul" → </a:t>
            </a:r>
            <a:r>
              <a:rPr lang="pt-BR" altLang="pt-BR" sz="2400" b="1" dirty="0"/>
              <a:t>tipo:</a:t>
            </a:r>
            <a:r>
              <a:rPr lang="pt-BR" altLang="pt-BR" sz="2400" dirty="0"/>
              <a:t> </a:t>
            </a:r>
            <a:r>
              <a:rPr lang="pt-BR" altLang="pt-BR" sz="2400" dirty="0" err="1"/>
              <a:t>str</a:t>
            </a:r>
            <a:r>
              <a:rPr lang="pt-BR" altLang="pt-BR" sz="24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sinal de igual único =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atribuição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(guardar um valor em uma variável).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Leia como: “coloque o texto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"hoje"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dentro de </a:t>
            </a: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</a:rPr>
              <a:t>dia”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79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BD0B4-92A3-25B3-0CCE-7F17E3B52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367080-D48E-E709-CE68-78879643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Disjunção (v)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1E6E4A-7064-37C1-206E-286ABFCE8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2192000" cy="577900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4°Transformar a proposição em valor lógico</a:t>
            </a:r>
          </a:p>
          <a:p>
            <a:pPr marL="0" indent="0" algn="ctr">
              <a:buNone/>
            </a:pPr>
            <a:endParaRPr lang="pt-BR" sz="28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5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3800" i="1" dirty="0">
                <a:solidFill>
                  <a:srgbClr val="0070C0"/>
                </a:solidFill>
              </a:rPr>
              <a:t> p = (dia == "hoje“)</a:t>
            </a:r>
          </a:p>
          <a:p>
            <a:pPr marL="0" indent="0" algn="ctr">
              <a:buNone/>
            </a:pPr>
            <a:endParaRPr lang="pt-BR" sz="2800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Objetivo: </a:t>
            </a:r>
            <a:r>
              <a:rPr lang="pt-BR" sz="2800" dirty="0">
                <a:solidFill>
                  <a:schemeClr val="tx1"/>
                </a:solidFill>
              </a:rPr>
              <a:t>transformar a proposição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em um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valor lógico.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dia == “hoje” </a:t>
            </a:r>
            <a:r>
              <a:rPr lang="pt-BR" sz="2800" b="1" dirty="0">
                <a:solidFill>
                  <a:schemeClr val="tx1"/>
                </a:solidFill>
              </a:rPr>
              <a:t>é uma comparação de igualdade </a:t>
            </a:r>
            <a:r>
              <a:rPr lang="pt-BR" sz="2800" dirty="0">
                <a:solidFill>
                  <a:schemeClr val="tx1"/>
                </a:solidFill>
              </a:rPr>
              <a:t>(não é atribuição);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==</a:t>
            </a:r>
            <a:r>
              <a:rPr lang="pt-BR" sz="2800" dirty="0">
                <a:solidFill>
                  <a:schemeClr val="tx1"/>
                </a:solidFill>
              </a:rPr>
              <a:t> (dois iguais) pergunta: “o conteúdo de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dia</a:t>
            </a:r>
            <a:r>
              <a:rPr lang="pt-BR" sz="2800" dirty="0">
                <a:solidFill>
                  <a:schemeClr val="tx1"/>
                </a:solidFill>
              </a:rPr>
              <a:t> é exatamente o texto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“hoje”</a:t>
            </a:r>
            <a:r>
              <a:rPr lang="pt-BR" sz="2800" dirty="0">
                <a:solidFill>
                  <a:schemeClr val="tx1"/>
                </a:solidFill>
              </a:rPr>
              <a:t>?</a:t>
            </a:r>
          </a:p>
          <a:p>
            <a:pPr marL="0" indent="0" algn="ctr"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Como </a:t>
            </a:r>
            <a:r>
              <a:rPr lang="pt-BR" alt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dia</a:t>
            </a:r>
            <a:r>
              <a:rPr lang="pt-BR" altLang="pt-BR" sz="2800" dirty="0">
                <a:solidFill>
                  <a:schemeClr val="tx1"/>
                </a:solidFill>
              </a:rPr>
              <a:t> vale </a:t>
            </a:r>
            <a:r>
              <a:rPr lang="pt-BR" alt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"hoje“</a:t>
            </a:r>
            <a:r>
              <a:rPr lang="pt-BR" altLang="pt-BR" sz="2800" dirty="0">
                <a:solidFill>
                  <a:schemeClr val="tx1"/>
                </a:solidFill>
              </a:rPr>
              <a:t>, a resposta é </a:t>
            </a:r>
            <a:r>
              <a:rPr lang="pt-BR" altLang="pt-BR" sz="28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</a:rPr>
              <a:t> (verdadeiro).</a:t>
            </a:r>
          </a:p>
          <a:p>
            <a:pPr marL="0" indent="0" algn="ctr"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O resultado (</a:t>
            </a:r>
            <a:r>
              <a:rPr lang="pt-BR" altLang="pt-BR" sz="2800" dirty="0" err="1">
                <a:solidFill>
                  <a:schemeClr val="tx1"/>
                </a:solidFill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</a:rPr>
              <a:t> ou False) é guardado em </a:t>
            </a:r>
            <a:r>
              <a:rPr lang="pt-BR" altLang="pt-BR" sz="2800" b="1" dirty="0">
                <a:solidFill>
                  <a:schemeClr val="tx1"/>
                </a:solidFill>
              </a:rPr>
              <a:t>p</a:t>
            </a:r>
            <a:r>
              <a:rPr lang="pt-BR" altLang="pt-BR" sz="2800" dirty="0">
                <a:solidFill>
                  <a:schemeClr val="tx1"/>
                </a:solidFill>
              </a:rPr>
              <a:t>, que é do </a:t>
            </a:r>
            <a:r>
              <a:rPr lang="pt-BR" altLang="pt-BR" sz="2800" b="1" dirty="0">
                <a:solidFill>
                  <a:schemeClr val="tx1"/>
                </a:solidFill>
              </a:rPr>
              <a:t>tipo booleano</a:t>
            </a:r>
            <a:r>
              <a:rPr lang="pt-BR" altLang="pt-BR" sz="2800" dirty="0">
                <a:solidFill>
                  <a:schemeClr val="tx1"/>
                </a:solidFill>
              </a:rPr>
              <a:t> (</a:t>
            </a:r>
            <a:r>
              <a:rPr lang="pt-BR" altLang="pt-BR" sz="2800" dirty="0" err="1">
                <a:solidFill>
                  <a:schemeClr val="tx1"/>
                </a:solidFill>
              </a:rPr>
              <a:t>bool</a:t>
            </a:r>
            <a:r>
              <a:rPr lang="pt-BR" altLang="pt-BR" sz="2800" dirty="0">
                <a:solidFill>
                  <a:schemeClr val="tx1"/>
                </a:solidFill>
              </a:rPr>
              <a:t>)</a:t>
            </a: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896F9B-DBEE-6817-1567-72EB75B5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824621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EB0F9-8C87-0D44-E530-31BD7E266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820F11-B46C-FC9B-819E-47EA92D5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Disjunção (v)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BDD174-D7EA-705E-78EC-ABEAAEBEC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78992"/>
            <a:ext cx="12192000" cy="5779007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5°Transformar a proposição em valor lógico</a:t>
            </a:r>
          </a:p>
          <a:p>
            <a:pPr marL="0" indent="0" algn="ctr">
              <a:buNone/>
            </a:pPr>
            <a:endParaRPr lang="pt-BR" sz="36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4600" i="1" dirty="0">
                <a:solidFill>
                  <a:srgbClr val="0070C0"/>
                </a:solidFill>
              </a:rPr>
              <a:t> q = (caneta == “azul“)</a:t>
            </a:r>
          </a:p>
          <a:p>
            <a:pPr marL="0" indent="0" algn="ctr">
              <a:buNone/>
            </a:pPr>
            <a:endParaRPr lang="pt-BR" sz="2800" i="1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Objetivo: </a:t>
            </a:r>
            <a:r>
              <a:rPr lang="pt-BR" sz="2800" dirty="0">
                <a:solidFill>
                  <a:schemeClr val="tx1"/>
                </a:solidFill>
              </a:rPr>
              <a:t>transformar a proposição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q</a:t>
            </a:r>
            <a:r>
              <a:rPr lang="pt-BR" sz="2800" b="1" dirty="0">
                <a:solidFill>
                  <a:schemeClr val="tx1"/>
                </a:solidFill>
              </a:rPr>
              <a:t> </a:t>
            </a:r>
            <a:r>
              <a:rPr lang="pt-BR" sz="2800" dirty="0">
                <a:solidFill>
                  <a:schemeClr val="tx1"/>
                </a:solidFill>
              </a:rPr>
              <a:t>em um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valor lógico.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caneta == “azul” </a:t>
            </a:r>
            <a:r>
              <a:rPr lang="pt-BR" sz="2800" b="1" dirty="0">
                <a:solidFill>
                  <a:schemeClr val="tx1"/>
                </a:solidFill>
              </a:rPr>
              <a:t>é uma comparação de igualdade </a:t>
            </a:r>
            <a:r>
              <a:rPr lang="pt-BR" sz="2800" dirty="0">
                <a:solidFill>
                  <a:schemeClr val="tx1"/>
                </a:solidFill>
              </a:rPr>
              <a:t>(não é atribuição);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==</a:t>
            </a:r>
            <a:r>
              <a:rPr lang="pt-BR" sz="2800" dirty="0">
                <a:solidFill>
                  <a:schemeClr val="tx1"/>
                </a:solidFill>
              </a:rPr>
              <a:t> (dois iguais) pergunta: “o conteúdo de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caneta</a:t>
            </a:r>
            <a:r>
              <a:rPr lang="pt-BR" sz="2800" dirty="0">
                <a:solidFill>
                  <a:schemeClr val="tx1"/>
                </a:solidFill>
              </a:rPr>
              <a:t> é exatamente </a:t>
            </a:r>
            <a:r>
              <a:rPr lang="pt-BR" sz="2800" b="1" dirty="0">
                <a:solidFill>
                  <a:schemeClr val="tx1"/>
                </a:solidFill>
                <a:highlight>
                  <a:srgbClr val="FFFF00"/>
                </a:highlight>
              </a:rPr>
              <a:t>“azul”</a:t>
            </a:r>
            <a:r>
              <a:rPr lang="pt-BR" sz="2800" dirty="0">
                <a:solidFill>
                  <a:schemeClr val="tx1"/>
                </a:solidFill>
              </a:rPr>
              <a:t>?</a:t>
            </a:r>
          </a:p>
          <a:p>
            <a:pPr marL="0" indent="0" algn="ctr">
              <a:buNone/>
            </a:pPr>
            <a:endParaRPr lang="pt-BR" altLang="pt-BR" sz="40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3100" dirty="0">
                <a:solidFill>
                  <a:schemeClr val="tx1"/>
                </a:solidFill>
              </a:rPr>
              <a:t>Como </a:t>
            </a:r>
            <a:r>
              <a:rPr lang="pt-BR" altLang="pt-BR" sz="3100" b="1" dirty="0">
                <a:solidFill>
                  <a:schemeClr val="tx1"/>
                </a:solidFill>
                <a:highlight>
                  <a:srgbClr val="FFFF00"/>
                </a:highlight>
              </a:rPr>
              <a:t>caneta</a:t>
            </a:r>
            <a:r>
              <a:rPr lang="pt-BR" altLang="pt-BR" sz="3100" dirty="0">
                <a:solidFill>
                  <a:schemeClr val="tx1"/>
                </a:solidFill>
              </a:rPr>
              <a:t> vale </a:t>
            </a:r>
            <a:r>
              <a:rPr lang="pt-BR" altLang="pt-BR" sz="3100" b="1" dirty="0">
                <a:solidFill>
                  <a:schemeClr val="tx1"/>
                </a:solidFill>
                <a:highlight>
                  <a:srgbClr val="FFFF00"/>
                </a:highlight>
              </a:rPr>
              <a:t>“azul“</a:t>
            </a:r>
            <a:r>
              <a:rPr lang="pt-BR" altLang="pt-BR" sz="3100" dirty="0">
                <a:solidFill>
                  <a:schemeClr val="tx1"/>
                </a:solidFill>
              </a:rPr>
              <a:t>, a resposta é </a:t>
            </a:r>
            <a:r>
              <a:rPr lang="pt-BR" altLang="pt-BR" sz="31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True</a:t>
            </a:r>
            <a:r>
              <a:rPr lang="pt-BR" altLang="pt-BR" sz="3100" dirty="0">
                <a:solidFill>
                  <a:schemeClr val="tx1"/>
                </a:solidFill>
              </a:rPr>
              <a:t> (verdadeiro).</a:t>
            </a:r>
          </a:p>
          <a:p>
            <a:pPr marL="0" indent="0" algn="ctr">
              <a:buNone/>
            </a:pPr>
            <a:endParaRPr lang="pt-BR" altLang="pt-BR" sz="31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3100" dirty="0">
                <a:solidFill>
                  <a:schemeClr val="tx1"/>
                </a:solidFill>
              </a:rPr>
              <a:t>O resultado (</a:t>
            </a:r>
            <a:r>
              <a:rPr lang="pt-BR" altLang="pt-BR" sz="3100" dirty="0" err="1">
                <a:solidFill>
                  <a:schemeClr val="tx1"/>
                </a:solidFill>
              </a:rPr>
              <a:t>True</a:t>
            </a:r>
            <a:r>
              <a:rPr lang="pt-BR" altLang="pt-BR" sz="3100" dirty="0">
                <a:solidFill>
                  <a:schemeClr val="tx1"/>
                </a:solidFill>
              </a:rPr>
              <a:t> ou False) é guardado em </a:t>
            </a:r>
            <a:r>
              <a:rPr lang="pt-BR" altLang="pt-BR" sz="3100" b="1" dirty="0">
                <a:solidFill>
                  <a:schemeClr val="tx1"/>
                </a:solidFill>
              </a:rPr>
              <a:t>q</a:t>
            </a:r>
            <a:r>
              <a:rPr lang="pt-BR" altLang="pt-BR" sz="3100" dirty="0">
                <a:solidFill>
                  <a:schemeClr val="tx1"/>
                </a:solidFill>
              </a:rPr>
              <a:t>, que é do </a:t>
            </a:r>
            <a:r>
              <a:rPr lang="pt-BR" altLang="pt-BR" sz="3100" b="1" dirty="0">
                <a:solidFill>
                  <a:schemeClr val="tx1"/>
                </a:solidFill>
              </a:rPr>
              <a:t>tipo booleano</a:t>
            </a:r>
            <a:r>
              <a:rPr lang="pt-BR" altLang="pt-BR" sz="3100" dirty="0">
                <a:solidFill>
                  <a:schemeClr val="tx1"/>
                </a:solidFill>
              </a:rPr>
              <a:t> (</a:t>
            </a:r>
            <a:r>
              <a:rPr lang="pt-BR" altLang="pt-BR" sz="3100" dirty="0" err="1">
                <a:solidFill>
                  <a:schemeClr val="tx1"/>
                </a:solidFill>
              </a:rPr>
              <a:t>bool</a:t>
            </a:r>
            <a:r>
              <a:rPr lang="pt-BR" altLang="pt-BR" sz="3100" dirty="0">
                <a:solidFill>
                  <a:schemeClr val="tx1"/>
                </a:solidFill>
              </a:rPr>
              <a:t>)</a:t>
            </a: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DF4827-990A-34F9-BBBF-0D5EF5DF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96778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F0D92-138E-B522-E02E-4F28C1FF7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2456D-2A69-7B31-5DC9-4C5E41CF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praticar – Disjunção (v)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D1F54-ED3C-CE90-D2F3-A3AA00BE8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51461"/>
            <a:ext cx="121920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b="1" dirty="0">
                <a:solidFill>
                  <a:schemeClr val="tx1"/>
                </a:solidFill>
                <a:highlight>
                  <a:srgbClr val="FFFF00"/>
                </a:highlight>
              </a:rPr>
              <a:t>Diferença importante</a:t>
            </a:r>
          </a:p>
          <a:p>
            <a:pPr marL="0" indent="0" algn="ctr">
              <a:buNone/>
            </a:pPr>
            <a:endParaRPr lang="pt-BR" sz="3600" b="1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“= (um igual) → </a:t>
            </a:r>
            <a:r>
              <a:rPr lang="pt-BR" altLang="pt-BR" sz="2800" b="1" dirty="0">
                <a:solidFill>
                  <a:schemeClr val="tx1"/>
                </a:solidFill>
              </a:rPr>
              <a:t>atribuição</a:t>
            </a:r>
            <a:r>
              <a:rPr lang="pt-BR" altLang="pt-BR" sz="2800" dirty="0">
                <a:solidFill>
                  <a:schemeClr val="tx1"/>
                </a:solidFill>
              </a:rPr>
              <a:t> (armazenar valor numa variável).”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pt-BR" altLang="pt-BR" sz="2800" dirty="0">
              <a:solidFill>
                <a:schemeClr val="tx1"/>
              </a:solidFill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“== (dois iguais) → </a:t>
            </a:r>
            <a:r>
              <a:rPr lang="pt-BR" altLang="pt-BR" sz="2800" b="1" dirty="0">
                <a:solidFill>
                  <a:schemeClr val="tx1"/>
                </a:solidFill>
              </a:rPr>
              <a:t>comparação</a:t>
            </a:r>
            <a:r>
              <a:rPr lang="pt-BR" altLang="pt-BR" sz="2800" dirty="0">
                <a:solidFill>
                  <a:schemeClr val="tx1"/>
                </a:solidFill>
              </a:rPr>
              <a:t> (pergunta se os valores são iguais).”</a:t>
            </a:r>
          </a:p>
          <a:p>
            <a:pPr marL="0" lv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pt-BR" altLang="pt-BR" sz="3200" dirty="0">
                <a:solidFill>
                  <a:schemeClr val="tx1"/>
                </a:solidFill>
              </a:rPr>
              <a:t>“Ex.: x = 5 (guarda 5 em x) </a:t>
            </a:r>
            <a:r>
              <a:rPr lang="pt-BR" altLang="pt-BR" sz="3200" b="1" dirty="0" err="1">
                <a:solidFill>
                  <a:schemeClr val="tx1"/>
                </a:solidFill>
                <a:highlight>
                  <a:srgbClr val="FFFF00"/>
                </a:highlight>
              </a:rPr>
              <a:t>vs</a:t>
            </a:r>
            <a:r>
              <a:rPr lang="pt-BR" altLang="pt-BR" sz="3200" dirty="0">
                <a:solidFill>
                  <a:schemeClr val="tx1"/>
                </a:solidFill>
              </a:rPr>
              <a:t> x == 5 (compara se x é igual a 5).”</a:t>
            </a:r>
            <a:endParaRPr lang="pt-BR" alt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altLang="pt-BR" sz="2800" dirty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94A1FA-2606-B52B-BCC4-6AD6362B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6393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F1BC5-E773-EBB4-CCE7-644063717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30949D-8010-CCF7-F5CD-11CA5E51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Disjunção (v)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07569B-FADC-23D9-3D6F-3704841BC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0976"/>
            <a:ext cx="12192000" cy="5907023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pt-BR" sz="4600" b="1" dirty="0">
                <a:solidFill>
                  <a:schemeClr val="tx1"/>
                </a:solidFill>
              </a:rPr>
              <a:t>5° Print </a:t>
            </a:r>
          </a:p>
          <a:p>
            <a:pPr marL="0" indent="0" algn="ctr">
              <a:buNone/>
            </a:pPr>
            <a:endParaRPr lang="pt-BR" sz="3600" b="1" i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4600" i="1" dirty="0">
                <a:solidFill>
                  <a:srgbClr val="0070C0"/>
                </a:solidFill>
              </a:rPr>
              <a:t> print(“</a:t>
            </a:r>
            <a:r>
              <a:rPr lang="pt-BR" sz="4600" i="1" dirty="0" err="1">
                <a:solidFill>
                  <a:srgbClr val="0070C0"/>
                </a:solidFill>
              </a:rPr>
              <a:t>p</a:t>
            </a:r>
            <a:r>
              <a:rPr lang="pt-BR" sz="4600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vq</a:t>
            </a:r>
            <a:r>
              <a:rPr lang="pt-BR" sz="4600" i="1" dirty="0">
                <a:solidFill>
                  <a:srgbClr val="0070C0"/>
                </a:solidFill>
              </a:rPr>
              <a:t> =“, p </a:t>
            </a:r>
            <a:r>
              <a:rPr lang="pt-BR" sz="4600" i="1" dirty="0" err="1">
                <a:solidFill>
                  <a:srgbClr val="0070C0"/>
                </a:solidFill>
              </a:rPr>
              <a:t>or</a:t>
            </a:r>
            <a:r>
              <a:rPr lang="pt-BR" sz="4600" i="1" dirty="0">
                <a:solidFill>
                  <a:srgbClr val="0070C0"/>
                </a:solidFill>
              </a:rPr>
              <a:t> q) # False só se for </a:t>
            </a:r>
            <a:r>
              <a:rPr lang="pt-BR" sz="4600" b="1" i="1" dirty="0">
                <a:solidFill>
                  <a:srgbClr val="0070C0"/>
                </a:solidFill>
                <a:highlight>
                  <a:srgbClr val="FFFF00"/>
                </a:highlight>
              </a:rPr>
              <a:t>hoje OU azul</a:t>
            </a:r>
          </a:p>
          <a:p>
            <a:pPr marL="0" indent="0" algn="ctr">
              <a:buNone/>
            </a:pPr>
            <a:endParaRPr lang="pt-BR" sz="2800" b="1" i="1" dirty="0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print: exibe algo na tela;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OR é o OU lógico (disjunção). Regras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False→ False</a:t>
            </a:r>
            <a:endParaRPr lang="pt-BR" altLang="pt-BR" sz="54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Como p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 e q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, p </a:t>
            </a:r>
            <a:r>
              <a:rPr lang="pt-BR" sz="2800" dirty="0" err="1">
                <a:solidFill>
                  <a:schemeClr val="tx1"/>
                </a:solidFill>
              </a:rPr>
              <a:t>or</a:t>
            </a:r>
            <a:r>
              <a:rPr lang="pt-BR" sz="2800" dirty="0">
                <a:solidFill>
                  <a:schemeClr val="tx1"/>
                </a:solidFill>
              </a:rPr>
              <a:t> q resulta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A </a:t>
            </a:r>
            <a:r>
              <a:rPr lang="pt-BR" sz="2800" dirty="0" err="1">
                <a:solidFill>
                  <a:schemeClr val="tx1"/>
                </a:solidFill>
              </a:rPr>
              <a:t>sáida</a:t>
            </a:r>
            <a:r>
              <a:rPr lang="pt-BR" sz="2800" dirty="0">
                <a:solidFill>
                  <a:schemeClr val="tx1"/>
                </a:solidFill>
              </a:rPr>
              <a:t> será: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 </a:t>
            </a:r>
          </a:p>
          <a:p>
            <a:pPr marL="0" indent="0" algn="ctr">
              <a:buNone/>
            </a:pPr>
            <a:r>
              <a:rPr lang="pt-BR" sz="40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pvq</a:t>
            </a:r>
            <a:r>
              <a:rPr lang="pt-BR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4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endParaRPr lang="pt-BR" sz="40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38D7EF-4147-4717-AB7E-7876AB71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1793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3F19C-3EC4-6FD3-4A0D-631F78B6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226E79-1397-2FD0-3CDC-10BB4FEA4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pt-BR" dirty="0"/>
              <a:t>Vamos praticar – Disjunção (v)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251193-EFA4-999E-E6F9-90E57169B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0976"/>
            <a:ext cx="12192000" cy="59070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6° Print (Opção) </a:t>
            </a:r>
          </a:p>
          <a:p>
            <a:pPr marL="0" indent="0" algn="ctr">
              <a:buNone/>
            </a:pPr>
            <a:r>
              <a:rPr lang="pt-BR" sz="3600" b="1" i="1" dirty="0">
                <a:solidFill>
                  <a:schemeClr val="tx1"/>
                </a:solidFill>
                <a:highlight>
                  <a:srgbClr val="FFFF00"/>
                </a:highlight>
              </a:rPr>
              <a:t>Escrever o código</a:t>
            </a:r>
          </a:p>
          <a:p>
            <a:pPr marL="0" indent="0" algn="ctr">
              <a:buNone/>
            </a:pPr>
            <a:r>
              <a:rPr lang="pt-BR" sz="3100" dirty="0">
                <a:solidFill>
                  <a:srgbClr val="0070C0"/>
                </a:solidFill>
              </a:rPr>
              <a:t>print("p:", p, "| q:", q, "| </a:t>
            </a:r>
            <a:r>
              <a:rPr lang="pt-BR" sz="3100" dirty="0" err="1">
                <a:solidFill>
                  <a:srgbClr val="0070C0"/>
                </a:solidFill>
              </a:rPr>
              <a:t>pvq</a:t>
            </a:r>
            <a:r>
              <a:rPr lang="pt-BR" sz="3100" dirty="0">
                <a:solidFill>
                  <a:srgbClr val="0070C0"/>
                </a:solidFill>
              </a:rPr>
              <a:t>:", p </a:t>
            </a:r>
            <a:r>
              <a:rPr lang="pt-BR" sz="3100" dirty="0" err="1">
                <a:solidFill>
                  <a:srgbClr val="0070C0"/>
                </a:solidFill>
              </a:rPr>
              <a:t>or</a:t>
            </a:r>
            <a:r>
              <a:rPr lang="pt-BR" sz="3100" dirty="0">
                <a:solidFill>
                  <a:srgbClr val="0070C0"/>
                </a:solidFill>
              </a:rPr>
              <a:t> q)</a:t>
            </a:r>
          </a:p>
          <a:p>
            <a:pPr marL="0" indent="0" algn="ctr">
              <a:buNone/>
            </a:pPr>
            <a:endParaRPr lang="pt-BR" sz="31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Explicação passo a passo do código acima:</a:t>
            </a:r>
          </a:p>
          <a:p>
            <a:pPr marL="0" indent="0" algn="ctr">
              <a:buNone/>
            </a:pPr>
            <a:r>
              <a:rPr lang="pt-BR" sz="2800" b="1" dirty="0">
                <a:solidFill>
                  <a:schemeClr val="tx1"/>
                </a:solidFill>
              </a:rPr>
              <a:t>print: exibe algo na tela;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OR é o OU lógico (conjunção). Regras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→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True</a:t>
            </a:r>
            <a:endParaRPr lang="pt-BR" altLang="pt-BR" sz="3600" dirty="0">
              <a:solidFill>
                <a:schemeClr val="tx1"/>
              </a:solidFill>
              <a:highlight>
                <a:srgbClr val="FFFF00"/>
              </a:highlight>
            </a:endParaRP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False </a:t>
            </a:r>
            <a:r>
              <a:rPr lang="pt-BR" altLang="pt-BR" sz="2800" dirty="0" err="1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and</a:t>
            </a:r>
            <a:r>
              <a:rPr lang="pt-BR" altLang="pt-BR" sz="2800" dirty="0">
                <a:solidFill>
                  <a:schemeClr val="tx1"/>
                </a:solidFill>
                <a:highlight>
                  <a:srgbClr val="FFFF00"/>
                </a:highlight>
                <a:latin typeface="Arial Unicode MS" panose="020B0604020202020204" pitchFamily="34" charset="-128"/>
              </a:rPr>
              <a:t> False→ False</a:t>
            </a:r>
            <a:endParaRPr lang="pt-BR" altLang="pt-BR" sz="54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Como p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 e q é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, p </a:t>
            </a:r>
            <a:r>
              <a:rPr lang="pt-BR" sz="2800" dirty="0" err="1">
                <a:solidFill>
                  <a:schemeClr val="tx1"/>
                </a:solidFill>
              </a:rPr>
              <a:t>or</a:t>
            </a:r>
            <a:r>
              <a:rPr lang="pt-BR" sz="2800" dirty="0">
                <a:solidFill>
                  <a:schemeClr val="tx1"/>
                </a:solidFill>
              </a:rPr>
              <a:t> q resulta </a:t>
            </a:r>
            <a:r>
              <a:rPr lang="pt-BR" sz="2800" dirty="0" err="1">
                <a:solidFill>
                  <a:schemeClr val="tx1"/>
                </a:solidFill>
              </a:rPr>
              <a:t>True</a:t>
            </a:r>
            <a:r>
              <a:rPr lang="pt-BR" sz="2800" dirty="0">
                <a:solidFill>
                  <a:schemeClr val="tx1"/>
                </a:solidFill>
              </a:rPr>
              <a:t>.</a:t>
            </a:r>
          </a:p>
          <a:p>
            <a:pPr marL="0" indent="0" algn="ctr">
              <a:buNone/>
            </a:pPr>
            <a:r>
              <a:rPr lang="pt-BR" sz="2800" dirty="0">
                <a:solidFill>
                  <a:schemeClr val="tx1"/>
                </a:solidFill>
              </a:rPr>
              <a:t>A </a:t>
            </a:r>
            <a:r>
              <a:rPr lang="pt-BR" sz="2800" dirty="0" err="1">
                <a:solidFill>
                  <a:schemeClr val="tx1"/>
                </a:solidFill>
              </a:rPr>
              <a:t>sáida</a:t>
            </a:r>
            <a:r>
              <a:rPr lang="pt-BR" sz="2800" dirty="0">
                <a:solidFill>
                  <a:schemeClr val="tx1"/>
                </a:solidFill>
              </a:rPr>
              <a:t> será:</a:t>
            </a:r>
          </a:p>
          <a:p>
            <a:pPr marL="0" indent="0" algn="ctr">
              <a:buNone/>
            </a:pPr>
            <a:r>
              <a:rPr lang="pt-BR" sz="3600" dirty="0">
                <a:solidFill>
                  <a:srgbClr val="0070C0"/>
                </a:solidFill>
              </a:rPr>
              <a:t> p: </a:t>
            </a:r>
            <a:r>
              <a:rPr lang="pt-BR" sz="3600" dirty="0" err="1">
                <a:solidFill>
                  <a:srgbClr val="0070C0"/>
                </a:solidFill>
              </a:rPr>
              <a:t>True</a:t>
            </a:r>
            <a:r>
              <a:rPr lang="pt-BR" sz="3600" dirty="0">
                <a:solidFill>
                  <a:srgbClr val="0070C0"/>
                </a:solidFill>
              </a:rPr>
              <a:t> | q: </a:t>
            </a:r>
            <a:r>
              <a:rPr lang="pt-BR" sz="3600" dirty="0" err="1">
                <a:solidFill>
                  <a:srgbClr val="0070C0"/>
                </a:solidFill>
              </a:rPr>
              <a:t>True</a:t>
            </a:r>
            <a:r>
              <a:rPr lang="pt-BR" sz="3600" dirty="0">
                <a:solidFill>
                  <a:srgbClr val="0070C0"/>
                </a:solidFill>
              </a:rPr>
              <a:t> | </a:t>
            </a:r>
            <a:r>
              <a:rPr lang="pt-BR" sz="3600" dirty="0" err="1">
                <a:solidFill>
                  <a:srgbClr val="0070C0"/>
                </a:solidFill>
              </a:rPr>
              <a:t>pvq</a:t>
            </a:r>
            <a:r>
              <a:rPr lang="pt-BR" sz="3600" dirty="0">
                <a:solidFill>
                  <a:srgbClr val="0070C0"/>
                </a:solidFill>
              </a:rPr>
              <a:t>: </a:t>
            </a:r>
            <a:r>
              <a:rPr lang="pt-BR" sz="3600" dirty="0" err="1">
                <a:solidFill>
                  <a:srgbClr val="0070C0"/>
                </a:solidFill>
              </a:rPr>
              <a:t>True</a:t>
            </a:r>
            <a:endParaRPr lang="pt-BR" sz="3600" dirty="0">
              <a:solidFill>
                <a:srgbClr val="0070C0"/>
              </a:solidFill>
            </a:endParaRPr>
          </a:p>
          <a:p>
            <a:pPr marL="0" indent="0" algn="ctr">
              <a:buNone/>
            </a:pPr>
            <a:endParaRPr lang="pt-BR" sz="2800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  <a:p>
            <a:pPr marL="0" indent="0" algn="ctr">
              <a:buNone/>
            </a:pPr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0F39DE-E0E1-A6CE-0DB6-B2A1B87E5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487566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941D59-54CF-914F-6694-E7088EEA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highlight>
                  <a:srgbClr val="FFFF00"/>
                </a:highlight>
              </a:rPr>
              <a:t>Código final de Disjunção (OR = v)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772A9F-555A-009A-4483-ACF78B8E6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852" y="1690688"/>
            <a:ext cx="11707318" cy="48493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# Disjunção (OR = v): só é False quando p e q são False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# p: "A prova é aplicada hoje"</a:t>
            </a:r>
          </a:p>
          <a:p>
            <a:pPr marL="0" indent="0">
              <a:buNone/>
            </a:pPr>
            <a:r>
              <a:rPr lang="pt-BR" sz="2400" dirty="0"/>
              <a:t># q: "A prova é respondida à caneta azul"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dia = "hoje"</a:t>
            </a:r>
          </a:p>
          <a:p>
            <a:pPr marL="0" indent="0">
              <a:buNone/>
            </a:pPr>
            <a:r>
              <a:rPr lang="pt-BR" sz="2400" dirty="0"/>
              <a:t>caneta = "azul"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p = (dia == "hoje")</a:t>
            </a:r>
          </a:p>
          <a:p>
            <a:pPr marL="0" indent="0">
              <a:buNone/>
            </a:pPr>
            <a:r>
              <a:rPr lang="pt-BR" sz="2400" dirty="0"/>
              <a:t>q = (caneta == "azul")</a:t>
            </a:r>
          </a:p>
          <a:p>
            <a:pPr marL="0" indent="0">
              <a:buNone/>
            </a:pPr>
            <a:br>
              <a:rPr lang="pt-BR" sz="2400" dirty="0"/>
            </a:br>
            <a:r>
              <a:rPr lang="pt-BR" sz="2400" dirty="0"/>
              <a:t>print("</a:t>
            </a:r>
            <a:r>
              <a:rPr lang="pt-BR" sz="2400" dirty="0" err="1"/>
              <a:t>pvq</a:t>
            </a:r>
            <a:r>
              <a:rPr lang="pt-BR" sz="2400" dirty="0"/>
              <a:t> =", p </a:t>
            </a:r>
            <a:r>
              <a:rPr lang="pt-BR" sz="2400" dirty="0" err="1"/>
              <a:t>or</a:t>
            </a:r>
            <a:r>
              <a:rPr lang="pt-BR" sz="2400" dirty="0"/>
              <a:t> q)  # False só se for hoje OU azul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D2325D-AB9D-710F-F9B5-39AAEAB1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24853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B1386-2605-E96A-64E9-25083B4C9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B1179-16AD-675E-691F-870D8B534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2°Exercício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E7338B-A37E-15C3-12F2-1BF777C48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1825625"/>
            <a:ext cx="11697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Para cada exercício criar um código, alterando o que se pede, testar e salvar: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a cor da </a:t>
            </a:r>
            <a:r>
              <a:rPr lang="pt-BR" sz="2800" b="1" dirty="0">
                <a:highlight>
                  <a:srgbClr val="FFFF00"/>
                </a:highlight>
              </a:rPr>
              <a:t>caneta = “verde” </a:t>
            </a:r>
            <a:r>
              <a:rPr lang="pt-BR" sz="2800" dirty="0"/>
              <a:t>e testar (rodar);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o </a:t>
            </a:r>
            <a:r>
              <a:rPr lang="pt-BR" sz="2800" b="1" dirty="0">
                <a:highlight>
                  <a:srgbClr val="FFFF00"/>
                </a:highlight>
              </a:rPr>
              <a:t>dia = “ontem” </a:t>
            </a:r>
            <a:r>
              <a:rPr lang="pt-BR" sz="2800" dirty="0"/>
              <a:t>e testar (rodar);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o </a:t>
            </a:r>
            <a:r>
              <a:rPr lang="pt-BR" sz="2800" b="1" dirty="0">
                <a:highlight>
                  <a:srgbClr val="FFFF00"/>
                </a:highlight>
              </a:rPr>
              <a:t>dia = “amanhã” e caneta = “preta” </a:t>
            </a:r>
            <a:r>
              <a:rPr lang="pt-BR" sz="2800" dirty="0">
                <a:highlight>
                  <a:srgbClr val="FFFF00"/>
                </a:highlight>
              </a:rPr>
              <a:t>e testar (rodar);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14ABE43-241C-F048-971D-6B6C3E1B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1528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BA026A-8933-2581-AB61-049895CB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/>
              <a:t>Critério de Avaliação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0ACFCD8-69E4-95EE-D525-0F2FF3226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/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pt-BR" noProof="0" smtClean="0"/>
              <a:pPr rtl="0">
                <a:spcAft>
                  <a:spcPts val="600"/>
                </a:spcAft>
              </a:pPr>
              <a:t>3</a:t>
            </a:fld>
            <a:endParaRPr lang="pt-BR" noProof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C22C063-DC5D-D1EC-3B2B-82F1069FB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32446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8810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DD9A-D3DA-CD25-0D82-F3E80D74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" y="27749"/>
            <a:ext cx="11667464" cy="1366336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+mn-lt"/>
              </a:rPr>
              <a:t>Criar um código com Conjunção e Disjunção no mesmo código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1°Passo é aproveitar a estrutura do código anterior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46C9DB-1412-3664-726E-D5B4D6A1E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1225296"/>
            <a:ext cx="11887200" cy="56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# p: "A prova é aplicada hoje"</a:t>
            </a:r>
          </a:p>
          <a:p>
            <a:pPr marL="0" indent="0">
              <a:buNone/>
            </a:pPr>
            <a:r>
              <a:rPr lang="pt-BR" sz="3200" dirty="0">
                <a:solidFill>
                  <a:srgbClr val="0070C0"/>
                </a:solidFill>
              </a:rPr>
              <a:t># q: "A prova é respondida à caneta azul"</a:t>
            </a:r>
          </a:p>
          <a:p>
            <a:endParaRPr lang="pt-BR" sz="3200" dirty="0">
              <a:solidFill>
                <a:srgbClr val="0070C0"/>
              </a:solidFill>
            </a:endParaRPr>
          </a:p>
          <a:p>
            <a:r>
              <a:rPr lang="pt-BR" sz="3200" dirty="0">
                <a:solidFill>
                  <a:srgbClr val="0070C0"/>
                </a:solidFill>
              </a:rPr>
              <a:t>dia    = "hoje"</a:t>
            </a:r>
          </a:p>
          <a:p>
            <a:r>
              <a:rPr lang="pt-BR" sz="3200" dirty="0">
                <a:solidFill>
                  <a:srgbClr val="0070C0"/>
                </a:solidFill>
              </a:rPr>
              <a:t>caneta = "azul"</a:t>
            </a:r>
          </a:p>
          <a:p>
            <a:pPr marL="0" indent="0">
              <a:buNone/>
            </a:pPr>
            <a:endParaRPr lang="pt-BR" sz="3200" dirty="0">
              <a:solidFill>
                <a:srgbClr val="0070C0"/>
              </a:solidFill>
            </a:endParaRPr>
          </a:p>
          <a:p>
            <a:pPr algn="ctr"/>
            <a:r>
              <a:rPr lang="pt-BR" sz="3200" dirty="0">
                <a:solidFill>
                  <a:srgbClr val="0070C0"/>
                </a:solidFill>
              </a:rPr>
              <a:t>p = (dia == "hoje")</a:t>
            </a:r>
          </a:p>
          <a:p>
            <a:pPr algn="ctr"/>
            <a:r>
              <a:rPr lang="pt-BR" sz="3200" dirty="0">
                <a:solidFill>
                  <a:srgbClr val="0070C0"/>
                </a:solidFill>
              </a:rPr>
              <a:t>q = (caneta == "azul")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916499-4506-00E2-C0DB-DE3D112C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30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83019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D6960-CC03-9A91-C1CA-7C80BE51D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B7005-F95D-B93B-D4DD-540B88C2B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540" y="317973"/>
            <a:ext cx="1155242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+mn-lt"/>
              </a:rPr>
              <a:t>Criar um código com Conjunção e Disjunção no mesmo código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2°Passo é criar mais uma variável tipo booleana para o conjunto </a:t>
            </a:r>
            <a:r>
              <a:rPr lang="pt-BR" dirty="0">
                <a:highlight>
                  <a:srgbClr val="FFFF00"/>
                </a:highlight>
                <a:latin typeface="+mn-lt"/>
              </a:rPr>
              <a:t>Conjunção (E)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7D196A-AEAE-06D8-6514-6C296F072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1948721"/>
            <a:ext cx="11887200" cy="49092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3200" dirty="0"/>
              <a:t># p: "A prova é aplicada hoje"</a:t>
            </a:r>
          </a:p>
          <a:p>
            <a:pPr marL="0" indent="0">
              <a:buNone/>
            </a:pPr>
            <a:r>
              <a:rPr lang="pt-BR" sz="3200" dirty="0"/>
              <a:t># q: "A prova é respondida à caneta azul"</a:t>
            </a:r>
          </a:p>
          <a:p>
            <a:endParaRPr lang="pt-BR" sz="2000" dirty="0"/>
          </a:p>
          <a:p>
            <a:r>
              <a:rPr lang="pt-BR" sz="2000" dirty="0"/>
              <a:t>dia    = "hoje"   </a:t>
            </a:r>
          </a:p>
          <a:p>
            <a:r>
              <a:rPr lang="pt-BR" sz="2000" dirty="0"/>
              <a:t>caneta = "azul"</a:t>
            </a:r>
          </a:p>
          <a:p>
            <a:endParaRPr lang="pt-BR" sz="2000" dirty="0"/>
          </a:p>
          <a:p>
            <a:r>
              <a:rPr lang="pt-BR" sz="2000" dirty="0"/>
              <a:t>p = (dia == "hoje")</a:t>
            </a:r>
          </a:p>
          <a:p>
            <a:r>
              <a:rPr lang="pt-BR" sz="2000" dirty="0"/>
              <a:t>q = (caneta == "azul")</a:t>
            </a:r>
          </a:p>
          <a:p>
            <a:endParaRPr lang="pt-BR" sz="2000" dirty="0"/>
          </a:p>
          <a:p>
            <a:r>
              <a:rPr lang="pt-BR" sz="3200" b="1" dirty="0" err="1">
                <a:highlight>
                  <a:srgbClr val="FFFF00"/>
                </a:highlight>
              </a:rPr>
              <a:t>conj</a:t>
            </a:r>
            <a:r>
              <a:rPr lang="pt-BR" sz="3200" b="1" dirty="0">
                <a:highlight>
                  <a:srgbClr val="FFFF00"/>
                </a:highlight>
              </a:rPr>
              <a:t> = p </a:t>
            </a:r>
            <a:r>
              <a:rPr lang="pt-BR" sz="3200" b="1" dirty="0" err="1">
                <a:highlight>
                  <a:srgbClr val="FFFF00"/>
                </a:highlight>
              </a:rPr>
              <a:t>and</a:t>
            </a:r>
            <a:r>
              <a:rPr lang="pt-BR" sz="3200" b="1" dirty="0">
                <a:highlight>
                  <a:srgbClr val="FFFF00"/>
                </a:highlight>
              </a:rPr>
              <a:t> q    # conjunção (E)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ADDEE3-69B9-7141-CB76-6684A5359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31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842885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1F43B-B76B-45D3-F402-586A27BB5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39167-03FF-3E88-6E7B-7296F0D0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" y="27749"/>
            <a:ext cx="11875008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+mn-lt"/>
              </a:rPr>
              <a:t>Criar um código com Conjunção e Disjunção no mesmo código 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3°Passo é criar mais uma variável tipo booleana para conjunto </a:t>
            </a:r>
            <a:r>
              <a:rPr lang="pt-BR" dirty="0">
                <a:highlight>
                  <a:srgbClr val="FFFF00"/>
                </a:highlight>
                <a:latin typeface="+mn-lt"/>
              </a:rPr>
              <a:t>Disjunção (OR)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A56C8-E76F-8397-333E-EE43172E5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304" y="1225296"/>
            <a:ext cx="11887200" cy="56327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# p: "A prova é aplicada hoje"</a:t>
            </a:r>
          </a:p>
          <a:p>
            <a:pPr marL="0" indent="0">
              <a:buNone/>
            </a:pPr>
            <a:r>
              <a:rPr lang="pt-BR" sz="2800" dirty="0"/>
              <a:t># q: "A prova é respondida à caneta azul"</a:t>
            </a:r>
          </a:p>
          <a:p>
            <a:endParaRPr lang="pt-BR" sz="1800" dirty="0"/>
          </a:p>
          <a:p>
            <a:r>
              <a:rPr lang="pt-BR" sz="1800" dirty="0"/>
              <a:t>dia    = "hoje"   </a:t>
            </a:r>
          </a:p>
          <a:p>
            <a:r>
              <a:rPr lang="pt-BR" sz="1800" dirty="0"/>
              <a:t>caneta = "azul"</a:t>
            </a:r>
          </a:p>
          <a:p>
            <a:endParaRPr lang="pt-BR" sz="1800" dirty="0"/>
          </a:p>
          <a:p>
            <a:r>
              <a:rPr lang="pt-BR" sz="1800" dirty="0"/>
              <a:t>p = (dia == "hoje")</a:t>
            </a:r>
          </a:p>
          <a:p>
            <a:r>
              <a:rPr lang="pt-BR" sz="1800" dirty="0"/>
              <a:t>q = (caneta == "azul")</a:t>
            </a:r>
          </a:p>
          <a:p>
            <a:endParaRPr lang="pt-BR" sz="1800" dirty="0"/>
          </a:p>
          <a:p>
            <a:r>
              <a:rPr lang="pt-BR" sz="2800" b="1" dirty="0" err="1">
                <a:highlight>
                  <a:srgbClr val="FFFF00"/>
                </a:highlight>
              </a:rPr>
              <a:t>conj</a:t>
            </a:r>
            <a:r>
              <a:rPr lang="pt-BR" sz="2800" b="1" dirty="0">
                <a:highlight>
                  <a:srgbClr val="FFFF00"/>
                </a:highlight>
              </a:rPr>
              <a:t> = p </a:t>
            </a:r>
            <a:r>
              <a:rPr lang="pt-BR" sz="2800" b="1" dirty="0" err="1">
                <a:highlight>
                  <a:srgbClr val="FFFF00"/>
                </a:highlight>
              </a:rPr>
              <a:t>and</a:t>
            </a:r>
            <a:r>
              <a:rPr lang="pt-BR" sz="2800" b="1" dirty="0">
                <a:highlight>
                  <a:srgbClr val="FFFF00"/>
                </a:highlight>
              </a:rPr>
              <a:t> q    # conjunção (E)</a:t>
            </a:r>
          </a:p>
          <a:p>
            <a:r>
              <a:rPr lang="pt-BR" sz="2800" b="1" dirty="0" err="1">
                <a:highlight>
                  <a:srgbClr val="FFFF00"/>
                </a:highlight>
              </a:rPr>
              <a:t>disj</a:t>
            </a:r>
            <a:r>
              <a:rPr lang="pt-BR" sz="2800" b="1" dirty="0">
                <a:highlight>
                  <a:srgbClr val="FFFF00"/>
                </a:highlight>
              </a:rPr>
              <a:t> = p </a:t>
            </a:r>
            <a:r>
              <a:rPr lang="pt-BR" sz="2800" b="1" dirty="0" err="1">
                <a:highlight>
                  <a:srgbClr val="FFFF00"/>
                </a:highlight>
              </a:rPr>
              <a:t>or</a:t>
            </a:r>
            <a:r>
              <a:rPr lang="pt-BR" sz="2800" b="1" dirty="0">
                <a:highlight>
                  <a:srgbClr val="FFFF00"/>
                </a:highlight>
              </a:rPr>
              <a:t> q     # disjunção (OU)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AFCBB7-58B3-B9CE-CDB7-C1EC77CA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5905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4B4CA-FD8C-BCE7-BB26-BC2B53BEE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F3653-2FE7-00C2-CBDE-483F6F805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" y="27749"/>
            <a:ext cx="11887200" cy="97269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+mn-lt"/>
              </a:rPr>
              <a:t>Criar um código com Conjunção e Disjunção no mesmo código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4°Passo é o PRINT para as duas situações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E128E-8202-6E57-358F-DC9560AFA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9470"/>
            <a:ext cx="12033504" cy="5823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# p: "A prova é aplicada hoje"</a:t>
            </a:r>
          </a:p>
          <a:p>
            <a:pPr marL="0" indent="0">
              <a:buNone/>
            </a:pPr>
            <a:r>
              <a:rPr lang="pt-BR" sz="2400" dirty="0"/>
              <a:t># q: "A prova é respondida à caneta azul"</a:t>
            </a:r>
          </a:p>
          <a:p>
            <a:endParaRPr lang="pt-BR" dirty="0"/>
          </a:p>
          <a:p>
            <a:r>
              <a:rPr lang="pt-BR" dirty="0"/>
              <a:t>dia    = "hoje"   </a:t>
            </a:r>
          </a:p>
          <a:p>
            <a:r>
              <a:rPr lang="pt-BR" dirty="0"/>
              <a:t>caneta = "azul"  </a:t>
            </a:r>
          </a:p>
          <a:p>
            <a:endParaRPr lang="pt-BR" dirty="0"/>
          </a:p>
          <a:p>
            <a:r>
              <a:rPr lang="pt-BR" dirty="0"/>
              <a:t>p = (dia == "hoje")</a:t>
            </a:r>
          </a:p>
          <a:p>
            <a:r>
              <a:rPr lang="pt-BR" dirty="0"/>
              <a:t>q = (caneta == "azul")</a:t>
            </a:r>
          </a:p>
          <a:p>
            <a:endParaRPr lang="pt-BR" dirty="0"/>
          </a:p>
          <a:p>
            <a:r>
              <a:rPr lang="pt-BR" sz="2400" b="1" dirty="0" err="1">
                <a:highlight>
                  <a:srgbClr val="FFFF00"/>
                </a:highlight>
              </a:rPr>
              <a:t>conj</a:t>
            </a:r>
            <a:r>
              <a:rPr lang="pt-BR" sz="2400" b="1" dirty="0">
                <a:highlight>
                  <a:srgbClr val="FFFF00"/>
                </a:highlight>
              </a:rPr>
              <a:t> = p </a:t>
            </a:r>
            <a:r>
              <a:rPr lang="pt-BR" sz="2400" b="1" dirty="0" err="1">
                <a:highlight>
                  <a:srgbClr val="FFFF00"/>
                </a:highlight>
              </a:rPr>
              <a:t>and</a:t>
            </a:r>
            <a:r>
              <a:rPr lang="pt-BR" sz="2400" b="1" dirty="0">
                <a:highlight>
                  <a:srgbClr val="FFFF00"/>
                </a:highlight>
              </a:rPr>
              <a:t> q    # conjunção (E)</a:t>
            </a:r>
          </a:p>
          <a:p>
            <a:r>
              <a:rPr lang="pt-BR" sz="2400" b="1" dirty="0" err="1">
                <a:highlight>
                  <a:srgbClr val="FFFF00"/>
                </a:highlight>
              </a:rPr>
              <a:t>disj</a:t>
            </a:r>
            <a:r>
              <a:rPr lang="pt-BR" sz="2400" b="1" dirty="0">
                <a:highlight>
                  <a:srgbClr val="FFFF00"/>
                </a:highlight>
              </a:rPr>
              <a:t> = p </a:t>
            </a:r>
            <a:r>
              <a:rPr lang="pt-BR" sz="2400" b="1" dirty="0" err="1">
                <a:highlight>
                  <a:srgbClr val="FFFF00"/>
                </a:highlight>
              </a:rPr>
              <a:t>or</a:t>
            </a:r>
            <a:r>
              <a:rPr lang="pt-BR" sz="2400" b="1" dirty="0">
                <a:highlight>
                  <a:srgbClr val="FFFF00"/>
                </a:highlight>
              </a:rPr>
              <a:t> q     # disjunção (OU)</a:t>
            </a:r>
          </a:p>
          <a:p>
            <a:endParaRPr lang="pt-BR" dirty="0"/>
          </a:p>
          <a:p>
            <a:r>
              <a:rPr lang="pt-BR" sz="2200" b="1" dirty="0">
                <a:highlight>
                  <a:srgbClr val="FFFF00"/>
                </a:highlight>
              </a:rPr>
              <a:t>print(“p = “, p, “| q = “, q)</a:t>
            </a:r>
          </a:p>
          <a:p>
            <a:r>
              <a:rPr lang="pt-BR" sz="2200" b="1" dirty="0">
                <a:highlight>
                  <a:srgbClr val="FFFF00"/>
                </a:highlight>
              </a:rPr>
              <a:t>print("</a:t>
            </a:r>
            <a:r>
              <a:rPr lang="pt-BR" sz="2200" b="1" dirty="0" err="1">
                <a:highlight>
                  <a:srgbClr val="FFFF00"/>
                </a:highlight>
              </a:rPr>
              <a:t>p∧q</a:t>
            </a:r>
            <a:r>
              <a:rPr lang="pt-BR" sz="2200" b="1" dirty="0">
                <a:highlight>
                  <a:srgbClr val="FFFF00"/>
                </a:highlight>
              </a:rPr>
              <a:t> = {</a:t>
            </a:r>
            <a:r>
              <a:rPr lang="pt-BR" sz="2200" b="1" dirty="0" err="1">
                <a:highlight>
                  <a:srgbClr val="FFFF00"/>
                </a:highlight>
              </a:rPr>
              <a:t>conj</a:t>
            </a:r>
            <a:r>
              <a:rPr lang="pt-BR" sz="2200" b="1" dirty="0">
                <a:highlight>
                  <a:srgbClr val="FFFF00"/>
                </a:highlight>
              </a:rPr>
              <a:t>}  (</a:t>
            </a:r>
            <a:r>
              <a:rPr lang="pt-BR" sz="2200" b="1" dirty="0" err="1">
                <a:highlight>
                  <a:srgbClr val="FFFF00"/>
                </a:highlight>
              </a:rPr>
              <a:t>True</a:t>
            </a:r>
            <a:r>
              <a:rPr lang="pt-BR" sz="2200" b="1" dirty="0">
                <a:highlight>
                  <a:srgbClr val="FFFF00"/>
                </a:highlight>
              </a:rPr>
              <a:t> só se for hoje E azul)")</a:t>
            </a:r>
          </a:p>
          <a:p>
            <a:r>
              <a:rPr lang="pt-BR" sz="2200" b="1" dirty="0">
                <a:highlight>
                  <a:srgbClr val="FFFF00"/>
                </a:highlight>
              </a:rPr>
              <a:t>print("</a:t>
            </a:r>
            <a:r>
              <a:rPr lang="pt-BR" sz="2200" b="1" dirty="0" err="1">
                <a:highlight>
                  <a:srgbClr val="FFFF00"/>
                </a:highlight>
              </a:rPr>
              <a:t>p∨q</a:t>
            </a:r>
            <a:r>
              <a:rPr lang="pt-BR" sz="2200" b="1" dirty="0">
                <a:highlight>
                  <a:srgbClr val="FFFF00"/>
                </a:highlight>
              </a:rPr>
              <a:t> = {</a:t>
            </a:r>
            <a:r>
              <a:rPr lang="pt-BR" sz="2200" b="1" dirty="0" err="1">
                <a:highlight>
                  <a:srgbClr val="FFFF00"/>
                </a:highlight>
              </a:rPr>
              <a:t>disj</a:t>
            </a:r>
            <a:r>
              <a:rPr lang="pt-BR" sz="2200" b="1" dirty="0">
                <a:highlight>
                  <a:srgbClr val="FFFF00"/>
                </a:highlight>
              </a:rPr>
              <a:t>}  (</a:t>
            </a:r>
            <a:r>
              <a:rPr lang="pt-BR" sz="2200" b="1" dirty="0" err="1">
                <a:highlight>
                  <a:srgbClr val="FFFF00"/>
                </a:highlight>
              </a:rPr>
              <a:t>True</a:t>
            </a:r>
            <a:r>
              <a:rPr lang="pt-BR" sz="2200" b="1" dirty="0">
                <a:highlight>
                  <a:srgbClr val="FFFF00"/>
                </a:highlight>
              </a:rPr>
              <a:t> se for hoje OU azul, ou ambos)")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F6A7138-53A2-18AC-BA4D-3BF6275E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33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77996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B8B3E-00B9-275E-5E32-7CBBA76C7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2E1AA2-AA1E-E544-258A-9E8E766E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96" y="27749"/>
            <a:ext cx="11887200" cy="97269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latin typeface="+mn-lt"/>
              </a:rPr>
              <a:t>Criar um código com Conjunção e Disjunção no mesmo código</a:t>
            </a:r>
            <a:br>
              <a:rPr lang="pt-BR" dirty="0">
                <a:latin typeface="+mn-lt"/>
              </a:rPr>
            </a:br>
            <a:r>
              <a:rPr lang="pt-BR" dirty="0">
                <a:latin typeface="+mn-lt"/>
              </a:rPr>
              <a:t>4°Passo é o PRINT para as duas situações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C19E3E-3181-462A-7496-FA60CDC1C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09470"/>
            <a:ext cx="12033504" cy="582368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400" dirty="0"/>
              <a:t># p: "A prova é aplicada hoje"</a:t>
            </a:r>
          </a:p>
          <a:p>
            <a:pPr marL="0" indent="0">
              <a:buNone/>
            </a:pPr>
            <a:r>
              <a:rPr lang="pt-BR" sz="2400" dirty="0"/>
              <a:t># q: "A prova é respondida à caneta azul"</a:t>
            </a:r>
          </a:p>
          <a:p>
            <a:endParaRPr lang="pt-BR" dirty="0"/>
          </a:p>
          <a:p>
            <a:r>
              <a:rPr lang="pt-BR" dirty="0"/>
              <a:t>dia    = "hoje"   </a:t>
            </a:r>
          </a:p>
          <a:p>
            <a:r>
              <a:rPr lang="pt-BR" dirty="0"/>
              <a:t>caneta = "azul"  </a:t>
            </a:r>
          </a:p>
          <a:p>
            <a:endParaRPr lang="pt-BR" dirty="0"/>
          </a:p>
          <a:p>
            <a:r>
              <a:rPr lang="pt-BR" dirty="0"/>
              <a:t>p = (dia == "hoje")</a:t>
            </a:r>
          </a:p>
          <a:p>
            <a:r>
              <a:rPr lang="pt-BR" dirty="0"/>
              <a:t>q = (caneta == "azul")</a:t>
            </a:r>
          </a:p>
          <a:p>
            <a:endParaRPr lang="pt-BR" dirty="0"/>
          </a:p>
          <a:p>
            <a:r>
              <a:rPr lang="pt-BR" sz="2400" b="1" dirty="0" err="1">
                <a:highlight>
                  <a:srgbClr val="FFFF00"/>
                </a:highlight>
              </a:rPr>
              <a:t>conj</a:t>
            </a:r>
            <a:r>
              <a:rPr lang="pt-BR" sz="2400" b="1" dirty="0">
                <a:highlight>
                  <a:srgbClr val="FFFF00"/>
                </a:highlight>
              </a:rPr>
              <a:t> = p </a:t>
            </a:r>
            <a:r>
              <a:rPr lang="pt-BR" sz="2400" b="1" dirty="0" err="1">
                <a:highlight>
                  <a:srgbClr val="FFFF00"/>
                </a:highlight>
              </a:rPr>
              <a:t>and</a:t>
            </a:r>
            <a:r>
              <a:rPr lang="pt-BR" sz="2400" b="1" dirty="0">
                <a:highlight>
                  <a:srgbClr val="FFFF00"/>
                </a:highlight>
              </a:rPr>
              <a:t> q    # conjunção (E)</a:t>
            </a:r>
          </a:p>
          <a:p>
            <a:r>
              <a:rPr lang="pt-BR" sz="2400" b="1" dirty="0" err="1">
                <a:highlight>
                  <a:srgbClr val="FFFF00"/>
                </a:highlight>
              </a:rPr>
              <a:t>disj</a:t>
            </a:r>
            <a:r>
              <a:rPr lang="pt-BR" sz="2400" b="1" dirty="0">
                <a:highlight>
                  <a:srgbClr val="FFFF00"/>
                </a:highlight>
              </a:rPr>
              <a:t> = p </a:t>
            </a:r>
            <a:r>
              <a:rPr lang="pt-BR" sz="2400" b="1" dirty="0" err="1">
                <a:highlight>
                  <a:srgbClr val="FFFF00"/>
                </a:highlight>
              </a:rPr>
              <a:t>or</a:t>
            </a:r>
            <a:r>
              <a:rPr lang="pt-BR" sz="2400" b="1" dirty="0">
                <a:highlight>
                  <a:srgbClr val="FFFF00"/>
                </a:highlight>
              </a:rPr>
              <a:t> q     # disjunção (OU)</a:t>
            </a:r>
          </a:p>
          <a:p>
            <a:endParaRPr lang="pt-BR" sz="2400" b="1" dirty="0">
              <a:highlight>
                <a:srgbClr val="FFFF00"/>
              </a:highlight>
            </a:endParaRPr>
          </a:p>
          <a:p>
            <a:r>
              <a:rPr lang="pt-BR" sz="2400" b="1" dirty="0">
                <a:highlight>
                  <a:srgbClr val="FFFF00"/>
                </a:highlight>
              </a:rPr>
              <a:t>print(</a:t>
            </a:r>
            <a:r>
              <a:rPr lang="pt-BR" sz="2400" b="1" dirty="0" err="1">
                <a:highlight>
                  <a:srgbClr val="FFFF00"/>
                </a:highlight>
              </a:rPr>
              <a:t>f"p</a:t>
            </a:r>
            <a:r>
              <a:rPr lang="pt-BR" sz="2400" b="1" dirty="0">
                <a:highlight>
                  <a:srgbClr val="FFFF00"/>
                </a:highlight>
              </a:rPr>
              <a:t> = {p} | q = {q}")</a:t>
            </a:r>
          </a:p>
          <a:p>
            <a:r>
              <a:rPr lang="pt-BR" sz="2400" b="1" dirty="0">
                <a:highlight>
                  <a:srgbClr val="FFFF00"/>
                </a:highlight>
              </a:rPr>
              <a:t>print(</a:t>
            </a:r>
            <a:r>
              <a:rPr lang="pt-BR" sz="2400" b="1" dirty="0" err="1">
                <a:highlight>
                  <a:srgbClr val="FFFF00"/>
                </a:highlight>
              </a:rPr>
              <a:t>f"p∧q</a:t>
            </a:r>
            <a:r>
              <a:rPr lang="pt-BR" sz="2400" b="1" dirty="0">
                <a:highlight>
                  <a:srgbClr val="FFFF00"/>
                </a:highlight>
              </a:rPr>
              <a:t> = {</a:t>
            </a:r>
            <a:r>
              <a:rPr lang="pt-BR" sz="2400" b="1" dirty="0" err="1">
                <a:highlight>
                  <a:srgbClr val="FFFF00"/>
                </a:highlight>
              </a:rPr>
              <a:t>conj</a:t>
            </a:r>
            <a:r>
              <a:rPr lang="pt-BR" sz="2400" b="1" dirty="0">
                <a:highlight>
                  <a:srgbClr val="FFFF00"/>
                </a:highlight>
              </a:rPr>
              <a:t>}  (</a:t>
            </a:r>
            <a:r>
              <a:rPr lang="pt-BR" sz="2400" b="1" dirty="0" err="1">
                <a:highlight>
                  <a:srgbClr val="FFFF00"/>
                </a:highlight>
              </a:rPr>
              <a:t>True</a:t>
            </a:r>
            <a:r>
              <a:rPr lang="pt-BR" sz="2400" b="1" dirty="0">
                <a:highlight>
                  <a:srgbClr val="FFFF00"/>
                </a:highlight>
              </a:rPr>
              <a:t> só se for hoje E azul)")</a:t>
            </a:r>
          </a:p>
          <a:p>
            <a:r>
              <a:rPr lang="pt-BR" sz="2400" b="1" dirty="0">
                <a:highlight>
                  <a:srgbClr val="FFFF00"/>
                </a:highlight>
              </a:rPr>
              <a:t>print(</a:t>
            </a:r>
            <a:r>
              <a:rPr lang="pt-BR" sz="2400" b="1" dirty="0" err="1">
                <a:highlight>
                  <a:srgbClr val="FFFF00"/>
                </a:highlight>
              </a:rPr>
              <a:t>f"p∨q</a:t>
            </a:r>
            <a:r>
              <a:rPr lang="pt-BR" sz="2400" b="1" dirty="0">
                <a:highlight>
                  <a:srgbClr val="FFFF00"/>
                </a:highlight>
              </a:rPr>
              <a:t> = {</a:t>
            </a:r>
            <a:r>
              <a:rPr lang="pt-BR" sz="2400" b="1" dirty="0" err="1">
                <a:highlight>
                  <a:srgbClr val="FFFF00"/>
                </a:highlight>
              </a:rPr>
              <a:t>disj</a:t>
            </a:r>
            <a:r>
              <a:rPr lang="pt-BR" sz="2400" b="1" dirty="0">
                <a:highlight>
                  <a:srgbClr val="FFFF00"/>
                </a:highlight>
              </a:rPr>
              <a:t>}  (</a:t>
            </a:r>
            <a:r>
              <a:rPr lang="pt-BR" sz="2400" b="1" dirty="0" err="1">
                <a:highlight>
                  <a:srgbClr val="FFFF00"/>
                </a:highlight>
              </a:rPr>
              <a:t>True</a:t>
            </a:r>
            <a:r>
              <a:rPr lang="pt-BR" sz="2400" b="1" dirty="0">
                <a:highlight>
                  <a:srgbClr val="FFFF00"/>
                </a:highlight>
              </a:rPr>
              <a:t> se for hoje OU azul, ou ambos)")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C5677E-3C8C-1C45-8FFE-501941D88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34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025372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ADD15-49B3-A7B9-A5F1-A6B58A196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B4853-A137-FD59-0921-0F0F0AA5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3°Exercício Proposto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1874E3-F006-054D-0884-F7180DE7A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" y="1825625"/>
            <a:ext cx="1169794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800" dirty="0"/>
              <a:t>Para cada exercício criar um código, alterando o que se pede, testar e salvar: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a cor da </a:t>
            </a:r>
            <a:r>
              <a:rPr lang="pt-BR" sz="2800" b="1" dirty="0">
                <a:highlight>
                  <a:srgbClr val="FFFF00"/>
                </a:highlight>
              </a:rPr>
              <a:t>caneta = “verde” </a:t>
            </a:r>
            <a:r>
              <a:rPr lang="pt-BR" sz="2800" dirty="0"/>
              <a:t>e testar (rodar);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o </a:t>
            </a:r>
            <a:r>
              <a:rPr lang="pt-BR" sz="2800" b="1" dirty="0">
                <a:highlight>
                  <a:srgbClr val="FFFF00"/>
                </a:highlight>
              </a:rPr>
              <a:t>dia = “ontem” </a:t>
            </a:r>
            <a:r>
              <a:rPr lang="pt-BR" sz="2800" dirty="0"/>
              <a:t>e testar (rodar);</a:t>
            </a:r>
          </a:p>
          <a:p>
            <a:pPr marL="342900" indent="-342900">
              <a:buFont typeface="+mj-lt"/>
              <a:buAutoNum type="alphaLcParenR"/>
            </a:pPr>
            <a:r>
              <a:rPr lang="pt-BR" sz="2800" dirty="0"/>
              <a:t>Alterar no código o </a:t>
            </a:r>
            <a:r>
              <a:rPr lang="pt-BR" sz="2800" b="1" dirty="0">
                <a:highlight>
                  <a:srgbClr val="FFFF00"/>
                </a:highlight>
              </a:rPr>
              <a:t>dia = “amanhã” e caneta = “preta” </a:t>
            </a:r>
            <a:r>
              <a:rPr lang="pt-BR" sz="2800" dirty="0">
                <a:highlight>
                  <a:srgbClr val="FFFF00"/>
                </a:highlight>
              </a:rPr>
              <a:t>e testar (rodar);</a:t>
            </a:r>
            <a:endParaRPr lang="pt-BR" sz="28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5D40B6E-399B-B08C-F7A7-F9C529F46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35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08826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9EE0E-1457-4E75-6447-7CFC648B8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 EM GRUPO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D180E-EFE9-6A3F-EA96-C2B5FD4AA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286" y="1690688"/>
            <a:ext cx="11535674" cy="4111520"/>
          </a:xfrm>
        </p:spPr>
        <p:txBody>
          <a:bodyPr/>
          <a:lstStyle/>
          <a:p>
            <a:r>
              <a:rPr lang="pt-BR" sz="2400" dirty="0"/>
              <a:t>Criar </a:t>
            </a:r>
            <a:r>
              <a:rPr lang="pt-BR" sz="2400"/>
              <a:t>um código </a:t>
            </a:r>
            <a:r>
              <a:rPr lang="pt-BR" sz="2400" dirty="0"/>
              <a:t>com três proposições para tabela-verdade de CONJUNÇÃO e testar;</a:t>
            </a:r>
          </a:p>
          <a:p>
            <a:r>
              <a:rPr lang="pt-BR" sz="2400" dirty="0"/>
              <a:t>Criar um código com três proposições para tabela-verdade de DISJUNÇÃO e testar.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804511-8F88-54F9-B2B0-4ED6F3854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36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802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537408-2125-4CE5-92A7-F7E0FCBA31D0}"/>
              </a:ext>
            </a:extLst>
          </p:cNvPr>
          <p:cNvSpPr txBox="1">
            <a:spLocks/>
          </p:cNvSpPr>
          <p:nvPr/>
        </p:nvSpPr>
        <p:spPr>
          <a:xfrm>
            <a:off x="-1" y="1341439"/>
            <a:ext cx="6348413" cy="4140200"/>
          </a:xfrm>
          <a:prstGeom prst="rect">
            <a:avLst/>
          </a:prstGeom>
          <a:solidFill>
            <a:schemeClr val="accent2"/>
          </a:solidFill>
        </p:spPr>
        <p:txBody>
          <a:bodyPr lIns="1548000" tIns="216000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pt-BR" sz="2500" b="1" i="1" spc="6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Odirlei Amaro Ferreira</a:t>
            </a:r>
            <a:endParaRPr lang="pt-BR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 rtl="0">
              <a:spcBef>
                <a:spcPts val="1100"/>
              </a:spcBef>
              <a:buFont typeface="Arial" panose="020B0604020202020204" pitchFamily="34" charset="0"/>
              <a:buNone/>
            </a:pPr>
            <a:r>
              <a:rPr lang="pt-BR" sz="2500" b="1" i="1" spc="70" dirty="0">
                <a:solidFill>
                  <a:schemeClr val="bg2">
                    <a:lumMod val="20000"/>
                    <a:lumOff val="80000"/>
                    <a:alpha val="75000"/>
                  </a:schemeClr>
                </a:solidFill>
                <a:cs typeface="Arial"/>
              </a:rPr>
              <a:t>odirlei.ferreira@fatec.sp.gov. </a:t>
            </a:r>
            <a:endParaRPr lang="pt-BR" sz="2500" b="1" i="1" dirty="0">
              <a:solidFill>
                <a:schemeClr val="bg2">
                  <a:lumMod val="20000"/>
                  <a:lumOff val="80000"/>
                  <a:alpha val="75000"/>
                </a:schemeClr>
              </a:solidFill>
              <a:cs typeface="Arial"/>
            </a:endParaRPr>
          </a:p>
          <a:p>
            <a:pPr marL="0" indent="0" rtl="0">
              <a:lnSpc>
                <a:spcPct val="125000"/>
              </a:lnSpc>
              <a:buFont typeface="Arial" panose="020B0604020202020204" pitchFamily="34" charset="0"/>
              <a:buNone/>
            </a:pPr>
            <a:endParaRPr lang="pt-BR" sz="2500" b="1" dirty="0">
              <a:solidFill>
                <a:schemeClr val="bg2">
                  <a:alpha val="50000"/>
                </a:schemeClr>
              </a:solidFill>
            </a:endParaRPr>
          </a:p>
        </p:txBody>
      </p:sp>
      <p:sp>
        <p:nvSpPr>
          <p:cNvPr id="6" name="objeto 6" descr="Retângulo bege">
            <a:extLst>
              <a:ext uri="{FF2B5EF4-FFF2-40B4-BE49-F238E27FC236}">
                <a16:creationId xmlns:a16="http://schemas.microsoft.com/office/drawing/2014/main" id="{B0C70F64-F3E5-413B-AF4F-E15CE944B761}"/>
              </a:ext>
            </a:extLst>
          </p:cNvPr>
          <p:cNvSpPr/>
          <p:nvPr/>
        </p:nvSpPr>
        <p:spPr bwMode="ltGray">
          <a:xfrm>
            <a:off x="931203" y="2894901"/>
            <a:ext cx="4176000" cy="0"/>
          </a:xfrm>
          <a:custGeom>
            <a:avLst/>
            <a:gdLst/>
            <a:ahLst/>
            <a:cxnLst/>
            <a:rect l="l" t="t" r="r" b="b"/>
            <a:pathLst>
              <a:path w="4206240">
                <a:moveTo>
                  <a:pt x="0" y="0"/>
                </a:moveTo>
                <a:lnTo>
                  <a:pt x="4206240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D43A5E-77DF-44FD-800D-158434A3ABC6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38200" y="1701559"/>
            <a:ext cx="4859215" cy="1325563"/>
          </a:xfrm>
        </p:spPr>
        <p:txBody>
          <a:bodyPr rtlCol="0">
            <a:normAutofit/>
          </a:bodyPr>
          <a:lstStyle/>
          <a:p>
            <a:pPr rtl="0"/>
            <a:r>
              <a:rPr lang="pt-BR" sz="5000" dirty="0">
                <a:solidFill>
                  <a:schemeClr val="bg1"/>
                </a:solidFill>
              </a:rPr>
              <a:t>OBRIGADO!</a:t>
            </a:r>
            <a:endParaRPr lang="pt-BR" sz="5000" dirty="0"/>
          </a:p>
        </p:txBody>
      </p:sp>
      <p:pic>
        <p:nvPicPr>
          <p:cNvPr id="11" name="Elemento gráfico 10" descr="Ícone de pessoa">
            <a:extLst>
              <a:ext uri="{FF2B5EF4-FFF2-40B4-BE49-F238E27FC236}">
                <a16:creationId xmlns:a16="http://schemas.microsoft.com/office/drawing/2014/main" id="{623730AD-04DB-4D31-90B9-486007BC4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5237" y="3470503"/>
            <a:ext cx="342900" cy="352425"/>
          </a:xfrm>
          <a:prstGeom prst="rect">
            <a:avLst/>
          </a:prstGeom>
        </p:spPr>
      </p:pic>
      <p:pic>
        <p:nvPicPr>
          <p:cNvPr id="12" name="Elemento gráfico 11" descr="Ícone de email">
            <a:extLst>
              <a:ext uri="{FF2B5EF4-FFF2-40B4-BE49-F238E27FC236}">
                <a16:creationId xmlns:a16="http://schemas.microsoft.com/office/drawing/2014/main" id="{A19DD78C-1BBA-435D-AB9C-910A5A3B50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5237" y="3965704"/>
            <a:ext cx="342900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8DC4E0-2A70-A371-2E2F-FC8E0625B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Teoria de Booleanas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A6AE99-459C-1690-B4C2-2A9AA80AE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pt-BR" noProof="0" smtClean="0"/>
              <a:pPr rtl="0">
                <a:spcAft>
                  <a:spcPts val="600"/>
                </a:spcAft>
              </a:pPr>
              <a:t>4</a:t>
            </a:fld>
            <a:endParaRPr lang="pt-BR" noProof="0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B77AF724-BA0B-0B52-5D4A-ED746FB27A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93806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6475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D1BD0-BB34-ABAE-0599-D701CA2C6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pt-BR" dirty="0"/>
              <a:t>Objetivo da Teoria Booleana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E167853-3877-7087-EEB4-D43E04200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pt-BR" noProof="0" smtClean="0"/>
              <a:pPr rtl="0">
                <a:spcAft>
                  <a:spcPts val="600"/>
                </a:spcAft>
              </a:pPr>
              <a:t>5</a:t>
            </a:fld>
            <a:endParaRPr lang="pt-BR" noProof="0"/>
          </a:p>
        </p:txBody>
      </p:sp>
      <p:graphicFrame>
        <p:nvGraphicFramePr>
          <p:cNvPr id="6" name="Espaço Reservado para Conteúdo 2">
            <a:extLst>
              <a:ext uri="{FF2B5EF4-FFF2-40B4-BE49-F238E27FC236}">
                <a16:creationId xmlns:a16="http://schemas.microsoft.com/office/drawing/2014/main" id="{AFB194BD-B35D-A25D-4D64-761AB9D0BD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550122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2" name="Picture 4" descr="George Boole, 1815-1864">
            <a:extLst>
              <a:ext uri="{FF2B5EF4-FFF2-40B4-BE49-F238E27FC236}">
                <a16:creationId xmlns:a16="http://schemas.microsoft.com/office/drawing/2014/main" id="{8DF57FC1-0017-E171-D208-DBA6808B7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00" y="1879600"/>
            <a:ext cx="4943475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7A248C9-D2EE-6B5B-20B8-0C135494FBCB}"/>
              </a:ext>
            </a:extLst>
          </p:cNvPr>
          <p:cNvSpPr txBox="1"/>
          <p:nvPr/>
        </p:nvSpPr>
        <p:spPr>
          <a:xfrm>
            <a:off x="310165" y="6021013"/>
            <a:ext cx="95326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/>
              <a:t>https://www.independent.co.uk/tech/five-things-you-didn-t-know-about-george-boole-a6717401.html</a:t>
            </a:r>
          </a:p>
        </p:txBody>
      </p:sp>
    </p:spTree>
    <p:extLst>
      <p:ext uri="{BB962C8B-B14F-4D97-AF65-F5344CB8AC3E}">
        <p14:creationId xmlns:p14="http://schemas.microsoft.com/office/powerpoint/2010/main" val="859417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E72E2E0-DD96-D387-C5CB-4D174E925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8844" y="6174902"/>
            <a:ext cx="357116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82EE24B5-652C-4DB5-B7C3-B5BBEC1280B1}" type="slidenum">
              <a:rPr lang="pt-BR" noProof="0" smtClean="0"/>
              <a:pPr rtl="0">
                <a:spcAft>
                  <a:spcPts val="600"/>
                </a:spcAft>
              </a:pPr>
              <a:t>6</a:t>
            </a:fld>
            <a:endParaRPr lang="pt-BR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079CAB-4AFA-9E3A-C595-919F77DD0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Função e Aplicações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D3F39D-6789-FBC7-A600-448236DCB9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pt-BR" dirty="0"/>
              <a:t>A Teoria de Booleanas funciona como um </a:t>
            </a:r>
            <a:r>
              <a:rPr lang="pt-BR" b="1" dirty="0"/>
              <a:t>conjunto de regras</a:t>
            </a:r>
            <a:r>
              <a:rPr lang="pt-BR" dirty="0"/>
              <a:t> para lidar com proposições.</a:t>
            </a:r>
          </a:p>
          <a:p>
            <a:r>
              <a:rPr lang="pt-BR" b="1" dirty="0"/>
              <a:t>Na Matemática:</a:t>
            </a:r>
            <a:r>
              <a:rPr lang="pt-BR" dirty="0"/>
              <a:t> auxilia em provas, demonstrações e simplificações de expressões lógicas.</a:t>
            </a:r>
          </a:p>
          <a:p>
            <a:r>
              <a:rPr lang="pt-BR" b="1" dirty="0"/>
              <a:t>Na Computação:</a:t>
            </a:r>
            <a:endParaRPr lang="pt-BR" dirty="0"/>
          </a:p>
          <a:p>
            <a:pPr lvl="1"/>
            <a:r>
              <a:rPr lang="pt-BR" dirty="0"/>
              <a:t>Base do </a:t>
            </a:r>
            <a:r>
              <a:rPr lang="pt-BR" b="1" dirty="0"/>
              <a:t>funcionamento de portas lógicas</a:t>
            </a:r>
            <a:r>
              <a:rPr lang="pt-BR" dirty="0"/>
              <a:t> (AND, OR, NOT) em circuitos digitais.</a:t>
            </a:r>
          </a:p>
          <a:p>
            <a:pPr lvl="1"/>
            <a:r>
              <a:rPr lang="pt-BR" dirty="0"/>
              <a:t>Base da </a:t>
            </a:r>
            <a:r>
              <a:rPr lang="pt-BR" b="1" dirty="0"/>
              <a:t>tomada de decisão em algoritmos e linguagens de programação</a:t>
            </a:r>
            <a:r>
              <a:rPr lang="pt-BR" dirty="0"/>
              <a:t>.</a:t>
            </a:r>
          </a:p>
          <a:p>
            <a:r>
              <a:rPr lang="pt-BR" b="1" dirty="0"/>
              <a:t>Na Ciência de Dados:</a:t>
            </a:r>
            <a:r>
              <a:rPr lang="pt-BR" dirty="0"/>
              <a:t> usada para filtrar dados, construir condições e avaliar hipóteses.</a:t>
            </a:r>
          </a:p>
          <a:p>
            <a:endParaRPr lang="pt-BR" dirty="0"/>
          </a:p>
        </p:txBody>
      </p:sp>
      <p:pic>
        <p:nvPicPr>
          <p:cNvPr id="2050" name="Picture 2" descr="Álgebra booleana livre Diagrama de Hasse Tipo de dados booleano, Álgebra  booleana de dois elementos, ângulo, texto png | PNGEgg">
            <a:extLst>
              <a:ext uri="{FF2B5EF4-FFF2-40B4-BE49-F238E27FC236}">
                <a16:creationId xmlns:a16="http://schemas.microsoft.com/office/drawing/2014/main" id="{6A0124DA-371C-770D-F267-AD7766D57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1951683"/>
            <a:ext cx="5181600" cy="4099221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497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BF0B0-1601-06CD-5155-C837056C6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Fontes Clássicas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42996-EABB-5E18-2684-19C3D3ACA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592" y="1938527"/>
            <a:ext cx="11868912" cy="4238435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2800" b="1" dirty="0"/>
              <a:t>BOOLE, George.</a:t>
            </a:r>
            <a:r>
              <a:rPr lang="pt-BR" sz="2800" dirty="0"/>
              <a:t> </a:t>
            </a:r>
            <a:r>
              <a:rPr lang="pt-BR" sz="2800" i="1" dirty="0" err="1"/>
              <a:t>An</a:t>
            </a:r>
            <a:r>
              <a:rPr lang="pt-BR" sz="2800" i="1" dirty="0"/>
              <a:t> </a:t>
            </a:r>
            <a:r>
              <a:rPr lang="pt-BR" sz="2800" i="1" dirty="0" err="1"/>
              <a:t>Investigation</a:t>
            </a:r>
            <a:r>
              <a:rPr lang="pt-BR" sz="2800" i="1" dirty="0"/>
              <a:t> </a:t>
            </a:r>
            <a:r>
              <a:rPr lang="pt-BR" sz="2800" i="1" dirty="0" err="1"/>
              <a:t>of</a:t>
            </a:r>
            <a:r>
              <a:rPr lang="pt-BR" sz="2800" i="1" dirty="0"/>
              <a:t> </a:t>
            </a:r>
            <a:r>
              <a:rPr lang="pt-BR" sz="2800" i="1" dirty="0" err="1"/>
              <a:t>the</a:t>
            </a:r>
            <a:r>
              <a:rPr lang="pt-BR" sz="2800" i="1" dirty="0"/>
              <a:t> </a:t>
            </a:r>
            <a:r>
              <a:rPr lang="pt-BR" sz="2800" i="1" dirty="0" err="1"/>
              <a:t>Laws</a:t>
            </a:r>
            <a:r>
              <a:rPr lang="pt-BR" sz="2800" i="1" dirty="0"/>
              <a:t> </a:t>
            </a:r>
            <a:r>
              <a:rPr lang="pt-BR" sz="2800" i="1" dirty="0" err="1"/>
              <a:t>of</a:t>
            </a:r>
            <a:r>
              <a:rPr lang="pt-BR" sz="2800" i="1" dirty="0"/>
              <a:t> </a:t>
            </a:r>
            <a:r>
              <a:rPr lang="pt-BR" sz="2800" i="1" dirty="0" err="1"/>
              <a:t>Thought</a:t>
            </a:r>
            <a:r>
              <a:rPr lang="pt-BR" sz="2800" i="1" dirty="0"/>
              <a:t>.</a:t>
            </a:r>
            <a:r>
              <a:rPr lang="pt-BR" sz="2800" dirty="0"/>
              <a:t> London: Walton </a:t>
            </a:r>
            <a:r>
              <a:rPr lang="pt-BR" sz="2800" dirty="0" err="1"/>
              <a:t>and</a:t>
            </a:r>
            <a:r>
              <a:rPr lang="pt-BR" sz="2800" dirty="0"/>
              <a:t> </a:t>
            </a:r>
            <a:r>
              <a:rPr lang="pt-BR" sz="2800" dirty="0" err="1"/>
              <a:t>Maberly</a:t>
            </a:r>
            <a:r>
              <a:rPr lang="pt-BR" sz="2800" dirty="0"/>
              <a:t>, 1854.</a:t>
            </a:r>
            <a:br>
              <a:rPr lang="pt-BR" sz="2800" dirty="0"/>
            </a:br>
            <a:r>
              <a:rPr lang="pt-BR" sz="2800" dirty="0"/>
              <a:t>→ Obra original onde George </a:t>
            </a:r>
            <a:r>
              <a:rPr lang="pt-BR" sz="2800" dirty="0" err="1"/>
              <a:t>Boole</a:t>
            </a:r>
            <a:r>
              <a:rPr lang="pt-BR" sz="2800" dirty="0"/>
              <a:t> apresenta a álgebra booleana.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MENDES, Ivan.</a:t>
            </a:r>
            <a:r>
              <a:rPr lang="pt-BR" sz="2800" dirty="0"/>
              <a:t> </a:t>
            </a:r>
            <a:r>
              <a:rPr lang="pt-BR" sz="2800" i="1" dirty="0"/>
              <a:t>Lógica Matemática.</a:t>
            </a:r>
            <a:r>
              <a:rPr lang="pt-BR" sz="2800" dirty="0"/>
              <a:t> São Paulo: Pearson, 2013.</a:t>
            </a:r>
            <a:br>
              <a:rPr lang="pt-BR" sz="2800" dirty="0"/>
            </a:br>
            <a:r>
              <a:rPr lang="pt-BR" sz="2800" dirty="0"/>
              <a:t>→ Apresenta fundamentos de proposições, lógica booleana e aplicações computacionais.</a:t>
            </a:r>
          </a:p>
          <a:p>
            <a:pPr algn="just"/>
            <a:endParaRPr lang="pt-BR" sz="2800" dirty="0"/>
          </a:p>
          <a:p>
            <a:pPr algn="just"/>
            <a:r>
              <a:rPr lang="pt-BR" sz="2800" b="1" dirty="0"/>
              <a:t>GERSTING, Judith L.</a:t>
            </a:r>
            <a:r>
              <a:rPr lang="pt-BR" sz="2800" dirty="0"/>
              <a:t> </a:t>
            </a:r>
            <a:r>
              <a:rPr lang="pt-BR" sz="2800" i="1" dirty="0"/>
              <a:t>Fundamentos Matemáticos para a Ciência da Computação.</a:t>
            </a:r>
            <a:r>
              <a:rPr lang="pt-BR" sz="2800" dirty="0"/>
              <a:t> 7. ed. Rio de Janeiro: LTC, 2016.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758DE4-C4DE-22E4-BF81-81F92F84A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18569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19F9152B-EA4A-F8EC-1577-B7E5FBD45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552" y="0"/>
            <a:ext cx="10292949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 anchor="ctr" anchorCtr="1"/>
          <a:lstStyle/>
          <a:p>
            <a:pPr algn="r">
              <a:lnSpc>
                <a:spcPct val="9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pt-BR" sz="44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Conectivo “e” “AND”: </a:t>
            </a:r>
            <a:r>
              <a:rPr lang="pt-BR" sz="4400" b="1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Conjunção (</a:t>
            </a:r>
            <a:r>
              <a:rPr lang="pt-BR" sz="4400" b="1" dirty="0">
                <a:latin typeface="Arial" panose="020B0604020202020204" pitchFamily="34" charset="0"/>
                <a:cs typeface="Arial" panose="020B0604020202020204" pitchFamily="34" charset="0"/>
              </a:rPr>
              <a:t>∧)</a:t>
            </a:r>
            <a:endParaRPr lang="pt-BR" sz="4400" b="1" i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E001D9-211A-CAC5-1967-1F4CC5C103A6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847725"/>
            <a:ext cx="12192000" cy="45259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rgbClr val="669900"/>
              </a:buClr>
              <a:buSzPct val="70000"/>
              <a:buFont typeface="Wingdings" pitchFamily="2" charset="2"/>
              <a:buChar char="v"/>
              <a:defRPr/>
            </a:pPr>
            <a:r>
              <a:rPr lang="pt-BR" sz="2800" dirty="0"/>
              <a:t>A conjunção de duas proposições </a:t>
            </a:r>
            <a:r>
              <a:rPr lang="pt-BR" sz="2800" b="1" dirty="0"/>
              <a:t>p </a:t>
            </a:r>
            <a:r>
              <a:rPr lang="pt-BR" sz="2800" dirty="0"/>
              <a:t>e </a:t>
            </a:r>
            <a:r>
              <a:rPr lang="pt-BR" sz="2800" b="1" dirty="0"/>
              <a:t>q</a:t>
            </a:r>
            <a:r>
              <a:rPr lang="pt-BR" sz="2800" dirty="0"/>
              <a:t> é a proposição “p e q”, que representaremos por “p ∧ q”, cujo valor lógico será a verdade (V) se ambas as proposições p e q forem verdadeiras e será a falsidade (F) nos outros casos.</a:t>
            </a: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622D9FA-05FF-85DF-2C70-360DA2DBA4B6}"/>
              </a:ext>
            </a:extLst>
          </p:cNvPr>
          <p:cNvSpPr txBox="1"/>
          <p:nvPr/>
        </p:nvSpPr>
        <p:spPr>
          <a:xfrm>
            <a:off x="3212691" y="2147672"/>
            <a:ext cx="6186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tabela-verdade de p ∧ q é</a:t>
            </a:r>
          </a:p>
        </p:txBody>
      </p:sp>
      <p:graphicFrame>
        <p:nvGraphicFramePr>
          <p:cNvPr id="4" name="Tabela 5">
            <a:extLst>
              <a:ext uri="{FF2B5EF4-FFF2-40B4-BE49-F238E27FC236}">
                <a16:creationId xmlns:a16="http://schemas.microsoft.com/office/drawing/2014/main" id="{91D69F6C-2788-355C-8C09-489D6C5DF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613225"/>
              </p:ext>
            </p:extLst>
          </p:nvPr>
        </p:nvGraphicFramePr>
        <p:xfrm>
          <a:off x="641629" y="2729294"/>
          <a:ext cx="5142123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3068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1418231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2620824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∧ q 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43F8B43F-3F1E-9946-D58C-54F2C58C69F2}"/>
              </a:ext>
            </a:extLst>
          </p:cNvPr>
          <p:cNvSpPr txBox="1"/>
          <p:nvPr/>
        </p:nvSpPr>
        <p:spPr>
          <a:xfrm>
            <a:off x="3002526" y="4885331"/>
            <a:ext cx="6186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Segue as proposições: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4FADF5-F5C8-6CBA-F8B2-AD3D5A8B0344}"/>
              </a:ext>
            </a:extLst>
          </p:cNvPr>
          <p:cNvSpPr txBox="1"/>
          <p:nvPr/>
        </p:nvSpPr>
        <p:spPr>
          <a:xfrm>
            <a:off x="2691237" y="5533221"/>
            <a:ext cx="77297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/>
              <a:t>p =  </a:t>
            </a:r>
            <a:r>
              <a:rPr lang="pt-BR" sz="2800" i="1" dirty="0"/>
              <a:t>"A prova é aplicada hoje"</a:t>
            </a:r>
          </a:p>
          <a:p>
            <a:r>
              <a:rPr lang="pt-BR" sz="2800" b="1" dirty="0"/>
              <a:t>q = </a:t>
            </a:r>
            <a:r>
              <a:rPr lang="pt-BR" sz="2800" i="1" dirty="0"/>
              <a:t>"A prova é respondida à caneta azul“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5A3D41-0BA4-CFB5-AA12-AC513097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pt-BR" dirty="0"/>
              <a:t>Vamos praticar – Conjunção 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1F4409-EDAE-9EBB-5979-9518D7B22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9168"/>
            <a:ext cx="12192000" cy="44862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b="1" i="1" dirty="0">
                <a:solidFill>
                  <a:schemeClr val="tx1"/>
                </a:solidFill>
              </a:rPr>
              <a:t>1°Comentário no código – Apresentação da regra da Conjunção (</a:t>
            </a:r>
            <a:r>
              <a:rPr lang="pt-BR" sz="28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ʌ)</a:t>
            </a:r>
          </a:p>
          <a:p>
            <a:pPr marL="0" indent="0" algn="ctr">
              <a:buNone/>
            </a:pPr>
            <a:endParaRPr lang="pt-BR" sz="2800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pt-BR" sz="2800" i="1" dirty="0"/>
              <a:t># Conjunção (AND = </a:t>
            </a:r>
            <a:r>
              <a:rPr lang="pt-BR" sz="2800" i="1" dirty="0">
                <a:latin typeface="Arial" panose="020B0604020202020204" pitchFamily="34" charset="0"/>
                <a:cs typeface="Arial" panose="020B0604020202020204" pitchFamily="34" charset="0"/>
              </a:rPr>
              <a:t>ʌ</a:t>
            </a:r>
            <a:r>
              <a:rPr lang="pt-BR" sz="2800" i="1" dirty="0"/>
              <a:t>): só é </a:t>
            </a:r>
            <a:r>
              <a:rPr lang="pt-BR" sz="2800" i="1" dirty="0" err="1"/>
              <a:t>True</a:t>
            </a:r>
            <a:r>
              <a:rPr lang="pt-BR" sz="2800" i="1" dirty="0"/>
              <a:t> quando </a:t>
            </a:r>
            <a:r>
              <a:rPr lang="pt-BR" sz="2800" b="1" i="1" dirty="0">
                <a:solidFill>
                  <a:schemeClr val="tx1"/>
                </a:solidFill>
              </a:rPr>
              <a:t>p</a:t>
            </a:r>
            <a:r>
              <a:rPr lang="pt-BR" sz="2800" i="1" dirty="0"/>
              <a:t> e </a:t>
            </a:r>
            <a:r>
              <a:rPr lang="pt-BR" sz="2800" b="1" i="1" dirty="0">
                <a:solidFill>
                  <a:schemeClr val="tx1"/>
                </a:solidFill>
              </a:rPr>
              <a:t>q</a:t>
            </a:r>
            <a:r>
              <a:rPr lang="pt-BR" sz="2800" i="1" dirty="0"/>
              <a:t> são </a:t>
            </a:r>
            <a:r>
              <a:rPr lang="pt-BR" sz="2800" i="1" dirty="0" err="1"/>
              <a:t>True</a:t>
            </a:r>
            <a:r>
              <a:rPr lang="pt-BR" sz="2800" i="1" dirty="0"/>
              <a:t> </a:t>
            </a:r>
          </a:p>
          <a:p>
            <a:pPr marL="0" indent="0">
              <a:buNone/>
            </a:pPr>
            <a:r>
              <a:rPr lang="pt-BR" sz="2800" i="1" dirty="0"/>
              <a:t>Incluir esse comentário na primeira linha do código (Esse comentário não é executável no código);</a:t>
            </a:r>
          </a:p>
          <a:p>
            <a:pPr marL="0" indent="0">
              <a:buNone/>
            </a:pPr>
            <a:endParaRPr lang="pt-BR" sz="2800" i="1" dirty="0"/>
          </a:p>
          <a:p>
            <a:r>
              <a:rPr lang="pt-BR" sz="2800" i="1" dirty="0"/>
              <a:t>Lembra a regra da </a:t>
            </a:r>
            <a:r>
              <a:rPr lang="pt-BR" sz="2800" i="1" dirty="0" err="1"/>
              <a:t>Conjunção:</a:t>
            </a:r>
            <a:r>
              <a:rPr lang="pt-BR" sz="2800" b="1" i="1" dirty="0" err="1">
                <a:solidFill>
                  <a:schemeClr val="tx1"/>
                </a:solidFill>
              </a:rPr>
              <a:t>p</a:t>
            </a:r>
            <a:r>
              <a:rPr lang="pt-BR" sz="2800" i="1" dirty="0"/>
              <a:t> ʌ </a:t>
            </a:r>
            <a:r>
              <a:rPr lang="pt-BR" sz="2800" b="1" i="1" dirty="0">
                <a:solidFill>
                  <a:schemeClr val="tx1"/>
                </a:solidFill>
              </a:rPr>
              <a:t>q</a:t>
            </a:r>
            <a:r>
              <a:rPr lang="pt-BR" sz="2800" i="1" dirty="0"/>
              <a:t> só é </a:t>
            </a:r>
            <a:r>
              <a:rPr lang="pt-BR" sz="2800" i="1" dirty="0" err="1"/>
              <a:t>True</a:t>
            </a:r>
            <a:r>
              <a:rPr lang="pt-BR" sz="2800" i="1" dirty="0"/>
              <a:t> quanto </a:t>
            </a:r>
            <a:r>
              <a:rPr lang="pt-BR" sz="2800" b="1" i="1" dirty="0">
                <a:solidFill>
                  <a:schemeClr val="tx1"/>
                </a:solidFill>
              </a:rPr>
              <a:t>p = </a:t>
            </a:r>
            <a:r>
              <a:rPr lang="pt-BR" sz="2800" b="1" i="1" dirty="0" err="1">
                <a:solidFill>
                  <a:schemeClr val="tx1"/>
                </a:solidFill>
              </a:rPr>
              <a:t>True</a:t>
            </a:r>
            <a:r>
              <a:rPr lang="pt-BR" sz="2800" b="1" i="1" dirty="0">
                <a:solidFill>
                  <a:schemeClr val="tx1"/>
                </a:solidFill>
              </a:rPr>
              <a:t> </a:t>
            </a:r>
            <a:r>
              <a:rPr lang="pt-BR" sz="2800" i="1" dirty="0"/>
              <a:t>e </a:t>
            </a:r>
            <a:r>
              <a:rPr lang="pt-BR" sz="2800" b="1" i="1" dirty="0">
                <a:solidFill>
                  <a:schemeClr val="tx1"/>
                </a:solidFill>
              </a:rPr>
              <a:t>q = </a:t>
            </a:r>
            <a:r>
              <a:rPr lang="pt-BR" sz="2800" b="1" i="1" dirty="0" err="1">
                <a:solidFill>
                  <a:schemeClr val="tx1"/>
                </a:solidFill>
              </a:rPr>
              <a:t>True</a:t>
            </a:r>
            <a:r>
              <a:rPr lang="pt-BR" sz="2800" i="1" dirty="0"/>
              <a:t>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0A5F3BF-EA07-8610-0A29-93B35DC9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82EE24B5-652C-4DB5-B7C3-B5BBEC1280B1}" type="slidenum">
              <a:rPr lang="pt-BR" noProof="0" smtClean="0"/>
              <a:t>9</a:t>
            </a:fld>
            <a:endParaRPr lang="pt-BR" noProof="0" dirty="0"/>
          </a:p>
        </p:txBody>
      </p:sp>
      <p:graphicFrame>
        <p:nvGraphicFramePr>
          <p:cNvPr id="5" name="Tabela 5">
            <a:extLst>
              <a:ext uri="{FF2B5EF4-FFF2-40B4-BE49-F238E27FC236}">
                <a16:creationId xmlns:a16="http://schemas.microsoft.com/office/drawing/2014/main" id="{E8C6DC2B-4467-8EB9-E8D1-DC5B649A2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20219"/>
              </p:ext>
            </p:extLst>
          </p:nvPr>
        </p:nvGraphicFramePr>
        <p:xfrm>
          <a:off x="4079773" y="4558827"/>
          <a:ext cx="5142123" cy="1981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103068">
                  <a:extLst>
                    <a:ext uri="{9D8B030D-6E8A-4147-A177-3AD203B41FA5}">
                      <a16:colId xmlns:a16="http://schemas.microsoft.com/office/drawing/2014/main" val="3506288637"/>
                    </a:ext>
                  </a:extLst>
                </a:gridCol>
                <a:gridCol w="1418231">
                  <a:extLst>
                    <a:ext uri="{9D8B030D-6E8A-4147-A177-3AD203B41FA5}">
                      <a16:colId xmlns:a16="http://schemas.microsoft.com/office/drawing/2014/main" val="817406819"/>
                    </a:ext>
                  </a:extLst>
                </a:gridCol>
                <a:gridCol w="2620824">
                  <a:extLst>
                    <a:ext uri="{9D8B030D-6E8A-4147-A177-3AD203B41FA5}">
                      <a16:colId xmlns:a16="http://schemas.microsoft.com/office/drawing/2014/main" val="6220745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q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 ∧ q </a:t>
                      </a:r>
                      <a:endParaRPr lang="pt-BR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921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480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264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3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000" b="1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211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353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ema do Offic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7498_TF23188392.potx" id="{F43E48E8-3178-4A73-92D2-8A44575E9477}" vid="{ED9F4325-229D-4C1B-8828-374716A5FAE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00C1ABC62A77F408CCCD3E2FA81569F" ma:contentTypeVersion="3" ma:contentTypeDescription="Crie um novo documento." ma:contentTypeScope="" ma:versionID="55c00b79b930c19bbba63f64ceacd94d">
  <xsd:schema xmlns:xsd="http://www.w3.org/2001/XMLSchema" xmlns:xs="http://www.w3.org/2001/XMLSchema" xmlns:p="http://schemas.microsoft.com/office/2006/metadata/properties" xmlns:ns2="cab57bc6-0aad-4c80-a30f-bbd4ef7a8f38" targetNamespace="http://schemas.microsoft.com/office/2006/metadata/properties" ma:root="true" ma:fieldsID="0ca30da6510018c6833e26b8e307e38d" ns2:_="">
    <xsd:import namespace="cab57bc6-0aad-4c80-a30f-bbd4ef7a8f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b57bc6-0aad-4c80-a30f-bbd4ef7a8f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66EA63-0762-4A61-8659-8E7D517E6F59}"/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serviços profissionais</Template>
  <TotalTime>585</TotalTime>
  <Words>3196</Words>
  <Application>Microsoft Office PowerPoint</Application>
  <PresentationFormat>Widescreen</PresentationFormat>
  <Paragraphs>454</Paragraphs>
  <Slides>37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5" baseType="lpstr">
      <vt:lpstr>Arial Unicode MS</vt:lpstr>
      <vt:lpstr>Arial</vt:lpstr>
      <vt:lpstr>Arial </vt:lpstr>
      <vt:lpstr>Calibri</vt:lpstr>
      <vt:lpstr>Gill Sans MT</vt:lpstr>
      <vt:lpstr>Times New Roman</vt:lpstr>
      <vt:lpstr>Wingdings</vt:lpstr>
      <vt:lpstr>Tema do Office</vt:lpstr>
      <vt:lpstr>Lógica Computacional </vt:lpstr>
      <vt:lpstr>Ementa </vt:lpstr>
      <vt:lpstr>Critério de Avaliação</vt:lpstr>
      <vt:lpstr>Teoria de Booleanas </vt:lpstr>
      <vt:lpstr>Objetivo da Teoria Booleana </vt:lpstr>
      <vt:lpstr>Função e Aplicações </vt:lpstr>
      <vt:lpstr>Fontes Clássicas </vt:lpstr>
      <vt:lpstr>Apresentação do PowerPoint</vt:lpstr>
      <vt:lpstr>Vamos praticar – Conjunção ʌ</vt:lpstr>
      <vt:lpstr>Vamos praticar – Conjunção ʌ</vt:lpstr>
      <vt:lpstr>Vamos praticar – Conjunção ʌ</vt:lpstr>
      <vt:lpstr>Vamos praticar – Conjunção ʌ</vt:lpstr>
      <vt:lpstr>Vamos praticar – Conjunção ʌ</vt:lpstr>
      <vt:lpstr>Vamos praticar – Conjunção ʌ</vt:lpstr>
      <vt:lpstr>Vamos praticar – Conjunção ʌ</vt:lpstr>
      <vt:lpstr>Vamos praticar – Conjunção ʌ</vt:lpstr>
      <vt:lpstr>Código final de Conjunção (AND = ∧)</vt:lpstr>
      <vt:lpstr>1°Exercício Proposto</vt:lpstr>
      <vt:lpstr>Apresentação do PowerPoint</vt:lpstr>
      <vt:lpstr>Vamos praticar – Disjunção (v)</vt:lpstr>
      <vt:lpstr>Vamos praticar – Disjunção (v)</vt:lpstr>
      <vt:lpstr>Vamos praticar – Disjunção (v)</vt:lpstr>
      <vt:lpstr>Vamos praticar – Disjunção (v)</vt:lpstr>
      <vt:lpstr>Vamos praticar – Disjunção (v)</vt:lpstr>
      <vt:lpstr>Vamos praticar – Disjunção (v)</vt:lpstr>
      <vt:lpstr>Vamos praticar – Disjunção (v)</vt:lpstr>
      <vt:lpstr>Vamos praticar – Disjunção (v)</vt:lpstr>
      <vt:lpstr>Código final de Disjunção (OR = v)</vt:lpstr>
      <vt:lpstr>2°Exercício Proposto</vt:lpstr>
      <vt:lpstr>Criar um código com Conjunção e Disjunção no mesmo código 1°Passo é aproveitar a estrutura do código anterior</vt:lpstr>
      <vt:lpstr>Criar um código com Conjunção e Disjunção no mesmo código 2°Passo é criar mais uma variável tipo booleana para o conjunto Conjunção (E)</vt:lpstr>
      <vt:lpstr>Criar um código com Conjunção e Disjunção no mesmo código  3°Passo é criar mais uma variável tipo booleana para conjunto Disjunção (OR) </vt:lpstr>
      <vt:lpstr>Criar um código com Conjunção e Disjunção no mesmo código 4°Passo é o PRINT para as duas situações</vt:lpstr>
      <vt:lpstr>Criar um código com Conjunção e Disjunção no mesmo código 4°Passo é o PRINT para as duas situações</vt:lpstr>
      <vt:lpstr>3°Exercício Proposto</vt:lpstr>
      <vt:lpstr>DESAFIO EM GRUPO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Odirlei Amaro Ferreira</dc:creator>
  <cp:lastModifiedBy>Odirlei Amaro Ferreira</cp:lastModifiedBy>
  <cp:revision>80</cp:revision>
  <dcterms:created xsi:type="dcterms:W3CDTF">2025-09-01T14:27:43Z</dcterms:created>
  <dcterms:modified xsi:type="dcterms:W3CDTF">2025-09-02T00:13:12Z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0x010100500C1ABC62A77F408CCCD3E2FA81569F</vt:lpwstr>
  </property>
</Properties>
</file>