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6" r:id="rId3"/>
    <p:sldId id="257" r:id="rId4"/>
    <p:sldId id="258" r:id="rId5"/>
    <p:sldId id="263" r:id="rId6"/>
    <p:sldId id="259" r:id="rId7"/>
    <p:sldId id="267" r:id="rId8"/>
    <p:sldId id="273" r:id="rId9"/>
    <p:sldId id="260" r:id="rId10"/>
    <p:sldId id="269" r:id="rId11"/>
    <p:sldId id="277" r:id="rId12"/>
    <p:sldId id="276" r:id="rId13"/>
    <p:sldId id="278" r:id="rId14"/>
    <p:sldId id="270" r:id="rId15"/>
    <p:sldId id="271" r:id="rId16"/>
    <p:sldId id="275" r:id="rId17"/>
    <p:sldId id="272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3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4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0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94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6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4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1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8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78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4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9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31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4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9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15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F27363-3480-4A87-8823-EFA62AC66DE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7D73-DF63-4CE4-8A40-A986E58627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372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9836" y="366528"/>
            <a:ext cx="11492346" cy="143691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				Soutenance de stage de 1ère année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0392" y="1917964"/>
            <a:ext cx="9679791" cy="4113068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/>
              <a:t>Les marocains du media insight :</a:t>
            </a:r>
          </a:p>
          <a:p>
            <a:r>
              <a:rPr lang="fr-FR" sz="3600" dirty="0" smtClean="0"/>
              <a:t>Réalisation d’un système de recommandation des journaux </a:t>
            </a:r>
          </a:p>
          <a:p>
            <a:pPr algn="l"/>
            <a:r>
              <a:rPr lang="fr-FR" sz="1600" dirty="0" smtClean="0"/>
              <a:t>	</a:t>
            </a:r>
          </a:p>
          <a:p>
            <a:pPr algn="l"/>
            <a:endParaRPr lang="fr-FR" sz="1600" dirty="0" smtClean="0"/>
          </a:p>
          <a:p>
            <a:pPr algn="l"/>
            <a:r>
              <a:rPr lang="fr-FR" sz="1600" dirty="0" smtClean="0"/>
              <a:t>Réalisé par :										Encadrant(e) :</a:t>
            </a:r>
          </a:p>
          <a:p>
            <a:pPr algn="l"/>
            <a:r>
              <a:rPr lang="fr-FR" sz="1400" dirty="0" smtClean="0"/>
              <a:t>AIT-SSI Mouslim									Hanane el </a:t>
            </a:r>
            <a:r>
              <a:rPr lang="fr-FR" sz="1400" dirty="0" err="1" smtClean="0"/>
              <a:t>mazili</a:t>
            </a:r>
            <a:endParaRPr lang="fr-FR" sz="1400" dirty="0" smtClean="0"/>
          </a:p>
          <a:p>
            <a:pPr algn="l"/>
            <a:endParaRPr lang="fr-FR" dirty="0" smtClean="0"/>
          </a:p>
          <a:p>
            <a:r>
              <a:rPr lang="fr-FR" sz="1600" dirty="0" smtClean="0"/>
              <a:t>Année universitaire 2019-2020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1384449" y="1917964"/>
            <a:ext cx="8988136" cy="162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18211"/>
            <a:ext cx="1933782" cy="12187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8" y="218209"/>
            <a:ext cx="1740215" cy="14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Analyse et conception</a:t>
            </a:r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69522" y="1012633"/>
            <a:ext cx="9905998" cy="836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 smtClean="0"/>
              <a:t>Conception de la base de données: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93" y="4158371"/>
            <a:ext cx="3564321" cy="186192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9" y="4158371"/>
            <a:ext cx="3153939" cy="18619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249" y="4158371"/>
            <a:ext cx="3010538" cy="18619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18819" y="2106423"/>
            <a:ext cx="12059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Lors de la collecte des données, on a commencé (comme expérience) par le Scraping de ces </a:t>
            </a:r>
          </a:p>
          <a:p>
            <a:r>
              <a:rPr lang="fr-FR" sz="2000" dirty="0" smtClean="0"/>
              <a:t>   trois journaux de pays différents.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452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Analyse et conception</a:t>
            </a:r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69522" y="844963"/>
            <a:ext cx="9905998" cy="836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 smtClean="0"/>
              <a:t>Recherche syntaxique: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241198" y="1494996"/>
            <a:ext cx="11703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Elle consiste à prendre le(s) mot(s) tapé(s) tel qu’il est, </a:t>
            </a:r>
            <a:r>
              <a:rPr lang="fr-FR" sz="2000" dirty="0" smtClean="0"/>
              <a:t>on </a:t>
            </a:r>
            <a:r>
              <a:rPr lang="fr-FR" sz="2000" dirty="0" smtClean="0"/>
              <a:t>parcourt les contenus des journaux </a:t>
            </a:r>
          </a:p>
          <a:p>
            <a:r>
              <a:rPr lang="fr-FR" sz="2000" dirty="0" smtClean="0"/>
              <a:t> dans la DATABASE, et on affiche les articles contenants ce mot du </a:t>
            </a:r>
            <a:r>
              <a:rPr lang="fr-FR" sz="2000" dirty="0" smtClean="0"/>
              <a:t>plus </a:t>
            </a:r>
            <a:r>
              <a:rPr lang="fr-FR" sz="2000" dirty="0" smtClean="0"/>
              <a:t>grand au plus petit.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89" y="2331944"/>
            <a:ext cx="8978262" cy="44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Analyse et conception</a:t>
            </a:r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69522" y="1012633"/>
            <a:ext cx="9905998" cy="836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 smtClean="0"/>
              <a:t>Calcul des similarités:</a:t>
            </a:r>
            <a:endParaRPr lang="fr-FR" sz="3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80" y="1849582"/>
            <a:ext cx="4661881" cy="180028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38" y="4906840"/>
            <a:ext cx="4671723" cy="75417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496369" y="3817579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Calcul du fréquence </a:t>
            </a:r>
            <a:r>
              <a:rPr lang="fr-FR" dirty="0" err="1" smtClean="0"/>
              <a:t>tf_idf</a:t>
            </a:r>
            <a:r>
              <a:rPr lang="fr-FR" dirty="0"/>
              <a:t>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496369" y="5839097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Calcul du similarité (convention).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3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Analyse et conception</a:t>
            </a:r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69522" y="844963"/>
            <a:ext cx="9905998" cy="836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 smtClean="0"/>
              <a:t>Recherche thématique: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241198" y="1494996"/>
            <a:ext cx="12061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Elle consiste à diviser le thème de l’entrée en mots, et calculer la similarité du vecteur du mot</a:t>
            </a:r>
          </a:p>
          <a:p>
            <a:r>
              <a:rPr lang="fr-FR" sz="2000" dirty="0" smtClean="0"/>
              <a:t>avec les vecteurs des contenus de tous les articles et recommander les articles par importance.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07" y="2202882"/>
            <a:ext cx="9598827" cy="45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40122" y="1059873"/>
            <a:ext cx="9905998" cy="58189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Choix des outils et des technologies :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" descr="Résultat de recherche d'images pour &quot;sublime tex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81" y="1395147"/>
            <a:ext cx="2595282" cy="2657582"/>
          </a:xfrm>
          <a:prstGeom prst="rect">
            <a:avLst/>
          </a:prstGeom>
        </p:spPr>
      </p:pic>
      <p:pic>
        <p:nvPicPr>
          <p:cNvPr id="24" name="Picture 3" descr="C:\Users\Hp\Desktop\pandas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576" y="5051401"/>
            <a:ext cx="3968416" cy="932614"/>
          </a:xfrm>
          <a:prstGeom prst="rect">
            <a:avLst/>
          </a:prstGeom>
          <a:noFill/>
        </p:spPr>
      </p:pic>
      <p:pic>
        <p:nvPicPr>
          <p:cNvPr id="25" name="Picture 2" descr="C:\Users\Hp\Desktop\1200px-Scikit_learn_logo_small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7837" y="4688882"/>
            <a:ext cx="2445084" cy="1371600"/>
          </a:xfrm>
          <a:prstGeom prst="rect">
            <a:avLst/>
          </a:prstGeom>
          <a:noFill/>
        </p:spPr>
      </p:pic>
      <p:cxnSp>
        <p:nvCxnSpPr>
          <p:cNvPr id="17" name="Connecteur droit avec flèche 16"/>
          <p:cNvCxnSpPr/>
          <p:nvPr/>
        </p:nvCxnSpPr>
        <p:spPr>
          <a:xfrm>
            <a:off x="4937837" y="3744434"/>
            <a:ext cx="875662" cy="115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314399" y="3723572"/>
            <a:ext cx="677015" cy="115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0" y="1465730"/>
            <a:ext cx="11712388" cy="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1712388" y="1474979"/>
            <a:ext cx="0" cy="524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0" y="6696635"/>
            <a:ext cx="11712388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29" y="4131336"/>
            <a:ext cx="2449591" cy="25051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99" y="1296669"/>
            <a:ext cx="3352409" cy="32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8533" y="997526"/>
            <a:ext cx="9905998" cy="585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Scénario </a:t>
            </a:r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d’exécution: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827"/>
            <a:ext cx="4245429" cy="39427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2569827"/>
            <a:ext cx="3931920" cy="39354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30" y="2557266"/>
            <a:ext cx="3672257" cy="393547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63486" y="1972491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(1)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296297" y="1972491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(2)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12245" y="1972491"/>
            <a:ext cx="7168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(3)</a:t>
            </a:r>
            <a:endParaRPr lang="fr-FR" sz="32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835321" y="1059873"/>
            <a:ext cx="10515600" cy="446246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Cas d’erreurs:</a:t>
            </a:r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5" y="2823884"/>
            <a:ext cx="4678697" cy="35338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81" y="2823885"/>
            <a:ext cx="5120340" cy="353384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44988" y="1988487"/>
            <a:ext cx="939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 cas des erreurs, l’application affiche les messages correspondants comme suit :</a:t>
            </a:r>
          </a:p>
        </p:txBody>
      </p:sp>
    </p:spTree>
    <p:extLst>
      <p:ext uri="{BB962C8B-B14F-4D97-AF65-F5344CB8AC3E}">
        <p14:creationId xmlns:p14="http://schemas.microsoft.com/office/powerpoint/2010/main" val="35373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835321" y="1059873"/>
            <a:ext cx="10515600" cy="4462462"/>
          </a:xfrm>
        </p:spPr>
        <p:txBody>
          <a:bodyPr/>
          <a:lstStyle/>
          <a:p>
            <a:pPr marL="0" indent="0" algn="ctr">
              <a:buNone/>
            </a:pPr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Problèmes rencontrés 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Absence de cahier de charge</a:t>
            </a:r>
          </a:p>
          <a:p>
            <a:r>
              <a:rPr lang="fr-FR" sz="2000" dirty="0" smtClean="0"/>
              <a:t>Sujet non clair et difficile à comprendre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1014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1426610" y="1234685"/>
            <a:ext cx="8566157" cy="4462462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3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L’objectif de l’application et l’objectif général</a:t>
            </a:r>
            <a:r>
              <a:rPr lang="fr-FR" dirty="0">
                <a:sym typeface="Wingdings 2" panose="05020102010507070707" pitchFamily="18" charset="2"/>
              </a:rPr>
              <a:t> réalisés</a:t>
            </a:r>
            <a:r>
              <a:rPr lang="fr-FR" dirty="0" smtClean="0">
                <a:sym typeface="Wingdings 2" panose="05020102010507070707" pitchFamily="18" charset="2"/>
              </a:rPr>
              <a:t>.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On peut penser à des </a:t>
            </a:r>
            <a:r>
              <a:rPr lang="fr-FR" dirty="0" err="1" smtClean="0"/>
              <a:t>ameliorations</a:t>
            </a:r>
            <a:r>
              <a:rPr lang="fr-FR" dirty="0" smtClean="0"/>
              <a:t>.</a:t>
            </a:r>
            <a:endParaRPr lang="fr-FR" dirty="0" smtClean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1927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40326"/>
            <a:ext cx="10515600" cy="5766955"/>
          </a:xfrm>
        </p:spPr>
        <p:txBody>
          <a:bodyPr/>
          <a:lstStyle/>
          <a:p>
            <a:pPr marL="0" indent="0" algn="ctr">
              <a:buNone/>
            </a:pPr>
            <a:r>
              <a:rPr lang="fr-FR" sz="4800" dirty="0" smtClean="0"/>
              <a:t>Plan</a:t>
            </a:r>
          </a:p>
          <a:p>
            <a:endParaRPr lang="fr-FR" dirty="0" smtClean="0"/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Présentation de l’organisme d’accueil</a:t>
            </a:r>
          </a:p>
          <a:p>
            <a:r>
              <a:rPr lang="fr-FR" sz="2800" dirty="0" smtClean="0"/>
              <a:t>Présentation de la mission de stage</a:t>
            </a:r>
          </a:p>
          <a:p>
            <a:r>
              <a:rPr lang="fr-FR" sz="2800" dirty="0" smtClean="0"/>
              <a:t>Analyse et conception</a:t>
            </a:r>
          </a:p>
          <a:p>
            <a:r>
              <a:rPr lang="fr-FR" sz="2800" dirty="0" smtClean="0"/>
              <a:t>Réalisation</a:t>
            </a:r>
          </a:p>
          <a:p>
            <a:r>
              <a:rPr lang="fr-FR" sz="2800" dirty="0" smtClean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3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0"/>
            <a:ext cx="1953489" cy="7623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18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603371" y="853440"/>
            <a:ext cx="8946541" cy="500742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sz="6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103312" y="3357154"/>
            <a:ext cx="9055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fr-FR" sz="4000" dirty="0"/>
              <a:t>Endroit de stage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r-FR" sz="4000" dirty="0"/>
              <a:t>Durée de </a:t>
            </a:r>
            <a:r>
              <a:rPr lang="fr-FR" sz="4000" dirty="0" smtClean="0"/>
              <a:t>stage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r-FR" sz="4000" dirty="0" smtClean="0"/>
              <a:t>Objectif du stage</a:t>
            </a:r>
          </a:p>
        </p:txBody>
      </p:sp>
    </p:spTree>
    <p:extLst>
      <p:ext uri="{BB962C8B-B14F-4D97-AF65-F5344CB8AC3E}">
        <p14:creationId xmlns:p14="http://schemas.microsoft.com/office/powerpoint/2010/main" val="13611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838200" y="1205346"/>
            <a:ext cx="10515600" cy="4992399"/>
          </a:xfrm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Conseil de la communauté marocaine à l’étranger.</a:t>
            </a:r>
            <a:endParaRPr lang="fr-FR" sz="2800" dirty="0">
              <a:solidFill>
                <a:srgbClr val="FF0000"/>
              </a:solidFill>
            </a:endParaRP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Entreprise marocaine</a:t>
            </a:r>
          </a:p>
          <a:p>
            <a:r>
              <a:rPr lang="fr-FR" sz="1800" dirty="0" smtClean="0"/>
              <a:t>Création en 2007</a:t>
            </a:r>
          </a:p>
          <a:p>
            <a:r>
              <a:rPr lang="fr-FR" sz="1800" dirty="0" smtClean="0"/>
              <a:t>Constitutionnalisation en 2011</a:t>
            </a:r>
          </a:p>
          <a:p>
            <a:r>
              <a:rPr lang="fr-FR" sz="1800" dirty="0" smtClean="0"/>
              <a:t>Evalue les politiques envers les 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   marocains à l’étranger</a:t>
            </a:r>
          </a:p>
          <a:p>
            <a:r>
              <a:rPr lang="fr-FR" sz="1800" dirty="0" smtClean="0"/>
              <a:t>Siège social à Rabat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Introduction</a:t>
            </a: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Présentation de l’organisme </a:t>
            </a:r>
            <a:r>
              <a:rPr lang="fr-FR" dirty="0" smtClean="0"/>
              <a:t>d’accueil</a:t>
            </a:r>
            <a:endParaRPr lang="fr-FR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96" y="2194863"/>
            <a:ext cx="57626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838200" y="1101436"/>
            <a:ext cx="10515600" cy="5434446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>
                <a:solidFill>
                  <a:srgbClr val="FF0000"/>
                </a:solidFill>
              </a:rPr>
              <a:t>Conseil de la communauté marocaine à l’étranger 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Introduction</a:t>
            </a: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Présentation de l’organisme </a:t>
            </a:r>
            <a:r>
              <a:rPr lang="fr-FR" dirty="0" smtClean="0"/>
              <a:t>d’accueil</a:t>
            </a:r>
            <a:endParaRPr lang="fr-FR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99" y="1758445"/>
            <a:ext cx="5579657" cy="287744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98574" y="1902276"/>
            <a:ext cx="61414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Dès sa création, le CCME a créé une polémique</a:t>
            </a:r>
          </a:p>
          <a:p>
            <a:r>
              <a:rPr lang="fr-FR" dirty="0" smtClean="0"/>
              <a:t>     en Belgique, en France, et en Pays Bas.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Il </a:t>
            </a:r>
            <a:r>
              <a:rPr lang="fr-FR" dirty="0"/>
              <a:t>a </a:t>
            </a:r>
            <a:r>
              <a:rPr lang="fr-FR" dirty="0" smtClean="0"/>
              <a:t>pour </a:t>
            </a:r>
            <a:r>
              <a:rPr lang="fr-FR" dirty="0"/>
              <a:t>mission </a:t>
            </a:r>
            <a:r>
              <a:rPr lang="fr-FR" dirty="0" smtClean="0"/>
              <a:t>d'émettre </a:t>
            </a:r>
            <a:r>
              <a:rPr lang="fr-FR" dirty="0"/>
              <a:t>des avis en vue de </a:t>
            </a:r>
            <a:endParaRPr lang="fr-FR" dirty="0" smtClean="0"/>
          </a:p>
          <a:p>
            <a:r>
              <a:rPr lang="fr-FR" dirty="0" smtClean="0"/>
              <a:t>     veiller </a:t>
            </a:r>
            <a:r>
              <a:rPr lang="fr-FR" dirty="0"/>
              <a:t>à la </a:t>
            </a:r>
            <a:r>
              <a:rPr lang="fr-FR" dirty="0" smtClean="0"/>
              <a:t>défense </a:t>
            </a:r>
            <a:r>
              <a:rPr lang="fr-FR" dirty="0"/>
              <a:t>des intérêts des Marocain(e)s </a:t>
            </a:r>
            <a:endParaRPr lang="fr-FR" dirty="0" smtClean="0"/>
          </a:p>
          <a:p>
            <a:r>
              <a:rPr lang="fr-FR" dirty="0" smtClean="0"/>
              <a:t>     de l'étranger </a:t>
            </a:r>
            <a:r>
              <a:rPr lang="fr-FR" dirty="0"/>
              <a:t>à l'intérieur et à l'extérieur du Maroc, </a:t>
            </a:r>
            <a:endParaRPr lang="fr-FR" dirty="0" smtClean="0"/>
          </a:p>
          <a:p>
            <a:r>
              <a:rPr lang="fr-FR" dirty="0" smtClean="0"/>
              <a:t>     et </a:t>
            </a:r>
            <a:r>
              <a:rPr lang="fr-FR" dirty="0"/>
              <a:t>de renforcer leur contribution au </a:t>
            </a:r>
            <a:endParaRPr lang="fr-FR" dirty="0" smtClean="0"/>
          </a:p>
          <a:p>
            <a:r>
              <a:rPr lang="fr-FR" dirty="0" smtClean="0"/>
              <a:t>     développement </a:t>
            </a:r>
            <a:r>
              <a:rPr lang="fr-FR" dirty="0"/>
              <a:t>du pays.</a:t>
            </a:r>
          </a:p>
        </p:txBody>
      </p:sp>
    </p:spTree>
    <p:extLst>
      <p:ext uri="{BB962C8B-B14F-4D97-AF65-F5344CB8AC3E}">
        <p14:creationId xmlns:p14="http://schemas.microsoft.com/office/powerpoint/2010/main" val="37037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838200" y="1101436"/>
            <a:ext cx="10934700" cy="5075527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Problématique :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dirty="0" smtClean="0"/>
              <a:t>Grand efforts pour accéder aux sujets</a:t>
            </a:r>
            <a:endParaRPr lang="fr-FR" sz="2000" dirty="0" smtClean="0"/>
          </a:p>
          <a:p>
            <a:r>
              <a:rPr lang="fr-FR" dirty="0"/>
              <a:t>Coûts élevées </a:t>
            </a:r>
            <a:r>
              <a:rPr lang="fr-FR" dirty="0" smtClean="0"/>
              <a:t>pour utiliser des logiciels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 déjà prêtes</a:t>
            </a:r>
          </a:p>
          <a:p>
            <a:r>
              <a:rPr lang="fr-FR" sz="2000" dirty="0" smtClean="0"/>
              <a:t>Temps investit élevé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D’où la nécessité d’un logiciel optimisant</a:t>
            </a:r>
          </a:p>
          <a:p>
            <a:pPr marL="0" indent="0">
              <a:buNone/>
            </a:pPr>
            <a:r>
              <a:rPr lang="fr-FR" dirty="0" smtClean="0"/>
              <a:t>   tout cela.</a:t>
            </a:r>
          </a:p>
          <a:p>
            <a:endParaRPr lang="fr-FR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Présentation de la mission de stage</a:t>
            </a:r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77" y="2369127"/>
            <a:ext cx="5493124" cy="33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501639" y="1310586"/>
            <a:ext cx="10515600" cy="37938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3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Objectif général: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800" dirty="0" smtClean="0"/>
              <a:t>Fabriquer une application Desktop qui :</a:t>
            </a:r>
          </a:p>
          <a:p>
            <a:pPr lvl="1"/>
            <a:r>
              <a:rPr lang="fr-FR" sz="1600" dirty="0" smtClean="0"/>
              <a:t>Recommande les journaux en fonction de sujets </a:t>
            </a:r>
          </a:p>
          <a:p>
            <a:pPr marL="457200" lvl="1" indent="0">
              <a:buNone/>
            </a:pPr>
            <a:r>
              <a:rPr lang="fr-FR" sz="1600" dirty="0"/>
              <a:t> </a:t>
            </a:r>
            <a:r>
              <a:rPr lang="fr-FR" sz="1600" dirty="0" smtClean="0"/>
              <a:t>     qui traitent.</a:t>
            </a:r>
          </a:p>
          <a:p>
            <a:pPr lvl="1"/>
            <a:r>
              <a:rPr lang="fr-FR" sz="1600" dirty="0" smtClean="0"/>
              <a:t>Contient une grande </a:t>
            </a:r>
            <a:r>
              <a:rPr lang="fr-FR" sz="1600" dirty="0"/>
              <a:t>D</a:t>
            </a:r>
            <a:r>
              <a:rPr lang="fr-FR" sz="1600" dirty="0" smtClean="0"/>
              <a:t>atabase contenant</a:t>
            </a:r>
          </a:p>
          <a:p>
            <a:pPr marL="457200" lvl="1" indent="0">
              <a:buNone/>
            </a:pPr>
            <a:r>
              <a:rPr lang="fr-FR" sz="1600" dirty="0" smtClean="0"/>
              <a:t>      plusieurs journaux.</a:t>
            </a:r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endParaRPr lang="fr-FR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Présentation de la mission de stage</a:t>
            </a:r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21" y="2212652"/>
            <a:ext cx="5680454" cy="36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213523" y="1285417"/>
            <a:ext cx="10515600" cy="43169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Objectif de l’application :</a:t>
            </a:r>
          </a:p>
          <a:p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400" dirty="0" smtClean="0"/>
              <a:t>Retourne les journaux par ordre d’importance définis par :</a:t>
            </a:r>
            <a:endParaRPr lang="fr-FR" sz="1400" dirty="0"/>
          </a:p>
          <a:p>
            <a:r>
              <a:rPr lang="fr-FR" sz="1400" dirty="0" smtClean="0"/>
              <a:t>Le nom du journal.</a:t>
            </a:r>
          </a:p>
          <a:p>
            <a:r>
              <a:rPr lang="fr-FR" sz="1400" dirty="0" smtClean="0"/>
              <a:t>Le titre du sujet.</a:t>
            </a:r>
          </a:p>
          <a:p>
            <a:r>
              <a:rPr lang="fr-FR" sz="1400" dirty="0" smtClean="0"/>
              <a:t>Le URL pour accéder à la page du journal officielle.</a:t>
            </a:r>
          </a:p>
          <a:p>
            <a:r>
              <a:rPr lang="fr-FR" sz="1400" dirty="0" smtClean="0"/>
              <a:t>Le langage de l’article.</a:t>
            </a:r>
          </a:p>
          <a:p>
            <a:r>
              <a:rPr lang="fr-FR" sz="1400" dirty="0" smtClean="0"/>
              <a:t>Le pays de l’article.</a:t>
            </a:r>
          </a:p>
          <a:p>
            <a:r>
              <a:rPr lang="fr-FR" sz="1400" dirty="0" smtClean="0"/>
              <a:t>Le sentiment dominant dans l’article (positive ou négative).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endParaRPr lang="fr-FR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0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Présentation de la mission de stage</a:t>
            </a:r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Analyse et conception</a:t>
            </a:r>
            <a:endParaRPr lang="fr-FR" sz="1800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45" y="2249326"/>
            <a:ext cx="5853545" cy="37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381000" y="762358"/>
            <a:ext cx="10515600" cy="5683827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La base de donnée de l’application: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Pour l’intégration de la </a:t>
            </a:r>
            <a:r>
              <a:rPr lang="fr-FR" dirty="0"/>
              <a:t>D</a:t>
            </a:r>
            <a:r>
              <a:rPr lang="fr-FR" sz="2000" dirty="0" smtClean="0"/>
              <a:t>atabase </a:t>
            </a:r>
            <a:r>
              <a:rPr lang="fr-FR" dirty="0" smtClean="0"/>
              <a:t>on a:</a:t>
            </a:r>
          </a:p>
          <a:p>
            <a:r>
              <a:rPr lang="fr-FR" dirty="0" smtClean="0"/>
              <a:t>U</a:t>
            </a:r>
            <a:r>
              <a:rPr lang="fr-FR" sz="2000" dirty="0" smtClean="0"/>
              <a:t>tilisé le Scraping des données à partir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des sites des journaux officiels.</a:t>
            </a:r>
            <a:endParaRPr lang="fr-FR" sz="2000" dirty="0" smtClean="0"/>
          </a:p>
          <a:p>
            <a:r>
              <a:rPr lang="fr-FR" dirty="0" smtClean="0"/>
              <a:t>Ajouté sa lecture automatique dans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 l’application.</a:t>
            </a:r>
          </a:p>
          <a:p>
            <a:pPr marL="0" indent="0">
              <a:buNone/>
            </a:pPr>
            <a:endParaRPr lang="fr-FR" sz="200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1" y="0"/>
            <a:ext cx="1953489" cy="762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Introduction</a:t>
            </a:r>
            <a:endParaRPr lang="fr-FR" sz="18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953491" y="-2"/>
            <a:ext cx="2106670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l’organisme d’accueil</a:t>
            </a:r>
            <a:endParaRPr lang="fr-FR" sz="18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4060163" y="-1"/>
            <a:ext cx="2032958" cy="762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Présentation de la mission de stage</a:t>
            </a:r>
            <a:endParaRPr lang="fr-FR" sz="1800" dirty="0"/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>
          <a:xfrm>
            <a:off x="6093122" y="-3"/>
            <a:ext cx="2105698" cy="762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Analyse et conception</a:t>
            </a:r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8198820" y="-3"/>
            <a:ext cx="1960221" cy="755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Réalisation</a:t>
            </a:r>
            <a:endParaRPr lang="fr-FR" sz="1800" dirty="0"/>
          </a:p>
        </p:txBody>
      </p:sp>
      <p:sp>
        <p:nvSpPr>
          <p:cNvPr id="23" name="Espace réservé du contenu 4"/>
          <p:cNvSpPr txBox="1">
            <a:spLocks/>
          </p:cNvSpPr>
          <p:nvPr/>
        </p:nvSpPr>
        <p:spPr>
          <a:xfrm>
            <a:off x="10159041" y="0"/>
            <a:ext cx="2032959" cy="762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/>
              <a:t> Conclusion</a:t>
            </a:r>
            <a:endParaRPr lang="fr-FR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2" y="1658983"/>
            <a:ext cx="6374674" cy="41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4862</TotalTime>
  <Words>728</Words>
  <Application>Microsoft Office PowerPoint</Application>
  <PresentationFormat>Grand écran</PresentationFormat>
  <Paragraphs>217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Courier New</vt:lpstr>
      <vt:lpstr>Wingdings</vt:lpstr>
      <vt:lpstr>Wingdings 2</vt:lpstr>
      <vt:lpstr>Wingdings 3</vt:lpstr>
      <vt:lpstr>Ion</vt:lpstr>
      <vt:lpstr>    Soutenance de stage de 1ère année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Maher Fattouh</cp:lastModifiedBy>
  <cp:revision>138</cp:revision>
  <dcterms:created xsi:type="dcterms:W3CDTF">2019-10-11T17:00:08Z</dcterms:created>
  <dcterms:modified xsi:type="dcterms:W3CDTF">2019-12-11T13:44:27Z</dcterms:modified>
</cp:coreProperties>
</file>