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0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>
        <p:scale>
          <a:sx n="125" d="100"/>
          <a:sy n="125" d="100"/>
        </p:scale>
        <p:origin x="22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C63BB-F895-43B8-BF20-B7CE3A5F8F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A4A617-3C7A-48F6-817E-F32B399D73CF}">
      <dgm:prSet/>
      <dgm:spPr/>
      <dgm:t>
        <a:bodyPr/>
        <a:lstStyle/>
        <a:p>
          <a:r>
            <a:rPr lang="en-US" b="0" i="0"/>
            <a:t>The dataset is loaded in the HDF5 format.</a:t>
          </a:r>
          <a:endParaRPr lang="en-US"/>
        </a:p>
      </dgm:t>
    </dgm:pt>
    <dgm:pt modelId="{E1690C04-F90B-45B1-8AA4-FC7841AD62FB}" type="parTrans" cxnId="{3837C40A-F5BE-4DF5-9075-79CEAD7B0F7D}">
      <dgm:prSet/>
      <dgm:spPr/>
      <dgm:t>
        <a:bodyPr/>
        <a:lstStyle/>
        <a:p>
          <a:endParaRPr lang="en-US"/>
        </a:p>
      </dgm:t>
    </dgm:pt>
    <dgm:pt modelId="{36C14311-0BB0-4BD8-BA15-39634E207697}" type="sibTrans" cxnId="{3837C40A-F5BE-4DF5-9075-79CEAD7B0F7D}">
      <dgm:prSet/>
      <dgm:spPr/>
      <dgm:t>
        <a:bodyPr/>
        <a:lstStyle/>
        <a:p>
          <a:endParaRPr lang="en-US"/>
        </a:p>
      </dgm:t>
    </dgm:pt>
    <dgm:pt modelId="{11578A6B-DAF4-4479-8947-075237677DFA}">
      <dgm:prSet/>
      <dgm:spPr/>
      <dgm:t>
        <a:bodyPr/>
        <a:lstStyle/>
        <a:p>
          <a:r>
            <a:rPr lang="en-US" b="0" i="0"/>
            <a:t>Converted the dataset from HDF5 format to numpy arrays.</a:t>
          </a:r>
          <a:endParaRPr lang="en-US"/>
        </a:p>
      </dgm:t>
    </dgm:pt>
    <dgm:pt modelId="{3664AAEC-3C93-477E-AEB3-79C7188F03D3}" type="parTrans" cxnId="{F8653FB2-6A83-435D-AED6-DCA8711A0B71}">
      <dgm:prSet/>
      <dgm:spPr/>
      <dgm:t>
        <a:bodyPr/>
        <a:lstStyle/>
        <a:p>
          <a:endParaRPr lang="en-US"/>
        </a:p>
      </dgm:t>
    </dgm:pt>
    <dgm:pt modelId="{151AADCE-C576-44B1-BE80-2996B6DED72E}" type="sibTrans" cxnId="{F8653FB2-6A83-435D-AED6-DCA8711A0B71}">
      <dgm:prSet/>
      <dgm:spPr/>
      <dgm:t>
        <a:bodyPr/>
        <a:lstStyle/>
        <a:p>
          <a:endParaRPr lang="en-US"/>
        </a:p>
      </dgm:t>
    </dgm:pt>
    <dgm:pt modelId="{495BCC29-6E98-486C-8581-3A4776789141}">
      <dgm:prSet/>
      <dgm:spPr/>
      <dgm:t>
        <a:bodyPr/>
        <a:lstStyle/>
        <a:p>
          <a:r>
            <a:rPr lang="en-US" b="0" i="0"/>
            <a:t>Checking type of the converted array.</a:t>
          </a:r>
          <a:endParaRPr lang="en-US"/>
        </a:p>
      </dgm:t>
    </dgm:pt>
    <dgm:pt modelId="{C7024C86-7ACA-4B40-9C72-FD63B4D4D511}" type="parTrans" cxnId="{1273FC47-51A2-420D-BB91-3B60C96BF03E}">
      <dgm:prSet/>
      <dgm:spPr/>
      <dgm:t>
        <a:bodyPr/>
        <a:lstStyle/>
        <a:p>
          <a:endParaRPr lang="en-US"/>
        </a:p>
      </dgm:t>
    </dgm:pt>
    <dgm:pt modelId="{8ED9E759-D343-4775-BEDF-529DCF19F8CC}" type="sibTrans" cxnId="{1273FC47-51A2-420D-BB91-3B60C96BF03E}">
      <dgm:prSet/>
      <dgm:spPr/>
      <dgm:t>
        <a:bodyPr/>
        <a:lstStyle/>
        <a:p>
          <a:endParaRPr lang="en-US"/>
        </a:p>
      </dgm:t>
    </dgm:pt>
    <dgm:pt modelId="{479CBCDB-8138-4BAD-8D61-7B28D0FC27F8}">
      <dgm:prSet/>
      <dgm:spPr/>
      <dgm:t>
        <a:bodyPr/>
        <a:lstStyle/>
        <a:p>
          <a:r>
            <a:rPr lang="en-US" b="0" i="0"/>
            <a:t>Resplitting the training set into training and validation sets.</a:t>
          </a:r>
          <a:endParaRPr lang="en-US"/>
        </a:p>
      </dgm:t>
    </dgm:pt>
    <dgm:pt modelId="{05086C7F-2E64-4B80-8F37-E5C0CCB908F0}" type="parTrans" cxnId="{F4890F7D-2BE6-4A66-827E-14D01DFC47B4}">
      <dgm:prSet/>
      <dgm:spPr/>
      <dgm:t>
        <a:bodyPr/>
        <a:lstStyle/>
        <a:p>
          <a:endParaRPr lang="en-US"/>
        </a:p>
      </dgm:t>
    </dgm:pt>
    <dgm:pt modelId="{A8630416-4659-4BEE-8CC5-E14C54122C22}" type="sibTrans" cxnId="{F4890F7D-2BE6-4A66-827E-14D01DFC47B4}">
      <dgm:prSet/>
      <dgm:spPr/>
      <dgm:t>
        <a:bodyPr/>
        <a:lstStyle/>
        <a:p>
          <a:endParaRPr lang="en-US"/>
        </a:p>
      </dgm:t>
    </dgm:pt>
    <dgm:pt modelId="{258447BC-8047-447B-88BC-F2A81D3061AD}" type="pres">
      <dgm:prSet presAssocID="{3EAC63BB-F895-43B8-BF20-B7CE3A5F8F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BD427A-8AEE-44B5-AADD-25A935450297}" type="pres">
      <dgm:prSet presAssocID="{7DA4A617-3C7A-48F6-817E-F32B399D73C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8A3A1-A40F-4451-AC7A-AC6F04108876}" type="pres">
      <dgm:prSet presAssocID="{36C14311-0BB0-4BD8-BA15-39634E207697}" presName="spacer" presStyleCnt="0"/>
      <dgm:spPr/>
    </dgm:pt>
    <dgm:pt modelId="{AC83FB7D-CD00-4932-B764-944ED96AC1EB}" type="pres">
      <dgm:prSet presAssocID="{11578A6B-DAF4-4479-8947-075237677DF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5213E-9A4C-4A07-8A1D-F74489FD45F6}" type="pres">
      <dgm:prSet presAssocID="{151AADCE-C576-44B1-BE80-2996B6DED72E}" presName="spacer" presStyleCnt="0"/>
      <dgm:spPr/>
    </dgm:pt>
    <dgm:pt modelId="{3F836667-31F7-4585-A930-08E59173F7A0}" type="pres">
      <dgm:prSet presAssocID="{495BCC29-6E98-486C-8581-3A477678914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3BC91-D43C-43ED-B250-330A51301184}" type="pres">
      <dgm:prSet presAssocID="{8ED9E759-D343-4775-BEDF-529DCF19F8CC}" presName="spacer" presStyleCnt="0"/>
      <dgm:spPr/>
    </dgm:pt>
    <dgm:pt modelId="{81252A39-F99F-49F6-9AA1-9254165F05AB}" type="pres">
      <dgm:prSet presAssocID="{479CBCDB-8138-4BAD-8D61-7B28D0FC27F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73FC47-51A2-420D-BB91-3B60C96BF03E}" srcId="{3EAC63BB-F895-43B8-BF20-B7CE3A5F8FCE}" destId="{495BCC29-6E98-486C-8581-3A4776789141}" srcOrd="2" destOrd="0" parTransId="{C7024C86-7ACA-4B40-9C72-FD63B4D4D511}" sibTransId="{8ED9E759-D343-4775-BEDF-529DCF19F8CC}"/>
    <dgm:cxn modelId="{EFC6DDF1-464D-43E8-A100-1FFBB12BBDA3}" type="presOf" srcId="{7DA4A617-3C7A-48F6-817E-F32B399D73CF}" destId="{7ABD427A-8AEE-44B5-AADD-25A935450297}" srcOrd="0" destOrd="0" presId="urn:microsoft.com/office/officeart/2005/8/layout/vList2"/>
    <dgm:cxn modelId="{D2A62E09-EF14-41A7-99E5-83606AD7BEED}" type="presOf" srcId="{495BCC29-6E98-486C-8581-3A4776789141}" destId="{3F836667-31F7-4585-A930-08E59173F7A0}" srcOrd="0" destOrd="0" presId="urn:microsoft.com/office/officeart/2005/8/layout/vList2"/>
    <dgm:cxn modelId="{F8653FB2-6A83-435D-AED6-DCA8711A0B71}" srcId="{3EAC63BB-F895-43B8-BF20-B7CE3A5F8FCE}" destId="{11578A6B-DAF4-4479-8947-075237677DFA}" srcOrd="1" destOrd="0" parTransId="{3664AAEC-3C93-477E-AEB3-79C7188F03D3}" sibTransId="{151AADCE-C576-44B1-BE80-2996B6DED72E}"/>
    <dgm:cxn modelId="{F4890F7D-2BE6-4A66-827E-14D01DFC47B4}" srcId="{3EAC63BB-F895-43B8-BF20-B7CE3A5F8FCE}" destId="{479CBCDB-8138-4BAD-8D61-7B28D0FC27F8}" srcOrd="3" destOrd="0" parTransId="{05086C7F-2E64-4B80-8F37-E5C0CCB908F0}" sibTransId="{A8630416-4659-4BEE-8CC5-E14C54122C22}"/>
    <dgm:cxn modelId="{5BAC8A01-650B-4A9D-9733-6B9FAE6756D3}" type="presOf" srcId="{11578A6B-DAF4-4479-8947-075237677DFA}" destId="{AC83FB7D-CD00-4932-B764-944ED96AC1EB}" srcOrd="0" destOrd="0" presId="urn:microsoft.com/office/officeart/2005/8/layout/vList2"/>
    <dgm:cxn modelId="{3837C40A-F5BE-4DF5-9075-79CEAD7B0F7D}" srcId="{3EAC63BB-F895-43B8-BF20-B7CE3A5F8FCE}" destId="{7DA4A617-3C7A-48F6-817E-F32B399D73CF}" srcOrd="0" destOrd="0" parTransId="{E1690C04-F90B-45B1-8AA4-FC7841AD62FB}" sibTransId="{36C14311-0BB0-4BD8-BA15-39634E207697}"/>
    <dgm:cxn modelId="{E68E94E7-64B0-4ADD-BC30-DF30A6262B38}" type="presOf" srcId="{3EAC63BB-F895-43B8-BF20-B7CE3A5F8FCE}" destId="{258447BC-8047-447B-88BC-F2A81D3061AD}" srcOrd="0" destOrd="0" presId="urn:microsoft.com/office/officeart/2005/8/layout/vList2"/>
    <dgm:cxn modelId="{47517FC2-0079-4A83-8F77-43A2E24EBEFA}" type="presOf" srcId="{479CBCDB-8138-4BAD-8D61-7B28D0FC27F8}" destId="{81252A39-F99F-49F6-9AA1-9254165F05AB}" srcOrd="0" destOrd="0" presId="urn:microsoft.com/office/officeart/2005/8/layout/vList2"/>
    <dgm:cxn modelId="{AD14B445-97B2-409C-8E79-CECA0F5F15A6}" type="presParOf" srcId="{258447BC-8047-447B-88BC-F2A81D3061AD}" destId="{7ABD427A-8AEE-44B5-AADD-25A935450297}" srcOrd="0" destOrd="0" presId="urn:microsoft.com/office/officeart/2005/8/layout/vList2"/>
    <dgm:cxn modelId="{19956EA7-225B-4441-B79C-F8E2698947B5}" type="presParOf" srcId="{258447BC-8047-447B-88BC-F2A81D3061AD}" destId="{0F48A3A1-A40F-4451-AC7A-AC6F04108876}" srcOrd="1" destOrd="0" presId="urn:microsoft.com/office/officeart/2005/8/layout/vList2"/>
    <dgm:cxn modelId="{7C9A9BB3-A64C-4A4F-A50F-BCF7ED3F99B5}" type="presParOf" srcId="{258447BC-8047-447B-88BC-F2A81D3061AD}" destId="{AC83FB7D-CD00-4932-B764-944ED96AC1EB}" srcOrd="2" destOrd="0" presId="urn:microsoft.com/office/officeart/2005/8/layout/vList2"/>
    <dgm:cxn modelId="{2B8FEA89-899D-4E9E-8453-14A3A91F19FA}" type="presParOf" srcId="{258447BC-8047-447B-88BC-F2A81D3061AD}" destId="{A445213E-9A4C-4A07-8A1D-F74489FD45F6}" srcOrd="3" destOrd="0" presId="urn:microsoft.com/office/officeart/2005/8/layout/vList2"/>
    <dgm:cxn modelId="{173BA527-54EA-4E47-9094-709C60916DC3}" type="presParOf" srcId="{258447BC-8047-447B-88BC-F2A81D3061AD}" destId="{3F836667-31F7-4585-A930-08E59173F7A0}" srcOrd="4" destOrd="0" presId="urn:microsoft.com/office/officeart/2005/8/layout/vList2"/>
    <dgm:cxn modelId="{AAEC1405-3591-4B48-B3D3-61ABE95800FB}" type="presParOf" srcId="{258447BC-8047-447B-88BC-F2A81D3061AD}" destId="{7453BC91-D43C-43ED-B250-330A51301184}" srcOrd="5" destOrd="0" presId="urn:microsoft.com/office/officeart/2005/8/layout/vList2"/>
    <dgm:cxn modelId="{F77B0044-790F-4869-BC8B-315772D9A8D0}" type="presParOf" srcId="{258447BC-8047-447B-88BC-F2A81D3061AD}" destId="{81252A39-F99F-49F6-9AA1-9254165F05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427A-8AEE-44B5-AADD-25A935450297}">
      <dsp:nvSpPr>
        <dsp:cNvPr id="0" name=""/>
        <dsp:cNvSpPr/>
      </dsp:nvSpPr>
      <dsp:spPr>
        <a:xfrm>
          <a:off x="0" y="28624"/>
          <a:ext cx="4211240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The dataset is loaded in the HDF5 format.</a:t>
          </a:r>
          <a:endParaRPr lang="en-US" sz="2100" kern="1200"/>
        </a:p>
      </dsp:txBody>
      <dsp:txXfrm>
        <a:off x="40780" y="69404"/>
        <a:ext cx="4129680" cy="753819"/>
      </dsp:txXfrm>
    </dsp:sp>
    <dsp:sp modelId="{AC83FB7D-CD00-4932-B764-944ED96AC1EB}">
      <dsp:nvSpPr>
        <dsp:cNvPr id="0" name=""/>
        <dsp:cNvSpPr/>
      </dsp:nvSpPr>
      <dsp:spPr>
        <a:xfrm>
          <a:off x="0" y="924484"/>
          <a:ext cx="4211240" cy="835379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Converted the dataset from HDF5 format to numpy arrays.</a:t>
          </a:r>
          <a:endParaRPr lang="en-US" sz="2100" kern="1200"/>
        </a:p>
      </dsp:txBody>
      <dsp:txXfrm>
        <a:off x="40780" y="965264"/>
        <a:ext cx="4129680" cy="753819"/>
      </dsp:txXfrm>
    </dsp:sp>
    <dsp:sp modelId="{3F836667-31F7-4585-A930-08E59173F7A0}">
      <dsp:nvSpPr>
        <dsp:cNvPr id="0" name=""/>
        <dsp:cNvSpPr/>
      </dsp:nvSpPr>
      <dsp:spPr>
        <a:xfrm>
          <a:off x="0" y="1820344"/>
          <a:ext cx="4211240" cy="835379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Checking type of the converted array.</a:t>
          </a:r>
          <a:endParaRPr lang="en-US" sz="2100" kern="1200"/>
        </a:p>
      </dsp:txBody>
      <dsp:txXfrm>
        <a:off x="40780" y="1861124"/>
        <a:ext cx="4129680" cy="753819"/>
      </dsp:txXfrm>
    </dsp:sp>
    <dsp:sp modelId="{81252A39-F99F-49F6-9AA1-9254165F05AB}">
      <dsp:nvSpPr>
        <dsp:cNvPr id="0" name=""/>
        <dsp:cNvSpPr/>
      </dsp:nvSpPr>
      <dsp:spPr>
        <a:xfrm>
          <a:off x="0" y="2716204"/>
          <a:ext cx="4211240" cy="83537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/>
            <a:t>Resplitting the training set into training and validation sets.</a:t>
          </a:r>
          <a:endParaRPr lang="en-US" sz="2100" kern="1200"/>
        </a:p>
      </dsp:txBody>
      <dsp:txXfrm>
        <a:off x="40780" y="2756984"/>
        <a:ext cx="412968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1363713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1363713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36371317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36371317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136371317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136371317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SLIDES_API136371317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SLIDES_API136371317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136371317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136371317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2890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36504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840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554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172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80706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3937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7702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11802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SA_Introduction_Slide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505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SA_Title_Body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39" name="Google Shape;139;p14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34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54169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SA_Title_Body_1_no_imag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43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9127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935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6166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6317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93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3759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34212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617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 descr="Stock numbers on a digital display">
            <a:extLst>
              <a:ext uri="{FF2B5EF4-FFF2-40B4-BE49-F238E27FC236}">
                <a16:creationId xmlns:a16="http://schemas.microsoft.com/office/drawing/2014/main" id="{2BCDF8F3-2D16-E977-7B75-AE9ECA5F4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b="343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42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900" dirty="0"/>
              <a:t>Multi-Digit Number Recognition using Deep Convolutional Neural Networks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09905" cy="31466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This presentation focuses on recognizing multi-digit numbers from street view imagery using deep convolutional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8D0CA-DDDF-8285-4F75-D985F024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37" y="699897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6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Block Diagram for CNN model.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B0D6A1E8-6030-B083-7533-42B079DE3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659567"/>
            <a:ext cx="4702997" cy="36003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6085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EEEC8-7B42-CC40-013D-0DB43644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04" y="529501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buSzPct val="80000"/>
            </a:pPr>
            <a:r>
              <a:rPr lang="en-US" sz="1700" dirty="0">
                <a:solidFill>
                  <a:srgbClr val="EBEBEB"/>
                </a:solidFill>
                <a:effectLst/>
              </a:rPr>
              <a:t>Compile the model  and train the CNN on the training 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80BA1-AD23-76CA-6F86-EEB9B9687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78" y="2107692"/>
            <a:ext cx="7265164" cy="295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2F1F-F428-6D4F-ABC5-6A351DB68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9" y="2492141"/>
            <a:ext cx="7265164" cy="21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20D28-243E-B43D-7A46-C24CB3AAF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86" y="1030456"/>
            <a:ext cx="6863105" cy="815693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E9AC96-E4BF-1996-5769-BFD7BF91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6" y="2946737"/>
            <a:ext cx="6887209" cy="13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buSzPct val="80000"/>
            </a:pPr>
            <a:r>
              <a:rPr lang="en-US" sz="2800" dirty="0">
                <a:solidFill>
                  <a:srgbClr val="EBEBEB"/>
                </a:solidFill>
              </a:rPr>
              <a:t>E</a:t>
            </a:r>
            <a:r>
              <a:rPr lang="en-US" sz="2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valuate model performance on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010053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926AD-DD5C-9F6E-1FD5-6C9CDBC8B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93" y="818973"/>
            <a:ext cx="6863105" cy="1441252"/>
          </a:xfrm>
          <a:prstGeom prst="rect">
            <a:avLst/>
          </a:prstGeom>
          <a:effectLst/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8E3C5-2D3A-480C-1FC7-268BE267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2714985"/>
            <a:ext cx="6887209" cy="13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Save the trained model</a:t>
            </a:r>
            <a:endParaRPr lang="en-US" sz="2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6241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107C-8977-07FC-0295-80FBFB5C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00" y="710652"/>
            <a:ext cx="6485100" cy="7269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sz="2400" dirty="0">
                <a:effectLst/>
              </a:rPr>
              <a:t>isplay Classification </a:t>
            </a:r>
            <a:r>
              <a:rPr lang="en-US" dirty="0"/>
              <a:t>R</a:t>
            </a:r>
            <a:r>
              <a:rPr lang="en-US" sz="2400" dirty="0">
                <a:effectLst/>
              </a:rPr>
              <a:t>eport</a:t>
            </a:r>
            <a:br>
              <a:rPr lang="en-US" sz="2400" dirty="0">
                <a:effectLst/>
              </a:rPr>
            </a:br>
            <a:endParaRPr lang="en-US" dirty="0"/>
          </a:p>
        </p:txBody>
      </p:sp>
      <p:pic>
        <p:nvPicPr>
          <p:cNvPr id="1026" name="Picture 2" descr="https://cdn.discordapp.com/attachments/962694703332069456/110432671340142602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6" y="1547835"/>
            <a:ext cx="6216604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7557-18E7-F81A-BB67-FF3A91C1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EBEBEB"/>
                </a:solidFill>
                <a:effectLst/>
              </a:rPr>
              <a:t>Visualize the performance of the CNN by displaying the ROC curve and the confusion matrix</a:t>
            </a:r>
            <a:endParaRPr lang="en-US" sz="2000">
              <a:solidFill>
                <a:srgbClr val="EBEBEB"/>
              </a:solidFill>
            </a:endParaRPr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2" cy="3821950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9CD86-61A3-AD4D-3327-DF32DBB16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661" y="1951227"/>
            <a:ext cx="3970050" cy="314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0DAA6-1840-35BE-CA1D-6E8D13911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02" y="1820663"/>
            <a:ext cx="4376057" cy="1411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90" y="3296775"/>
            <a:ext cx="4076328" cy="1732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908" y="2397810"/>
            <a:ext cx="3984691" cy="27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4105" name="Picture 410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4107" name="Oval 410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4111" name="Picture 411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5C604-03B1-1E0A-2FE8-86F5A77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994410"/>
            <a:ext cx="2514282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6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Visualization of Predictions with Confidence</a:t>
            </a:r>
            <a:br>
              <a:rPr lang="en-US" sz="26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9" name="Freeform: Shape 411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51435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68" y="51682"/>
            <a:ext cx="4544481" cy="47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8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0C048-8734-59F3-2F09-87A310D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300"/>
              <a:t>Covered Sections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2029ED6E-6C01-D318-02A6-0C99A7A810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73" r="28954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8A7-FAC1-7D04-9F16-337338F1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8212" y="1539688"/>
            <a:ext cx="3479177" cy="3146611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Import all necessary libraries.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Open the SVHN dataset in HDF5 format and split it into training, validation, and test sets.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Visualize the dataset by showing the number of images of each digit and displaying random samples of the images.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Preprocess the images by scaling them and reshaping them to fit the input shape of the CNN.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Build a CNN model using the TensorFlow library.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Compile the model  and train the CNN on the training set.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solidFill>
                  <a:srgbClr val="EBEBEB"/>
                </a:solidFill>
              </a:rPr>
              <a:t>E</a:t>
            </a:r>
            <a:r>
              <a:rPr lang="en-US" sz="8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valuate model performance on the Training set.</a:t>
            </a:r>
            <a:endParaRPr lang="en-US" sz="800" dirty="0">
              <a:effectLst/>
            </a:endParaRP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Save the trained model.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/>
              <a:t>D</a:t>
            </a:r>
            <a:r>
              <a:rPr lang="en-US" sz="800" dirty="0">
                <a:effectLst/>
              </a:rPr>
              <a:t>isplay its classification report 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Visualize the performance of the CNN by displaying the ROC curve and the confusion matrix.</a:t>
            </a:r>
          </a:p>
          <a:p>
            <a:pPr marL="171450" indent="-1714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 dirty="0">
                <a:effectLst/>
              </a:rPr>
              <a:t>Visualization of Predictions with Confidence</a:t>
            </a:r>
          </a:p>
        </p:txBody>
      </p:sp>
    </p:spTree>
    <p:extLst>
      <p:ext uri="{BB962C8B-B14F-4D97-AF65-F5344CB8AC3E}">
        <p14:creationId xmlns:p14="http://schemas.microsoft.com/office/powerpoint/2010/main" val="35909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6000627" y="994410"/>
            <a:ext cx="2657598" cy="22998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71450" indent="-171450" defTabSz="457200">
              <a:spcBef>
                <a:spcPct val="0"/>
              </a:spcBef>
              <a:spcAft>
                <a:spcPts val="800"/>
              </a:spcAft>
            </a:pPr>
            <a:r>
              <a:rPr lang="en-US" sz="3600" dirty="0">
                <a:solidFill>
                  <a:srgbClr val="EBEBEB"/>
                </a:solidFill>
                <a:effectLst/>
              </a:rPr>
              <a:t>Import all necessary libraries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"/>
          </p:nvPr>
        </p:nvSpPr>
        <p:spPr>
          <a:xfrm>
            <a:off x="5979852" y="3441246"/>
            <a:ext cx="2678373" cy="121613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Libraries used: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pandas , h5py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matplotlib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Seaborn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Tensorflow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Sklearn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Scikitplot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100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Keras</a:t>
            </a: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warnings.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1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8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60249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1">
            <a:extLst>
              <a:ext uri="{FF2B5EF4-FFF2-40B4-BE49-F238E27FC236}">
                <a16:creationId xmlns:a16="http://schemas.microsoft.com/office/drawing/2014/main" id="{24DBC3AB-2C2F-4CA1-EB82-846BFD19C4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898" r="20454"/>
          <a:stretch/>
        </p:blipFill>
        <p:spPr>
          <a:xfrm>
            <a:off x="20" y="10"/>
            <a:ext cx="5819935" cy="5143490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C9B67-C6F3-AE64-3C6B-5E564EF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8" y="467678"/>
            <a:ext cx="7695743" cy="2642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 defTabSz="457200">
              <a:spcBef>
                <a:spcPct val="0"/>
              </a:spcBef>
            </a:pPr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415C06-4EF3-3F9E-7B1C-9E7EECE1B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0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Dataset used is from The Street View House Numbers (SVHN) dataset.</a:t>
            </a:r>
          </a:p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0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Link: https://www.kaggle.com/datasets/sasha18/street-view-house-nos-h5-file</a:t>
            </a:r>
          </a:p>
        </p:txBody>
      </p:sp>
    </p:spTree>
    <p:extLst>
      <p:ext uri="{BB962C8B-B14F-4D97-AF65-F5344CB8AC3E}">
        <p14:creationId xmlns:p14="http://schemas.microsoft.com/office/powerpoint/2010/main" val="10123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86696" y="797562"/>
            <a:ext cx="2629122" cy="35065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600">
                <a:solidFill>
                  <a:srgbClr val="F2F2F2"/>
                </a:solidFill>
                <a:effectLst/>
              </a:rPr>
              <a:t>Open the SVHN dataset in HDF5 format and split it into training, validation, and test sets.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8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363474"/>
            <a:ext cx="4938073" cy="430439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8" name="Google Shape;166;p18">
            <a:extLst>
              <a:ext uri="{FF2B5EF4-FFF2-40B4-BE49-F238E27FC236}">
                <a16:creationId xmlns:a16="http://schemas.microsoft.com/office/drawing/2014/main" id="{346C94BF-4545-77FC-0F0B-36B7C6BD6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187411"/>
              </p:ext>
            </p:extLst>
          </p:nvPr>
        </p:nvGraphicFramePr>
        <p:xfrm>
          <a:off x="4206478" y="723900"/>
          <a:ext cx="4211240" cy="358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C799C2-3D3A-A1E3-CEF0-3DC4AD14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880" y="464664"/>
            <a:ext cx="5472949" cy="21070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684405"/>
            <a:ext cx="9143771" cy="2459095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77687" y="3278886"/>
            <a:ext cx="6862012" cy="101289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342900" lvl="0" indent="-34290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1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Visualize the dataset by showing the number of images of each digit</a:t>
            </a:r>
            <a:endParaRPr lang="en-US" sz="2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5" y="2460008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071" name="Freeform: Shape 2070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361118" y="360618"/>
            <a:ext cx="51435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5143500"/>
            <a:chOff x="0" y="0"/>
            <a:chExt cx="11428412" cy="6858000"/>
          </a:xfrm>
        </p:grpSpPr>
        <p:pic>
          <p:nvPicPr>
            <p:cNvPr id="2076" name="Picture 2075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077" name="Picture 2076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080" name="Picture 2079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Google Shape;171;p19">
            <a:extLst>
              <a:ext uri="{FF2B5EF4-FFF2-40B4-BE49-F238E27FC236}">
                <a16:creationId xmlns:a16="http://schemas.microsoft.com/office/drawing/2014/main" id="{395816B6-4DA6-8BF7-8C59-BB527A4BB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377" y="753670"/>
            <a:ext cx="3564299" cy="24971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342900" lvl="0" indent="-34290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Visualize the dataset by displaying random samples of the images</a:t>
            </a:r>
            <a:endParaRPr lang="en-US" sz="23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B04414-93B3-0527-65C5-FBA417C4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5113" y="983189"/>
            <a:ext cx="3394898" cy="38745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5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86" name="Oval 18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1" name="Rectangle 193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2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1263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7E0B-5A99-9212-A103-28A71FD3C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24" y="88551"/>
            <a:ext cx="6863105" cy="1228988"/>
          </a:xfrm>
          <a:prstGeom prst="rect">
            <a:avLst/>
          </a:prstGeom>
          <a:effectLst/>
        </p:spPr>
      </p:pic>
      <p:sp>
        <p:nvSpPr>
          <p:cNvPr id="233" name="Freeform: Shape 199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2749"/>
            <a:ext cx="9143771" cy="279075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477686" y="2946737"/>
            <a:ext cx="6887209" cy="1345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Preprocess the images by scaling them and reshaping them to fit the input shape of the CNN.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8BE6-7347-EEBB-809D-586F683E7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124" y="1394163"/>
            <a:ext cx="6863106" cy="8217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4044-3759-2D1F-7E15-8A33FA3A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" y="554865"/>
            <a:ext cx="6485100" cy="726900"/>
          </a:xfrm>
        </p:spPr>
        <p:txBody>
          <a:bodyPr/>
          <a:lstStyle/>
          <a:p>
            <a:r>
              <a:rPr lang="en-US" sz="2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Build a CNN model using the TensorFlow library.</a:t>
            </a:r>
            <a:br>
              <a:rPr lang="en-US" sz="2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FB724-04DC-019E-BFEC-394D00CF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950515"/>
            <a:ext cx="8316686" cy="15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352</Words>
  <Application>Microsoft Office PowerPoint</Application>
  <PresentationFormat>On-screen Show (16:9)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Poppins</vt:lpstr>
      <vt:lpstr>Wingdings 3</vt:lpstr>
      <vt:lpstr>Ion</vt:lpstr>
      <vt:lpstr>Multi-Digit Number Recognition using Deep Convolutional Neural Networks</vt:lpstr>
      <vt:lpstr>Covered Sections</vt:lpstr>
      <vt:lpstr>Import all necessary libraries</vt:lpstr>
      <vt:lpstr>Dataset</vt:lpstr>
      <vt:lpstr>Open the SVHN dataset in HDF5 format and split it into training, validation, and test sets.</vt:lpstr>
      <vt:lpstr>Visualize the dataset by showing the number of images of each digit</vt:lpstr>
      <vt:lpstr>Visualize the dataset by displaying random samples of the images</vt:lpstr>
      <vt:lpstr>Preprocess the images by scaling them and reshaping them to fit the input shape of the CNN.</vt:lpstr>
      <vt:lpstr>Build a CNN model using the TensorFlow library. </vt:lpstr>
      <vt:lpstr>Block Diagram for CNN model.</vt:lpstr>
      <vt:lpstr>Compile the model  and train the CNN on the training set</vt:lpstr>
      <vt:lpstr>Evaluate model performance on the training set.</vt:lpstr>
      <vt:lpstr>Save the trained model</vt:lpstr>
      <vt:lpstr>Display Classification Report </vt:lpstr>
      <vt:lpstr>Visualize the performance of the CNN by displaying the ROC curve and the confusion matrix</vt:lpstr>
      <vt:lpstr>Visualization of Predictions with Confidence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Multi-Digit Number Recognition using Deep Convolutional Neural Networks</dc:title>
  <dc:creator>Kirollous Hany</dc:creator>
  <cp:lastModifiedBy>Abdul_Rahman Mustafa</cp:lastModifiedBy>
  <cp:revision>3</cp:revision>
  <dcterms:modified xsi:type="dcterms:W3CDTF">2023-05-06T08:44:30Z</dcterms:modified>
</cp:coreProperties>
</file>