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8"/>
  </p:notesMasterIdLst>
  <p:sldIdLst>
    <p:sldId id="256" r:id="rId2"/>
    <p:sldId id="261" r:id="rId3"/>
    <p:sldId id="257" r:id="rId4"/>
    <p:sldId id="262" r:id="rId5"/>
    <p:sldId id="258" r:id="rId6"/>
    <p:sldId id="259" r:id="rId7"/>
    <p:sldId id="263" r:id="rId8"/>
    <p:sldId id="260" r:id="rId9"/>
    <p:sldId id="267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Poppins" panose="00000500000000000000" pitchFamily="2" charset="0"/>
      <p:regular r:id="rId23"/>
      <p:bold r:id="rId24"/>
      <p:italic r:id="rId25"/>
      <p:boldItalic r:id="rId26"/>
    </p:embeddedFont>
    <p:embeddedFont>
      <p:font typeface="Wingdings 3" panose="05040102010807070707" pitchFamily="18" charset="2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 snapToGrid="0">
      <p:cViewPr varScale="1">
        <p:scale>
          <a:sx n="113" d="100"/>
          <a:sy n="113" d="100"/>
        </p:scale>
        <p:origin x="586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AC63BB-F895-43B8-BF20-B7CE3A5F8FC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A4A617-3C7A-48F6-817E-F32B399D73CF}">
      <dgm:prSet/>
      <dgm:spPr/>
      <dgm:t>
        <a:bodyPr/>
        <a:lstStyle/>
        <a:p>
          <a:r>
            <a:rPr lang="en-US" b="0" i="0"/>
            <a:t>The dataset is loaded in the HDF5 format.</a:t>
          </a:r>
          <a:endParaRPr lang="en-US"/>
        </a:p>
      </dgm:t>
    </dgm:pt>
    <dgm:pt modelId="{E1690C04-F90B-45B1-8AA4-FC7841AD62FB}" type="parTrans" cxnId="{3837C40A-F5BE-4DF5-9075-79CEAD7B0F7D}">
      <dgm:prSet/>
      <dgm:spPr/>
      <dgm:t>
        <a:bodyPr/>
        <a:lstStyle/>
        <a:p>
          <a:endParaRPr lang="en-US"/>
        </a:p>
      </dgm:t>
    </dgm:pt>
    <dgm:pt modelId="{36C14311-0BB0-4BD8-BA15-39634E207697}" type="sibTrans" cxnId="{3837C40A-F5BE-4DF5-9075-79CEAD7B0F7D}">
      <dgm:prSet/>
      <dgm:spPr/>
      <dgm:t>
        <a:bodyPr/>
        <a:lstStyle/>
        <a:p>
          <a:endParaRPr lang="en-US"/>
        </a:p>
      </dgm:t>
    </dgm:pt>
    <dgm:pt modelId="{11578A6B-DAF4-4479-8947-075237677DFA}">
      <dgm:prSet/>
      <dgm:spPr/>
      <dgm:t>
        <a:bodyPr/>
        <a:lstStyle/>
        <a:p>
          <a:r>
            <a:rPr lang="en-US" b="0" i="0"/>
            <a:t>Converted the dataset from HDF5 format to numpy arrays.</a:t>
          </a:r>
          <a:endParaRPr lang="en-US"/>
        </a:p>
      </dgm:t>
    </dgm:pt>
    <dgm:pt modelId="{3664AAEC-3C93-477E-AEB3-79C7188F03D3}" type="parTrans" cxnId="{F8653FB2-6A83-435D-AED6-DCA8711A0B71}">
      <dgm:prSet/>
      <dgm:spPr/>
      <dgm:t>
        <a:bodyPr/>
        <a:lstStyle/>
        <a:p>
          <a:endParaRPr lang="en-US"/>
        </a:p>
      </dgm:t>
    </dgm:pt>
    <dgm:pt modelId="{151AADCE-C576-44B1-BE80-2996B6DED72E}" type="sibTrans" cxnId="{F8653FB2-6A83-435D-AED6-DCA8711A0B71}">
      <dgm:prSet/>
      <dgm:spPr/>
      <dgm:t>
        <a:bodyPr/>
        <a:lstStyle/>
        <a:p>
          <a:endParaRPr lang="en-US"/>
        </a:p>
      </dgm:t>
    </dgm:pt>
    <dgm:pt modelId="{495BCC29-6E98-486C-8581-3A4776789141}">
      <dgm:prSet/>
      <dgm:spPr/>
      <dgm:t>
        <a:bodyPr/>
        <a:lstStyle/>
        <a:p>
          <a:r>
            <a:rPr lang="en-US" b="0" i="0"/>
            <a:t>Checking type of the converted array.</a:t>
          </a:r>
          <a:endParaRPr lang="en-US"/>
        </a:p>
      </dgm:t>
    </dgm:pt>
    <dgm:pt modelId="{C7024C86-7ACA-4B40-9C72-FD63B4D4D511}" type="parTrans" cxnId="{1273FC47-51A2-420D-BB91-3B60C96BF03E}">
      <dgm:prSet/>
      <dgm:spPr/>
      <dgm:t>
        <a:bodyPr/>
        <a:lstStyle/>
        <a:p>
          <a:endParaRPr lang="en-US"/>
        </a:p>
      </dgm:t>
    </dgm:pt>
    <dgm:pt modelId="{8ED9E759-D343-4775-BEDF-529DCF19F8CC}" type="sibTrans" cxnId="{1273FC47-51A2-420D-BB91-3B60C96BF03E}">
      <dgm:prSet/>
      <dgm:spPr/>
      <dgm:t>
        <a:bodyPr/>
        <a:lstStyle/>
        <a:p>
          <a:endParaRPr lang="en-US"/>
        </a:p>
      </dgm:t>
    </dgm:pt>
    <dgm:pt modelId="{479CBCDB-8138-4BAD-8D61-7B28D0FC27F8}">
      <dgm:prSet/>
      <dgm:spPr/>
      <dgm:t>
        <a:bodyPr/>
        <a:lstStyle/>
        <a:p>
          <a:r>
            <a:rPr lang="en-US" b="0" i="0"/>
            <a:t>Resplitting the training set into training and validation sets.</a:t>
          </a:r>
          <a:endParaRPr lang="en-US"/>
        </a:p>
      </dgm:t>
    </dgm:pt>
    <dgm:pt modelId="{05086C7F-2E64-4B80-8F37-E5C0CCB908F0}" type="parTrans" cxnId="{F4890F7D-2BE6-4A66-827E-14D01DFC47B4}">
      <dgm:prSet/>
      <dgm:spPr/>
      <dgm:t>
        <a:bodyPr/>
        <a:lstStyle/>
        <a:p>
          <a:endParaRPr lang="en-US"/>
        </a:p>
      </dgm:t>
    </dgm:pt>
    <dgm:pt modelId="{A8630416-4659-4BEE-8CC5-E14C54122C22}" type="sibTrans" cxnId="{F4890F7D-2BE6-4A66-827E-14D01DFC47B4}">
      <dgm:prSet/>
      <dgm:spPr/>
      <dgm:t>
        <a:bodyPr/>
        <a:lstStyle/>
        <a:p>
          <a:endParaRPr lang="en-US"/>
        </a:p>
      </dgm:t>
    </dgm:pt>
    <dgm:pt modelId="{258447BC-8047-447B-88BC-F2A81D3061AD}" type="pres">
      <dgm:prSet presAssocID="{3EAC63BB-F895-43B8-BF20-B7CE3A5F8FCE}" presName="linear" presStyleCnt="0">
        <dgm:presLayoutVars>
          <dgm:animLvl val="lvl"/>
          <dgm:resizeHandles val="exact"/>
        </dgm:presLayoutVars>
      </dgm:prSet>
      <dgm:spPr/>
    </dgm:pt>
    <dgm:pt modelId="{7ABD427A-8AEE-44B5-AADD-25A935450297}" type="pres">
      <dgm:prSet presAssocID="{7DA4A617-3C7A-48F6-817E-F32B399D73C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F48A3A1-A40F-4451-AC7A-AC6F04108876}" type="pres">
      <dgm:prSet presAssocID="{36C14311-0BB0-4BD8-BA15-39634E207697}" presName="spacer" presStyleCnt="0"/>
      <dgm:spPr/>
    </dgm:pt>
    <dgm:pt modelId="{AC83FB7D-CD00-4932-B764-944ED96AC1EB}" type="pres">
      <dgm:prSet presAssocID="{11578A6B-DAF4-4479-8947-075237677DF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445213E-9A4C-4A07-8A1D-F74489FD45F6}" type="pres">
      <dgm:prSet presAssocID="{151AADCE-C576-44B1-BE80-2996B6DED72E}" presName="spacer" presStyleCnt="0"/>
      <dgm:spPr/>
    </dgm:pt>
    <dgm:pt modelId="{3F836667-31F7-4585-A930-08E59173F7A0}" type="pres">
      <dgm:prSet presAssocID="{495BCC29-6E98-486C-8581-3A477678914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453BC91-D43C-43ED-B250-330A51301184}" type="pres">
      <dgm:prSet presAssocID="{8ED9E759-D343-4775-BEDF-529DCF19F8CC}" presName="spacer" presStyleCnt="0"/>
      <dgm:spPr/>
    </dgm:pt>
    <dgm:pt modelId="{81252A39-F99F-49F6-9AA1-9254165F05AB}" type="pres">
      <dgm:prSet presAssocID="{479CBCDB-8138-4BAD-8D61-7B28D0FC27F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BAC8A01-650B-4A9D-9733-6B9FAE6756D3}" type="presOf" srcId="{11578A6B-DAF4-4479-8947-075237677DFA}" destId="{AC83FB7D-CD00-4932-B764-944ED96AC1EB}" srcOrd="0" destOrd="0" presId="urn:microsoft.com/office/officeart/2005/8/layout/vList2"/>
    <dgm:cxn modelId="{D2A62E09-EF14-41A7-99E5-83606AD7BEED}" type="presOf" srcId="{495BCC29-6E98-486C-8581-3A4776789141}" destId="{3F836667-31F7-4585-A930-08E59173F7A0}" srcOrd="0" destOrd="0" presId="urn:microsoft.com/office/officeart/2005/8/layout/vList2"/>
    <dgm:cxn modelId="{3837C40A-F5BE-4DF5-9075-79CEAD7B0F7D}" srcId="{3EAC63BB-F895-43B8-BF20-B7CE3A5F8FCE}" destId="{7DA4A617-3C7A-48F6-817E-F32B399D73CF}" srcOrd="0" destOrd="0" parTransId="{E1690C04-F90B-45B1-8AA4-FC7841AD62FB}" sibTransId="{36C14311-0BB0-4BD8-BA15-39634E207697}"/>
    <dgm:cxn modelId="{1273FC47-51A2-420D-BB91-3B60C96BF03E}" srcId="{3EAC63BB-F895-43B8-BF20-B7CE3A5F8FCE}" destId="{495BCC29-6E98-486C-8581-3A4776789141}" srcOrd="2" destOrd="0" parTransId="{C7024C86-7ACA-4B40-9C72-FD63B4D4D511}" sibTransId="{8ED9E759-D343-4775-BEDF-529DCF19F8CC}"/>
    <dgm:cxn modelId="{F4890F7D-2BE6-4A66-827E-14D01DFC47B4}" srcId="{3EAC63BB-F895-43B8-BF20-B7CE3A5F8FCE}" destId="{479CBCDB-8138-4BAD-8D61-7B28D0FC27F8}" srcOrd="3" destOrd="0" parTransId="{05086C7F-2E64-4B80-8F37-E5C0CCB908F0}" sibTransId="{A8630416-4659-4BEE-8CC5-E14C54122C22}"/>
    <dgm:cxn modelId="{F8653FB2-6A83-435D-AED6-DCA8711A0B71}" srcId="{3EAC63BB-F895-43B8-BF20-B7CE3A5F8FCE}" destId="{11578A6B-DAF4-4479-8947-075237677DFA}" srcOrd="1" destOrd="0" parTransId="{3664AAEC-3C93-477E-AEB3-79C7188F03D3}" sibTransId="{151AADCE-C576-44B1-BE80-2996B6DED72E}"/>
    <dgm:cxn modelId="{47517FC2-0079-4A83-8F77-43A2E24EBEFA}" type="presOf" srcId="{479CBCDB-8138-4BAD-8D61-7B28D0FC27F8}" destId="{81252A39-F99F-49F6-9AA1-9254165F05AB}" srcOrd="0" destOrd="0" presId="urn:microsoft.com/office/officeart/2005/8/layout/vList2"/>
    <dgm:cxn modelId="{E68E94E7-64B0-4ADD-BC30-DF30A6262B38}" type="presOf" srcId="{3EAC63BB-F895-43B8-BF20-B7CE3A5F8FCE}" destId="{258447BC-8047-447B-88BC-F2A81D3061AD}" srcOrd="0" destOrd="0" presId="urn:microsoft.com/office/officeart/2005/8/layout/vList2"/>
    <dgm:cxn modelId="{EFC6DDF1-464D-43E8-A100-1FFBB12BBDA3}" type="presOf" srcId="{7DA4A617-3C7A-48F6-817E-F32B399D73CF}" destId="{7ABD427A-8AEE-44B5-AADD-25A935450297}" srcOrd="0" destOrd="0" presId="urn:microsoft.com/office/officeart/2005/8/layout/vList2"/>
    <dgm:cxn modelId="{AD14B445-97B2-409C-8E79-CECA0F5F15A6}" type="presParOf" srcId="{258447BC-8047-447B-88BC-F2A81D3061AD}" destId="{7ABD427A-8AEE-44B5-AADD-25A935450297}" srcOrd="0" destOrd="0" presId="urn:microsoft.com/office/officeart/2005/8/layout/vList2"/>
    <dgm:cxn modelId="{19956EA7-225B-4441-B79C-F8E2698947B5}" type="presParOf" srcId="{258447BC-8047-447B-88BC-F2A81D3061AD}" destId="{0F48A3A1-A40F-4451-AC7A-AC6F04108876}" srcOrd="1" destOrd="0" presId="urn:microsoft.com/office/officeart/2005/8/layout/vList2"/>
    <dgm:cxn modelId="{7C9A9BB3-A64C-4A4F-A50F-BCF7ED3F99B5}" type="presParOf" srcId="{258447BC-8047-447B-88BC-F2A81D3061AD}" destId="{AC83FB7D-CD00-4932-B764-944ED96AC1EB}" srcOrd="2" destOrd="0" presId="urn:microsoft.com/office/officeart/2005/8/layout/vList2"/>
    <dgm:cxn modelId="{2B8FEA89-899D-4E9E-8453-14A3A91F19FA}" type="presParOf" srcId="{258447BC-8047-447B-88BC-F2A81D3061AD}" destId="{A445213E-9A4C-4A07-8A1D-F74489FD45F6}" srcOrd="3" destOrd="0" presId="urn:microsoft.com/office/officeart/2005/8/layout/vList2"/>
    <dgm:cxn modelId="{173BA527-54EA-4E47-9094-709C60916DC3}" type="presParOf" srcId="{258447BC-8047-447B-88BC-F2A81D3061AD}" destId="{3F836667-31F7-4585-A930-08E59173F7A0}" srcOrd="4" destOrd="0" presId="urn:microsoft.com/office/officeart/2005/8/layout/vList2"/>
    <dgm:cxn modelId="{AAEC1405-3591-4B48-B3D3-61ABE95800FB}" type="presParOf" srcId="{258447BC-8047-447B-88BC-F2A81D3061AD}" destId="{7453BC91-D43C-43ED-B250-330A51301184}" srcOrd="5" destOrd="0" presId="urn:microsoft.com/office/officeart/2005/8/layout/vList2"/>
    <dgm:cxn modelId="{F77B0044-790F-4869-BC8B-315772D9A8D0}" type="presParOf" srcId="{258447BC-8047-447B-88BC-F2A81D3061AD}" destId="{81252A39-F99F-49F6-9AA1-9254165F05A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D427A-8AEE-44B5-AADD-25A935450297}">
      <dsp:nvSpPr>
        <dsp:cNvPr id="0" name=""/>
        <dsp:cNvSpPr/>
      </dsp:nvSpPr>
      <dsp:spPr>
        <a:xfrm>
          <a:off x="0" y="28624"/>
          <a:ext cx="4211240" cy="8353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The dataset is loaded in the HDF5 format.</a:t>
          </a:r>
          <a:endParaRPr lang="en-US" sz="2100" kern="1200"/>
        </a:p>
      </dsp:txBody>
      <dsp:txXfrm>
        <a:off x="40780" y="69404"/>
        <a:ext cx="4129680" cy="753819"/>
      </dsp:txXfrm>
    </dsp:sp>
    <dsp:sp modelId="{AC83FB7D-CD00-4932-B764-944ED96AC1EB}">
      <dsp:nvSpPr>
        <dsp:cNvPr id="0" name=""/>
        <dsp:cNvSpPr/>
      </dsp:nvSpPr>
      <dsp:spPr>
        <a:xfrm>
          <a:off x="0" y="924484"/>
          <a:ext cx="4211240" cy="835379"/>
        </a:xfrm>
        <a:prstGeom prst="roundRect">
          <a:avLst/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Converted the dataset from HDF5 format to numpy arrays.</a:t>
          </a:r>
          <a:endParaRPr lang="en-US" sz="2100" kern="1200"/>
        </a:p>
      </dsp:txBody>
      <dsp:txXfrm>
        <a:off x="40780" y="965264"/>
        <a:ext cx="4129680" cy="753819"/>
      </dsp:txXfrm>
    </dsp:sp>
    <dsp:sp modelId="{3F836667-31F7-4585-A930-08E59173F7A0}">
      <dsp:nvSpPr>
        <dsp:cNvPr id="0" name=""/>
        <dsp:cNvSpPr/>
      </dsp:nvSpPr>
      <dsp:spPr>
        <a:xfrm>
          <a:off x="0" y="1820344"/>
          <a:ext cx="4211240" cy="835379"/>
        </a:xfrm>
        <a:prstGeom prst="roundRect">
          <a:avLst/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Checking type of the converted array.</a:t>
          </a:r>
          <a:endParaRPr lang="en-US" sz="2100" kern="1200"/>
        </a:p>
      </dsp:txBody>
      <dsp:txXfrm>
        <a:off x="40780" y="1861124"/>
        <a:ext cx="4129680" cy="753819"/>
      </dsp:txXfrm>
    </dsp:sp>
    <dsp:sp modelId="{81252A39-F99F-49F6-9AA1-9254165F05AB}">
      <dsp:nvSpPr>
        <dsp:cNvPr id="0" name=""/>
        <dsp:cNvSpPr/>
      </dsp:nvSpPr>
      <dsp:spPr>
        <a:xfrm>
          <a:off x="0" y="2716204"/>
          <a:ext cx="4211240" cy="835379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Resplitting the training set into training and validation sets.</a:t>
          </a:r>
          <a:endParaRPr lang="en-US" sz="2100" kern="1200"/>
        </a:p>
      </dsp:txBody>
      <dsp:txXfrm>
        <a:off x="40780" y="2756984"/>
        <a:ext cx="4129680" cy="75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SLIDES_API136371317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SLIDES_API136371317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SLIDES_API136371317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SLIDES_API136371317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SLIDES_API1363713175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SLIDES_API1363713175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SLIDES_API1363713175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SLIDES_API1363713175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SLIDES_API1363713175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SLIDES_API1363713175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28904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36504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68401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95544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4172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80706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53937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77027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118024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Introduction_Slide_1">
  <p:cSld name="SA_Introduction_Slide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33" name="Google Shape;133;p13"/>
          <p:cNvSpPr txBox="1">
            <a:spLocks noGrp="1"/>
          </p:cNvSpPr>
          <p:nvPr>
            <p:ph type="body" idx="1"/>
          </p:nvPr>
        </p:nvSpPr>
        <p:spPr>
          <a:xfrm>
            <a:off x="632175" y="1717350"/>
            <a:ext cx="5056800" cy="19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9505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">
  <p:cSld name="SA_Title_Body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39" name="Google Shape;139;p14"/>
          <p:cNvSpPr>
            <a:spLocks noGrp="1"/>
          </p:cNvSpPr>
          <p:nvPr>
            <p:ph type="pic" idx="2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83465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454169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_no_image">
  <p:cSld name="SA_Title_Body_1_no_imag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subTitle" idx="1"/>
          </p:nvPr>
        </p:nvSpPr>
        <p:spPr>
          <a:xfrm>
            <a:off x="642700" y="1589400"/>
            <a:ext cx="64746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6438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91277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39352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961660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76317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933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53759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34212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6617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155" descr="Stock numbers on a digital display">
            <a:extLst>
              <a:ext uri="{FF2B5EF4-FFF2-40B4-BE49-F238E27FC236}">
                <a16:creationId xmlns:a16="http://schemas.microsoft.com/office/drawing/2014/main" id="{2BCDF8F3-2D16-E977-7B75-AE9ECA5F4A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 b="3434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484583" y="339538"/>
            <a:ext cx="7053542" cy="105039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900" dirty="0"/>
              <a:t>Multi-Digit Number Recognition using Deep Convolutional Neural Networks</a:t>
            </a:r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827484" y="1539688"/>
            <a:ext cx="6709905" cy="31466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This presentation focuses on recognizing multi-digit numbers from street view imagery using deep convolutional neural networks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8D0CA-DDDF-8285-4F75-D985F024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237" y="699897"/>
            <a:ext cx="2514282" cy="229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600" b="0" i="0" kern="1200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Block Diagram for CNN model.</a:t>
            </a:r>
            <a:endParaRPr lang="en-US" sz="2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57465" cy="51435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B0D6A1E8-6030-B083-7533-42B079DE38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75" y="659567"/>
            <a:ext cx="4702997" cy="36003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96085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EEEC8-7B42-CC40-013D-0DB436441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04" y="529501"/>
            <a:ext cx="6939116" cy="7624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buSzPct val="80000"/>
            </a:pPr>
            <a:r>
              <a:rPr lang="en-US" sz="1700" dirty="0">
                <a:solidFill>
                  <a:srgbClr val="EBEBEB"/>
                </a:solidFill>
                <a:effectLst/>
              </a:rPr>
              <a:t>Compile the model  and train the CNN on the training set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2" cy="3821950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80BA1-AD23-76CA-6F86-EEB9B9687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878" y="2107692"/>
            <a:ext cx="7265164" cy="295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2D2F1F-F428-6D4F-ABC5-6A351DB681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879" y="2492141"/>
            <a:ext cx="7265164" cy="216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40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E92A8BB-07B9-40DB-984F-2CB1A2535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9143771" cy="354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DDB745-6C26-4B79-9EF2-08E3E4AB9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80B3FE6C-0A59-4114-88CB-3C3172D6A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126371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B20D28-243E-B43D-7A46-C24CB3AAFC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686" y="1030456"/>
            <a:ext cx="6863105" cy="815693"/>
          </a:xfrm>
          <a:prstGeom prst="rect">
            <a:avLst/>
          </a:prstGeom>
          <a:effectLst/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DA3A238-516A-4076-B3C2-230D91350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2749"/>
            <a:ext cx="9143771" cy="2790751"/>
          </a:xfrm>
          <a:custGeom>
            <a:avLst/>
            <a:gdLst>
              <a:gd name="connsiteX0" fmla="*/ 1 w 12191696"/>
              <a:gd name="connsiteY0" fmla="*/ 0 h 3721001"/>
              <a:gd name="connsiteX1" fmla="*/ 71932 w 12191696"/>
              <a:gd name="connsiteY1" fmla="*/ 12261 h 3721001"/>
              <a:gd name="connsiteX2" fmla="*/ 282849 w 12191696"/>
              <a:gd name="connsiteY2" fmla="*/ 48342 h 3721001"/>
              <a:gd name="connsiteX3" fmla="*/ 436464 w 12191696"/>
              <a:gd name="connsiteY3" fmla="*/ 73565 h 3721001"/>
              <a:gd name="connsiteX4" fmla="*/ 619339 w 12191696"/>
              <a:gd name="connsiteY4" fmla="*/ 100188 h 3721001"/>
              <a:gd name="connsiteX5" fmla="*/ 836351 w 12191696"/>
              <a:gd name="connsiteY5" fmla="*/ 132066 h 3721001"/>
              <a:gd name="connsiteX6" fmla="*/ 1076528 w 12191696"/>
              <a:gd name="connsiteY6" fmla="*/ 165696 h 3721001"/>
              <a:gd name="connsiteX7" fmla="*/ 1347183 w 12191696"/>
              <a:gd name="connsiteY7" fmla="*/ 201077 h 3721001"/>
              <a:gd name="connsiteX8" fmla="*/ 1642223 w 12191696"/>
              <a:gd name="connsiteY8" fmla="*/ 238560 h 3721001"/>
              <a:gd name="connsiteX9" fmla="*/ 1962864 w 12191696"/>
              <a:gd name="connsiteY9" fmla="*/ 276043 h 3721001"/>
              <a:gd name="connsiteX10" fmla="*/ 2304232 w 12191696"/>
              <a:gd name="connsiteY10" fmla="*/ 314226 h 3721001"/>
              <a:gd name="connsiteX11" fmla="*/ 2672421 w 12191696"/>
              <a:gd name="connsiteY11" fmla="*/ 349608 h 3721001"/>
              <a:gd name="connsiteX12" fmla="*/ 3057678 w 12191696"/>
              <a:gd name="connsiteY12" fmla="*/ 383588 h 3721001"/>
              <a:gd name="connsiteX13" fmla="*/ 3464881 w 12191696"/>
              <a:gd name="connsiteY13" fmla="*/ 414415 h 3721001"/>
              <a:gd name="connsiteX14" fmla="*/ 3889152 w 12191696"/>
              <a:gd name="connsiteY14" fmla="*/ 443841 h 3721001"/>
              <a:gd name="connsiteX15" fmla="*/ 4331710 w 12191696"/>
              <a:gd name="connsiteY15" fmla="*/ 471515 h 3721001"/>
              <a:gd name="connsiteX16" fmla="*/ 4558476 w 12191696"/>
              <a:gd name="connsiteY16" fmla="*/ 481324 h 3721001"/>
              <a:gd name="connsiteX17" fmla="*/ 4790118 w 12191696"/>
              <a:gd name="connsiteY17" fmla="*/ 492183 h 3721001"/>
              <a:gd name="connsiteX18" fmla="*/ 5025418 w 12191696"/>
              <a:gd name="connsiteY18" fmla="*/ 502342 h 3721001"/>
              <a:gd name="connsiteX19" fmla="*/ 5261937 w 12191696"/>
              <a:gd name="connsiteY19" fmla="*/ 508998 h 3721001"/>
              <a:gd name="connsiteX20" fmla="*/ 5503333 w 12191696"/>
              <a:gd name="connsiteY20" fmla="*/ 514953 h 3721001"/>
              <a:gd name="connsiteX21" fmla="*/ 5747166 w 12191696"/>
              <a:gd name="connsiteY21" fmla="*/ 521259 h 3721001"/>
              <a:gd name="connsiteX22" fmla="*/ 5995877 w 12191696"/>
              <a:gd name="connsiteY22" fmla="*/ 525462 h 3721001"/>
              <a:gd name="connsiteX23" fmla="*/ 6247026 w 12191696"/>
              <a:gd name="connsiteY23" fmla="*/ 525462 h 3721001"/>
              <a:gd name="connsiteX24" fmla="*/ 6500613 w 12191696"/>
              <a:gd name="connsiteY24" fmla="*/ 527564 h 3721001"/>
              <a:gd name="connsiteX25" fmla="*/ 6756639 w 12191696"/>
              <a:gd name="connsiteY25" fmla="*/ 525462 h 3721001"/>
              <a:gd name="connsiteX26" fmla="*/ 7016322 w 12191696"/>
              <a:gd name="connsiteY26" fmla="*/ 521259 h 3721001"/>
              <a:gd name="connsiteX27" fmla="*/ 7276005 w 12191696"/>
              <a:gd name="connsiteY27" fmla="*/ 517405 h 3721001"/>
              <a:gd name="connsiteX28" fmla="*/ 7539345 w 12191696"/>
              <a:gd name="connsiteY28" fmla="*/ 508998 h 3721001"/>
              <a:gd name="connsiteX29" fmla="*/ 7805124 w 12191696"/>
              <a:gd name="connsiteY29" fmla="*/ 500240 h 3721001"/>
              <a:gd name="connsiteX30" fmla="*/ 8070903 w 12191696"/>
              <a:gd name="connsiteY30" fmla="*/ 490081 h 3721001"/>
              <a:gd name="connsiteX31" fmla="*/ 8339121 w 12191696"/>
              <a:gd name="connsiteY31" fmla="*/ 475719 h 3721001"/>
              <a:gd name="connsiteX32" fmla="*/ 8609776 w 12191696"/>
              <a:gd name="connsiteY32" fmla="*/ 458554 h 3721001"/>
              <a:gd name="connsiteX33" fmla="*/ 8881651 w 12191696"/>
              <a:gd name="connsiteY33" fmla="*/ 442089 h 3721001"/>
              <a:gd name="connsiteX34" fmla="*/ 9153526 w 12191696"/>
              <a:gd name="connsiteY34" fmla="*/ 421071 h 3721001"/>
              <a:gd name="connsiteX35" fmla="*/ 9429058 w 12191696"/>
              <a:gd name="connsiteY35" fmla="*/ 395848 h 3721001"/>
              <a:gd name="connsiteX36" fmla="*/ 9700933 w 12191696"/>
              <a:gd name="connsiteY36" fmla="*/ 370626 h 3721001"/>
              <a:gd name="connsiteX37" fmla="*/ 9977684 w 12191696"/>
              <a:gd name="connsiteY37" fmla="*/ 341551 h 3721001"/>
              <a:gd name="connsiteX38" fmla="*/ 10255655 w 12191696"/>
              <a:gd name="connsiteY38" fmla="*/ 309672 h 3721001"/>
              <a:gd name="connsiteX39" fmla="*/ 10529968 w 12191696"/>
              <a:gd name="connsiteY39" fmla="*/ 276043 h 3721001"/>
              <a:gd name="connsiteX40" fmla="*/ 10807939 w 12191696"/>
              <a:gd name="connsiteY40" fmla="*/ 236808 h 3721001"/>
              <a:gd name="connsiteX41" fmla="*/ 11084690 w 12191696"/>
              <a:gd name="connsiteY41" fmla="*/ 194771 h 3721001"/>
              <a:gd name="connsiteX42" fmla="*/ 11362661 w 12191696"/>
              <a:gd name="connsiteY42" fmla="*/ 153085 h 3721001"/>
              <a:gd name="connsiteX43" fmla="*/ 11639412 w 12191696"/>
              <a:gd name="connsiteY43" fmla="*/ 104392 h 3721001"/>
              <a:gd name="connsiteX44" fmla="*/ 11914945 w 12191696"/>
              <a:gd name="connsiteY44" fmla="*/ 54648 h 3721001"/>
              <a:gd name="connsiteX45" fmla="*/ 12191696 w 12191696"/>
              <a:gd name="connsiteY45" fmla="*/ 2452 h 3721001"/>
              <a:gd name="connsiteX46" fmla="*/ 12191696 w 12191696"/>
              <a:gd name="connsiteY46" fmla="*/ 2802467 h 3721001"/>
              <a:gd name="connsiteX47" fmla="*/ 12191695 w 12191696"/>
              <a:gd name="connsiteY47" fmla="*/ 2802467 h 3721001"/>
              <a:gd name="connsiteX48" fmla="*/ 12191695 w 12191696"/>
              <a:gd name="connsiteY48" fmla="*/ 3721001 h 3721001"/>
              <a:gd name="connsiteX49" fmla="*/ 0 w 12191696"/>
              <a:gd name="connsiteY49" fmla="*/ 3721001 h 3721001"/>
              <a:gd name="connsiteX50" fmla="*/ 0 w 12191696"/>
              <a:gd name="connsiteY50" fmla="*/ 2233825 h 3721001"/>
              <a:gd name="connsiteX51" fmla="*/ 1 w 12191696"/>
              <a:gd name="connsiteY51" fmla="*/ 2233825 h 37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721001">
                <a:moveTo>
                  <a:pt x="1" y="0"/>
                </a:moveTo>
                <a:lnTo>
                  <a:pt x="71932" y="12261"/>
                </a:lnTo>
                <a:lnTo>
                  <a:pt x="282849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721001"/>
                </a:lnTo>
                <a:lnTo>
                  <a:pt x="0" y="3721001"/>
                </a:lnTo>
                <a:lnTo>
                  <a:pt x="0" y="2233825"/>
                </a:lnTo>
                <a:lnTo>
                  <a:pt x="1" y="22338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E9AC96-E4BF-1996-5769-BFD7BF91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86" y="2946737"/>
            <a:ext cx="6887209" cy="13450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buSzPct val="80000"/>
            </a:pPr>
            <a:r>
              <a:rPr lang="en-US" sz="2800" dirty="0">
                <a:solidFill>
                  <a:srgbClr val="EBEBEB"/>
                </a:solidFill>
              </a:rPr>
              <a:t>E</a:t>
            </a:r>
            <a:r>
              <a:rPr lang="en-US" sz="2800" b="0" i="0" kern="1200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valuate model performance on the training set.</a:t>
            </a:r>
          </a:p>
        </p:txBody>
      </p:sp>
    </p:spTree>
    <p:extLst>
      <p:ext uri="{BB962C8B-B14F-4D97-AF65-F5344CB8AC3E}">
        <p14:creationId xmlns:p14="http://schemas.microsoft.com/office/powerpoint/2010/main" val="3010053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78" name="Oval 7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DE92A8BB-07B9-40DB-984F-2CB1A2535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9143771" cy="354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CDDB745-6C26-4B79-9EF2-08E3E4AB9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16">
            <a:extLst>
              <a:ext uri="{FF2B5EF4-FFF2-40B4-BE49-F238E27FC236}">
                <a16:creationId xmlns:a16="http://schemas.microsoft.com/office/drawing/2014/main" id="{80B3FE6C-0A59-4114-88CB-3C3172D6A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126371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926AD-DD5C-9F6E-1FD5-6C9CDBC8B1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593" y="818973"/>
            <a:ext cx="6863105" cy="1441252"/>
          </a:xfrm>
          <a:prstGeom prst="rect">
            <a:avLst/>
          </a:prstGeom>
          <a:effectLst/>
        </p:spPr>
      </p:pic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DDA3A238-516A-4076-B3C2-230D91350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2749"/>
            <a:ext cx="9143771" cy="2790751"/>
          </a:xfrm>
          <a:custGeom>
            <a:avLst/>
            <a:gdLst>
              <a:gd name="connsiteX0" fmla="*/ 1 w 12191696"/>
              <a:gd name="connsiteY0" fmla="*/ 0 h 3721001"/>
              <a:gd name="connsiteX1" fmla="*/ 71932 w 12191696"/>
              <a:gd name="connsiteY1" fmla="*/ 12261 h 3721001"/>
              <a:gd name="connsiteX2" fmla="*/ 282849 w 12191696"/>
              <a:gd name="connsiteY2" fmla="*/ 48342 h 3721001"/>
              <a:gd name="connsiteX3" fmla="*/ 436464 w 12191696"/>
              <a:gd name="connsiteY3" fmla="*/ 73565 h 3721001"/>
              <a:gd name="connsiteX4" fmla="*/ 619339 w 12191696"/>
              <a:gd name="connsiteY4" fmla="*/ 100188 h 3721001"/>
              <a:gd name="connsiteX5" fmla="*/ 836351 w 12191696"/>
              <a:gd name="connsiteY5" fmla="*/ 132066 h 3721001"/>
              <a:gd name="connsiteX6" fmla="*/ 1076528 w 12191696"/>
              <a:gd name="connsiteY6" fmla="*/ 165696 h 3721001"/>
              <a:gd name="connsiteX7" fmla="*/ 1347183 w 12191696"/>
              <a:gd name="connsiteY7" fmla="*/ 201077 h 3721001"/>
              <a:gd name="connsiteX8" fmla="*/ 1642223 w 12191696"/>
              <a:gd name="connsiteY8" fmla="*/ 238560 h 3721001"/>
              <a:gd name="connsiteX9" fmla="*/ 1962864 w 12191696"/>
              <a:gd name="connsiteY9" fmla="*/ 276043 h 3721001"/>
              <a:gd name="connsiteX10" fmla="*/ 2304232 w 12191696"/>
              <a:gd name="connsiteY10" fmla="*/ 314226 h 3721001"/>
              <a:gd name="connsiteX11" fmla="*/ 2672421 w 12191696"/>
              <a:gd name="connsiteY11" fmla="*/ 349608 h 3721001"/>
              <a:gd name="connsiteX12" fmla="*/ 3057678 w 12191696"/>
              <a:gd name="connsiteY12" fmla="*/ 383588 h 3721001"/>
              <a:gd name="connsiteX13" fmla="*/ 3464881 w 12191696"/>
              <a:gd name="connsiteY13" fmla="*/ 414415 h 3721001"/>
              <a:gd name="connsiteX14" fmla="*/ 3889152 w 12191696"/>
              <a:gd name="connsiteY14" fmla="*/ 443841 h 3721001"/>
              <a:gd name="connsiteX15" fmla="*/ 4331710 w 12191696"/>
              <a:gd name="connsiteY15" fmla="*/ 471515 h 3721001"/>
              <a:gd name="connsiteX16" fmla="*/ 4558476 w 12191696"/>
              <a:gd name="connsiteY16" fmla="*/ 481324 h 3721001"/>
              <a:gd name="connsiteX17" fmla="*/ 4790118 w 12191696"/>
              <a:gd name="connsiteY17" fmla="*/ 492183 h 3721001"/>
              <a:gd name="connsiteX18" fmla="*/ 5025418 w 12191696"/>
              <a:gd name="connsiteY18" fmla="*/ 502342 h 3721001"/>
              <a:gd name="connsiteX19" fmla="*/ 5261937 w 12191696"/>
              <a:gd name="connsiteY19" fmla="*/ 508998 h 3721001"/>
              <a:gd name="connsiteX20" fmla="*/ 5503333 w 12191696"/>
              <a:gd name="connsiteY20" fmla="*/ 514953 h 3721001"/>
              <a:gd name="connsiteX21" fmla="*/ 5747166 w 12191696"/>
              <a:gd name="connsiteY21" fmla="*/ 521259 h 3721001"/>
              <a:gd name="connsiteX22" fmla="*/ 5995877 w 12191696"/>
              <a:gd name="connsiteY22" fmla="*/ 525462 h 3721001"/>
              <a:gd name="connsiteX23" fmla="*/ 6247026 w 12191696"/>
              <a:gd name="connsiteY23" fmla="*/ 525462 h 3721001"/>
              <a:gd name="connsiteX24" fmla="*/ 6500613 w 12191696"/>
              <a:gd name="connsiteY24" fmla="*/ 527564 h 3721001"/>
              <a:gd name="connsiteX25" fmla="*/ 6756639 w 12191696"/>
              <a:gd name="connsiteY25" fmla="*/ 525462 h 3721001"/>
              <a:gd name="connsiteX26" fmla="*/ 7016322 w 12191696"/>
              <a:gd name="connsiteY26" fmla="*/ 521259 h 3721001"/>
              <a:gd name="connsiteX27" fmla="*/ 7276005 w 12191696"/>
              <a:gd name="connsiteY27" fmla="*/ 517405 h 3721001"/>
              <a:gd name="connsiteX28" fmla="*/ 7539345 w 12191696"/>
              <a:gd name="connsiteY28" fmla="*/ 508998 h 3721001"/>
              <a:gd name="connsiteX29" fmla="*/ 7805124 w 12191696"/>
              <a:gd name="connsiteY29" fmla="*/ 500240 h 3721001"/>
              <a:gd name="connsiteX30" fmla="*/ 8070903 w 12191696"/>
              <a:gd name="connsiteY30" fmla="*/ 490081 h 3721001"/>
              <a:gd name="connsiteX31" fmla="*/ 8339121 w 12191696"/>
              <a:gd name="connsiteY31" fmla="*/ 475719 h 3721001"/>
              <a:gd name="connsiteX32" fmla="*/ 8609776 w 12191696"/>
              <a:gd name="connsiteY32" fmla="*/ 458554 h 3721001"/>
              <a:gd name="connsiteX33" fmla="*/ 8881651 w 12191696"/>
              <a:gd name="connsiteY33" fmla="*/ 442089 h 3721001"/>
              <a:gd name="connsiteX34" fmla="*/ 9153526 w 12191696"/>
              <a:gd name="connsiteY34" fmla="*/ 421071 h 3721001"/>
              <a:gd name="connsiteX35" fmla="*/ 9429058 w 12191696"/>
              <a:gd name="connsiteY35" fmla="*/ 395848 h 3721001"/>
              <a:gd name="connsiteX36" fmla="*/ 9700933 w 12191696"/>
              <a:gd name="connsiteY36" fmla="*/ 370626 h 3721001"/>
              <a:gd name="connsiteX37" fmla="*/ 9977684 w 12191696"/>
              <a:gd name="connsiteY37" fmla="*/ 341551 h 3721001"/>
              <a:gd name="connsiteX38" fmla="*/ 10255655 w 12191696"/>
              <a:gd name="connsiteY38" fmla="*/ 309672 h 3721001"/>
              <a:gd name="connsiteX39" fmla="*/ 10529968 w 12191696"/>
              <a:gd name="connsiteY39" fmla="*/ 276043 h 3721001"/>
              <a:gd name="connsiteX40" fmla="*/ 10807939 w 12191696"/>
              <a:gd name="connsiteY40" fmla="*/ 236808 h 3721001"/>
              <a:gd name="connsiteX41" fmla="*/ 11084690 w 12191696"/>
              <a:gd name="connsiteY41" fmla="*/ 194771 h 3721001"/>
              <a:gd name="connsiteX42" fmla="*/ 11362661 w 12191696"/>
              <a:gd name="connsiteY42" fmla="*/ 153085 h 3721001"/>
              <a:gd name="connsiteX43" fmla="*/ 11639412 w 12191696"/>
              <a:gd name="connsiteY43" fmla="*/ 104392 h 3721001"/>
              <a:gd name="connsiteX44" fmla="*/ 11914945 w 12191696"/>
              <a:gd name="connsiteY44" fmla="*/ 54648 h 3721001"/>
              <a:gd name="connsiteX45" fmla="*/ 12191696 w 12191696"/>
              <a:gd name="connsiteY45" fmla="*/ 2452 h 3721001"/>
              <a:gd name="connsiteX46" fmla="*/ 12191696 w 12191696"/>
              <a:gd name="connsiteY46" fmla="*/ 2802467 h 3721001"/>
              <a:gd name="connsiteX47" fmla="*/ 12191695 w 12191696"/>
              <a:gd name="connsiteY47" fmla="*/ 2802467 h 3721001"/>
              <a:gd name="connsiteX48" fmla="*/ 12191695 w 12191696"/>
              <a:gd name="connsiteY48" fmla="*/ 3721001 h 3721001"/>
              <a:gd name="connsiteX49" fmla="*/ 0 w 12191696"/>
              <a:gd name="connsiteY49" fmla="*/ 3721001 h 3721001"/>
              <a:gd name="connsiteX50" fmla="*/ 0 w 12191696"/>
              <a:gd name="connsiteY50" fmla="*/ 2233825 h 3721001"/>
              <a:gd name="connsiteX51" fmla="*/ 1 w 12191696"/>
              <a:gd name="connsiteY51" fmla="*/ 2233825 h 37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721001">
                <a:moveTo>
                  <a:pt x="1" y="0"/>
                </a:moveTo>
                <a:lnTo>
                  <a:pt x="71932" y="12261"/>
                </a:lnTo>
                <a:lnTo>
                  <a:pt x="282849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721001"/>
                </a:lnTo>
                <a:lnTo>
                  <a:pt x="0" y="3721001"/>
                </a:lnTo>
                <a:lnTo>
                  <a:pt x="0" y="2233825"/>
                </a:lnTo>
                <a:lnTo>
                  <a:pt x="1" y="22338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8E3C5-2D3A-480C-1FC7-268BE267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93" y="2714985"/>
            <a:ext cx="6887209" cy="13450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800" b="0" i="0" kern="1200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Save the trained model</a:t>
            </a:r>
            <a:endParaRPr lang="en-US" sz="28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46241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107C-8977-07FC-0295-80FBFB5C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00" y="710652"/>
            <a:ext cx="6485100" cy="72690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sz="2400" dirty="0">
                <a:effectLst/>
              </a:rPr>
              <a:t>isplay Classification </a:t>
            </a:r>
            <a:r>
              <a:rPr lang="en-US" dirty="0"/>
              <a:t>R</a:t>
            </a:r>
            <a:r>
              <a:rPr lang="en-US" sz="2400" dirty="0">
                <a:effectLst/>
              </a:rPr>
              <a:t>eport</a:t>
            </a:r>
            <a:br>
              <a:rPr lang="en-US" sz="2400" dirty="0">
                <a:effectLst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E4A44-0515-8CA5-3AA2-03FAC9C00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094" y="1379657"/>
            <a:ext cx="5771206" cy="359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4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3078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3081" name="Picture 3080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3083" name="Oval 3082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85" name="Picture 3084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3087" name="Picture 3086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3089" name="Rectangle 3088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77557-18E7-F81A-BB67-FF3A91C1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471950"/>
            <a:ext cx="6939116" cy="7624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EBEBEB"/>
                </a:solidFill>
                <a:effectLst/>
              </a:rPr>
              <a:t>Visualize the performance of the CNN by displaying the ROC curve and the confusion matrix</a:t>
            </a:r>
            <a:endParaRPr lang="en-US" sz="2000">
              <a:solidFill>
                <a:srgbClr val="EBEBEB"/>
              </a:solidFill>
            </a:endParaRPr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97" name="Freeform: Shape 3096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2" cy="3821950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857BAC8-B3A3-22CB-10A2-AE63DB55D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02" y="3075106"/>
            <a:ext cx="4169709" cy="189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69CD86-61A3-AD4D-3327-DF32DBB161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9661" y="1951227"/>
            <a:ext cx="3970050" cy="314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90DAA6-1840-35BE-CA1D-6E8D139117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802" y="1820663"/>
            <a:ext cx="4376057" cy="1411862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6F049D9-F46B-0E2E-D967-79E2A10CB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84" y="3458903"/>
            <a:ext cx="3409220" cy="147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532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410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4105" name="Picture 410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4107" name="Oval 410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09" name="Picture 410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4111" name="Picture 411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4113" name="Rectangle 411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5C604-03B1-1E0A-2FE8-86F5A772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943" y="994410"/>
            <a:ext cx="2514282" cy="229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600" b="0" i="0" kern="120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Visualization of Predictions with Confidence</a:t>
            </a:r>
            <a:br>
              <a:rPr lang="en-US" sz="2600" b="0" i="0" kern="120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6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17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19" name="Freeform: Shape 4118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57465" cy="51435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21" name="Rectangle 4120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7A55A4-01B1-98E0-12A3-BFE470ABC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314" y="485773"/>
            <a:ext cx="4705755" cy="417160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620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27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28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30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31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0C048-8734-59F3-2F09-87A310D0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948" y="339538"/>
            <a:ext cx="3479177" cy="10503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3300"/>
              <a:t>Covered Sections</a:t>
            </a:r>
          </a:p>
        </p:txBody>
      </p:sp>
      <p:sp>
        <p:nvSpPr>
          <p:cNvPr id="3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71281" y="-1179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2029ED6E-6C01-D318-02A6-0C99A7A810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273" r="28954"/>
          <a:stretch/>
        </p:blipFill>
        <p:spPr>
          <a:xfrm>
            <a:off x="2" y="10"/>
            <a:ext cx="3729824" cy="5143490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428A7-FAC1-7D04-9F16-337338F18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8212" y="1539688"/>
            <a:ext cx="3479177" cy="3146611"/>
          </a:xfrm>
        </p:spPr>
        <p:txBody>
          <a:bodyPr vert="horz" lIns="91440" tIns="45720" rIns="91440" bIns="45720" rtlCol="0">
            <a:normAutofit/>
          </a:bodyPr>
          <a:lstStyle/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800" dirty="0">
                <a:effectLst/>
              </a:rPr>
              <a:t>Import all necessary libraries.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800" dirty="0">
                <a:effectLst/>
              </a:rPr>
              <a:t>Open the SVHN dataset in HDF5 format and split it into training, validation, and test sets.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800" dirty="0">
                <a:effectLst/>
              </a:rPr>
              <a:t>Visualize the dataset by showing the number of images of each digit and displaying random samples of the images.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800" dirty="0">
                <a:effectLst/>
              </a:rPr>
              <a:t>Preprocess the images by scaling them and reshaping them to fit the input shape of the CNN.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800" dirty="0">
                <a:effectLst/>
              </a:rPr>
              <a:t>Build a CNN model using the TensorFlow library.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800" dirty="0">
                <a:effectLst/>
              </a:rPr>
              <a:t>Compile the model  and train the CNN on the training set.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800" dirty="0">
                <a:solidFill>
                  <a:srgbClr val="EBEBEB"/>
                </a:solidFill>
              </a:rPr>
              <a:t>E</a:t>
            </a:r>
            <a:r>
              <a:rPr lang="en-US" sz="800" b="0" i="0" kern="1200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valuate model performance on the Training set.</a:t>
            </a:r>
            <a:endParaRPr lang="en-US" sz="800" dirty="0">
              <a:effectLst/>
            </a:endParaRP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800" dirty="0">
                <a:effectLst/>
              </a:rPr>
              <a:t>Save the trained model.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800" dirty="0"/>
              <a:t>D</a:t>
            </a:r>
            <a:r>
              <a:rPr lang="en-US" sz="800" dirty="0">
                <a:effectLst/>
              </a:rPr>
              <a:t>isplay its classification report .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800" dirty="0">
                <a:effectLst/>
              </a:rPr>
              <a:t>Visualize the performance of the CNN by displaying the ROC curve and the confusion matrix.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800" dirty="0">
                <a:effectLst/>
              </a:rPr>
              <a:t>Visualization of Predictions with Confidence</a:t>
            </a:r>
          </a:p>
        </p:txBody>
      </p:sp>
    </p:spTree>
    <p:extLst>
      <p:ext uri="{BB962C8B-B14F-4D97-AF65-F5344CB8AC3E}">
        <p14:creationId xmlns:p14="http://schemas.microsoft.com/office/powerpoint/2010/main" val="35909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165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70" name="Oval 169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76" name="Rectangle 175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6000627" y="994410"/>
            <a:ext cx="2657598" cy="229988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171450" indent="-171450" defTabSz="457200">
              <a:spcBef>
                <a:spcPct val="0"/>
              </a:spcBef>
              <a:spcAft>
                <a:spcPts val="800"/>
              </a:spcAft>
            </a:pPr>
            <a:r>
              <a:rPr lang="en-US" sz="3600">
                <a:solidFill>
                  <a:srgbClr val="EBEBEB"/>
                </a:solidFill>
                <a:effectLst/>
              </a:rPr>
              <a:t>Import all necessary libraries</a:t>
            </a:r>
          </a:p>
        </p:txBody>
      </p:sp>
      <p:sp>
        <p:nvSpPr>
          <p:cNvPr id="160" name="Google Shape;160;p17"/>
          <p:cNvSpPr txBox="1">
            <a:spLocks noGrp="1"/>
          </p:cNvSpPr>
          <p:nvPr>
            <p:ph type="subTitle" idx="1"/>
          </p:nvPr>
        </p:nvSpPr>
        <p:spPr>
          <a:xfrm>
            <a:off x="5979852" y="3441246"/>
            <a:ext cx="2678373" cy="121613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en-US" sz="1100" cap="all">
                <a:solidFill>
                  <a:schemeClr val="tx2">
                    <a:lumMod val="40000"/>
                    <a:lumOff val="60000"/>
                  </a:schemeClr>
                </a:solidFill>
              </a:rPr>
              <a:t>Libraries used: numpy, pandash5py, matplotlib, Seaborn, Tensorflow, Sklearn, Scikitplot, Keras and warnings.</a:t>
            </a:r>
          </a:p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en-US" sz="1100" cap="all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180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60249" y="0"/>
            <a:ext cx="419604" cy="2782231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" name="Picture 161">
            <a:extLst>
              <a:ext uri="{FF2B5EF4-FFF2-40B4-BE49-F238E27FC236}">
                <a16:creationId xmlns:a16="http://schemas.microsoft.com/office/drawing/2014/main" id="{24DBC3AB-2C2F-4CA1-EB82-846BFD19C42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5898" r="20454"/>
          <a:stretch/>
        </p:blipFill>
        <p:spPr>
          <a:xfrm>
            <a:off x="20" y="10"/>
            <a:ext cx="5819935" cy="5143490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9143771" cy="354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815271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eeform: Shape 24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41649"/>
            <a:ext cx="9144000" cy="2101851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9C9B67-C6F3-AE64-3C6B-5E564EF9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128" y="467678"/>
            <a:ext cx="7695743" cy="2642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42900" indent="-342900" algn="ctr" defTabSz="457200">
              <a:spcBef>
                <a:spcPct val="0"/>
              </a:spcBef>
            </a:pPr>
            <a:r>
              <a:rPr lang="en-US" sz="6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415C06-4EF3-3F9E-7B1C-9E7EECE1B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128" y="3583035"/>
            <a:ext cx="7695743" cy="907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45720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en-US" sz="1000" b="0" i="0" kern="1200" cap="all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Dataset used is from The Street View House Numbers (SVHN) dataset.</a:t>
            </a:r>
          </a:p>
          <a:p>
            <a:pPr marL="0" indent="0" algn="ctr" defTabSz="457200">
              <a:lnSpc>
                <a:spcPct val="90000"/>
              </a:lnSpc>
              <a:spcBef>
                <a:spcPts val="1000"/>
              </a:spcBef>
              <a:buSzPct val="80000"/>
            </a:pPr>
            <a:endParaRPr lang="en-US" sz="1000" b="0" i="0" kern="1200" cap="all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0" indent="0" algn="ctr" defTabSz="45720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en-US" sz="1000" b="0" i="0" kern="1200" cap="all">
                <a:solidFill>
                  <a:schemeClr val="bg2"/>
                </a:solidFill>
                <a:latin typeface="+mj-lt"/>
                <a:ea typeface="+mj-ea"/>
                <a:cs typeface="+mj-cs"/>
              </a:rPr>
              <a:t>Link: https://www.kaggle.com/datasets/sasha18/street-view-house-nos-h5-file</a:t>
            </a:r>
          </a:p>
        </p:txBody>
      </p:sp>
    </p:spTree>
    <p:extLst>
      <p:ext uri="{BB962C8B-B14F-4D97-AF65-F5344CB8AC3E}">
        <p14:creationId xmlns:p14="http://schemas.microsoft.com/office/powerpoint/2010/main" val="101236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171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76" name="Oval 175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8" name="Picture 177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486696" y="797562"/>
            <a:ext cx="2629122" cy="350654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171450" indent="-171450" defTabSz="45720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2600">
                <a:solidFill>
                  <a:srgbClr val="F2F2F2"/>
                </a:solidFill>
                <a:effectLst/>
              </a:rPr>
              <a:t>Open the SVHN dataset in HDF5 format and split it into training, validation, and test sets.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8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363474"/>
            <a:ext cx="4938073" cy="4304390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8" name="Google Shape;166;p18">
            <a:extLst>
              <a:ext uri="{FF2B5EF4-FFF2-40B4-BE49-F238E27FC236}">
                <a16:creationId xmlns:a16="http://schemas.microsoft.com/office/drawing/2014/main" id="{346C94BF-4545-77FC-0F0B-36B7C6BD6A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3187411"/>
              </p:ext>
            </p:extLst>
          </p:nvPr>
        </p:nvGraphicFramePr>
        <p:xfrm>
          <a:off x="4206478" y="723900"/>
          <a:ext cx="4211240" cy="3580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9143771" cy="354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C799C2-3D3A-A1E3-CEF0-3DC4AD142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7880" y="464664"/>
            <a:ext cx="5472949" cy="21070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2684405"/>
            <a:ext cx="9143771" cy="2459095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477687" y="3278886"/>
            <a:ext cx="6862012" cy="101289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342900" lvl="0" indent="-34290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100" b="0" i="0" kern="1200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Visualize the dataset by showing the number of images of each digit</a:t>
            </a:r>
            <a:endParaRPr lang="en-US" sz="21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9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5" y="2460008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205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2057" name="Picture 205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2059" name="Oval 205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61" name="Picture 206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2063" name="Picture 206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2065" name="Rectangle 206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1836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2071" name="Freeform: Shape 2070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361118" y="360618"/>
            <a:ext cx="5143501" cy="4422264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075" name="Group 2074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571309" cy="5143500"/>
            <a:chOff x="0" y="0"/>
            <a:chExt cx="11428412" cy="6858000"/>
          </a:xfrm>
        </p:grpSpPr>
        <p:pic>
          <p:nvPicPr>
            <p:cNvPr id="2076" name="Picture 2075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2077" name="Picture 2076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2078" name="Oval 2077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79" name="Picture 2078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2080" name="Picture 2079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4" name="Google Shape;171;p19">
            <a:extLst>
              <a:ext uri="{FF2B5EF4-FFF2-40B4-BE49-F238E27FC236}">
                <a16:creationId xmlns:a16="http://schemas.microsoft.com/office/drawing/2014/main" id="{395816B6-4DA6-8BF7-8C59-BB527A4BB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8377" y="753670"/>
            <a:ext cx="3564299" cy="249718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342900" lvl="0" indent="-34290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300" b="0" i="0" kern="1200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Visualize the dataset by displaying random samples of the images</a:t>
            </a:r>
            <a:endParaRPr lang="en-US" sz="23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B04414-93B3-0527-65C5-FBA417C4B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5113" y="983189"/>
            <a:ext cx="3394898" cy="387456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954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18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86" name="Oval 18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92" name="Rectangle 19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1" name="Rectangle 193">
            <a:extLst>
              <a:ext uri="{FF2B5EF4-FFF2-40B4-BE49-F238E27FC236}">
                <a16:creationId xmlns:a16="http://schemas.microsoft.com/office/drawing/2014/main" id="{DE92A8BB-07B9-40DB-984F-2CB1A2535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9143771" cy="354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CDDB745-6C26-4B79-9EF2-08E3E4AB9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2" name="Freeform 16">
            <a:extLst>
              <a:ext uri="{FF2B5EF4-FFF2-40B4-BE49-F238E27FC236}">
                <a16:creationId xmlns:a16="http://schemas.microsoft.com/office/drawing/2014/main" id="{80B3FE6C-0A59-4114-88CB-3C3172D6A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126371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97E0B-5A99-9212-A103-28A71FD3CE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124" y="88551"/>
            <a:ext cx="6863105" cy="1228988"/>
          </a:xfrm>
          <a:prstGeom prst="rect">
            <a:avLst/>
          </a:prstGeom>
          <a:effectLst/>
        </p:spPr>
      </p:pic>
      <p:sp>
        <p:nvSpPr>
          <p:cNvPr id="233" name="Freeform: Shape 199">
            <a:extLst>
              <a:ext uri="{FF2B5EF4-FFF2-40B4-BE49-F238E27FC236}">
                <a16:creationId xmlns:a16="http://schemas.microsoft.com/office/drawing/2014/main" id="{DDA3A238-516A-4076-B3C2-230D91350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2749"/>
            <a:ext cx="9143771" cy="2790751"/>
          </a:xfrm>
          <a:custGeom>
            <a:avLst/>
            <a:gdLst>
              <a:gd name="connsiteX0" fmla="*/ 1 w 12191696"/>
              <a:gd name="connsiteY0" fmla="*/ 0 h 3721001"/>
              <a:gd name="connsiteX1" fmla="*/ 71932 w 12191696"/>
              <a:gd name="connsiteY1" fmla="*/ 12261 h 3721001"/>
              <a:gd name="connsiteX2" fmla="*/ 282849 w 12191696"/>
              <a:gd name="connsiteY2" fmla="*/ 48342 h 3721001"/>
              <a:gd name="connsiteX3" fmla="*/ 436464 w 12191696"/>
              <a:gd name="connsiteY3" fmla="*/ 73565 h 3721001"/>
              <a:gd name="connsiteX4" fmla="*/ 619339 w 12191696"/>
              <a:gd name="connsiteY4" fmla="*/ 100188 h 3721001"/>
              <a:gd name="connsiteX5" fmla="*/ 836351 w 12191696"/>
              <a:gd name="connsiteY5" fmla="*/ 132066 h 3721001"/>
              <a:gd name="connsiteX6" fmla="*/ 1076528 w 12191696"/>
              <a:gd name="connsiteY6" fmla="*/ 165696 h 3721001"/>
              <a:gd name="connsiteX7" fmla="*/ 1347183 w 12191696"/>
              <a:gd name="connsiteY7" fmla="*/ 201077 h 3721001"/>
              <a:gd name="connsiteX8" fmla="*/ 1642223 w 12191696"/>
              <a:gd name="connsiteY8" fmla="*/ 238560 h 3721001"/>
              <a:gd name="connsiteX9" fmla="*/ 1962864 w 12191696"/>
              <a:gd name="connsiteY9" fmla="*/ 276043 h 3721001"/>
              <a:gd name="connsiteX10" fmla="*/ 2304232 w 12191696"/>
              <a:gd name="connsiteY10" fmla="*/ 314226 h 3721001"/>
              <a:gd name="connsiteX11" fmla="*/ 2672421 w 12191696"/>
              <a:gd name="connsiteY11" fmla="*/ 349608 h 3721001"/>
              <a:gd name="connsiteX12" fmla="*/ 3057678 w 12191696"/>
              <a:gd name="connsiteY12" fmla="*/ 383588 h 3721001"/>
              <a:gd name="connsiteX13" fmla="*/ 3464881 w 12191696"/>
              <a:gd name="connsiteY13" fmla="*/ 414415 h 3721001"/>
              <a:gd name="connsiteX14" fmla="*/ 3889152 w 12191696"/>
              <a:gd name="connsiteY14" fmla="*/ 443841 h 3721001"/>
              <a:gd name="connsiteX15" fmla="*/ 4331710 w 12191696"/>
              <a:gd name="connsiteY15" fmla="*/ 471515 h 3721001"/>
              <a:gd name="connsiteX16" fmla="*/ 4558476 w 12191696"/>
              <a:gd name="connsiteY16" fmla="*/ 481324 h 3721001"/>
              <a:gd name="connsiteX17" fmla="*/ 4790118 w 12191696"/>
              <a:gd name="connsiteY17" fmla="*/ 492183 h 3721001"/>
              <a:gd name="connsiteX18" fmla="*/ 5025418 w 12191696"/>
              <a:gd name="connsiteY18" fmla="*/ 502342 h 3721001"/>
              <a:gd name="connsiteX19" fmla="*/ 5261937 w 12191696"/>
              <a:gd name="connsiteY19" fmla="*/ 508998 h 3721001"/>
              <a:gd name="connsiteX20" fmla="*/ 5503333 w 12191696"/>
              <a:gd name="connsiteY20" fmla="*/ 514953 h 3721001"/>
              <a:gd name="connsiteX21" fmla="*/ 5747166 w 12191696"/>
              <a:gd name="connsiteY21" fmla="*/ 521259 h 3721001"/>
              <a:gd name="connsiteX22" fmla="*/ 5995877 w 12191696"/>
              <a:gd name="connsiteY22" fmla="*/ 525462 h 3721001"/>
              <a:gd name="connsiteX23" fmla="*/ 6247026 w 12191696"/>
              <a:gd name="connsiteY23" fmla="*/ 525462 h 3721001"/>
              <a:gd name="connsiteX24" fmla="*/ 6500613 w 12191696"/>
              <a:gd name="connsiteY24" fmla="*/ 527564 h 3721001"/>
              <a:gd name="connsiteX25" fmla="*/ 6756639 w 12191696"/>
              <a:gd name="connsiteY25" fmla="*/ 525462 h 3721001"/>
              <a:gd name="connsiteX26" fmla="*/ 7016322 w 12191696"/>
              <a:gd name="connsiteY26" fmla="*/ 521259 h 3721001"/>
              <a:gd name="connsiteX27" fmla="*/ 7276005 w 12191696"/>
              <a:gd name="connsiteY27" fmla="*/ 517405 h 3721001"/>
              <a:gd name="connsiteX28" fmla="*/ 7539345 w 12191696"/>
              <a:gd name="connsiteY28" fmla="*/ 508998 h 3721001"/>
              <a:gd name="connsiteX29" fmla="*/ 7805124 w 12191696"/>
              <a:gd name="connsiteY29" fmla="*/ 500240 h 3721001"/>
              <a:gd name="connsiteX30" fmla="*/ 8070903 w 12191696"/>
              <a:gd name="connsiteY30" fmla="*/ 490081 h 3721001"/>
              <a:gd name="connsiteX31" fmla="*/ 8339121 w 12191696"/>
              <a:gd name="connsiteY31" fmla="*/ 475719 h 3721001"/>
              <a:gd name="connsiteX32" fmla="*/ 8609776 w 12191696"/>
              <a:gd name="connsiteY32" fmla="*/ 458554 h 3721001"/>
              <a:gd name="connsiteX33" fmla="*/ 8881651 w 12191696"/>
              <a:gd name="connsiteY33" fmla="*/ 442089 h 3721001"/>
              <a:gd name="connsiteX34" fmla="*/ 9153526 w 12191696"/>
              <a:gd name="connsiteY34" fmla="*/ 421071 h 3721001"/>
              <a:gd name="connsiteX35" fmla="*/ 9429058 w 12191696"/>
              <a:gd name="connsiteY35" fmla="*/ 395848 h 3721001"/>
              <a:gd name="connsiteX36" fmla="*/ 9700933 w 12191696"/>
              <a:gd name="connsiteY36" fmla="*/ 370626 h 3721001"/>
              <a:gd name="connsiteX37" fmla="*/ 9977684 w 12191696"/>
              <a:gd name="connsiteY37" fmla="*/ 341551 h 3721001"/>
              <a:gd name="connsiteX38" fmla="*/ 10255655 w 12191696"/>
              <a:gd name="connsiteY38" fmla="*/ 309672 h 3721001"/>
              <a:gd name="connsiteX39" fmla="*/ 10529968 w 12191696"/>
              <a:gd name="connsiteY39" fmla="*/ 276043 h 3721001"/>
              <a:gd name="connsiteX40" fmla="*/ 10807939 w 12191696"/>
              <a:gd name="connsiteY40" fmla="*/ 236808 h 3721001"/>
              <a:gd name="connsiteX41" fmla="*/ 11084690 w 12191696"/>
              <a:gd name="connsiteY41" fmla="*/ 194771 h 3721001"/>
              <a:gd name="connsiteX42" fmla="*/ 11362661 w 12191696"/>
              <a:gd name="connsiteY42" fmla="*/ 153085 h 3721001"/>
              <a:gd name="connsiteX43" fmla="*/ 11639412 w 12191696"/>
              <a:gd name="connsiteY43" fmla="*/ 104392 h 3721001"/>
              <a:gd name="connsiteX44" fmla="*/ 11914945 w 12191696"/>
              <a:gd name="connsiteY44" fmla="*/ 54648 h 3721001"/>
              <a:gd name="connsiteX45" fmla="*/ 12191696 w 12191696"/>
              <a:gd name="connsiteY45" fmla="*/ 2452 h 3721001"/>
              <a:gd name="connsiteX46" fmla="*/ 12191696 w 12191696"/>
              <a:gd name="connsiteY46" fmla="*/ 2802467 h 3721001"/>
              <a:gd name="connsiteX47" fmla="*/ 12191695 w 12191696"/>
              <a:gd name="connsiteY47" fmla="*/ 2802467 h 3721001"/>
              <a:gd name="connsiteX48" fmla="*/ 12191695 w 12191696"/>
              <a:gd name="connsiteY48" fmla="*/ 3721001 h 3721001"/>
              <a:gd name="connsiteX49" fmla="*/ 0 w 12191696"/>
              <a:gd name="connsiteY49" fmla="*/ 3721001 h 3721001"/>
              <a:gd name="connsiteX50" fmla="*/ 0 w 12191696"/>
              <a:gd name="connsiteY50" fmla="*/ 2233825 h 3721001"/>
              <a:gd name="connsiteX51" fmla="*/ 1 w 12191696"/>
              <a:gd name="connsiteY51" fmla="*/ 2233825 h 37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721001">
                <a:moveTo>
                  <a:pt x="1" y="0"/>
                </a:moveTo>
                <a:lnTo>
                  <a:pt x="71932" y="12261"/>
                </a:lnTo>
                <a:lnTo>
                  <a:pt x="282849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721001"/>
                </a:lnTo>
                <a:lnTo>
                  <a:pt x="0" y="3721001"/>
                </a:lnTo>
                <a:lnTo>
                  <a:pt x="0" y="2233825"/>
                </a:lnTo>
                <a:lnTo>
                  <a:pt x="1" y="22338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477686" y="2946737"/>
            <a:ext cx="6887209" cy="13450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171450" indent="-171450" defTabSz="45720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b="0" i="0" kern="120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Preprocess the images by scaling them and reshaping them to fit the input shape of the CNN.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18BE6-7347-EEBB-809D-586F683E79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124" y="1394163"/>
            <a:ext cx="6863106" cy="82172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4044-3759-2D1F-7E15-8A33FA3A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55" y="554865"/>
            <a:ext cx="6485100" cy="726900"/>
          </a:xfrm>
        </p:spPr>
        <p:txBody>
          <a:bodyPr/>
          <a:lstStyle/>
          <a:p>
            <a:r>
              <a:rPr lang="en-US" sz="2400" b="0" i="0" kern="120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Build a CNN model using the TensorFlow library.</a:t>
            </a:r>
            <a:br>
              <a:rPr lang="en-US" sz="2400" b="0" i="0" kern="120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FB724-04DC-019E-BFEC-394D00CF5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" y="1950515"/>
            <a:ext cx="8316686" cy="15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81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363</Words>
  <Application>Microsoft Office PowerPoint</Application>
  <PresentationFormat>On-screen Show (16:9)</PresentationFormat>
  <Paragraphs>37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Poppins</vt:lpstr>
      <vt:lpstr>Wingdings 3</vt:lpstr>
      <vt:lpstr>Arial</vt:lpstr>
      <vt:lpstr>Century Gothic</vt:lpstr>
      <vt:lpstr>Ion</vt:lpstr>
      <vt:lpstr>Multi-Digit Number Recognition using Deep Convolutional Neural Networks</vt:lpstr>
      <vt:lpstr>Covered Sections</vt:lpstr>
      <vt:lpstr>Import all necessary libraries</vt:lpstr>
      <vt:lpstr>Dataset</vt:lpstr>
      <vt:lpstr>Open the SVHN dataset in HDF5 format and split it into training, validation, and test sets.</vt:lpstr>
      <vt:lpstr>Visualize the dataset by showing the number of images of each digit</vt:lpstr>
      <vt:lpstr>Visualize the dataset by displaying random samples of the images</vt:lpstr>
      <vt:lpstr>Preprocess the images by scaling them and reshaping them to fit the input shape of the CNN.</vt:lpstr>
      <vt:lpstr>Build a CNN model using the TensorFlow library. </vt:lpstr>
      <vt:lpstr>Block Diagram for CNN model.</vt:lpstr>
      <vt:lpstr>Compile the model  and train the CNN on the training set</vt:lpstr>
      <vt:lpstr>Evaluate model performance on the training set.</vt:lpstr>
      <vt:lpstr>Save the trained model</vt:lpstr>
      <vt:lpstr>Display Classification Report </vt:lpstr>
      <vt:lpstr>Visualize the performance of the CNN by displaying the ROC curve and the confusion matrix</vt:lpstr>
      <vt:lpstr>Visualization of Predictions with Confidence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Multi-Digit Number Recognition using Deep Convolutional Neural Networks</dc:title>
  <dc:creator>Kirollous Hany</dc:creator>
  <cp:lastModifiedBy>Kyrollos Hani</cp:lastModifiedBy>
  <cp:revision>1</cp:revision>
  <dcterms:modified xsi:type="dcterms:W3CDTF">2023-05-05T18:16:31Z</dcterms:modified>
</cp:coreProperties>
</file>