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lmarai" panose="020B0604020202020204" charset="-78"/>
      <p:regular r:id="rId12"/>
    </p:embeddedFont>
    <p:embeddedFont>
      <p:font typeface="Almarai Bold" panose="020B0604020202020204" charset="-78"/>
      <p:regular r:id="rId13"/>
    </p:embeddedFont>
    <p:embeddedFont>
      <p:font typeface="Poppins" panose="00000500000000000000" pitchFamily="2" charset="0"/>
      <p:regular r:id="rId14"/>
    </p:embeddedFont>
    <p:embeddedFont>
      <p:font typeface="Poppins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1028700" y="3252812"/>
            <a:ext cx="16230600" cy="6005488"/>
          </a:xfrm>
          <a:custGeom>
            <a:avLst/>
            <a:gdLst/>
            <a:ahLst/>
            <a:cxnLst/>
            <a:rect l="l" t="t" r="r" b="b"/>
            <a:pathLst>
              <a:path w="16230600" h="6005488">
                <a:moveTo>
                  <a:pt x="0" y="0"/>
                </a:moveTo>
                <a:lnTo>
                  <a:pt x="16230600" y="0"/>
                </a:lnTo>
                <a:lnTo>
                  <a:pt x="16230600" y="6005488"/>
                </a:lnTo>
                <a:lnTo>
                  <a:pt x="0" y="60054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7000"/>
            </a:blip>
            <a:stretch>
              <a:fillRect t="-55577" r="-24288" b="-33369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1159841" y="847725"/>
            <a:ext cx="15968318" cy="1168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79"/>
              </a:lnSpc>
            </a:pPr>
            <a:r>
              <a:rPr lang="en-US" sz="6485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PROSEDÜREL OYUN SEVIYESI ÜRETIMI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815709"/>
            <a:ext cx="8509410" cy="3606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5"/>
              </a:lnSpc>
            </a:pPr>
            <a:r>
              <a:rPr lang="en-US" sz="336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Bursa Teknik Üniversitesi</a:t>
            </a:r>
          </a:p>
          <a:p>
            <a:pPr algn="ctr">
              <a:lnSpc>
                <a:spcPts val="5715"/>
              </a:lnSpc>
            </a:pPr>
            <a:r>
              <a:rPr lang="en-US" sz="336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Lisansüstü Eğitim Enstitüsü</a:t>
            </a:r>
          </a:p>
          <a:p>
            <a:pPr algn="ctr">
              <a:lnSpc>
                <a:spcPts val="5715"/>
              </a:lnSpc>
            </a:pPr>
            <a:r>
              <a:rPr lang="en-US" sz="336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Bilgisayar Mühendisliği ( Tezli )</a:t>
            </a:r>
          </a:p>
          <a:p>
            <a:pPr algn="ctr">
              <a:lnSpc>
                <a:spcPts val="5715"/>
              </a:lnSpc>
            </a:pPr>
            <a:r>
              <a:rPr lang="en-US" sz="336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Bilgisayar Oyunlarda Yapayzeka Dersi</a:t>
            </a:r>
          </a:p>
          <a:p>
            <a:pPr algn="ctr">
              <a:lnSpc>
                <a:spcPts val="5715"/>
              </a:lnSpc>
            </a:pPr>
            <a:r>
              <a:rPr lang="en-US" sz="336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Doç. Dr.  İzzet Fatih ŞENTÜRK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38347" y="2145005"/>
            <a:ext cx="16411306" cy="642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9"/>
              </a:lnSpc>
            </a:pPr>
            <a:r>
              <a:rPr lang="en-US" sz="3585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DERIN ÖĞRENME VE KURAL TABANLI YAKLAŞIMLARIN KARŞILAŞTIRILMASI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40844" y="8547860"/>
            <a:ext cx="6885123" cy="710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5"/>
              </a:lnSpc>
            </a:pPr>
            <a:r>
              <a:rPr lang="en-US" sz="336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Moussa  BANE    24435004029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3611612" y="1080075"/>
            <a:ext cx="11064775" cy="265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6"/>
              </a:lnSpc>
            </a:pPr>
            <a:r>
              <a:rPr lang="en-US" sz="9005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DİNLEDİĞİNİZ İÇİN TEŞEKKÜR EDRİM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9380467"/>
            <a:ext cx="16411306" cy="642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9"/>
              </a:lnSpc>
            </a:pPr>
            <a:r>
              <a:rPr lang="en-US" sz="3585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DERIN ÖĞRENME VE KURAL TABANLI YAKLAŞIMLARIN KARŞILAŞTIRILMASI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59841" y="8842878"/>
            <a:ext cx="15968318" cy="642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9"/>
              </a:lnSpc>
            </a:pPr>
            <a:r>
              <a:rPr lang="en-US" sz="3585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PROSEDÜREL OYUN SEVIYESI ÜRETİMİ</a:t>
            </a:r>
          </a:p>
        </p:txBody>
      </p:sp>
      <p:sp>
        <p:nvSpPr>
          <p:cNvPr id="6" name="Freeform 6"/>
          <p:cNvSpPr/>
          <p:nvPr/>
        </p:nvSpPr>
        <p:spPr>
          <a:xfrm>
            <a:off x="2146546" y="3733800"/>
            <a:ext cx="13994908" cy="5178260"/>
          </a:xfrm>
          <a:custGeom>
            <a:avLst/>
            <a:gdLst/>
            <a:ahLst/>
            <a:cxnLst/>
            <a:rect l="l" t="t" r="r" b="b"/>
            <a:pathLst>
              <a:path w="13994908" h="5178260">
                <a:moveTo>
                  <a:pt x="0" y="0"/>
                </a:moveTo>
                <a:lnTo>
                  <a:pt x="13994908" y="0"/>
                </a:lnTo>
                <a:lnTo>
                  <a:pt x="13994908" y="5178260"/>
                </a:lnTo>
                <a:lnTo>
                  <a:pt x="0" y="51782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9000"/>
            </a:blip>
            <a:stretch>
              <a:fillRect t="-55577" r="-24288" b="-33369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5315393" y="4224325"/>
            <a:ext cx="7657213" cy="3162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8"/>
              </a:lnSpc>
            </a:pPr>
            <a:r>
              <a:rPr lang="en-US" sz="2998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Bursa Teknik Üniversitesi</a:t>
            </a:r>
          </a:p>
          <a:p>
            <a:pPr algn="ctr">
              <a:lnSpc>
                <a:spcPts val="5098"/>
              </a:lnSpc>
            </a:pPr>
            <a:r>
              <a:rPr lang="en-US" sz="2998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Lisansüstü Eğitim Enstitüsü</a:t>
            </a:r>
          </a:p>
          <a:p>
            <a:pPr algn="ctr">
              <a:lnSpc>
                <a:spcPts val="5098"/>
              </a:lnSpc>
            </a:pPr>
            <a:r>
              <a:rPr lang="en-US" sz="2998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Bilgisayar Mühendisliği ( Tezli )</a:t>
            </a:r>
          </a:p>
          <a:p>
            <a:pPr algn="ctr">
              <a:lnSpc>
                <a:spcPts val="5098"/>
              </a:lnSpc>
            </a:pPr>
            <a:r>
              <a:rPr lang="en-US" sz="2998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Bilgisayar Oyunlarda Yapayzeka Dersi</a:t>
            </a:r>
          </a:p>
          <a:p>
            <a:pPr algn="ctr">
              <a:lnSpc>
                <a:spcPts val="5098"/>
              </a:lnSpc>
            </a:pPr>
            <a:r>
              <a:rPr lang="en-US" sz="2998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Doç. Dr.  İzzet Fatih ŞENTÜRK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175636" y="7877223"/>
            <a:ext cx="5936728" cy="609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8"/>
              </a:lnSpc>
            </a:pPr>
            <a:r>
              <a:rPr lang="en-US" sz="2998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Moussa  BANE    24435004029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2066886"/>
            <a:ext cx="5754080" cy="8220114"/>
            <a:chOff x="0" y="0"/>
            <a:chExt cx="4445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5173055" y="-2043171"/>
            <a:ext cx="5754080" cy="8220114"/>
            <a:chOff x="0" y="0"/>
            <a:chExt cx="4445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1028700"/>
            <a:ext cx="5760720" cy="8229600"/>
            <a:chOff x="0" y="0"/>
            <a:chExt cx="4445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3">
                <a:alphaModFix amt="24000"/>
              </a:blip>
              <a:stretch>
                <a:fillRect l="-57411" r="-57411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1028700"/>
            <a:ext cx="5760720" cy="8229600"/>
            <a:chOff x="0" y="0"/>
            <a:chExt cx="4445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4">
                <a:alphaModFix amt="63000"/>
              </a:blip>
              <a:stretch>
                <a:fillRect l="-77282" r="-7728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179578" y="4645680"/>
            <a:ext cx="5458964" cy="986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02"/>
              </a:lnSpc>
              <a:spcBef>
                <a:spcPct val="0"/>
              </a:spcBef>
            </a:pPr>
            <a:r>
              <a:rPr lang="en-US" sz="6335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İÇİNDEKİLER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1474082" y="2274492"/>
            <a:ext cx="2525835" cy="2775709"/>
            <a:chOff x="0" y="0"/>
            <a:chExt cx="3367780" cy="3700945"/>
          </a:xfrm>
        </p:grpSpPr>
        <p:grpSp>
          <p:nvGrpSpPr>
            <p:cNvPr id="12" name="Group 12"/>
            <p:cNvGrpSpPr/>
            <p:nvPr/>
          </p:nvGrpSpPr>
          <p:grpSpPr>
            <a:xfrm rot="5400000">
              <a:off x="653279" y="0"/>
              <a:ext cx="2065311" cy="2065311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126211" r="-126211"/>
                </a:stretch>
              </a:blipFill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0" y="2354988"/>
              <a:ext cx="3367780" cy="13459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40"/>
                </a:lnSpc>
              </a:pPr>
              <a:r>
                <a:rPr lang="en-US" sz="2928" b="1">
                  <a:solidFill>
                    <a:srgbClr val="FFFFFF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Kural Tabanlı Yöntemler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456122" y="287190"/>
              <a:ext cx="2455537" cy="13766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622"/>
                </a:lnSpc>
              </a:pPr>
              <a:r>
                <a:rPr lang="en-US" sz="6248" b="1">
                  <a:solidFill>
                    <a:srgbClr val="FFFFFF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02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2777043" y="5310321"/>
            <a:ext cx="3017008" cy="2185416"/>
            <a:chOff x="0" y="0"/>
            <a:chExt cx="4022677" cy="2913888"/>
          </a:xfrm>
        </p:grpSpPr>
        <p:grpSp>
          <p:nvGrpSpPr>
            <p:cNvPr id="17" name="Group 17"/>
            <p:cNvGrpSpPr/>
            <p:nvPr/>
          </p:nvGrpSpPr>
          <p:grpSpPr>
            <a:xfrm rot="5400000">
              <a:off x="978683" y="0"/>
              <a:ext cx="2065311" cy="2065311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126211" r="-126211"/>
                </a:stretch>
              </a:blipFill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781526" y="287190"/>
              <a:ext cx="2455537" cy="13766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622"/>
                </a:lnSpc>
              </a:pPr>
              <a:r>
                <a:rPr lang="en-US" sz="6248" b="1">
                  <a:solidFill>
                    <a:srgbClr val="FFFFFF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05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256959"/>
              <a:ext cx="4022677" cy="656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40"/>
                </a:lnSpc>
              </a:pPr>
              <a:r>
                <a:rPr lang="en-US" sz="2928" b="1">
                  <a:solidFill>
                    <a:srgbClr val="FFFFFF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Sonuç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4447856" y="2274492"/>
            <a:ext cx="2811444" cy="2801688"/>
            <a:chOff x="0" y="0"/>
            <a:chExt cx="3748592" cy="3735584"/>
          </a:xfrm>
        </p:grpSpPr>
        <p:sp>
          <p:nvSpPr>
            <p:cNvPr id="22" name="TextBox 22"/>
            <p:cNvSpPr txBox="1"/>
            <p:nvPr/>
          </p:nvSpPr>
          <p:spPr>
            <a:xfrm>
              <a:off x="0" y="2389626"/>
              <a:ext cx="3748592" cy="13459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40"/>
                </a:lnSpc>
              </a:pPr>
              <a:r>
                <a:rPr lang="en-US" sz="2928" b="1">
                  <a:solidFill>
                    <a:srgbClr val="FFFFFF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Derin Öğrenme Yöntemler</a:t>
              </a:r>
            </a:p>
          </p:txBody>
        </p:sp>
        <p:grpSp>
          <p:nvGrpSpPr>
            <p:cNvPr id="23" name="Group 23"/>
            <p:cNvGrpSpPr/>
            <p:nvPr/>
          </p:nvGrpSpPr>
          <p:grpSpPr>
            <a:xfrm rot="5400000">
              <a:off x="1026088" y="0"/>
              <a:ext cx="2065311" cy="2065311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126211" r="-126211"/>
                </a:stretch>
              </a:blipFill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646527" y="287190"/>
              <a:ext cx="2455537" cy="13766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622"/>
                </a:lnSpc>
              </a:pPr>
              <a:r>
                <a:rPr lang="en-US" sz="6248" b="1">
                  <a:solidFill>
                    <a:srgbClr val="FFFFFF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03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360569" y="2274492"/>
            <a:ext cx="2525835" cy="2284916"/>
            <a:chOff x="0" y="0"/>
            <a:chExt cx="3367780" cy="3046555"/>
          </a:xfrm>
        </p:grpSpPr>
        <p:sp>
          <p:nvSpPr>
            <p:cNvPr id="27" name="TextBox 27"/>
            <p:cNvSpPr txBox="1"/>
            <p:nvPr/>
          </p:nvSpPr>
          <p:spPr>
            <a:xfrm>
              <a:off x="0" y="2389626"/>
              <a:ext cx="3367780" cy="656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40"/>
                </a:lnSpc>
              </a:pPr>
              <a:r>
                <a:rPr lang="en-US" sz="2928" b="1">
                  <a:solidFill>
                    <a:srgbClr val="FFFFFF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Giriş</a:t>
              </a:r>
            </a:p>
          </p:txBody>
        </p:sp>
        <p:grpSp>
          <p:nvGrpSpPr>
            <p:cNvPr id="28" name="Group 28"/>
            <p:cNvGrpSpPr/>
            <p:nvPr/>
          </p:nvGrpSpPr>
          <p:grpSpPr>
            <a:xfrm rot="5400000">
              <a:off x="651235" y="0"/>
              <a:ext cx="2065311" cy="2065311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126211" r="-126211"/>
                </a:stretch>
              </a:blipFill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0" name="TextBox 30"/>
            <p:cNvSpPr txBox="1"/>
            <p:nvPr/>
          </p:nvSpPr>
          <p:spPr>
            <a:xfrm>
              <a:off x="456122" y="287190"/>
              <a:ext cx="2455537" cy="138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622"/>
                </a:lnSpc>
              </a:pPr>
              <a:r>
                <a:rPr lang="en-US" sz="6248" b="1">
                  <a:solidFill>
                    <a:srgbClr val="FFFFFF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01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679947" y="5310321"/>
            <a:ext cx="2981109" cy="2702187"/>
            <a:chOff x="0" y="0"/>
            <a:chExt cx="3974812" cy="3602916"/>
          </a:xfrm>
        </p:grpSpPr>
        <p:sp>
          <p:nvSpPr>
            <p:cNvPr id="32" name="TextBox 32"/>
            <p:cNvSpPr txBox="1"/>
            <p:nvPr/>
          </p:nvSpPr>
          <p:spPr>
            <a:xfrm>
              <a:off x="0" y="2256959"/>
              <a:ext cx="3974812" cy="13459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40"/>
                </a:lnSpc>
              </a:pPr>
              <a:r>
                <a:rPr lang="en-US" sz="2928" b="1">
                  <a:solidFill>
                    <a:srgbClr val="FFFFFF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Yöntemlerin Karşılaştırılması </a:t>
              </a:r>
            </a:p>
          </p:txBody>
        </p:sp>
        <p:grpSp>
          <p:nvGrpSpPr>
            <p:cNvPr id="33" name="Group 33"/>
            <p:cNvGrpSpPr/>
            <p:nvPr/>
          </p:nvGrpSpPr>
          <p:grpSpPr>
            <a:xfrm rot="5400000">
              <a:off x="954750" y="0"/>
              <a:ext cx="2065311" cy="2065311"/>
              <a:chOff x="0" y="0"/>
              <a:chExt cx="812800" cy="8128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126211" r="-126211"/>
                </a:stretch>
              </a:blipFill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759637" y="287190"/>
              <a:ext cx="2455537" cy="13766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622"/>
                </a:lnSpc>
              </a:pPr>
              <a:r>
                <a:rPr lang="en-US" sz="6248" b="1">
                  <a:solidFill>
                    <a:srgbClr val="FFFFFF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04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626188" y="945370"/>
            <a:ext cx="17035623" cy="8642364"/>
            <a:chOff x="0" y="0"/>
            <a:chExt cx="3955527" cy="20066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55527" cy="2006684"/>
            </a:xfrm>
            <a:custGeom>
              <a:avLst/>
              <a:gdLst/>
              <a:ahLst/>
              <a:cxnLst/>
              <a:rect l="l" t="t" r="r" b="b"/>
              <a:pathLst>
                <a:path w="3955527" h="2006684">
                  <a:moveTo>
                    <a:pt x="23177" y="0"/>
                  </a:moveTo>
                  <a:lnTo>
                    <a:pt x="3932350" y="0"/>
                  </a:lnTo>
                  <a:cubicBezTo>
                    <a:pt x="3945150" y="0"/>
                    <a:pt x="3955527" y="10377"/>
                    <a:pt x="3955527" y="23177"/>
                  </a:cubicBezTo>
                  <a:lnTo>
                    <a:pt x="3955527" y="1983506"/>
                  </a:lnTo>
                  <a:cubicBezTo>
                    <a:pt x="3955527" y="1996307"/>
                    <a:pt x="3945150" y="2006684"/>
                    <a:pt x="3932350" y="2006684"/>
                  </a:cubicBezTo>
                  <a:lnTo>
                    <a:pt x="23177" y="2006684"/>
                  </a:lnTo>
                  <a:cubicBezTo>
                    <a:pt x="10377" y="2006684"/>
                    <a:pt x="0" y="1996307"/>
                    <a:pt x="0" y="1983506"/>
                  </a:cubicBezTo>
                  <a:lnTo>
                    <a:pt x="0" y="23177"/>
                  </a:lnTo>
                  <a:cubicBezTo>
                    <a:pt x="0" y="10377"/>
                    <a:pt x="10377" y="0"/>
                    <a:pt x="23177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3955527" cy="20638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523970" y="1156488"/>
            <a:ext cx="9240060" cy="1478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87"/>
              </a:lnSpc>
            </a:pPr>
            <a:r>
              <a:rPr lang="en-US" sz="8205" b="1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GİRİŞ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17395" y="2614756"/>
            <a:ext cx="15453211" cy="6592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86"/>
              </a:lnSpc>
            </a:pPr>
            <a:r>
              <a:rPr lang="en-US" sz="3704" b="1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Kural Tabanlı Yöntemler:</a:t>
            </a:r>
            <a:r>
              <a:rPr lang="en-US" sz="3704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Geleneksel oyun seviyeleri üretiminde sıklıkla kullanılan bir yöntemdir. Belirli kurallar ve algoritmalar doğrultusunda oyun dünyası şekillendirilir. Bu yöntem, genellikle statik ve tahmin edilebilir seviyeler üretir.</a:t>
            </a:r>
          </a:p>
          <a:p>
            <a:pPr algn="just">
              <a:lnSpc>
                <a:spcPts val="5186"/>
              </a:lnSpc>
            </a:pPr>
            <a:endParaRPr lang="en-US" sz="3704">
              <a:solidFill>
                <a:srgbClr val="0A152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5186"/>
              </a:lnSpc>
            </a:pPr>
            <a:r>
              <a:rPr lang="en-US" sz="3704" b="1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Derin Öğrenme Yöntemleri:</a:t>
            </a:r>
            <a:r>
              <a:rPr lang="en-US" sz="3704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Yapay zekâ alanındaki son gelişmeler, derin öğrenme yöntemlerini oyun tasarımına entegre etmeyi mümkün kılmaktadır. Bu yöntem, modelin büyük veri setleriyle eğitim alarak, daha dinamik ve çeşitli seviyeler üretmesini sağlar.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798161" y="1253170"/>
            <a:ext cx="1800043" cy="1513986"/>
            <a:chOff x="0" y="0"/>
            <a:chExt cx="2400058" cy="2018648"/>
          </a:xfrm>
        </p:grpSpPr>
        <p:grpSp>
          <p:nvGrpSpPr>
            <p:cNvPr id="9" name="Group 9"/>
            <p:cNvGrpSpPr/>
            <p:nvPr/>
          </p:nvGrpSpPr>
          <p:grpSpPr>
            <a:xfrm rot="5400000">
              <a:off x="190705" y="0"/>
              <a:ext cx="2018648" cy="2018648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737373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278119"/>
              <a:ext cx="2400058" cy="1377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427"/>
                </a:lnSpc>
              </a:pPr>
              <a:r>
                <a:rPr lang="en-US" sz="6106" b="1">
                  <a:solidFill>
                    <a:srgbClr val="FFFFFF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01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2066886"/>
            <a:ext cx="5754080" cy="8220114"/>
            <a:chOff x="0" y="0"/>
            <a:chExt cx="4445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5173055" y="-2043171"/>
            <a:ext cx="5754080" cy="8220114"/>
            <a:chOff x="0" y="0"/>
            <a:chExt cx="4445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" name="Group 6"/>
          <p:cNvGrpSpPr/>
          <p:nvPr/>
        </p:nvGrpSpPr>
        <p:grpSpPr>
          <a:xfrm rot="2993109">
            <a:off x="15183000" y="-2351672"/>
            <a:ext cx="4800299" cy="5459720"/>
            <a:chOff x="0" y="0"/>
            <a:chExt cx="812800" cy="92445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924455"/>
            </a:xfrm>
            <a:custGeom>
              <a:avLst/>
              <a:gdLst/>
              <a:ahLst/>
              <a:cxnLst/>
              <a:rect l="l" t="t" r="r" b="b"/>
              <a:pathLst>
                <a:path w="812800" h="924455">
                  <a:moveTo>
                    <a:pt x="406400" y="0"/>
                  </a:moveTo>
                  <a:cubicBezTo>
                    <a:pt x="181951" y="0"/>
                    <a:pt x="0" y="206946"/>
                    <a:pt x="0" y="462227"/>
                  </a:cubicBezTo>
                  <a:cubicBezTo>
                    <a:pt x="0" y="717509"/>
                    <a:pt x="181951" y="924455"/>
                    <a:pt x="406400" y="924455"/>
                  </a:cubicBezTo>
                  <a:cubicBezTo>
                    <a:pt x="630849" y="924455"/>
                    <a:pt x="812800" y="717509"/>
                    <a:pt x="812800" y="462227"/>
                  </a:cubicBezTo>
                  <a:cubicBezTo>
                    <a:pt x="812800" y="206946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50417" r="-1504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668161" y="311513"/>
            <a:ext cx="1224824" cy="122482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r="-126211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134426" y="530721"/>
            <a:ext cx="9339904" cy="775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34"/>
              </a:lnSpc>
              <a:spcBef>
                <a:spcPct val="0"/>
              </a:spcBef>
            </a:pPr>
            <a:r>
              <a:rPr lang="en-US" sz="5028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KURAL TABANLI YÖNTEMLER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52450" y="454365"/>
            <a:ext cx="1456246" cy="850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17"/>
              </a:lnSpc>
            </a:pPr>
            <a:r>
              <a:rPr lang="en-US" sz="4940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34426" y="1395203"/>
            <a:ext cx="8749110" cy="687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27"/>
              </a:lnSpc>
              <a:spcBef>
                <a:spcPct val="0"/>
              </a:spcBef>
            </a:pPr>
            <a:r>
              <a:rPr lang="en-US" sz="4005" b="1">
                <a:solidFill>
                  <a:srgbClr val="17E3B2"/>
                </a:solidFill>
                <a:latin typeface="Almarai Bold"/>
                <a:ea typeface="Almarai Bold"/>
                <a:cs typeface="Almarai Bold"/>
                <a:sym typeface="Almarai Bold"/>
              </a:rPr>
              <a:t>Avantajlar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134426" y="2057361"/>
            <a:ext cx="13382363" cy="7638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4278" lvl="1" indent="-347139" algn="just">
              <a:lnSpc>
                <a:spcPts val="5531"/>
              </a:lnSpc>
              <a:buFont typeface="Arial"/>
              <a:buChar char="•"/>
            </a:pPr>
            <a:r>
              <a:rPr lang="en-US" sz="3215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Hız ve Verimlilik:</a:t>
            </a:r>
            <a:r>
              <a:rPr lang="en-US" sz="3215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Kural tabanlı sistemler genellikle çok hızlıdır, çünkü seviye oluşturma süreci sabit kurallar ve algoritmalarla yapılır.</a:t>
            </a:r>
          </a:p>
          <a:p>
            <a:pPr marL="694278" lvl="1" indent="-347139" algn="just">
              <a:lnSpc>
                <a:spcPts val="5531"/>
              </a:lnSpc>
              <a:buFont typeface="Arial"/>
              <a:buChar char="•"/>
            </a:pPr>
            <a:r>
              <a:rPr lang="en-US" sz="3215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Kontrol Edilebilirlik:</a:t>
            </a:r>
            <a:r>
              <a:rPr lang="en-US" sz="3215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Oyun tasarımcıları, oyun seviyelerinin her yönü üzerinde tam kontrol sahibi olabilirler. Her seviyedeki zorluk derecesi ve tasarım unsurları açıkça belirlenebilir.</a:t>
            </a:r>
          </a:p>
          <a:p>
            <a:pPr marL="694278" lvl="1" indent="-347139" algn="just">
              <a:lnSpc>
                <a:spcPts val="5531"/>
              </a:lnSpc>
              <a:buFont typeface="Arial"/>
              <a:buChar char="•"/>
            </a:pPr>
            <a:r>
              <a:rPr lang="en-US" sz="3215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Düşük Hesaplama Maliyeti:</a:t>
            </a:r>
            <a:r>
              <a:rPr lang="en-US" sz="3215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Bu yöntem, derin öğrenme yöntemlerine kıyasla çok daha az hesaplama gücü gerektirir. Özellikle düşük donanım gereksinimlerinde tercih edilebilir.</a:t>
            </a:r>
          </a:p>
          <a:p>
            <a:pPr algn="just">
              <a:lnSpc>
                <a:spcPts val="5531"/>
              </a:lnSpc>
            </a:pPr>
            <a:r>
              <a:rPr lang="en-US" sz="3215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Örnek Senaryo:</a:t>
            </a:r>
            <a:r>
              <a:rPr lang="en-US" sz="3215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Eğer bir oyun tasarımcısı belirli bir seviyede platformların yerlerini kesin bir şekilde belirlemek isterse, kural tabanlı yöntem bu ihtiyaç için idealdir.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2066886"/>
            <a:ext cx="5754080" cy="8220114"/>
            <a:chOff x="0" y="0"/>
            <a:chExt cx="4445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5173055" y="-2043171"/>
            <a:ext cx="5754080" cy="8220114"/>
            <a:chOff x="0" y="0"/>
            <a:chExt cx="4445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" name="Group 6"/>
          <p:cNvGrpSpPr/>
          <p:nvPr/>
        </p:nvGrpSpPr>
        <p:grpSpPr>
          <a:xfrm rot="2993109">
            <a:off x="15183000" y="-2351672"/>
            <a:ext cx="4800299" cy="5459720"/>
            <a:chOff x="0" y="0"/>
            <a:chExt cx="812800" cy="92445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924455"/>
            </a:xfrm>
            <a:custGeom>
              <a:avLst/>
              <a:gdLst/>
              <a:ahLst/>
              <a:cxnLst/>
              <a:rect l="l" t="t" r="r" b="b"/>
              <a:pathLst>
                <a:path w="812800" h="924455">
                  <a:moveTo>
                    <a:pt x="406400" y="0"/>
                  </a:moveTo>
                  <a:cubicBezTo>
                    <a:pt x="181951" y="0"/>
                    <a:pt x="0" y="206946"/>
                    <a:pt x="0" y="462227"/>
                  </a:cubicBezTo>
                  <a:cubicBezTo>
                    <a:pt x="0" y="717509"/>
                    <a:pt x="181951" y="924455"/>
                    <a:pt x="406400" y="924455"/>
                  </a:cubicBezTo>
                  <a:cubicBezTo>
                    <a:pt x="630849" y="924455"/>
                    <a:pt x="812800" y="717509"/>
                    <a:pt x="812800" y="462227"/>
                  </a:cubicBezTo>
                  <a:cubicBezTo>
                    <a:pt x="812800" y="206946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50417" r="-1504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668161" y="311513"/>
            <a:ext cx="1224824" cy="122482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r="-126211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134426" y="530721"/>
            <a:ext cx="9339904" cy="775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34"/>
              </a:lnSpc>
              <a:spcBef>
                <a:spcPct val="0"/>
              </a:spcBef>
            </a:pPr>
            <a:r>
              <a:rPr lang="en-US" sz="5028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KURAL TABANLI YÖNTEMLER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52450" y="454365"/>
            <a:ext cx="1456246" cy="850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17"/>
              </a:lnSpc>
            </a:pPr>
            <a:r>
              <a:rPr lang="en-US" sz="4940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34426" y="1395203"/>
            <a:ext cx="8749110" cy="687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27"/>
              </a:lnSpc>
              <a:spcBef>
                <a:spcPct val="0"/>
              </a:spcBef>
            </a:pPr>
            <a:r>
              <a:rPr lang="en-US" sz="4005" b="1">
                <a:solidFill>
                  <a:srgbClr val="17E3B2"/>
                </a:solidFill>
                <a:latin typeface="Almarai Bold"/>
                <a:ea typeface="Almarai Bold"/>
                <a:cs typeface="Almarai Bold"/>
                <a:sym typeface="Almarai Bold"/>
              </a:rPr>
              <a:t>Zayıf Yönleri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134426" y="2057361"/>
            <a:ext cx="14440611" cy="7638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4278" lvl="1" indent="-347139" algn="just">
              <a:lnSpc>
                <a:spcPts val="5531"/>
              </a:lnSpc>
              <a:buFont typeface="Arial"/>
              <a:buChar char="•"/>
            </a:pPr>
            <a:r>
              <a:rPr lang="en-US" sz="3215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Yaratıcılık ve Çeşitlilik Eksikliği:</a:t>
            </a:r>
            <a:r>
              <a:rPr lang="en-US" sz="3215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Kural tabanlı sistemlerin büyük zenginlik ve çeşitlilik sunması zordur. Aynı kurallar tekrar tekrar uygulandığında, seviyeler birbirine benzer hale gelir ve oyuncunun ilgisini kaybedebilir.</a:t>
            </a:r>
          </a:p>
          <a:p>
            <a:pPr marL="694278" lvl="1" indent="-347139" algn="just">
              <a:lnSpc>
                <a:spcPts val="5531"/>
              </a:lnSpc>
              <a:buFont typeface="Arial"/>
              <a:buChar char="•"/>
            </a:pPr>
            <a:r>
              <a:rPr lang="en-US" sz="3215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Zorluk Dengeleme Sorunları:</a:t>
            </a:r>
            <a:r>
              <a:rPr lang="en-US" sz="3215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Özellikle çok sayıda seviyenin yer aldığı oyunlarda, zorluk seviyesinin dengelemesi karmaşık olabilir ve çoğu zaman yapay veya yapışkan hissedilebilir.</a:t>
            </a:r>
          </a:p>
          <a:p>
            <a:pPr marL="694278" lvl="1" indent="-347139" algn="just">
              <a:lnSpc>
                <a:spcPts val="5531"/>
              </a:lnSpc>
              <a:buFont typeface="Arial"/>
              <a:buChar char="•"/>
            </a:pPr>
            <a:r>
              <a:rPr lang="en-US" sz="3215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Özelleştirme ve Esneklik Azlığı:</a:t>
            </a:r>
            <a:r>
              <a:rPr lang="en-US" sz="3215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Kural tabanlı sistemlerde özelleştirme, çoğunlukla yazılım kodu seviyesinde yapılır. Bu da daha az esneklik sağlar.</a:t>
            </a:r>
          </a:p>
          <a:p>
            <a:pPr algn="just">
              <a:lnSpc>
                <a:spcPts val="5531"/>
              </a:lnSpc>
            </a:pPr>
            <a:r>
              <a:rPr lang="en-US" sz="3215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Örnek Senaryo:</a:t>
            </a:r>
            <a:r>
              <a:rPr lang="en-US" sz="3215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Belirli kurallar doğrultusunda oluşturulmuş bir oyun seviyesinde, aynı platform yerleşimi her zaman yer aldığı için, oyuncular için monotonluk yaratabilir.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2066886"/>
            <a:ext cx="5754080" cy="8220114"/>
            <a:chOff x="0" y="0"/>
            <a:chExt cx="4445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5173055" y="-2043171"/>
            <a:ext cx="5754080" cy="8220114"/>
            <a:chOff x="0" y="0"/>
            <a:chExt cx="4445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" name="Group 6"/>
          <p:cNvGrpSpPr/>
          <p:nvPr/>
        </p:nvGrpSpPr>
        <p:grpSpPr>
          <a:xfrm rot="2993109">
            <a:off x="15183000" y="-2351672"/>
            <a:ext cx="4800299" cy="5459720"/>
            <a:chOff x="0" y="0"/>
            <a:chExt cx="812800" cy="92445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924455"/>
            </a:xfrm>
            <a:custGeom>
              <a:avLst/>
              <a:gdLst/>
              <a:ahLst/>
              <a:cxnLst/>
              <a:rect l="l" t="t" r="r" b="b"/>
              <a:pathLst>
                <a:path w="812800" h="924455">
                  <a:moveTo>
                    <a:pt x="406400" y="0"/>
                  </a:moveTo>
                  <a:cubicBezTo>
                    <a:pt x="181951" y="0"/>
                    <a:pt x="0" y="206946"/>
                    <a:pt x="0" y="462227"/>
                  </a:cubicBezTo>
                  <a:cubicBezTo>
                    <a:pt x="0" y="717509"/>
                    <a:pt x="181951" y="924455"/>
                    <a:pt x="406400" y="924455"/>
                  </a:cubicBezTo>
                  <a:cubicBezTo>
                    <a:pt x="630849" y="924455"/>
                    <a:pt x="812800" y="717509"/>
                    <a:pt x="812800" y="462227"/>
                  </a:cubicBezTo>
                  <a:cubicBezTo>
                    <a:pt x="812800" y="206946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50417" r="-1504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668161" y="311513"/>
            <a:ext cx="1224824" cy="122482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r="-126211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134426" y="530721"/>
            <a:ext cx="9659840" cy="775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34"/>
              </a:lnSpc>
              <a:spcBef>
                <a:spcPct val="0"/>
              </a:spcBef>
            </a:pPr>
            <a:r>
              <a:rPr lang="en-US" sz="5028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DERİN ÖĞRENME YÖNTEMLER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52450" y="454365"/>
            <a:ext cx="1456246" cy="850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17"/>
              </a:lnSpc>
            </a:pPr>
            <a:r>
              <a:rPr lang="en-US" sz="4940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34426" y="1395203"/>
            <a:ext cx="8749110" cy="687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27"/>
              </a:lnSpc>
              <a:spcBef>
                <a:spcPct val="0"/>
              </a:spcBef>
            </a:pPr>
            <a:r>
              <a:rPr lang="en-US" sz="4005" b="1">
                <a:solidFill>
                  <a:srgbClr val="17E3B2"/>
                </a:solidFill>
                <a:latin typeface="Almarai Bold"/>
                <a:ea typeface="Almarai Bold"/>
                <a:cs typeface="Almarai Bold"/>
                <a:sym typeface="Almarai Bold"/>
              </a:rPr>
              <a:t>Avantajlar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134426" y="2076411"/>
            <a:ext cx="14440611" cy="7870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1099" lvl="1" indent="-325549" algn="just">
              <a:lnSpc>
                <a:spcPts val="5187"/>
              </a:lnSpc>
              <a:buFont typeface="Arial"/>
              <a:buChar char="•"/>
            </a:pPr>
            <a:r>
              <a:rPr lang="en-US" sz="3015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Çeşitlilik ve Yaratıcılık:</a:t>
            </a:r>
            <a:r>
              <a:rPr lang="en-US" sz="3015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Derin öğrenme teknikleri, çok büyük veri setleri üzerinde eğitim aldıkları için, daha dinamik ve çeşitli seviyeler oluşturabilir. Her seviye, bir önceki seviyeden farklı olabilir ve bu da oyuncunun ilgisini çekebilir.</a:t>
            </a:r>
          </a:p>
          <a:p>
            <a:pPr marL="651099" lvl="1" indent="-325549" algn="just">
              <a:lnSpc>
                <a:spcPts val="5187"/>
              </a:lnSpc>
              <a:buFont typeface="Arial"/>
              <a:buChar char="•"/>
            </a:pPr>
            <a:r>
              <a:rPr lang="en-US" sz="3015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Zorluk Dengeleme:</a:t>
            </a:r>
            <a:r>
              <a:rPr lang="en-US" sz="3015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Derin öğrenme algoritmaları, oyuncu davranışlarına göre seviyeyi ayarlamakta etkili olabilir. Örneğin, oyuncu bir seviyeyi çok hızlı geçiyorsa, model daha zorlu bir seviye oluşturabilir.</a:t>
            </a:r>
          </a:p>
          <a:p>
            <a:pPr marL="651099" lvl="1" indent="-325549" algn="just">
              <a:lnSpc>
                <a:spcPts val="5187"/>
              </a:lnSpc>
              <a:buFont typeface="Arial"/>
              <a:buChar char="•"/>
            </a:pPr>
            <a:r>
              <a:rPr lang="en-US" sz="3015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Oyun Dünyasında Yenilikçi Tasarımlar:</a:t>
            </a:r>
            <a:r>
              <a:rPr lang="en-US" sz="3015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Derin öğrenme, geleneksel yöntemlerle oluşturulamayacak özgün tasarımlar ve seviyeler üretebilir. Bu da oyun deneyimini zenginleştirir.</a:t>
            </a:r>
          </a:p>
          <a:p>
            <a:pPr algn="just">
              <a:lnSpc>
                <a:spcPts val="5187"/>
              </a:lnSpc>
            </a:pPr>
            <a:r>
              <a:rPr lang="en-US" sz="3015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Örnek Senaryo:</a:t>
            </a:r>
            <a:r>
              <a:rPr lang="en-US" sz="3015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Derin öğrenme ile bir oyun seviyesi oluşturduğunda, oyuncunun oyun stiline ve becerilerine göre seviye tasarımı otomatik olarak değişebilir, bu da oyuncunun ilgisini daha uzun süre çekebilir.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2066886"/>
            <a:ext cx="5754080" cy="8220114"/>
            <a:chOff x="0" y="0"/>
            <a:chExt cx="4445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5173055" y="-2043171"/>
            <a:ext cx="5754080" cy="8220114"/>
            <a:chOff x="0" y="0"/>
            <a:chExt cx="4445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" name="Group 6"/>
          <p:cNvGrpSpPr/>
          <p:nvPr/>
        </p:nvGrpSpPr>
        <p:grpSpPr>
          <a:xfrm rot="2993109">
            <a:off x="15183000" y="-2351672"/>
            <a:ext cx="4800299" cy="5459720"/>
            <a:chOff x="0" y="0"/>
            <a:chExt cx="812800" cy="92445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924455"/>
            </a:xfrm>
            <a:custGeom>
              <a:avLst/>
              <a:gdLst/>
              <a:ahLst/>
              <a:cxnLst/>
              <a:rect l="l" t="t" r="r" b="b"/>
              <a:pathLst>
                <a:path w="812800" h="924455">
                  <a:moveTo>
                    <a:pt x="406400" y="0"/>
                  </a:moveTo>
                  <a:cubicBezTo>
                    <a:pt x="181951" y="0"/>
                    <a:pt x="0" y="206946"/>
                    <a:pt x="0" y="462227"/>
                  </a:cubicBezTo>
                  <a:cubicBezTo>
                    <a:pt x="0" y="717509"/>
                    <a:pt x="181951" y="924455"/>
                    <a:pt x="406400" y="924455"/>
                  </a:cubicBezTo>
                  <a:cubicBezTo>
                    <a:pt x="630849" y="924455"/>
                    <a:pt x="812800" y="717509"/>
                    <a:pt x="812800" y="462227"/>
                  </a:cubicBezTo>
                  <a:cubicBezTo>
                    <a:pt x="812800" y="206946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50417" r="-1504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668161" y="311513"/>
            <a:ext cx="1224824" cy="122482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r="-126211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134426" y="530721"/>
            <a:ext cx="9659840" cy="775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34"/>
              </a:lnSpc>
              <a:spcBef>
                <a:spcPct val="0"/>
              </a:spcBef>
            </a:pPr>
            <a:r>
              <a:rPr lang="en-US" sz="5028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DERİN ÖĞRENME YÖNTEMLER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52450" y="454365"/>
            <a:ext cx="1456246" cy="850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17"/>
              </a:lnSpc>
            </a:pPr>
            <a:r>
              <a:rPr lang="en-US" sz="4940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34426" y="1395203"/>
            <a:ext cx="8749110" cy="687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27"/>
              </a:lnSpc>
              <a:spcBef>
                <a:spcPct val="0"/>
              </a:spcBef>
            </a:pPr>
            <a:r>
              <a:rPr lang="en-US" sz="4005" b="1">
                <a:solidFill>
                  <a:srgbClr val="17E3B2"/>
                </a:solidFill>
                <a:latin typeface="Almarai Bold"/>
                <a:ea typeface="Almarai Bold"/>
                <a:cs typeface="Almarai Bold"/>
                <a:sym typeface="Almarai Bold"/>
              </a:rPr>
              <a:t>Zayıf Yönleri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134426" y="2057361"/>
            <a:ext cx="14440611" cy="7638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4278" lvl="1" indent="-347139" algn="just">
              <a:lnSpc>
                <a:spcPts val="5531"/>
              </a:lnSpc>
              <a:buFont typeface="Arial"/>
              <a:buChar char="•"/>
            </a:pPr>
            <a:r>
              <a:rPr lang="en-US" sz="3215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Yüksek Hesaplama Maliyeti:</a:t>
            </a:r>
            <a:r>
              <a:rPr lang="en-US" sz="3215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Derin öğrenme yöntemleri, büyük veri setleri üzerinde eğitim alması ve modelin çalıştırılması için çok fazla hesaplama gücü gerektirir. Bu da donanım ve işlem süresi açısından maliyetli olabilir.</a:t>
            </a:r>
          </a:p>
          <a:p>
            <a:pPr marL="694278" lvl="1" indent="-347139" algn="just">
              <a:lnSpc>
                <a:spcPts val="5531"/>
              </a:lnSpc>
              <a:buFont typeface="Arial"/>
              <a:buChar char="•"/>
            </a:pPr>
            <a:r>
              <a:rPr lang="en-US" sz="3215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Veri Gereksinimi:</a:t>
            </a:r>
            <a:r>
              <a:rPr lang="en-US" sz="3215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Derin öğrenme modellerinin verimli çalışabilmesi için büyük miktarda etiketlenmiş veriye ihtiyaç vardır. Bu veri setlerinin hazırlanması zaman alıcı olabilir.</a:t>
            </a:r>
          </a:p>
          <a:p>
            <a:pPr marL="694278" lvl="1" indent="-347139" algn="just">
              <a:lnSpc>
                <a:spcPts val="5531"/>
              </a:lnSpc>
              <a:buFont typeface="Arial"/>
              <a:buChar char="•"/>
            </a:pPr>
            <a:r>
              <a:rPr lang="en-US" sz="3215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Eğitim Zorluğu:</a:t>
            </a:r>
            <a:r>
              <a:rPr lang="en-US" sz="3215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Derin öğrenme modellerinin eğitilmesi, birçok parametrenin ayarlanmasını gerektirir. Bu da tasarımcılar için karmaşık olabilir ve modelin doğru şekilde çalışması için çok sayıda deneme yapmayı gerektirebilir.</a:t>
            </a:r>
          </a:p>
          <a:p>
            <a:pPr algn="just">
              <a:lnSpc>
                <a:spcPts val="5531"/>
              </a:lnSpc>
            </a:pPr>
            <a:r>
              <a:rPr lang="en-US" sz="3215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Örnek Senaryo:</a:t>
            </a:r>
            <a:r>
              <a:rPr lang="en-US" sz="3215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Derin öğrenme modelinin bir oyun seviyesini başarıyla üretmesi için çok büyük bir veri seti gerektirebilir ve bu veriyi toplamak uzun zaman alabilir.</a:t>
            </a: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2066886"/>
            <a:ext cx="5754080" cy="8220114"/>
            <a:chOff x="0" y="0"/>
            <a:chExt cx="4445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5173055" y="-2043171"/>
            <a:ext cx="5754080" cy="8220114"/>
            <a:chOff x="0" y="0"/>
            <a:chExt cx="4445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" name="Group 6"/>
          <p:cNvGrpSpPr/>
          <p:nvPr/>
        </p:nvGrpSpPr>
        <p:grpSpPr>
          <a:xfrm rot="2993109">
            <a:off x="15183000" y="-2351672"/>
            <a:ext cx="4800299" cy="5459720"/>
            <a:chOff x="0" y="0"/>
            <a:chExt cx="812800" cy="92445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924455"/>
            </a:xfrm>
            <a:custGeom>
              <a:avLst/>
              <a:gdLst/>
              <a:ahLst/>
              <a:cxnLst/>
              <a:rect l="l" t="t" r="r" b="b"/>
              <a:pathLst>
                <a:path w="812800" h="924455">
                  <a:moveTo>
                    <a:pt x="406400" y="0"/>
                  </a:moveTo>
                  <a:cubicBezTo>
                    <a:pt x="181951" y="0"/>
                    <a:pt x="0" y="206946"/>
                    <a:pt x="0" y="462227"/>
                  </a:cubicBezTo>
                  <a:cubicBezTo>
                    <a:pt x="0" y="717509"/>
                    <a:pt x="181951" y="924455"/>
                    <a:pt x="406400" y="924455"/>
                  </a:cubicBezTo>
                  <a:cubicBezTo>
                    <a:pt x="630849" y="924455"/>
                    <a:pt x="812800" y="717509"/>
                    <a:pt x="812800" y="462227"/>
                  </a:cubicBezTo>
                  <a:cubicBezTo>
                    <a:pt x="812800" y="206946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50417" r="-1504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668161" y="311513"/>
            <a:ext cx="1224824" cy="122482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r="-126211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134426" y="530721"/>
            <a:ext cx="10964192" cy="775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34"/>
              </a:lnSpc>
              <a:spcBef>
                <a:spcPct val="0"/>
              </a:spcBef>
            </a:pPr>
            <a:r>
              <a:rPr lang="en-US" sz="5028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YÖNTEMLERİN KARŞILAŞTIRLMASI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52450" y="454365"/>
            <a:ext cx="1456246" cy="850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17"/>
              </a:lnSpc>
            </a:pPr>
            <a:r>
              <a:rPr lang="en-US" sz="4940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04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960FBAB-1E19-BBA4-9C8D-1D791C198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360218"/>
              </p:ext>
            </p:extLst>
          </p:nvPr>
        </p:nvGraphicFramePr>
        <p:xfrm>
          <a:off x="2059780" y="1905000"/>
          <a:ext cx="14168439" cy="647699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722813">
                  <a:extLst>
                    <a:ext uri="{9D8B030D-6E8A-4147-A177-3AD203B41FA5}">
                      <a16:colId xmlns:a16="http://schemas.microsoft.com/office/drawing/2014/main" val="3614951010"/>
                    </a:ext>
                  </a:extLst>
                </a:gridCol>
                <a:gridCol w="4722813">
                  <a:extLst>
                    <a:ext uri="{9D8B030D-6E8A-4147-A177-3AD203B41FA5}">
                      <a16:colId xmlns:a16="http://schemas.microsoft.com/office/drawing/2014/main" val="2920297243"/>
                    </a:ext>
                  </a:extLst>
                </a:gridCol>
                <a:gridCol w="4722813">
                  <a:extLst>
                    <a:ext uri="{9D8B030D-6E8A-4147-A177-3AD203B41FA5}">
                      <a16:colId xmlns:a16="http://schemas.microsoft.com/office/drawing/2014/main" val="537049270"/>
                    </a:ext>
                  </a:extLst>
                </a:gridCol>
              </a:tblGrid>
              <a:tr h="582587">
                <a:tc>
                  <a:txBody>
                    <a:bodyPr/>
                    <a:lstStyle/>
                    <a:p>
                      <a:r>
                        <a:rPr lang="tr-TR" sz="2800" dirty="0"/>
                        <a:t>Özellik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800" dirty="0"/>
                        <a:t>Kural Tabanlı Yöntemler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800" dirty="0"/>
                        <a:t>Derin Öğrenme Yöntemler</a:t>
                      </a:r>
                      <a:endParaRPr lang="fr-F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94089"/>
                  </a:ext>
                </a:extLst>
              </a:tr>
              <a:tr h="1062365">
                <a:tc>
                  <a:txBody>
                    <a:bodyPr/>
                    <a:lstStyle/>
                    <a:p>
                      <a:r>
                        <a:rPr lang="fr-FR" sz="2800" b="1" dirty="0" err="1">
                          <a:solidFill>
                            <a:schemeClr val="bg1"/>
                          </a:solidFill>
                        </a:rPr>
                        <a:t>Hız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800">
                          <a:solidFill>
                            <a:schemeClr val="bg1"/>
                          </a:solidFill>
                        </a:rPr>
                        <a:t>Yüksek, hızlı seviye üretimi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Daha</a:t>
                      </a:r>
                      <a:r>
                        <a:rPr lang="fr-FR" sz="2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yavaş</a:t>
                      </a:r>
                      <a:r>
                        <a:rPr lang="fr-FR" sz="28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eğitim</a:t>
                      </a:r>
                      <a:r>
                        <a:rPr lang="fr-FR" sz="2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süresi</a:t>
                      </a:r>
                      <a:r>
                        <a:rPr lang="fr-FR" sz="2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uzun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365580"/>
                  </a:ext>
                </a:extLst>
              </a:tr>
              <a:tr h="582587">
                <a:tc>
                  <a:txBody>
                    <a:bodyPr/>
                    <a:lstStyle/>
                    <a:p>
                      <a:r>
                        <a:rPr lang="fr-FR" sz="2800" b="1">
                          <a:solidFill>
                            <a:schemeClr val="bg1"/>
                          </a:solidFill>
                        </a:rPr>
                        <a:t>Çeşitlilik ve Yaratıcılık</a:t>
                      </a:r>
                      <a:endParaRPr lang="fr-FR" sz="28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Düşük</a:t>
                      </a:r>
                      <a:r>
                        <a:rPr lang="fr-FR" sz="28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sıkıcı</a:t>
                      </a:r>
                      <a:r>
                        <a:rPr lang="fr-FR" sz="2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olabilir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Yüksek</a:t>
                      </a:r>
                      <a:r>
                        <a:rPr lang="fr-FR" sz="28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yaratıcı</a:t>
                      </a:r>
                      <a:r>
                        <a:rPr lang="fr-FR" sz="2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seviyeler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398242"/>
                  </a:ext>
                </a:extLst>
              </a:tr>
              <a:tr h="1062365">
                <a:tc>
                  <a:txBody>
                    <a:bodyPr/>
                    <a:lstStyle/>
                    <a:p>
                      <a:r>
                        <a:rPr lang="fr-FR" sz="2800" b="1" dirty="0" err="1">
                          <a:solidFill>
                            <a:schemeClr val="bg1"/>
                          </a:solidFill>
                        </a:rPr>
                        <a:t>Zorluk</a:t>
                      </a:r>
                      <a:r>
                        <a:rPr lang="fr-FR" sz="28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2800" b="1" dirty="0" err="1">
                          <a:solidFill>
                            <a:schemeClr val="bg1"/>
                          </a:solidFill>
                        </a:rPr>
                        <a:t>Dengeleme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Zor</a:t>
                      </a:r>
                      <a:r>
                        <a:rPr lang="fr-FR" sz="2800" dirty="0">
                          <a:solidFill>
                            <a:schemeClr val="bg1"/>
                          </a:solidFill>
                        </a:rPr>
                        <a:t>, manuel </a:t>
                      </a:r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ayarlamalar</a:t>
                      </a:r>
                      <a:r>
                        <a:rPr lang="fr-FR" sz="2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gerekebilir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Oyun</a:t>
                      </a:r>
                      <a:r>
                        <a:rPr lang="fr-FR" sz="2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içi</a:t>
                      </a:r>
                      <a:r>
                        <a:rPr lang="fr-FR" sz="2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davranışa</a:t>
                      </a:r>
                      <a:r>
                        <a:rPr lang="fr-FR" sz="2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göre</a:t>
                      </a:r>
                      <a:r>
                        <a:rPr lang="fr-FR" sz="2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dinamik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393248"/>
                  </a:ext>
                </a:extLst>
              </a:tr>
              <a:tr h="1062365">
                <a:tc>
                  <a:txBody>
                    <a:bodyPr/>
                    <a:lstStyle/>
                    <a:p>
                      <a:r>
                        <a:rPr lang="fr-FR" sz="2800" b="1">
                          <a:solidFill>
                            <a:schemeClr val="bg1"/>
                          </a:solidFill>
                        </a:rPr>
                        <a:t>Veri Gereksinimi</a:t>
                      </a:r>
                      <a:endParaRPr lang="fr-FR" sz="28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Az</a:t>
                      </a:r>
                      <a:r>
                        <a:rPr lang="fr-FR" sz="2800" dirty="0">
                          <a:solidFill>
                            <a:schemeClr val="bg1"/>
                          </a:solidFill>
                        </a:rPr>
                        <a:t>, elle </a:t>
                      </a:r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oluşturulabilir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Yüksek</a:t>
                      </a:r>
                      <a:r>
                        <a:rPr lang="fr-FR" sz="28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etiketlenmiş</a:t>
                      </a:r>
                      <a:r>
                        <a:rPr lang="fr-FR" sz="2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veriye</a:t>
                      </a:r>
                      <a:r>
                        <a:rPr lang="fr-FR" sz="2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ihtiyaç</a:t>
                      </a:r>
                      <a:r>
                        <a:rPr lang="fr-FR" sz="2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duyar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895108"/>
                  </a:ext>
                </a:extLst>
              </a:tr>
              <a:tr h="1062365">
                <a:tc>
                  <a:txBody>
                    <a:bodyPr/>
                    <a:lstStyle/>
                    <a:p>
                      <a:r>
                        <a:rPr lang="fr-FR" sz="2800" b="1">
                          <a:solidFill>
                            <a:schemeClr val="bg1"/>
                          </a:solidFill>
                        </a:rPr>
                        <a:t>Hesaplama Maliyeti</a:t>
                      </a:r>
                      <a:endParaRPr lang="fr-FR" sz="28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Düşük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Yüksek</a:t>
                      </a:r>
                      <a:r>
                        <a:rPr lang="fr-FR" sz="28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güçlü</a:t>
                      </a:r>
                      <a:r>
                        <a:rPr lang="fr-FR" sz="2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donanım</a:t>
                      </a:r>
                      <a:r>
                        <a:rPr lang="fr-FR" sz="2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gerektirir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7967594"/>
                  </a:ext>
                </a:extLst>
              </a:tr>
              <a:tr h="1062365">
                <a:tc>
                  <a:txBody>
                    <a:bodyPr/>
                    <a:lstStyle/>
                    <a:p>
                      <a:r>
                        <a:rPr lang="fr-FR" sz="2800" b="1">
                          <a:solidFill>
                            <a:schemeClr val="bg1"/>
                          </a:solidFill>
                        </a:rPr>
                        <a:t>Özelleştirme ve Esneklik</a:t>
                      </a:r>
                      <a:endParaRPr lang="fr-FR" sz="28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Yüksek</a:t>
                      </a:r>
                      <a:r>
                        <a:rPr lang="fr-FR" sz="28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ancak</a:t>
                      </a:r>
                      <a:r>
                        <a:rPr lang="fr-FR" sz="2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sabit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Yüksek</a:t>
                      </a:r>
                      <a:r>
                        <a:rPr lang="fr-FR" sz="28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ancak</a:t>
                      </a:r>
                      <a:r>
                        <a:rPr lang="fr-FR" sz="2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modelin</a:t>
                      </a:r>
                      <a:r>
                        <a:rPr lang="fr-FR" sz="2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eğitilmesi</a:t>
                      </a:r>
                      <a:r>
                        <a:rPr lang="fr-FR" sz="2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2800" dirty="0" err="1">
                          <a:solidFill>
                            <a:schemeClr val="bg1"/>
                          </a:solidFill>
                        </a:rPr>
                        <a:t>gerekir</a:t>
                      </a:r>
                      <a:endParaRPr lang="fr-FR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48829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2066886"/>
            <a:ext cx="5754080" cy="8220114"/>
            <a:chOff x="0" y="0"/>
            <a:chExt cx="4445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5173055" y="-2043171"/>
            <a:ext cx="5754080" cy="8220114"/>
            <a:chOff x="0" y="0"/>
            <a:chExt cx="4445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" name="Group 6"/>
          <p:cNvGrpSpPr/>
          <p:nvPr/>
        </p:nvGrpSpPr>
        <p:grpSpPr>
          <a:xfrm rot="2993109">
            <a:off x="15183000" y="-2351672"/>
            <a:ext cx="4800299" cy="5459720"/>
            <a:chOff x="0" y="0"/>
            <a:chExt cx="812800" cy="92445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924455"/>
            </a:xfrm>
            <a:custGeom>
              <a:avLst/>
              <a:gdLst/>
              <a:ahLst/>
              <a:cxnLst/>
              <a:rect l="l" t="t" r="r" b="b"/>
              <a:pathLst>
                <a:path w="812800" h="924455">
                  <a:moveTo>
                    <a:pt x="406400" y="0"/>
                  </a:moveTo>
                  <a:cubicBezTo>
                    <a:pt x="181951" y="0"/>
                    <a:pt x="0" y="206946"/>
                    <a:pt x="0" y="462227"/>
                  </a:cubicBezTo>
                  <a:cubicBezTo>
                    <a:pt x="0" y="717509"/>
                    <a:pt x="181951" y="924455"/>
                    <a:pt x="406400" y="924455"/>
                  </a:cubicBezTo>
                  <a:cubicBezTo>
                    <a:pt x="630849" y="924455"/>
                    <a:pt x="812800" y="717509"/>
                    <a:pt x="812800" y="462227"/>
                  </a:cubicBezTo>
                  <a:cubicBezTo>
                    <a:pt x="812800" y="206946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50417" r="-1504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668161" y="311513"/>
            <a:ext cx="1224824" cy="122482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r="-126211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134426" y="530721"/>
            <a:ext cx="9659840" cy="775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34"/>
              </a:lnSpc>
              <a:spcBef>
                <a:spcPct val="0"/>
              </a:spcBef>
            </a:pPr>
            <a:r>
              <a:rPr lang="en-US" sz="5028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SONUÇ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52450" y="454365"/>
            <a:ext cx="1456246" cy="850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17"/>
              </a:lnSpc>
            </a:pPr>
            <a:r>
              <a:rPr lang="en-US" sz="4940" b="1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05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34426" y="2057361"/>
            <a:ext cx="14440611" cy="6265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31"/>
              </a:lnSpc>
            </a:pP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Sonuç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olarak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, her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iki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yöntemin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de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kendine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göre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avantajları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ve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zorlukları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bulunmaktadır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. Kural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tabanlı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yöntemler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,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hızlı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ve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kontrollü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seviye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üretimi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için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idealdir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,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ancak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çeşitlilik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ve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dinamiklik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açısından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sınırlıdır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. </a:t>
            </a:r>
            <a:endParaRPr lang="tr-TR" sz="3215" dirty="0">
              <a:solidFill>
                <a:srgbClr val="FFFFFF"/>
              </a:solidFill>
              <a:latin typeface="Almarai"/>
              <a:ea typeface="Almarai"/>
              <a:cs typeface="Almarai"/>
              <a:sym typeface="Almarai"/>
            </a:endParaRPr>
          </a:p>
          <a:p>
            <a:pPr algn="just">
              <a:lnSpc>
                <a:spcPts val="5531"/>
              </a:lnSpc>
            </a:pPr>
            <a:endParaRPr lang="tr-TR" sz="3215" dirty="0">
              <a:solidFill>
                <a:srgbClr val="FFFFFF"/>
              </a:solidFill>
              <a:latin typeface="Almarai"/>
              <a:ea typeface="Almarai"/>
              <a:cs typeface="Almarai"/>
              <a:sym typeface="Almarai"/>
            </a:endParaRPr>
          </a:p>
          <a:p>
            <a:pPr algn="just">
              <a:lnSpc>
                <a:spcPts val="5531"/>
              </a:lnSpc>
            </a:pP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Derin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öğrenme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yöntemleri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ise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oyuncu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deneyimini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geliştirebilir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ve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daha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özgün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,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çeşitli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seviyeler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üretebilir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,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ancak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büyük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veri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ve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hesaplama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gücü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gerektirir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.</a:t>
            </a:r>
          </a:p>
          <a:p>
            <a:pPr algn="just">
              <a:lnSpc>
                <a:spcPts val="5531"/>
              </a:lnSpc>
            </a:pPr>
            <a:endParaRPr lang="en-US" sz="3215" dirty="0">
              <a:solidFill>
                <a:srgbClr val="FFFFFF"/>
              </a:solidFill>
              <a:latin typeface="Almarai"/>
              <a:ea typeface="Almarai"/>
              <a:cs typeface="Almarai"/>
              <a:sym typeface="Almarai"/>
            </a:endParaRPr>
          </a:p>
          <a:p>
            <a:pPr algn="just">
              <a:lnSpc>
                <a:spcPts val="5531"/>
              </a:lnSpc>
            </a:pP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Bu,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oyun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tasarımcılarına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hangi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yöntemi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tercih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etmeleri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gerektiğine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dair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pratik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bir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rehber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3215" dirty="0" err="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olacaktır</a:t>
            </a:r>
            <a:r>
              <a:rPr lang="en-US" sz="3215" dirty="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.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780</Words>
  <Application>Microsoft Office PowerPoint</Application>
  <PresentationFormat>Custom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Almarai</vt:lpstr>
      <vt:lpstr>Calibri</vt:lpstr>
      <vt:lpstr>Arial</vt:lpstr>
      <vt:lpstr>Poppins Bold</vt:lpstr>
      <vt:lpstr>Poppins</vt:lpstr>
      <vt:lpstr>Almarai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BOYZ-Procedural Game Level</dc:title>
  <cp:lastModifiedBy>MOUSSA BANE</cp:lastModifiedBy>
  <cp:revision>3</cp:revision>
  <dcterms:created xsi:type="dcterms:W3CDTF">2006-08-16T00:00:00Z</dcterms:created>
  <dcterms:modified xsi:type="dcterms:W3CDTF">2025-01-10T06:39:37Z</dcterms:modified>
  <dc:identifier>DAGbvJ_xT9Q</dc:identifier>
</cp:coreProperties>
</file>