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77" r:id="rId7"/>
    <p:sldId id="266" r:id="rId8"/>
    <p:sldId id="262" r:id="rId9"/>
    <p:sldId id="261" r:id="rId10"/>
    <p:sldId id="258" r:id="rId11"/>
    <p:sldId id="301" r:id="rId12"/>
    <p:sldId id="298" r:id="rId13"/>
    <p:sldId id="292" r:id="rId14"/>
    <p:sldId id="295" r:id="rId15"/>
    <p:sldId id="297" r:id="rId16"/>
    <p:sldId id="302" r:id="rId17"/>
    <p:sldId id="304" r:id="rId18"/>
    <p:sldId id="293" r:id="rId19"/>
    <p:sldId id="276" r:id="rId20"/>
    <p:sldId id="303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083"/>
    <a:srgbClr val="0000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3" autoAdjust="0"/>
    <p:restoredTop sz="79085" autoAdjust="0"/>
  </p:normalViewPr>
  <p:slideViewPr>
    <p:cSldViewPr snapToGrid="0">
      <p:cViewPr>
        <p:scale>
          <a:sx n="66" d="100"/>
          <a:sy n="66" d="100"/>
        </p:scale>
        <p:origin x="1445" y="-13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erlie Clutterbuck" userId="ec91a8cf4b419d52" providerId="LiveId" clId="{981F2268-2B5E-46D4-BFBB-53FBDEB4F36B}"/>
    <pc:docChg chg="modSld">
      <pc:chgData name="Amberlie Clutterbuck" userId="ec91a8cf4b419d52" providerId="LiveId" clId="{981F2268-2B5E-46D4-BFBB-53FBDEB4F36B}" dt="2023-08-03T19:02:14.703" v="0" actId="20577"/>
      <pc:docMkLst>
        <pc:docMk/>
      </pc:docMkLst>
      <pc:sldChg chg="modSp mod">
        <pc:chgData name="Amberlie Clutterbuck" userId="ec91a8cf4b419d52" providerId="LiveId" clId="{981F2268-2B5E-46D4-BFBB-53FBDEB4F36B}" dt="2023-08-03T19:02:14.703" v="0" actId="20577"/>
        <pc:sldMkLst>
          <pc:docMk/>
          <pc:sldMk cId="534896826" sldId="302"/>
        </pc:sldMkLst>
        <pc:spChg chg="mod">
          <ac:chgData name="Amberlie Clutterbuck" userId="ec91a8cf4b419d52" providerId="LiveId" clId="{981F2268-2B5E-46D4-BFBB-53FBDEB4F36B}" dt="2023-08-03T19:02:14.703" v="0" actId="20577"/>
          <ac:spMkLst>
            <pc:docMk/>
            <pc:sldMk cId="534896826" sldId="302"/>
            <ac:spMk id="9" creationId="{C77633FA-A0D5-08A7-48EB-EB078706CA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executive summary or overview of the project and project goals: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Explain how the project relates to the industry you selected.</a:t>
            </a:r>
          </a:p>
          <a:p>
            <a:endParaRPr lang="en-US" dirty="0"/>
          </a:p>
          <a:p>
            <a:r>
              <a:rPr lang="en-US" dirty="0"/>
              <a:t>All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77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3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An overview of the data collection, cleanup, and exploration processes: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source of your data and why you chose it for your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collection, exploration, and cleanup process.</a:t>
            </a:r>
          </a:p>
          <a:p>
            <a:r>
              <a:rPr lang="en-US" dirty="0"/>
              <a:t>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5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49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to achieve the project goals: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any relevant code or demonstrations of the application or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unanticipated insights or problems that arose and how you resolved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to achieve the project goals: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any relevant code or demonstrations of the application or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unanticipated insights or problems that arose and how you resolved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results/conclusions of the application or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relevant images or examples to support your 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If the project goal was not achieved, discuss the issues and how you attempted to resolve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Ttest_indResult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(statistic=8.048422386981931,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pvalue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=4.236811439575075e-15)</a:t>
            </a:r>
          </a:p>
          <a:p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7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0093" y="3935897"/>
            <a:ext cx="7636601" cy="1137548"/>
          </a:xfrm>
          <a:solidFill>
            <a:schemeClr val="bg1"/>
          </a:solidFill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I: DATA ANALYSIS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233" y="5979381"/>
            <a:ext cx="6607534" cy="4055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Starla Halliday | Moussa Diop | Yemi </a:t>
            </a:r>
            <a:r>
              <a:rPr lang="en-US" dirty="0" err="1"/>
              <a:t>Gebremikael</a:t>
            </a:r>
            <a:r>
              <a:rPr lang="en-US" dirty="0"/>
              <a:t> | Amberlie Clutterbuck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) How many contracts &amp; how much funding was awarded to minority-owned pharmaceutical &amp; manufacturing organizations during FY2020 – FY2022?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954572-C59F-629A-0F47-01B42DB5E2C8}"/>
              </a:ext>
            </a:extLst>
          </p:cNvPr>
          <p:cNvSpPr/>
          <p:nvPr/>
        </p:nvSpPr>
        <p:spPr>
          <a:xfrm>
            <a:off x="175846" y="2186534"/>
            <a:ext cx="11711354" cy="30654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620DF9-20A5-E033-A305-BD9D481A1886}"/>
              </a:ext>
            </a:extLst>
          </p:cNvPr>
          <p:cNvGrpSpPr/>
          <p:nvPr/>
        </p:nvGrpSpPr>
        <p:grpSpPr>
          <a:xfrm>
            <a:off x="666043" y="2112845"/>
            <a:ext cx="10859914" cy="4035181"/>
            <a:chOff x="753966" y="2316234"/>
            <a:chExt cx="10859914" cy="403518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2473EDF-820E-3810-907B-20BA54310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966" y="2316234"/>
              <a:ext cx="4030247" cy="403518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5F3A502-1A73-0813-F766-7C443EBEE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81"/>
            <a:stretch/>
          </p:blipFill>
          <p:spPr>
            <a:xfrm>
              <a:off x="4784213" y="2316234"/>
              <a:ext cx="6829667" cy="4035181"/>
            </a:xfrm>
            <a:prstGeom prst="rect">
              <a:avLst/>
            </a:prstGeom>
          </p:spPr>
        </p:pic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917A975B-3B16-EE42-F442-F8F5222CC57C}"/>
              </a:ext>
            </a:extLst>
          </p:cNvPr>
          <p:cNvSpPr txBox="1">
            <a:spLocks/>
          </p:cNvSpPr>
          <p:nvPr/>
        </p:nvSpPr>
        <p:spPr>
          <a:xfrm>
            <a:off x="666043" y="5913458"/>
            <a:ext cx="10859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INSIGHT: Award amounts per contract likely decreased as the fiscal years passed  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Autofit/>
          </a:bodyPr>
          <a:lstStyle/>
          <a:p>
            <a:r>
              <a:rPr lang="en-US" sz="1600" dirty="0" err="1"/>
              <a:t>iI</a:t>
            </a:r>
            <a:r>
              <a:rPr lang="en-US" sz="1600" dirty="0"/>
              <a:t>) Is there a spike in federal funding of minority-owned pharmaceutical &amp; manufacturing organizations depending on the fiscal quarter/year?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954572-C59F-629A-0F47-01B42DB5E2C8}"/>
              </a:ext>
            </a:extLst>
          </p:cNvPr>
          <p:cNvSpPr/>
          <p:nvPr/>
        </p:nvSpPr>
        <p:spPr>
          <a:xfrm>
            <a:off x="175846" y="2186534"/>
            <a:ext cx="11711354" cy="30654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0D3112-80C5-BAC8-06F6-3EFDEBFC886B}"/>
              </a:ext>
            </a:extLst>
          </p:cNvPr>
          <p:cNvSpPr txBox="1">
            <a:spLocks/>
          </p:cNvSpPr>
          <p:nvPr/>
        </p:nvSpPr>
        <p:spPr>
          <a:xfrm>
            <a:off x="666043" y="5913458"/>
            <a:ext cx="10859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INSIGHT: Government funding significantly increased during the COVID-19 PANDEMIC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4AD2B7-126A-5E93-1C70-31C640685A87}"/>
              </a:ext>
            </a:extLst>
          </p:cNvPr>
          <p:cNvGrpSpPr/>
          <p:nvPr/>
        </p:nvGrpSpPr>
        <p:grpSpPr>
          <a:xfrm>
            <a:off x="238879" y="1832707"/>
            <a:ext cx="11714241" cy="4523643"/>
            <a:chOff x="304800" y="1803860"/>
            <a:chExt cx="11714241" cy="452364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51A705-1BFD-555F-0E7F-A971CF589A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58"/>
            <a:stretch/>
          </p:blipFill>
          <p:spPr>
            <a:xfrm>
              <a:off x="304800" y="1803860"/>
              <a:ext cx="6096000" cy="45236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9B9034-45C8-49E3-577C-B83FD30E3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5470" r="8104"/>
            <a:stretch/>
          </p:blipFill>
          <p:spPr>
            <a:xfrm>
              <a:off x="5907716" y="1803860"/>
              <a:ext cx="6111325" cy="4523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73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Autofit/>
          </a:bodyPr>
          <a:lstStyle/>
          <a:p>
            <a:r>
              <a:rPr lang="en-US" sz="1600" dirty="0" err="1"/>
              <a:t>iII</a:t>
            </a:r>
            <a:r>
              <a:rPr lang="en-US" sz="1600" dirty="0"/>
              <a:t>) Which federal agencies awarded the most federal dollars to minority-owned pharmaceutical &amp; manufacturing organizations?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954572-C59F-629A-0F47-01B42DB5E2C8}"/>
              </a:ext>
            </a:extLst>
          </p:cNvPr>
          <p:cNvSpPr/>
          <p:nvPr/>
        </p:nvSpPr>
        <p:spPr>
          <a:xfrm>
            <a:off x="175846" y="2186534"/>
            <a:ext cx="11711354" cy="30654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63150-586B-9CC4-7A59-EC4178977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6" b="10798"/>
          <a:stretch/>
        </p:blipFill>
        <p:spPr>
          <a:xfrm>
            <a:off x="2677160" y="1955422"/>
            <a:ext cx="6837680" cy="4293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637AE6-B2B7-B141-8E52-F15400F06A0C}"/>
              </a:ext>
            </a:extLst>
          </p:cNvPr>
          <p:cNvSpPr txBox="1"/>
          <p:nvPr/>
        </p:nvSpPr>
        <p:spPr>
          <a:xfrm>
            <a:off x="6310365" y="3963489"/>
            <a:ext cx="140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$</a:t>
            </a:r>
            <a:r>
              <a:rPr lang="en-US" sz="1200" i="1" dirty="0">
                <a:solidFill>
                  <a:schemeClr val="bg1"/>
                </a:solidFill>
              </a:rPr>
              <a:t>595,200,750,000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4D0DC-2D11-0CA7-70AF-7E039CCCA460}"/>
              </a:ext>
            </a:extLst>
          </p:cNvPr>
          <p:cNvSpPr txBox="1"/>
          <p:nvPr/>
        </p:nvSpPr>
        <p:spPr>
          <a:xfrm>
            <a:off x="5395127" y="2790532"/>
            <a:ext cx="140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$</a:t>
            </a:r>
            <a:r>
              <a:rPr lang="en-US" sz="1200" i="1" dirty="0">
                <a:solidFill>
                  <a:schemeClr val="bg1"/>
                </a:solidFill>
              </a:rPr>
              <a:t>694,683,190,000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8C307-91C4-4B04-53BB-F60DF90FD022}"/>
              </a:ext>
            </a:extLst>
          </p:cNvPr>
          <p:cNvSpPr txBox="1"/>
          <p:nvPr/>
        </p:nvSpPr>
        <p:spPr>
          <a:xfrm>
            <a:off x="5350328" y="5619162"/>
            <a:ext cx="149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$</a:t>
            </a:r>
            <a:r>
              <a:rPr lang="en-US" sz="1200" i="1" dirty="0">
                <a:solidFill>
                  <a:schemeClr val="bg1"/>
                </a:solidFill>
              </a:rPr>
              <a:t>2,336,287,590,000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31AFD-2914-7F97-CDFA-E2A3C9CCBF46}"/>
              </a:ext>
            </a:extLst>
          </p:cNvPr>
          <p:cNvSpPr txBox="1"/>
          <p:nvPr/>
        </p:nvSpPr>
        <p:spPr>
          <a:xfrm>
            <a:off x="8090178" y="5965823"/>
            <a:ext cx="149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FY2020-FY2022</a:t>
            </a:r>
            <a:endParaRPr lang="en-US" sz="1200" i="1" dirty="0">
              <a:solidFill>
                <a:schemeClr val="tx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9ADA39-A5A3-4FCE-2EBF-E6BF9A58968E}"/>
              </a:ext>
            </a:extLst>
          </p:cNvPr>
          <p:cNvSpPr txBox="1">
            <a:spLocks/>
          </p:cNvSpPr>
          <p:nvPr/>
        </p:nvSpPr>
        <p:spPr>
          <a:xfrm>
            <a:off x="666043" y="5913458"/>
            <a:ext cx="10859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INSIGHT: Department of Veteran’s Affairs provided nearly 2/3 of funding  </a:t>
            </a:r>
          </a:p>
        </p:txBody>
      </p:sp>
    </p:spTree>
    <p:extLst>
      <p:ext uri="{BB962C8B-B14F-4D97-AF65-F5344CB8AC3E}">
        <p14:creationId xmlns:p14="http://schemas.microsoft.com/office/powerpoint/2010/main" val="81768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1600" dirty="0" err="1"/>
              <a:t>iV</a:t>
            </a:r>
            <a:r>
              <a:rPr lang="en-US" sz="1600" dirty="0"/>
              <a:t>) Which U.S. states received the most # of contracts &amp; funding?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954572-C59F-629A-0F47-01B42DB5E2C8}"/>
              </a:ext>
            </a:extLst>
          </p:cNvPr>
          <p:cNvSpPr/>
          <p:nvPr/>
        </p:nvSpPr>
        <p:spPr>
          <a:xfrm>
            <a:off x="175846" y="2186534"/>
            <a:ext cx="11711354" cy="306540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8299D0-5652-3D4C-0DDA-A6B25B4599EA}"/>
              </a:ext>
            </a:extLst>
          </p:cNvPr>
          <p:cNvGrpSpPr/>
          <p:nvPr/>
        </p:nvGrpSpPr>
        <p:grpSpPr>
          <a:xfrm>
            <a:off x="81723" y="2303114"/>
            <a:ext cx="12028554" cy="3662709"/>
            <a:chOff x="304800" y="1903484"/>
            <a:chExt cx="12028554" cy="3662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5C8BC3-964C-7943-6D82-B13AE8A42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1" t="6944" r="8442"/>
            <a:stretch/>
          </p:blipFill>
          <p:spPr>
            <a:xfrm>
              <a:off x="304800" y="1903484"/>
              <a:ext cx="4653280" cy="36627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93BED4-184F-023F-8BED-D04AB15E0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20" t="5172" r="8985"/>
            <a:stretch/>
          </p:blipFill>
          <p:spPr>
            <a:xfrm>
              <a:off x="4958080" y="1903484"/>
              <a:ext cx="7375274" cy="3662709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77633FA-A0D5-08A7-48EB-EB078706CAAA}"/>
              </a:ext>
            </a:extLst>
          </p:cNvPr>
          <p:cNvSpPr txBox="1">
            <a:spLocks/>
          </p:cNvSpPr>
          <p:nvPr/>
        </p:nvSpPr>
        <p:spPr>
          <a:xfrm>
            <a:off x="666043" y="5913458"/>
            <a:ext cx="10859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INSIGHT: CERTAIN STATES REPRESENT A LARGER </a:t>
            </a:r>
            <a:r>
              <a:rPr lang="en-US" sz="1600"/>
              <a:t>MINORITY-OWNED </a:t>
            </a:r>
          </a:p>
          <a:p>
            <a:r>
              <a:rPr lang="en-US" sz="1600"/>
              <a:t>PHAMACEUTICAL &amp; MANUFACTURING </a:t>
            </a:r>
            <a:r>
              <a:rPr lang="en-US" sz="1600" dirty="0"/>
              <a:t>FOOTPRINT THAN OTHERS, I.E. MD, MI, NY, TX, WA</a:t>
            </a:r>
          </a:p>
        </p:txBody>
      </p:sp>
    </p:spTree>
    <p:extLst>
      <p:ext uri="{BB962C8B-B14F-4D97-AF65-F5344CB8AC3E}">
        <p14:creationId xmlns:p14="http://schemas.microsoft.com/office/powerpoint/2010/main" val="53489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sz="3600" dirty="0"/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3181" y="2117826"/>
            <a:ext cx="728113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1097" y="3740097"/>
            <a:ext cx="7519710" cy="686381"/>
          </a:xfrm>
        </p:spPr>
        <p:txBody>
          <a:bodyPr>
            <a:noAutofit/>
          </a:bodyPr>
          <a:lstStyle/>
          <a:p>
            <a:r>
              <a:rPr lang="en-US" sz="1700" noProof="1"/>
              <a:t>Using POST APIs instead of GET APIs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3181" y="3217622"/>
            <a:ext cx="728113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58316" y="4804367"/>
            <a:ext cx="7519710" cy="834037"/>
          </a:xfrm>
        </p:spPr>
        <p:txBody>
          <a:bodyPr>
            <a:normAutofit/>
          </a:bodyPr>
          <a:lstStyle/>
          <a:p>
            <a:r>
              <a:rPr lang="en-US" sz="1700" noProof="1"/>
              <a:t>Indentifying APIs to support project focus without scope creep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3181" y="4317418"/>
            <a:ext cx="728113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58316" y="5760228"/>
            <a:ext cx="7279486" cy="557950"/>
          </a:xfrm>
        </p:spPr>
        <p:txBody>
          <a:bodyPr>
            <a:noAutofit/>
          </a:bodyPr>
          <a:lstStyle/>
          <a:p>
            <a:r>
              <a:rPr lang="en-US" sz="1700" noProof="1"/>
              <a:t>Creating a Geoapify Location plot for state award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DA8928D-35E5-0B09-ADAA-1E911D4B8007}"/>
              </a:ext>
            </a:extLst>
          </p:cNvPr>
          <p:cNvSpPr txBox="1">
            <a:spLocks/>
          </p:cNvSpPr>
          <p:nvPr/>
        </p:nvSpPr>
        <p:spPr>
          <a:xfrm>
            <a:off x="4421522" y="5221386"/>
            <a:ext cx="7281139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Iv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ADE920D-FA5D-F03C-69D8-E2FFC327111E}"/>
              </a:ext>
            </a:extLst>
          </p:cNvPr>
          <p:cNvSpPr txBox="1">
            <a:spLocks/>
          </p:cNvSpPr>
          <p:nvPr/>
        </p:nvSpPr>
        <p:spPr>
          <a:xfrm>
            <a:off x="4421097" y="5585979"/>
            <a:ext cx="7279486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noProof="1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0C487A5-98E8-3904-BF2B-6372470C7876}"/>
              </a:ext>
            </a:extLst>
          </p:cNvPr>
          <p:cNvSpPr txBox="1">
            <a:spLocks/>
          </p:cNvSpPr>
          <p:nvPr/>
        </p:nvSpPr>
        <p:spPr>
          <a:xfrm>
            <a:off x="4458316" y="2638755"/>
            <a:ext cx="7519710" cy="686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noProof="1"/>
              <a:t>Number of contracts in original raw dataset (1.4 million contracts)</a:t>
            </a:r>
          </a:p>
        </p:txBody>
      </p:sp>
    </p:spTree>
    <p:extLst>
      <p:ext uri="{BB962C8B-B14F-4D97-AF65-F5344CB8AC3E}">
        <p14:creationId xmlns:p14="http://schemas.microsoft.com/office/powerpoint/2010/main" val="204085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287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0287" y="2776936"/>
            <a:ext cx="3924300" cy="82391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DID THE DATA SUPPORT THE HYPOTHESIS?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0287" y="3834606"/>
            <a:ext cx="3924300" cy="199786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There </a:t>
            </a:r>
            <a:r>
              <a:rPr lang="en-US" b="1" i="1" dirty="0">
                <a:solidFill>
                  <a:schemeClr val="tx2"/>
                </a:solidFill>
              </a:rPr>
              <a:t>is a change </a:t>
            </a:r>
            <a:r>
              <a:rPr lang="en-US" dirty="0"/>
              <a:t>in U.S. Government Drugs &amp; Biologicals spending in minority-owned pharmaceutical &amp; medicine manufacturing businesses between FY20-FY22.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Paired T-Test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 were 1) Amount Awarded &amp; 2) Fiscal Years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 Value = &lt;&lt;0.00, therefore the null hypothesis could be rejected &amp; results are not by chance</a:t>
            </a:r>
          </a:p>
          <a:p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6760" y="2776936"/>
            <a:ext cx="4307040" cy="82391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FUTURE DIRECTION TO FURTHER SUPPORT HYPOTHESIS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46760" y="3834606"/>
            <a:ext cx="4125335" cy="1997867"/>
          </a:xfrm>
        </p:spPr>
        <p:txBody>
          <a:bodyPr>
            <a:normAutofit fontScale="85000" lnSpcReduction="10000"/>
          </a:bodyPr>
          <a:lstStyle/>
          <a:p>
            <a:r>
              <a:rPr lang="en-US" noProof="1"/>
              <a:t>Further breakdown minority-owned organizations to:</a:t>
            </a:r>
          </a:p>
          <a:p>
            <a:pPr marL="742950" lvl="1" indent="-285750">
              <a:buFontTx/>
              <a:buChar char="-"/>
            </a:pPr>
            <a:r>
              <a:rPr lang="en-US" noProof="1"/>
              <a:t>Asian-Pacific-American Owned</a:t>
            </a:r>
          </a:p>
          <a:p>
            <a:pPr marL="742950" lvl="1" indent="-285750">
              <a:buFontTx/>
              <a:buChar char="-"/>
            </a:pPr>
            <a:r>
              <a:rPr lang="en-US" noProof="1"/>
              <a:t>Black-American Owned</a:t>
            </a:r>
          </a:p>
          <a:p>
            <a:pPr marL="742950" lvl="1" indent="-285750">
              <a:buFontTx/>
              <a:buChar char="-"/>
            </a:pPr>
            <a:r>
              <a:rPr lang="en-US" noProof="1"/>
              <a:t>Hispanic-American Owned</a:t>
            </a:r>
          </a:p>
          <a:p>
            <a:pPr marL="742950" lvl="1" indent="-285750">
              <a:buFontTx/>
              <a:buChar char="-"/>
            </a:pPr>
            <a:r>
              <a:rPr lang="en-US" noProof="1"/>
              <a:t>Native-American Owned</a:t>
            </a:r>
          </a:p>
          <a:p>
            <a:pPr marL="742950" lvl="1" indent="-285750">
              <a:buFontTx/>
              <a:buChar char="-"/>
            </a:pPr>
            <a:r>
              <a:rPr lang="en-US" noProof="1"/>
              <a:t>Women-Owned	</a:t>
            </a:r>
          </a:p>
          <a:p>
            <a:r>
              <a:rPr lang="en-US" noProof="1"/>
              <a:t>Small Business vs. Non-Small Business</a:t>
            </a:r>
          </a:p>
          <a:p>
            <a:r>
              <a:rPr lang="en-US" noProof="1"/>
              <a:t>For-Profit vs. Non-Profit Business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2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32A4-2002-BE94-D361-14A2ADE9D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2C7ED-6885-4601-46DC-CA40E009C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EAC5-47E2-9CE3-AC60-A7F385F2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BB3E-6C65-E280-6F47-2FE85B2F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FE6B-3CCE-BC0C-704A-2AF83F9F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6258C-D119-D1F6-B115-0889C9BA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761305"/>
            <a:ext cx="5431971" cy="846301"/>
          </a:xfrm>
        </p:spPr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AC2277F-E635-B8FB-C059-00E6A461A129}"/>
              </a:ext>
            </a:extLst>
          </p:cNvPr>
          <p:cNvSpPr txBox="1">
            <a:spLocks/>
          </p:cNvSpPr>
          <p:nvPr/>
        </p:nvSpPr>
        <p:spPr>
          <a:xfrm>
            <a:off x="5920168" y="1877260"/>
            <a:ext cx="5499645" cy="447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 exploratory data analysis of drug &amp; biologic federal contract funding for minority-owned pharmaceutical &amp; manufacturing organizations to uncover patterns in government spending during FY2020-2022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766004"/>
            <a:ext cx="31718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hypothesis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168801"/>
            <a:ext cx="4653833" cy="1325563"/>
          </a:xfrm>
        </p:spPr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b="1" i="1" dirty="0">
                <a:solidFill>
                  <a:schemeClr val="tx2"/>
                </a:solidFill>
              </a:rPr>
              <a:t>is a change </a:t>
            </a:r>
            <a:r>
              <a:rPr lang="en-US" dirty="0"/>
              <a:t>in U.S. Government Drugs &amp; Biologicals spending in minority-owned pharmaceutical &amp; medicine manufacturing businesses between FY20-FY22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1062F9-6C0B-532C-0492-92251A97C0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3497" y="3094563"/>
            <a:ext cx="4202807" cy="1242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Null hypothesis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284C177-6918-EC00-E052-E6BDC44669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3498" y="4497360"/>
            <a:ext cx="465383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</a:t>
            </a:r>
            <a:r>
              <a:rPr lang="en-US" b="1" i="1" dirty="0">
                <a:solidFill>
                  <a:schemeClr val="tx2"/>
                </a:solidFill>
              </a:rPr>
              <a:t>is no change </a:t>
            </a:r>
            <a:r>
              <a:rPr lang="en-US" dirty="0"/>
              <a:t>in U.S. Government Drugs &amp; Biologicals spending in minority-owned pharmaceutical &amp; medicine manufacturing businesses between FY20-FY22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15F30EB5-297C-9B20-C56D-39A374F0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INPUT PARAMETERS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B8D378A1-8252-1ABA-9139-52E7483CF60C}"/>
              </a:ext>
            </a:extLst>
          </p:cNvPr>
          <p:cNvSpPr txBox="1">
            <a:spLocks/>
          </p:cNvSpPr>
          <p:nvPr/>
        </p:nvSpPr>
        <p:spPr>
          <a:xfrm>
            <a:off x="0" y="3818239"/>
            <a:ext cx="6095999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FISCAL YEARS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F48330F-BB61-379B-F889-061B483CF913}"/>
              </a:ext>
            </a:extLst>
          </p:cNvPr>
          <p:cNvSpPr txBox="1">
            <a:spLocks/>
          </p:cNvSpPr>
          <p:nvPr/>
        </p:nvSpPr>
        <p:spPr>
          <a:xfrm>
            <a:off x="6095996" y="3869034"/>
            <a:ext cx="6096002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LOCATION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260C0D5-248B-68CD-6C02-971540762BF8}"/>
              </a:ext>
            </a:extLst>
          </p:cNvPr>
          <p:cNvSpPr txBox="1">
            <a:spLocks/>
          </p:cNvSpPr>
          <p:nvPr/>
        </p:nvSpPr>
        <p:spPr>
          <a:xfrm>
            <a:off x="6095998" y="5366029"/>
            <a:ext cx="6096002" cy="6517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MINORITY-OWNED BUSINESSES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EC363D1-C525-D14D-488D-B3840984F986}"/>
              </a:ext>
            </a:extLst>
          </p:cNvPr>
          <p:cNvSpPr txBox="1">
            <a:spLocks/>
          </p:cNvSpPr>
          <p:nvPr/>
        </p:nvSpPr>
        <p:spPr>
          <a:xfrm>
            <a:off x="6095998" y="2103481"/>
            <a:ext cx="6096002" cy="836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NORTH AMERICAN INDUSTRY CLASSIFICATION SYSTEM (NAICS)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092B86D-7E75-F647-D530-498D3AA357E3}"/>
              </a:ext>
            </a:extLst>
          </p:cNvPr>
          <p:cNvSpPr txBox="1">
            <a:spLocks/>
          </p:cNvSpPr>
          <p:nvPr/>
        </p:nvSpPr>
        <p:spPr>
          <a:xfrm>
            <a:off x="-1" y="5183389"/>
            <a:ext cx="6095999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PRODUCT SERVICE CODE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7A72F05B-0156-366E-698D-7A54F816FBAB}"/>
              </a:ext>
            </a:extLst>
          </p:cNvPr>
          <p:cNvSpPr txBox="1">
            <a:spLocks/>
          </p:cNvSpPr>
          <p:nvPr/>
        </p:nvSpPr>
        <p:spPr>
          <a:xfrm>
            <a:off x="1" y="2156664"/>
            <a:ext cx="6095996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CONTRACT TYPE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1901FECF-EFFE-97FC-FC19-EF4CA6F93C4A}"/>
              </a:ext>
            </a:extLst>
          </p:cNvPr>
          <p:cNvSpPr txBox="1">
            <a:spLocks/>
          </p:cNvSpPr>
          <p:nvPr/>
        </p:nvSpPr>
        <p:spPr>
          <a:xfrm>
            <a:off x="959976" y="2523594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BPA, Purchase Order, Delivery Contract,                              &amp; Definitive Contract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98ECF6CE-2A47-DD2F-0F72-F7836C705EBA}"/>
              </a:ext>
            </a:extLst>
          </p:cNvPr>
          <p:cNvSpPr txBox="1">
            <a:spLocks/>
          </p:cNvSpPr>
          <p:nvPr/>
        </p:nvSpPr>
        <p:spPr>
          <a:xfrm>
            <a:off x="959976" y="4185806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FY2020 – FY2022 (October 1</a:t>
            </a:r>
            <a:r>
              <a:rPr lang="en-US" sz="1800" baseline="30000" dirty="0"/>
              <a:t>st</a:t>
            </a:r>
            <a:r>
              <a:rPr lang="en-US" sz="1800" dirty="0"/>
              <a:t>, 2019 – September 30</a:t>
            </a:r>
            <a:r>
              <a:rPr lang="en-US" sz="1800" baseline="30000" dirty="0"/>
              <a:t>th</a:t>
            </a:r>
            <a:r>
              <a:rPr lang="en-US" sz="1800" dirty="0"/>
              <a:t>, 2022)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ABF388B8-690C-7745-066A-9BE02E3D14CA}"/>
              </a:ext>
            </a:extLst>
          </p:cNvPr>
          <p:cNvSpPr txBox="1">
            <a:spLocks/>
          </p:cNvSpPr>
          <p:nvPr/>
        </p:nvSpPr>
        <p:spPr>
          <a:xfrm>
            <a:off x="959976" y="5548513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Drugs &amp; Biologics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1C7CCC5E-189E-7E23-E14F-02F94D5E4935}"/>
              </a:ext>
            </a:extLst>
          </p:cNvPr>
          <p:cNvSpPr txBox="1">
            <a:spLocks/>
          </p:cNvSpPr>
          <p:nvPr/>
        </p:nvSpPr>
        <p:spPr>
          <a:xfrm>
            <a:off x="7055977" y="2833523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Pharmaceutical &amp; Medicine Manufacturing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C6636F80-1E69-3C6E-D35C-F146EF05EF44}"/>
              </a:ext>
            </a:extLst>
          </p:cNvPr>
          <p:cNvSpPr txBox="1">
            <a:spLocks/>
          </p:cNvSpPr>
          <p:nvPr/>
        </p:nvSpPr>
        <p:spPr>
          <a:xfrm>
            <a:off x="7055975" y="4235234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United States of America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99420"/>
            <a:ext cx="6096000" cy="433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FEDERAL AWARD AMOUNT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599420"/>
            <a:ext cx="6096000" cy="4330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AWARDING FEDERAL AGENCY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4319431"/>
            <a:ext cx="6095999" cy="4330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FISCAL YEARS/QUARTERS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5999" y="4319431"/>
            <a:ext cx="6096001" cy="4330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PERFORMANCE STATES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A831751-A19C-F386-2C18-C53156D3FC5C}"/>
              </a:ext>
            </a:extLst>
          </p:cNvPr>
          <p:cNvSpPr txBox="1">
            <a:spLocks/>
          </p:cNvSpPr>
          <p:nvPr/>
        </p:nvSpPr>
        <p:spPr>
          <a:xfrm>
            <a:off x="959976" y="3089649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Obligated dollar amount from federal agencies with congressionally appropriated money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57E73BC-71EC-45B4-806B-0B689EBFA3DA}"/>
              </a:ext>
            </a:extLst>
          </p:cNvPr>
          <p:cNvSpPr txBox="1">
            <a:spLocks/>
          </p:cNvSpPr>
          <p:nvPr/>
        </p:nvSpPr>
        <p:spPr>
          <a:xfrm>
            <a:off x="959976" y="4768012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FY2020 – FY2022 (October 1st, 2019 – September 30th, 2022)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1AAEFB5-7205-4CF7-B26B-3577673F3814}"/>
              </a:ext>
            </a:extLst>
          </p:cNvPr>
          <p:cNvSpPr txBox="1">
            <a:spLocks/>
          </p:cNvSpPr>
          <p:nvPr/>
        </p:nvSpPr>
        <p:spPr>
          <a:xfrm>
            <a:off x="7055976" y="3089649"/>
            <a:ext cx="4176044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Department of Defense                        Department of Health &amp; Human Services Department of Veteran's Affairs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0C57F89-BF81-4DD0-844F-2C4DFAF4DBC8}"/>
              </a:ext>
            </a:extLst>
          </p:cNvPr>
          <p:cNvSpPr txBox="1">
            <a:spLocks/>
          </p:cNvSpPr>
          <p:nvPr/>
        </p:nvSpPr>
        <p:spPr>
          <a:xfrm>
            <a:off x="6804587" y="4768012"/>
            <a:ext cx="4678823" cy="55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CA | CO | DE | FL | GA | HI | IL | KY | MA | MD | MI | MO | NJ | NY | OH | SC | TN | TX | VA | WA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42" y="414733"/>
            <a:ext cx="7248915" cy="85090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collection &amp;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Calendar year to fiscal year conversion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>
            <a:normAutofit/>
          </a:bodyPr>
          <a:lstStyle/>
          <a:p>
            <a:r>
              <a:rPr lang="en-US" dirty="0" err="1"/>
              <a:t>USASpending.Gov</a:t>
            </a:r>
            <a:r>
              <a:rPr lang="en-US" dirty="0"/>
              <a:t>: official open data source of federal spending information, including information about federal awards such as contracts, grants, &amp; loans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7"/>
            <a:ext cx="6491597" cy="1010843"/>
          </a:xfrm>
        </p:spPr>
        <p:txBody>
          <a:bodyPr>
            <a:normAutofit/>
          </a:bodyPr>
          <a:lstStyle/>
          <a:p>
            <a:r>
              <a:rPr lang="en-US" dirty="0" err="1"/>
              <a:t>API.USASpending.Gov</a:t>
            </a:r>
            <a:r>
              <a:rPr lang="en-US" dirty="0"/>
              <a:t>: allows public to access comprehensive U.S. government award data; federal law requires data to be publicly accessible via the DATA Act at http://fedspendingtransparency.github.io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7029" y="3755393"/>
            <a:ext cx="5499003" cy="741961"/>
          </a:xfrm>
        </p:spPr>
        <p:txBody>
          <a:bodyPr/>
          <a:lstStyle/>
          <a:p>
            <a:r>
              <a:rPr lang="en-US" dirty="0"/>
              <a:t>Pandas Fiscal Year – Get Financial Year with Pandas. (2021, January 21). https://datagy.io/pandas-fiscal-year/.https://www.statology.org/pandas-group-by-quarter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53A9BDF-96A2-C538-A17B-93D951FA3B09}"/>
              </a:ext>
            </a:extLst>
          </p:cNvPr>
          <p:cNvSpPr txBox="1">
            <a:spLocks/>
          </p:cNvSpPr>
          <p:nvPr/>
        </p:nvSpPr>
        <p:spPr>
          <a:xfrm>
            <a:off x="1902409" y="471011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Currency conversion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FAFF4B1-E59A-8162-C41D-E0975057F4DE}"/>
              </a:ext>
            </a:extLst>
          </p:cNvPr>
          <p:cNvSpPr txBox="1">
            <a:spLocks/>
          </p:cNvSpPr>
          <p:nvPr/>
        </p:nvSpPr>
        <p:spPr>
          <a:xfrm>
            <a:off x="6175279" y="4761957"/>
            <a:ext cx="5499003" cy="9203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Format numbers in pandas as currency in thousands or millions. (n.d.). Stack Overflow. https://stackoverflow.com/questions/41271673/format-numbers-in-pandas-as-currency-in-thousands-or-millions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ANALYSES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CLEAN DATA OF Outliers first…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E54D5A-DB1C-3522-F6DD-4E975BE336D6}"/>
              </a:ext>
            </a:extLst>
          </p:cNvPr>
          <p:cNvGrpSpPr/>
          <p:nvPr/>
        </p:nvGrpSpPr>
        <p:grpSpPr>
          <a:xfrm>
            <a:off x="14855" y="1784350"/>
            <a:ext cx="12162290" cy="4572000"/>
            <a:chOff x="16702" y="1966912"/>
            <a:chExt cx="12162290" cy="457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4954572-C59F-629A-0F47-01B42DB5E2C8}"/>
                </a:ext>
              </a:extLst>
            </p:cNvPr>
            <p:cNvSpPr/>
            <p:nvPr/>
          </p:nvSpPr>
          <p:spPr>
            <a:xfrm>
              <a:off x="175846" y="2186534"/>
              <a:ext cx="11711354" cy="30654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D35264-370F-46AF-E6F6-9F51C32D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02" y="1966912"/>
              <a:ext cx="6096000" cy="4572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E2C252-80F6-3191-F201-7E3B595161E0}"/>
                </a:ext>
              </a:extLst>
            </p:cNvPr>
            <p:cNvSpPr txBox="1"/>
            <p:nvPr/>
          </p:nvSpPr>
          <p:spPr>
            <a:xfrm>
              <a:off x="811549" y="3512097"/>
              <a:ext cx="4236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The lower quartile of award amount is: $85.00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The upper quartile of award amount is: $21,513.12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The interquartile range of award amount is: $21,428.12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The median of award amount is: $353.80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Values below (-)$32,057.18 could be outliers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Values above $53,655.30 could be outliers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BCAB6E-21F7-DE34-2210-3F47AC9D1E8D}"/>
                </a:ext>
              </a:extLst>
            </p:cNvPr>
            <p:cNvSpPr txBox="1"/>
            <p:nvPr/>
          </p:nvSpPr>
          <p:spPr>
            <a:xfrm>
              <a:off x="740604" y="2510762"/>
              <a:ext cx="2069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C0083"/>
                  </a:solidFill>
                </a:rPr>
                <a:t>Outlier = $8,003,500,000,000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EB0572-2146-FCCF-F113-38F827EB8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2992" y="1966912"/>
              <a:ext cx="6096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67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sz="3600" dirty="0"/>
              <a:t>PROJECT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3181" y="2117826"/>
            <a:ext cx="728113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2756" y="2482418"/>
            <a:ext cx="7519710" cy="686381"/>
          </a:xfrm>
        </p:spPr>
        <p:txBody>
          <a:bodyPr>
            <a:noAutofit/>
          </a:bodyPr>
          <a:lstStyle/>
          <a:p>
            <a:r>
              <a:rPr lang="en-US" sz="1700" noProof="1"/>
              <a:t>How many contracts &amp; how much funding was awarded to minority-owned pharmaceutical &amp; manufacturing organizations during FY2020 – FY2022?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3181" y="3217622"/>
            <a:ext cx="728113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2756" y="3582214"/>
            <a:ext cx="7519710" cy="834037"/>
          </a:xfrm>
        </p:spPr>
        <p:txBody>
          <a:bodyPr>
            <a:normAutofit/>
          </a:bodyPr>
          <a:lstStyle/>
          <a:p>
            <a:r>
              <a:rPr lang="en-US" sz="1700" noProof="1"/>
              <a:t>Is there a spike in federal funding of minority-owned pharmaceutical &amp; manufacturing organizations depending on the fiscal quarter/year?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3181" y="4317418"/>
            <a:ext cx="728113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2756" y="4682011"/>
            <a:ext cx="7279486" cy="557950"/>
          </a:xfrm>
        </p:spPr>
        <p:txBody>
          <a:bodyPr>
            <a:noAutofit/>
          </a:bodyPr>
          <a:lstStyle/>
          <a:p>
            <a:r>
              <a:rPr lang="en-US" sz="1700" noProof="1"/>
              <a:t>Which federal agencies awarded the most federal dollars to minority-owned pharmaceutical &amp; manufacturing organizations?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DA8928D-35E5-0B09-ADAA-1E911D4B8007}"/>
              </a:ext>
            </a:extLst>
          </p:cNvPr>
          <p:cNvSpPr txBox="1">
            <a:spLocks/>
          </p:cNvSpPr>
          <p:nvPr/>
        </p:nvSpPr>
        <p:spPr>
          <a:xfrm>
            <a:off x="4421522" y="5221386"/>
            <a:ext cx="7281139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Iv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ADE920D-FA5D-F03C-69D8-E2FFC327111E}"/>
              </a:ext>
            </a:extLst>
          </p:cNvPr>
          <p:cNvSpPr txBox="1">
            <a:spLocks/>
          </p:cNvSpPr>
          <p:nvPr/>
        </p:nvSpPr>
        <p:spPr>
          <a:xfrm>
            <a:off x="4421097" y="5585979"/>
            <a:ext cx="7279486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noProof="1"/>
              <a:t>Which U.S. states received the most # of contracts &amp; funding?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33A6D-68A8-8BC0-086C-93255E5AAAEA}"/>
              </a:ext>
            </a:extLst>
          </p:cNvPr>
          <p:cNvSpPr txBox="1"/>
          <p:nvPr/>
        </p:nvSpPr>
        <p:spPr>
          <a:xfrm>
            <a:off x="650442" y="1281165"/>
            <a:ext cx="26188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Perform exploratory data analysis of drug &amp; biologic federal contract funding for minority-owned pharmaceutical &amp; manufacturing organizations to uncover patterns in government spending during FY2020-2022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69C210C-3B73-AF10-F206-DB22F852AF6B}"/>
              </a:ext>
            </a:extLst>
          </p:cNvPr>
          <p:cNvSpPr txBox="1">
            <a:spLocks/>
          </p:cNvSpPr>
          <p:nvPr/>
        </p:nvSpPr>
        <p:spPr>
          <a:xfrm>
            <a:off x="650442" y="951176"/>
            <a:ext cx="2404890" cy="329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798413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3330</TotalTime>
  <Words>1067</Words>
  <Application>Microsoft Office PowerPoint</Application>
  <PresentationFormat>Widescreen</PresentationFormat>
  <Paragraphs>147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Slack-Lato</vt:lpstr>
      <vt:lpstr>Tenorite</vt:lpstr>
      <vt:lpstr>Monoline</vt:lpstr>
      <vt:lpstr>PROJECT I: DATA ANALYSIS BOOTCAMP</vt:lpstr>
      <vt:lpstr>PROJECT OVERVIEW</vt:lpstr>
      <vt:lpstr>hypothesis</vt:lpstr>
      <vt:lpstr>INPUT PARAMETERS</vt:lpstr>
      <vt:lpstr>OUTPUT PARAMETERS</vt:lpstr>
      <vt:lpstr>Data collection &amp; curation</vt:lpstr>
      <vt:lpstr>DATA ANALYSES</vt:lpstr>
      <vt:lpstr>CLEAN DATA OF Outliers first…</vt:lpstr>
      <vt:lpstr>PROJECT QUESTIONS</vt:lpstr>
      <vt:lpstr>i) How many contracts &amp; how much funding was awarded to minority-owned pharmaceutical &amp; manufacturing organizations during FY2020 – FY2022? </vt:lpstr>
      <vt:lpstr>iI) Is there a spike in federal funding of minority-owned pharmaceutical &amp; manufacturing organizations depending on the fiscal quarter/year? </vt:lpstr>
      <vt:lpstr>iII) Which federal agencies awarded the most federal dollars to minority-owned pharmaceutical &amp; manufacturing organizations?</vt:lpstr>
      <vt:lpstr>iV) Which U.S. states received the most # of contracts &amp; funding? </vt:lpstr>
      <vt:lpstr>CHALLENGES</vt:lpstr>
      <vt:lpstr>SUMMARY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Amberlie Clutterbuck</dc:creator>
  <cp:lastModifiedBy>Amberlie Clutterbuck</cp:lastModifiedBy>
  <cp:revision>24</cp:revision>
  <dcterms:created xsi:type="dcterms:W3CDTF">2023-07-31T15:49:58Z</dcterms:created>
  <dcterms:modified xsi:type="dcterms:W3CDTF">2023-08-03T19:02:18Z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