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A87B4-BE15-4234-A586-CB73745B080A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19749-E933-4D23-9644-3202FD2462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3189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8891B-CE95-4995-9C7B-E358E5FE04B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825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8891B-CE95-4995-9C7B-E358E5FE04B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9190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8891B-CE95-4995-9C7B-E358E5FE04B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406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8891B-CE95-4995-9C7B-E358E5FE04B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8924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8891B-CE95-4995-9C7B-E358E5FE04B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0422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8891B-CE95-4995-9C7B-E358E5FE04B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5578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8891B-CE95-4995-9C7B-E358E5FE04B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170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8891B-CE95-4995-9C7B-E358E5FE04B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45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8891B-CE95-4995-9C7B-E358E5FE04B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313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8891B-CE95-4995-9C7B-E358E5FE04B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0932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8891B-CE95-4995-9C7B-E358E5FE04B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390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8891B-CE95-4995-9C7B-E358E5FE04B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6725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8891B-CE95-4995-9C7B-E358E5FE04B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35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8891B-CE95-4995-9C7B-E358E5FE04B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2790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8891B-CE95-4995-9C7B-E358E5FE04B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444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8891B-CE95-4995-9C7B-E358E5FE04B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56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3A3-1098-4A83-8642-CF54955A64DB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D1C-8665-4F23-8325-B93C762D7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8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3A3-1098-4A83-8642-CF54955A64DB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D1C-8665-4F23-8325-B93C762D7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889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3A3-1098-4A83-8642-CF54955A64DB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D1C-8665-4F23-8325-B93C762D7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89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3A3-1098-4A83-8642-CF54955A64DB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D1C-8665-4F23-8325-B93C762D7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3A3-1098-4A83-8642-CF54955A64DB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D1C-8665-4F23-8325-B93C762D7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85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3A3-1098-4A83-8642-CF54955A64DB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D1C-8665-4F23-8325-B93C762D7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34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3A3-1098-4A83-8642-CF54955A64DB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D1C-8665-4F23-8325-B93C762D7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134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3A3-1098-4A83-8642-CF54955A64DB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D1C-8665-4F23-8325-B93C762D7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66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3A3-1098-4A83-8642-CF54955A64DB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D1C-8665-4F23-8325-B93C762D7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9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3A3-1098-4A83-8642-CF54955A64DB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D1C-8665-4F23-8325-B93C762D7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9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03A3-1098-4A83-8642-CF54955A64DB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2CD1C-8665-4F23-8325-B93C762D7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20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D03A3-1098-4A83-8642-CF54955A64DB}" type="datetimeFigureOut">
              <a:rPr lang="fr-FR" smtClean="0"/>
              <a:t>09/03/2025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2CD1C-8665-4F23-8325-B93C762D74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50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.powerbi.com/groups/9422bafa-ca02-4ca4-b018-9e5a63737a29/reports/36e95a08-bc6f-4757-acec-7cfd67330ee6/ReportSection7aaac05fce684389981f?experience=power-bi" TargetMode="Externa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s://app.powerbi.com/links/AQFNZ6D0eZ?ctid=f2a15d17-2e39-47cf-91ca-6a873d61ca74&amp;pbi_source=linkShar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Screenshot_20231024_113757_WhatsApp"/>
          <p:cNvPicPr>
            <a:picLocks noChangeAspect="1" noChangeArrowheads="1"/>
          </p:cNvPicPr>
          <p:nvPr/>
        </p:nvPicPr>
        <p:blipFill>
          <a:blip r:embed="rId2" cstate="print">
            <a:lum brigh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6118" y1="79171" x2="86404" y2="782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117" y="662521"/>
            <a:ext cx="1158875" cy="106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91972" y="302046"/>
            <a:ext cx="96691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Yaound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		                    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Yaounde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Facult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 Sciences					        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Faculty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Sciences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partement d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’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Informatique				</a:t>
            </a:r>
            <a:r>
              <a:rPr kumimoji="0" lang="fr-FR" sz="16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of Computer Science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Master II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INF561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	              </a:t>
            </a:r>
            <a:r>
              <a:rPr kumimoji="0" lang="fr-FR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Master II</a:t>
            </a:r>
            <a:endParaRPr kumimoji="0" 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rrondir un rectangle avec un coin diagonal 12"/>
          <p:cNvSpPr/>
          <p:nvPr/>
        </p:nvSpPr>
        <p:spPr>
          <a:xfrm>
            <a:off x="1318084" y="2849870"/>
            <a:ext cx="9415728" cy="1701021"/>
          </a:xfrm>
          <a:prstGeom prst="round2DiagRect">
            <a:avLst>
              <a:gd name="adj1" fmla="val 35518"/>
              <a:gd name="adj2" fmla="val 0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4400" dirty="0"/>
          </a:p>
        </p:txBody>
      </p:sp>
      <p:sp>
        <p:nvSpPr>
          <p:cNvPr id="8" name="Rectangle 7"/>
          <p:cNvSpPr/>
          <p:nvPr/>
        </p:nvSpPr>
        <p:spPr>
          <a:xfrm>
            <a:off x="2847086" y="2012346"/>
            <a:ext cx="58666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3200" b="1" dirty="0">
                <a:latin typeface="Barcelona 2013 By HD" panose="02000500000000000000" pitchFamily="2" charset="0"/>
              </a:rPr>
              <a:t>Projet de synthèse </a:t>
            </a:r>
            <a:endParaRPr lang="fr-FR" sz="3200" dirty="0">
              <a:latin typeface="Barcelona 2013 By HD" panose="02000500000000000000" pitchFamily="2" charset="0"/>
            </a:endParaRPr>
          </a:p>
        </p:txBody>
      </p:sp>
      <p:sp>
        <p:nvSpPr>
          <p:cNvPr id="9" name="Arrondir un rectangle avec un coin diagonal 8"/>
          <p:cNvSpPr/>
          <p:nvPr/>
        </p:nvSpPr>
        <p:spPr>
          <a:xfrm>
            <a:off x="1391972" y="2782818"/>
            <a:ext cx="9263328" cy="1687582"/>
          </a:xfrm>
          <a:prstGeom prst="round2DiagRect">
            <a:avLst>
              <a:gd name="adj1" fmla="val 35518"/>
              <a:gd name="adj2" fmla="val 0"/>
            </a:avLst>
          </a:prstGeom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4400" b="1" dirty="0"/>
              <a:t>Mise en œuvre d’un Système d’Aide à la Décision</a:t>
            </a:r>
            <a:endParaRPr lang="fr-FR" sz="4400" dirty="0"/>
          </a:p>
        </p:txBody>
      </p:sp>
      <p:sp>
        <p:nvSpPr>
          <p:cNvPr id="10" name="Rectangle 9"/>
          <p:cNvSpPr/>
          <p:nvPr/>
        </p:nvSpPr>
        <p:spPr>
          <a:xfrm>
            <a:off x="1057747" y="4617944"/>
            <a:ext cx="4863219" cy="34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 smtClean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Présenté par:  </a:t>
            </a:r>
            <a:endParaRPr lang="fr-FR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52238" y="4960025"/>
            <a:ext cx="4099711" cy="34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600" b="1" dirty="0"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Enseignant : </a:t>
            </a:r>
            <a:r>
              <a:rPr lang="fr-FR" sz="1600" b="1" dirty="0" smtClean="0"/>
              <a:t>Dr. VALERY MONTHE</a:t>
            </a:r>
            <a:endParaRPr lang="fr-FR" sz="1600" b="1" dirty="0"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uban vers le bas 11"/>
          <p:cNvSpPr/>
          <p:nvPr/>
        </p:nvSpPr>
        <p:spPr>
          <a:xfrm>
            <a:off x="6779457" y="5711240"/>
            <a:ext cx="4684395" cy="445770"/>
          </a:xfrm>
          <a:prstGeom prst="ribbon">
            <a:avLst>
              <a:gd name="adj1" fmla="val 16667"/>
              <a:gd name="adj2" fmla="val 582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Année Académique : </a:t>
            </a:r>
            <a:r>
              <a:rPr lang="fr-FR" sz="12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2024 </a:t>
            </a:r>
            <a:r>
              <a:rPr lang="fr-FR" sz="12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fr-FR" sz="1200" b="1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2025</a:t>
            </a:r>
            <a:endParaRPr lang="fr-FR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90D1-B7B7-428B-A67C-5293CC8F48C6}" type="slidenum">
              <a:rPr lang="fr-FR" smtClean="0"/>
              <a:t>1</a:t>
            </a:fld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071433"/>
              </p:ext>
            </p:extLst>
          </p:nvPr>
        </p:nvGraphicFramePr>
        <p:xfrm>
          <a:off x="1057747" y="5302106"/>
          <a:ext cx="5297170" cy="913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80460"/>
                <a:gridCol w="161671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kern="100">
                          <a:effectLst/>
                        </a:rPr>
                        <a:t>Noms et Prénoms des Etudiants :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kern="100">
                          <a:effectLst/>
                        </a:rPr>
                        <a:t>Matricule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fr-FR" sz="1400" kern="100">
                          <a:effectLst/>
                        </a:rPr>
                        <a:t>ABDELAZIZ MAHAMAT LOUKY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kern="100">
                          <a:effectLst/>
                        </a:rPr>
                        <a:t>18T2916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fr-FR" sz="1400" kern="100">
                          <a:effectLst/>
                        </a:rPr>
                        <a:t>MOUSSA ABAKAR ABBAZENE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kern="100">
                          <a:effectLst/>
                        </a:rPr>
                        <a:t>23V2834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marL="342900" lvl="0" indent="-342900" algn="just" rtl="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"/>
                      </a:pPr>
                      <a:r>
                        <a:rPr lang="fr-FR" sz="1400" kern="100">
                          <a:effectLst/>
                        </a:rPr>
                        <a:t>SEMDI HONORE</a:t>
                      </a:r>
                      <a:endParaRPr lang="fr-FR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2286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400" kern="100" dirty="0">
                          <a:effectLst/>
                        </a:rPr>
                        <a:t>14L1992</a:t>
                      </a:r>
                      <a:endParaRPr lang="fr-FR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14" name="Image 13"/>
          <p:cNvPicPr/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88" y="1899533"/>
            <a:ext cx="856172" cy="91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566" y="-36945"/>
            <a:ext cx="10950634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/>
            </a:r>
            <a:b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</a:br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II. Partie </a:t>
            </a: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>2 : Conception, implémentation et alimentation de la base de données opérationnelle (lot1)</a:t>
            </a:r>
            <a:b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</a:br>
            <a:endParaRPr lang="fr-FR" sz="2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90D1-B7B7-428B-A67C-5293CC8F48C6}" type="slidenum">
              <a:rPr lang="fr-FR" smtClean="0"/>
              <a:t>10</a:t>
            </a:fld>
            <a:endParaRPr lang="fr-FR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21325" y="6123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43421" y="35222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78612" y="874274"/>
            <a:ext cx="4267201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 Conception</a:t>
            </a:r>
            <a:endParaRPr lang="fr-FR" sz="20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39492" y="1385573"/>
            <a:ext cx="10999929" cy="5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b="1" dirty="0">
                <a:solidFill>
                  <a:schemeClr val="accent1"/>
                </a:solidFill>
              </a:rPr>
              <a:t>Utiliser l’outil Talent OS-DI pour réaliser le processus ETL et alimenter l’entrepôt de données à partir de la BD opérationnelle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00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739492" y="2008433"/>
            <a:ext cx="57196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95"/>
              </a:spcAft>
            </a:pPr>
            <a:r>
              <a:rPr lang="fr-FR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Pour extraire les données de la BD Opérationnelle vers l’entrepôt des données avec </a:t>
            </a:r>
            <a:r>
              <a:rPr lang="fr-FR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Talend</a:t>
            </a:r>
            <a:r>
              <a:rPr lang="fr-FR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on procède comme suit :</a:t>
            </a:r>
            <a:endParaRPr lang="fr-FR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195"/>
              </a:spcAft>
              <a:buFont typeface="Symbol" panose="05050102010706020507" pitchFamily="18" charset="2"/>
              <a:buChar char=""/>
            </a:pPr>
            <a:r>
              <a:rPr lang="fr-FR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Installer et configurer </a:t>
            </a:r>
            <a:r>
              <a:rPr lang="fr-FR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Talend</a:t>
            </a:r>
            <a:r>
              <a:rPr lang="fr-FR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;</a:t>
            </a:r>
            <a:endParaRPr lang="fr-FR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195"/>
              </a:spcAft>
              <a:buFont typeface="Symbol" panose="05050102010706020507" pitchFamily="18" charset="2"/>
              <a:buChar char=""/>
            </a:pPr>
            <a:r>
              <a:rPr lang="fr-FR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Créer un ou plusieurs jobs ;</a:t>
            </a:r>
            <a:endParaRPr lang="fr-FR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195"/>
              </a:spcAft>
              <a:buFont typeface="Symbol" panose="05050102010706020507" pitchFamily="18" charset="2"/>
              <a:buChar char=""/>
            </a:pPr>
            <a:r>
              <a:rPr lang="fr-FR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Configurer la connexion à la BD Opérationnelle et l’Entrepôt;</a:t>
            </a:r>
            <a:endParaRPr lang="fr-FR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195"/>
              </a:spcAft>
              <a:buFont typeface="Symbol" panose="05050102010706020507" pitchFamily="18" charset="2"/>
              <a:buChar char=""/>
            </a:pPr>
            <a:r>
              <a:rPr lang="fr-FR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Ajouter les composants (</a:t>
            </a:r>
            <a:r>
              <a:rPr lang="fr-FR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tDBInputs</a:t>
            </a:r>
            <a:r>
              <a:rPr lang="fr-FR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fr-FR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tDBOutput</a:t>
            </a:r>
            <a:r>
              <a:rPr lang="fr-FR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fr-FR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tMap</a:t>
            </a:r>
            <a:r>
              <a:rPr lang="fr-FR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et appliqué les filtrages possibles pour les doublons, …</a:t>
            </a:r>
            <a:endParaRPr lang="fr-FR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195"/>
              </a:spcAft>
              <a:buFont typeface="Symbol" panose="05050102010706020507" pitchFamily="18" charset="2"/>
              <a:buChar char=""/>
            </a:pPr>
            <a:r>
              <a:rPr lang="fr-FR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Puis relier les composants de l’entrée (</a:t>
            </a:r>
            <a:r>
              <a:rPr lang="fr-FR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tDBInput</a:t>
            </a:r>
            <a:r>
              <a:rPr lang="fr-FR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au composant </a:t>
            </a:r>
            <a:r>
              <a:rPr lang="fr-FR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tMap</a:t>
            </a:r>
            <a:r>
              <a:rPr lang="fr-FR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puis </a:t>
            </a:r>
            <a:r>
              <a:rPr lang="fr-FR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tMap</a:t>
            </a:r>
            <a:r>
              <a:rPr lang="fr-FR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à la sortie. </a:t>
            </a:r>
            <a:endParaRPr lang="fr-FR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just">
              <a:spcAft>
                <a:spcPts val="195"/>
              </a:spcAft>
              <a:buFont typeface="Symbol" panose="05050102010706020507" pitchFamily="18" charset="2"/>
              <a:buChar char=""/>
            </a:pPr>
            <a:r>
              <a:rPr lang="fr-FR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Exécuter le programme (code ou design </a:t>
            </a:r>
            <a:r>
              <a:rPr lang="fr-FR" sz="20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talend</a:t>
            </a:r>
            <a:r>
              <a:rPr lang="fr-FR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fr-FR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1" name="Image 10"/>
          <p:cNvPicPr/>
          <p:nvPr/>
        </p:nvPicPr>
        <p:blipFill>
          <a:blip r:embed="rId3"/>
          <a:stretch>
            <a:fillRect/>
          </a:stretch>
        </p:blipFill>
        <p:spPr>
          <a:xfrm>
            <a:off x="6714839" y="2062166"/>
            <a:ext cx="46482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39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566" y="-36945"/>
            <a:ext cx="10950634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/>
            </a:r>
            <a:b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</a:br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II. Partie </a:t>
            </a: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>2 : Conception, implémentation et alimentation de la base de données opérationnelle (lot1)</a:t>
            </a:r>
            <a:b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</a:br>
            <a:endParaRPr lang="fr-FR" sz="2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90D1-B7B7-428B-A67C-5293CC8F48C6}" type="slidenum">
              <a:rPr lang="fr-FR" smtClean="0"/>
              <a:t>11</a:t>
            </a:fld>
            <a:endParaRPr lang="fr-FR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21325" y="6123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43421" y="35222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00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662707" y="1114184"/>
            <a:ext cx="4532282" cy="3127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b="1" dirty="0" smtClean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  Alimentation </a:t>
            </a:r>
            <a:endParaRPr lang="fr-FR" b="1" dirty="0" smtClean="0"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sz="1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endParaRPr lang="fr-FR" sz="16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spcAft>
                <a:spcPts val="0"/>
              </a:spcAft>
            </a:pPr>
            <a:r>
              <a:rPr lang="fr-FR" sz="2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Une fois le programme </a:t>
            </a:r>
            <a:r>
              <a:rPr lang="fr-FR" sz="2800" dirty="0" err="1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Talend</a:t>
            </a:r>
            <a:r>
              <a:rPr lang="fr-FR" sz="2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exécuté, les données de la base de données seront extraites (via les filtres mis en place) et envoyées vers l’entrepôt. Voici les résultats :</a:t>
            </a:r>
            <a:endParaRPr lang="fr-FR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2" name="Imag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5745480" y="983644"/>
            <a:ext cx="5760720" cy="546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566" y="-36945"/>
            <a:ext cx="10950634" cy="1325563"/>
          </a:xfrm>
        </p:spPr>
        <p:txBody>
          <a:bodyPr>
            <a:normAutofit fontScale="90000"/>
          </a:bodyPr>
          <a:lstStyle/>
          <a:p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/>
            </a:r>
            <a:b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</a:br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Partie </a:t>
            </a: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>3 : Conception et implémentation de tableaux de bord et </a:t>
            </a:r>
            <a:r>
              <a:rPr lang="fr-FR" sz="2800" b="1" dirty="0" err="1">
                <a:solidFill>
                  <a:schemeClr val="accent1"/>
                </a:solidFill>
                <a:latin typeface="Agency FB" panose="020B0503020202020204" pitchFamily="34" charset="0"/>
              </a:rPr>
              <a:t>reporting</a:t>
            </a: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> (lot3</a:t>
            </a:r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)</a:t>
            </a:r>
            <a:r>
              <a:rPr lang="fr-FR" sz="2400" b="1" dirty="0"/>
              <a:t/>
            </a:r>
            <a:br>
              <a:rPr lang="fr-FR" sz="2400" b="1" dirty="0"/>
            </a:b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/>
            </a:r>
            <a:b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</a:br>
            <a:endParaRPr lang="fr-FR" sz="2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90D1-B7B7-428B-A67C-5293CC8F48C6}" type="slidenum">
              <a:rPr lang="fr-FR" smtClean="0"/>
              <a:t>12</a:t>
            </a:fld>
            <a:endParaRPr lang="fr-FR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21325" y="6123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43421" y="35222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00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22346" y="1114184"/>
            <a:ext cx="5912199" cy="522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fr-FR" sz="2000" b="1" dirty="0" smtClean="0">
                <a:solidFill>
                  <a:srgbClr val="2E74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1- </a:t>
            </a:r>
            <a:r>
              <a:rPr lang="fr-FR" sz="2000" b="1" dirty="0" smtClean="0">
                <a:solidFill>
                  <a:schemeClr val="accent1"/>
                </a:solidFill>
              </a:rPr>
              <a:t>Définition des indicateurs pertinents</a:t>
            </a:r>
            <a:endParaRPr lang="fr-FR" sz="2000" b="1" dirty="0" smtClean="0">
              <a:solidFill>
                <a:schemeClr val="accent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fr-FR" sz="105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fr-FR" sz="2400" b="1" dirty="0" smtClean="0"/>
              <a:t>Indicateurs </a:t>
            </a:r>
            <a:r>
              <a:rPr lang="fr-FR" sz="2400" b="1" dirty="0"/>
              <a:t>de publication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/>
              <a:t>Nombre total d'articles publiés (par année, par pays)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/>
              <a:t>Taux de croissance des publications (%)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/>
              <a:t>Nombre moyen d'auteurs par article</a:t>
            </a:r>
          </a:p>
          <a:p>
            <a:r>
              <a:rPr lang="fr-FR" sz="2400" b="1" dirty="0"/>
              <a:t>Indicateurs par institution et localisation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/>
              <a:t>Nombre d'articles par institution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/>
              <a:t>Classement des institutions les plus contributrices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/>
              <a:t>Nombre d'articles par ville, pays et continent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/>
              <a:t>Répartition géographique des publications </a:t>
            </a:r>
            <a:r>
              <a:rPr lang="fr-FR" sz="2400" dirty="0" smtClean="0"/>
              <a:t>(%)</a:t>
            </a:r>
            <a:endParaRPr lang="fr-FR" sz="2400" dirty="0"/>
          </a:p>
        </p:txBody>
      </p:sp>
      <p:sp>
        <p:nvSpPr>
          <p:cNvPr id="9" name="Rectangle 8"/>
          <p:cNvSpPr/>
          <p:nvPr/>
        </p:nvSpPr>
        <p:spPr>
          <a:xfrm>
            <a:off x="6123709" y="973877"/>
            <a:ext cx="581060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b="1" dirty="0" smtClean="0"/>
              <a:t>Indicateurs de collaboration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Nombre d'articles coécrits par plusieurs institutions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Nombre d'auteurs ayant publié plusieurs articles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Réseau de collaboration entre auteurs et institutions</a:t>
            </a:r>
          </a:p>
          <a:p>
            <a:r>
              <a:rPr lang="fr-FR" sz="2400" b="1" dirty="0" smtClean="0"/>
              <a:t>Indicateurs d’évolution et tendances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Évolution du nombre de publications par année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Progression des contributions par ville et pays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fr-FR" sz="2400" dirty="0" smtClean="0"/>
              <a:t>Évolution des collaborations internationales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82769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566" y="-36945"/>
            <a:ext cx="10950634" cy="1325563"/>
          </a:xfrm>
        </p:spPr>
        <p:txBody>
          <a:bodyPr>
            <a:normAutofit fontScale="90000"/>
          </a:bodyPr>
          <a:lstStyle/>
          <a:p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/>
            </a:r>
            <a:b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</a:br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Partie </a:t>
            </a: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>3 : Conception et implémentation de tableaux de bord et </a:t>
            </a:r>
            <a:r>
              <a:rPr lang="fr-FR" sz="2800" b="1" dirty="0" err="1">
                <a:solidFill>
                  <a:schemeClr val="accent1"/>
                </a:solidFill>
                <a:latin typeface="Agency FB" panose="020B0503020202020204" pitchFamily="34" charset="0"/>
              </a:rPr>
              <a:t>reporting</a:t>
            </a: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> (lot3</a:t>
            </a:r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)</a:t>
            </a:r>
            <a:r>
              <a:rPr lang="fr-FR" sz="2400" b="1" dirty="0"/>
              <a:t/>
            </a:r>
            <a:br>
              <a:rPr lang="fr-FR" sz="2400" b="1" dirty="0"/>
            </a:b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/>
            </a:r>
            <a:b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</a:br>
            <a:endParaRPr lang="fr-FR" sz="2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8977022" y="6359485"/>
            <a:ext cx="2743200" cy="365125"/>
          </a:xfrm>
        </p:spPr>
        <p:txBody>
          <a:bodyPr/>
          <a:lstStyle/>
          <a:p>
            <a:fld id="{AD9790D1-B7B7-428B-A67C-5293CC8F48C6}" type="slidenum">
              <a:rPr lang="fr-FR" smtClean="0"/>
              <a:t>13</a:t>
            </a:fld>
            <a:endParaRPr lang="fr-FR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21325" y="6123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43421" y="35222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00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1583" y="920521"/>
            <a:ext cx="116664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b="1" dirty="0">
                <a:solidFill>
                  <a:schemeClr val="accent1"/>
                </a:solidFill>
              </a:rPr>
              <a:t>Concevoir plusieurs types de tableaux de </a:t>
            </a:r>
            <a:r>
              <a:rPr lang="fr-FR" sz="2000" b="1" dirty="0" smtClean="0">
                <a:solidFill>
                  <a:schemeClr val="accent1"/>
                </a:solidFill>
              </a:rPr>
              <a:t>bord | Utiliser </a:t>
            </a:r>
            <a:r>
              <a:rPr lang="fr-FR" sz="2000" b="1" dirty="0">
                <a:solidFill>
                  <a:schemeClr val="accent1"/>
                </a:solidFill>
              </a:rPr>
              <a:t>le langage Python et l’outil Power BI pour mettre en œuvre les tableaux de bord </a:t>
            </a:r>
          </a:p>
        </p:txBody>
      </p:sp>
      <p:pic>
        <p:nvPicPr>
          <p:cNvPr id="12" name="Image 11"/>
          <p:cNvPicPr/>
          <p:nvPr/>
        </p:nvPicPr>
        <p:blipFill>
          <a:blip r:embed="rId3"/>
          <a:stretch>
            <a:fillRect/>
          </a:stretch>
        </p:blipFill>
        <p:spPr>
          <a:xfrm>
            <a:off x="8349673" y="1482385"/>
            <a:ext cx="3004128" cy="1527516"/>
          </a:xfrm>
          <a:prstGeom prst="rect">
            <a:avLst/>
          </a:prstGeom>
        </p:spPr>
      </p:pic>
      <p:pic>
        <p:nvPicPr>
          <p:cNvPr id="13" name="Image 12"/>
          <p:cNvPicPr/>
          <p:nvPr/>
        </p:nvPicPr>
        <p:blipFill>
          <a:blip r:embed="rId4"/>
          <a:stretch>
            <a:fillRect/>
          </a:stretch>
        </p:blipFill>
        <p:spPr>
          <a:xfrm>
            <a:off x="8349672" y="3095928"/>
            <a:ext cx="3004127" cy="1727200"/>
          </a:xfrm>
          <a:prstGeom prst="rect">
            <a:avLst/>
          </a:prstGeom>
        </p:spPr>
      </p:pic>
      <p:pic>
        <p:nvPicPr>
          <p:cNvPr id="14" name="Image 13"/>
          <p:cNvPicPr/>
          <p:nvPr/>
        </p:nvPicPr>
        <p:blipFill>
          <a:blip r:embed="rId5"/>
          <a:stretch>
            <a:fillRect/>
          </a:stretch>
        </p:blipFill>
        <p:spPr>
          <a:xfrm>
            <a:off x="8218054" y="4909155"/>
            <a:ext cx="3098078" cy="1716419"/>
          </a:xfrm>
          <a:prstGeom prst="rect">
            <a:avLst/>
          </a:prstGeom>
        </p:spPr>
      </p:pic>
      <p:grpSp>
        <p:nvGrpSpPr>
          <p:cNvPr id="3" name="Groupe 2"/>
          <p:cNvGrpSpPr/>
          <p:nvPr/>
        </p:nvGrpSpPr>
        <p:grpSpPr>
          <a:xfrm>
            <a:off x="404090" y="1667480"/>
            <a:ext cx="7576128" cy="4834920"/>
            <a:chOff x="404090" y="1667480"/>
            <a:chExt cx="7576128" cy="4834920"/>
          </a:xfrm>
        </p:grpSpPr>
        <p:pic>
          <p:nvPicPr>
            <p:cNvPr id="15" name="Image 14"/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404090" y="1667480"/>
              <a:ext cx="7576128" cy="4834920"/>
            </a:xfrm>
            <a:prstGeom prst="rect">
              <a:avLst/>
            </a:prstGeom>
          </p:spPr>
        </p:pic>
        <p:pic>
          <p:nvPicPr>
            <p:cNvPr id="16" name="Image 15"/>
            <p:cNvPicPr/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248" t="60922" r="29039" b="2406"/>
            <a:stretch/>
          </p:blipFill>
          <p:spPr bwMode="auto">
            <a:xfrm>
              <a:off x="3269674" y="4645891"/>
              <a:ext cx="2549236" cy="179185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571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566" y="-36945"/>
            <a:ext cx="10950634" cy="1325563"/>
          </a:xfrm>
        </p:spPr>
        <p:txBody>
          <a:bodyPr>
            <a:normAutofit fontScale="90000"/>
          </a:bodyPr>
          <a:lstStyle/>
          <a:p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/>
            </a:r>
            <a:b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</a:br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Partie </a:t>
            </a: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>3 : Conception et implémentation de tableaux de bord et </a:t>
            </a:r>
            <a:r>
              <a:rPr lang="fr-FR" sz="2800" b="1" dirty="0" err="1">
                <a:solidFill>
                  <a:schemeClr val="accent1"/>
                </a:solidFill>
                <a:latin typeface="Agency FB" panose="020B0503020202020204" pitchFamily="34" charset="0"/>
              </a:rPr>
              <a:t>reporting</a:t>
            </a: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> (lot3</a:t>
            </a:r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)</a:t>
            </a:r>
            <a:r>
              <a:rPr lang="fr-FR" sz="2400" b="1" dirty="0"/>
              <a:t/>
            </a:r>
            <a:br>
              <a:rPr lang="fr-FR" sz="2400" b="1" dirty="0"/>
            </a:b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/>
            </a:r>
            <a:b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</a:br>
            <a:endParaRPr lang="fr-FR" sz="2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8977022" y="6359485"/>
            <a:ext cx="2743200" cy="365125"/>
          </a:xfrm>
        </p:spPr>
        <p:txBody>
          <a:bodyPr/>
          <a:lstStyle/>
          <a:p>
            <a:fld id="{AD9790D1-B7B7-428B-A67C-5293CC8F48C6}" type="slidenum">
              <a:rPr lang="fr-FR" smtClean="0"/>
              <a:t>14</a:t>
            </a:fld>
            <a:endParaRPr lang="fr-FR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21325" y="6123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43421" y="35222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00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1583" y="920521"/>
            <a:ext cx="116664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b="1" dirty="0">
                <a:solidFill>
                  <a:schemeClr val="accent1"/>
                </a:solidFill>
              </a:rPr>
              <a:t>Concevoir plusieurs types de tableaux de </a:t>
            </a:r>
            <a:r>
              <a:rPr lang="fr-FR" sz="2000" b="1" dirty="0" smtClean="0">
                <a:solidFill>
                  <a:schemeClr val="accent1"/>
                </a:solidFill>
              </a:rPr>
              <a:t>bord | Utiliser </a:t>
            </a:r>
            <a:r>
              <a:rPr lang="fr-FR" sz="2000" b="1" dirty="0">
                <a:solidFill>
                  <a:schemeClr val="accent1"/>
                </a:solidFill>
              </a:rPr>
              <a:t>le langage Python et l’outil Power BI pour mettre en œuvre les tableaux de bord </a:t>
            </a:r>
          </a:p>
        </p:txBody>
      </p:sp>
      <p:pic>
        <p:nvPicPr>
          <p:cNvPr id="15" name="Image 1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5" y="1628407"/>
            <a:ext cx="5264785" cy="48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68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566" y="-36945"/>
            <a:ext cx="10950634" cy="1325563"/>
          </a:xfrm>
        </p:spPr>
        <p:txBody>
          <a:bodyPr>
            <a:normAutofit fontScale="90000"/>
          </a:bodyPr>
          <a:lstStyle/>
          <a:p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/>
            </a:r>
            <a:b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</a:br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Partie </a:t>
            </a: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>3 : Conception et implémentation de tableaux de bord et </a:t>
            </a:r>
            <a:r>
              <a:rPr lang="fr-FR" sz="2800" b="1" dirty="0" err="1">
                <a:solidFill>
                  <a:schemeClr val="accent1"/>
                </a:solidFill>
                <a:latin typeface="Agency FB" panose="020B0503020202020204" pitchFamily="34" charset="0"/>
              </a:rPr>
              <a:t>reporting</a:t>
            </a: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> (lot3</a:t>
            </a:r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)</a:t>
            </a:r>
            <a:r>
              <a:rPr lang="fr-FR" sz="2400" b="1" dirty="0"/>
              <a:t/>
            </a:r>
            <a:br>
              <a:rPr lang="fr-FR" sz="2400" b="1" dirty="0"/>
            </a:b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/>
            </a:r>
            <a:b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</a:br>
            <a:endParaRPr lang="fr-FR" sz="2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8977022" y="6359485"/>
            <a:ext cx="2743200" cy="365125"/>
          </a:xfrm>
        </p:spPr>
        <p:txBody>
          <a:bodyPr/>
          <a:lstStyle/>
          <a:p>
            <a:fld id="{AD9790D1-B7B7-428B-A67C-5293CC8F48C6}" type="slidenum">
              <a:rPr lang="fr-FR" smtClean="0"/>
              <a:t>15</a:t>
            </a:fld>
            <a:endParaRPr lang="fr-FR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21325" y="6123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43421" y="35222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00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1583" y="920521"/>
            <a:ext cx="11666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b="1" dirty="0">
                <a:solidFill>
                  <a:schemeClr val="accent1"/>
                </a:solidFill>
              </a:rPr>
              <a:t>Créer des comptes sur Power BI service et publier les rapports</a:t>
            </a:r>
            <a:r>
              <a:rPr lang="fr-FR" sz="2000" b="1" dirty="0"/>
              <a:t>. </a:t>
            </a:r>
          </a:p>
          <a:p>
            <a:r>
              <a:rPr lang="fr-FR" sz="2000" dirty="0"/>
              <a:t>Pour publier un rapport sur </a:t>
            </a:r>
            <a:r>
              <a:rPr lang="fr-FR" sz="2000" dirty="0" err="1"/>
              <a:t>PowerBI</a:t>
            </a:r>
            <a:r>
              <a:rPr lang="fr-FR" sz="2000" dirty="0"/>
              <a:t>, il faut au préalable avoir un compte professionnel ou un compte étudiant. Puis créer un compte sur </a:t>
            </a:r>
            <a:r>
              <a:rPr lang="fr-FR" sz="2000" dirty="0" err="1"/>
              <a:t>PowerBI</a:t>
            </a:r>
            <a:r>
              <a:rPr lang="fr-FR" sz="2000" dirty="0"/>
              <a:t> service et publier les rapports. Donc voici nos résultats.</a:t>
            </a:r>
          </a:p>
        </p:txBody>
      </p:sp>
      <p:pic>
        <p:nvPicPr>
          <p:cNvPr id="9" name="Imag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5566" y="2566692"/>
            <a:ext cx="3794761" cy="24500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Image 10"/>
          <p:cNvPicPr/>
          <p:nvPr/>
        </p:nvPicPr>
        <p:blipFill>
          <a:blip r:embed="rId4"/>
          <a:stretch>
            <a:fillRect/>
          </a:stretch>
        </p:blipFill>
        <p:spPr>
          <a:xfrm>
            <a:off x="5032894" y="1895566"/>
            <a:ext cx="6279343" cy="35591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31584" y="5652655"/>
            <a:ext cx="113054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Remarque</a:t>
            </a:r>
            <a:r>
              <a:rPr lang="fr-FR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: Dans l’affichage du rapport, la carte ne s’affiche pas car la visualisation est désactivée. Il faut être un administrateur pour l’organisme qui a fourni le mail professionnel pour activer cette fonction. Comme on avait fourni le mail étudiant, on n’a pas la permission de modifier les paramètres. </a:t>
            </a:r>
            <a:r>
              <a:rPr lang="fr-FR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Cliquez-</a:t>
            </a:r>
            <a:r>
              <a:rPr lang="fr-FR" sz="1600" dirty="0" smtClean="0"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ici</a:t>
            </a:r>
            <a:r>
              <a:rPr lang="fr-FR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pour </a:t>
            </a:r>
            <a:r>
              <a:rPr lang="fr-FR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rétrouver</a:t>
            </a:r>
            <a:r>
              <a:rPr lang="fr-FR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le rapport sur </a:t>
            </a:r>
            <a:r>
              <a:rPr lang="fr-FR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PowerBI</a:t>
            </a:r>
            <a:r>
              <a:rPr lang="fr-FR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Service.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044198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566" y="-36945"/>
            <a:ext cx="10950634" cy="1325563"/>
          </a:xfrm>
        </p:spPr>
        <p:txBody>
          <a:bodyPr>
            <a:normAutofit fontScale="90000"/>
          </a:bodyPr>
          <a:lstStyle/>
          <a:p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/>
            </a:r>
            <a:b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</a:br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Partie </a:t>
            </a: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>3 : Conception et implémentation de tableaux de bord et </a:t>
            </a:r>
            <a:r>
              <a:rPr lang="fr-FR" sz="2800" b="1" dirty="0" err="1">
                <a:solidFill>
                  <a:schemeClr val="accent1"/>
                </a:solidFill>
                <a:latin typeface="Agency FB" panose="020B0503020202020204" pitchFamily="34" charset="0"/>
              </a:rPr>
              <a:t>reporting</a:t>
            </a: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> (lot3</a:t>
            </a:r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)</a:t>
            </a:r>
            <a:r>
              <a:rPr lang="fr-FR" sz="2400" b="1" dirty="0"/>
              <a:t/>
            </a:r>
            <a:br>
              <a:rPr lang="fr-FR" sz="2400" b="1" dirty="0"/>
            </a:b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/>
            </a:r>
            <a:b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</a:br>
            <a:endParaRPr lang="fr-FR" sz="2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8977022" y="6359485"/>
            <a:ext cx="2743200" cy="365125"/>
          </a:xfrm>
        </p:spPr>
        <p:txBody>
          <a:bodyPr/>
          <a:lstStyle/>
          <a:p>
            <a:fld id="{AD9790D1-B7B7-428B-A67C-5293CC8F48C6}" type="slidenum">
              <a:rPr lang="fr-FR" smtClean="0"/>
              <a:t>16</a:t>
            </a:fld>
            <a:endParaRPr lang="fr-FR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21325" y="6123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43421" y="35222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00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331583" y="920521"/>
            <a:ext cx="1166645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sz="2000" b="1" dirty="0">
                <a:solidFill>
                  <a:schemeClr val="accent1"/>
                </a:solidFill>
              </a:rPr>
              <a:t>Créer des comptes sur Power BI service et publier les rapports</a:t>
            </a:r>
            <a:r>
              <a:rPr lang="fr-FR" sz="2000" b="1" dirty="0"/>
              <a:t>. </a:t>
            </a:r>
          </a:p>
          <a:p>
            <a:r>
              <a:rPr lang="fr-FR" sz="2000" dirty="0"/>
              <a:t>Pour publier un rapport sur </a:t>
            </a:r>
            <a:r>
              <a:rPr lang="fr-FR" sz="2000" dirty="0" err="1"/>
              <a:t>PowerBI</a:t>
            </a:r>
            <a:r>
              <a:rPr lang="fr-FR" sz="2000" dirty="0"/>
              <a:t>, il faut au préalable avoir un compte professionnel ou un compte étudiant. Puis créer un compte sur </a:t>
            </a:r>
            <a:r>
              <a:rPr lang="fr-FR" sz="2000" dirty="0" err="1"/>
              <a:t>PowerBI</a:t>
            </a:r>
            <a:r>
              <a:rPr lang="fr-FR" sz="2000" dirty="0"/>
              <a:t> service et publier les rapports. Donc voici nos résultats.</a:t>
            </a:r>
          </a:p>
        </p:txBody>
      </p:sp>
      <p:pic>
        <p:nvPicPr>
          <p:cNvPr id="9" name="Image 8"/>
          <p:cNvPicPr/>
          <p:nvPr/>
        </p:nvPicPr>
        <p:blipFill>
          <a:blip r:embed="rId3"/>
          <a:stretch>
            <a:fillRect/>
          </a:stretch>
        </p:blipFill>
        <p:spPr>
          <a:xfrm>
            <a:off x="555566" y="2566692"/>
            <a:ext cx="3794761" cy="24500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31584" y="5652655"/>
            <a:ext cx="113054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Remarque</a:t>
            </a:r>
            <a:r>
              <a:rPr lang="fr-FR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: Dans l’affichage du rapport, la carte ne s’affiche pas car la visualisation est désactivée. Il faut être un administrateur pour l’organisme qui a fourni le mail professionnel pour activer cette fonction. Comme on avait fourni le mail étudiant, on n’a pas la permission de modifier les paramètres. </a:t>
            </a:r>
            <a:r>
              <a:rPr lang="fr-FR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Cliquez-</a:t>
            </a:r>
            <a:r>
              <a:rPr lang="fr-FR" sz="1600" dirty="0" smtClean="0">
                <a:latin typeface="Times New Roman" panose="02020603050405020304" pitchFamily="18" charset="0"/>
                <a:ea typeface="Calibri" panose="020F0502020204030204" pitchFamily="34" charset="0"/>
                <a:hlinkClick r:id="rId4"/>
              </a:rPr>
              <a:t>ici</a:t>
            </a:r>
            <a:r>
              <a:rPr lang="fr-FR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pour </a:t>
            </a:r>
            <a:r>
              <a:rPr lang="fr-FR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rétrouver</a:t>
            </a:r>
            <a:r>
              <a:rPr lang="fr-FR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le rapport sur </a:t>
            </a:r>
            <a:r>
              <a:rPr lang="fr-FR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PowerBI</a:t>
            </a:r>
            <a:r>
              <a:rPr lang="fr-FR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Service.</a:t>
            </a:r>
            <a:endParaRPr lang="fr-FR" sz="16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653" y="1924548"/>
            <a:ext cx="3893365" cy="368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62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3966" y="368102"/>
            <a:ext cx="10950634" cy="957466"/>
          </a:xfrm>
        </p:spPr>
        <p:txBody>
          <a:bodyPr>
            <a:normAutofit/>
          </a:bodyPr>
          <a:lstStyle/>
          <a:p>
            <a:pPr algn="ctr"/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Conclusion </a:t>
            </a:r>
            <a:endParaRPr lang="fr-FR" sz="2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8977022" y="6359485"/>
            <a:ext cx="2743200" cy="365125"/>
          </a:xfrm>
        </p:spPr>
        <p:txBody>
          <a:bodyPr/>
          <a:lstStyle/>
          <a:p>
            <a:fld id="{AD9790D1-B7B7-428B-A67C-5293CC8F48C6}" type="slidenum">
              <a:rPr lang="fr-FR" smtClean="0"/>
              <a:t>17</a:t>
            </a:fld>
            <a:endParaRPr lang="fr-FR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21325" y="6123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43421" y="35222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00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2" name="Imag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30" y="1153073"/>
            <a:ext cx="6935125" cy="473543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777019" y="1153073"/>
            <a:ext cx="3821545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projet a donc couvert l'ensemble du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de vie de la donnée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depuis son extraction jusqu'à sa visualisation, en mettant en pratique des concepts clés de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l'intégration, de la transformation et de l’analyse des </a:t>
            </a:r>
            <a:r>
              <a:rPr lang="fr-FR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données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avec les tableaux de bord. 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Ces tableaux de bord ont permis de visualiser et d’analyser les données de manière efficace, offrant ainsi une meilleure prise de décision. 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fr-F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Enfin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les rapports ont été </a:t>
            </a:r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publiés sur Power BI Service</a:t>
            </a:r>
            <a:r>
              <a:rPr lang="fr-F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facilitant ainsi leur partage et leur accessibilité en ligne.</a:t>
            </a:r>
            <a:endParaRPr lang="fr-FR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22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Plan de travail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27200" y="1031826"/>
            <a:ext cx="9245599" cy="4908749"/>
          </a:xfrm>
        </p:spPr>
        <p:txBody>
          <a:bodyPr>
            <a:normAutofit/>
          </a:bodyPr>
          <a:lstStyle/>
          <a:p>
            <a:pPr algn="just"/>
            <a:r>
              <a:rPr lang="fr-FR" b="1" dirty="0" smtClean="0"/>
              <a:t>Introduction</a:t>
            </a:r>
          </a:p>
          <a:p>
            <a:pPr marL="571500" indent="-571500" algn="just">
              <a:buFont typeface="+mj-lt"/>
              <a:buAutoNum type="romanUcPeriod"/>
            </a:pPr>
            <a:r>
              <a:rPr lang="fr-FR" b="1" dirty="0" smtClean="0">
                <a:solidFill>
                  <a:schemeClr val="accent1"/>
                </a:solidFill>
              </a:rPr>
              <a:t>Partie </a:t>
            </a:r>
            <a:r>
              <a:rPr lang="fr-FR" b="1" dirty="0">
                <a:solidFill>
                  <a:schemeClr val="accent1"/>
                </a:solidFill>
              </a:rPr>
              <a:t>1 : Conception, implémentation et alimentation de la base de données opérationnelle (lot1) </a:t>
            </a:r>
            <a:endParaRPr lang="fr-FR" b="1" dirty="0" smtClean="0">
              <a:solidFill>
                <a:schemeClr val="accent1"/>
              </a:solidFill>
            </a:endParaRPr>
          </a:p>
          <a:p>
            <a:pPr marL="571500" indent="-571500" algn="just">
              <a:buFont typeface="+mj-lt"/>
              <a:buAutoNum type="romanUcPeriod"/>
            </a:pPr>
            <a:r>
              <a:rPr lang="fr-FR" b="1" dirty="0"/>
              <a:t>Partie 2 : Conception, implémentation et alimentation de l’entrepôt de données (lot2) </a:t>
            </a:r>
            <a:endParaRPr lang="fr-FR" b="1" dirty="0" smtClean="0"/>
          </a:p>
          <a:p>
            <a:pPr marL="571500" indent="-571500" algn="just">
              <a:buFont typeface="+mj-lt"/>
              <a:buAutoNum type="romanUcPeriod"/>
            </a:pPr>
            <a:r>
              <a:rPr lang="fr-FR" b="1" dirty="0" smtClean="0">
                <a:solidFill>
                  <a:schemeClr val="accent1"/>
                </a:solidFill>
              </a:rPr>
              <a:t>Partie </a:t>
            </a:r>
            <a:r>
              <a:rPr lang="fr-FR" b="1" dirty="0">
                <a:solidFill>
                  <a:schemeClr val="accent1"/>
                </a:solidFill>
              </a:rPr>
              <a:t>3 : Conception et implémentation de tableaux de bord et </a:t>
            </a:r>
            <a:r>
              <a:rPr lang="fr-FR" b="1" dirty="0" err="1" smtClean="0">
                <a:solidFill>
                  <a:schemeClr val="accent1"/>
                </a:solidFill>
              </a:rPr>
              <a:t>reporting</a:t>
            </a:r>
            <a:r>
              <a:rPr lang="fr-FR" b="1" dirty="0" smtClean="0">
                <a:solidFill>
                  <a:schemeClr val="accent1"/>
                </a:solidFill>
              </a:rPr>
              <a:t> (</a:t>
            </a:r>
            <a:r>
              <a:rPr lang="fr-FR" b="1" dirty="0">
                <a:solidFill>
                  <a:schemeClr val="accent1"/>
                </a:solidFill>
              </a:rPr>
              <a:t>lot3) </a:t>
            </a:r>
            <a:endParaRPr lang="fr-FR" b="1" dirty="0" smtClean="0">
              <a:solidFill>
                <a:schemeClr val="accent1"/>
              </a:solidFill>
            </a:endParaRPr>
          </a:p>
          <a:p>
            <a:pPr algn="just"/>
            <a:r>
              <a:rPr lang="fr-FR" b="1" dirty="0" smtClean="0"/>
              <a:t>Conclusion </a:t>
            </a:r>
            <a:endParaRPr lang="fr-FR" b="1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90D1-B7B7-428B-A67C-5293CC8F48C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30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0600" y="0"/>
            <a:ext cx="10515600" cy="1325563"/>
          </a:xfrm>
        </p:spPr>
        <p:txBody>
          <a:bodyPr/>
          <a:lstStyle/>
          <a:p>
            <a:pPr algn="ctr"/>
            <a:r>
              <a:rPr lang="fr-FR" b="1" dirty="0" smtClean="0">
                <a:solidFill>
                  <a:srgbClr val="0070C0"/>
                </a:solidFill>
              </a:rPr>
              <a:t>Introduction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4947" y="1031826"/>
            <a:ext cx="3592944" cy="532452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fr-FR" dirty="0"/>
              <a:t>Dans le cadre de ce travail pratique, nous allons nous plonger dans le domaine passionnant des systèmes d'aide à la décision, en nous concentrant sur un cas concret : l'analyse et l'optimisation de la conférence scientifique </a:t>
            </a:r>
            <a:r>
              <a:rPr lang="fr-FR" dirty="0" err="1"/>
              <a:t>RecSys</a:t>
            </a:r>
            <a:r>
              <a:rPr lang="fr-FR" dirty="0"/>
              <a:t>. Notre objectif est de développer un système d'information décisionnel (SID) robuste et efficace pour aider les organisateurs de </a:t>
            </a:r>
            <a:r>
              <a:rPr lang="fr-FR" dirty="0" err="1"/>
              <a:t>RecSys</a:t>
            </a:r>
            <a:r>
              <a:rPr lang="fr-FR" dirty="0"/>
              <a:t> à mieux comprendre l'évolution de leur conférence et à prendre des décisions éclairées pour sa gestion future.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90D1-B7B7-428B-A67C-5293CC8F48C6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239" y="1116127"/>
            <a:ext cx="7526251" cy="507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2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9344" y="0"/>
            <a:ext cx="10046855" cy="1325563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UcPeriod"/>
            </a:pPr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Partie 1 : Conception, implémentation et alimentation de la base de données opérationnelle (lot1) 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90D1-B7B7-428B-A67C-5293CC8F48C6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00892" y="1299683"/>
            <a:ext cx="6291116" cy="764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kumimoji="0" lang="fr-FR" sz="2400" b="1" i="0" u="none" strike="noStrike" cap="none" normalizeH="0" dirty="0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fr-FR" sz="2400" b="1" i="0" u="none" strike="noStrike" cap="none" normalizeH="0" baseline="0" dirty="0" smtClean="0" bmk="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nalyse et conception</a:t>
            </a:r>
            <a:endParaRPr kumimoji="0" lang="fr-FR" sz="2000" b="0" i="0" u="none" strike="noStrike" cap="none" normalizeH="0" baseline="0" dirty="0" smtClean="0" bmk="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400" b="0" i="0" u="none" strike="noStrike" cap="none" normalizeH="0" baseline="0" dirty="0" smtClean="0" bmk="">
                <a:ln>
                  <a:noFill/>
                </a:ln>
                <a:solidFill>
                  <a:srgbClr val="1F4D7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Proposons un modèle conceptuel de données</a:t>
            </a:r>
            <a:endParaRPr kumimoji="0" lang="fr-FR" sz="20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Imag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52" y="2289029"/>
            <a:ext cx="5982855" cy="3772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6618" y="41751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Espace réservé du contenu 2"/>
          <p:cNvSpPr>
            <a:spLocks noGrp="1"/>
          </p:cNvSpPr>
          <p:nvPr>
            <p:ph idx="1"/>
          </p:nvPr>
        </p:nvSpPr>
        <p:spPr>
          <a:xfrm>
            <a:off x="6982691" y="1681835"/>
            <a:ext cx="5033817" cy="43551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fr-FR" sz="2400" b="1" dirty="0" smtClean="0">
                <a:solidFill>
                  <a:schemeClr val="accent1"/>
                </a:solidFill>
              </a:rPr>
              <a:t>b) Produire </a:t>
            </a:r>
            <a:r>
              <a:rPr lang="fr-FR" sz="2400" b="1" dirty="0">
                <a:solidFill>
                  <a:schemeClr val="accent1"/>
                </a:solidFill>
              </a:rPr>
              <a:t>le modèle logique de données. </a:t>
            </a:r>
          </a:p>
          <a:p>
            <a:pPr lvl="0"/>
            <a:r>
              <a:rPr lang="fr-FR" sz="2200" dirty="0"/>
              <a:t>Auteurs (</a:t>
            </a:r>
            <a:r>
              <a:rPr lang="fr-FR" sz="2200" b="1" u="sng" dirty="0" err="1"/>
              <a:t>idAuteur</a:t>
            </a:r>
            <a:r>
              <a:rPr lang="fr-FR" sz="2200" dirty="0"/>
              <a:t>, </a:t>
            </a:r>
            <a:r>
              <a:rPr lang="fr-FR" sz="2200" dirty="0" err="1"/>
              <a:t>nomAuteur</a:t>
            </a:r>
            <a:r>
              <a:rPr lang="fr-FR" sz="2200" dirty="0"/>
              <a:t>)</a:t>
            </a:r>
          </a:p>
          <a:p>
            <a:pPr lvl="0"/>
            <a:r>
              <a:rPr lang="fr-FR" sz="2200" dirty="0"/>
              <a:t>Article(</a:t>
            </a:r>
            <a:r>
              <a:rPr lang="fr-FR" sz="2200" b="1" u="sng" dirty="0" err="1"/>
              <a:t>idArticle</a:t>
            </a:r>
            <a:r>
              <a:rPr lang="fr-FR" sz="2200" dirty="0"/>
              <a:t>, titre)</a:t>
            </a:r>
          </a:p>
          <a:p>
            <a:pPr lvl="0"/>
            <a:r>
              <a:rPr lang="fr-FR" sz="2200" dirty="0"/>
              <a:t>Publication (</a:t>
            </a:r>
            <a:r>
              <a:rPr lang="fr-FR" sz="2200" b="1" u="sng" dirty="0" err="1"/>
              <a:t>idAuteur</a:t>
            </a:r>
            <a:r>
              <a:rPr lang="fr-FR" sz="2200" u="sng" dirty="0"/>
              <a:t>, </a:t>
            </a:r>
            <a:r>
              <a:rPr lang="fr-FR" sz="2200" u="sng" dirty="0" err="1"/>
              <a:t>idArticle</a:t>
            </a:r>
            <a:r>
              <a:rPr lang="fr-FR" sz="2200" dirty="0"/>
              <a:t>, </a:t>
            </a:r>
            <a:r>
              <a:rPr lang="fr-FR" sz="2200" dirty="0" err="1"/>
              <a:t>annee</a:t>
            </a:r>
            <a:r>
              <a:rPr lang="fr-FR" sz="2200" dirty="0"/>
              <a:t>)</a:t>
            </a:r>
          </a:p>
          <a:p>
            <a:pPr lvl="0"/>
            <a:r>
              <a:rPr lang="fr-FR" sz="2200" dirty="0"/>
              <a:t>Institution (</a:t>
            </a:r>
            <a:r>
              <a:rPr lang="fr-FR" sz="2200" b="1" u="sng" dirty="0" err="1"/>
              <a:t>idInstitution</a:t>
            </a:r>
            <a:r>
              <a:rPr lang="fr-FR" sz="2200" dirty="0"/>
              <a:t>, </a:t>
            </a:r>
            <a:r>
              <a:rPr lang="fr-FR" sz="2200" dirty="0" err="1"/>
              <a:t>nomInstitution</a:t>
            </a:r>
            <a:r>
              <a:rPr lang="fr-FR" sz="2200" dirty="0"/>
              <a:t>, #</a:t>
            </a:r>
            <a:r>
              <a:rPr lang="fr-FR" sz="2200" b="1" dirty="0" err="1"/>
              <a:t>idVille</a:t>
            </a:r>
            <a:r>
              <a:rPr lang="fr-FR" sz="2200" dirty="0"/>
              <a:t>)</a:t>
            </a:r>
          </a:p>
          <a:p>
            <a:pPr lvl="0"/>
            <a:r>
              <a:rPr lang="fr-FR" sz="2200" dirty="0"/>
              <a:t>Ville(</a:t>
            </a:r>
            <a:r>
              <a:rPr lang="fr-FR" sz="2200" b="1" dirty="0" err="1"/>
              <a:t>idVille</a:t>
            </a:r>
            <a:r>
              <a:rPr lang="fr-FR" sz="2200" b="1" dirty="0"/>
              <a:t>, </a:t>
            </a:r>
            <a:r>
              <a:rPr lang="fr-FR" sz="2200" dirty="0" err="1"/>
              <a:t>nomVille</a:t>
            </a:r>
            <a:r>
              <a:rPr lang="fr-FR" sz="2200" dirty="0"/>
              <a:t>, </a:t>
            </a:r>
            <a:r>
              <a:rPr lang="fr-FR" sz="2200" b="1" dirty="0"/>
              <a:t>#</a:t>
            </a:r>
            <a:r>
              <a:rPr lang="fr-FR" sz="2200" b="1" dirty="0" err="1"/>
              <a:t>idPays</a:t>
            </a:r>
            <a:r>
              <a:rPr lang="fr-FR" sz="2200" dirty="0"/>
              <a:t>)</a:t>
            </a:r>
          </a:p>
          <a:p>
            <a:pPr lvl="0"/>
            <a:r>
              <a:rPr lang="fr-FR" sz="2200" dirty="0"/>
              <a:t>Pays(</a:t>
            </a:r>
            <a:r>
              <a:rPr lang="fr-FR" sz="2200" b="1" dirty="0" err="1"/>
              <a:t>idPays</a:t>
            </a:r>
            <a:r>
              <a:rPr lang="fr-FR" sz="2200" dirty="0"/>
              <a:t>, </a:t>
            </a:r>
            <a:r>
              <a:rPr lang="fr-FR" sz="2200" dirty="0" err="1"/>
              <a:t>nomPays</a:t>
            </a:r>
            <a:r>
              <a:rPr lang="fr-FR" sz="2200" dirty="0"/>
              <a:t>, </a:t>
            </a:r>
            <a:r>
              <a:rPr lang="fr-FR" sz="2200" b="1" dirty="0"/>
              <a:t>#</a:t>
            </a:r>
            <a:r>
              <a:rPr lang="fr-FR" sz="2200" b="1" dirty="0" err="1"/>
              <a:t>idContinent</a:t>
            </a:r>
            <a:r>
              <a:rPr lang="fr-FR" sz="2200" dirty="0"/>
              <a:t>)</a:t>
            </a:r>
          </a:p>
          <a:p>
            <a:pPr lvl="0"/>
            <a:r>
              <a:rPr lang="fr-FR" sz="2200" dirty="0"/>
              <a:t>Continent(</a:t>
            </a:r>
            <a:r>
              <a:rPr lang="fr-FR" sz="2200" b="1" dirty="0" err="1"/>
              <a:t>idContinent</a:t>
            </a:r>
            <a:r>
              <a:rPr lang="fr-FR" sz="2200" b="1" dirty="0"/>
              <a:t>, </a:t>
            </a:r>
            <a:r>
              <a:rPr lang="fr-FR" sz="2200" dirty="0" err="1"/>
              <a:t>nomContinent</a:t>
            </a:r>
            <a:r>
              <a:rPr lang="fr-FR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784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9344" y="-36945"/>
            <a:ext cx="10046855" cy="1325563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UcPeriod"/>
            </a:pPr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Partie 1 : Conception, implémentation et alimentation de la base de données opérationnelle (lot1) 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90D1-B7B7-428B-A67C-5293CC8F48C6}" type="slidenum">
              <a:rPr lang="fr-FR" smtClean="0"/>
              <a:t>5</a:t>
            </a:fld>
            <a:endParaRPr lang="fr-F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26" y="2066240"/>
            <a:ext cx="6291116" cy="394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kumimoji="0" lang="fr-FR" sz="2400" b="1" i="0" u="none" strike="noStrike" cap="none" normalizeH="0" dirty="0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Choix du SGBD</a:t>
            </a:r>
            <a:endParaRPr kumimoji="0" lang="fr-FR" sz="2000" b="0" i="0" u="none" strike="noStrike" cap="none" normalizeH="0" baseline="0" dirty="0" smtClean="0" bmk="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766618" y="417512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Espace réservé du contenu 2"/>
          <p:cNvSpPr txBox="1">
            <a:spLocks/>
          </p:cNvSpPr>
          <p:nvPr/>
        </p:nvSpPr>
        <p:spPr>
          <a:xfrm>
            <a:off x="507996" y="2619998"/>
            <a:ext cx="5033817" cy="4355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400" dirty="0"/>
              <a:t>Le choix de SGBD s’est porté sur MySQL pour plusieurs raisons clés </a:t>
            </a:r>
            <a:r>
              <a:rPr lang="fr-FR" sz="2400" dirty="0" smtClean="0"/>
              <a:t>:</a:t>
            </a:r>
          </a:p>
          <a:p>
            <a:r>
              <a:rPr lang="fr-FR" sz="2400" b="1" dirty="0"/>
              <a:t>Open-source et gratuit</a:t>
            </a:r>
            <a:r>
              <a:rPr lang="fr-FR" sz="2400" dirty="0"/>
              <a:t> </a:t>
            </a:r>
          </a:p>
          <a:p>
            <a:r>
              <a:rPr lang="fr-FR" sz="2400" b="1" dirty="0"/>
              <a:t>Performant et </a:t>
            </a:r>
            <a:r>
              <a:rPr lang="fr-FR" sz="2400" b="1" dirty="0" err="1"/>
              <a:t>multi-plateforme</a:t>
            </a:r>
            <a:r>
              <a:rPr lang="fr-FR" sz="2400" dirty="0"/>
              <a:t> </a:t>
            </a:r>
          </a:p>
          <a:p>
            <a:r>
              <a:rPr lang="fr-FR" sz="2400" b="1" dirty="0"/>
              <a:t>Convivialité et documentation</a:t>
            </a:r>
            <a:r>
              <a:rPr lang="fr-FR" sz="2400" dirty="0"/>
              <a:t> </a:t>
            </a:r>
          </a:p>
          <a:p>
            <a:r>
              <a:rPr lang="fr-FR" sz="2400" b="1" dirty="0"/>
              <a:t>Sécurité robuste</a:t>
            </a:r>
            <a:r>
              <a:rPr lang="fr-FR" sz="2400" dirty="0"/>
              <a:t> </a:t>
            </a:r>
          </a:p>
          <a:p>
            <a:r>
              <a:rPr lang="fr-FR" sz="2400" b="1" dirty="0"/>
              <a:t>Adaptabilité et évolutivité</a:t>
            </a:r>
            <a:r>
              <a:rPr lang="fr-FR" sz="2400" dirty="0"/>
              <a:t> </a:t>
            </a:r>
          </a:p>
          <a:p>
            <a:endParaRPr lang="fr-FR" sz="240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10126" y="1236931"/>
            <a:ext cx="5211619" cy="456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800" b="1" dirty="0" smtClean="0">
                <a:solidFill>
                  <a:schemeClr val="accent1"/>
                </a:solidFill>
              </a:rPr>
              <a:t>2. Implémentation</a:t>
            </a:r>
            <a:endParaRPr kumimoji="0" lang="fr-FR" sz="2400" b="0" i="0" u="none" strike="noStrike" cap="none" normalizeH="0" baseline="0" dirty="0" smtClean="0" bmk="">
              <a:ln>
                <a:noFill/>
              </a:ln>
              <a:solidFill>
                <a:schemeClr val="accent1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144655" y="1242415"/>
            <a:ext cx="6361544" cy="150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kumimoji="0" lang="fr-FR" sz="2400" b="1" i="0" u="none" strike="noStrike" cap="none" normalizeH="0" dirty="0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fr-FR" sz="2400" b="1" i="0" u="none" strike="noStrike" cap="none" normalizeH="0" baseline="0" dirty="0" smtClean="0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fr-FR" sz="2400" b="1" i="0" u="none" strike="noStrike" cap="none" normalizeH="0" baseline="0" dirty="0" smtClean="0" bmk="">
                <a:ln>
                  <a:noFill/>
                </a:ln>
                <a:solidFill>
                  <a:srgbClr val="2E74B5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limentation </a:t>
            </a:r>
            <a:endParaRPr kumimoji="0" lang="fr-FR" sz="2400" b="0" i="0" u="none" strike="noStrike" cap="none" normalizeH="0" baseline="0" dirty="0" smtClean="0" bmk="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sz="2400" b="0" i="0" u="none" strike="noStrike" cap="none" normalizeH="0" baseline="0" dirty="0" smtClean="0" bmk="">
                <a:ln>
                  <a:noFill/>
                </a:ln>
                <a:solidFill>
                  <a:srgbClr val="1F4D7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Analysons la structure (contenu) des différents fichiers d’articles et compréhension</a:t>
            </a: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Imag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209" y="2745382"/>
            <a:ext cx="5230782" cy="2527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43421" y="35222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421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9344" y="-36945"/>
            <a:ext cx="10046855" cy="1325563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UcPeriod"/>
            </a:pPr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Partie 1 : Conception, implémentation et alimentation de la base de données opérationnelle (lot1) 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90D1-B7B7-428B-A67C-5293CC8F48C6}" type="slidenum">
              <a:rPr lang="fr-FR" smtClean="0"/>
              <a:t>6</a:t>
            </a:fld>
            <a:endParaRPr lang="fr-F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1325" y="1161936"/>
            <a:ext cx="9848273" cy="641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7056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000" b="1" dirty="0" smtClean="0"/>
              <a:t>Description du code python</a:t>
            </a:r>
            <a:endParaRPr lang="fr-FR" sz="20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2000" b="0" i="0" u="none" strike="noStrike" cap="none" normalizeH="0" baseline="0" dirty="0" smtClean="0" bmk="">
              <a:ln>
                <a:noFill/>
              </a:ln>
              <a:solidFill>
                <a:srgbClr val="2E74B5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21325" y="6123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43421" y="35222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2" name="Image 1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65" y="1605953"/>
            <a:ext cx="7119854" cy="2569171"/>
          </a:xfrm>
          <a:prstGeom prst="rect">
            <a:avLst/>
          </a:prstGeom>
        </p:spPr>
      </p:pic>
      <p:pic>
        <p:nvPicPr>
          <p:cNvPr id="13" name="Image 12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979" y="4635500"/>
            <a:ext cx="6155690" cy="1720850"/>
          </a:xfrm>
          <a:prstGeom prst="rect">
            <a:avLst/>
          </a:prstGeom>
        </p:spPr>
      </p:pic>
      <p:sp>
        <p:nvSpPr>
          <p:cNvPr id="5" name="Flèche vers le bas 4"/>
          <p:cNvSpPr/>
          <p:nvPr/>
        </p:nvSpPr>
        <p:spPr>
          <a:xfrm rot="495572">
            <a:off x="5616001" y="3402959"/>
            <a:ext cx="458919" cy="11893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8041179" y="1618363"/>
            <a:ext cx="3550458" cy="4419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b="1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NB</a:t>
            </a: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: L’API codé en python permet de faire tout le travail possible, il suffit juste d’installer MySQL sur la machine, installer </a:t>
            </a:r>
            <a:r>
              <a:rPr lang="fr-FR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PyMySQL</a:t>
            </a: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(à travers </a:t>
            </a:r>
            <a:r>
              <a:rPr lang="fr-FR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pip</a:t>
            </a: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</a:t>
            </a: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pymsql</a:t>
            </a: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et indiqué le chemin des dossiers des articles puis lancer le code (à travers python api-extract.py).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0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566" y="-36945"/>
            <a:ext cx="10950634" cy="1108363"/>
          </a:xfrm>
        </p:spPr>
        <p:txBody>
          <a:bodyPr>
            <a:normAutofit fontScale="90000"/>
          </a:bodyPr>
          <a:lstStyle/>
          <a:p>
            <a:pPr algn="just"/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/>
            </a:r>
            <a:b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</a:br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Partie </a:t>
            </a: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>2 : Conception, implémentation et alimentation de la base de données opérationnelle (lot1</a:t>
            </a:r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)</a:t>
            </a:r>
            <a:endParaRPr lang="fr-FR" sz="2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90D1-B7B7-428B-A67C-5293CC8F48C6}" type="slidenum">
              <a:rPr lang="fr-FR" smtClean="0"/>
              <a:t>7</a:t>
            </a:fld>
            <a:endParaRPr lang="fr-FR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21325" y="6123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43421" y="35222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615706"/>
              </p:ext>
            </p:extLst>
          </p:nvPr>
        </p:nvGraphicFramePr>
        <p:xfrm>
          <a:off x="692728" y="1471476"/>
          <a:ext cx="10926619" cy="5150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1958"/>
                <a:gridCol w="4587168"/>
                <a:gridCol w="4747493"/>
              </a:tblGrid>
              <a:tr h="5258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des </a:t>
                      </a:r>
                      <a:r>
                        <a:rPr lang="fr-FR" sz="1600" b="0" kern="1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faits / Dimensions</a:t>
                      </a:r>
                      <a:endParaRPr lang="fr-FR" sz="16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fr-FR" sz="16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Mesure/Attributs</a:t>
                      </a:r>
                      <a:endParaRPr lang="fr-FR" sz="16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72647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Publication</a:t>
                      </a:r>
                      <a:r>
                        <a:rPr lang="fr-FR" sz="13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fr-FR" sz="11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Enregistrement de chaque article publié dans une </a:t>
                      </a:r>
                      <a:r>
                        <a:rPr lang="fr-FR" sz="1600" b="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conférence</a:t>
                      </a:r>
                      <a:r>
                        <a:rPr lang="fr-FR" sz="1600" b="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avec son auteur et son institution</a:t>
                      </a:r>
                      <a:endParaRPr lang="fr-FR" sz="16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fr-FR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Nombre total d'articles publiés, Nombre d'auteurs uniques par </a:t>
                      </a:r>
                      <a:r>
                        <a:rPr lang="fr-FR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année</a:t>
                      </a:r>
                      <a:r>
                        <a:rPr lang="fr-FR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Nombre d'institutions ayant publié des articles, </a:t>
                      </a:r>
                      <a:r>
                        <a:rPr lang="fr-FR" sz="1600" b="0" kern="1200" dirty="0" err="1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Répartition</a:t>
                      </a:r>
                      <a:r>
                        <a:rPr lang="fr-FR" sz="1600" b="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des publications par pays et continent</a:t>
                      </a:r>
                    </a:p>
                    <a:p>
                      <a:pPr marL="457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fr-FR" sz="16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b="0" kern="10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Article</a:t>
                      </a:r>
                      <a:endParaRPr lang="fr-FR" sz="11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Référence vers l'article publié. Plusieurs auteurs peuvent être associés à un même article.</a:t>
                      </a:r>
                      <a:endParaRPr lang="fr-FR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Identifiant, titre</a:t>
                      </a:r>
                      <a:endParaRPr lang="fr-FR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b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Auteur</a:t>
                      </a:r>
                      <a:endParaRPr lang="fr-FR" sz="11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Référence vers l'auteur qui a contribué à l'article. Si un article a plusieurs auteurs, il sera dupliqué avec chaque auteur dans la table</a:t>
                      </a:r>
                      <a:endParaRPr lang="fr-FR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Identifiant, nom</a:t>
                      </a:r>
                      <a:endParaRPr lang="fr-FR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b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Institution</a:t>
                      </a:r>
                      <a:endParaRPr lang="fr-FR" sz="11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Référence vers l'institution de l'auteur au moment de la publication.</a:t>
                      </a:r>
                      <a:endParaRPr lang="fr-FR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Identifiant, nom, ville</a:t>
                      </a:r>
                      <a:endParaRPr lang="fr-FR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b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Ville </a:t>
                      </a:r>
                      <a:endParaRPr lang="fr-FR" sz="11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Référence vers le pays de l'institution affiliée. Cela permet d'effectuer des analyses géographiques.</a:t>
                      </a:r>
                      <a:endParaRPr lang="fr-FR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Identifiant, nom, </a:t>
                      </a:r>
                      <a:endParaRPr lang="fr-FR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9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300" b="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Temps</a:t>
                      </a:r>
                      <a:endParaRPr lang="fr-FR" sz="11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Référence vers la dimension temps (date de soumission de l'article). Permet d'analyser les tendances de publication par </a:t>
                      </a:r>
                      <a:r>
                        <a:rPr lang="fr-FR" sz="16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période.</a:t>
                      </a:r>
                      <a:endParaRPr lang="fr-FR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1600" b="0" kern="1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Annee</a:t>
                      </a:r>
                      <a:endParaRPr lang="fr-FR" sz="14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560139" y="953556"/>
            <a:ext cx="4267201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1. Analyse</a:t>
            </a:r>
            <a:endParaRPr lang="fr-FR" sz="20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566" y="-36945"/>
            <a:ext cx="10950634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/>
            </a:r>
            <a:b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</a:br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II. Partie </a:t>
            </a: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>2 : Conception, implémentation et alimentation de la base de données opérationnelle (lot1)</a:t>
            </a:r>
            <a:b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</a:br>
            <a:endParaRPr lang="fr-FR" sz="2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90D1-B7B7-428B-A67C-5293CC8F48C6}" type="slidenum">
              <a:rPr lang="fr-FR" smtClean="0"/>
              <a:t>8</a:t>
            </a:fld>
            <a:endParaRPr lang="fr-FR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21325" y="6123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43421" y="35222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7319011" y="1174244"/>
            <a:ext cx="4267201" cy="364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b="1" u="sng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NB</a:t>
            </a: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: L’API codé en python permet de faire tout le travail possible, il suffit juste d’installer MySQL sur la machine, installer </a:t>
            </a:r>
            <a:r>
              <a:rPr lang="fr-FR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PyMySQL</a:t>
            </a: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(à travers </a:t>
            </a:r>
            <a:r>
              <a:rPr lang="fr-FR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pip</a:t>
            </a: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install</a:t>
            </a: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sz="24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pymsql</a:t>
            </a:r>
            <a:r>
              <a:rPr lang="fr-FR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) et indiqué le chemin des dossiers des articles puis lancer le code (à travers python api-extract.py).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02" y="1662112"/>
            <a:ext cx="5551055" cy="48768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87848" y="1027998"/>
            <a:ext cx="4267201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 Conception</a:t>
            </a:r>
            <a:endParaRPr lang="fr-FR" sz="20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74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566" y="-36945"/>
            <a:ext cx="10950634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/>
            </a:r>
            <a:b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</a:br>
            <a:r>
              <a:rPr lang="fr-FR" sz="2800" b="1" dirty="0" smtClean="0">
                <a:solidFill>
                  <a:schemeClr val="accent1"/>
                </a:solidFill>
                <a:latin typeface="Agency FB" panose="020B0503020202020204" pitchFamily="34" charset="0"/>
              </a:rPr>
              <a:t>II. Partie </a:t>
            </a:r>
            <a: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  <a:t>2 : Conception, implémentation et alimentation de la base de données opérationnelle (lot1)</a:t>
            </a:r>
            <a:br>
              <a:rPr lang="fr-FR" sz="2800" b="1" dirty="0">
                <a:solidFill>
                  <a:schemeClr val="accent1"/>
                </a:solidFill>
                <a:latin typeface="Agency FB" panose="020B0503020202020204" pitchFamily="34" charset="0"/>
              </a:rPr>
            </a:br>
            <a:endParaRPr lang="fr-FR" sz="2800" b="1" dirty="0">
              <a:solidFill>
                <a:schemeClr val="accent1"/>
              </a:solidFill>
              <a:latin typeface="Agency FB" panose="020B0503020202020204" pitchFamily="34" charset="0"/>
            </a:endParaRP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90D1-B7B7-428B-A67C-5293CC8F48C6}" type="slidenum">
              <a:rPr lang="fr-FR" smtClean="0"/>
              <a:t>9</a:t>
            </a:fld>
            <a:endParaRPr lang="fr-FR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921325" y="612399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43421" y="352225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1587848" y="1027998"/>
            <a:ext cx="4267201" cy="468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 smtClean="0">
                <a:solidFill>
                  <a:schemeClr val="accent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2. Conception</a:t>
            </a:r>
            <a:endParaRPr lang="fr-FR" sz="20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85671" y="1584157"/>
            <a:ext cx="5291856" cy="5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1F4D7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fr-FR" b="1" i="0" u="none" strike="noStrike" cap="none" normalizeH="0" baseline="0" dirty="0" smtClean="0" bmk="">
                <a:ln>
                  <a:noFill/>
                </a:ln>
                <a:solidFill>
                  <a:srgbClr val="1F4D7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Faire le schéma du processus à mettre en place.</a:t>
            </a:r>
            <a:r>
              <a:rPr kumimoji="0" lang="fr-FR" b="1" i="0" u="none" strike="noStrike" cap="none" normalizeH="0" baseline="0" dirty="0" smtClean="0">
                <a:ln>
                  <a:noFill/>
                </a:ln>
                <a:solidFill>
                  <a:srgbClr val="1F4D78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fr-FR" b="0" i="0" u="none" strike="noStrike" cap="none" normalizeH="0" baseline="0" dirty="0" smtClean="0">
              <a:ln>
                <a:noFill/>
              </a:ln>
              <a:solidFill>
                <a:srgbClr val="1F4D78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69" name="Imag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472" y="2017830"/>
            <a:ext cx="8035056" cy="4222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30099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7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883</Words>
  <Application>Microsoft Office PowerPoint</Application>
  <PresentationFormat>Grand écran</PresentationFormat>
  <Paragraphs>161</Paragraphs>
  <Slides>17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Agency FB</vt:lpstr>
      <vt:lpstr>Arial</vt:lpstr>
      <vt:lpstr>Arial Rounded MT Bold</vt:lpstr>
      <vt:lpstr>Barcelona 2013 By HD</vt:lpstr>
      <vt:lpstr>Calibri</vt:lpstr>
      <vt:lpstr>Calibri Light</vt:lpstr>
      <vt:lpstr>Symbol</vt:lpstr>
      <vt:lpstr>Times New Roman</vt:lpstr>
      <vt:lpstr>Wingdings</vt:lpstr>
      <vt:lpstr>Thème Office</vt:lpstr>
      <vt:lpstr>Présentation PowerPoint</vt:lpstr>
      <vt:lpstr>Plan de travail</vt:lpstr>
      <vt:lpstr>Introduction</vt:lpstr>
      <vt:lpstr>Partie 1 : Conception, implémentation et alimentation de la base de données opérationnelle (lot1) </vt:lpstr>
      <vt:lpstr>Partie 1 : Conception, implémentation et alimentation de la base de données opérationnelle (lot1) </vt:lpstr>
      <vt:lpstr>Partie 1 : Conception, implémentation et alimentation de la base de données opérationnelle (lot1) </vt:lpstr>
      <vt:lpstr> Partie 2 : Conception, implémentation et alimentation de la base de données opérationnelle (lot1)</vt:lpstr>
      <vt:lpstr> II. Partie 2 : Conception, implémentation et alimentation de la base de données opérationnelle (lot1) </vt:lpstr>
      <vt:lpstr> II. Partie 2 : Conception, implémentation et alimentation de la base de données opérationnelle (lot1) </vt:lpstr>
      <vt:lpstr> II. Partie 2 : Conception, implémentation et alimentation de la base de données opérationnelle (lot1) </vt:lpstr>
      <vt:lpstr> II. Partie 2 : Conception, implémentation et alimentation de la base de données opérationnelle (lot1) </vt:lpstr>
      <vt:lpstr> Partie 3 : Conception et implémentation de tableaux de bord et reporting (lot3)  </vt:lpstr>
      <vt:lpstr> Partie 3 : Conception et implémentation de tableaux de bord et reporting (lot3)  </vt:lpstr>
      <vt:lpstr> Partie 3 : Conception et implémentation de tableaux de bord et reporting (lot3)  </vt:lpstr>
      <vt:lpstr> Partie 3 : Conception et implémentation de tableaux de bord et reporting (lot3)  </vt:lpstr>
      <vt:lpstr> Partie 3 : Conception et implémentation de tableaux de bord et reporting (lot3)  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20</cp:revision>
  <dcterms:created xsi:type="dcterms:W3CDTF">2025-03-06T09:15:02Z</dcterms:created>
  <dcterms:modified xsi:type="dcterms:W3CDTF">2025-03-09T09:34:39Z</dcterms:modified>
</cp:coreProperties>
</file>