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61" r:id="rId5"/>
    <p:sldId id="265" r:id="rId6"/>
    <p:sldId id="260" r:id="rId7"/>
    <p:sldId id="263" r:id="rId8"/>
    <p:sldId id="266"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4" d="100"/>
          <a:sy n="64" d="100"/>
        </p:scale>
        <p:origin x="78" y="10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616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840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365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62427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55696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28744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42810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47523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07504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5882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11/7/2023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89647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11/7/2023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977583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472219-9E8B-0269-53B9-CCB5186D4B3D}"/>
              </a:ext>
            </a:extLst>
          </p:cNvPr>
          <p:cNvPicPr>
            <a:picLocks noChangeAspect="1"/>
          </p:cNvPicPr>
          <p:nvPr/>
        </p:nvPicPr>
        <p:blipFill rotWithShape="1">
          <a:blip r:embed="rId2">
            <a:alphaModFix/>
          </a:blip>
          <a:srcRect t="14839" b="21602"/>
          <a:stretch/>
        </p:blipFill>
        <p:spPr>
          <a:xfrm>
            <a:off x="20" y="-1"/>
            <a:ext cx="12191980" cy="6858002"/>
          </a:xfrm>
          <a:prstGeom prst="rect">
            <a:avLst/>
          </a:prstGeom>
        </p:spPr>
      </p:pic>
      <p:sp>
        <p:nvSpPr>
          <p:cNvPr id="18" name="Freeform: Shape 17">
            <a:extLst>
              <a:ext uri="{FF2B5EF4-FFF2-40B4-BE49-F238E27FC236}">
                <a16:creationId xmlns:a16="http://schemas.microsoft.com/office/drawing/2014/main" id="{50220E3B-B61B-7FE6-8157-FEE84BBD0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22853"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95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485A331-553D-6503-7247-1429411C28DC}"/>
              </a:ext>
            </a:extLst>
          </p:cNvPr>
          <p:cNvSpPr>
            <a:spLocks noGrp="1"/>
          </p:cNvSpPr>
          <p:nvPr>
            <p:ph type="ctrTitle"/>
          </p:nvPr>
        </p:nvSpPr>
        <p:spPr>
          <a:xfrm>
            <a:off x="777354" y="1997958"/>
            <a:ext cx="5622528" cy="2852928"/>
          </a:xfrm>
        </p:spPr>
        <p:txBody>
          <a:bodyPr anchor="t">
            <a:normAutofit/>
          </a:bodyPr>
          <a:lstStyle/>
          <a:p>
            <a:pPr>
              <a:lnSpc>
                <a:spcPct val="120000"/>
              </a:lnSpc>
            </a:pPr>
            <a:r>
              <a:rPr lang="fr-FR" sz="2800" b="1" dirty="0">
                <a:solidFill>
                  <a:schemeClr val="bg1"/>
                </a:solidFill>
                <a:effectLst>
                  <a:outerShdw blurRad="38100" dist="38100" dir="2700000" algn="tl">
                    <a:srgbClr val="000000">
                      <a:alpha val="43137"/>
                    </a:srgbClr>
                  </a:outerShdw>
                </a:effectLst>
                <a:latin typeface="Consolas" panose="020B0609020204030204" pitchFamily="49" charset="0"/>
              </a:rPr>
              <a:t>Sensibilisation aux risques en matière de sécurité informatique</a:t>
            </a:r>
          </a:p>
        </p:txBody>
      </p:sp>
      <p:sp>
        <p:nvSpPr>
          <p:cNvPr id="20" name="Freeform: Shape 19">
            <a:extLst>
              <a:ext uri="{FF2B5EF4-FFF2-40B4-BE49-F238E27FC236}">
                <a16:creationId xmlns:a16="http://schemas.microsoft.com/office/drawing/2014/main" id="{2FA801D1-B067-4DAE-708F-7C47567C2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995139" y="0"/>
            <a:ext cx="2196859"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31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63125" y="3424422"/>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985992"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0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68374-FB5E-87C1-B5EB-3DAC212C9D4F}"/>
              </a:ext>
            </a:extLst>
          </p:cNvPr>
          <p:cNvSpPr>
            <a:spLocks noGrp="1"/>
          </p:cNvSpPr>
          <p:nvPr>
            <p:ph type="title"/>
          </p:nvPr>
        </p:nvSpPr>
        <p:spPr/>
        <p:txBody>
          <a:bodyPr/>
          <a:lstStyle/>
          <a:p>
            <a:r>
              <a:rPr lang="fr-FR" dirty="0">
                <a:latin typeface="Consolas" panose="020B0609020204030204" pitchFamily="49" charset="0"/>
              </a:rPr>
              <a:t>En quoi la sécurité est-elle importante ?</a:t>
            </a:r>
          </a:p>
        </p:txBody>
      </p:sp>
      <p:sp>
        <p:nvSpPr>
          <p:cNvPr id="3" name="Espace réservé du contenu 2">
            <a:extLst>
              <a:ext uri="{FF2B5EF4-FFF2-40B4-BE49-F238E27FC236}">
                <a16:creationId xmlns:a16="http://schemas.microsoft.com/office/drawing/2014/main" id="{4A0C2179-1AC3-6388-1C5A-0EFE8A29E8A8}"/>
              </a:ext>
            </a:extLst>
          </p:cNvPr>
          <p:cNvSpPr>
            <a:spLocks noGrp="1"/>
          </p:cNvSpPr>
          <p:nvPr>
            <p:ph idx="1"/>
          </p:nvPr>
        </p:nvSpPr>
        <p:spPr/>
        <p:txBody>
          <a:bodyPr/>
          <a:lstStyle/>
          <a:p>
            <a:pPr marL="0" indent="0">
              <a:buNone/>
            </a:pPr>
            <a:r>
              <a:rPr lang="fr-FR" dirty="0"/>
              <a:t>Ce mois dernier, notre entreprise </a:t>
            </a:r>
            <a:r>
              <a:rPr lang="fr-FR" dirty="0">
                <a:solidFill>
                  <a:schemeClr val="accent6"/>
                </a:solidFill>
              </a:rPr>
              <a:t>a subi une attaque de spam</a:t>
            </a:r>
            <a:r>
              <a:rPr lang="fr-FR" dirty="0"/>
              <a:t> (envoi massif de courriers électroniques non désirés) qui n’a heureusement pas causé de dégâts importants, mais qui a prouvé la faiblesse de la sécurité informatique de notre entreprise.</a:t>
            </a:r>
          </a:p>
          <a:p>
            <a:pPr marL="0" indent="0">
              <a:buNone/>
            </a:pPr>
            <a:r>
              <a:rPr lang="fr-FR" dirty="0"/>
              <a:t>C’est pour cela que je vais vous sensibiliser sur les différents </a:t>
            </a:r>
            <a:r>
              <a:rPr lang="fr-FR" dirty="0">
                <a:solidFill>
                  <a:schemeClr val="accent6"/>
                </a:solidFill>
              </a:rPr>
              <a:t>risques en matière de sécurité informatique</a:t>
            </a:r>
            <a:r>
              <a:rPr lang="fr-FR" dirty="0"/>
              <a:t> (spam, hameçonnage, usurpation d’identité, logiciels malveillants, vol d’appareils mobiles ainsi qu’aux risques de sécurité interne par négligence ou malveillance).</a:t>
            </a:r>
          </a:p>
          <a:p>
            <a:pPr marL="0" indent="0">
              <a:buNone/>
            </a:pPr>
            <a:r>
              <a:rPr lang="fr-FR" dirty="0">
                <a:solidFill>
                  <a:schemeClr val="accent6"/>
                </a:solidFill>
              </a:rPr>
              <a:t>L’humain est le maillon faible </a:t>
            </a:r>
            <a:r>
              <a:rPr lang="fr-FR" dirty="0"/>
              <a:t>dans la plupart des attaques informatiques.</a:t>
            </a:r>
          </a:p>
        </p:txBody>
      </p:sp>
    </p:spTree>
    <p:extLst>
      <p:ext uri="{BB962C8B-B14F-4D97-AF65-F5344CB8AC3E}">
        <p14:creationId xmlns:p14="http://schemas.microsoft.com/office/powerpoint/2010/main" val="309399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35F3B7-0CF7-B3A7-F388-E12333A3369B}"/>
              </a:ext>
            </a:extLst>
          </p:cNvPr>
          <p:cNvSpPr>
            <a:spLocks noGrp="1"/>
          </p:cNvSpPr>
          <p:nvPr>
            <p:ph type="title"/>
          </p:nvPr>
        </p:nvSpPr>
        <p:spPr/>
        <p:txBody>
          <a:bodyPr/>
          <a:lstStyle/>
          <a:p>
            <a:r>
              <a:rPr lang="fr-FR" dirty="0">
                <a:latin typeface="Consolas" panose="020B0609020204030204" pitchFamily="49" charset="0"/>
              </a:rPr>
              <a:t>sommaire</a:t>
            </a:r>
          </a:p>
        </p:txBody>
      </p:sp>
      <p:sp>
        <p:nvSpPr>
          <p:cNvPr id="3" name="Espace réservé du contenu 2">
            <a:extLst>
              <a:ext uri="{FF2B5EF4-FFF2-40B4-BE49-F238E27FC236}">
                <a16:creationId xmlns:a16="http://schemas.microsoft.com/office/drawing/2014/main" id="{9C77A70D-622D-DEC4-17F3-24DB2C9818B8}"/>
              </a:ext>
            </a:extLst>
          </p:cNvPr>
          <p:cNvSpPr>
            <a:spLocks noGrp="1"/>
          </p:cNvSpPr>
          <p:nvPr>
            <p:ph idx="1"/>
          </p:nvPr>
        </p:nvSpPr>
        <p:spPr/>
        <p:txBody>
          <a:bodyPr numCol="2" spcCol="360000">
            <a:normAutofit/>
          </a:bodyPr>
          <a:lstStyle/>
          <a:p>
            <a:r>
              <a:rPr lang="fr-FR" dirty="0"/>
              <a:t>Les différents types </a:t>
            </a:r>
            <a:r>
              <a:rPr lang="fr-FR" dirty="0">
                <a:solidFill>
                  <a:schemeClr val="accent6"/>
                </a:solidFill>
              </a:rPr>
              <a:t>d’attaques informatiques</a:t>
            </a:r>
          </a:p>
          <a:p>
            <a:r>
              <a:rPr lang="fr-FR" dirty="0"/>
              <a:t>Les différents types de </a:t>
            </a:r>
            <a:r>
              <a:rPr lang="fr-FR" dirty="0">
                <a:solidFill>
                  <a:schemeClr val="accent6"/>
                </a:solidFill>
              </a:rPr>
              <a:t>logiciels malveillants (malwares)</a:t>
            </a:r>
          </a:p>
          <a:p>
            <a:r>
              <a:rPr lang="fr-FR" dirty="0"/>
              <a:t>En quoi peuvent-elles </a:t>
            </a:r>
            <a:r>
              <a:rPr lang="fr-FR" dirty="0">
                <a:solidFill>
                  <a:schemeClr val="accent6"/>
                </a:solidFill>
              </a:rPr>
              <a:t>concerner</a:t>
            </a:r>
            <a:r>
              <a:rPr lang="fr-FR" dirty="0"/>
              <a:t> la société </a:t>
            </a:r>
            <a:r>
              <a:rPr lang="fr-FR" dirty="0" err="1"/>
              <a:t>VosRêves</a:t>
            </a:r>
            <a:r>
              <a:rPr lang="fr-FR" dirty="0"/>
              <a:t> ?</a:t>
            </a:r>
          </a:p>
          <a:p>
            <a:r>
              <a:rPr lang="fr-FR" dirty="0"/>
              <a:t>Quels sont les méthodes de </a:t>
            </a:r>
            <a:r>
              <a:rPr lang="fr-FR" dirty="0">
                <a:solidFill>
                  <a:schemeClr val="accent6"/>
                </a:solidFill>
              </a:rPr>
              <a:t>protection</a:t>
            </a:r>
            <a:r>
              <a:rPr lang="fr-FR" dirty="0"/>
              <a:t> adéquates pour vous, </a:t>
            </a:r>
            <a:r>
              <a:rPr lang="fr-FR" dirty="0">
                <a:solidFill>
                  <a:schemeClr val="accent6"/>
                </a:solidFill>
              </a:rPr>
              <a:t>employés</a:t>
            </a:r>
            <a:r>
              <a:rPr lang="fr-FR" dirty="0"/>
              <a:t> de </a:t>
            </a:r>
            <a:r>
              <a:rPr lang="fr-FR" dirty="0" err="1"/>
              <a:t>VosRêves</a:t>
            </a:r>
            <a:r>
              <a:rPr lang="fr-FR" dirty="0"/>
              <a:t> afin de </a:t>
            </a:r>
            <a:r>
              <a:rPr lang="fr-FR" dirty="0">
                <a:solidFill>
                  <a:schemeClr val="accent6"/>
                </a:solidFill>
              </a:rPr>
              <a:t>limiter ces risques </a:t>
            </a:r>
            <a:r>
              <a:rPr lang="fr-FR" dirty="0"/>
              <a:t>?</a:t>
            </a:r>
          </a:p>
          <a:p>
            <a:r>
              <a:rPr lang="fr-FR" dirty="0"/>
              <a:t>Charte informatique* sur le </a:t>
            </a:r>
            <a:r>
              <a:rPr lang="fr-FR" dirty="0">
                <a:solidFill>
                  <a:schemeClr val="accent6"/>
                </a:solidFill>
              </a:rPr>
              <a:t>bon usage </a:t>
            </a:r>
            <a:r>
              <a:rPr lang="fr-FR" dirty="0"/>
              <a:t>de l’équipement, sur les </a:t>
            </a:r>
            <a:r>
              <a:rPr lang="fr-FR" dirty="0">
                <a:solidFill>
                  <a:schemeClr val="accent6"/>
                </a:solidFill>
              </a:rPr>
              <a:t>risques liés au vol</a:t>
            </a:r>
            <a:r>
              <a:rPr lang="fr-FR" dirty="0"/>
              <a:t> et à la gestion de la </a:t>
            </a:r>
            <a:r>
              <a:rPr lang="fr-FR" dirty="0">
                <a:solidFill>
                  <a:schemeClr val="accent6"/>
                </a:solidFill>
              </a:rPr>
              <a:t>sécurité</a:t>
            </a:r>
            <a:r>
              <a:rPr lang="fr-FR" dirty="0"/>
              <a:t>, sur le rappel de l’usage personnel d’un outil professionnel (correspondance et données privées notamment)</a:t>
            </a:r>
          </a:p>
        </p:txBody>
      </p:sp>
      <p:sp>
        <p:nvSpPr>
          <p:cNvPr id="4" name="ZoneTexte 3">
            <a:extLst>
              <a:ext uri="{FF2B5EF4-FFF2-40B4-BE49-F238E27FC236}">
                <a16:creationId xmlns:a16="http://schemas.microsoft.com/office/drawing/2014/main" id="{1658112A-CC22-CD8B-DC06-B06734E0928C}"/>
              </a:ext>
            </a:extLst>
          </p:cNvPr>
          <p:cNvSpPr txBox="1"/>
          <p:nvPr/>
        </p:nvSpPr>
        <p:spPr>
          <a:xfrm>
            <a:off x="6923511" y="5949434"/>
            <a:ext cx="4242816" cy="369332"/>
          </a:xfrm>
          <a:prstGeom prst="rect">
            <a:avLst/>
          </a:prstGeom>
          <a:noFill/>
        </p:spPr>
        <p:txBody>
          <a:bodyPr wrap="square" rtlCol="0">
            <a:spAutoFit/>
          </a:bodyPr>
          <a:lstStyle/>
          <a:p>
            <a:pPr algn="r"/>
            <a:r>
              <a:rPr lang="fr-FR" dirty="0"/>
              <a:t>*en format HTML, imprimable</a:t>
            </a:r>
          </a:p>
        </p:txBody>
      </p:sp>
      <p:pic>
        <p:nvPicPr>
          <p:cNvPr id="5" name="Espace réservé du contenu 5" descr="Porte-bloc avec un remplissage uni">
            <a:extLst>
              <a:ext uri="{FF2B5EF4-FFF2-40B4-BE49-F238E27FC236}">
                <a16:creationId xmlns:a16="http://schemas.microsoft.com/office/drawing/2014/main" id="{A204738A-7519-7781-9440-E6C09245DE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5035034"/>
            <a:ext cx="914400" cy="914400"/>
          </a:xfrm>
          <a:prstGeom prst="rect">
            <a:avLst/>
          </a:prstGeom>
        </p:spPr>
      </p:pic>
    </p:spTree>
    <p:extLst>
      <p:ext uri="{BB962C8B-B14F-4D97-AF65-F5344CB8AC3E}">
        <p14:creationId xmlns:p14="http://schemas.microsoft.com/office/powerpoint/2010/main" val="386762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95A11-180B-7BD1-176F-D2F182836A12}"/>
              </a:ext>
            </a:extLst>
          </p:cNvPr>
          <p:cNvSpPr>
            <a:spLocks noGrp="1"/>
          </p:cNvSpPr>
          <p:nvPr>
            <p:ph type="title"/>
          </p:nvPr>
        </p:nvSpPr>
        <p:spPr/>
        <p:txBody>
          <a:bodyPr/>
          <a:lstStyle/>
          <a:p>
            <a:r>
              <a:rPr lang="fr-FR">
                <a:latin typeface="Consolas" panose="020B0609020204030204" pitchFamily="49" charset="0"/>
              </a:rPr>
              <a:t>Les différents types d’attaques informatiques</a:t>
            </a:r>
            <a:endParaRPr lang="fr-FR" dirty="0">
              <a:latin typeface="Consolas" panose="020B0609020204030204" pitchFamily="49" charset="0"/>
            </a:endParaRPr>
          </a:p>
        </p:txBody>
      </p:sp>
      <p:sp>
        <p:nvSpPr>
          <p:cNvPr id="3" name="Espace réservé du contenu 2">
            <a:extLst>
              <a:ext uri="{FF2B5EF4-FFF2-40B4-BE49-F238E27FC236}">
                <a16:creationId xmlns:a16="http://schemas.microsoft.com/office/drawing/2014/main" id="{96798024-28A4-BDF8-8C49-9A9940C1B5B1}"/>
              </a:ext>
            </a:extLst>
          </p:cNvPr>
          <p:cNvSpPr>
            <a:spLocks noGrp="1"/>
          </p:cNvSpPr>
          <p:nvPr>
            <p:ph sz="half" idx="1"/>
          </p:nvPr>
        </p:nvSpPr>
        <p:spPr/>
        <p:txBody>
          <a:bodyPr numCol="1" spcCol="360000">
            <a:normAutofit fontScale="85000" lnSpcReduction="10000"/>
          </a:bodyPr>
          <a:lstStyle/>
          <a:p>
            <a:pPr algn="just"/>
            <a:r>
              <a:rPr lang="fr-FR" b="1" dirty="0">
                <a:solidFill>
                  <a:schemeClr val="accent2">
                    <a:lumMod val="75000"/>
                  </a:schemeClr>
                </a:solidFill>
              </a:rPr>
              <a:t>Spam</a:t>
            </a:r>
            <a:r>
              <a:rPr lang="fr-FR" dirty="0">
                <a:solidFill>
                  <a:schemeClr val="accent2">
                    <a:lumMod val="75000"/>
                  </a:schemeClr>
                </a:solidFill>
              </a:rPr>
              <a:t> : Envoi massif de courriers électroniques non désirés.</a:t>
            </a:r>
          </a:p>
          <a:p>
            <a:pPr algn="just"/>
            <a:r>
              <a:rPr lang="fr-FR" b="1" dirty="0">
                <a:solidFill>
                  <a:schemeClr val="accent5">
                    <a:lumMod val="50000"/>
                  </a:schemeClr>
                </a:solidFill>
              </a:rPr>
              <a:t>Hameçonnage</a:t>
            </a:r>
            <a:r>
              <a:rPr lang="fr-FR" dirty="0">
                <a:solidFill>
                  <a:schemeClr val="accent5">
                    <a:lumMod val="50000"/>
                  </a:schemeClr>
                </a:solidFill>
              </a:rPr>
              <a:t> : Courrier électronique vous incitant à cliquer sur un lien pour vous voler des informations (bancaires et autres).</a:t>
            </a:r>
          </a:p>
          <a:p>
            <a:pPr algn="just"/>
            <a:r>
              <a:rPr lang="fr-FR" b="1" dirty="0">
                <a:solidFill>
                  <a:schemeClr val="accent2">
                    <a:lumMod val="75000"/>
                  </a:schemeClr>
                </a:solidFill>
              </a:rPr>
              <a:t>Usurpation d’identité </a:t>
            </a:r>
            <a:r>
              <a:rPr lang="fr-FR" dirty="0">
                <a:solidFill>
                  <a:schemeClr val="accent2">
                    <a:lumMod val="75000"/>
                  </a:schemeClr>
                </a:solidFill>
              </a:rPr>
              <a:t>: consiste à utiliser, sans votre accord, des informations permettant de vous identifier. Notamment pour souscrire sous votre identité un crédit, un abonnement, pour commettre des actes répréhensibles ou nuire à votre réputation.</a:t>
            </a:r>
          </a:p>
        </p:txBody>
      </p:sp>
      <p:sp>
        <p:nvSpPr>
          <p:cNvPr id="4" name="Espace réservé du contenu 3">
            <a:extLst>
              <a:ext uri="{FF2B5EF4-FFF2-40B4-BE49-F238E27FC236}">
                <a16:creationId xmlns:a16="http://schemas.microsoft.com/office/drawing/2014/main" id="{243EBB28-1AE6-2CCB-2DC5-CF5D53284854}"/>
              </a:ext>
            </a:extLst>
          </p:cNvPr>
          <p:cNvSpPr>
            <a:spLocks noGrp="1"/>
          </p:cNvSpPr>
          <p:nvPr>
            <p:ph sz="half" idx="2"/>
          </p:nvPr>
        </p:nvSpPr>
        <p:spPr/>
        <p:txBody>
          <a:bodyPr>
            <a:normAutofit fontScale="85000" lnSpcReduction="10000"/>
          </a:bodyPr>
          <a:lstStyle/>
          <a:p>
            <a:pPr algn="just"/>
            <a:r>
              <a:rPr lang="fr-FR" b="1" dirty="0">
                <a:solidFill>
                  <a:schemeClr val="accent5">
                    <a:lumMod val="50000"/>
                  </a:schemeClr>
                </a:solidFill>
              </a:rPr>
              <a:t>Logiciels malveillants</a:t>
            </a:r>
            <a:r>
              <a:rPr lang="fr-FR" dirty="0">
                <a:solidFill>
                  <a:schemeClr val="accent5">
                    <a:lumMod val="50000"/>
                  </a:schemeClr>
                </a:solidFill>
              </a:rPr>
              <a:t> : Voir diapositive suivante.</a:t>
            </a:r>
          </a:p>
          <a:p>
            <a:pPr algn="just"/>
            <a:r>
              <a:rPr lang="fr-FR" b="1" dirty="0">
                <a:solidFill>
                  <a:schemeClr val="accent2">
                    <a:lumMod val="75000"/>
                  </a:schemeClr>
                </a:solidFill>
              </a:rPr>
              <a:t>Vol d’appareils mobiles </a:t>
            </a:r>
            <a:r>
              <a:rPr lang="fr-FR" dirty="0">
                <a:solidFill>
                  <a:schemeClr val="accent2">
                    <a:lumMod val="75000"/>
                  </a:schemeClr>
                </a:solidFill>
              </a:rPr>
              <a:t>: En cas de vol de votre smartphone, vous devez tout de suite joindre votre opérateur pour faire suspendre votre ligne.</a:t>
            </a:r>
          </a:p>
          <a:p>
            <a:pPr algn="just"/>
            <a:r>
              <a:rPr lang="fr-FR" b="1" dirty="0">
                <a:solidFill>
                  <a:schemeClr val="accent5">
                    <a:lumMod val="50000"/>
                  </a:schemeClr>
                </a:solidFill>
              </a:rPr>
              <a:t>Mauvaise sécurité interne : </a:t>
            </a:r>
            <a:r>
              <a:rPr lang="fr-FR" dirty="0">
                <a:solidFill>
                  <a:schemeClr val="accent5">
                    <a:lumMod val="50000"/>
                  </a:schemeClr>
                </a:solidFill>
              </a:rPr>
              <a:t>par négligence ou malveillance.</a:t>
            </a:r>
            <a:endParaRPr lang="fr-FR" dirty="0"/>
          </a:p>
        </p:txBody>
      </p:sp>
      <p:pic>
        <p:nvPicPr>
          <p:cNvPr id="5" name="Image 4">
            <a:extLst>
              <a:ext uri="{FF2B5EF4-FFF2-40B4-BE49-F238E27FC236}">
                <a16:creationId xmlns:a16="http://schemas.microsoft.com/office/drawing/2014/main" id="{F6033CA3-C267-F6F1-E427-3217AD41473D}"/>
              </a:ext>
            </a:extLst>
          </p:cNvPr>
          <p:cNvPicPr>
            <a:picLocks noChangeAspect="1"/>
          </p:cNvPicPr>
          <p:nvPr/>
        </p:nvPicPr>
        <p:blipFill>
          <a:blip r:embed="rId2"/>
          <a:stretch>
            <a:fillRect/>
          </a:stretch>
        </p:blipFill>
        <p:spPr>
          <a:xfrm>
            <a:off x="6022158" y="4879892"/>
            <a:ext cx="2228179" cy="1171591"/>
          </a:xfrm>
          <a:prstGeom prst="rect">
            <a:avLst/>
          </a:prstGeom>
        </p:spPr>
      </p:pic>
      <p:pic>
        <p:nvPicPr>
          <p:cNvPr id="6" name="Image 5">
            <a:extLst>
              <a:ext uri="{FF2B5EF4-FFF2-40B4-BE49-F238E27FC236}">
                <a16:creationId xmlns:a16="http://schemas.microsoft.com/office/drawing/2014/main" id="{3D5F0BB4-54A6-7A94-D4D8-B312D05CE5B8}"/>
              </a:ext>
            </a:extLst>
          </p:cNvPr>
          <p:cNvPicPr>
            <a:picLocks noChangeAspect="1"/>
          </p:cNvPicPr>
          <p:nvPr/>
        </p:nvPicPr>
        <p:blipFill>
          <a:blip r:embed="rId3"/>
          <a:stretch>
            <a:fillRect/>
          </a:stretch>
        </p:blipFill>
        <p:spPr>
          <a:xfrm>
            <a:off x="8538342" y="4885309"/>
            <a:ext cx="1759901" cy="1171591"/>
          </a:xfrm>
          <a:prstGeom prst="rect">
            <a:avLst/>
          </a:prstGeom>
        </p:spPr>
      </p:pic>
    </p:spTree>
    <p:extLst>
      <p:ext uri="{BB962C8B-B14F-4D97-AF65-F5344CB8AC3E}">
        <p14:creationId xmlns:p14="http://schemas.microsoft.com/office/powerpoint/2010/main" val="294877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95A11-180B-7BD1-176F-D2F182836A12}"/>
              </a:ext>
            </a:extLst>
          </p:cNvPr>
          <p:cNvSpPr>
            <a:spLocks noGrp="1"/>
          </p:cNvSpPr>
          <p:nvPr>
            <p:ph type="title"/>
          </p:nvPr>
        </p:nvSpPr>
        <p:spPr/>
        <p:txBody>
          <a:bodyPr>
            <a:normAutofit fontScale="90000"/>
          </a:bodyPr>
          <a:lstStyle/>
          <a:p>
            <a:r>
              <a:rPr lang="fr-FR" dirty="0">
                <a:latin typeface="Consolas" panose="020B0609020204030204" pitchFamily="49" charset="0"/>
              </a:rPr>
              <a:t>Les différents types de logiciels malveillants (malwares)</a:t>
            </a:r>
          </a:p>
        </p:txBody>
      </p:sp>
      <p:sp>
        <p:nvSpPr>
          <p:cNvPr id="3" name="Espace réservé du contenu 2">
            <a:extLst>
              <a:ext uri="{FF2B5EF4-FFF2-40B4-BE49-F238E27FC236}">
                <a16:creationId xmlns:a16="http://schemas.microsoft.com/office/drawing/2014/main" id="{96798024-28A4-BDF8-8C49-9A9940C1B5B1}"/>
              </a:ext>
            </a:extLst>
          </p:cNvPr>
          <p:cNvSpPr>
            <a:spLocks noGrp="1"/>
          </p:cNvSpPr>
          <p:nvPr>
            <p:ph idx="1"/>
          </p:nvPr>
        </p:nvSpPr>
        <p:spPr/>
        <p:txBody>
          <a:bodyPr numCol="1" spcCol="360000">
            <a:normAutofit/>
          </a:bodyPr>
          <a:lstStyle/>
          <a:p>
            <a:pPr algn="just"/>
            <a:r>
              <a:rPr lang="fr-FR" b="1" dirty="0">
                <a:solidFill>
                  <a:schemeClr val="accent3">
                    <a:lumMod val="75000"/>
                  </a:schemeClr>
                </a:solidFill>
              </a:rPr>
              <a:t>Virus</a:t>
            </a:r>
            <a:r>
              <a:rPr lang="fr-FR" dirty="0">
                <a:solidFill>
                  <a:schemeClr val="accent3">
                    <a:lumMod val="75000"/>
                  </a:schemeClr>
                </a:solidFill>
              </a:rPr>
              <a:t> : Code malveillant se cachant sous une action souhaitée.</a:t>
            </a:r>
          </a:p>
          <a:p>
            <a:pPr algn="just"/>
            <a:r>
              <a:rPr lang="fr-FR" b="1" dirty="0">
                <a:solidFill>
                  <a:schemeClr val="accent3">
                    <a:lumMod val="50000"/>
                  </a:schemeClr>
                </a:solidFill>
              </a:rPr>
              <a:t>Rançongiciel</a:t>
            </a:r>
            <a:r>
              <a:rPr lang="fr-FR" dirty="0">
                <a:solidFill>
                  <a:schemeClr val="accent3">
                    <a:lumMod val="50000"/>
                  </a:schemeClr>
                </a:solidFill>
              </a:rPr>
              <a:t> : Crypte les fichiers avec une clé inconnue et demande une rançon afin de les décrypter.</a:t>
            </a:r>
          </a:p>
          <a:p>
            <a:pPr algn="just"/>
            <a:r>
              <a:rPr lang="fr-FR" b="1" dirty="0">
                <a:solidFill>
                  <a:schemeClr val="accent3">
                    <a:lumMod val="75000"/>
                  </a:schemeClr>
                </a:solidFill>
              </a:rPr>
              <a:t>Vers</a:t>
            </a:r>
            <a:r>
              <a:rPr lang="fr-FR" dirty="0">
                <a:solidFill>
                  <a:schemeClr val="accent3">
                    <a:lumMod val="75000"/>
                  </a:schemeClr>
                </a:solidFill>
              </a:rPr>
              <a:t> : Se propage dans un réseau en exploitant indépendamment des vulnérabilités.</a:t>
            </a:r>
          </a:p>
          <a:p>
            <a:pPr algn="just"/>
            <a:r>
              <a:rPr lang="fr-FR" b="1" dirty="0">
                <a:solidFill>
                  <a:schemeClr val="accent3">
                    <a:lumMod val="50000"/>
                  </a:schemeClr>
                </a:solidFill>
              </a:rPr>
              <a:t>Cheval de Troie</a:t>
            </a:r>
            <a:r>
              <a:rPr lang="fr-FR" dirty="0">
                <a:solidFill>
                  <a:schemeClr val="accent3">
                    <a:lumMod val="50000"/>
                  </a:schemeClr>
                </a:solidFill>
              </a:rPr>
              <a:t> : Malware déguisé en programme légitime.</a:t>
            </a:r>
          </a:p>
        </p:txBody>
      </p:sp>
    </p:spTree>
    <p:extLst>
      <p:ext uri="{BB962C8B-B14F-4D97-AF65-F5344CB8AC3E}">
        <p14:creationId xmlns:p14="http://schemas.microsoft.com/office/powerpoint/2010/main" val="1116091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B4E051-79E2-A9EA-C182-44EFDAF91EC9}"/>
              </a:ext>
            </a:extLst>
          </p:cNvPr>
          <p:cNvSpPr>
            <a:spLocks noGrp="1"/>
          </p:cNvSpPr>
          <p:nvPr>
            <p:ph type="title"/>
          </p:nvPr>
        </p:nvSpPr>
        <p:spPr/>
        <p:txBody>
          <a:bodyPr/>
          <a:lstStyle/>
          <a:p>
            <a:r>
              <a:rPr lang="fr-FR">
                <a:latin typeface="Consolas" panose="020B0609020204030204" pitchFamily="49" charset="0"/>
              </a:rPr>
              <a:t>En quoi peuvent-elles concerner la société vosrêves ?</a:t>
            </a:r>
            <a:endParaRPr lang="fr-FR" dirty="0">
              <a:latin typeface="Consolas" panose="020B0609020204030204" pitchFamily="49" charset="0"/>
            </a:endParaRPr>
          </a:p>
        </p:txBody>
      </p:sp>
      <p:sp>
        <p:nvSpPr>
          <p:cNvPr id="3" name="Espace réservé du contenu 2">
            <a:extLst>
              <a:ext uri="{FF2B5EF4-FFF2-40B4-BE49-F238E27FC236}">
                <a16:creationId xmlns:a16="http://schemas.microsoft.com/office/drawing/2014/main" id="{3377B139-1E4D-4754-3280-7BEA5C3927BB}"/>
              </a:ext>
            </a:extLst>
          </p:cNvPr>
          <p:cNvSpPr>
            <a:spLocks noGrp="1"/>
          </p:cNvSpPr>
          <p:nvPr>
            <p:ph idx="1"/>
          </p:nvPr>
        </p:nvSpPr>
        <p:spPr/>
        <p:txBody>
          <a:bodyPr>
            <a:normAutofit/>
          </a:bodyPr>
          <a:lstStyle/>
          <a:p>
            <a:pPr marL="0" indent="0">
              <a:buNone/>
            </a:pPr>
            <a:r>
              <a:rPr lang="fr-FR" dirty="0"/>
              <a:t>Des </a:t>
            </a:r>
            <a:r>
              <a:rPr lang="fr-FR" dirty="0">
                <a:solidFill>
                  <a:schemeClr val="accent6"/>
                </a:solidFill>
              </a:rPr>
              <a:t>entreprises de toute taille </a:t>
            </a:r>
            <a:r>
              <a:rPr lang="fr-FR" dirty="0"/>
              <a:t>sont les </a:t>
            </a:r>
            <a:r>
              <a:rPr lang="fr-FR" dirty="0">
                <a:solidFill>
                  <a:schemeClr val="accent6"/>
                </a:solidFill>
              </a:rPr>
              <a:t>cibles</a:t>
            </a:r>
            <a:r>
              <a:rPr lang="fr-FR" dirty="0"/>
              <a:t> de nombreux </a:t>
            </a:r>
            <a:r>
              <a:rPr lang="fr-FR" dirty="0">
                <a:solidFill>
                  <a:schemeClr val="accent6"/>
                </a:solidFill>
              </a:rPr>
              <a:t>pirates</a:t>
            </a:r>
            <a:r>
              <a:rPr lang="fr-FR" dirty="0"/>
              <a:t>, une bonne partie veulent avoir </a:t>
            </a:r>
            <a:r>
              <a:rPr lang="fr-FR" dirty="0">
                <a:solidFill>
                  <a:schemeClr val="accent6"/>
                </a:solidFill>
              </a:rPr>
              <a:t>accès</a:t>
            </a:r>
            <a:r>
              <a:rPr lang="fr-FR" dirty="0"/>
              <a:t> à des informations </a:t>
            </a:r>
            <a:r>
              <a:rPr lang="fr-FR" dirty="0">
                <a:solidFill>
                  <a:schemeClr val="accent6"/>
                </a:solidFill>
              </a:rPr>
              <a:t>sensibles</a:t>
            </a:r>
            <a:r>
              <a:rPr lang="fr-FR" dirty="0"/>
              <a:t> afin de les </a:t>
            </a:r>
            <a:r>
              <a:rPr lang="fr-FR" dirty="0">
                <a:solidFill>
                  <a:schemeClr val="accent6"/>
                </a:solidFill>
              </a:rPr>
              <a:t>revendre</a:t>
            </a:r>
            <a:r>
              <a:rPr lang="fr-FR" dirty="0"/>
              <a:t> ou effectuer d’autres actions malveillantes. Notre entreprise possède de </a:t>
            </a:r>
            <a:r>
              <a:rPr lang="fr-FR" dirty="0">
                <a:solidFill>
                  <a:schemeClr val="accent6"/>
                </a:solidFill>
              </a:rPr>
              <a:t>nombreuses données</a:t>
            </a:r>
            <a:r>
              <a:rPr lang="fr-FR" dirty="0"/>
              <a:t> qui sont stockées sur le serveur de données, notamment les informations </a:t>
            </a:r>
            <a:r>
              <a:rPr lang="fr-FR" dirty="0">
                <a:solidFill>
                  <a:schemeClr val="accent6"/>
                </a:solidFill>
              </a:rPr>
              <a:t>relatives aux clients</a:t>
            </a:r>
            <a:r>
              <a:rPr lang="fr-FR" dirty="0"/>
              <a:t> comme leurs </a:t>
            </a:r>
            <a:r>
              <a:rPr lang="fr-FR" dirty="0">
                <a:solidFill>
                  <a:schemeClr val="accent6"/>
                </a:solidFill>
              </a:rPr>
              <a:t>informations bancaires</a:t>
            </a:r>
            <a:r>
              <a:rPr lang="fr-FR" dirty="0"/>
              <a:t>. L’entreprise dispose d’un réseau informatique sur lequel chaque employé se connecte avec un identifiant et un mot de passe qui lui ont été remis lors de l’embauche, et qui lui permettent d’</a:t>
            </a:r>
            <a:r>
              <a:rPr lang="fr-FR" dirty="0">
                <a:solidFill>
                  <a:schemeClr val="accent6"/>
                </a:solidFill>
              </a:rPr>
              <a:t>accéder aux données </a:t>
            </a:r>
            <a:r>
              <a:rPr lang="fr-FR" dirty="0"/>
              <a:t>concernant les voyages proposés, ainsi qu’aux informations relatives aux clients.</a:t>
            </a:r>
          </a:p>
        </p:txBody>
      </p:sp>
    </p:spTree>
    <p:extLst>
      <p:ext uri="{BB962C8B-B14F-4D97-AF65-F5344CB8AC3E}">
        <p14:creationId xmlns:p14="http://schemas.microsoft.com/office/powerpoint/2010/main" val="332967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95A11-180B-7BD1-176F-D2F182836A12}"/>
              </a:ext>
            </a:extLst>
          </p:cNvPr>
          <p:cNvSpPr>
            <a:spLocks noGrp="1"/>
          </p:cNvSpPr>
          <p:nvPr>
            <p:ph type="title"/>
          </p:nvPr>
        </p:nvSpPr>
        <p:spPr/>
        <p:txBody>
          <a:bodyPr/>
          <a:lstStyle/>
          <a:p>
            <a:r>
              <a:rPr lang="fr-FR" dirty="0">
                <a:latin typeface="Consolas" panose="020B0609020204030204" pitchFamily="49" charset="0"/>
              </a:rPr>
              <a:t>les méthodes de protection afin de limiter ces risques</a:t>
            </a:r>
          </a:p>
        </p:txBody>
      </p:sp>
      <p:sp>
        <p:nvSpPr>
          <p:cNvPr id="3" name="Espace réservé du contenu 2">
            <a:extLst>
              <a:ext uri="{FF2B5EF4-FFF2-40B4-BE49-F238E27FC236}">
                <a16:creationId xmlns:a16="http://schemas.microsoft.com/office/drawing/2014/main" id="{96798024-28A4-BDF8-8C49-9A9940C1B5B1}"/>
              </a:ext>
            </a:extLst>
          </p:cNvPr>
          <p:cNvSpPr>
            <a:spLocks noGrp="1"/>
          </p:cNvSpPr>
          <p:nvPr>
            <p:ph sz="half" idx="1"/>
          </p:nvPr>
        </p:nvSpPr>
        <p:spPr/>
        <p:txBody>
          <a:bodyPr numCol="1" spcCol="360000">
            <a:normAutofit fontScale="92500" lnSpcReduction="20000"/>
          </a:bodyPr>
          <a:lstStyle/>
          <a:p>
            <a:pPr algn="just"/>
            <a:r>
              <a:rPr lang="fr-FR" b="1" dirty="0">
                <a:solidFill>
                  <a:schemeClr val="accent2">
                    <a:lumMod val="75000"/>
                  </a:schemeClr>
                </a:solidFill>
              </a:rPr>
              <a:t>Spam</a:t>
            </a:r>
            <a:r>
              <a:rPr lang="fr-FR" dirty="0">
                <a:solidFill>
                  <a:schemeClr val="accent2">
                    <a:lumMod val="75000"/>
                  </a:schemeClr>
                </a:solidFill>
              </a:rPr>
              <a:t> : Les messageries sont de nos jours équipés d’un filtrage de spam. Il se peut qu’il soit mal configuré.</a:t>
            </a:r>
          </a:p>
          <a:p>
            <a:pPr algn="just"/>
            <a:r>
              <a:rPr lang="fr-FR" b="1" dirty="0">
                <a:solidFill>
                  <a:schemeClr val="accent5">
                    <a:lumMod val="50000"/>
                  </a:schemeClr>
                </a:solidFill>
              </a:rPr>
              <a:t>Hameçonnage</a:t>
            </a:r>
            <a:r>
              <a:rPr lang="fr-FR" dirty="0">
                <a:solidFill>
                  <a:schemeClr val="accent5">
                    <a:lumMod val="50000"/>
                  </a:schemeClr>
                </a:solidFill>
              </a:rPr>
              <a:t> : Ayez un œil critique sur les mails que vous recevez, surtout ceux qui sont inattendus. Vérifiez si l’adresse de l’envoyeur est connue.</a:t>
            </a:r>
          </a:p>
          <a:p>
            <a:pPr algn="just"/>
            <a:r>
              <a:rPr lang="fr-FR" b="1" dirty="0">
                <a:solidFill>
                  <a:schemeClr val="accent2">
                    <a:lumMod val="75000"/>
                  </a:schemeClr>
                </a:solidFill>
              </a:rPr>
              <a:t>Usurpation d’identité </a:t>
            </a:r>
            <a:r>
              <a:rPr lang="fr-FR" dirty="0">
                <a:solidFill>
                  <a:schemeClr val="accent2">
                    <a:lumMod val="75000"/>
                  </a:schemeClr>
                </a:solidFill>
              </a:rPr>
              <a:t>: Ne disiez pas tout de vous sur Internet. Sécurisez vos comptes, les brèches de données personnelles aident les pirates à vous usurper.</a:t>
            </a:r>
            <a:endParaRPr lang="fr-FR" dirty="0">
              <a:solidFill>
                <a:schemeClr val="accent5">
                  <a:lumMod val="50000"/>
                </a:schemeClr>
              </a:solidFill>
            </a:endParaRPr>
          </a:p>
        </p:txBody>
      </p:sp>
      <p:sp>
        <p:nvSpPr>
          <p:cNvPr id="4" name="Espace réservé du contenu 3">
            <a:extLst>
              <a:ext uri="{FF2B5EF4-FFF2-40B4-BE49-F238E27FC236}">
                <a16:creationId xmlns:a16="http://schemas.microsoft.com/office/drawing/2014/main" id="{243EBB28-1AE6-2CCB-2DC5-CF5D53284854}"/>
              </a:ext>
            </a:extLst>
          </p:cNvPr>
          <p:cNvSpPr>
            <a:spLocks noGrp="1"/>
          </p:cNvSpPr>
          <p:nvPr>
            <p:ph sz="half" idx="2"/>
          </p:nvPr>
        </p:nvSpPr>
        <p:spPr/>
        <p:txBody>
          <a:bodyPr>
            <a:normAutofit fontScale="92500" lnSpcReduction="20000"/>
          </a:bodyPr>
          <a:lstStyle/>
          <a:p>
            <a:pPr algn="just"/>
            <a:r>
              <a:rPr lang="fr-FR" b="1" dirty="0">
                <a:solidFill>
                  <a:schemeClr val="accent5">
                    <a:lumMod val="50000"/>
                  </a:schemeClr>
                </a:solidFill>
              </a:rPr>
              <a:t>Logiciels malveillants</a:t>
            </a:r>
            <a:r>
              <a:rPr lang="fr-FR" dirty="0">
                <a:solidFill>
                  <a:schemeClr val="accent5">
                    <a:lumMod val="50000"/>
                  </a:schemeClr>
                </a:solidFill>
              </a:rPr>
              <a:t> : L’installation d’un antivirus permettra de bloquer le fonctionnement de la plupart de ces programmes.</a:t>
            </a:r>
          </a:p>
          <a:p>
            <a:pPr algn="just"/>
            <a:r>
              <a:rPr lang="fr-FR" b="1" dirty="0">
                <a:solidFill>
                  <a:schemeClr val="accent2">
                    <a:lumMod val="75000"/>
                  </a:schemeClr>
                </a:solidFill>
              </a:rPr>
              <a:t>Vol d’appareils mobiles </a:t>
            </a:r>
            <a:r>
              <a:rPr lang="fr-FR" dirty="0">
                <a:solidFill>
                  <a:schemeClr val="accent2">
                    <a:lumMod val="75000"/>
                  </a:schemeClr>
                </a:solidFill>
              </a:rPr>
              <a:t>: Il ne faut pas laisser vos appareils sans surveillance.</a:t>
            </a:r>
          </a:p>
          <a:p>
            <a:pPr algn="just"/>
            <a:r>
              <a:rPr lang="fr-FR" b="1" dirty="0">
                <a:solidFill>
                  <a:schemeClr val="accent5">
                    <a:lumMod val="50000"/>
                  </a:schemeClr>
                </a:solidFill>
              </a:rPr>
              <a:t>Mauvaise sécurité interne</a:t>
            </a:r>
            <a:r>
              <a:rPr lang="fr-FR" dirty="0">
                <a:solidFill>
                  <a:schemeClr val="accent5">
                    <a:lumMod val="50000"/>
                  </a:schemeClr>
                </a:solidFill>
              </a:rPr>
              <a:t> : Pour les administrateurs, il faut limiter les permissions d’accès.</a:t>
            </a:r>
            <a:endParaRPr lang="fr-FR" dirty="0"/>
          </a:p>
        </p:txBody>
      </p:sp>
      <p:pic>
        <p:nvPicPr>
          <p:cNvPr id="5" name="Espace réservé du contenu 9" descr="Bouclier coche avec un remplissage uni">
            <a:extLst>
              <a:ext uri="{FF2B5EF4-FFF2-40B4-BE49-F238E27FC236}">
                <a16:creationId xmlns:a16="http://schemas.microsoft.com/office/drawing/2014/main" id="{09FE8629-BB71-3F74-E40A-B24D0F88F8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0495" y="5262562"/>
            <a:ext cx="914400" cy="914400"/>
          </a:xfrm>
          <a:prstGeom prst="rect">
            <a:avLst/>
          </a:prstGeom>
        </p:spPr>
      </p:pic>
    </p:spTree>
    <p:extLst>
      <p:ext uri="{BB962C8B-B14F-4D97-AF65-F5344CB8AC3E}">
        <p14:creationId xmlns:p14="http://schemas.microsoft.com/office/powerpoint/2010/main" val="98021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os plan d’une partie d’un tableau de circuits imprimés">
            <a:extLst>
              <a:ext uri="{FF2B5EF4-FFF2-40B4-BE49-F238E27FC236}">
                <a16:creationId xmlns:a16="http://schemas.microsoft.com/office/drawing/2014/main" id="{5546F7D7-E1C7-2439-D911-5FE975E1A2FB}"/>
              </a:ext>
            </a:extLst>
          </p:cNvPr>
          <p:cNvPicPr>
            <a:picLocks noChangeAspect="1"/>
          </p:cNvPicPr>
          <p:nvPr/>
        </p:nvPicPr>
        <p:blipFill rotWithShape="1">
          <a:blip r:embed="rId2">
            <a:alphaModFix amt="35000"/>
          </a:blip>
          <a:srcRect t="11200" b="4214"/>
          <a:stretch/>
        </p:blipFill>
        <p:spPr>
          <a:xfrm>
            <a:off x="1" y="10"/>
            <a:ext cx="12191999" cy="6857990"/>
          </a:xfrm>
          <a:prstGeom prst="rect">
            <a:avLst/>
          </a:prstGeom>
          <a:noFill/>
        </p:spPr>
      </p:pic>
      <p:sp>
        <p:nvSpPr>
          <p:cNvPr id="5" name="Titre 4">
            <a:extLst>
              <a:ext uri="{FF2B5EF4-FFF2-40B4-BE49-F238E27FC236}">
                <a16:creationId xmlns:a16="http://schemas.microsoft.com/office/drawing/2014/main" id="{A3F33B87-F261-20F6-B22C-8D4E86EDB38C}"/>
              </a:ext>
            </a:extLst>
          </p:cNvPr>
          <p:cNvSpPr>
            <a:spLocks noGrp="1"/>
          </p:cNvSpPr>
          <p:nvPr>
            <p:ph type="ctrTitle"/>
          </p:nvPr>
        </p:nvSpPr>
        <p:spPr>
          <a:xfrm>
            <a:off x="2276889" y="2002536"/>
            <a:ext cx="7638222" cy="2852928"/>
          </a:xfrm>
        </p:spPr>
        <p:txBody>
          <a:bodyPr anchor="t"/>
          <a:lstStyle/>
          <a:p>
            <a:r>
              <a:rPr lang="fr-FR" dirty="0">
                <a:latin typeface="Consolas" panose="020B0609020204030204" pitchFamily="49" charset="0"/>
              </a:rPr>
              <a:t>Merci de votre attention</a:t>
            </a:r>
          </a:p>
        </p:txBody>
      </p:sp>
    </p:spTree>
    <p:extLst>
      <p:ext uri="{BB962C8B-B14F-4D97-AF65-F5344CB8AC3E}">
        <p14:creationId xmlns:p14="http://schemas.microsoft.com/office/powerpoint/2010/main" val="1808533527"/>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emplate/>
  <TotalTime>216</TotalTime>
  <Words>631</Words>
  <Application>Microsoft Office PowerPoint</Application>
  <PresentationFormat>Grand écran</PresentationFormat>
  <Paragraphs>34</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Avenir Next LT Pro</vt:lpstr>
      <vt:lpstr>Avenir Next LT Pro Light</vt:lpstr>
      <vt:lpstr>Consolas</vt:lpstr>
      <vt:lpstr>VeniceBeachVTI</vt:lpstr>
      <vt:lpstr>Sensibilisation aux risques en matière de sécurité informatique</vt:lpstr>
      <vt:lpstr>En quoi la sécurité est-elle importante ?</vt:lpstr>
      <vt:lpstr>sommaire</vt:lpstr>
      <vt:lpstr>Les différents types d’attaques informatiques</vt:lpstr>
      <vt:lpstr>Les différents types de logiciels malveillants (malwares)</vt:lpstr>
      <vt:lpstr>En quoi peuvent-elles concerner la société vosrêves ?</vt:lpstr>
      <vt:lpstr>les méthodes de protection afin de limiter ces risques</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Sensibilisation aux risques de la sécurité informatique</dc:title>
  <dc:creator>HENRIQUES  Math�o</dc:creator>
  <cp:lastModifiedBy>UTI021</cp:lastModifiedBy>
  <cp:revision>13</cp:revision>
  <dcterms:created xsi:type="dcterms:W3CDTF">2023-10-17T12:22:00Z</dcterms:created>
  <dcterms:modified xsi:type="dcterms:W3CDTF">2023-11-07T13:35:55Z</dcterms:modified>
</cp:coreProperties>
</file>