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5343" autoAdjust="0"/>
  </p:normalViewPr>
  <p:slideViewPr>
    <p:cSldViewPr snapToGrid="0">
      <p:cViewPr varScale="1">
        <p:scale>
          <a:sx n="88" d="100"/>
          <a:sy n="88" d="100"/>
        </p:scale>
        <p:origin x="43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79381-1294-45EF-A395-D8A6C8FDAAE2}" type="datetimeFigureOut">
              <a:rPr lang="en-GB" smtClean="0"/>
              <a:t>05-Dec-16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3CB8B-9C23-462E-92F4-A998FB6F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7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909-7150-4A98-89B1-FAA974889E4A}" type="datetimeFigureOut">
              <a:rPr lang="en-GB" smtClean="0"/>
              <a:t>05-Dec-16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E094-96C6-4E85-B139-90538BEBC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78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909-7150-4A98-89B1-FAA974889E4A}" type="datetimeFigureOut">
              <a:rPr lang="en-GB" smtClean="0"/>
              <a:t>05-Dec-16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E094-96C6-4E85-B139-90538BEBC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39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909-7150-4A98-89B1-FAA974889E4A}" type="datetimeFigureOut">
              <a:rPr lang="en-GB" smtClean="0"/>
              <a:t>05-Dec-16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E094-96C6-4E85-B139-90538BEBC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909-7150-4A98-89B1-FAA974889E4A}" type="datetimeFigureOut">
              <a:rPr lang="en-GB" smtClean="0"/>
              <a:t>05-Dec-16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E094-96C6-4E85-B139-90538BEBC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2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909-7150-4A98-89B1-FAA974889E4A}" type="datetimeFigureOut">
              <a:rPr lang="en-GB" smtClean="0"/>
              <a:t>05-Dec-16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E094-96C6-4E85-B139-90538BEBC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97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909-7150-4A98-89B1-FAA974889E4A}" type="datetimeFigureOut">
              <a:rPr lang="en-GB" smtClean="0"/>
              <a:t>05-Dec-16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E094-96C6-4E85-B139-90538BEBC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6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909-7150-4A98-89B1-FAA974889E4A}" type="datetimeFigureOut">
              <a:rPr lang="en-GB" smtClean="0"/>
              <a:t>05-Dec-16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E094-96C6-4E85-B139-90538BEBC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83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909-7150-4A98-89B1-FAA974889E4A}" type="datetimeFigureOut">
              <a:rPr lang="en-GB" smtClean="0"/>
              <a:t>05-Dec-16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E094-96C6-4E85-B139-90538BEBC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83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909-7150-4A98-89B1-FAA974889E4A}" type="datetimeFigureOut">
              <a:rPr lang="en-GB" smtClean="0"/>
              <a:t>05-Dec-16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E094-96C6-4E85-B139-90538BEBC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5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909-7150-4A98-89B1-FAA974889E4A}" type="datetimeFigureOut">
              <a:rPr lang="en-GB" smtClean="0"/>
              <a:t>05-Dec-16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E094-96C6-4E85-B139-90538BEBC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35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909-7150-4A98-89B1-FAA974889E4A}" type="datetimeFigureOut">
              <a:rPr lang="en-GB" smtClean="0"/>
              <a:t>05-Dec-16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E094-96C6-4E85-B139-90538BEBC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43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F909-7150-4A98-89B1-FAA974889E4A}" type="datetimeFigureOut">
              <a:rPr lang="en-GB" smtClean="0"/>
              <a:t>05-Dec-16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1E094-96C6-4E85-B139-90538BEBC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3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0284" y="985390"/>
            <a:ext cx="296092" cy="287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6376" y="1168271"/>
            <a:ext cx="780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20923" y="1129083"/>
            <a:ext cx="12396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19524" y="1129081"/>
            <a:ext cx="579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487055" y="645570"/>
            <a:ext cx="1932469" cy="1045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87056" y="919890"/>
            <a:ext cx="19324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37144" y="616058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290619" y="-64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428810" y="903441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Entry/client request</a:t>
            </a:r>
            <a:endParaRPr lang="en-GB" dirty="0"/>
          </a:p>
        </p:txBody>
      </p:sp>
      <p:sp>
        <p:nvSpPr>
          <p:cNvPr id="22" name="Diamond 21"/>
          <p:cNvSpPr/>
          <p:nvPr/>
        </p:nvSpPr>
        <p:spPr>
          <a:xfrm>
            <a:off x="3999346" y="837343"/>
            <a:ext cx="508189" cy="58347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567247" y="629733"/>
            <a:ext cx="1178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[Want to take</a:t>
            </a:r>
          </a:p>
          <a:p>
            <a:r>
              <a:rPr lang="en-US" sz="1400" dirty="0" smtClean="0"/>
              <a:t>A loan]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5760586" y="397560"/>
            <a:ext cx="1541439" cy="961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760587" y="671880"/>
            <a:ext cx="154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00874" y="345186"/>
            <a:ext cx="168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information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5713731" y="632127"/>
            <a:ext cx="165622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Do/put guarantees</a:t>
            </a:r>
          </a:p>
          <a:p>
            <a:r>
              <a:rPr lang="en-US" sz="1100" dirty="0" smtClean="0"/>
              <a:t>Do/add client NID</a:t>
            </a:r>
          </a:p>
          <a:p>
            <a:r>
              <a:rPr lang="en-US" sz="1100" dirty="0" smtClean="0"/>
              <a:t>Do/add requested money</a:t>
            </a:r>
          </a:p>
          <a:p>
            <a:r>
              <a:rPr lang="en-US" sz="1100" dirty="0" smtClean="0"/>
              <a:t>Exit/client information</a:t>
            </a:r>
          </a:p>
          <a:p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302025" y="821303"/>
            <a:ext cx="1823502" cy="30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125527" y="634440"/>
            <a:ext cx="2349575" cy="1092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9125527" y="920435"/>
            <a:ext cx="225861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11406" y="603601"/>
            <a:ext cx="160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Loan operation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9080045" y="883808"/>
            <a:ext cx="2440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Entry/</a:t>
            </a:r>
            <a:r>
              <a:rPr lang="en-US" dirty="0" smtClean="0"/>
              <a:t>client information</a:t>
            </a:r>
          </a:p>
          <a:p>
            <a:r>
              <a:rPr lang="en-US" dirty="0" smtClean="0"/>
              <a:t>Do/manage loan</a:t>
            </a:r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0973099" y="1749019"/>
            <a:ext cx="0" cy="1473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947817" y="1903211"/>
            <a:ext cx="981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Check </a:t>
            </a:r>
            <a:r>
              <a:rPr lang="en-GB" sz="1200" b="1" dirty="0" smtClean="0"/>
              <a:t>client</a:t>
            </a:r>
          </a:p>
          <a:p>
            <a:r>
              <a:rPr lang="en-GB" sz="1200" b="1" dirty="0" smtClean="0"/>
              <a:t> </a:t>
            </a:r>
            <a:r>
              <a:rPr lang="en-GB" sz="1200" b="1" dirty="0"/>
              <a:t>information</a:t>
            </a:r>
          </a:p>
          <a:p>
            <a:r>
              <a:rPr lang="en-GB" sz="1200" b="1" dirty="0"/>
              <a:t> </a:t>
            </a:r>
            <a:r>
              <a:rPr lang="en-GB" sz="1200" b="1" dirty="0" smtClean="0"/>
              <a:t> </a:t>
            </a:r>
            <a:r>
              <a:rPr lang="en-GB" sz="1200" b="1" dirty="0"/>
              <a:t>[correct]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0428284" y="1727364"/>
            <a:ext cx="0" cy="1010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9293600" y="2748349"/>
            <a:ext cx="11346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293600" y="1727364"/>
            <a:ext cx="0" cy="1038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317513" y="2007991"/>
            <a:ext cx="12365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Check client </a:t>
            </a:r>
            <a:endParaRPr lang="en-GB" sz="1400" dirty="0" smtClean="0"/>
          </a:p>
          <a:p>
            <a:r>
              <a:rPr lang="en-GB" sz="1400" dirty="0" smtClean="0"/>
              <a:t>Information</a:t>
            </a:r>
          </a:p>
          <a:p>
            <a:r>
              <a:rPr lang="en-GB" sz="1400" dirty="0" smtClean="0"/>
              <a:t> [incorrect]</a:t>
            </a:r>
            <a:endParaRPr lang="en-GB" sz="1400" dirty="0"/>
          </a:p>
        </p:txBody>
      </p:sp>
      <p:sp>
        <p:nvSpPr>
          <p:cNvPr id="37" name="Rectangle 36"/>
          <p:cNvSpPr/>
          <p:nvPr/>
        </p:nvSpPr>
        <p:spPr>
          <a:xfrm>
            <a:off x="10497188" y="3222518"/>
            <a:ext cx="1432244" cy="1092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0497188" y="3488527"/>
            <a:ext cx="1432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614301" y="317633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Finish loan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0460708" y="3479820"/>
            <a:ext cx="150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Exit/request complete</a:t>
            </a:r>
            <a:endParaRPr lang="en-GB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458309" y="1411352"/>
            <a:ext cx="2784493" cy="162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02447" y="1830237"/>
            <a:ext cx="11240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[Deposit,</a:t>
            </a:r>
          </a:p>
          <a:p>
            <a:r>
              <a:rPr lang="en-US" dirty="0" smtClean="0"/>
              <a:t>withdraw,</a:t>
            </a:r>
          </a:p>
          <a:p>
            <a:r>
              <a:rPr lang="en-US" dirty="0" smtClean="0"/>
              <a:t>transfer]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03618" y="3035792"/>
            <a:ext cx="1597550" cy="1092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03617" y="3321789"/>
            <a:ext cx="159755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4454" y="2973582"/>
            <a:ext cx="13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Check client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403615" y="3306827"/>
            <a:ext cx="159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Do/check if old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3269025" y="60483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2" name="Diamond 61"/>
          <p:cNvSpPr/>
          <p:nvPr/>
        </p:nvSpPr>
        <p:spPr>
          <a:xfrm>
            <a:off x="2418617" y="3199108"/>
            <a:ext cx="508189" cy="58347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024430" y="3479166"/>
            <a:ext cx="3941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926806" y="3486449"/>
            <a:ext cx="9438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41629" y="4362697"/>
            <a:ext cx="966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[old client]</a:t>
            </a:r>
            <a:endParaRPr lang="en-GB" sz="1400" dirty="0"/>
          </a:p>
        </p:txBody>
      </p:sp>
      <p:cxnSp>
        <p:nvCxnSpPr>
          <p:cNvPr id="67" name="Straight Connector 66"/>
          <p:cNvCxnSpPr>
            <a:stCxn id="62" idx="2"/>
          </p:cNvCxnSpPr>
          <p:nvPr/>
        </p:nvCxnSpPr>
        <p:spPr>
          <a:xfrm>
            <a:off x="2672712" y="3782583"/>
            <a:ext cx="0" cy="879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656208" y="4628819"/>
            <a:ext cx="2016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56208" y="4628819"/>
            <a:ext cx="0" cy="52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11593" y="5166039"/>
            <a:ext cx="1994263" cy="1172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111593" y="5457778"/>
            <a:ext cx="1994263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7471" y="5105223"/>
            <a:ext cx="130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Check info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98899" y="5415409"/>
            <a:ext cx="1446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Do/put NID</a:t>
            </a:r>
          </a:p>
          <a:p>
            <a:r>
              <a:rPr lang="en-US" sz="1400" dirty="0"/>
              <a:t>Do/put </a:t>
            </a:r>
            <a:r>
              <a:rPr lang="en-US" sz="1400" dirty="0" smtClean="0"/>
              <a:t>password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2823530" y="3173129"/>
            <a:ext cx="10701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/>
              <a:t>[new </a:t>
            </a:r>
            <a:r>
              <a:rPr lang="en-GB" sz="1400" b="1" dirty="0"/>
              <a:t>client]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799725" y="3231522"/>
            <a:ext cx="2317891" cy="1172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7797237" y="3487318"/>
            <a:ext cx="23203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061039" y="3202317"/>
            <a:ext cx="1858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New client operation </a:t>
            </a:r>
            <a:endParaRPr lang="en-GB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739530" y="3480891"/>
            <a:ext cx="24736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Entry/new account information</a:t>
            </a:r>
          </a:p>
          <a:p>
            <a:r>
              <a:rPr lang="en-US" sz="1400" dirty="0"/>
              <a:t>Exit/account </a:t>
            </a:r>
            <a:r>
              <a:rPr lang="en-US" sz="1400" dirty="0" smtClean="0"/>
              <a:t>opened</a:t>
            </a:r>
            <a:endParaRPr lang="en-GB" sz="1400" dirty="0" smtClean="0"/>
          </a:p>
          <a:p>
            <a:r>
              <a:rPr lang="en-GB" sz="1400" dirty="0" smtClean="0"/>
              <a:t>Do/open new account</a:t>
            </a:r>
          </a:p>
          <a:p>
            <a:r>
              <a:rPr lang="en-GB" sz="1400" dirty="0" smtClean="0"/>
              <a:t>Do/deposit</a:t>
            </a:r>
          </a:p>
        </p:txBody>
      </p:sp>
      <p:sp>
        <p:nvSpPr>
          <p:cNvPr id="79" name="Oval 78"/>
          <p:cNvSpPr/>
          <p:nvPr/>
        </p:nvSpPr>
        <p:spPr>
          <a:xfrm>
            <a:off x="9364866" y="5626514"/>
            <a:ext cx="296092" cy="287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9225529" y="5457778"/>
            <a:ext cx="574766" cy="6008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Straight Arrow Connector 80"/>
          <p:cNvCxnSpPr>
            <a:endCxn id="80" idx="0"/>
          </p:cNvCxnSpPr>
          <p:nvPr/>
        </p:nvCxnSpPr>
        <p:spPr>
          <a:xfrm>
            <a:off x="9511406" y="4404221"/>
            <a:ext cx="1506" cy="1053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200841" y="5183312"/>
            <a:ext cx="1994263" cy="1172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3200841" y="5475051"/>
            <a:ext cx="1994263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88147" y="5432682"/>
            <a:ext cx="16381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Entry/client request</a:t>
            </a:r>
          </a:p>
          <a:p>
            <a:r>
              <a:rPr lang="en-GB" sz="1400" dirty="0" smtClean="0"/>
              <a:t>Do/withdraw</a:t>
            </a:r>
          </a:p>
          <a:p>
            <a:r>
              <a:rPr lang="en-GB" sz="1400" dirty="0" smtClean="0"/>
              <a:t>Do/deposit</a:t>
            </a:r>
          </a:p>
          <a:p>
            <a:r>
              <a:rPr lang="en-GB" sz="1400" dirty="0" smtClean="0"/>
              <a:t>Do/transfer money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105856" y="5887773"/>
            <a:ext cx="1075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105856" y="6161527"/>
            <a:ext cx="431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537260" y="6187653"/>
            <a:ext cx="0" cy="458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865214" y="6646304"/>
            <a:ext cx="167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65214" y="6338739"/>
            <a:ext cx="0" cy="307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078950" y="5265108"/>
            <a:ext cx="1705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Check old </a:t>
            </a:r>
            <a:r>
              <a:rPr lang="en-GB" sz="1200" dirty="0"/>
              <a:t>client</a:t>
            </a:r>
          </a:p>
          <a:p>
            <a:r>
              <a:rPr lang="en-GB" sz="1200" dirty="0"/>
              <a:t> information </a:t>
            </a:r>
          </a:p>
          <a:p>
            <a:r>
              <a:rPr lang="en-GB" sz="1200" dirty="0"/>
              <a:t> [correct]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195104" y="5887773"/>
            <a:ext cx="1075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267151" y="5273228"/>
            <a:ext cx="1432244" cy="888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6267151" y="5539237"/>
            <a:ext cx="1432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418578" y="5230743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Finish old</a:t>
            </a:r>
            <a:endParaRPr lang="en-GB" dirty="0"/>
          </a:p>
        </p:txBody>
      </p:sp>
      <p:sp>
        <p:nvSpPr>
          <p:cNvPr id="96" name="TextBox 95"/>
          <p:cNvSpPr txBox="1"/>
          <p:nvPr/>
        </p:nvSpPr>
        <p:spPr>
          <a:xfrm>
            <a:off x="6230671" y="5530530"/>
            <a:ext cx="1505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Exit/request complete</a:t>
            </a:r>
            <a:endParaRPr lang="en-GB" sz="14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7735872" y="5887773"/>
            <a:ext cx="1489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482400" y="6423703"/>
            <a:ext cx="26945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 smtClean="0"/>
              <a:t>Check old </a:t>
            </a:r>
            <a:r>
              <a:rPr lang="en-GB" sz="1200" b="1" dirty="0"/>
              <a:t>client information [incorrect]</a:t>
            </a:r>
          </a:p>
        </p:txBody>
      </p:sp>
      <p:cxnSp>
        <p:nvCxnSpPr>
          <p:cNvPr id="105" name="Straight Arrow Connector 104"/>
          <p:cNvCxnSpPr>
            <a:endCxn id="80" idx="7"/>
          </p:cNvCxnSpPr>
          <p:nvPr/>
        </p:nvCxnSpPr>
        <p:spPr>
          <a:xfrm flipH="1">
            <a:off x="9716122" y="4333416"/>
            <a:ext cx="1178279" cy="1212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3874653" y="2296232"/>
            <a:ext cx="2047648" cy="1648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3874653" y="2570552"/>
            <a:ext cx="20476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062558" y="2229019"/>
            <a:ext cx="201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account</a:t>
            </a:r>
            <a:endParaRPr lang="en-GB" dirty="0"/>
          </a:p>
        </p:txBody>
      </p:sp>
      <p:sp>
        <p:nvSpPr>
          <p:cNvPr id="116" name="Rectangle 115"/>
          <p:cNvSpPr/>
          <p:nvPr/>
        </p:nvSpPr>
        <p:spPr>
          <a:xfrm>
            <a:off x="3844186" y="2559968"/>
            <a:ext cx="23864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Do/put name</a:t>
            </a:r>
          </a:p>
          <a:p>
            <a:r>
              <a:rPr lang="en-US" sz="1200" dirty="0"/>
              <a:t>Do/put client NID</a:t>
            </a:r>
          </a:p>
          <a:p>
            <a:r>
              <a:rPr lang="en-US" sz="1200" dirty="0"/>
              <a:t>Do/put age</a:t>
            </a:r>
          </a:p>
          <a:p>
            <a:r>
              <a:rPr lang="en-US" sz="1200" dirty="0"/>
              <a:t>Do/put address</a:t>
            </a:r>
          </a:p>
          <a:p>
            <a:r>
              <a:rPr lang="en-US" sz="1200" dirty="0"/>
              <a:t>Do/put phone</a:t>
            </a:r>
          </a:p>
          <a:p>
            <a:r>
              <a:rPr lang="en-US" sz="1200" dirty="0"/>
              <a:t>Do/put password</a:t>
            </a:r>
          </a:p>
          <a:p>
            <a:r>
              <a:rPr lang="en-US" sz="1200" dirty="0"/>
              <a:t>Exit/new </a:t>
            </a:r>
            <a:r>
              <a:rPr lang="en-US" sz="1200" dirty="0" smtClean="0"/>
              <a:t>client </a:t>
            </a:r>
            <a:r>
              <a:rPr lang="en-US" sz="1200" dirty="0"/>
              <a:t>information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5922678" y="3541161"/>
            <a:ext cx="8186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749993" y="3541161"/>
            <a:ext cx="0" cy="996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4728141" y="3947357"/>
            <a:ext cx="0" cy="572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518811" y="3932658"/>
            <a:ext cx="2468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Check new client</a:t>
            </a:r>
          </a:p>
          <a:p>
            <a:r>
              <a:rPr lang="en-GB" sz="1200" dirty="0" smtClean="0"/>
              <a:t> </a:t>
            </a:r>
            <a:r>
              <a:rPr lang="en-GB" sz="1200" dirty="0"/>
              <a:t>information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[Incorrect</a:t>
            </a:r>
            <a:r>
              <a:rPr lang="en-GB" sz="1200" dirty="0"/>
              <a:t>]</a:t>
            </a:r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4728141" y="4537838"/>
            <a:ext cx="2013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922301" y="1935869"/>
            <a:ext cx="344850" cy="104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6273516" y="1601206"/>
            <a:ext cx="1932469" cy="1045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6273517" y="1875526"/>
            <a:ext cx="19324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673954" y="1533823"/>
            <a:ext cx="12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money</a:t>
            </a:r>
            <a:endParaRPr lang="en-GB" dirty="0"/>
          </a:p>
        </p:txBody>
      </p:sp>
      <p:sp>
        <p:nvSpPr>
          <p:cNvPr id="149" name="TextBox 148"/>
          <p:cNvSpPr txBox="1"/>
          <p:nvPr/>
        </p:nvSpPr>
        <p:spPr>
          <a:xfrm>
            <a:off x="6226661" y="1835773"/>
            <a:ext cx="1979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Entry/client money</a:t>
            </a:r>
          </a:p>
          <a:p>
            <a:endParaRPr lang="en-US" dirty="0" smtClean="0"/>
          </a:p>
          <a:p>
            <a:endParaRPr lang="en-GB" dirty="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6958149" y="2638843"/>
            <a:ext cx="0" cy="902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6962052" y="3521491"/>
            <a:ext cx="859664" cy="8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5010642" y="1635787"/>
            <a:ext cx="127470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b="1" dirty="0"/>
              <a:t>Check </a:t>
            </a:r>
            <a:r>
              <a:rPr lang="en-GB" sz="1100" b="1" dirty="0" smtClean="0"/>
              <a:t>new</a:t>
            </a:r>
          </a:p>
          <a:p>
            <a:r>
              <a:rPr lang="en-GB" sz="1100" b="1" dirty="0" smtClean="0"/>
              <a:t> </a:t>
            </a:r>
            <a:r>
              <a:rPr lang="en-GB" sz="1100" b="1" dirty="0"/>
              <a:t>client </a:t>
            </a:r>
            <a:r>
              <a:rPr lang="en-GB" sz="1100" b="1" dirty="0" smtClean="0"/>
              <a:t>information</a:t>
            </a:r>
          </a:p>
          <a:p>
            <a:r>
              <a:rPr lang="en-GB" sz="1100" b="1" dirty="0" smtClean="0"/>
              <a:t> [</a:t>
            </a:r>
            <a:r>
              <a:rPr lang="en-GB" sz="1100" b="1" dirty="0"/>
              <a:t>correct]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6903343" y="2886550"/>
            <a:ext cx="15921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Check money [&gt;=500 Le]</a:t>
            </a:r>
          </a:p>
        </p:txBody>
      </p:sp>
      <p:cxnSp>
        <p:nvCxnSpPr>
          <p:cNvPr id="156" name="Straight Connector 155"/>
          <p:cNvCxnSpPr/>
          <p:nvPr/>
        </p:nvCxnSpPr>
        <p:spPr>
          <a:xfrm>
            <a:off x="7593735" y="2619496"/>
            <a:ext cx="0" cy="153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593735" y="2766292"/>
            <a:ext cx="14196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9013371" y="2073400"/>
            <a:ext cx="0" cy="673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8205985" y="2073400"/>
            <a:ext cx="8073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8132625" y="2191220"/>
            <a:ext cx="9685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b="1" dirty="0"/>
              <a:t>Check </a:t>
            </a:r>
            <a:r>
              <a:rPr lang="en-GB" sz="1100" b="1" dirty="0" smtClean="0"/>
              <a:t>money</a:t>
            </a:r>
          </a:p>
          <a:p>
            <a:r>
              <a:rPr lang="en-GB" sz="1100" b="1" dirty="0" smtClean="0"/>
              <a:t> </a:t>
            </a:r>
            <a:r>
              <a:rPr lang="en-GB" sz="1100" b="1" dirty="0"/>
              <a:t>[&lt;500 Le]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3356840" y="5180451"/>
            <a:ext cx="1676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Old </a:t>
            </a:r>
            <a:r>
              <a:rPr lang="en-US" sz="1400" dirty="0"/>
              <a:t>client operation </a:t>
            </a:r>
            <a:endParaRPr lang="en-GB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98899" y="49951"/>
            <a:ext cx="4095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u="sng" dirty="0" smtClean="0"/>
              <a:t>State diagram for Bank system</a:t>
            </a:r>
            <a:endParaRPr lang="en-GB" sz="2400" b="1" i="1" u="sng" dirty="0"/>
          </a:p>
        </p:txBody>
      </p:sp>
      <p:sp>
        <p:nvSpPr>
          <p:cNvPr id="3" name="Rectangle 2"/>
          <p:cNvSpPr/>
          <p:nvPr/>
        </p:nvSpPr>
        <p:spPr>
          <a:xfrm>
            <a:off x="5347991" y="5426108"/>
            <a:ext cx="867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 smtClean="0"/>
              <a:t>[Process</a:t>
            </a:r>
          </a:p>
          <a:p>
            <a:r>
              <a:rPr lang="en-GB" sz="1200" b="1" dirty="0" smtClean="0"/>
              <a:t> complete]</a:t>
            </a:r>
            <a:endParaRPr lang="en-GB" sz="12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195104" y="5334339"/>
            <a:ext cx="518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33023" y="4815841"/>
            <a:ext cx="0" cy="518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062558" y="4798423"/>
            <a:ext cx="16704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62558" y="4798423"/>
            <a:ext cx="0" cy="367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103806" y="4750726"/>
            <a:ext cx="1482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[Process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not complete</a:t>
            </a:r>
            <a:r>
              <a:rPr lang="en-GB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252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95521"/>
              </p:ext>
            </p:extLst>
          </p:nvPr>
        </p:nvGraphicFramePr>
        <p:xfrm>
          <a:off x="1796869" y="397449"/>
          <a:ext cx="8128000" cy="590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285">
                  <a:extLst>
                    <a:ext uri="{9D8B030D-6E8A-4147-A177-3AD203B41FA5}">
                      <a16:colId xmlns:a16="http://schemas.microsoft.com/office/drawing/2014/main" val="3869383970"/>
                    </a:ext>
                  </a:extLst>
                </a:gridCol>
                <a:gridCol w="5805715">
                  <a:extLst>
                    <a:ext uri="{9D8B030D-6E8A-4147-A177-3AD203B41FA5}">
                      <a16:colId xmlns:a16="http://schemas.microsoft.com/office/drawing/2014/main" val="3580357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Description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12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Start</a:t>
                      </a:r>
                      <a:endParaRPr lang="en-GB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Beginning of the whole</a:t>
                      </a:r>
                      <a:r>
                        <a:rPr lang="en-GB" sz="1400" baseline="0" dirty="0" smtClean="0"/>
                        <a:t> system when client come 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4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 </a:t>
                      </a:r>
                      <a:r>
                        <a:rPr lang="en-US" dirty="0" smtClean="0">
                          <a:latin typeface="+mn-lt"/>
                        </a:rPr>
                        <a:t>information</a:t>
                      </a:r>
                      <a:endParaRPr lang="en-GB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When</a:t>
                      </a:r>
                      <a:r>
                        <a:rPr lang="en-GB" sz="1400" baseline="0" dirty="0" smtClean="0"/>
                        <a:t> client want to borrow money from the bank ,this state is responsible to collect client required information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0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Loan operation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Take client information and manage</a:t>
                      </a:r>
                      <a:r>
                        <a:rPr lang="en-GB" sz="1400" baseline="0" dirty="0" smtClean="0"/>
                        <a:t> the loan process ,but if the information is incorrect it will ask him to put information again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Check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Check if client is old or</a:t>
                      </a:r>
                      <a:r>
                        <a:rPr lang="en-GB" sz="1400" baseline="0" dirty="0" smtClean="0"/>
                        <a:t> new 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Opening account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If</a:t>
                      </a:r>
                      <a:r>
                        <a:rPr lang="en-GB" sz="1400" baseline="0" dirty="0" smtClean="0"/>
                        <a:t> client is new ,this state will collect his information and check it if information isn’t correct it will ask client to put it again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07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 money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Take the money from the client to deposit it in his new account but it will accept only</a:t>
                      </a:r>
                      <a:r>
                        <a:rPr lang="en-GB" sz="1400" baseline="0" dirty="0" smtClean="0"/>
                        <a:t> from 500 LE or higher, if not state will ask to put money again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New client operation </a:t>
                      </a:r>
                      <a:endParaRPr lang="en-GB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It will take all new client information (account information</a:t>
                      </a:r>
                      <a:r>
                        <a:rPr lang="en-GB" sz="1400" baseline="0" dirty="0" smtClean="0"/>
                        <a:t> and money),and open new account with the deposited money and inserted information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9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Finish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when</a:t>
                      </a:r>
                      <a:r>
                        <a:rPr lang="en-GB" sz="1400" baseline="0" dirty="0" smtClean="0"/>
                        <a:t> all information is correct it will notify client and all process is finished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Check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It will check old client information(</a:t>
                      </a:r>
                      <a:r>
                        <a:rPr lang="en-GB" sz="1400" dirty="0" err="1" smtClean="0"/>
                        <a:t>NID,password</a:t>
                      </a:r>
                      <a:r>
                        <a:rPr lang="en-GB" sz="1400" dirty="0" smtClean="0"/>
                        <a:t>)  to</a:t>
                      </a:r>
                      <a:r>
                        <a:rPr lang="en-GB" sz="1400" baseline="0" dirty="0" smtClean="0"/>
                        <a:t> can manage his account,</a:t>
                      </a:r>
                    </a:p>
                    <a:p>
                      <a:r>
                        <a:rPr lang="en-GB" sz="1400" baseline="0" dirty="0" smtClean="0"/>
                        <a:t>If information isn’t correct, state will ask him to put information again 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Old client operation </a:t>
                      </a:r>
                      <a:endParaRPr lang="en-GB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When</a:t>
                      </a:r>
                      <a:r>
                        <a:rPr lang="en-GB" sz="1400" baseline="0" dirty="0" smtClean="0"/>
                        <a:t> the “check info” state is complete and it will take client request to do want client want(</a:t>
                      </a:r>
                      <a:r>
                        <a:rPr lang="en-GB" sz="1400" baseline="0" dirty="0" err="1" smtClean="0"/>
                        <a:t>deposit,withdraw,transfer</a:t>
                      </a:r>
                      <a:r>
                        <a:rPr lang="en-GB" sz="1400" baseline="0" dirty="0" smtClean="0"/>
                        <a:t> money) , if the request is correct and complete it will go to final state to finish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3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Finish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when</a:t>
                      </a:r>
                      <a:r>
                        <a:rPr lang="en-GB" sz="1400" baseline="0" dirty="0" smtClean="0"/>
                        <a:t> all information is correct it will notify client and all process is finished</a:t>
                      </a:r>
                      <a:endParaRPr lang="en-GB" sz="1400" dirty="0" smtClean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6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42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26317"/>
              </p:ext>
            </p:extLst>
          </p:nvPr>
        </p:nvGraphicFramePr>
        <p:xfrm>
          <a:off x="1030514" y="179734"/>
          <a:ext cx="9698445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669">
                  <a:extLst>
                    <a:ext uri="{9D8B030D-6E8A-4147-A177-3AD203B41FA5}">
                      <a16:colId xmlns:a16="http://schemas.microsoft.com/office/drawing/2014/main" val="3869383970"/>
                    </a:ext>
                  </a:extLst>
                </a:gridCol>
                <a:gridCol w="7088776">
                  <a:extLst>
                    <a:ext uri="{9D8B030D-6E8A-4147-A177-3AD203B41FA5}">
                      <a16:colId xmlns:a16="http://schemas.microsoft.com/office/drawing/2014/main" val="3580357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Stimulus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Description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12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Want to borrow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Client</a:t>
                      </a:r>
                      <a:r>
                        <a:rPr lang="en-GB" sz="1400" baseline="0" dirty="0" smtClean="0"/>
                        <a:t> choose to take loan from the Bank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41212"/>
                  </a:ext>
                </a:extLst>
              </a:tr>
              <a:tr h="506791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Check client </a:t>
                      </a:r>
                    </a:p>
                    <a:p>
                      <a:r>
                        <a:rPr lang="en-GB" sz="1600" dirty="0" smtClean="0"/>
                        <a:t>Information [incorrect]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Client tell</a:t>
                      </a:r>
                      <a:r>
                        <a:rPr lang="en-GB" sz="1400" baseline="0" dirty="0" smtClean="0"/>
                        <a:t> loan officer</a:t>
                      </a:r>
                      <a:r>
                        <a:rPr lang="en-GB" sz="1400" dirty="0" smtClean="0"/>
                        <a:t> incorrect</a:t>
                      </a:r>
                      <a:r>
                        <a:rPr lang="en-GB" sz="1400" baseline="0" dirty="0" smtClean="0"/>
                        <a:t> information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0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Check client </a:t>
                      </a:r>
                    </a:p>
                    <a:p>
                      <a:r>
                        <a:rPr lang="en-GB" sz="1600" dirty="0" smtClean="0"/>
                        <a:t>Information [correct]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Client</a:t>
                      </a:r>
                      <a:r>
                        <a:rPr lang="en-GB" sz="1400" baseline="0" dirty="0" smtClean="0"/>
                        <a:t> tell loan officer correct information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768"/>
                  </a:ext>
                </a:extLst>
              </a:tr>
              <a:tr h="306494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[new client]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The client that has come is new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53332"/>
                  </a:ext>
                </a:extLst>
              </a:tr>
              <a:tr h="30213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[old client]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The client that has come is</a:t>
                      </a:r>
                      <a:r>
                        <a:rPr lang="en-GB" sz="1400" baseline="0" dirty="0" smtClean="0"/>
                        <a:t> old</a:t>
                      </a:r>
                      <a:endParaRPr lang="en-GB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07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Check new client information</a:t>
                      </a:r>
                    </a:p>
                    <a:p>
                      <a:r>
                        <a:rPr lang="en-GB" sz="1600" b="0" dirty="0" smtClean="0"/>
                        <a:t>                 [correct]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New client tell</a:t>
                      </a:r>
                      <a:r>
                        <a:rPr lang="en-GB" sz="1400" baseline="0" dirty="0" smtClean="0"/>
                        <a:t> teller validated information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Check new client information</a:t>
                      </a:r>
                    </a:p>
                    <a:p>
                      <a:r>
                        <a:rPr lang="en-GB" sz="1600" b="0" dirty="0" smtClean="0"/>
                        <a:t>                 [incorrect]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New</a:t>
                      </a:r>
                      <a:r>
                        <a:rPr lang="en-GB" sz="1400" baseline="0" dirty="0" smtClean="0"/>
                        <a:t> client tell teller invalidated information  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9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Check money</a:t>
                      </a:r>
                      <a:r>
                        <a:rPr lang="en-GB" sz="1600" b="0" baseline="0" dirty="0" smtClean="0"/>
                        <a:t> </a:t>
                      </a:r>
                      <a:r>
                        <a:rPr lang="en-GB" sz="1600" b="0" dirty="0" smtClean="0"/>
                        <a:t>[&lt;500 Le]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If the</a:t>
                      </a:r>
                      <a:r>
                        <a:rPr lang="en-GB" sz="1400" baseline="0" dirty="0" smtClean="0"/>
                        <a:t> deposited money is less than 500 LE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Check money [&gt;=500 Le]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If the</a:t>
                      </a:r>
                      <a:r>
                        <a:rPr lang="en-GB" sz="1400" baseline="0" dirty="0" smtClean="0"/>
                        <a:t> deposited money is more than or equal 500 LE</a:t>
                      </a:r>
                      <a:endParaRPr lang="en-GB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638355"/>
                  </a:ext>
                </a:extLst>
              </a:tr>
              <a:tr h="56629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Check old client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information </a:t>
                      </a:r>
                    </a:p>
                    <a:p>
                      <a:r>
                        <a:rPr lang="en-GB" sz="1600" dirty="0" smtClean="0"/>
                        <a:t>               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[correct]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The old</a:t>
                      </a:r>
                      <a:r>
                        <a:rPr lang="en-GB" sz="1400" baseline="0" dirty="0" smtClean="0"/>
                        <a:t> client national id and pass word is correct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36662"/>
                  </a:ext>
                </a:extLst>
              </a:tr>
              <a:tr h="53581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Check old client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information</a:t>
                      </a:r>
                    </a:p>
                    <a:p>
                      <a:r>
                        <a:rPr lang="en-GB" sz="1600" dirty="0" smtClean="0"/>
                        <a:t>              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[incorrect]                           </a:t>
                      </a:r>
                      <a:r>
                        <a:rPr lang="en-GB" sz="1600" baseline="0" dirty="0" smtClean="0"/>
                        <a:t> 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The old</a:t>
                      </a:r>
                      <a:r>
                        <a:rPr lang="en-GB" sz="1400" baseline="0" dirty="0" smtClean="0"/>
                        <a:t> client national id and pass word isn’t correct</a:t>
                      </a:r>
                      <a:endParaRPr lang="en-GB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6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[Process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not complete]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There was something wrong</a:t>
                      </a:r>
                      <a:r>
                        <a:rPr lang="en-GB" sz="1400" baseline="0" dirty="0" smtClean="0"/>
                        <a:t> with process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33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[Process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complete]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The</a:t>
                      </a:r>
                      <a:r>
                        <a:rPr lang="en-GB" sz="1400" baseline="0" dirty="0" smtClean="0"/>
                        <a:t> process is finished well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1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96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616</Words>
  <Application>Microsoft Office PowerPoint</Application>
  <PresentationFormat>Widescreen</PresentationFormat>
  <Paragraphs>130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Elkersh</dc:creator>
  <cp:lastModifiedBy>Ahmed Elkersh</cp:lastModifiedBy>
  <cp:revision>34</cp:revision>
  <dcterms:created xsi:type="dcterms:W3CDTF">2016-11-27T19:35:23Z</dcterms:created>
  <dcterms:modified xsi:type="dcterms:W3CDTF">2016-12-04T22:21:02Z</dcterms:modified>
</cp:coreProperties>
</file>