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-336550" y="0"/>
            <a:chExt cx="12192000" cy="6858000"/>
          </a:xfrm>
        </p:grpSpPr>
        <p:grpSp>
          <p:nvGrpSpPr>
            <p:cNvPr id="3" name="Group 3"/>
            <p:cNvGrpSpPr/>
            <p:nvPr/>
          </p:nvGrpSpPr>
          <p:grpSpPr>
            <a:xfrm>
              <a:off x="-336550" y="0"/>
              <a:ext cx="12192000" cy="6858000"/>
              <a:chOff x="0" y="265112"/>
              <a:chExt cx="12192000" cy="6858000"/>
            </a:xfrm>
          </p:grpSpPr>
          <p:pic>
            <p:nvPicPr>
              <p:cNvPr id="4" name="image1.jpeg"/>
              <p:cNvPicPr>
                <a:picLocks noChangeAspect="1"/>
              </p:cNvPicPr>
              <p:nvPr/>
            </p:nvPicPr>
            <p:blipFill>
              <a:blip r:embed="rId2"/>
              <a:srcRect t="8320" r="154" b="8475"/>
              <a:stretch>
                <a:fillRect/>
              </a:stretch>
            </p:blipFill>
            <p:spPr>
              <a:xfrm>
                <a:off x="0" y="265112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5" name="AutoShape 5"/>
              <p:cNvSpPr/>
              <p:nvPr/>
            </p:nvSpPr>
            <p:spPr>
              <a:xfrm>
                <a:off x="0" y="265112"/>
                <a:ext cx="12192000" cy="68580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-336550" y="0"/>
              <a:ext cx="12192000" cy="6858000"/>
            </a:xfrm>
            <a:prstGeom prst="rect">
              <a:avLst/>
            </a:prstGeom>
            <a:solidFill>
              <a:srgbClr val="000000">
                <a:alpha val="12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AutoShape 7"/>
          <p:cNvSpPr>
            <a:spLocks noGrp="1"/>
          </p:cNvSpPr>
          <p:nvPr>
            <p:ph type="ctrTitle"/>
          </p:nvPr>
        </p:nvSpPr>
        <p:spPr>
          <a:xfrm>
            <a:off x="1699491" y="3145355"/>
            <a:ext cx="6090556" cy="1173162"/>
          </a:xfrm>
          <a:noFill/>
        </p:spPr>
        <p:txBody>
          <a:bodyPr vert="horz" wrap="square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</a:t>
            </a:r>
            <a:br>
              <a:rPr lang="en-US" sz="4000" b="1" i="0" u="none" baseline="0">
                <a:solidFill>
                  <a:srgbClr val="FFFFFF"/>
                </a:solidFill>
                <a:latin typeface="Arial"/>
                <a:ea typeface="Arial"/>
              </a:rPr>
            </a:br>
            <a:r>
              <a:rPr lang="en-US" sz="4000" b="1" i="0" u="none" baseline="0">
                <a:solidFill>
                  <a:srgbClr val="FFFFFF"/>
                </a:solidFill>
                <a:latin typeface="Arial"/>
                <a:ea typeface="Arial"/>
              </a:rPr>
              <a:t>Master title style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15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LGOO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-336550" y="0"/>
            <a:chExt cx="12192000" cy="6858000"/>
          </a:xfrm>
        </p:grpSpPr>
        <p:grpSp>
          <p:nvGrpSpPr>
            <p:cNvPr id="3" name="Group 3"/>
            <p:cNvGrpSpPr/>
            <p:nvPr/>
          </p:nvGrpSpPr>
          <p:grpSpPr>
            <a:xfrm>
              <a:off x="-336550" y="0"/>
              <a:ext cx="12192000" cy="6858000"/>
              <a:chOff x="0" y="265112"/>
              <a:chExt cx="12192000" cy="6858000"/>
            </a:xfrm>
          </p:grpSpPr>
          <p:pic>
            <p:nvPicPr>
              <p:cNvPr id="4" name="image1.jpeg"/>
              <p:cNvPicPr>
                <a:picLocks noChangeAspect="1"/>
              </p:cNvPicPr>
              <p:nvPr/>
            </p:nvPicPr>
            <p:blipFill>
              <a:blip r:embed="rId2"/>
              <a:srcRect t="8320" r="154" b="8475"/>
              <a:stretch>
                <a:fillRect/>
              </a:stretch>
            </p:blipFill>
            <p:spPr>
              <a:xfrm>
                <a:off x="0" y="265112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5" name="AutoShape 5"/>
              <p:cNvSpPr/>
              <p:nvPr/>
            </p:nvSpPr>
            <p:spPr>
              <a:xfrm>
                <a:off x="0" y="265112"/>
                <a:ext cx="12192000" cy="68580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-336550" y="0"/>
              <a:ext cx="12192000" cy="6858000"/>
            </a:xfrm>
            <a:prstGeom prst="rect">
              <a:avLst/>
            </a:prstGeom>
            <a:solidFill>
              <a:srgbClr val="000000">
                <a:alpha val="12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3230418" y="2477943"/>
            <a:ext cx="5731164" cy="951057"/>
          </a:xfrm>
        </p:spPr>
        <p:txBody>
          <a:bodyPr vert="horz" lIns="91440" tIns="45720" rIns="91440" bIns="4572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>
                <a:solidFill>
                  <a:srgbClr val="FFFFFF"/>
                </a:solidFill>
                <a:latin typeface="Arial"/>
                <a:ea typeface="Arial"/>
              </a:rPr>
              <a:t>O1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idx="1"/>
          </p:nvPr>
        </p:nvSpPr>
        <p:spPr>
          <a:xfrm>
            <a:off x="3230418" y="3520932"/>
            <a:ext cx="5731164" cy="815104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9" name="Freeform 9"/>
          <p:cNvSpPr/>
          <p:nvPr/>
        </p:nvSpPr>
        <p:spPr>
          <a:xfrm>
            <a:off x="7443441" y="2859314"/>
            <a:ext cx="4746329" cy="3998686"/>
          </a:xfrm>
          <a:custGeom>
            <a:avLst/>
            <a:gdLst/>
            <a:ahLst/>
            <a:cxnLst/>
            <a:rect l="l" t="t" r="r" b="b"/>
            <a:pathLst>
              <a:path w="6798620" h="5727700">
                <a:moveTo>
                  <a:pt x="4759325" y="0"/>
                </a:moveTo>
                <a:cubicBezTo>
                  <a:pt x="5416451" y="0"/>
                  <a:pt x="6042471" y="133177"/>
                  <a:pt x="6611869" y="374012"/>
                </a:cubicBezTo>
                <a:lnTo>
                  <a:pt x="6798620" y="458440"/>
                </a:lnTo>
                <a:lnTo>
                  <a:pt x="6798620" y="3185659"/>
                </a:lnTo>
                <a:lnTo>
                  <a:pt x="6748940" y="3119223"/>
                </a:lnTo>
                <a:cubicBezTo>
                  <a:pt x="6276024" y="2546181"/>
                  <a:pt x="5560329" y="2180925"/>
                  <a:pt x="4759323" y="2180925"/>
                </a:cubicBezTo>
                <a:cubicBezTo>
                  <a:pt x="3335313" y="2180925"/>
                  <a:pt x="2180925" y="3335314"/>
                  <a:pt x="2180925" y="4759323"/>
                </a:cubicBezTo>
                <a:cubicBezTo>
                  <a:pt x="2180925" y="5026325"/>
                  <a:pt x="2221509" y="5283848"/>
                  <a:pt x="2296845" y="5526060"/>
                </a:cubicBezTo>
                <a:lnTo>
                  <a:pt x="2370646" y="5727700"/>
                </a:lnTo>
                <a:lnTo>
                  <a:pt x="98818" y="5727700"/>
                </a:lnTo>
                <a:lnTo>
                  <a:pt x="96693" y="5718495"/>
                </a:lnTo>
                <a:cubicBezTo>
                  <a:pt x="33294" y="5408674"/>
                  <a:pt x="0" y="5087888"/>
                  <a:pt x="0" y="4759325"/>
                </a:cubicBezTo>
                <a:cubicBezTo>
                  <a:pt x="0" y="2130823"/>
                  <a:pt x="2130822" y="0"/>
                  <a:pt x="4759325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6683664" y="2159000"/>
            <a:ext cx="5508336" cy="4699000"/>
          </a:xfrm>
          <a:custGeom>
            <a:avLst/>
            <a:gdLst/>
            <a:ahLst/>
            <a:cxnLst/>
            <a:rect l="l" t="t" r="r" b="b"/>
            <a:pathLst>
              <a:path w="5508336" h="4699000">
                <a:moveTo>
                  <a:pt x="4076700" y="0"/>
                </a:moveTo>
                <a:cubicBezTo>
                  <a:pt x="4569215" y="0"/>
                  <a:pt x="5041332" y="87339"/>
                  <a:pt x="5478406" y="247373"/>
                </a:cubicBezTo>
                <a:lnTo>
                  <a:pt x="5508336" y="259174"/>
                </a:lnTo>
                <a:lnTo>
                  <a:pt x="5508336" y="4699000"/>
                </a:lnTo>
                <a:lnTo>
                  <a:pt x="52408" y="4699000"/>
                </a:lnTo>
                <a:lnTo>
                  <a:pt x="21048" y="4493519"/>
                </a:lnTo>
                <a:cubicBezTo>
                  <a:pt x="7130" y="4356472"/>
                  <a:pt x="0" y="4217419"/>
                  <a:pt x="0" y="4076700"/>
                </a:cubicBezTo>
                <a:cubicBezTo>
                  <a:pt x="0" y="1825201"/>
                  <a:pt x="1825201" y="0"/>
                  <a:pt x="4076700" y="0"/>
                </a:cubicBezTo>
                <a:close/>
              </a:path>
            </a:pathLst>
          </a:custGeom>
          <a:ln w="6350" cap="flat" cmpd="sng">
            <a:solidFill>
              <a:srgbClr val="FFFFFF"/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0" y="265112"/>
            <a:chExt cx="12192000" cy="6858000"/>
          </a:xfrm>
        </p:grpSpPr>
        <p:pic>
          <p:nvPicPr>
            <p:cNvPr id="3" name="image1.jpeg"/>
            <p:cNvPicPr>
              <a:picLocks noChangeAspect="1"/>
            </p:cNvPicPr>
            <p:nvPr/>
          </p:nvPicPr>
          <p:blipFill>
            <a:blip r:embed="rId2"/>
            <a:srcRect t="8320" r="154" b="8475"/>
            <a:stretch>
              <a:fillRect/>
            </a:stretch>
          </p:blipFill>
          <p:spPr>
            <a:xfrm>
              <a:off x="0" y="265112"/>
              <a:ext cx="12192000" cy="685800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>
              <a:off x="0" y="265112"/>
              <a:ext cx="12192000" cy="68580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6858000"/>
            <a:chOff x="-336550" y="0"/>
            <a:chExt cx="12192000" cy="6858000"/>
          </a:xfrm>
        </p:grpSpPr>
        <p:grpSp>
          <p:nvGrpSpPr>
            <p:cNvPr id="3" name="Group 3"/>
            <p:cNvGrpSpPr/>
            <p:nvPr/>
          </p:nvGrpSpPr>
          <p:grpSpPr>
            <a:xfrm>
              <a:off x="-336550" y="0"/>
              <a:ext cx="12192000" cy="6858000"/>
              <a:chOff x="0" y="265112"/>
              <a:chExt cx="12192000" cy="6858000"/>
            </a:xfrm>
          </p:grpSpPr>
          <p:pic>
            <p:nvPicPr>
              <p:cNvPr id="4" name="image1.jpeg"/>
              <p:cNvPicPr>
                <a:picLocks noChangeAspect="1"/>
              </p:cNvPicPr>
              <p:nvPr/>
            </p:nvPicPr>
            <p:blipFill>
              <a:blip r:embed="rId2"/>
              <a:srcRect t="8320" r="154" b="8475"/>
              <a:stretch>
                <a:fillRect/>
              </a:stretch>
            </p:blipFill>
            <p:spPr>
              <a:xfrm>
                <a:off x="0" y="265112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5" name="AutoShape 5"/>
              <p:cNvSpPr/>
              <p:nvPr/>
            </p:nvSpPr>
            <p:spPr>
              <a:xfrm>
                <a:off x="0" y="265112"/>
                <a:ext cx="12192000" cy="68580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-336550" y="0"/>
              <a:ext cx="12192000" cy="6858000"/>
            </a:xfrm>
            <a:prstGeom prst="rect">
              <a:avLst/>
            </a:prstGeom>
            <a:solidFill>
              <a:srgbClr val="000000">
                <a:alpha val="12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AutoShape 7"/>
          <p:cNvSpPr>
            <a:spLocks noGrp="1"/>
          </p:cNvSpPr>
          <p:nvPr>
            <p:ph type="body" sz="quarter" idx="13"/>
          </p:nvPr>
        </p:nvSpPr>
        <p:spPr>
          <a:xfrm>
            <a:off x="660400" y="2398313"/>
            <a:ext cx="10858500" cy="1643062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9600" b="1" i="0" u="none" baseline="0">
                <a:solidFill>
                  <a:srgbClr val="FFFFFF"/>
                </a:solidFill>
                <a:latin typeface="Arial"/>
                <a:ea typeface="Arial"/>
              </a:rPr>
              <a:t>Thanks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school.lsuhsc.edu/lungcancer/docs/types-lung-disease%20The%20Ohio%20State%20University%20Wexner%20Medical%20Center%20patienteducation.osumc.edu.pdf" TargetMode="External"/><Relationship Id="rId2" Type="http://schemas.openxmlformats.org/officeDocument/2006/relationships/hyperlink" Target="https://www.nhlbi.nih.gov/files/docs/public/heart/healthyheart.pdfhttps:/www.nhlbi.nih.gov/files/docs/public/sleep/healthy_sleep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ica.go.jp/Resource/project/solomon/002/materials/ku57pq00003um0e9-att/Respiratory_Diseases.pdfhttps:/www.thoracic.org/about/global-public-health/firs/resources/firs-report-for%20web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ucdavis.edu/media-resources/children/documents/patient-education-A-to-Z/What-is-Cancer.pdf" TargetMode="External"/><Relationship Id="rId2" Type="http://schemas.openxmlformats.org/officeDocument/2006/relationships/hyperlink" Target="https://www.medschool.lsuhsc.edu/genetics/docs/DIABETES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cra-acrc.ca/wp-content/uploads/2024/02/Understanding-Cancer-What-is-Cancer-and-Types-of-Cancer_rev.pdfhttps:/www.healthandenvironment.org/docs/ToxipediaCancerPageArchive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9491" y="4441343"/>
            <a:ext cx="2676726" cy="1892300"/>
          </a:xfrm>
          <a:prstGeom prst="rect">
            <a:avLst/>
          </a:prstGeom>
          <a:solidFill>
            <a:srgbClr val="C00000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altLang="zh-CN" b="1" dirty="0">
                <a:solidFill>
                  <a:schemeClr val="lt1"/>
                </a:solidFill>
                <a:latin typeface="微软雅黑"/>
                <a:ea typeface="微软雅黑"/>
              </a:rPr>
              <a:t>عزالدين مجدي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altLang="zh-CN" b="1" dirty="0">
                <a:solidFill>
                  <a:schemeClr val="lt1"/>
                </a:solidFill>
                <a:latin typeface="微软雅黑"/>
                <a:ea typeface="微软雅黑"/>
              </a:rPr>
              <a:t>مازن هاني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altLang="zh-CN" b="1" dirty="0">
                <a:solidFill>
                  <a:schemeClr val="lt1"/>
                </a:solidFill>
                <a:latin typeface="微软雅黑"/>
                <a:ea typeface="微软雅黑"/>
              </a:rPr>
              <a:t>مصطفي محمد مصطفي</a:t>
            </a:r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1219200" y="2243138"/>
            <a:ext cx="6777990" cy="1173162"/>
          </a:xfrm>
          <a:noFill/>
        </p:spPr>
        <p:txBody>
          <a:bodyPr vert="horz" wrap="none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40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Development of a Question-Answering</a:t>
            </a:r>
            <a:br>
              <a:rPr lang="en-US" sz="4000" b="1" i="0" u="none" baseline="0" dirty="0">
                <a:solidFill>
                  <a:srgbClr val="FFFFFF"/>
                </a:solidFill>
                <a:latin typeface="+mn-ea"/>
                <a:ea typeface="+mn-ea"/>
              </a:rPr>
            </a:br>
            <a:r>
              <a:rPr lang="en-US" sz="40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               Assistant with RAG</a:t>
            </a:r>
          </a:p>
        </p:txBody>
      </p:sp>
      <p:cxnSp>
        <p:nvCxnSpPr>
          <p:cNvPr id="4" name="Connector 4"/>
          <p:cNvCxnSpPr/>
          <p:nvPr/>
        </p:nvCxnSpPr>
        <p:spPr>
          <a:xfrm flipH="1">
            <a:off x="1699491" y="4285284"/>
            <a:ext cx="734949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</a:ln>
        </p:spPr>
      </p:cxnSp>
      <p:sp>
        <p:nvSpPr>
          <p:cNvPr id="5" name="Freeform 5"/>
          <p:cNvSpPr/>
          <p:nvPr/>
        </p:nvSpPr>
        <p:spPr>
          <a:xfrm rot="10800000" flipH="1">
            <a:off x="3390901" y="-12700"/>
            <a:ext cx="8801099" cy="6858000"/>
          </a:xfrm>
          <a:custGeom>
            <a:avLst/>
            <a:gdLst/>
            <a:ahLst/>
            <a:cxnLst/>
            <a:rect l="l" t="t" r="r" b="b"/>
            <a:pathLst>
              <a:path w="8801099" h="6858000">
                <a:moveTo>
                  <a:pt x="5337382" y="6460991"/>
                </a:moveTo>
                <a:cubicBezTo>
                  <a:pt x="3789317" y="6463504"/>
                  <a:pt x="2494729" y="5251085"/>
                  <a:pt x="2412935" y="3687662"/>
                </a:cubicBezTo>
                <a:cubicBezTo>
                  <a:pt x="2328504" y="2073808"/>
                  <a:pt x="3568343" y="697075"/>
                  <a:pt x="5182198" y="612643"/>
                </a:cubicBezTo>
                <a:cubicBezTo>
                  <a:pt x="5283065" y="607365"/>
                  <a:pt x="5383003" y="607262"/>
                  <a:pt x="5481759" y="612098"/>
                </a:cubicBezTo>
                <a:cubicBezTo>
                  <a:pt x="6963095" y="684652"/>
                  <a:pt x="8178063" y="1868917"/>
                  <a:pt x="8257219" y="3381906"/>
                </a:cubicBezTo>
                <a:cubicBezTo>
                  <a:pt x="8341651" y="4995761"/>
                  <a:pt x="7101811" y="6372493"/>
                  <a:pt x="5487954" y="6456926"/>
                </a:cubicBezTo>
                <a:cubicBezTo>
                  <a:pt x="5437521" y="6459565"/>
                  <a:pt x="5387320" y="6460910"/>
                  <a:pt x="5337382" y="6460991"/>
                </a:cubicBezTo>
                <a:close/>
                <a:moveTo>
                  <a:pt x="1162458" y="6858000"/>
                </a:moveTo>
                <a:lnTo>
                  <a:pt x="8801099" y="6858000"/>
                </a:lnTo>
                <a:lnTo>
                  <a:pt x="8801099" y="0"/>
                </a:lnTo>
                <a:lnTo>
                  <a:pt x="1342078" y="0"/>
                </a:lnTo>
                <a:lnTo>
                  <a:pt x="1204037" y="158907"/>
                </a:lnTo>
                <a:cubicBezTo>
                  <a:pt x="393615" y="1150020"/>
                  <a:pt x="-64739" y="2434272"/>
                  <a:pt x="7418" y="3813514"/>
                </a:cubicBezTo>
                <a:cubicBezTo>
                  <a:pt x="66949" y="4951388"/>
                  <a:pt x="478843" y="5987284"/>
                  <a:pt x="1131836" y="6821002"/>
                </a:cubicBezTo>
                <a:close/>
              </a:path>
            </a:pathLst>
          </a:custGeom>
          <a:ln w="12700" cap="flat" cmpd="sng">
            <a:gradFill>
              <a:gsLst>
                <a:gs pos="0">
                  <a:srgbClr val="FFFFFF"/>
                </a:gs>
                <a:gs pos="36300">
                  <a:srgbClr val="FFFFFF">
                    <a:alpha val="0"/>
                  </a:srgbClr>
                </a:gs>
                <a:gs pos="6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6000000"/>
            </a:gra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849031" y="1440077"/>
            <a:ext cx="2592340" cy="1857726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2011218" y="3362633"/>
            <a:ext cx="4677176" cy="55496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Response Generation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2114437" y="4029968"/>
            <a:ext cx="535781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Generating Answers</a:t>
            </a:r>
          </a:p>
        </p:txBody>
      </p:sp>
      <p:sp>
        <p:nvSpPr>
          <p:cNvPr id="3" name="AutoShape 3"/>
          <p:cNvSpPr/>
          <p:nvPr/>
        </p:nvSpPr>
        <p:spPr>
          <a:xfrm>
            <a:off x="904927" y="1680333"/>
            <a:ext cx="10382146" cy="187126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848785" y="1446350"/>
            <a:ext cx="6373441" cy="483742"/>
          </a:xfrm>
          <a:prstGeom prst="round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360000" tIns="0" rIns="0" bIns="0" anchor="ctr">
            <a:noAutofit/>
          </a:bodyPr>
          <a:lstStyle/>
          <a:p>
            <a:pPr marL="0" algn="l"/>
            <a:r>
              <a:rPr lang="zh-CN" alt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Generating Contextual Responses</a:t>
            </a:r>
          </a:p>
        </p:txBody>
      </p:sp>
      <p:sp>
        <p:nvSpPr>
          <p:cNvPr id="5" name="AutoShape 5"/>
          <p:cNvSpPr/>
          <p:nvPr/>
        </p:nvSpPr>
        <p:spPr>
          <a:xfrm>
            <a:off x="1848785" y="2261894"/>
            <a:ext cx="9322500" cy="8249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 Mixtral generates answers based on the context from relevant chunks.
 This ensures that answers are precise and contextual.</a:t>
            </a:r>
          </a:p>
        </p:txBody>
      </p:sp>
      <p:sp>
        <p:nvSpPr>
          <p:cNvPr id="6" name="AutoShape 6"/>
          <p:cNvSpPr/>
          <p:nvPr/>
        </p:nvSpPr>
        <p:spPr>
          <a:xfrm>
            <a:off x="904927" y="4019566"/>
            <a:ext cx="10382146" cy="1871261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848785" y="3785581"/>
            <a:ext cx="6373441" cy="483742"/>
          </a:xfrm>
          <a:prstGeom prst="roundRect">
            <a:avLst/>
          </a:prstGeom>
          <a:solidFill>
            <a:schemeClr val="accent3"/>
          </a:solidFill>
          <a:ln cap="flat" cmpd="sng">
            <a:prstDash val="solid"/>
          </a:ln>
        </p:spPr>
        <p:txBody>
          <a:bodyPr vert="horz" wrap="square" lIns="360000" tIns="0" rIns="0" bIns="0" anchor="ctr">
            <a:noAutofit/>
          </a:bodyPr>
          <a:lstStyle/>
          <a:p>
            <a:pPr marL="0" algn="l"/>
            <a:r>
              <a:rPr lang="zh-CN" alt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Reducing Hallucinations</a:t>
            </a:r>
          </a:p>
        </p:txBody>
      </p:sp>
      <p:sp>
        <p:nvSpPr>
          <p:cNvPr id="8" name="AutoShape 8"/>
          <p:cNvSpPr/>
          <p:nvPr/>
        </p:nvSpPr>
        <p:spPr>
          <a:xfrm>
            <a:off x="1848785" y="4544117"/>
            <a:ext cx="9322500" cy="8249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 Grounding responses in retrieved documents greatly reduces inaccuracies.
 This improvement fosters trustworthiness in the system's replies.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849031" y="1440077"/>
            <a:ext cx="2592340" cy="1857726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2011218" y="3362633"/>
            <a:ext cx="4677176" cy="55496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Resources Used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2114437" y="4029968"/>
            <a:ext cx="535781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Collected Information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552514" y="1559867"/>
            <a:ext cx="476259" cy="476259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7340" y="2059796"/>
            <a:ext cx="4959318" cy="15257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Information stemming from reputable sources aids in data accuracy.
These resources are critical for establishing a robust knowledge base.</a:t>
            </a:r>
            <a:endParaRPr lang="en-US" sz="1600" dirty="0"/>
          </a:p>
        </p:txBody>
      </p:sp>
      <p:sp>
        <p:nvSpPr>
          <p:cNvPr id="5" name="TextBox 5"/>
          <p:cNvSpPr txBox="1"/>
          <p:nvPr/>
        </p:nvSpPr>
        <p:spPr>
          <a:xfrm>
            <a:off x="1282106" y="4589911"/>
            <a:ext cx="10230687" cy="7870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 Additional materials on sleep health, lung diseases, and other medical conditions.</a:t>
            </a:r>
          </a:p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 Ensures that the assistant provides relevant medical insights and guidance.</a:t>
            </a:r>
            <a:endParaRPr lang="en-US" sz="1600" dirty="0"/>
          </a:p>
        </p:txBody>
      </p:sp>
      <p:sp>
        <p:nvSpPr>
          <p:cNvPr id="6" name="AutoShape 6"/>
          <p:cNvSpPr/>
          <p:nvPr/>
        </p:nvSpPr>
        <p:spPr>
          <a:xfrm>
            <a:off x="582494" y="3929894"/>
            <a:ext cx="476259" cy="476259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604181" y="-982537"/>
            <a:ext cx="6107959" cy="5365631"/>
            <a:chOff x="3892271" y="-1339968"/>
            <a:chExt cx="7798853" cy="6851023"/>
          </a:xfrm>
        </p:grpSpPr>
        <p:sp>
          <p:nvSpPr>
            <p:cNvPr id="8" name="Freeform 8"/>
            <p:cNvSpPr/>
            <p:nvPr/>
          </p:nvSpPr>
          <p:spPr>
            <a:xfrm rot="20438292">
              <a:off x="3892271" y="-1339968"/>
              <a:ext cx="7653949" cy="6851023"/>
            </a:xfrm>
            <a:custGeom>
              <a:avLst/>
              <a:gdLst/>
              <a:ahLst/>
              <a:cxnLst/>
              <a:rect l="l" t="t" r="r" b="b"/>
              <a:pathLst>
                <a:path w="6911303" h="6186283" stroke="0" extrusionOk="0">
                  <a:moveTo>
                    <a:pt x="6911303" y="5654848"/>
                  </a:moveTo>
                  <a:cubicBezTo>
                    <a:pt x="5210481" y="6535347"/>
                    <a:pt x="3142981" y="6307338"/>
                    <a:pt x="1677733" y="5077677"/>
                  </a:cubicBezTo>
                  <a:cubicBezTo>
                    <a:pt x="198841" y="3836567"/>
                    <a:pt x="-369418" y="1824789"/>
                    <a:pt x="243460" y="0"/>
                  </a:cubicBezTo>
                  <a:lnTo>
                    <a:pt x="4727511" y="1487735"/>
                  </a:lnTo>
                  <a:lnTo>
                    <a:pt x="6911303" y="5654848"/>
                  </a:lnTo>
                  <a:close/>
                </a:path>
                <a:path w="6911303" h="6186283" fill="none">
                  <a:moveTo>
                    <a:pt x="6911303" y="5654848"/>
                  </a:moveTo>
                  <a:cubicBezTo>
                    <a:pt x="5210481" y="6535347"/>
                    <a:pt x="3142981" y="6307338"/>
                    <a:pt x="1677733" y="5077677"/>
                  </a:cubicBezTo>
                  <a:cubicBezTo>
                    <a:pt x="198841" y="3836567"/>
                    <a:pt x="-369418" y="1824789"/>
                    <a:pt x="243460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29238E">
                      <a:alpha val="20000"/>
                    </a:srgbClr>
                  </a:gs>
                  <a:gs pos="48000">
                    <a:srgbClr val="8332A8">
                      <a:alpha val="30000"/>
                    </a:srgbClr>
                  </a:gs>
                  <a:gs pos="100000">
                    <a:srgbClr val="7849FF">
                      <a:alpha val="40000"/>
                    </a:srgbClr>
                  </a:gs>
                </a:gsLst>
                <a:lin ang="5400000"/>
              </a:gra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 rot="20499161">
              <a:off x="4762231" y="-1077840"/>
              <a:ext cx="6928893" cy="6135466"/>
            </a:xfrm>
            <a:custGeom>
              <a:avLst/>
              <a:gdLst/>
              <a:ahLst/>
              <a:cxnLst/>
              <a:rect l="l" t="t" r="r" b="b"/>
              <a:pathLst>
                <a:path w="6256596" h="5540155" stroke="0" extrusionOk="0">
                  <a:moveTo>
                    <a:pt x="6256596" y="4923457"/>
                  </a:moveTo>
                  <a:cubicBezTo>
                    <a:pt x="4777162" y="5836658"/>
                    <a:pt x="2863552" y="5727158"/>
                    <a:pt x="1504258" y="4651521"/>
                  </a:cubicBezTo>
                  <a:cubicBezTo>
                    <a:pt x="88090" y="3530879"/>
                    <a:pt x="-389531" y="1630312"/>
                    <a:pt x="335308" y="0"/>
                  </a:cubicBezTo>
                  <a:lnTo>
                    <a:pt x="4074499" y="1574777"/>
                  </a:lnTo>
                  <a:lnTo>
                    <a:pt x="6256596" y="4923457"/>
                  </a:lnTo>
                  <a:close/>
                </a:path>
                <a:path w="6256596" h="5540155" fill="none">
                  <a:moveTo>
                    <a:pt x="6256596" y="4923457"/>
                  </a:moveTo>
                  <a:cubicBezTo>
                    <a:pt x="4777162" y="5836658"/>
                    <a:pt x="2863552" y="5727158"/>
                    <a:pt x="1504258" y="4651521"/>
                  </a:cubicBezTo>
                  <a:cubicBezTo>
                    <a:pt x="88090" y="3530879"/>
                    <a:pt x="-389531" y="1630312"/>
                    <a:pt x="335308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29238E">
                      <a:alpha val="20000"/>
                    </a:srgbClr>
                  </a:gs>
                  <a:gs pos="48000">
                    <a:srgbClr val="8332A8">
                      <a:alpha val="30000"/>
                    </a:srgbClr>
                  </a:gs>
                  <a:gs pos="100000">
                    <a:srgbClr val="7849FF">
                      <a:alpha val="40000"/>
                    </a:srgbClr>
                  </a:gs>
                </a:gsLst>
                <a:lin ang="5400000"/>
              </a:gra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5985136" y="1428581"/>
            <a:ext cx="193277" cy="193277"/>
          </a:xfrm>
          <a:prstGeom prst="ellipse">
            <a:avLst/>
          </a:prstGeom>
          <a:gradFill>
            <a:gsLst>
              <a:gs pos="30000">
                <a:srgbClr val="D3000E"/>
              </a:gs>
              <a:gs pos="100000">
                <a:srgbClr val="D3000E"/>
              </a:gs>
            </a:gsLst>
            <a:lin ang="20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11447376" y="3244381"/>
            <a:ext cx="130834" cy="130834"/>
          </a:xfrm>
          <a:prstGeom prst="ellipse">
            <a:avLst/>
          </a:prstGeom>
          <a:gradFill>
            <a:gsLst>
              <a:gs pos="30000">
                <a:srgbClr val="D3000E"/>
              </a:gs>
              <a:gs pos="100000">
                <a:srgbClr val="D3000E"/>
              </a:gs>
            </a:gsLst>
            <a:lin ang="20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6987029" y="3509572"/>
            <a:ext cx="151927" cy="151927"/>
          </a:xfrm>
          <a:prstGeom prst="ellipse">
            <a:avLst/>
          </a:prstGeom>
          <a:gradFill>
            <a:gsLst>
              <a:gs pos="30000">
                <a:srgbClr val="D3000E"/>
              </a:gs>
              <a:gs pos="100000">
                <a:srgbClr val="D3000E"/>
              </a:gs>
            </a:gsLst>
            <a:lin ang="20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058753" y="1567820"/>
            <a:ext cx="4988926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Healthy Heart</a:t>
            </a:r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1131314" y="3907825"/>
            <a:ext cx="10230687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Medical Literature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Links of Documents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1305341"/>
            <a:ext cx="1150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/>
              </a:rPr>
              <a:t>https://www.nhlbi.nih.gov/files/docs/public/heart/healthyheart.pdfhttps://www.nhlbi.nih.gov/files/docs/public/sleep/healthy_sleep.pdf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https://www.medschool.lsuhsc.edu/lungcancer/docs/types-lung-disease The Ohio State University Wexner Medical Center patienteducation.osumc.edu.pdf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3"/>
              </a:rPr>
              <a:t>https://www.medschool.lsuhsc.edu/lungcancer/docs/types-lung-disease%20The%20Ohio%20State%20University%20Wexner%20Medical%20Center%20patienteducation.osumc.edu.pdf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4"/>
              </a:rPr>
              <a:t>https://www.jica.go.jp/Resource/project/solomon/002/materials/ku57pq00003um0e9-att/Respiratory_Diseases.pdfhttps://www.thoracic.org/about/global-public-health/firs/resources/firs-report-for web.pdf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https://www.nhlbi.nih.gov/files/docs/public/heart/new_dash.pdf </a:t>
            </a:r>
          </a:p>
        </p:txBody>
      </p:sp>
    </p:spTree>
    <p:extLst>
      <p:ext uri="{BB962C8B-B14F-4D97-AF65-F5344CB8AC3E}">
        <p14:creationId xmlns:p14="http://schemas.microsoft.com/office/powerpoint/2010/main" val="402513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Links of Documents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1600200"/>
            <a:ext cx="1150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/>
              </a:rPr>
              <a:t>https://www.medschool.lsuhsc.edu/genetics/docs/DIABETES.pdf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https://barc.gov.in/bmg/md/web/html/faq/diabetes.pdf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3"/>
              </a:rPr>
              <a:t>https://health.ucdavis.edu/media-resources/children/documents/patient-education-A-to-Z/What-is-Cancer.pdf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4"/>
              </a:rPr>
              <a:t>https://www.ccra-acrc.ca/wp-content/uploads/2024/02/Understanding-Cancer-What-is-Cancer-and-Types-of-Cancer_rev.pdfhttps://www.healthandenvironment.org/docs/ToxipediaCancerPageArchive.pdf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849031" y="1440077"/>
            <a:ext cx="2592340" cy="1857726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2011218" y="3362633"/>
            <a:ext cx="4677176" cy="55496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Potential Issues Without RAG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2114437" y="4029968"/>
            <a:ext cx="535781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Limitations of Traditional Systems</a:t>
            </a:r>
          </a:p>
        </p:txBody>
      </p:sp>
      <p:sp>
        <p:nvSpPr>
          <p:cNvPr id="3" name="Freeform 3"/>
          <p:cNvSpPr/>
          <p:nvPr/>
        </p:nvSpPr>
        <p:spPr>
          <a:xfrm>
            <a:off x="25969255" y="4327399"/>
            <a:ext cx="160338" cy="357188"/>
          </a:xfrm>
          <a:custGeom>
            <a:avLst/>
            <a:gdLst/>
            <a:ahLst/>
            <a:cxnLst/>
            <a:rect l="l" t="t" r="r" b="b"/>
            <a:pathLst>
              <a:path w="108" h="239">
                <a:moveTo>
                  <a:pt x="20" y="231"/>
                </a:moveTo>
                <a:cubicBezTo>
                  <a:pt x="19" y="231"/>
                  <a:pt x="11" y="234"/>
                  <a:pt x="0" y="238"/>
                </a:cubicBezTo>
                <a:cubicBezTo>
                  <a:pt x="0" y="238"/>
                  <a:pt x="0" y="238"/>
                  <a:pt x="0" y="239"/>
                </a:cubicBezTo>
                <a:cubicBezTo>
                  <a:pt x="12" y="234"/>
                  <a:pt x="20" y="231"/>
                  <a:pt x="20" y="231"/>
                </a:cubicBezTo>
                <a:cubicBezTo>
                  <a:pt x="20" y="231"/>
                  <a:pt x="20" y="231"/>
                  <a:pt x="20" y="231"/>
                </a:cubicBezTo>
                <a:moveTo>
                  <a:pt x="108" y="0"/>
                </a:moveTo>
                <a:cubicBezTo>
                  <a:pt x="98" y="20"/>
                  <a:pt x="84" y="43"/>
                  <a:pt x="60" y="65"/>
                </a:cubicBezTo>
                <a:cubicBezTo>
                  <a:pt x="50" y="75"/>
                  <a:pt x="43" y="85"/>
                  <a:pt x="36" y="96"/>
                </a:cubicBezTo>
                <a:cubicBezTo>
                  <a:pt x="43" y="85"/>
                  <a:pt x="50" y="75"/>
                  <a:pt x="60" y="66"/>
                </a:cubicBezTo>
                <a:cubicBezTo>
                  <a:pt x="83" y="43"/>
                  <a:pt x="98" y="20"/>
                  <a:pt x="108" y="0"/>
                </a:cubicBezTo>
              </a:path>
            </a:pathLst>
          </a:custGeom>
          <a:solidFill>
            <a:srgbClr val="3B77DB"/>
          </a:solidFill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26147055" y="4219449"/>
            <a:ext cx="6350" cy="17463"/>
          </a:xfrm>
          <a:custGeom>
            <a:avLst/>
            <a:gdLst/>
            <a:ahLst/>
            <a:cxnLst/>
            <a:rect l="l" t="t" r="r" b="b"/>
            <a:pathLst>
              <a:path w="4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" y="4"/>
                  <a:pt x="4" y="4"/>
                  <a:pt x="4" y="4"/>
                </a:cubicBezTo>
                <a:cubicBezTo>
                  <a:pt x="4" y="5"/>
                  <a:pt x="4" y="7"/>
                  <a:pt x="4" y="8"/>
                </a:cubicBezTo>
                <a:cubicBezTo>
                  <a:pt x="4" y="10"/>
                  <a:pt x="4" y="11"/>
                  <a:pt x="4" y="12"/>
                </a:cubicBezTo>
                <a:cubicBezTo>
                  <a:pt x="4" y="9"/>
                  <a:pt x="4" y="7"/>
                  <a:pt x="4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B77DB"/>
          </a:solidFill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26147055" y="4219449"/>
            <a:ext cx="6350" cy="11113"/>
          </a:xfrm>
          <a:custGeom>
            <a:avLst/>
            <a:gdLst/>
            <a:ahLst/>
            <a:cxnLst/>
            <a:rect l="l" t="t" r="r" b="b"/>
            <a:pathLst>
              <a:path w="4" h="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" y="4"/>
                  <a:pt x="4" y="4"/>
                  <a:pt x="4" y="4"/>
                </a:cubicBezTo>
                <a:cubicBezTo>
                  <a:pt x="4" y="5"/>
                  <a:pt x="4" y="7"/>
                  <a:pt x="4" y="8"/>
                </a:cubicBezTo>
                <a:cubicBezTo>
                  <a:pt x="4" y="7"/>
                  <a:pt x="4" y="5"/>
                  <a:pt x="4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56BC5"/>
          </a:solidFill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4733649" y="2179336"/>
            <a:ext cx="2781653" cy="2781653"/>
          </a:xfrm>
          <a:prstGeom prst="ellipse">
            <a:avLst/>
          </a:prstGeom>
          <a:gradFill>
            <a:gsLst>
              <a:gs pos="0">
                <a:srgbClr val="FF424D">
                  <a:lumMod val="60000"/>
                  <a:lumOff val="40000"/>
                </a:srgbClr>
              </a:gs>
              <a:gs pos="50000">
                <a:srgbClr val="FF424D"/>
              </a:gs>
            </a:gsLst>
            <a:lin ang="2700000"/>
          </a:gradFill>
          <a:ln cap="flat" cmpd="sng">
            <a:prstDash val="solid"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pic>
        <p:nvPicPr>
          <p:cNvPr id="8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75" y="2657403"/>
            <a:ext cx="1903202" cy="1825521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 flipH="1">
            <a:off x="688874" y="3671265"/>
            <a:ext cx="3608835" cy="2564435"/>
          </a:xfrm>
          <a:prstGeom prst="roundRect">
            <a:avLst>
              <a:gd name="adj" fmla="val 6200"/>
            </a:avLst>
          </a:prstGeom>
          <a:solidFill>
            <a:schemeClr val="accent1">
              <a:alpha val="20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TextBox 10"/>
          <p:cNvSpPr txBox="1"/>
          <p:nvPr/>
        </p:nvSpPr>
        <p:spPr>
          <a:xfrm flipH="1">
            <a:off x="696623" y="3745496"/>
            <a:ext cx="3245642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Contextual</a:t>
            </a:r>
            <a:r>
              <a:rPr lang="zh-CN" altLang="en-US" b="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Understanding</a:t>
            </a:r>
            <a:endParaRPr lang="en-US" dirty="0"/>
          </a:p>
        </p:txBody>
      </p:sp>
      <p:sp>
        <p:nvSpPr>
          <p:cNvPr id="11" name="AutoShape 11"/>
          <p:cNvSpPr/>
          <p:nvPr/>
        </p:nvSpPr>
        <p:spPr>
          <a:xfrm flipH="1">
            <a:off x="870817" y="4134751"/>
            <a:ext cx="3423607" cy="18933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Without RAG, models lack adaptability to changing information.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Static knowledge confines the depth of understanding.</a:t>
            </a:r>
          </a:p>
        </p:txBody>
      </p:sp>
      <p:sp>
        <p:nvSpPr>
          <p:cNvPr id="12" name="TextBox 12"/>
          <p:cNvSpPr txBox="1"/>
          <p:nvPr/>
        </p:nvSpPr>
        <p:spPr>
          <a:xfrm flipH="1">
            <a:off x="3763649" y="3293208"/>
            <a:ext cx="720000" cy="720000"/>
          </a:xfrm>
          <a:prstGeom prst="ellipse">
            <a:avLst/>
          </a:prstGeom>
          <a:gradFill>
            <a:gsLst>
              <a:gs pos="0">
                <a:srgbClr val="D3000E">
                  <a:lumMod val="60000"/>
                  <a:lumOff val="40000"/>
                </a:srgbClr>
              </a:gs>
              <a:gs pos="50000">
                <a:srgbClr val="D3000E"/>
              </a:gs>
            </a:gsLst>
            <a:lin ang="2700000"/>
          </a:gradFill>
          <a:ln cap="flat" cmpd="sng">
            <a:prstDash val="solid"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l">
              <a:defRPr/>
            </a:pPr>
            <a:r>
              <a:rPr 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1</a:t>
            </a:r>
            <a:endParaRPr lang="en-US" sz="1100" dirty="0"/>
          </a:p>
        </p:txBody>
      </p:sp>
      <p:sp>
        <p:nvSpPr>
          <p:cNvPr id="13" name="AutoShape 13"/>
          <p:cNvSpPr/>
          <p:nvPr/>
        </p:nvSpPr>
        <p:spPr>
          <a:xfrm>
            <a:off x="8070591" y="1246409"/>
            <a:ext cx="3489485" cy="2442009"/>
          </a:xfrm>
          <a:prstGeom prst="roundRect">
            <a:avLst>
              <a:gd name="adj" fmla="val 6200"/>
            </a:avLst>
          </a:prstGeom>
          <a:solidFill>
            <a:schemeClr val="accent2">
              <a:alpha val="20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83506" y="1333697"/>
            <a:ext cx="2838163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Outdated Responses</a:t>
            </a:r>
            <a:endParaRPr lang="en-US" dirty="0"/>
          </a:p>
        </p:txBody>
      </p:sp>
      <p:sp>
        <p:nvSpPr>
          <p:cNvPr id="15" name="AutoShape 15"/>
          <p:cNvSpPr/>
          <p:nvPr/>
        </p:nvSpPr>
        <p:spPr>
          <a:xfrm>
            <a:off x="8460483" y="1601976"/>
            <a:ext cx="3112508" cy="18933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The absence of real-time data can lead to outdated responses.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 algn="l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This is a significant drawback for dynamic fields like medicine.</a:t>
            </a:r>
          </a:p>
        </p:txBody>
      </p:sp>
      <p:sp>
        <p:nvSpPr>
          <p:cNvPr id="16" name="TextBox 16"/>
          <p:cNvSpPr txBox="1"/>
          <p:nvPr/>
        </p:nvSpPr>
        <p:spPr>
          <a:xfrm flipH="1">
            <a:off x="7701512" y="3210162"/>
            <a:ext cx="720000" cy="720000"/>
          </a:xfrm>
          <a:prstGeom prst="ellipse">
            <a:avLst/>
          </a:prstGeom>
          <a:gradFill>
            <a:gsLst>
              <a:gs pos="0">
                <a:srgbClr val="FF424D">
                  <a:lumMod val="60000"/>
                  <a:lumOff val="40000"/>
                </a:srgbClr>
              </a:gs>
              <a:gs pos="50000">
                <a:srgbClr val="FF424D"/>
              </a:gs>
            </a:gsLst>
            <a:lin ang="2700000"/>
          </a:gradFill>
          <a:ln cap="flat" cmpd="sng">
            <a:prstDash val="solid"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r>
              <a:rPr 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Domain-Specific Challenges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6400" y="2969499"/>
            <a:ext cx="5954890" cy="11568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Traditional systems struggle with domain-specific inquiries.</a:t>
            </a:r>
            <a:endParaRPr lang="en-US" sz="1600" dirty="0"/>
          </a:p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They often lack access to precise documents needed for context.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981200"/>
            <a:ext cx="5954890" cy="3961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en-US" sz="1800" b="1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Handling Specialized Queries</a:t>
            </a:r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849031" y="1440077"/>
            <a:ext cx="2592340" cy="1857726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2011218" y="3362633"/>
            <a:ext cx="4677176" cy="55496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Improvements with RAG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2114437" y="4029968"/>
            <a:ext cx="535781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2"/>
          <a:srcRect t="8320" r="154" b="84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276450" y="1371861"/>
            <a:ext cx="4160074" cy="586957"/>
          </a:xfrm>
          <a:prstGeom prst="rect">
            <a:avLst/>
          </a:prstGeom>
        </p:spPr>
        <p:txBody>
          <a:bodyPr vert="horz" wrap="square" lIns="90000" tIns="46800" rIns="90000" bIns="46800" anchor="b">
            <a:spAutoFit/>
          </a:bodyPr>
          <a:lstStyle/>
          <a:p>
            <a:pPr marL="0" algn="l"/>
            <a:r>
              <a:rPr lang="en-US" sz="3200" b="1" i="0" u="none" baseline="0">
                <a:solidFill>
                  <a:srgbClr val="FFFFFF"/>
                </a:solidFill>
                <a:latin typeface="Arial"/>
                <a:ea typeface="Arial"/>
              </a:rPr>
              <a:t>CONTENTS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5965371" y="1404607"/>
            <a:ext cx="0" cy="673840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</a:ln>
        </p:spPr>
      </p:cxnSp>
      <p:sp>
        <p:nvSpPr>
          <p:cNvPr id="7" name="TextBox 7"/>
          <p:cNvSpPr txBox="1"/>
          <p:nvPr/>
        </p:nvSpPr>
        <p:spPr>
          <a:xfrm>
            <a:off x="1291982" y="4791705"/>
            <a:ext cx="1819234" cy="52540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lang="en-US" sz="1100" dirty="0"/>
          </a:p>
        </p:txBody>
      </p:sp>
      <p:sp>
        <p:nvSpPr>
          <p:cNvPr id="8" name="TextBox 8"/>
          <p:cNvSpPr txBox="1"/>
          <p:nvPr/>
        </p:nvSpPr>
        <p:spPr>
          <a:xfrm>
            <a:off x="1291982" y="3654039"/>
            <a:ext cx="2223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Response Generation</a:t>
            </a:r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3939516" y="4791083"/>
            <a:ext cx="1819234" cy="52540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lang="en-US" sz="1100" dirty="0"/>
          </a:p>
        </p:txBody>
      </p:sp>
      <p:sp>
        <p:nvSpPr>
          <p:cNvPr id="10" name="TextBox 10"/>
          <p:cNvSpPr txBox="1"/>
          <p:nvPr/>
        </p:nvSpPr>
        <p:spPr>
          <a:xfrm>
            <a:off x="3888249" y="3931038"/>
            <a:ext cx="2223984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Resources Used</a:t>
            </a:r>
            <a:endParaRPr 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6344407" y="4791083"/>
            <a:ext cx="1819234" cy="52540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lang="en-US" sz="1100" dirty="0"/>
          </a:p>
        </p:txBody>
      </p:sp>
      <p:sp>
        <p:nvSpPr>
          <p:cNvPr id="12" name="TextBox 12"/>
          <p:cNvSpPr txBox="1"/>
          <p:nvPr/>
        </p:nvSpPr>
        <p:spPr>
          <a:xfrm>
            <a:off x="6344407" y="3654039"/>
            <a:ext cx="2223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Potential Issues Without RAG</a:t>
            </a:r>
            <a:endParaRPr lang="en-US" dirty="0"/>
          </a:p>
        </p:txBody>
      </p:sp>
      <p:sp>
        <p:nvSpPr>
          <p:cNvPr id="13" name="TextBox 13"/>
          <p:cNvSpPr txBox="1"/>
          <p:nvPr/>
        </p:nvSpPr>
        <p:spPr>
          <a:xfrm>
            <a:off x="9525065" y="4791083"/>
            <a:ext cx="1819234" cy="52540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lang="en-US" sz="1100" dirty="0"/>
          </a:p>
        </p:txBody>
      </p:sp>
      <p:sp>
        <p:nvSpPr>
          <p:cNvPr id="14" name="TextBox 14"/>
          <p:cNvSpPr txBox="1"/>
          <p:nvPr/>
        </p:nvSpPr>
        <p:spPr>
          <a:xfrm>
            <a:off x="9530611" y="3654039"/>
            <a:ext cx="2223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Improvements with RAG</a:t>
            </a:r>
            <a:endParaRPr lang="en-US" dirty="0"/>
          </a:p>
        </p:txBody>
      </p:sp>
      <p:sp>
        <p:nvSpPr>
          <p:cNvPr id="15" name="TextBox 15"/>
          <p:cNvSpPr txBox="1"/>
          <p:nvPr/>
        </p:nvSpPr>
        <p:spPr>
          <a:xfrm>
            <a:off x="9525065" y="2224022"/>
            <a:ext cx="1819234" cy="52540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9525065" y="1066053"/>
            <a:ext cx="2223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Key Steps in the Project</a:t>
            </a:r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6349404" y="2066568"/>
            <a:ext cx="1819234" cy="52540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lang="en-US" sz="1100" dirty="0"/>
          </a:p>
        </p:txBody>
      </p:sp>
      <p:sp>
        <p:nvSpPr>
          <p:cNvPr id="18" name="TextBox 18"/>
          <p:cNvSpPr txBox="1"/>
          <p:nvPr/>
        </p:nvSpPr>
        <p:spPr>
          <a:xfrm>
            <a:off x="6394119" y="1066053"/>
            <a:ext cx="2223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Introduction to the Project</a:t>
            </a:r>
            <a:endParaRPr lang="en-US" dirty="0"/>
          </a:p>
        </p:txBody>
      </p:sp>
      <p:cxnSp>
        <p:nvCxnSpPr>
          <p:cNvPr id="19" name="Connector 19"/>
          <p:cNvCxnSpPr/>
          <p:nvPr/>
        </p:nvCxnSpPr>
        <p:spPr>
          <a:xfrm flipV="1">
            <a:off x="1399446" y="4492333"/>
            <a:ext cx="1060725" cy="12619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cxnSp>
        <p:nvCxnSpPr>
          <p:cNvPr id="20" name="Connector 20"/>
          <p:cNvCxnSpPr/>
          <p:nvPr/>
        </p:nvCxnSpPr>
        <p:spPr>
          <a:xfrm flipV="1">
            <a:off x="3939516" y="4479714"/>
            <a:ext cx="1060725" cy="12619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cxnSp>
        <p:nvCxnSpPr>
          <p:cNvPr id="21" name="Connector 21"/>
          <p:cNvCxnSpPr/>
          <p:nvPr/>
        </p:nvCxnSpPr>
        <p:spPr>
          <a:xfrm flipV="1">
            <a:off x="6395674" y="4525547"/>
            <a:ext cx="1060725" cy="12619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cxnSp>
        <p:nvCxnSpPr>
          <p:cNvPr id="22" name="Connector 22"/>
          <p:cNvCxnSpPr/>
          <p:nvPr/>
        </p:nvCxnSpPr>
        <p:spPr>
          <a:xfrm flipV="1">
            <a:off x="9525065" y="4473404"/>
            <a:ext cx="1060725" cy="12619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cxnSp>
        <p:nvCxnSpPr>
          <p:cNvPr id="23" name="Connector 23"/>
          <p:cNvCxnSpPr/>
          <p:nvPr/>
        </p:nvCxnSpPr>
        <p:spPr>
          <a:xfrm flipV="1">
            <a:off x="6485643" y="1828772"/>
            <a:ext cx="1060725" cy="12619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  <p:cxnSp>
        <p:nvCxnSpPr>
          <p:cNvPr id="24" name="Connector 24"/>
          <p:cNvCxnSpPr/>
          <p:nvPr/>
        </p:nvCxnSpPr>
        <p:spPr>
          <a:xfrm flipV="1">
            <a:off x="9576332" y="1848929"/>
            <a:ext cx="1060725" cy="12619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Enhanced System Capabilities</a:t>
            </a:r>
          </a:p>
        </p:txBody>
      </p:sp>
      <p:sp>
        <p:nvSpPr>
          <p:cNvPr id="3" name="AutoShape 3"/>
          <p:cNvSpPr/>
          <p:nvPr/>
        </p:nvSpPr>
        <p:spPr>
          <a:xfrm>
            <a:off x="904927" y="1680333"/>
            <a:ext cx="10382146" cy="187126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848785" y="1446350"/>
            <a:ext cx="6373441" cy="483742"/>
          </a:xfrm>
          <a:prstGeom prst="round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360000" tIns="0" rIns="0" bIns="0" anchor="ctr">
            <a:noAutofit/>
          </a:bodyPr>
          <a:lstStyle/>
          <a:p>
            <a:pPr marL="0" algn="l"/>
            <a:r>
              <a:rPr lang="zh-CN" alt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Dynamic Context Retrieval</a:t>
            </a:r>
          </a:p>
        </p:txBody>
      </p:sp>
      <p:sp>
        <p:nvSpPr>
          <p:cNvPr id="5" name="AutoShape 5"/>
          <p:cNvSpPr/>
          <p:nvPr/>
        </p:nvSpPr>
        <p:spPr>
          <a:xfrm>
            <a:off x="1848785" y="2261894"/>
            <a:ext cx="9322500" cy="8249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RAG allows for real-time document retrieval, enhancing responses.
 This leads to timely, relevant answers that reflect current knowledge.</a:t>
            </a:r>
          </a:p>
        </p:txBody>
      </p:sp>
      <p:sp>
        <p:nvSpPr>
          <p:cNvPr id="6" name="AutoShape 6"/>
          <p:cNvSpPr/>
          <p:nvPr/>
        </p:nvSpPr>
        <p:spPr>
          <a:xfrm>
            <a:off x="904927" y="4019566"/>
            <a:ext cx="10382146" cy="1871261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848785" y="3785581"/>
            <a:ext cx="6373441" cy="483742"/>
          </a:xfrm>
          <a:prstGeom prst="roundRect">
            <a:avLst/>
          </a:prstGeom>
          <a:solidFill>
            <a:schemeClr val="accent3"/>
          </a:solidFill>
          <a:ln cap="flat" cmpd="sng">
            <a:prstDash val="solid"/>
          </a:ln>
        </p:spPr>
        <p:txBody>
          <a:bodyPr vert="horz" wrap="square" lIns="360000" tIns="0" rIns="0" bIns="0" anchor="ctr">
            <a:noAutofit/>
          </a:bodyPr>
          <a:lstStyle/>
          <a:p>
            <a:pPr marL="0" algn="l"/>
            <a:r>
              <a:rPr lang="zh-CN" alt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Trustworthy Interactions</a:t>
            </a:r>
          </a:p>
        </p:txBody>
      </p:sp>
      <p:sp>
        <p:nvSpPr>
          <p:cNvPr id="8" name="AutoShape 8"/>
          <p:cNvSpPr/>
          <p:nvPr/>
        </p:nvSpPr>
        <p:spPr>
          <a:xfrm>
            <a:off x="1848785" y="4544117"/>
            <a:ext cx="9322500" cy="8249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 Improved accuracy backed by relevant documents fosters user trust.
 The system is poised to deliver high-quality, reliable responses.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3"/>
          </p:nvPr>
        </p:nvSpPr>
        <p:spPr>
          <a:xfrm>
            <a:off x="1377950" y="2607469"/>
            <a:ext cx="9436100" cy="1643062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700" b="1" i="0" u="none" baseline="0">
                <a:solidFill>
                  <a:srgbClr val="FFFFFF"/>
                </a:solidFill>
                <a:latin typeface="+mn-ea"/>
                <a:ea typeface="+mn-ea"/>
              </a:rPr>
              <a:t>Thanks</a:t>
            </a:r>
          </a:p>
        </p:txBody>
      </p:sp>
      <p:sp>
        <p:nvSpPr>
          <p:cNvPr id="3" name="Freeform 3"/>
          <p:cNvSpPr/>
          <p:nvPr/>
        </p:nvSpPr>
        <p:spPr>
          <a:xfrm rot="10800000" flipH="1">
            <a:off x="3390901" y="-12700"/>
            <a:ext cx="8801099" cy="6858000"/>
          </a:xfrm>
          <a:custGeom>
            <a:avLst/>
            <a:gdLst/>
            <a:ahLst/>
            <a:cxnLst/>
            <a:rect l="l" t="t" r="r" b="b"/>
            <a:pathLst>
              <a:path w="8801099" h="6858000">
                <a:moveTo>
                  <a:pt x="5337382" y="6460991"/>
                </a:moveTo>
                <a:cubicBezTo>
                  <a:pt x="3789317" y="6463504"/>
                  <a:pt x="2494729" y="5251085"/>
                  <a:pt x="2412935" y="3687662"/>
                </a:cubicBezTo>
                <a:cubicBezTo>
                  <a:pt x="2328504" y="2073808"/>
                  <a:pt x="3568343" y="697075"/>
                  <a:pt x="5182198" y="612643"/>
                </a:cubicBezTo>
                <a:cubicBezTo>
                  <a:pt x="5283065" y="607365"/>
                  <a:pt x="5383003" y="607262"/>
                  <a:pt x="5481759" y="612098"/>
                </a:cubicBezTo>
                <a:cubicBezTo>
                  <a:pt x="6963095" y="684652"/>
                  <a:pt x="8178063" y="1868917"/>
                  <a:pt x="8257219" y="3381906"/>
                </a:cubicBezTo>
                <a:cubicBezTo>
                  <a:pt x="8341651" y="4995761"/>
                  <a:pt x="7101811" y="6372493"/>
                  <a:pt x="5487954" y="6456926"/>
                </a:cubicBezTo>
                <a:cubicBezTo>
                  <a:pt x="5437521" y="6459565"/>
                  <a:pt x="5387320" y="6460910"/>
                  <a:pt x="5337382" y="6460991"/>
                </a:cubicBezTo>
                <a:close/>
                <a:moveTo>
                  <a:pt x="1162458" y="6858000"/>
                </a:moveTo>
                <a:lnTo>
                  <a:pt x="8801099" y="6858000"/>
                </a:lnTo>
                <a:lnTo>
                  <a:pt x="8801099" y="0"/>
                </a:lnTo>
                <a:lnTo>
                  <a:pt x="1342078" y="0"/>
                </a:lnTo>
                <a:lnTo>
                  <a:pt x="1204037" y="158907"/>
                </a:lnTo>
                <a:cubicBezTo>
                  <a:pt x="393615" y="1150020"/>
                  <a:pt x="-64739" y="2434272"/>
                  <a:pt x="7418" y="3813514"/>
                </a:cubicBezTo>
                <a:cubicBezTo>
                  <a:pt x="66949" y="4951388"/>
                  <a:pt x="478843" y="5987284"/>
                  <a:pt x="1131836" y="6821002"/>
                </a:cubicBezTo>
                <a:close/>
              </a:path>
            </a:pathLst>
          </a:custGeom>
          <a:ln w="12700" cap="flat" cmpd="sng">
            <a:gradFill>
              <a:gsLst>
                <a:gs pos="0">
                  <a:srgbClr val="FFFFFF"/>
                </a:gs>
                <a:gs pos="36300">
                  <a:srgbClr val="FFFFFF">
                    <a:alpha val="0"/>
                  </a:srgbClr>
                </a:gs>
                <a:gs pos="6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6000000"/>
            </a:gra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4951511" y="4250531"/>
            <a:ext cx="2676726" cy="508401"/>
          </a:xfrm>
          <a:prstGeom prst="rect">
            <a:avLst/>
          </a:prstGeom>
          <a:solidFill>
            <a:srgbClr val="C00000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 lang="zh-CN" altLang="en-US" sz="1400" b="0" i="0" u="none" baseline="0" dirty="0">
              <a:solidFill>
                <a:schemeClr val="lt1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849031" y="1440077"/>
            <a:ext cx="2592340" cy="1857726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2011218" y="3362633"/>
            <a:ext cx="4677176" cy="55496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Introduction to the Project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2114437" y="4029968"/>
            <a:ext cx="535781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Project Overview</a:t>
            </a:r>
          </a:p>
        </p:txBody>
      </p:sp>
      <p:sp>
        <p:nvSpPr>
          <p:cNvPr id="5" name="AutoShape 5"/>
          <p:cNvSpPr/>
          <p:nvPr/>
        </p:nvSpPr>
        <p:spPr>
          <a:xfrm>
            <a:off x="1190650" y="1626217"/>
            <a:ext cx="2633963" cy="40011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20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Objective</a:t>
            </a:r>
          </a:p>
        </p:txBody>
      </p:sp>
      <p:sp>
        <p:nvSpPr>
          <p:cNvPr id="6" name="AutoShape 6"/>
          <p:cNvSpPr/>
          <p:nvPr/>
        </p:nvSpPr>
        <p:spPr>
          <a:xfrm>
            <a:off x="1190650" y="2185406"/>
            <a:ext cx="2840981" cy="337066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The main goal is to create a question-answering assistant leveraging RAG for enhanced accuracy in responses.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This project aims to bridge gaps in traditional QA systems.</a:t>
            </a:r>
          </a:p>
        </p:txBody>
      </p:sp>
      <p:sp>
        <p:nvSpPr>
          <p:cNvPr id="8" name="AutoShape 8"/>
          <p:cNvSpPr/>
          <p:nvPr/>
        </p:nvSpPr>
        <p:spPr>
          <a:xfrm>
            <a:off x="4495800" y="1472329"/>
            <a:ext cx="2633963" cy="7078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2000" b="1" i="0" u="none" baseline="0" dirty="0">
                <a:solidFill>
                  <a:schemeClr val="accent2"/>
                </a:solidFill>
                <a:latin typeface="Arial"/>
                <a:ea typeface="Arial"/>
              </a:rPr>
              <a:t>Tools and Technologies</a:t>
            </a:r>
          </a:p>
        </p:txBody>
      </p:sp>
      <p:sp>
        <p:nvSpPr>
          <p:cNvPr id="9" name="AutoShape 9"/>
          <p:cNvSpPr/>
          <p:nvPr/>
        </p:nvSpPr>
        <p:spPr>
          <a:xfrm>
            <a:off x="4779018" y="2185406"/>
            <a:ext cx="2840982" cy="337066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Utilizing cutting-edge technologies such as Hugging Face Transformers and ChromaDB.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The integration of various models will ensure stellar performance in natural language processing tasks.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8337407" y="1566006"/>
            <a:ext cx="2633963" cy="40011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20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RAG Explained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367387" y="2185406"/>
            <a:ext cx="2986413" cy="300133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RAG stands for Retrieval-Augmented Generation, combining document retrieval and response generation.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This framework enhances contextual understanding and response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Tools and Technologies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70926" y="4962023"/>
            <a:ext cx="1094172" cy="1094172"/>
            <a:chOff x="1024626" y="3363384"/>
            <a:chExt cx="1094172" cy="1094172"/>
          </a:xfrm>
        </p:grpSpPr>
        <p:sp>
          <p:nvSpPr>
            <p:cNvPr id="4" name="AutoShape 4"/>
            <p:cNvSpPr/>
            <p:nvPr/>
          </p:nvSpPr>
          <p:spPr>
            <a:xfrm>
              <a:off x="1024626" y="3363384"/>
              <a:ext cx="1094172" cy="1094172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61570" y="3525750"/>
              <a:ext cx="820284" cy="769441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ctr">
              <a:prstTxWarp prst="textNoShape">
                <a:avLst/>
              </a:prstTxWarp>
              <a:spAutoFit/>
            </a:bodyPr>
            <a:lstStyle/>
            <a:p>
              <a:pPr marL="0" algn="ctr">
                <a:defRPr/>
              </a:pPr>
              <a:r>
                <a:rPr lang="en-US" sz="4400" b="1" i="0" u="none" baseline="0" dirty="0">
                  <a:solidFill>
                    <a:srgbClr val="FFFFFF">
                      <a:lumMod val="90000"/>
                      <a:lumOff val="10000"/>
                    </a:srgbClr>
                  </a:solidFill>
                  <a:latin typeface="Arial"/>
                  <a:ea typeface="Arial"/>
                </a:rPr>
                <a:t>1</a:t>
              </a:r>
              <a:endParaRPr lang="en-US" sz="1100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46255" y="1225408"/>
            <a:ext cx="2552615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 dirty="0">
                <a:solidFill>
                  <a:srgbClr val="FFFFFF">
                    <a:lumMod val="90000"/>
                    <a:lumOff val="10000"/>
                  </a:srgbClr>
                </a:solidFill>
                <a:latin typeface="+mn-ea"/>
                <a:ea typeface="+mn-ea"/>
              </a:rPr>
              <a:t>Hugging Face Hub</a:t>
            </a:r>
            <a:endParaRPr lang="en-US" sz="1100" dirty="0"/>
          </a:p>
        </p:txBody>
      </p:sp>
      <p:sp>
        <p:nvSpPr>
          <p:cNvPr id="7" name="AutoShape 7"/>
          <p:cNvSpPr/>
          <p:nvPr/>
        </p:nvSpPr>
        <p:spPr>
          <a:xfrm>
            <a:off x="1722973" y="1682795"/>
            <a:ext cx="2552612" cy="33728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Features models like meta-llama/Llama-3.2-1B-Instruct</a:t>
            </a:r>
            <a:r>
              <a:rPr lang="ar-EG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for natural language generation.</a:t>
            </a:r>
            <a:endParaRPr lang="ar-SA" sz="1600" b="0" i="0" u="none" baseline="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</a:pPr>
            <a:endParaRPr lang="en-US" sz="1600" b="0" i="0" u="none" baseline="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Provides seamless access to a variety of pre-trained models for the project.</a:t>
            </a:r>
          </a:p>
        </p:txBody>
      </p:sp>
      <p:cxnSp>
        <p:nvCxnSpPr>
          <p:cNvPr id="8" name="Connector 8"/>
          <p:cNvCxnSpPr>
            <a:cxnSpLocks/>
          </p:cNvCxnSpPr>
          <p:nvPr/>
        </p:nvCxnSpPr>
        <p:spPr>
          <a:xfrm flipH="1" flipV="1">
            <a:off x="1218012" y="1394685"/>
            <a:ext cx="3809" cy="3665557"/>
          </a:xfrm>
          <a:prstGeom prst="line">
            <a:avLst/>
          </a:prstGeom>
          <a:ln w="15875" cap="flat" cmpd="sng">
            <a:solidFill>
              <a:schemeClr val="accent1"/>
            </a:solidFill>
            <a:prstDash val="solid"/>
            <a:tailEnd type="oval"/>
          </a:ln>
        </p:spPr>
      </p:cxnSp>
      <p:grpSp>
        <p:nvGrpSpPr>
          <p:cNvPr id="9" name="Group 9"/>
          <p:cNvGrpSpPr/>
          <p:nvPr/>
        </p:nvGrpSpPr>
        <p:grpSpPr>
          <a:xfrm>
            <a:off x="4401820" y="4944863"/>
            <a:ext cx="1094172" cy="1094172"/>
            <a:chOff x="1024626" y="3363384"/>
            <a:chExt cx="1094172" cy="1094172"/>
          </a:xfrm>
        </p:grpSpPr>
        <p:sp>
          <p:nvSpPr>
            <p:cNvPr id="10" name="AutoShape 10"/>
            <p:cNvSpPr/>
            <p:nvPr/>
          </p:nvSpPr>
          <p:spPr>
            <a:xfrm>
              <a:off x="1024626" y="3363384"/>
              <a:ext cx="1094172" cy="1094172"/>
            </a:xfrm>
            <a:prstGeom prst="ellipse">
              <a:avLst/>
            </a:prstGeom>
            <a:solidFill>
              <a:srgbClr val="FFFFFF">
                <a:alpha val="40000"/>
                <a:lumMod val="50000"/>
                <a:lumOff val="5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61570" y="3525750"/>
              <a:ext cx="820284" cy="769441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ctr">
              <a:prstTxWarp prst="textNoShape">
                <a:avLst/>
              </a:prstTxWarp>
              <a:spAutoFit/>
            </a:bodyPr>
            <a:lstStyle/>
            <a:p>
              <a:pPr marL="0" algn="ctr">
                <a:defRPr/>
              </a:pPr>
              <a:r>
                <a:rPr lang="en-US" sz="4400" b="1" i="0" u="none" baseline="0" dirty="0">
                  <a:solidFill>
                    <a:srgbClr val="FFFFFF">
                      <a:lumMod val="90000"/>
                      <a:lumOff val="10000"/>
                    </a:srgbClr>
                  </a:solidFill>
                  <a:latin typeface="Arial"/>
                  <a:ea typeface="Arial"/>
                </a:rPr>
                <a:t>2</a:t>
              </a:r>
              <a:endParaRPr lang="en-US" sz="110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088883" y="1244140"/>
            <a:ext cx="2552615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 dirty="0">
                <a:solidFill>
                  <a:srgbClr val="FFFFFF">
                    <a:lumMod val="90000"/>
                    <a:lumOff val="10000"/>
                  </a:srgbClr>
                </a:solidFill>
                <a:latin typeface="+mn-ea"/>
                <a:ea typeface="+mn-ea"/>
              </a:rPr>
              <a:t>Sentence Transformers</a:t>
            </a:r>
            <a:endParaRPr lang="en-US" sz="1100" dirty="0"/>
          </a:p>
        </p:txBody>
      </p:sp>
      <p:sp>
        <p:nvSpPr>
          <p:cNvPr id="13" name="AutoShape 13"/>
          <p:cNvSpPr/>
          <p:nvPr/>
        </p:nvSpPr>
        <p:spPr>
          <a:xfrm>
            <a:off x="5516422" y="1605637"/>
            <a:ext cx="2552612" cy="337284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Utilizes BAAI/bge-base-en-v1.5 model for generating semantic embeddings.</a:t>
            </a:r>
            <a:endParaRPr lang="ar-SA" sz="1600" b="0" i="0" u="none" baseline="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</a:pPr>
            <a:endParaRPr lang="en-US" sz="1600" b="0" i="0" u="none" baseline="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This step ensures accurate text representation for better query matching.</a:t>
            </a:r>
          </a:p>
        </p:txBody>
      </p:sp>
      <p:cxnSp>
        <p:nvCxnSpPr>
          <p:cNvPr id="14" name="Connector 14"/>
          <p:cNvCxnSpPr>
            <a:cxnSpLocks/>
          </p:cNvCxnSpPr>
          <p:nvPr/>
        </p:nvCxnSpPr>
        <p:spPr>
          <a:xfrm flipH="1" flipV="1">
            <a:off x="4905656" y="1437122"/>
            <a:ext cx="43250" cy="3629608"/>
          </a:xfrm>
          <a:prstGeom prst="line">
            <a:avLst/>
          </a:prstGeom>
          <a:ln w="15875" cap="flat" cmpd="sng">
            <a:solidFill>
              <a:srgbClr val="FFFFFF">
                <a:alpha val="40000"/>
                <a:lumMod val="50000"/>
                <a:lumOff val="50000"/>
              </a:srgbClr>
            </a:solidFill>
            <a:prstDash val="solid"/>
            <a:tailEnd type="oval"/>
          </a:ln>
        </p:spPr>
      </p:cxnSp>
      <p:grpSp>
        <p:nvGrpSpPr>
          <p:cNvPr id="15" name="Group 15"/>
          <p:cNvGrpSpPr/>
          <p:nvPr/>
        </p:nvGrpSpPr>
        <p:grpSpPr>
          <a:xfrm>
            <a:off x="8132714" y="4897876"/>
            <a:ext cx="1094172" cy="1094172"/>
            <a:chOff x="1024626" y="3363384"/>
            <a:chExt cx="1094172" cy="1094172"/>
          </a:xfrm>
        </p:grpSpPr>
        <p:sp>
          <p:nvSpPr>
            <p:cNvPr id="16" name="AutoShape 16"/>
            <p:cNvSpPr/>
            <p:nvPr/>
          </p:nvSpPr>
          <p:spPr>
            <a:xfrm>
              <a:off x="1024626" y="3363384"/>
              <a:ext cx="1094172" cy="1094172"/>
            </a:xfrm>
            <a:prstGeom prst="ellipse">
              <a:avLst/>
            </a:prstGeom>
            <a:solidFill>
              <a:srgbClr val="FFFFFF">
                <a:alpha val="40000"/>
                <a:lumMod val="50000"/>
                <a:lumOff val="5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61570" y="3525750"/>
              <a:ext cx="820284" cy="769441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ctr">
              <a:prstTxWarp prst="textNoShape">
                <a:avLst/>
              </a:prstTxWarp>
              <a:spAutoFit/>
            </a:bodyPr>
            <a:lstStyle/>
            <a:p>
              <a:pPr marL="0" algn="ctr">
                <a:defRPr/>
              </a:pPr>
              <a:r>
                <a:rPr lang="en-US" sz="4400" b="1" i="0" u="none" baseline="0" dirty="0">
                  <a:solidFill>
                    <a:srgbClr val="FFFFFF">
                      <a:lumMod val="90000"/>
                      <a:lumOff val="10000"/>
                    </a:srgbClr>
                  </a:solidFill>
                  <a:latin typeface="Arial"/>
                  <a:ea typeface="Arial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831512" y="1126123"/>
            <a:ext cx="2552615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 dirty="0" err="1">
                <a:solidFill>
                  <a:srgbClr val="FFFFFF">
                    <a:lumMod val="90000"/>
                    <a:lumOff val="10000"/>
                  </a:srgbClr>
                </a:solidFill>
                <a:latin typeface="+mn-ea"/>
                <a:ea typeface="+mn-ea"/>
              </a:rPr>
              <a:t>ChromaDB</a:t>
            </a:r>
            <a:endParaRPr lang="en-US" sz="1100" dirty="0"/>
          </a:p>
        </p:txBody>
      </p:sp>
      <p:sp>
        <p:nvSpPr>
          <p:cNvPr id="19" name="AutoShape 19"/>
          <p:cNvSpPr/>
          <p:nvPr/>
        </p:nvSpPr>
        <p:spPr>
          <a:xfrm>
            <a:off x="9192721" y="1682794"/>
            <a:ext cx="2552612" cy="30035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Acts as persistent storage for document collections.</a:t>
            </a:r>
            <a:endParaRPr lang="ar-SA" sz="1600" b="0" i="0" u="none" baseline="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</a:pPr>
            <a:endParaRPr lang="en-US" sz="1600" b="0" i="0" u="none" baseline="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Facilitates efficient retrieval of documents during the question-answering process.</a:t>
            </a:r>
          </a:p>
        </p:txBody>
      </p:sp>
      <p:cxnSp>
        <p:nvCxnSpPr>
          <p:cNvPr id="20" name="Connector 20"/>
          <p:cNvCxnSpPr>
            <a:cxnSpLocks/>
          </p:cNvCxnSpPr>
          <p:nvPr/>
        </p:nvCxnSpPr>
        <p:spPr>
          <a:xfrm flipV="1">
            <a:off x="8679800" y="1295400"/>
            <a:ext cx="0" cy="3683083"/>
          </a:xfrm>
          <a:prstGeom prst="line">
            <a:avLst/>
          </a:prstGeom>
          <a:ln w="15875" cap="flat" cmpd="sng">
            <a:solidFill>
              <a:srgbClr val="FFFFFF">
                <a:alpha val="40000"/>
                <a:lumMod val="50000"/>
                <a:lumOff val="50000"/>
              </a:srgbClr>
            </a:solidFill>
            <a:prstDash val="solid"/>
            <a:tailEnd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849031" y="1440077"/>
            <a:ext cx="2592340" cy="1857726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1500" b="1" i="0" u="none" baseline="0" dirty="0">
                <a:solidFill>
                  <a:srgbClr val="FFFFFF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2011218" y="3362633"/>
            <a:ext cx="4677176" cy="55496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Key Steps in the Project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2114437" y="4029968"/>
            <a:ext cx="535781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System Initialization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582494" y="1795602"/>
            <a:ext cx="476259" cy="476259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r>
              <a:rPr lang="en-US" sz="1800" b="1" i="0" u="none" baseline="0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17265" y="2136563"/>
            <a:ext cx="4959318" cy="15257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Initial step involves user authentication for accessing models.
Important for integrating various NLP tools into the workflow.</a:t>
            </a:r>
            <a:endParaRPr lang="en-US" sz="1600" dirty="0"/>
          </a:p>
        </p:txBody>
      </p:sp>
      <p:sp>
        <p:nvSpPr>
          <p:cNvPr id="5" name="TextBox 5"/>
          <p:cNvSpPr txBox="1"/>
          <p:nvPr/>
        </p:nvSpPr>
        <p:spPr>
          <a:xfrm>
            <a:off x="1617265" y="4695322"/>
            <a:ext cx="10230687" cy="7870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A dedicated `</a:t>
            </a:r>
            <a:r>
              <a:rPr lang="en-US" sz="1600" b="0" i="0" u="none" baseline="0" dirty="0" err="1">
                <a:ln/>
                <a:solidFill>
                  <a:srgbClr val="FFFFFF"/>
                </a:solidFill>
                <a:latin typeface="+mn-ea"/>
                <a:ea typeface="+mn-ea"/>
              </a:rPr>
              <a:t>Mixtral</a:t>
            </a: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` class is created for handling language interactions. </a:t>
            </a:r>
          </a:p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i="0" u="none" baseline="0" dirty="0">
                <a:ln/>
                <a:solidFill>
                  <a:srgbClr val="FFFFFF"/>
                </a:solidFill>
                <a:latin typeface="+mn-ea"/>
                <a:ea typeface="+mn-ea"/>
              </a:rPr>
              <a:t>This increases modularity and ease of updates in the system.</a:t>
            </a:r>
            <a:endParaRPr lang="en-US" sz="1600" dirty="0"/>
          </a:p>
        </p:txBody>
      </p:sp>
      <p:sp>
        <p:nvSpPr>
          <p:cNvPr id="6" name="AutoShape 6"/>
          <p:cNvSpPr/>
          <p:nvPr/>
        </p:nvSpPr>
        <p:spPr>
          <a:xfrm>
            <a:off x="581820" y="4063955"/>
            <a:ext cx="476259" cy="476259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r>
              <a:rPr lang="en-US" sz="18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604181" y="-982537"/>
            <a:ext cx="6107959" cy="5365631"/>
            <a:chOff x="3892271" y="-1339968"/>
            <a:chExt cx="7798853" cy="6851023"/>
          </a:xfrm>
        </p:grpSpPr>
        <p:sp>
          <p:nvSpPr>
            <p:cNvPr id="8" name="Freeform 8"/>
            <p:cNvSpPr/>
            <p:nvPr/>
          </p:nvSpPr>
          <p:spPr>
            <a:xfrm rot="20438292">
              <a:off x="3892271" y="-1339968"/>
              <a:ext cx="7653949" cy="6851023"/>
            </a:xfrm>
            <a:custGeom>
              <a:avLst/>
              <a:gdLst/>
              <a:ahLst/>
              <a:cxnLst/>
              <a:rect l="l" t="t" r="r" b="b"/>
              <a:pathLst>
                <a:path w="6911303" h="6186283" stroke="0" extrusionOk="0">
                  <a:moveTo>
                    <a:pt x="6911303" y="5654848"/>
                  </a:moveTo>
                  <a:cubicBezTo>
                    <a:pt x="5210481" y="6535347"/>
                    <a:pt x="3142981" y="6307338"/>
                    <a:pt x="1677733" y="5077677"/>
                  </a:cubicBezTo>
                  <a:cubicBezTo>
                    <a:pt x="198841" y="3836567"/>
                    <a:pt x="-369418" y="1824789"/>
                    <a:pt x="243460" y="0"/>
                  </a:cubicBezTo>
                  <a:lnTo>
                    <a:pt x="4727511" y="1487735"/>
                  </a:lnTo>
                  <a:lnTo>
                    <a:pt x="6911303" y="5654848"/>
                  </a:lnTo>
                  <a:close/>
                </a:path>
                <a:path w="6911303" h="6186283" fill="none">
                  <a:moveTo>
                    <a:pt x="6911303" y="5654848"/>
                  </a:moveTo>
                  <a:cubicBezTo>
                    <a:pt x="5210481" y="6535347"/>
                    <a:pt x="3142981" y="6307338"/>
                    <a:pt x="1677733" y="5077677"/>
                  </a:cubicBezTo>
                  <a:cubicBezTo>
                    <a:pt x="198841" y="3836567"/>
                    <a:pt x="-369418" y="1824789"/>
                    <a:pt x="243460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29238E">
                      <a:alpha val="20000"/>
                    </a:srgbClr>
                  </a:gs>
                  <a:gs pos="48000">
                    <a:srgbClr val="8332A8">
                      <a:alpha val="30000"/>
                    </a:srgbClr>
                  </a:gs>
                  <a:gs pos="100000">
                    <a:srgbClr val="7849FF">
                      <a:alpha val="40000"/>
                    </a:srgbClr>
                  </a:gs>
                </a:gsLst>
                <a:lin ang="5400000"/>
              </a:gra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 rot="20499161">
              <a:off x="4762231" y="-1077840"/>
              <a:ext cx="6928893" cy="6135466"/>
            </a:xfrm>
            <a:custGeom>
              <a:avLst/>
              <a:gdLst/>
              <a:ahLst/>
              <a:cxnLst/>
              <a:rect l="l" t="t" r="r" b="b"/>
              <a:pathLst>
                <a:path w="6256596" h="5540155" stroke="0" extrusionOk="0">
                  <a:moveTo>
                    <a:pt x="6256596" y="4923457"/>
                  </a:moveTo>
                  <a:cubicBezTo>
                    <a:pt x="4777162" y="5836658"/>
                    <a:pt x="2863552" y="5727158"/>
                    <a:pt x="1504258" y="4651521"/>
                  </a:cubicBezTo>
                  <a:cubicBezTo>
                    <a:pt x="88090" y="3530879"/>
                    <a:pt x="-389531" y="1630312"/>
                    <a:pt x="335308" y="0"/>
                  </a:cubicBezTo>
                  <a:lnTo>
                    <a:pt x="4074499" y="1574777"/>
                  </a:lnTo>
                  <a:lnTo>
                    <a:pt x="6256596" y="4923457"/>
                  </a:lnTo>
                  <a:close/>
                </a:path>
                <a:path w="6256596" h="5540155" fill="none">
                  <a:moveTo>
                    <a:pt x="6256596" y="4923457"/>
                  </a:moveTo>
                  <a:cubicBezTo>
                    <a:pt x="4777162" y="5836658"/>
                    <a:pt x="2863552" y="5727158"/>
                    <a:pt x="1504258" y="4651521"/>
                  </a:cubicBezTo>
                  <a:cubicBezTo>
                    <a:pt x="88090" y="3530879"/>
                    <a:pt x="-389531" y="1630312"/>
                    <a:pt x="335308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29238E">
                      <a:alpha val="20000"/>
                    </a:srgbClr>
                  </a:gs>
                  <a:gs pos="48000">
                    <a:srgbClr val="8332A8">
                      <a:alpha val="30000"/>
                    </a:srgbClr>
                  </a:gs>
                  <a:gs pos="100000">
                    <a:srgbClr val="7849FF">
                      <a:alpha val="40000"/>
                    </a:srgbClr>
                  </a:gs>
                </a:gsLst>
                <a:lin ang="5400000"/>
              </a:gra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5985136" y="1428581"/>
            <a:ext cx="193277" cy="193277"/>
          </a:xfrm>
          <a:prstGeom prst="ellipse">
            <a:avLst/>
          </a:prstGeom>
          <a:gradFill>
            <a:gsLst>
              <a:gs pos="30000">
                <a:srgbClr val="D3000E"/>
              </a:gs>
              <a:gs pos="100000">
                <a:srgbClr val="D3000E"/>
              </a:gs>
            </a:gsLst>
            <a:lin ang="20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11447376" y="3244381"/>
            <a:ext cx="130834" cy="130834"/>
          </a:xfrm>
          <a:prstGeom prst="ellipse">
            <a:avLst/>
          </a:prstGeom>
          <a:gradFill>
            <a:gsLst>
              <a:gs pos="30000">
                <a:srgbClr val="D3000E"/>
              </a:gs>
              <a:gs pos="100000">
                <a:srgbClr val="D3000E"/>
              </a:gs>
            </a:gsLst>
            <a:lin ang="20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6987029" y="3509572"/>
            <a:ext cx="151927" cy="151927"/>
          </a:xfrm>
          <a:prstGeom prst="ellipse">
            <a:avLst/>
          </a:prstGeom>
          <a:gradFill>
            <a:gsLst>
              <a:gs pos="30000">
                <a:srgbClr val="D3000E"/>
              </a:gs>
              <a:gs pos="100000">
                <a:srgbClr val="D3000E"/>
              </a:gs>
            </a:gsLst>
            <a:lin ang="20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058753" y="1668286"/>
            <a:ext cx="4988926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Logging in to Hugging Face</a:t>
            </a:r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1063069" y="4063955"/>
            <a:ext cx="10230687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Model Initialization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Document Management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25969255" y="4327399"/>
            <a:ext cx="160338" cy="357188"/>
          </a:xfrm>
          <a:custGeom>
            <a:avLst/>
            <a:gdLst/>
            <a:ahLst/>
            <a:cxnLst/>
            <a:rect l="l" t="t" r="r" b="b"/>
            <a:pathLst>
              <a:path w="108" h="239">
                <a:moveTo>
                  <a:pt x="20" y="231"/>
                </a:moveTo>
                <a:cubicBezTo>
                  <a:pt x="19" y="231"/>
                  <a:pt x="11" y="234"/>
                  <a:pt x="0" y="238"/>
                </a:cubicBezTo>
                <a:cubicBezTo>
                  <a:pt x="0" y="238"/>
                  <a:pt x="0" y="238"/>
                  <a:pt x="0" y="239"/>
                </a:cubicBezTo>
                <a:cubicBezTo>
                  <a:pt x="12" y="234"/>
                  <a:pt x="20" y="231"/>
                  <a:pt x="20" y="231"/>
                </a:cubicBezTo>
                <a:cubicBezTo>
                  <a:pt x="20" y="231"/>
                  <a:pt x="20" y="231"/>
                  <a:pt x="20" y="231"/>
                </a:cubicBezTo>
                <a:moveTo>
                  <a:pt x="108" y="0"/>
                </a:moveTo>
                <a:cubicBezTo>
                  <a:pt x="98" y="20"/>
                  <a:pt x="84" y="43"/>
                  <a:pt x="60" y="65"/>
                </a:cubicBezTo>
                <a:cubicBezTo>
                  <a:pt x="50" y="75"/>
                  <a:pt x="43" y="85"/>
                  <a:pt x="36" y="96"/>
                </a:cubicBezTo>
                <a:cubicBezTo>
                  <a:pt x="43" y="85"/>
                  <a:pt x="50" y="75"/>
                  <a:pt x="60" y="66"/>
                </a:cubicBezTo>
                <a:cubicBezTo>
                  <a:pt x="83" y="43"/>
                  <a:pt x="98" y="20"/>
                  <a:pt x="108" y="0"/>
                </a:cubicBezTo>
              </a:path>
            </a:pathLst>
          </a:custGeom>
          <a:solidFill>
            <a:srgbClr val="3B77DB"/>
          </a:solidFill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26147055" y="4219449"/>
            <a:ext cx="6350" cy="17463"/>
          </a:xfrm>
          <a:custGeom>
            <a:avLst/>
            <a:gdLst/>
            <a:ahLst/>
            <a:cxnLst/>
            <a:rect l="l" t="t" r="r" b="b"/>
            <a:pathLst>
              <a:path w="4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" y="4"/>
                  <a:pt x="4" y="4"/>
                  <a:pt x="4" y="4"/>
                </a:cubicBezTo>
                <a:cubicBezTo>
                  <a:pt x="4" y="5"/>
                  <a:pt x="4" y="7"/>
                  <a:pt x="4" y="8"/>
                </a:cubicBezTo>
                <a:cubicBezTo>
                  <a:pt x="4" y="10"/>
                  <a:pt x="4" y="11"/>
                  <a:pt x="4" y="12"/>
                </a:cubicBezTo>
                <a:cubicBezTo>
                  <a:pt x="4" y="9"/>
                  <a:pt x="4" y="7"/>
                  <a:pt x="4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B77DB"/>
          </a:solidFill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26147055" y="4219449"/>
            <a:ext cx="6350" cy="11113"/>
          </a:xfrm>
          <a:custGeom>
            <a:avLst/>
            <a:gdLst/>
            <a:ahLst/>
            <a:cxnLst/>
            <a:rect l="l" t="t" r="r" b="b"/>
            <a:pathLst>
              <a:path w="4" h="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" y="4"/>
                  <a:pt x="4" y="4"/>
                  <a:pt x="4" y="4"/>
                </a:cubicBezTo>
                <a:cubicBezTo>
                  <a:pt x="4" y="5"/>
                  <a:pt x="4" y="7"/>
                  <a:pt x="4" y="8"/>
                </a:cubicBezTo>
                <a:cubicBezTo>
                  <a:pt x="4" y="7"/>
                  <a:pt x="4" y="5"/>
                  <a:pt x="4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56BC5"/>
          </a:solidFill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4733649" y="2179336"/>
            <a:ext cx="2781653" cy="2781653"/>
          </a:xfrm>
          <a:prstGeom prst="ellipse">
            <a:avLst/>
          </a:prstGeom>
          <a:gradFill>
            <a:gsLst>
              <a:gs pos="0">
                <a:srgbClr val="FF424D">
                  <a:lumMod val="60000"/>
                  <a:lumOff val="40000"/>
                </a:srgbClr>
              </a:gs>
              <a:gs pos="50000">
                <a:srgbClr val="FF424D"/>
              </a:gs>
            </a:gsLst>
            <a:lin ang="2700000"/>
          </a:gradFill>
          <a:ln cap="flat" cmpd="sng">
            <a:prstDash val="solid"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pic>
        <p:nvPicPr>
          <p:cNvPr id="8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75" y="2657403"/>
            <a:ext cx="1903202" cy="1825521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 flipH="1">
            <a:off x="688874" y="3671265"/>
            <a:ext cx="3608835" cy="2564435"/>
          </a:xfrm>
          <a:prstGeom prst="roundRect">
            <a:avLst>
              <a:gd name="adj" fmla="val 6200"/>
            </a:avLst>
          </a:prstGeom>
          <a:solidFill>
            <a:schemeClr val="accent1">
              <a:alpha val="20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TextBox 10"/>
          <p:cNvSpPr txBox="1"/>
          <p:nvPr/>
        </p:nvSpPr>
        <p:spPr>
          <a:xfrm flipH="1">
            <a:off x="85940" y="3653208"/>
            <a:ext cx="3036403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r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Loading Documents</a:t>
            </a:r>
            <a:endParaRPr lang="en-US" dirty="0"/>
          </a:p>
        </p:txBody>
      </p:sp>
      <p:sp>
        <p:nvSpPr>
          <p:cNvPr id="11" name="AutoShape 11"/>
          <p:cNvSpPr/>
          <p:nvPr/>
        </p:nvSpPr>
        <p:spPr>
          <a:xfrm flipH="1">
            <a:off x="1048987" y="4065186"/>
            <a:ext cx="3341692" cy="18933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Documents are loaded from a specified directory for processing.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Efficient chunking of documents assists in better retrieval.</a:t>
            </a:r>
          </a:p>
        </p:txBody>
      </p:sp>
      <p:sp>
        <p:nvSpPr>
          <p:cNvPr id="12" name="TextBox 12"/>
          <p:cNvSpPr txBox="1"/>
          <p:nvPr/>
        </p:nvSpPr>
        <p:spPr>
          <a:xfrm flipH="1">
            <a:off x="3763649" y="3293208"/>
            <a:ext cx="720000" cy="720000"/>
          </a:xfrm>
          <a:prstGeom prst="ellipse">
            <a:avLst/>
          </a:prstGeom>
          <a:gradFill>
            <a:gsLst>
              <a:gs pos="0">
                <a:srgbClr val="D3000E">
                  <a:lumMod val="60000"/>
                  <a:lumOff val="40000"/>
                </a:srgbClr>
              </a:gs>
              <a:gs pos="50000">
                <a:srgbClr val="D3000E"/>
              </a:gs>
            </a:gsLst>
            <a:lin ang="2700000"/>
          </a:gradFill>
          <a:ln cap="flat" cmpd="sng">
            <a:prstDash val="solid"/>
          </a:ln>
          <a:effectLst>
            <a:outerShdw blurRad="177800" dist="152400" dir="2700000" algn="tl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l">
              <a:defRPr/>
            </a:pPr>
            <a:r>
              <a:rPr 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1</a:t>
            </a:r>
            <a:endParaRPr lang="en-US" sz="1100" dirty="0"/>
          </a:p>
        </p:txBody>
      </p:sp>
      <p:sp>
        <p:nvSpPr>
          <p:cNvPr id="13" name="AutoShape 13"/>
          <p:cNvSpPr/>
          <p:nvPr/>
        </p:nvSpPr>
        <p:spPr>
          <a:xfrm>
            <a:off x="8070591" y="1246409"/>
            <a:ext cx="3489485" cy="2442009"/>
          </a:xfrm>
          <a:prstGeom prst="roundRect">
            <a:avLst>
              <a:gd name="adj" fmla="val 6200"/>
            </a:avLst>
          </a:prstGeom>
          <a:solidFill>
            <a:schemeClr val="accent2">
              <a:alpha val="20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70591" y="1246409"/>
            <a:ext cx="2838163" cy="369332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zh-CN" altLang="en-US" b="1" i="0" u="none" baseline="0" dirty="0">
                <a:solidFill>
                  <a:srgbClr val="FFFFFF"/>
                </a:solidFill>
                <a:latin typeface="Arial"/>
                <a:ea typeface="Arial"/>
              </a:rPr>
              <a:t>Preprocessing Steps</a:t>
            </a:r>
            <a:endParaRPr lang="en-US" dirty="0"/>
          </a:p>
        </p:txBody>
      </p:sp>
      <p:sp>
        <p:nvSpPr>
          <p:cNvPr id="15" name="AutoShape 15"/>
          <p:cNvSpPr/>
          <p:nvPr/>
        </p:nvSpPr>
        <p:spPr>
          <a:xfrm>
            <a:off x="8447568" y="1618747"/>
            <a:ext cx="3112508" cy="189333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Splitting the text into smaller chunks optimizes performance.</a:t>
            </a:r>
            <a:endParaRPr lang="ar-SA" altLang="zh-CN" sz="1600" b="0" i="0" u="none" baseline="0" dirty="0">
              <a:solidFill>
                <a:srgbClr val="FFFFFF"/>
              </a:solidFill>
              <a:latin typeface="Arial"/>
              <a:ea typeface="Arial"/>
            </a:endParaRPr>
          </a:p>
          <a:p>
            <a:pPr marL="0" algn="l">
              <a:lnSpc>
                <a:spcPct val="150000"/>
              </a:lnSpc>
            </a:pPr>
            <a:r>
              <a:rPr lang="zh-CN" altLang="en-US" sz="16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
This approach aids in quick and effective document retrieval.</a:t>
            </a:r>
          </a:p>
        </p:txBody>
      </p:sp>
      <p:sp>
        <p:nvSpPr>
          <p:cNvPr id="16" name="TextBox 16"/>
          <p:cNvSpPr txBox="1"/>
          <p:nvPr/>
        </p:nvSpPr>
        <p:spPr>
          <a:xfrm flipH="1">
            <a:off x="7701512" y="3210162"/>
            <a:ext cx="720000" cy="720000"/>
          </a:xfrm>
          <a:prstGeom prst="ellipse">
            <a:avLst/>
          </a:prstGeom>
          <a:gradFill>
            <a:gsLst>
              <a:gs pos="0">
                <a:srgbClr val="FF424D">
                  <a:lumMod val="60000"/>
                  <a:lumOff val="40000"/>
                </a:srgbClr>
              </a:gs>
              <a:gs pos="50000">
                <a:srgbClr val="FF424D"/>
              </a:gs>
            </a:gsLst>
            <a:lin ang="2700000"/>
          </a:gradFill>
          <a:ln cap="flat" cmpd="sng">
            <a:prstDash val="solid"/>
          </a:ln>
          <a:effectLst>
            <a:outerShdw blurRad="177800" dist="152400" dir="2700000" algn="tl" rotWithShape="0">
              <a:schemeClr val="accent2">
                <a:alpha val="2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r>
              <a:rPr lang="en-US" sz="20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8874" y="10239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+mn-ea"/>
                <a:ea typeface="+mn-ea"/>
              </a:rPr>
              <a:t>Query Handling</a:t>
            </a:r>
          </a:p>
        </p:txBody>
      </p:sp>
      <p:sp>
        <p:nvSpPr>
          <p:cNvPr id="3" name="AutoShape 3"/>
          <p:cNvSpPr/>
          <p:nvPr/>
        </p:nvSpPr>
        <p:spPr>
          <a:xfrm>
            <a:off x="1102788" y="1425844"/>
            <a:ext cx="4213981" cy="2641600"/>
          </a:xfrm>
          <a:prstGeom prst="roundRect">
            <a:avLst>
              <a:gd name="adj" fmla="val 4500"/>
            </a:avLst>
          </a:prstGeom>
          <a:blipFill>
            <a:blip r:embed="rId2"/>
            <a:srcRect/>
            <a:stretch>
              <a:fillRect t="-3189" b="-3160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510699" y="2590800"/>
            <a:ext cx="4213981" cy="3530576"/>
          </a:xfrm>
          <a:prstGeom prst="roundRect">
            <a:avLst>
              <a:gd name="adj" fmla="val 7400"/>
            </a:avLst>
          </a:prstGeom>
          <a:solidFill>
            <a:srgbClr val="FFFFFF"/>
          </a:solidFill>
          <a:ln cap="rnd" cmpd="sng">
            <a:prstDash val="solid"/>
          </a:ln>
          <a:effectLst>
            <a:outerShdw blurRad="254000" dist="127000" algn="ctr" rotWithShape="0">
              <a:srgbClr val="2F2F2F">
                <a:alpha val="20000"/>
                <a:lumMod val="65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637575" y="2817541"/>
            <a:ext cx="261375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 dirty="0">
                <a:solidFill>
                  <a:srgbClr val="778495">
                    <a:lumMod val="10000"/>
                  </a:srgbClr>
                </a:solidFill>
                <a:latin typeface="微软雅黑"/>
                <a:ea typeface="微软雅黑"/>
              </a:rPr>
              <a:t>Structured Query Function</a:t>
            </a:r>
            <a:endParaRPr lang="en-US" sz="1100" dirty="0"/>
          </a:p>
        </p:txBody>
      </p:sp>
      <p:sp>
        <p:nvSpPr>
          <p:cNvPr id="6" name="TextBox 6"/>
          <p:cNvSpPr txBox="1"/>
          <p:nvPr/>
        </p:nvSpPr>
        <p:spPr>
          <a:xfrm>
            <a:off x="2112344" y="3382836"/>
            <a:ext cx="2998747" cy="26337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i="0" u="none" baseline="0" dirty="0">
                <a:ln/>
                <a:solidFill>
                  <a:srgbClr val="2F2F2F"/>
                </a:solidFill>
                <a:latin typeface="微软雅黑"/>
                <a:ea typeface="微软雅黑"/>
              </a:rPr>
              <a:t>Reformulates user questions for improved context comprehension.</a:t>
            </a:r>
            <a:endParaRPr lang="ar-SA" altLang="zh-CN" sz="1600" b="0" i="0" u="none" baseline="0" dirty="0">
              <a:ln/>
              <a:solidFill>
                <a:srgbClr val="2F2F2F"/>
              </a:solidFill>
              <a:latin typeface="微软雅黑"/>
              <a:ea typeface="微软雅黑"/>
            </a:endParaRPr>
          </a:p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i="0" u="none" baseline="0" dirty="0">
                <a:ln/>
                <a:solidFill>
                  <a:srgbClr val="2F2F2F"/>
                </a:solidFill>
                <a:latin typeface="微软雅黑"/>
                <a:ea typeface="微软雅黑"/>
              </a:rPr>
              <a:t>
Enhances the effectiveness of the subsequent document retrieval process.</a:t>
            </a:r>
            <a:endParaRPr lang="en-US" sz="1600" dirty="0"/>
          </a:p>
        </p:txBody>
      </p:sp>
      <p:sp>
        <p:nvSpPr>
          <p:cNvPr id="7" name="TextBox 7"/>
          <p:cNvSpPr txBox="1"/>
          <p:nvPr/>
        </p:nvSpPr>
        <p:spPr>
          <a:xfrm>
            <a:off x="4759333" y="3677537"/>
            <a:ext cx="892251" cy="7648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4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1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6537480" y="1425844"/>
            <a:ext cx="4213981" cy="2641600"/>
          </a:xfrm>
          <a:prstGeom prst="roundRect">
            <a:avLst>
              <a:gd name="adj" fmla="val 4500"/>
            </a:avLst>
          </a:prstGeom>
          <a:blipFill>
            <a:blip r:embed="rId3"/>
            <a:srcRect/>
            <a:stretch>
              <a:fillRect t="-56620" b="-56078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6872295" y="2590800"/>
            <a:ext cx="4287077" cy="3530576"/>
          </a:xfrm>
          <a:prstGeom prst="roundRect">
            <a:avLst>
              <a:gd name="adj" fmla="val 7400"/>
            </a:avLst>
          </a:prstGeom>
          <a:solidFill>
            <a:srgbClr val="FFFFFF"/>
          </a:solidFill>
          <a:ln cap="rnd" cmpd="sng">
            <a:prstDash val="solid"/>
          </a:ln>
          <a:effectLst>
            <a:outerShdw blurRad="254000" dist="127000" algn="ctr" rotWithShape="0">
              <a:srgbClr val="2F2F2F">
                <a:alpha val="20000"/>
                <a:lumMod val="65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7006061" y="2817541"/>
            <a:ext cx="261375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 dirty="0">
                <a:solidFill>
                  <a:srgbClr val="778495">
                    <a:lumMod val="10000"/>
                  </a:srgbClr>
                </a:solidFill>
                <a:latin typeface="微软雅黑"/>
                <a:ea typeface="微软雅黑"/>
              </a:rPr>
              <a:t>Querying Documents</a:t>
            </a:r>
            <a:endParaRPr lang="en-US" sz="1100" dirty="0"/>
          </a:p>
        </p:txBody>
      </p:sp>
      <p:sp>
        <p:nvSpPr>
          <p:cNvPr id="11" name="TextBox 11"/>
          <p:cNvSpPr txBox="1"/>
          <p:nvPr/>
        </p:nvSpPr>
        <p:spPr>
          <a:xfrm>
            <a:off x="7379210" y="3310149"/>
            <a:ext cx="2815402" cy="22644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i="0" u="none" baseline="0" dirty="0">
                <a:ln/>
                <a:solidFill>
                  <a:srgbClr val="2F2F2F"/>
                </a:solidFill>
                <a:latin typeface="微软雅黑"/>
                <a:ea typeface="微软雅黑"/>
              </a:rPr>
              <a:t>Retrieves relevant content using the structured questions.</a:t>
            </a:r>
            <a:endParaRPr lang="ar-SA" altLang="zh-CN" sz="1600" b="0" i="0" u="none" baseline="0" dirty="0">
              <a:ln/>
              <a:solidFill>
                <a:srgbClr val="2F2F2F"/>
              </a:solidFill>
              <a:latin typeface="微软雅黑"/>
              <a:ea typeface="微软雅黑"/>
            </a:endParaRPr>
          </a:p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0" i="0" u="none" baseline="0" dirty="0">
                <a:ln/>
                <a:solidFill>
                  <a:srgbClr val="2F2F2F"/>
                </a:solidFill>
                <a:latin typeface="微软雅黑"/>
                <a:ea typeface="微软雅黑"/>
              </a:rPr>
              <a:t>
The system can fetch top-n results for user queries.</a:t>
            </a:r>
            <a:endParaRPr lang="en-US" sz="1600" dirty="0"/>
          </a:p>
        </p:txBody>
      </p:sp>
      <p:sp>
        <p:nvSpPr>
          <p:cNvPr id="12" name="TextBox 12"/>
          <p:cNvSpPr txBox="1"/>
          <p:nvPr/>
        </p:nvSpPr>
        <p:spPr>
          <a:xfrm>
            <a:off x="10194025" y="3677537"/>
            <a:ext cx="892251" cy="7648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400" b="1" i="0" u="none" baseline="0" dirty="0">
                <a:solidFill>
                  <a:schemeClr val="accent2"/>
                </a:solidFill>
                <a:latin typeface="Arial"/>
                <a:ea typeface="Arial"/>
              </a:rPr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D3000E"/>
      </a:accent1>
      <a:accent2>
        <a:srgbClr val="FF424D"/>
      </a:accent2>
      <a:accent3>
        <a:srgbClr val="D3000E"/>
      </a:accent3>
      <a:accent4>
        <a:srgbClr val="B878FF"/>
      </a:accent4>
      <a:accent5>
        <a:srgbClr val="D63F51"/>
      </a:accent5>
      <a:accent6>
        <a:srgbClr val="FF4545"/>
      </a:accent6>
      <a:hlink>
        <a:srgbClr val="FFFFFF"/>
      </a:hlink>
      <a:folHlink>
        <a:srgbClr val="979797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2668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微软雅黑</vt:lpstr>
      <vt:lpstr>Arial</vt:lpstr>
      <vt:lpstr>Office Theme</vt:lpstr>
      <vt:lpstr>Development of a Question-Answering                Assistant with RAG</vt:lpstr>
      <vt:lpstr>PowerPoint Presentation</vt:lpstr>
      <vt:lpstr>1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3</vt:lpstr>
      <vt:lpstr>PowerPoint Presentation</vt:lpstr>
      <vt:lpstr>4</vt:lpstr>
      <vt:lpstr>PowerPoint Presentation</vt:lpstr>
      <vt:lpstr>Links of Documents</vt:lpstr>
      <vt:lpstr>Links of Documents</vt:lpstr>
      <vt:lpstr>5</vt:lpstr>
      <vt:lpstr>PowerPoint Presentation</vt:lpstr>
      <vt:lpstr>PowerPoint Presentation</vt:lpstr>
      <vt:lpstr>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Question-Answering Assistant with RAG</dc:title>
  <cp:lastModifiedBy>EzzEldien Magdy</cp:lastModifiedBy>
  <cp:revision>5</cp:revision>
  <dcterms:created xsi:type="dcterms:W3CDTF">2006-08-16T00:00:00Z</dcterms:created>
  <dcterms:modified xsi:type="dcterms:W3CDTF">2024-11-23T22:51:20Z</dcterms:modified>
</cp:coreProperties>
</file>