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0" r:id="rId2"/>
    <p:sldId id="261" r:id="rId3"/>
    <p:sldId id="256" r:id="rId4"/>
    <p:sldId id="257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83D"/>
    <a:srgbClr val="EB1D98"/>
    <a:srgbClr val="FF6600"/>
    <a:srgbClr val="CCCC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4660" autoAdjust="0"/>
  </p:normalViewPr>
  <p:slideViewPr>
    <p:cSldViewPr snapToGrid="0">
      <p:cViewPr varScale="1">
        <p:scale>
          <a:sx n="72" d="100"/>
          <a:sy n="72" d="100"/>
        </p:scale>
        <p:origin x="67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DED701E-BD0D-200A-9FD2-7BAD6D19E6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dirty="0"/>
              <a:t>Comment lire n'importe quelle  résistance ?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7F7D6F-C762-9B94-63F2-9B655084EA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EF3D4-889D-4382-9801-75F4EF987A3A}" type="datetimeFigureOut">
              <a:rPr lang="fr-FR" smtClean="0"/>
              <a:t>02/09/2022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D218FAE-B97C-75FD-9E5D-591956CA0E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D124AB-3839-00E5-0189-594A16947B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6C309-76D0-4EEE-8973-0DA58CE8C78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943077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dirty="0"/>
              <a:t>Comment lire n'importe quelle  résistance ?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E9B64-B032-4871-8042-629F77097AFC}" type="datetimeFigureOut">
              <a:rPr lang="fr-FR" smtClean="0"/>
              <a:t>02/09/2022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33CEE-3745-4317-B85F-558278AF553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685313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Comment lire n'importe quelle  résistance ?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33CEE-3745-4317-B85F-558278AF5534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7746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C956C-48E1-737E-F941-403F6BE76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29EC59-EA2F-024E-1016-D2DE58BC2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1AF5C7-5C51-1847-2471-AFD359B5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30/08/2022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9B26D0-E141-1D0E-82C2-C4A430FD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Sen </a:t>
            </a:r>
            <a:r>
              <a:rPr lang="fr-FR" dirty="0" err="1"/>
              <a:t>Mecatronique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8D1D91-B8EE-00A7-07D0-7378174A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170D-C361-40C5-B511-6AA9EFAE3F0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508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E1079-353E-884E-7078-AFADA85FB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C45FAE-E3C1-16D1-B578-C2D148E12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658C60-D2CD-4053-E9F3-FC3389C0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30/08/2022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3A031B-0316-F5DA-E5AA-CE9D01251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Sen </a:t>
            </a:r>
            <a:r>
              <a:rPr lang="fr-FR" dirty="0" err="1"/>
              <a:t>Mecatronique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D2C8C6-C6D4-019E-F2EB-AF11626D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170D-C361-40C5-B511-6AA9EFAE3F0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121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C5D3EF0-A298-6610-49D8-44432FC0F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2B88D8-955F-4DC1-0BEF-56EBF2211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01852E-1925-7A9C-F2C4-C0434E7AE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30/08/2022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E678B4-23CF-0E39-CB31-4C00DE18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Sen </a:t>
            </a:r>
            <a:r>
              <a:rPr lang="fr-FR" dirty="0" err="1"/>
              <a:t>Mecatronique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BA82BF-266F-84CC-91A3-3007916E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170D-C361-40C5-B511-6AA9EFAE3F0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384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B2B59E-4840-3B8D-23F0-193BBFBC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FB9506-8A63-26ED-4CFA-0204D62B7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DD56B9-12B1-F5ED-5505-2E5F91E9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30/08/2022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11C28B-409F-1485-AEE7-17AABEDB9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Sen </a:t>
            </a:r>
            <a:r>
              <a:rPr lang="fr-FR" dirty="0" err="1"/>
              <a:t>Mecatronique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9DA88E-BE9C-C5C6-B9EB-762785254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170D-C361-40C5-B511-6AA9EFAE3F0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362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D6A3DF-0648-D836-9B60-5FB400E6F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7D89A2-1A6A-464D-9CD3-177F0F156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B62F14-01A9-0EEB-AFD4-35DE1A88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30/08/2022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25A630-88B9-3C67-B8E2-C0411E37E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Sen </a:t>
            </a:r>
            <a:r>
              <a:rPr lang="fr-FR" dirty="0" err="1"/>
              <a:t>Mecatronique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7D4FCF-2E46-A7AD-94F7-7B2ED232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170D-C361-40C5-B511-6AA9EFAE3F0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713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545393-02B9-3671-C5BC-BB37A5BC5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282EDA-D3AF-4BCB-0862-756D1B17C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D9D455-6BAB-98CA-C7F5-808BF1AC6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79C3B1-E628-EB34-7430-D5D5511F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30/08/2022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911428-BB6A-9A7A-7714-DB28A4BD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Sen </a:t>
            </a:r>
            <a:r>
              <a:rPr lang="fr-FR" dirty="0" err="1"/>
              <a:t>Mecatronique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A088F0-99CC-0BA5-3A00-3F596A20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170D-C361-40C5-B511-6AA9EFAE3F0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042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37E3BE-B277-9283-3718-9DE3C358E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83F8C8-EBD3-0BE1-46B4-CA16DF6F4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E5E43C-97C3-A3C2-126A-42B102311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5336DD7-3199-57E8-EB51-9A7969519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F07731C-C5E9-016D-F023-762707833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3267954-37CB-1B6F-0AE3-77B2CED7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30/08/2022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973C02-DAA1-D5E0-8C43-EA3485A8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Sen </a:t>
            </a:r>
            <a:r>
              <a:rPr lang="fr-FR" dirty="0" err="1"/>
              <a:t>Mecatronique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9D635F9-1D2A-4497-1FD8-71F3E45EB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170D-C361-40C5-B511-6AA9EFAE3F0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856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DA67DD-AB65-7CF1-F0D0-D1D9B97D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634E63B-4A83-D746-0251-F75F01C57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30/08/2022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2957FE-EB6B-813F-2D6E-AD6B66AB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Sen </a:t>
            </a:r>
            <a:r>
              <a:rPr lang="fr-FR" dirty="0" err="1"/>
              <a:t>Mecatronique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B124D5-EDB9-566B-2523-D4CB1ABA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170D-C361-40C5-B511-6AA9EFAE3F0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80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626589A-17DB-9E13-83A2-C0DE586A1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30/08/2022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644234C-A465-F036-FA60-DD5F4218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Sen </a:t>
            </a:r>
            <a:r>
              <a:rPr lang="fr-FR" dirty="0" err="1"/>
              <a:t>Mecatronique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9CB3E0-821C-C9DB-A5E4-015F6B26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170D-C361-40C5-B511-6AA9EFAE3F0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282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4105F-D5F5-E2F2-3CE4-4C683402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FD4D82-EEB3-AB3A-2A79-373B0C78E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FC61BA-14FD-F446-F6F5-9E0C282F2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765CDA-67E4-622B-E95B-32637D8BB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30/08/2022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FA5672-7358-19FE-EAA0-FF05D5BE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Sen </a:t>
            </a:r>
            <a:r>
              <a:rPr lang="fr-FR" dirty="0" err="1"/>
              <a:t>Mecatronique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D66B06-B017-2E47-A250-E269A3F5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170D-C361-40C5-B511-6AA9EFAE3F0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920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F5B36-4EC4-E942-8C5E-31CA1D6D2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16DF31-F08F-FCF3-7809-2C1AC1272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8A1EAD-9F74-40E8-DA06-29B9CAEB8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A4683A-DD77-5A84-B33B-8189BCAD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30/08/2022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B55C2F-C62E-AF43-4A1C-09A4DF61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Sen </a:t>
            </a:r>
            <a:r>
              <a:rPr lang="fr-FR" dirty="0" err="1"/>
              <a:t>Mecatronique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079411-1775-2F6F-4C74-FFE97672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170D-C361-40C5-B511-6AA9EFAE3F0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127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3FA6EF6-F26B-637D-726D-916CAF09A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0A3B33-0BDD-8C85-2A38-497C408C3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1307E1-11D3-8822-D68F-4575D429D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30/08/2022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57BE33-12CC-F561-322B-15FAB2F27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Sen </a:t>
            </a:r>
            <a:r>
              <a:rPr lang="fr-FR" dirty="0" err="1"/>
              <a:t>Mecatronique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ECBFDB-BC5F-3814-2026-CD3891951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D170D-C361-40C5-B511-6AA9EFAE3F0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044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10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1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2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30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280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52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4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7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2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6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5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1.png"/><Relationship Id="rId3" Type="http://schemas.openxmlformats.org/officeDocument/2006/relationships/image" Target="../media/image570.png"/><Relationship Id="rId21" Type="http://schemas.openxmlformats.org/officeDocument/2006/relationships/image" Target="../media/image74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0.png"/><Relationship Id="rId25" Type="http://schemas.openxmlformats.org/officeDocument/2006/relationships/image" Target="../media/image77.png"/><Relationship Id="rId2" Type="http://schemas.openxmlformats.org/officeDocument/2006/relationships/image" Target="../media/image560.png"/><Relationship Id="rId16" Type="http://schemas.openxmlformats.org/officeDocument/2006/relationships/image" Target="../media/image45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24" Type="http://schemas.openxmlformats.org/officeDocument/2006/relationships/image" Target="../media/image2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23" Type="http://schemas.openxmlformats.org/officeDocument/2006/relationships/image" Target="../media/image76.png"/><Relationship Id="rId10" Type="http://schemas.openxmlformats.org/officeDocument/2006/relationships/image" Target="../media/image64.png"/><Relationship Id="rId19" Type="http://schemas.openxmlformats.org/officeDocument/2006/relationships/image" Target="../media/image72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Relationship Id="rId22" Type="http://schemas.openxmlformats.org/officeDocument/2006/relationships/image" Target="../media/image7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29.png"/><Relationship Id="rId7" Type="http://schemas.openxmlformats.org/officeDocument/2006/relationships/image" Target="../media/image8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AD503F-F668-8E6D-4CAC-8A4EDFAF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7639" y="6492875"/>
            <a:ext cx="2743200" cy="365125"/>
          </a:xfrm>
        </p:spPr>
        <p:txBody>
          <a:bodyPr/>
          <a:lstStyle/>
          <a:p>
            <a:fld id="{3E1D170D-C361-40C5-B511-6AA9EFAE3F03}" type="slidenum">
              <a:rPr lang="fr-FR" smtClean="0"/>
              <a:t>1</a:t>
            </a:fld>
            <a:endParaRPr lang="fr-FR" dirty="0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EF4C115-5D62-38F1-7FB8-6014E18B05DB}"/>
              </a:ext>
            </a:extLst>
          </p:cNvPr>
          <p:cNvGrpSpPr/>
          <p:nvPr/>
        </p:nvGrpSpPr>
        <p:grpSpPr>
          <a:xfrm>
            <a:off x="300336" y="3379551"/>
            <a:ext cx="4723578" cy="821524"/>
            <a:chOff x="3998462" y="2675744"/>
            <a:chExt cx="3267430" cy="568271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07F88FD5-3B10-C0A8-99A6-E8190A6016D3}"/>
                </a:ext>
              </a:extLst>
            </p:cNvPr>
            <p:cNvGrpSpPr/>
            <p:nvPr/>
          </p:nvGrpSpPr>
          <p:grpSpPr>
            <a:xfrm>
              <a:off x="3998462" y="2680618"/>
              <a:ext cx="3267430" cy="563397"/>
              <a:chOff x="3208859" y="2680618"/>
              <a:chExt cx="3267430" cy="563397"/>
            </a:xfrm>
          </p:grpSpPr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431F0E82-3C5F-F00B-D95D-DC11F7319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41719" y="2959708"/>
                <a:ext cx="934570" cy="6723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  <a:effectLst>
                <a:reflection dist="12700" dir="5400000" sy="-100000" algn="bl" rotWithShape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15CCED91-75AB-BAE7-14B1-AC41299293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8859" y="2959708"/>
                <a:ext cx="934570" cy="6723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  <a:effectLst>
                <a:reflection dist="12700" dir="5400000" sy="-100000" algn="bl" rotWithShape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Forme libre : forme 27">
                <a:extLst>
                  <a:ext uri="{FF2B5EF4-FFF2-40B4-BE49-F238E27FC236}">
                    <a16:creationId xmlns:a16="http://schemas.microsoft.com/office/drawing/2014/main" id="{5EE6ABBF-BE12-9C5B-B622-353D61651ED9}"/>
                  </a:ext>
                </a:extLst>
              </p:cNvPr>
              <p:cNvSpPr/>
              <p:nvPr/>
            </p:nvSpPr>
            <p:spPr>
              <a:xfrm>
                <a:off x="4060909" y="2680618"/>
                <a:ext cx="1563330" cy="563397"/>
              </a:xfrm>
              <a:custGeom>
                <a:avLst/>
                <a:gdLst>
                  <a:gd name="connsiteX0" fmla="*/ 115535 w 1563330"/>
                  <a:gd name="connsiteY0" fmla="*/ 0 h 563397"/>
                  <a:gd name="connsiteX1" fmla="*/ 388022 w 1563330"/>
                  <a:gd name="connsiteY1" fmla="*/ 0 h 563397"/>
                  <a:gd name="connsiteX2" fmla="*/ 484647 w 1563330"/>
                  <a:gd name="connsiteY2" fmla="*/ 92112 h 563397"/>
                  <a:gd name="connsiteX3" fmla="*/ 1078684 w 1563330"/>
                  <a:gd name="connsiteY3" fmla="*/ 92112 h 563397"/>
                  <a:gd name="connsiteX4" fmla="*/ 1175309 w 1563330"/>
                  <a:gd name="connsiteY4" fmla="*/ 0 h 563397"/>
                  <a:gd name="connsiteX5" fmla="*/ 1447795 w 1563330"/>
                  <a:gd name="connsiteY5" fmla="*/ 0 h 563397"/>
                  <a:gd name="connsiteX6" fmla="*/ 1563330 w 1563330"/>
                  <a:gd name="connsiteY6" fmla="*/ 110139 h 563397"/>
                  <a:gd name="connsiteX7" fmla="*/ 1563330 w 1563330"/>
                  <a:gd name="connsiteY7" fmla="*/ 165938 h 563397"/>
                  <a:gd name="connsiteX8" fmla="*/ 1563330 w 1563330"/>
                  <a:gd name="connsiteY8" fmla="*/ 269546 h 563397"/>
                  <a:gd name="connsiteX9" fmla="*/ 1563330 w 1563330"/>
                  <a:gd name="connsiteY9" fmla="*/ 281698 h 563397"/>
                  <a:gd name="connsiteX10" fmla="*/ 1563330 w 1563330"/>
                  <a:gd name="connsiteY10" fmla="*/ 345668 h 563397"/>
                  <a:gd name="connsiteX11" fmla="*/ 1563330 w 1563330"/>
                  <a:gd name="connsiteY11" fmla="*/ 448292 h 563397"/>
                  <a:gd name="connsiteX12" fmla="*/ 1442586 w 1563330"/>
                  <a:gd name="connsiteY12" fmla="*/ 563397 h 563397"/>
                  <a:gd name="connsiteX13" fmla="*/ 1180518 w 1563330"/>
                  <a:gd name="connsiteY13" fmla="*/ 563397 h 563397"/>
                  <a:gd name="connsiteX14" fmla="*/ 1092525 w 1563330"/>
                  <a:gd name="connsiteY14" fmla="*/ 479514 h 563397"/>
                  <a:gd name="connsiteX15" fmla="*/ 470805 w 1563330"/>
                  <a:gd name="connsiteY15" fmla="*/ 479514 h 563397"/>
                  <a:gd name="connsiteX16" fmla="*/ 382813 w 1563330"/>
                  <a:gd name="connsiteY16" fmla="*/ 563397 h 563397"/>
                  <a:gd name="connsiteX17" fmla="*/ 120745 w 1563330"/>
                  <a:gd name="connsiteY17" fmla="*/ 563397 h 563397"/>
                  <a:gd name="connsiteX18" fmla="*/ 0 w 1563330"/>
                  <a:gd name="connsiteY18" fmla="*/ 448292 h 563397"/>
                  <a:gd name="connsiteX19" fmla="*/ 0 w 1563330"/>
                  <a:gd name="connsiteY19" fmla="*/ 345668 h 563397"/>
                  <a:gd name="connsiteX20" fmla="*/ 0 w 1563330"/>
                  <a:gd name="connsiteY20" fmla="*/ 281698 h 563397"/>
                  <a:gd name="connsiteX21" fmla="*/ 0 w 1563330"/>
                  <a:gd name="connsiteY21" fmla="*/ 269546 h 563397"/>
                  <a:gd name="connsiteX22" fmla="*/ 0 w 1563330"/>
                  <a:gd name="connsiteY22" fmla="*/ 165938 h 563397"/>
                  <a:gd name="connsiteX23" fmla="*/ 0 w 1563330"/>
                  <a:gd name="connsiteY23" fmla="*/ 110139 h 563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563330" h="563397">
                    <a:moveTo>
                      <a:pt x="115535" y="0"/>
                    </a:moveTo>
                    <a:lnTo>
                      <a:pt x="388022" y="0"/>
                    </a:lnTo>
                    <a:lnTo>
                      <a:pt x="484647" y="92112"/>
                    </a:lnTo>
                    <a:lnTo>
                      <a:pt x="1078684" y="92112"/>
                    </a:lnTo>
                    <a:lnTo>
                      <a:pt x="1175309" y="0"/>
                    </a:lnTo>
                    <a:lnTo>
                      <a:pt x="1447795" y="0"/>
                    </a:lnTo>
                    <a:lnTo>
                      <a:pt x="1563330" y="110139"/>
                    </a:lnTo>
                    <a:lnTo>
                      <a:pt x="1563330" y="165938"/>
                    </a:lnTo>
                    <a:lnTo>
                      <a:pt x="1563330" y="269546"/>
                    </a:lnTo>
                    <a:lnTo>
                      <a:pt x="1563330" y="281698"/>
                    </a:lnTo>
                    <a:lnTo>
                      <a:pt x="1563330" y="345668"/>
                    </a:lnTo>
                    <a:lnTo>
                      <a:pt x="1563330" y="448292"/>
                    </a:lnTo>
                    <a:lnTo>
                      <a:pt x="1442586" y="563397"/>
                    </a:lnTo>
                    <a:lnTo>
                      <a:pt x="1180518" y="563397"/>
                    </a:lnTo>
                    <a:lnTo>
                      <a:pt x="1092525" y="479514"/>
                    </a:lnTo>
                    <a:lnTo>
                      <a:pt x="470805" y="479514"/>
                    </a:lnTo>
                    <a:lnTo>
                      <a:pt x="382813" y="563397"/>
                    </a:lnTo>
                    <a:lnTo>
                      <a:pt x="120745" y="563397"/>
                    </a:lnTo>
                    <a:lnTo>
                      <a:pt x="0" y="448292"/>
                    </a:lnTo>
                    <a:lnTo>
                      <a:pt x="0" y="345668"/>
                    </a:lnTo>
                    <a:lnTo>
                      <a:pt x="0" y="281698"/>
                    </a:lnTo>
                    <a:lnTo>
                      <a:pt x="0" y="269546"/>
                    </a:lnTo>
                    <a:lnTo>
                      <a:pt x="0" y="165938"/>
                    </a:lnTo>
                    <a:lnTo>
                      <a:pt x="0" y="11013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reflection blurRad="6350" stA="50000" endA="300" dir="5400000" sy="-100000" algn="bl" rotWithShape="0"/>
              </a:effectLst>
              <a:scene3d>
                <a:camera prst="orthographicFront"/>
                <a:lightRig rig="threePt" dir="t"/>
              </a:scene3d>
              <a:sp3d prstMaterial="plastic"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BFA2609-6845-A8D9-934E-469920F8EF3F}"/>
                </a:ext>
              </a:extLst>
            </p:cNvPr>
            <p:cNvSpPr/>
            <p:nvPr/>
          </p:nvSpPr>
          <p:spPr>
            <a:xfrm>
              <a:off x="5039314" y="2675744"/>
              <a:ext cx="89941" cy="56463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981D9AD-1C03-EF51-F2E5-A95D1F005EFD}"/>
                </a:ext>
              </a:extLst>
            </p:cNvPr>
            <p:cNvSpPr/>
            <p:nvPr/>
          </p:nvSpPr>
          <p:spPr>
            <a:xfrm>
              <a:off x="5380309" y="2769985"/>
              <a:ext cx="89941" cy="3928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98795F2-5131-C5E5-CE8F-0ED338A985FA}"/>
                </a:ext>
              </a:extLst>
            </p:cNvPr>
            <p:cNvSpPr/>
            <p:nvPr/>
          </p:nvSpPr>
          <p:spPr>
            <a:xfrm>
              <a:off x="5533439" y="2769984"/>
              <a:ext cx="89941" cy="39289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257C5E3-D317-CE77-09C7-E9B74CF9845D}"/>
              </a:ext>
            </a:extLst>
          </p:cNvPr>
          <p:cNvGrpSpPr/>
          <p:nvPr/>
        </p:nvGrpSpPr>
        <p:grpSpPr>
          <a:xfrm>
            <a:off x="2075958" y="1472153"/>
            <a:ext cx="4941333" cy="859396"/>
            <a:chOff x="3208859" y="2675744"/>
            <a:chExt cx="3267430" cy="568271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30852A93-7DEA-8727-C2B1-5B682118BEF8}"/>
                </a:ext>
              </a:extLst>
            </p:cNvPr>
            <p:cNvGrpSpPr/>
            <p:nvPr/>
          </p:nvGrpSpPr>
          <p:grpSpPr>
            <a:xfrm>
              <a:off x="3208859" y="2680618"/>
              <a:ext cx="3267430" cy="563397"/>
              <a:chOff x="3208859" y="2680618"/>
              <a:chExt cx="3267430" cy="563397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342F3FF9-AF7E-279F-3A9B-741E70EEB4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41719" y="2959708"/>
                <a:ext cx="934570" cy="6723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  <a:effectLst>
                <a:reflection dist="12700" dir="5400000" sy="-100000" algn="bl" rotWithShape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A653F1C8-BCBE-B47C-2F31-FB519B8C27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8859" y="2959708"/>
                <a:ext cx="934570" cy="6723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  <a:effectLst>
                <a:reflection dist="12700" dir="5400000" sy="-100000" algn="bl" rotWithShape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Forme libre : forme 37">
                <a:extLst>
                  <a:ext uri="{FF2B5EF4-FFF2-40B4-BE49-F238E27FC236}">
                    <a16:creationId xmlns:a16="http://schemas.microsoft.com/office/drawing/2014/main" id="{CF1C33FB-29FF-088C-9669-E2F4AFB45DFA}"/>
                  </a:ext>
                </a:extLst>
              </p:cNvPr>
              <p:cNvSpPr/>
              <p:nvPr/>
            </p:nvSpPr>
            <p:spPr>
              <a:xfrm>
                <a:off x="4060909" y="2680618"/>
                <a:ext cx="1563330" cy="563397"/>
              </a:xfrm>
              <a:custGeom>
                <a:avLst/>
                <a:gdLst>
                  <a:gd name="connsiteX0" fmla="*/ 115535 w 1563330"/>
                  <a:gd name="connsiteY0" fmla="*/ 0 h 563397"/>
                  <a:gd name="connsiteX1" fmla="*/ 388022 w 1563330"/>
                  <a:gd name="connsiteY1" fmla="*/ 0 h 563397"/>
                  <a:gd name="connsiteX2" fmla="*/ 484647 w 1563330"/>
                  <a:gd name="connsiteY2" fmla="*/ 92112 h 563397"/>
                  <a:gd name="connsiteX3" fmla="*/ 1078684 w 1563330"/>
                  <a:gd name="connsiteY3" fmla="*/ 92112 h 563397"/>
                  <a:gd name="connsiteX4" fmla="*/ 1175309 w 1563330"/>
                  <a:gd name="connsiteY4" fmla="*/ 0 h 563397"/>
                  <a:gd name="connsiteX5" fmla="*/ 1447795 w 1563330"/>
                  <a:gd name="connsiteY5" fmla="*/ 0 h 563397"/>
                  <a:gd name="connsiteX6" fmla="*/ 1563330 w 1563330"/>
                  <a:gd name="connsiteY6" fmla="*/ 110139 h 563397"/>
                  <a:gd name="connsiteX7" fmla="*/ 1563330 w 1563330"/>
                  <a:gd name="connsiteY7" fmla="*/ 165938 h 563397"/>
                  <a:gd name="connsiteX8" fmla="*/ 1563330 w 1563330"/>
                  <a:gd name="connsiteY8" fmla="*/ 269546 h 563397"/>
                  <a:gd name="connsiteX9" fmla="*/ 1563330 w 1563330"/>
                  <a:gd name="connsiteY9" fmla="*/ 281698 h 563397"/>
                  <a:gd name="connsiteX10" fmla="*/ 1563330 w 1563330"/>
                  <a:gd name="connsiteY10" fmla="*/ 345668 h 563397"/>
                  <a:gd name="connsiteX11" fmla="*/ 1563330 w 1563330"/>
                  <a:gd name="connsiteY11" fmla="*/ 448292 h 563397"/>
                  <a:gd name="connsiteX12" fmla="*/ 1442586 w 1563330"/>
                  <a:gd name="connsiteY12" fmla="*/ 563397 h 563397"/>
                  <a:gd name="connsiteX13" fmla="*/ 1180518 w 1563330"/>
                  <a:gd name="connsiteY13" fmla="*/ 563397 h 563397"/>
                  <a:gd name="connsiteX14" fmla="*/ 1092525 w 1563330"/>
                  <a:gd name="connsiteY14" fmla="*/ 479514 h 563397"/>
                  <a:gd name="connsiteX15" fmla="*/ 470805 w 1563330"/>
                  <a:gd name="connsiteY15" fmla="*/ 479514 h 563397"/>
                  <a:gd name="connsiteX16" fmla="*/ 382813 w 1563330"/>
                  <a:gd name="connsiteY16" fmla="*/ 563397 h 563397"/>
                  <a:gd name="connsiteX17" fmla="*/ 120745 w 1563330"/>
                  <a:gd name="connsiteY17" fmla="*/ 563397 h 563397"/>
                  <a:gd name="connsiteX18" fmla="*/ 0 w 1563330"/>
                  <a:gd name="connsiteY18" fmla="*/ 448292 h 563397"/>
                  <a:gd name="connsiteX19" fmla="*/ 0 w 1563330"/>
                  <a:gd name="connsiteY19" fmla="*/ 345668 h 563397"/>
                  <a:gd name="connsiteX20" fmla="*/ 0 w 1563330"/>
                  <a:gd name="connsiteY20" fmla="*/ 281698 h 563397"/>
                  <a:gd name="connsiteX21" fmla="*/ 0 w 1563330"/>
                  <a:gd name="connsiteY21" fmla="*/ 269546 h 563397"/>
                  <a:gd name="connsiteX22" fmla="*/ 0 w 1563330"/>
                  <a:gd name="connsiteY22" fmla="*/ 165938 h 563397"/>
                  <a:gd name="connsiteX23" fmla="*/ 0 w 1563330"/>
                  <a:gd name="connsiteY23" fmla="*/ 110139 h 563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563330" h="563397">
                    <a:moveTo>
                      <a:pt x="115535" y="0"/>
                    </a:moveTo>
                    <a:lnTo>
                      <a:pt x="388022" y="0"/>
                    </a:lnTo>
                    <a:lnTo>
                      <a:pt x="484647" y="92112"/>
                    </a:lnTo>
                    <a:lnTo>
                      <a:pt x="1078684" y="92112"/>
                    </a:lnTo>
                    <a:lnTo>
                      <a:pt x="1175309" y="0"/>
                    </a:lnTo>
                    <a:lnTo>
                      <a:pt x="1447795" y="0"/>
                    </a:lnTo>
                    <a:lnTo>
                      <a:pt x="1563330" y="110139"/>
                    </a:lnTo>
                    <a:lnTo>
                      <a:pt x="1563330" y="165938"/>
                    </a:lnTo>
                    <a:lnTo>
                      <a:pt x="1563330" y="269546"/>
                    </a:lnTo>
                    <a:lnTo>
                      <a:pt x="1563330" y="281698"/>
                    </a:lnTo>
                    <a:lnTo>
                      <a:pt x="1563330" y="345668"/>
                    </a:lnTo>
                    <a:lnTo>
                      <a:pt x="1563330" y="448292"/>
                    </a:lnTo>
                    <a:lnTo>
                      <a:pt x="1442586" y="563397"/>
                    </a:lnTo>
                    <a:lnTo>
                      <a:pt x="1180518" y="563397"/>
                    </a:lnTo>
                    <a:lnTo>
                      <a:pt x="1092525" y="479514"/>
                    </a:lnTo>
                    <a:lnTo>
                      <a:pt x="470805" y="479514"/>
                    </a:lnTo>
                    <a:lnTo>
                      <a:pt x="382813" y="563397"/>
                    </a:lnTo>
                    <a:lnTo>
                      <a:pt x="120745" y="563397"/>
                    </a:lnTo>
                    <a:lnTo>
                      <a:pt x="0" y="448292"/>
                    </a:lnTo>
                    <a:lnTo>
                      <a:pt x="0" y="345668"/>
                    </a:lnTo>
                    <a:lnTo>
                      <a:pt x="0" y="281698"/>
                    </a:lnTo>
                    <a:lnTo>
                      <a:pt x="0" y="269546"/>
                    </a:lnTo>
                    <a:lnTo>
                      <a:pt x="0" y="165938"/>
                    </a:lnTo>
                    <a:lnTo>
                      <a:pt x="0" y="11013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reflection blurRad="6350" stA="50000" endA="300" dir="5400000" sy="-100000" algn="bl" rotWithShape="0"/>
              </a:effectLst>
              <a:scene3d>
                <a:camera prst="orthographicFront"/>
                <a:lightRig rig="threePt" dir="t"/>
              </a:scene3d>
              <a:sp3d prstMaterial="plastic"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7931DA2-1622-F821-3245-99E4B0C57A2C}"/>
                </a:ext>
              </a:extLst>
            </p:cNvPr>
            <p:cNvSpPr/>
            <p:nvPr/>
          </p:nvSpPr>
          <p:spPr>
            <a:xfrm>
              <a:off x="4249711" y="2675744"/>
              <a:ext cx="89941" cy="5646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B004C00-6ABA-1200-C47E-55F6FAB6F85F}"/>
                </a:ext>
              </a:extLst>
            </p:cNvPr>
            <p:cNvSpPr/>
            <p:nvPr/>
          </p:nvSpPr>
          <p:spPr>
            <a:xfrm>
              <a:off x="4583129" y="2769984"/>
              <a:ext cx="89941" cy="3928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EEE9006-64BD-A72A-6F29-03F4A2A4B3C7}"/>
                </a:ext>
              </a:extLst>
            </p:cNvPr>
            <p:cNvSpPr/>
            <p:nvPr/>
          </p:nvSpPr>
          <p:spPr>
            <a:xfrm>
              <a:off x="4797603" y="2769984"/>
              <a:ext cx="89941" cy="39289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975259C-8243-4482-13EF-136A7F9B1E1C}"/>
                </a:ext>
              </a:extLst>
            </p:cNvPr>
            <p:cNvSpPr/>
            <p:nvPr/>
          </p:nvSpPr>
          <p:spPr>
            <a:xfrm>
              <a:off x="5282274" y="2675744"/>
              <a:ext cx="125932" cy="564630"/>
            </a:xfrm>
            <a:prstGeom prst="rect">
              <a:avLst/>
            </a:prstGeom>
            <a:solidFill>
              <a:srgbClr val="CC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3B572E8B-D5C1-69DA-B35E-577F3F7F31DE}"/>
              </a:ext>
            </a:extLst>
          </p:cNvPr>
          <p:cNvGrpSpPr/>
          <p:nvPr/>
        </p:nvGrpSpPr>
        <p:grpSpPr>
          <a:xfrm>
            <a:off x="6440125" y="2751244"/>
            <a:ext cx="5573192" cy="969289"/>
            <a:chOff x="3208859" y="2675744"/>
            <a:chExt cx="3267430" cy="568271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3B182209-7FB8-9D6C-A39F-90C17C2B1963}"/>
                </a:ext>
              </a:extLst>
            </p:cNvPr>
            <p:cNvGrpSpPr/>
            <p:nvPr/>
          </p:nvGrpSpPr>
          <p:grpSpPr>
            <a:xfrm>
              <a:off x="3208859" y="2680618"/>
              <a:ext cx="3267430" cy="563397"/>
              <a:chOff x="3208859" y="2680618"/>
              <a:chExt cx="3267430" cy="563397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A20BFF3B-4545-790E-A5B4-0320EF380C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41719" y="2959708"/>
                <a:ext cx="934570" cy="6723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  <a:effectLst>
                <a:reflection dist="12700" dir="5400000" sy="-100000" algn="bl" rotWithShape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730FD675-AB3E-D169-DEEE-8D5127AE00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8859" y="2959708"/>
                <a:ext cx="934570" cy="6723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  <a:effectLst>
                <a:reflection dist="12700" dir="5400000" sy="-100000" algn="bl" rotWithShape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Forme libre : forme 50">
                <a:extLst>
                  <a:ext uri="{FF2B5EF4-FFF2-40B4-BE49-F238E27FC236}">
                    <a16:creationId xmlns:a16="http://schemas.microsoft.com/office/drawing/2014/main" id="{710BC46E-3226-A50C-6B4B-B364151E29E6}"/>
                  </a:ext>
                </a:extLst>
              </p:cNvPr>
              <p:cNvSpPr/>
              <p:nvPr/>
            </p:nvSpPr>
            <p:spPr>
              <a:xfrm>
                <a:off x="4060909" y="2680618"/>
                <a:ext cx="1563330" cy="563397"/>
              </a:xfrm>
              <a:custGeom>
                <a:avLst/>
                <a:gdLst>
                  <a:gd name="connsiteX0" fmla="*/ 115535 w 1563330"/>
                  <a:gd name="connsiteY0" fmla="*/ 0 h 563397"/>
                  <a:gd name="connsiteX1" fmla="*/ 388022 w 1563330"/>
                  <a:gd name="connsiteY1" fmla="*/ 0 h 563397"/>
                  <a:gd name="connsiteX2" fmla="*/ 484647 w 1563330"/>
                  <a:gd name="connsiteY2" fmla="*/ 92112 h 563397"/>
                  <a:gd name="connsiteX3" fmla="*/ 1078684 w 1563330"/>
                  <a:gd name="connsiteY3" fmla="*/ 92112 h 563397"/>
                  <a:gd name="connsiteX4" fmla="*/ 1175309 w 1563330"/>
                  <a:gd name="connsiteY4" fmla="*/ 0 h 563397"/>
                  <a:gd name="connsiteX5" fmla="*/ 1447795 w 1563330"/>
                  <a:gd name="connsiteY5" fmla="*/ 0 h 563397"/>
                  <a:gd name="connsiteX6" fmla="*/ 1563330 w 1563330"/>
                  <a:gd name="connsiteY6" fmla="*/ 110139 h 563397"/>
                  <a:gd name="connsiteX7" fmla="*/ 1563330 w 1563330"/>
                  <a:gd name="connsiteY7" fmla="*/ 165938 h 563397"/>
                  <a:gd name="connsiteX8" fmla="*/ 1563330 w 1563330"/>
                  <a:gd name="connsiteY8" fmla="*/ 269546 h 563397"/>
                  <a:gd name="connsiteX9" fmla="*/ 1563330 w 1563330"/>
                  <a:gd name="connsiteY9" fmla="*/ 281698 h 563397"/>
                  <a:gd name="connsiteX10" fmla="*/ 1563330 w 1563330"/>
                  <a:gd name="connsiteY10" fmla="*/ 345668 h 563397"/>
                  <a:gd name="connsiteX11" fmla="*/ 1563330 w 1563330"/>
                  <a:gd name="connsiteY11" fmla="*/ 448292 h 563397"/>
                  <a:gd name="connsiteX12" fmla="*/ 1442586 w 1563330"/>
                  <a:gd name="connsiteY12" fmla="*/ 563397 h 563397"/>
                  <a:gd name="connsiteX13" fmla="*/ 1180518 w 1563330"/>
                  <a:gd name="connsiteY13" fmla="*/ 563397 h 563397"/>
                  <a:gd name="connsiteX14" fmla="*/ 1092525 w 1563330"/>
                  <a:gd name="connsiteY14" fmla="*/ 479514 h 563397"/>
                  <a:gd name="connsiteX15" fmla="*/ 470805 w 1563330"/>
                  <a:gd name="connsiteY15" fmla="*/ 479514 h 563397"/>
                  <a:gd name="connsiteX16" fmla="*/ 382813 w 1563330"/>
                  <a:gd name="connsiteY16" fmla="*/ 563397 h 563397"/>
                  <a:gd name="connsiteX17" fmla="*/ 120745 w 1563330"/>
                  <a:gd name="connsiteY17" fmla="*/ 563397 h 563397"/>
                  <a:gd name="connsiteX18" fmla="*/ 0 w 1563330"/>
                  <a:gd name="connsiteY18" fmla="*/ 448292 h 563397"/>
                  <a:gd name="connsiteX19" fmla="*/ 0 w 1563330"/>
                  <a:gd name="connsiteY19" fmla="*/ 345668 h 563397"/>
                  <a:gd name="connsiteX20" fmla="*/ 0 w 1563330"/>
                  <a:gd name="connsiteY20" fmla="*/ 281698 h 563397"/>
                  <a:gd name="connsiteX21" fmla="*/ 0 w 1563330"/>
                  <a:gd name="connsiteY21" fmla="*/ 269546 h 563397"/>
                  <a:gd name="connsiteX22" fmla="*/ 0 w 1563330"/>
                  <a:gd name="connsiteY22" fmla="*/ 165938 h 563397"/>
                  <a:gd name="connsiteX23" fmla="*/ 0 w 1563330"/>
                  <a:gd name="connsiteY23" fmla="*/ 110139 h 563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563330" h="563397">
                    <a:moveTo>
                      <a:pt x="115535" y="0"/>
                    </a:moveTo>
                    <a:lnTo>
                      <a:pt x="388022" y="0"/>
                    </a:lnTo>
                    <a:lnTo>
                      <a:pt x="484647" y="92112"/>
                    </a:lnTo>
                    <a:lnTo>
                      <a:pt x="1078684" y="92112"/>
                    </a:lnTo>
                    <a:lnTo>
                      <a:pt x="1175309" y="0"/>
                    </a:lnTo>
                    <a:lnTo>
                      <a:pt x="1447795" y="0"/>
                    </a:lnTo>
                    <a:lnTo>
                      <a:pt x="1563330" y="110139"/>
                    </a:lnTo>
                    <a:lnTo>
                      <a:pt x="1563330" y="165938"/>
                    </a:lnTo>
                    <a:lnTo>
                      <a:pt x="1563330" y="269546"/>
                    </a:lnTo>
                    <a:lnTo>
                      <a:pt x="1563330" y="281698"/>
                    </a:lnTo>
                    <a:lnTo>
                      <a:pt x="1563330" y="345668"/>
                    </a:lnTo>
                    <a:lnTo>
                      <a:pt x="1563330" y="448292"/>
                    </a:lnTo>
                    <a:lnTo>
                      <a:pt x="1442586" y="563397"/>
                    </a:lnTo>
                    <a:lnTo>
                      <a:pt x="1180518" y="563397"/>
                    </a:lnTo>
                    <a:lnTo>
                      <a:pt x="1092525" y="479514"/>
                    </a:lnTo>
                    <a:lnTo>
                      <a:pt x="470805" y="479514"/>
                    </a:lnTo>
                    <a:lnTo>
                      <a:pt x="382813" y="563397"/>
                    </a:lnTo>
                    <a:lnTo>
                      <a:pt x="120745" y="563397"/>
                    </a:lnTo>
                    <a:lnTo>
                      <a:pt x="0" y="448292"/>
                    </a:lnTo>
                    <a:lnTo>
                      <a:pt x="0" y="345668"/>
                    </a:lnTo>
                    <a:lnTo>
                      <a:pt x="0" y="281698"/>
                    </a:lnTo>
                    <a:lnTo>
                      <a:pt x="0" y="269546"/>
                    </a:lnTo>
                    <a:lnTo>
                      <a:pt x="0" y="165938"/>
                    </a:lnTo>
                    <a:lnTo>
                      <a:pt x="0" y="11013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reflection blurRad="6350" stA="50000" endA="300" dir="5400000" sy="-100000" algn="bl" rotWithShape="0"/>
              </a:effectLst>
              <a:scene3d>
                <a:camera prst="orthographicFront"/>
                <a:lightRig rig="threePt" dir="t"/>
              </a:scene3d>
              <a:sp3d prstMaterial="plastic"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19414834-B2C0-A53D-409D-68124B9D3578}"/>
                </a:ext>
              </a:extLst>
            </p:cNvPr>
            <p:cNvGrpSpPr/>
            <p:nvPr/>
          </p:nvGrpSpPr>
          <p:grpSpPr>
            <a:xfrm>
              <a:off x="4249711" y="2675744"/>
              <a:ext cx="1125127" cy="564630"/>
              <a:chOff x="4249711" y="2675744"/>
              <a:chExt cx="1125127" cy="56463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9002F28-B38F-2BD8-9B02-B8160A7A0554}"/>
                  </a:ext>
                </a:extLst>
              </p:cNvPr>
              <p:cNvSpPr/>
              <p:nvPr/>
            </p:nvSpPr>
            <p:spPr>
              <a:xfrm>
                <a:off x="4249711" y="2675744"/>
                <a:ext cx="89941" cy="56463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D2B6436-F597-1C11-C7F2-6DD84C580612}"/>
                  </a:ext>
                </a:extLst>
              </p:cNvPr>
              <p:cNvSpPr/>
              <p:nvPr/>
            </p:nvSpPr>
            <p:spPr>
              <a:xfrm>
                <a:off x="4585752" y="2769984"/>
                <a:ext cx="89941" cy="39289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EF933C7-D7EF-A136-4539-613A3FEBC72E}"/>
                  </a:ext>
                </a:extLst>
              </p:cNvPr>
              <p:cNvSpPr/>
              <p:nvPr/>
            </p:nvSpPr>
            <p:spPr>
              <a:xfrm>
                <a:off x="4752633" y="2769984"/>
                <a:ext cx="89941" cy="3928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5A3215C-CF0D-7400-63B2-DB6431490ED6}"/>
                  </a:ext>
                </a:extLst>
              </p:cNvPr>
              <p:cNvSpPr/>
              <p:nvPr/>
            </p:nvSpPr>
            <p:spPr>
              <a:xfrm>
                <a:off x="4919514" y="2769984"/>
                <a:ext cx="89941" cy="39289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7623C83-FB07-55ED-47A0-81A98FBE8BF5}"/>
                  </a:ext>
                </a:extLst>
              </p:cNvPr>
              <p:cNvSpPr/>
              <p:nvPr/>
            </p:nvSpPr>
            <p:spPr>
              <a:xfrm>
                <a:off x="5284897" y="2675744"/>
                <a:ext cx="89941" cy="56463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D2A2A384-494D-B723-D905-4009DE0A0C86}"/>
              </a:ext>
            </a:extLst>
          </p:cNvPr>
          <p:cNvGrpSpPr/>
          <p:nvPr/>
        </p:nvGrpSpPr>
        <p:grpSpPr>
          <a:xfrm>
            <a:off x="4555323" y="5028917"/>
            <a:ext cx="5502564" cy="1011986"/>
            <a:chOff x="3208859" y="2675744"/>
            <a:chExt cx="3267430" cy="568271"/>
          </a:xfrm>
        </p:grpSpPr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3E455DC1-2C4A-EF7E-9744-7C12D53BC159}"/>
                </a:ext>
              </a:extLst>
            </p:cNvPr>
            <p:cNvGrpSpPr/>
            <p:nvPr/>
          </p:nvGrpSpPr>
          <p:grpSpPr>
            <a:xfrm>
              <a:off x="3208859" y="2680618"/>
              <a:ext cx="3267430" cy="563397"/>
              <a:chOff x="3208859" y="2680618"/>
              <a:chExt cx="3267430" cy="563397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C396BBB6-0496-2E81-AD76-4D0C866E7D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41719" y="2959708"/>
                <a:ext cx="934570" cy="6723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  <a:effectLst>
                <a:reflection dist="12700" dir="5400000" sy="-100000" algn="bl" rotWithShape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16748C58-E673-F573-2018-E38BF842B0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8859" y="2959708"/>
                <a:ext cx="934570" cy="6723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  <a:effectLst>
                <a:reflection dist="12700" dir="5400000" sy="-100000" algn="bl" rotWithShape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Forme libre : forme 61">
                <a:extLst>
                  <a:ext uri="{FF2B5EF4-FFF2-40B4-BE49-F238E27FC236}">
                    <a16:creationId xmlns:a16="http://schemas.microsoft.com/office/drawing/2014/main" id="{BBD3732C-5480-B9D3-3CD3-F0150776A30F}"/>
                  </a:ext>
                </a:extLst>
              </p:cNvPr>
              <p:cNvSpPr/>
              <p:nvPr/>
            </p:nvSpPr>
            <p:spPr>
              <a:xfrm>
                <a:off x="4060909" y="2680618"/>
                <a:ext cx="1563330" cy="563397"/>
              </a:xfrm>
              <a:custGeom>
                <a:avLst/>
                <a:gdLst>
                  <a:gd name="connsiteX0" fmla="*/ 115535 w 1563330"/>
                  <a:gd name="connsiteY0" fmla="*/ 0 h 563397"/>
                  <a:gd name="connsiteX1" fmla="*/ 388022 w 1563330"/>
                  <a:gd name="connsiteY1" fmla="*/ 0 h 563397"/>
                  <a:gd name="connsiteX2" fmla="*/ 484647 w 1563330"/>
                  <a:gd name="connsiteY2" fmla="*/ 92112 h 563397"/>
                  <a:gd name="connsiteX3" fmla="*/ 1078684 w 1563330"/>
                  <a:gd name="connsiteY3" fmla="*/ 92112 h 563397"/>
                  <a:gd name="connsiteX4" fmla="*/ 1175309 w 1563330"/>
                  <a:gd name="connsiteY4" fmla="*/ 0 h 563397"/>
                  <a:gd name="connsiteX5" fmla="*/ 1447795 w 1563330"/>
                  <a:gd name="connsiteY5" fmla="*/ 0 h 563397"/>
                  <a:gd name="connsiteX6" fmla="*/ 1563330 w 1563330"/>
                  <a:gd name="connsiteY6" fmla="*/ 110139 h 563397"/>
                  <a:gd name="connsiteX7" fmla="*/ 1563330 w 1563330"/>
                  <a:gd name="connsiteY7" fmla="*/ 165938 h 563397"/>
                  <a:gd name="connsiteX8" fmla="*/ 1563330 w 1563330"/>
                  <a:gd name="connsiteY8" fmla="*/ 269546 h 563397"/>
                  <a:gd name="connsiteX9" fmla="*/ 1563330 w 1563330"/>
                  <a:gd name="connsiteY9" fmla="*/ 281698 h 563397"/>
                  <a:gd name="connsiteX10" fmla="*/ 1563330 w 1563330"/>
                  <a:gd name="connsiteY10" fmla="*/ 345668 h 563397"/>
                  <a:gd name="connsiteX11" fmla="*/ 1563330 w 1563330"/>
                  <a:gd name="connsiteY11" fmla="*/ 448292 h 563397"/>
                  <a:gd name="connsiteX12" fmla="*/ 1442586 w 1563330"/>
                  <a:gd name="connsiteY12" fmla="*/ 563397 h 563397"/>
                  <a:gd name="connsiteX13" fmla="*/ 1180518 w 1563330"/>
                  <a:gd name="connsiteY13" fmla="*/ 563397 h 563397"/>
                  <a:gd name="connsiteX14" fmla="*/ 1092525 w 1563330"/>
                  <a:gd name="connsiteY14" fmla="*/ 479514 h 563397"/>
                  <a:gd name="connsiteX15" fmla="*/ 470805 w 1563330"/>
                  <a:gd name="connsiteY15" fmla="*/ 479514 h 563397"/>
                  <a:gd name="connsiteX16" fmla="*/ 382813 w 1563330"/>
                  <a:gd name="connsiteY16" fmla="*/ 563397 h 563397"/>
                  <a:gd name="connsiteX17" fmla="*/ 120745 w 1563330"/>
                  <a:gd name="connsiteY17" fmla="*/ 563397 h 563397"/>
                  <a:gd name="connsiteX18" fmla="*/ 0 w 1563330"/>
                  <a:gd name="connsiteY18" fmla="*/ 448292 h 563397"/>
                  <a:gd name="connsiteX19" fmla="*/ 0 w 1563330"/>
                  <a:gd name="connsiteY19" fmla="*/ 345668 h 563397"/>
                  <a:gd name="connsiteX20" fmla="*/ 0 w 1563330"/>
                  <a:gd name="connsiteY20" fmla="*/ 281698 h 563397"/>
                  <a:gd name="connsiteX21" fmla="*/ 0 w 1563330"/>
                  <a:gd name="connsiteY21" fmla="*/ 269546 h 563397"/>
                  <a:gd name="connsiteX22" fmla="*/ 0 w 1563330"/>
                  <a:gd name="connsiteY22" fmla="*/ 165938 h 563397"/>
                  <a:gd name="connsiteX23" fmla="*/ 0 w 1563330"/>
                  <a:gd name="connsiteY23" fmla="*/ 110139 h 563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563330" h="563397">
                    <a:moveTo>
                      <a:pt x="115535" y="0"/>
                    </a:moveTo>
                    <a:lnTo>
                      <a:pt x="388022" y="0"/>
                    </a:lnTo>
                    <a:lnTo>
                      <a:pt x="484647" y="92112"/>
                    </a:lnTo>
                    <a:lnTo>
                      <a:pt x="1078684" y="92112"/>
                    </a:lnTo>
                    <a:lnTo>
                      <a:pt x="1175309" y="0"/>
                    </a:lnTo>
                    <a:lnTo>
                      <a:pt x="1447795" y="0"/>
                    </a:lnTo>
                    <a:lnTo>
                      <a:pt x="1563330" y="110139"/>
                    </a:lnTo>
                    <a:lnTo>
                      <a:pt x="1563330" y="165938"/>
                    </a:lnTo>
                    <a:lnTo>
                      <a:pt x="1563330" y="269546"/>
                    </a:lnTo>
                    <a:lnTo>
                      <a:pt x="1563330" y="281698"/>
                    </a:lnTo>
                    <a:lnTo>
                      <a:pt x="1563330" y="345668"/>
                    </a:lnTo>
                    <a:lnTo>
                      <a:pt x="1563330" y="448292"/>
                    </a:lnTo>
                    <a:lnTo>
                      <a:pt x="1442586" y="563397"/>
                    </a:lnTo>
                    <a:lnTo>
                      <a:pt x="1180518" y="563397"/>
                    </a:lnTo>
                    <a:lnTo>
                      <a:pt x="1092525" y="479514"/>
                    </a:lnTo>
                    <a:lnTo>
                      <a:pt x="470805" y="479514"/>
                    </a:lnTo>
                    <a:lnTo>
                      <a:pt x="382813" y="563397"/>
                    </a:lnTo>
                    <a:lnTo>
                      <a:pt x="120745" y="563397"/>
                    </a:lnTo>
                    <a:lnTo>
                      <a:pt x="0" y="448292"/>
                    </a:lnTo>
                    <a:lnTo>
                      <a:pt x="0" y="345668"/>
                    </a:lnTo>
                    <a:lnTo>
                      <a:pt x="0" y="281698"/>
                    </a:lnTo>
                    <a:lnTo>
                      <a:pt x="0" y="269546"/>
                    </a:lnTo>
                    <a:lnTo>
                      <a:pt x="0" y="165938"/>
                    </a:lnTo>
                    <a:lnTo>
                      <a:pt x="0" y="11013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reflection blurRad="6350" stA="50000" endA="300" dir="5400000" sy="-100000" algn="bl" rotWithShape="0"/>
              </a:effectLst>
              <a:scene3d>
                <a:camera prst="orthographicFront"/>
                <a:lightRig rig="threePt" dir="t"/>
              </a:scene3d>
              <a:sp3d prstMaterial="plastic"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AE088B1-5855-D37A-EA1E-FD2635430761}"/>
                </a:ext>
              </a:extLst>
            </p:cNvPr>
            <p:cNvSpPr/>
            <p:nvPr/>
          </p:nvSpPr>
          <p:spPr>
            <a:xfrm>
              <a:off x="4249711" y="2675744"/>
              <a:ext cx="89941" cy="56463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320F27E-F3BC-958C-E4B7-736493728D0E}"/>
                </a:ext>
              </a:extLst>
            </p:cNvPr>
            <p:cNvSpPr/>
            <p:nvPr/>
          </p:nvSpPr>
          <p:spPr>
            <a:xfrm>
              <a:off x="4559384" y="2769984"/>
              <a:ext cx="89941" cy="39289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2655E84-76C8-2439-7E09-8AD76E32207B}"/>
                </a:ext>
              </a:extLst>
            </p:cNvPr>
            <p:cNvSpPr/>
            <p:nvPr/>
          </p:nvSpPr>
          <p:spPr>
            <a:xfrm>
              <a:off x="4687795" y="2769984"/>
              <a:ext cx="89941" cy="39289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F3106AD-CEE8-4B36-3E35-8FFD0AEA334C}"/>
                </a:ext>
              </a:extLst>
            </p:cNvPr>
            <p:cNvSpPr/>
            <p:nvPr/>
          </p:nvSpPr>
          <p:spPr>
            <a:xfrm>
              <a:off x="4821459" y="2769984"/>
              <a:ext cx="89941" cy="3928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140C1D6-B478-3F60-CE92-4CD2FDB56582}"/>
                </a:ext>
              </a:extLst>
            </p:cNvPr>
            <p:cNvSpPr/>
            <p:nvPr/>
          </p:nvSpPr>
          <p:spPr>
            <a:xfrm>
              <a:off x="5284897" y="2675744"/>
              <a:ext cx="89941" cy="5646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157A44C-B3FB-3032-0603-6B8D51C9D84A}"/>
                </a:ext>
              </a:extLst>
            </p:cNvPr>
            <p:cNvSpPr/>
            <p:nvPr/>
          </p:nvSpPr>
          <p:spPr>
            <a:xfrm>
              <a:off x="5034557" y="2769984"/>
              <a:ext cx="89941" cy="39289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B21B4D0F-3EF7-A428-929A-4FA1B4849DC5}"/>
              </a:ext>
            </a:extLst>
          </p:cNvPr>
          <p:cNvSpPr txBox="1"/>
          <p:nvPr/>
        </p:nvSpPr>
        <p:spPr>
          <a:xfrm>
            <a:off x="471855" y="281577"/>
            <a:ext cx="9753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Arial Rounded MT Bold" panose="020F0704030504030204" pitchFamily="34" charset="0"/>
              </a:rPr>
              <a:t>Comment lire ces différentes résistances ?</a:t>
            </a:r>
            <a:endParaRPr lang="fr-FR" sz="3600" b="1" dirty="0">
              <a:latin typeface="Arial Rounded MT Bold" panose="020F0704030504030204" pitchFamily="34" charset="0"/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7A9CD49F-1FEE-D7AC-B891-866D27FA8D5D}"/>
              </a:ext>
            </a:extLst>
          </p:cNvPr>
          <p:cNvSpPr txBox="1"/>
          <p:nvPr/>
        </p:nvSpPr>
        <p:spPr>
          <a:xfrm>
            <a:off x="1586572" y="4487247"/>
            <a:ext cx="2156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Arial Rounded MT Bold" panose="020F0704030504030204" pitchFamily="34" charset="0"/>
              </a:rPr>
              <a:t>Résistance á 3 bandes</a:t>
            </a:r>
            <a:endParaRPr lang="fr-FR" sz="1400" dirty="0">
              <a:latin typeface="Arial Rounded MT Bold" panose="020F0704030504030204" pitchFamily="34" charset="0"/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0DAAD017-CF37-B6A0-5B28-995DC8863DF8}"/>
              </a:ext>
            </a:extLst>
          </p:cNvPr>
          <p:cNvSpPr txBox="1"/>
          <p:nvPr/>
        </p:nvSpPr>
        <p:spPr>
          <a:xfrm>
            <a:off x="6373396" y="6245945"/>
            <a:ext cx="2156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Arial Rounded MT Bold" panose="020F0704030504030204" pitchFamily="34" charset="0"/>
              </a:rPr>
              <a:t>Résistance á 6 bandes</a:t>
            </a:r>
            <a:endParaRPr lang="fr-FR" sz="1400" dirty="0">
              <a:latin typeface="Arial Rounded MT Bold" panose="020F0704030504030204" pitchFamily="34" charset="0"/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ACA06D9C-72E9-0472-C0F6-E0970658DCA1}"/>
              </a:ext>
            </a:extLst>
          </p:cNvPr>
          <p:cNvSpPr txBox="1"/>
          <p:nvPr/>
        </p:nvSpPr>
        <p:spPr>
          <a:xfrm>
            <a:off x="8215486" y="4130122"/>
            <a:ext cx="2156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Arial Rounded MT Bold" panose="020F0704030504030204" pitchFamily="34" charset="0"/>
              </a:rPr>
              <a:t>Résistance á 5 bandes</a:t>
            </a:r>
            <a:endParaRPr lang="fr-FR" sz="1400" dirty="0">
              <a:latin typeface="Arial Rounded MT Bold" panose="020F0704030504030204" pitchFamily="34" charset="0"/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59726129-C1DF-5D54-CCB1-7C18C926AB74}"/>
              </a:ext>
            </a:extLst>
          </p:cNvPr>
          <p:cNvSpPr txBox="1"/>
          <p:nvPr/>
        </p:nvSpPr>
        <p:spPr>
          <a:xfrm>
            <a:off x="3439080" y="2669162"/>
            <a:ext cx="2156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Arial Rounded MT Bold" panose="020F0704030504030204" pitchFamily="34" charset="0"/>
              </a:rPr>
              <a:t>Résistance á 4 bandes</a:t>
            </a:r>
            <a:endParaRPr lang="fr-FR" sz="1400" dirty="0">
              <a:latin typeface="Arial Rounded MT Bold" panose="020F0704030504030204" pitchFamily="34" charset="0"/>
            </a:endParaRPr>
          </a:p>
        </p:txBody>
      </p:sp>
      <p:pic>
        <p:nvPicPr>
          <p:cNvPr id="138" name="Image 137">
            <a:extLst>
              <a:ext uri="{FF2B5EF4-FFF2-40B4-BE49-F238E27FC236}">
                <a16:creationId xmlns:a16="http://schemas.microsoft.com/office/drawing/2014/main" id="{184F045F-41A0-C88A-A10A-14217401B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761" y="42002"/>
            <a:ext cx="1594078" cy="15888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3" name="Image 62">
            <a:extLst>
              <a:ext uri="{FF2B5EF4-FFF2-40B4-BE49-F238E27FC236}">
                <a16:creationId xmlns:a16="http://schemas.microsoft.com/office/drawing/2014/main" id="{C60B9ACA-9BEC-294D-6720-7F62417D51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51" r="7931"/>
          <a:stretch/>
        </p:blipFill>
        <p:spPr>
          <a:xfrm>
            <a:off x="41161" y="5656632"/>
            <a:ext cx="1351066" cy="1178626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7595B019-E589-0E24-8B93-1DDDDF962C75}"/>
              </a:ext>
            </a:extLst>
          </p:cNvPr>
          <p:cNvGrpSpPr/>
          <p:nvPr/>
        </p:nvGrpSpPr>
        <p:grpSpPr>
          <a:xfrm>
            <a:off x="5280507" y="3490403"/>
            <a:ext cx="1896225" cy="1025237"/>
            <a:chOff x="2166737" y="5238131"/>
            <a:chExt cx="1896225" cy="1025237"/>
          </a:xfrm>
        </p:grpSpPr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9B6862F9-E8BE-42A1-B8D8-AD6C9FC700EF}"/>
                </a:ext>
              </a:extLst>
            </p:cNvPr>
            <p:cNvSpPr txBox="1"/>
            <p:nvPr/>
          </p:nvSpPr>
          <p:spPr>
            <a:xfrm>
              <a:off x="2474290" y="5617037"/>
              <a:ext cx="12811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FFFF00"/>
                  </a:highlight>
                  <a:latin typeface="Arial Rounded MT Bold" panose="020F0704030504030204" pitchFamily="34" charset="0"/>
                </a:rPr>
                <a:t>U=RI</a:t>
              </a:r>
              <a:endParaRPr lang="fr-FR" sz="3600" b="1" dirty="0">
                <a:highlight>
                  <a:srgbClr val="FFFF00"/>
                </a:highlight>
                <a:latin typeface="Arial Rounded MT Bold" panose="020F0704030504030204" pitchFamily="34" charset="0"/>
              </a:endParaRPr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3FDD2C82-DCA0-EDB0-2951-914A9D8699D0}"/>
                </a:ext>
              </a:extLst>
            </p:cNvPr>
            <p:cNvSpPr txBox="1"/>
            <p:nvPr/>
          </p:nvSpPr>
          <p:spPr>
            <a:xfrm>
              <a:off x="2166737" y="5238131"/>
              <a:ext cx="18962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highlight>
                    <a:srgbClr val="FFFF00"/>
                  </a:highlight>
                  <a:latin typeface="Arial Rounded MT Bold" panose="020F0704030504030204" pitchFamily="34" charset="0"/>
                </a:rPr>
                <a:t>Loi d’ohm</a:t>
              </a:r>
              <a:endParaRPr lang="fr-FR" sz="2800" b="1" dirty="0">
                <a:highlight>
                  <a:srgbClr val="FFFF00"/>
                </a:highlight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819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2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2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2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roupe 270">
            <a:extLst>
              <a:ext uri="{FF2B5EF4-FFF2-40B4-BE49-F238E27FC236}">
                <a16:creationId xmlns:a16="http://schemas.microsoft.com/office/drawing/2014/main" id="{2CB7109A-0B3C-C782-447D-AAA102D5121E}"/>
              </a:ext>
            </a:extLst>
          </p:cNvPr>
          <p:cNvGrpSpPr/>
          <p:nvPr/>
        </p:nvGrpSpPr>
        <p:grpSpPr>
          <a:xfrm>
            <a:off x="30116" y="3175562"/>
            <a:ext cx="12109167" cy="1684811"/>
            <a:chOff x="125020" y="791395"/>
            <a:chExt cx="12109167" cy="1684811"/>
          </a:xfrm>
        </p:grpSpPr>
        <p:sp>
          <p:nvSpPr>
            <p:cNvPr id="36" name="Flèche : droite 35">
              <a:extLst>
                <a:ext uri="{FF2B5EF4-FFF2-40B4-BE49-F238E27FC236}">
                  <a16:creationId xmlns:a16="http://schemas.microsoft.com/office/drawing/2014/main" id="{8619097D-D752-9514-A7FA-3C144CF3F9EB}"/>
                </a:ext>
              </a:extLst>
            </p:cNvPr>
            <p:cNvSpPr/>
            <p:nvPr/>
          </p:nvSpPr>
          <p:spPr>
            <a:xfrm>
              <a:off x="125022" y="791395"/>
              <a:ext cx="1302813" cy="448161"/>
            </a:xfrm>
            <a:prstGeom prst="rightArrow">
              <a:avLst>
                <a:gd name="adj1" fmla="val 50000"/>
                <a:gd name="adj2" fmla="val 2787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rgbClr val="FF0000"/>
                  </a:solidFill>
                </a:rPr>
                <a:t>Couleur</a:t>
              </a:r>
              <a:endParaRPr lang="fr-FR" b="1" dirty="0">
                <a:solidFill>
                  <a:srgbClr val="FF0000"/>
                </a:solidFill>
              </a:endParaRPr>
            </a:p>
          </p:txBody>
        </p: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30984960-940D-90DA-A712-B3397317041C}"/>
                </a:ext>
              </a:extLst>
            </p:cNvPr>
            <p:cNvGrpSpPr/>
            <p:nvPr/>
          </p:nvGrpSpPr>
          <p:grpSpPr>
            <a:xfrm>
              <a:off x="1517232" y="883434"/>
              <a:ext cx="10685811" cy="661495"/>
              <a:chOff x="903516" y="294468"/>
              <a:chExt cx="10384968" cy="650929"/>
            </a:xfrm>
          </p:grpSpPr>
          <p:grpSp>
            <p:nvGrpSpPr>
              <p:cNvPr id="16" name="Groupe 15">
                <a:extLst>
                  <a:ext uri="{FF2B5EF4-FFF2-40B4-BE49-F238E27FC236}">
                    <a16:creationId xmlns:a16="http://schemas.microsoft.com/office/drawing/2014/main" id="{8AF5DFF0-18B9-EB1A-2B57-2603B74C5230}"/>
                  </a:ext>
                </a:extLst>
              </p:cNvPr>
              <p:cNvGrpSpPr/>
              <p:nvPr/>
            </p:nvGrpSpPr>
            <p:grpSpPr>
              <a:xfrm>
                <a:off x="903516" y="554337"/>
                <a:ext cx="10384968" cy="391060"/>
                <a:chOff x="424543" y="538839"/>
                <a:chExt cx="10384968" cy="669474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A232E33-BF1C-4639-30D2-A97A237C0A61}"/>
                    </a:ext>
                  </a:extLst>
                </p:cNvPr>
                <p:cNvSpPr/>
                <p:nvPr/>
              </p:nvSpPr>
              <p:spPr>
                <a:xfrm>
                  <a:off x="7347855" y="538840"/>
                  <a:ext cx="865414" cy="669471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8</a:t>
                  </a:r>
                  <a:endParaRPr lang="fr-FR" dirty="0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0AE19B6-CA25-5B87-5296-A92077CC390C}"/>
                    </a:ext>
                  </a:extLst>
                </p:cNvPr>
                <p:cNvSpPr/>
                <p:nvPr/>
              </p:nvSpPr>
              <p:spPr>
                <a:xfrm>
                  <a:off x="8213269" y="538839"/>
                  <a:ext cx="865414" cy="66947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9</a:t>
                  </a:r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715994C-EA67-D048-F2F9-129B4FF9662E}"/>
                    </a:ext>
                  </a:extLst>
                </p:cNvPr>
                <p:cNvSpPr/>
                <p:nvPr/>
              </p:nvSpPr>
              <p:spPr>
                <a:xfrm>
                  <a:off x="9078683" y="538840"/>
                  <a:ext cx="865414" cy="669471"/>
                </a:xfrm>
                <a:prstGeom prst="rect">
                  <a:avLst/>
                </a:prstGeom>
                <a:solidFill>
                  <a:srgbClr val="CCC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1D8323D-DBC9-81D8-984B-B3E982CADCA9}"/>
                    </a:ext>
                  </a:extLst>
                </p:cNvPr>
                <p:cNvSpPr/>
                <p:nvPr/>
              </p:nvSpPr>
              <p:spPr>
                <a:xfrm>
                  <a:off x="9944097" y="538839"/>
                  <a:ext cx="865414" cy="669471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8C0F65E6-60AE-7B6C-24F7-DC4E65F784B1}"/>
                    </a:ext>
                  </a:extLst>
                </p:cNvPr>
                <p:cNvSpPr/>
                <p:nvPr/>
              </p:nvSpPr>
              <p:spPr>
                <a:xfrm>
                  <a:off x="424543" y="538842"/>
                  <a:ext cx="865414" cy="66947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0</a:t>
                  </a:r>
                  <a:endParaRPr lang="fr-FR" dirty="0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1471CF7D-9849-A522-E097-229A6530DC1F}"/>
                    </a:ext>
                  </a:extLst>
                </p:cNvPr>
                <p:cNvSpPr/>
                <p:nvPr/>
              </p:nvSpPr>
              <p:spPr>
                <a:xfrm>
                  <a:off x="1289957" y="538841"/>
                  <a:ext cx="865414" cy="669471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1</a:t>
                  </a:r>
                  <a:endParaRPr lang="fr-FR" dirty="0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83C1ED0-1161-EF2D-D61C-595E77122CB3}"/>
                    </a:ext>
                  </a:extLst>
                </p:cNvPr>
                <p:cNvSpPr/>
                <p:nvPr/>
              </p:nvSpPr>
              <p:spPr>
                <a:xfrm>
                  <a:off x="2155371" y="538842"/>
                  <a:ext cx="865414" cy="66947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2</a:t>
                  </a:r>
                  <a:endParaRPr lang="fr-FR" dirty="0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BA50DD0-90A0-B4D5-44D1-7F96F9EAF66A}"/>
                    </a:ext>
                  </a:extLst>
                </p:cNvPr>
                <p:cNvSpPr/>
                <p:nvPr/>
              </p:nvSpPr>
              <p:spPr>
                <a:xfrm>
                  <a:off x="3020785" y="538841"/>
                  <a:ext cx="865414" cy="669471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3</a:t>
                  </a:r>
                  <a:endParaRPr lang="fr-FR" dirty="0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C31167E-77E6-FFE7-E3E3-C6F829AE88F3}"/>
                    </a:ext>
                  </a:extLst>
                </p:cNvPr>
                <p:cNvSpPr/>
                <p:nvPr/>
              </p:nvSpPr>
              <p:spPr>
                <a:xfrm>
                  <a:off x="3886199" y="538841"/>
                  <a:ext cx="865414" cy="66947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4</a:t>
                  </a:r>
                  <a:endParaRPr lang="fr-FR" dirty="0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EA06602-3118-0E8C-1C43-DD9893B2C50A}"/>
                    </a:ext>
                  </a:extLst>
                </p:cNvPr>
                <p:cNvSpPr/>
                <p:nvPr/>
              </p:nvSpPr>
              <p:spPr>
                <a:xfrm>
                  <a:off x="4751613" y="538840"/>
                  <a:ext cx="865414" cy="669471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5</a:t>
                  </a:r>
                  <a:endParaRPr lang="fr-FR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87D21AB-50ED-7649-3477-A243586A8543}"/>
                    </a:ext>
                  </a:extLst>
                </p:cNvPr>
                <p:cNvSpPr/>
                <p:nvPr/>
              </p:nvSpPr>
              <p:spPr>
                <a:xfrm>
                  <a:off x="5617027" y="538841"/>
                  <a:ext cx="865414" cy="669471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6</a:t>
                  </a:r>
                  <a:endParaRPr lang="fr-FR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54290F9-EEB6-E115-A00D-9A996886F886}"/>
                    </a:ext>
                  </a:extLst>
                </p:cNvPr>
                <p:cNvSpPr/>
                <p:nvPr/>
              </p:nvSpPr>
              <p:spPr>
                <a:xfrm>
                  <a:off x="6482441" y="538840"/>
                  <a:ext cx="865414" cy="669471"/>
                </a:xfrm>
                <a:prstGeom prst="rect">
                  <a:avLst/>
                </a:prstGeom>
                <a:solidFill>
                  <a:srgbClr val="EB1D9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7</a:t>
                  </a:r>
                  <a:endParaRPr lang="fr-FR" dirty="0"/>
                </a:p>
              </p:txBody>
            </p:sp>
          </p:grp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32DF5DEF-170E-1B89-1DD7-0E208195C3B2}"/>
                  </a:ext>
                </a:extLst>
              </p:cNvPr>
              <p:cNvGrpSpPr/>
              <p:nvPr/>
            </p:nvGrpSpPr>
            <p:grpSpPr>
              <a:xfrm>
                <a:off x="903516" y="294468"/>
                <a:ext cx="10384968" cy="259868"/>
                <a:chOff x="424543" y="538839"/>
                <a:chExt cx="10384968" cy="66947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A6A8C5B-D048-BC13-D142-FF17A8EF657D}"/>
                    </a:ext>
                  </a:extLst>
                </p:cNvPr>
                <p:cNvSpPr/>
                <p:nvPr/>
              </p:nvSpPr>
              <p:spPr>
                <a:xfrm>
                  <a:off x="7347855" y="538840"/>
                  <a:ext cx="865414" cy="669471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Gris</a:t>
                  </a:r>
                  <a:endParaRPr lang="fr-FR" dirty="0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8A5E4A7-3A22-BF83-0DF7-1CCF7FF49A90}"/>
                    </a:ext>
                  </a:extLst>
                </p:cNvPr>
                <p:cNvSpPr/>
                <p:nvPr/>
              </p:nvSpPr>
              <p:spPr>
                <a:xfrm>
                  <a:off x="8213269" y="538839"/>
                  <a:ext cx="865414" cy="66947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Blanc</a:t>
                  </a:r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FE487218-4614-1511-ECD7-783DF24732D8}"/>
                    </a:ext>
                  </a:extLst>
                </p:cNvPr>
                <p:cNvSpPr/>
                <p:nvPr/>
              </p:nvSpPr>
              <p:spPr>
                <a:xfrm>
                  <a:off x="9078683" y="538840"/>
                  <a:ext cx="865414" cy="669471"/>
                </a:xfrm>
                <a:prstGeom prst="rect">
                  <a:avLst/>
                </a:prstGeom>
                <a:solidFill>
                  <a:srgbClr val="CCC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Or</a:t>
                  </a:r>
                  <a:endParaRPr lang="fr-FR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5C8692C-40EB-2758-775D-533E59E5EE02}"/>
                    </a:ext>
                  </a:extLst>
                </p:cNvPr>
                <p:cNvSpPr/>
                <p:nvPr/>
              </p:nvSpPr>
              <p:spPr>
                <a:xfrm>
                  <a:off x="9944097" y="538839"/>
                  <a:ext cx="865414" cy="669471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Argent</a:t>
                  </a:r>
                  <a:endParaRPr lang="fr-F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29276221-7494-C6A1-D67C-E0D558671F46}"/>
                    </a:ext>
                  </a:extLst>
                </p:cNvPr>
                <p:cNvSpPr/>
                <p:nvPr/>
              </p:nvSpPr>
              <p:spPr>
                <a:xfrm>
                  <a:off x="424543" y="538841"/>
                  <a:ext cx="865414" cy="66947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Noir</a:t>
                  </a:r>
                  <a:endParaRPr lang="fr-FR" dirty="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B53B75F2-ED5F-AEDB-6105-D3D63E690ACB}"/>
                    </a:ext>
                  </a:extLst>
                </p:cNvPr>
                <p:cNvSpPr/>
                <p:nvPr/>
              </p:nvSpPr>
              <p:spPr>
                <a:xfrm>
                  <a:off x="1289957" y="538841"/>
                  <a:ext cx="865414" cy="669471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Brun</a:t>
                  </a:r>
                  <a:endParaRPr lang="fr-FR" dirty="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AD160E2-B308-6D81-24D2-5B4A0D6CF03B}"/>
                    </a:ext>
                  </a:extLst>
                </p:cNvPr>
                <p:cNvSpPr/>
                <p:nvPr/>
              </p:nvSpPr>
              <p:spPr>
                <a:xfrm>
                  <a:off x="2155371" y="538842"/>
                  <a:ext cx="865414" cy="66947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Rouge</a:t>
                  </a:r>
                  <a:endParaRPr lang="fr-FR" dirty="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5CE5B951-0441-0721-6D76-822DD9436848}"/>
                    </a:ext>
                  </a:extLst>
                </p:cNvPr>
                <p:cNvSpPr/>
                <p:nvPr/>
              </p:nvSpPr>
              <p:spPr>
                <a:xfrm>
                  <a:off x="3020785" y="538841"/>
                  <a:ext cx="865414" cy="669471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Orange</a:t>
                  </a:r>
                  <a:endParaRPr lang="fr-FR" dirty="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CE70904-4BF2-4CD9-9275-45681D1A786A}"/>
                    </a:ext>
                  </a:extLst>
                </p:cNvPr>
                <p:cNvSpPr/>
                <p:nvPr/>
              </p:nvSpPr>
              <p:spPr>
                <a:xfrm>
                  <a:off x="3886199" y="538841"/>
                  <a:ext cx="865414" cy="66947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Jaune</a:t>
                  </a:r>
                  <a:endParaRPr lang="fr-FR" dirty="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AEDD66AC-A759-DF9E-4F05-BFF6BC0B4949}"/>
                    </a:ext>
                  </a:extLst>
                </p:cNvPr>
                <p:cNvSpPr/>
                <p:nvPr/>
              </p:nvSpPr>
              <p:spPr>
                <a:xfrm>
                  <a:off x="4751613" y="538840"/>
                  <a:ext cx="865414" cy="669471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Vert</a:t>
                  </a:r>
                  <a:endParaRPr lang="fr-FR" dirty="0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0E0519F0-9397-332F-3D73-4D9D9AADE550}"/>
                    </a:ext>
                  </a:extLst>
                </p:cNvPr>
                <p:cNvSpPr/>
                <p:nvPr/>
              </p:nvSpPr>
              <p:spPr>
                <a:xfrm>
                  <a:off x="5617027" y="538842"/>
                  <a:ext cx="865414" cy="669471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Bleu</a:t>
                  </a:r>
                  <a:endParaRPr lang="fr-FR" dirty="0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67AEBA3F-208B-C53C-6AF3-B797E3B62D7F}"/>
                    </a:ext>
                  </a:extLst>
                </p:cNvPr>
                <p:cNvSpPr/>
                <p:nvPr/>
              </p:nvSpPr>
              <p:spPr>
                <a:xfrm>
                  <a:off x="6482441" y="538840"/>
                  <a:ext cx="865414" cy="669471"/>
                </a:xfrm>
                <a:prstGeom prst="rect">
                  <a:avLst/>
                </a:prstGeom>
                <a:solidFill>
                  <a:srgbClr val="EB1D9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Violet</a:t>
                  </a:r>
                  <a:endParaRPr lang="fr-FR" dirty="0"/>
                </a:p>
              </p:txBody>
            </p:sp>
          </p:grpSp>
        </p:grpSp>
        <p:sp>
          <p:nvSpPr>
            <p:cNvPr id="37" name="Flèche : droite 36">
              <a:extLst>
                <a:ext uri="{FF2B5EF4-FFF2-40B4-BE49-F238E27FC236}">
                  <a16:creationId xmlns:a16="http://schemas.microsoft.com/office/drawing/2014/main" id="{56465882-794A-8E49-8DE5-B474C9F47D02}"/>
                </a:ext>
              </a:extLst>
            </p:cNvPr>
            <p:cNvSpPr/>
            <p:nvPr/>
          </p:nvSpPr>
          <p:spPr>
            <a:xfrm>
              <a:off x="125021" y="1172469"/>
              <a:ext cx="1302813" cy="448161"/>
            </a:xfrm>
            <a:prstGeom prst="rightArrow">
              <a:avLst>
                <a:gd name="adj1" fmla="val 50000"/>
                <a:gd name="adj2" fmla="val 2787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rgbClr val="FF0000"/>
                  </a:solidFill>
                </a:rPr>
                <a:t>Chiffre</a:t>
              </a:r>
              <a:endParaRPr lang="fr-FR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Flèche : droite 37">
              <a:extLst>
                <a:ext uri="{FF2B5EF4-FFF2-40B4-BE49-F238E27FC236}">
                  <a16:creationId xmlns:a16="http://schemas.microsoft.com/office/drawing/2014/main" id="{E97AC9B8-BA82-402D-78EF-351D9ECEF705}"/>
                </a:ext>
              </a:extLst>
            </p:cNvPr>
            <p:cNvSpPr/>
            <p:nvPr/>
          </p:nvSpPr>
          <p:spPr>
            <a:xfrm>
              <a:off x="125020" y="1620630"/>
              <a:ext cx="1302813" cy="448161"/>
            </a:xfrm>
            <a:prstGeom prst="rightArrow">
              <a:avLst>
                <a:gd name="adj1" fmla="val 50000"/>
                <a:gd name="adj2" fmla="val 2787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rgbClr val="FF0000"/>
                  </a:solidFill>
                </a:rPr>
                <a:t>Fact. Mult</a:t>
              </a:r>
              <a:endParaRPr lang="fr-FR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CA6C5ACD-4C94-04B6-213B-C9FF2AA25241}"/>
                    </a:ext>
                  </a:extLst>
                </p:cNvPr>
                <p:cNvSpPr txBox="1"/>
                <p:nvPr/>
              </p:nvSpPr>
              <p:spPr>
                <a:xfrm>
                  <a:off x="1650562" y="1654787"/>
                  <a:ext cx="623824" cy="375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8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1" i="1" dirty="0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GB" sz="18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p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CA6C5ACD-4C94-04B6-213B-C9FF2AA25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0562" y="1654787"/>
                  <a:ext cx="623824" cy="37555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A24D2E0C-857D-E36D-222F-1446672E360F}"/>
                    </a:ext>
                  </a:extLst>
                </p:cNvPr>
                <p:cNvSpPr txBox="1"/>
                <p:nvPr/>
              </p:nvSpPr>
              <p:spPr>
                <a:xfrm>
                  <a:off x="2497115" y="1654787"/>
                  <a:ext cx="623825" cy="375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8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1" i="1" dirty="0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GB" sz="18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A24D2E0C-857D-E36D-222F-1446672E36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7115" y="1654787"/>
                  <a:ext cx="623825" cy="37555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8CE70DE9-2D65-CF78-3250-7E08E265BF57}"/>
                    </a:ext>
                  </a:extLst>
                </p:cNvPr>
                <p:cNvSpPr txBox="1"/>
                <p:nvPr/>
              </p:nvSpPr>
              <p:spPr>
                <a:xfrm>
                  <a:off x="3441004" y="1654787"/>
                  <a:ext cx="623825" cy="375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8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1" i="1" dirty="0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GB" sz="18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8CE70DE9-2D65-CF78-3250-7E08E265BF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1004" y="1654787"/>
                  <a:ext cx="623825" cy="37555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BD4A0B81-237B-48DF-86EF-CA57FC641436}"/>
                    </a:ext>
                  </a:extLst>
                </p:cNvPr>
                <p:cNvSpPr txBox="1"/>
                <p:nvPr/>
              </p:nvSpPr>
              <p:spPr>
                <a:xfrm>
                  <a:off x="4287557" y="1654787"/>
                  <a:ext cx="623825" cy="375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8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1" i="1" dirty="0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GB" sz="18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BD4A0B81-237B-48DF-86EF-CA57FC6414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557" y="1654787"/>
                  <a:ext cx="623825" cy="37555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0BD8E67E-3A6B-4A82-3DDB-262B5C748991}"/>
                    </a:ext>
                  </a:extLst>
                </p:cNvPr>
                <p:cNvSpPr txBox="1"/>
                <p:nvPr/>
              </p:nvSpPr>
              <p:spPr>
                <a:xfrm>
                  <a:off x="5200355" y="1654787"/>
                  <a:ext cx="623825" cy="3748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8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1" i="1" dirty="0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GB" sz="1800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0BD8E67E-3A6B-4A82-3DDB-262B5C7489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355" y="1654787"/>
                  <a:ext cx="623825" cy="37484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FA89ACF-4670-CA4B-C26E-4F2319DE4A5A}"/>
                    </a:ext>
                  </a:extLst>
                </p:cNvPr>
                <p:cNvSpPr txBox="1"/>
                <p:nvPr/>
              </p:nvSpPr>
              <p:spPr>
                <a:xfrm>
                  <a:off x="6046908" y="1654787"/>
                  <a:ext cx="623825" cy="3796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8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1" i="1" dirty="0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GB" sz="1800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p>
                        </m:sSup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FA89ACF-4670-CA4B-C26E-4F2319DE4A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6908" y="1654787"/>
                  <a:ext cx="623825" cy="37965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0342B4A5-3721-2E11-3D28-3B9C569AF241}"/>
                    </a:ext>
                  </a:extLst>
                </p:cNvPr>
                <p:cNvSpPr txBox="1"/>
                <p:nvPr/>
              </p:nvSpPr>
              <p:spPr>
                <a:xfrm>
                  <a:off x="6990797" y="1654787"/>
                  <a:ext cx="623825" cy="375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8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1" i="1" dirty="0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GB" sz="1800" b="1" i="1" dirty="0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p>
                        </m:sSup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0342B4A5-3721-2E11-3D28-3B9C569AF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0797" y="1654787"/>
                  <a:ext cx="623825" cy="37555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341FB424-7A56-5F82-8FA1-534D98297D12}"/>
                    </a:ext>
                  </a:extLst>
                </p:cNvPr>
                <p:cNvSpPr txBox="1"/>
                <p:nvPr/>
              </p:nvSpPr>
              <p:spPr>
                <a:xfrm>
                  <a:off x="7837350" y="1654787"/>
                  <a:ext cx="623825" cy="3742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8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1" i="1" dirty="0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GB" sz="1800" b="1" i="1" dirty="0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p>
                        </m:sSup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341FB424-7A56-5F82-8FA1-534D98297D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7350" y="1654787"/>
                  <a:ext cx="623825" cy="37427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9ECCA7B5-BFB7-9E80-EFA4-9930A87A59E0}"/>
                    </a:ext>
                  </a:extLst>
                </p:cNvPr>
                <p:cNvSpPr txBox="1"/>
                <p:nvPr/>
              </p:nvSpPr>
              <p:spPr>
                <a:xfrm>
                  <a:off x="8800782" y="1653593"/>
                  <a:ext cx="623825" cy="375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8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1" i="1" dirty="0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GB" sz="1800" b="1" i="1" dirty="0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p>
                        </m:sSup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9ECCA7B5-BFB7-9E80-EFA4-9930A87A59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0782" y="1653593"/>
                  <a:ext cx="623825" cy="37555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710FF7B1-C906-1C55-55FA-63E8DA983C0D}"/>
                    </a:ext>
                  </a:extLst>
                </p:cNvPr>
                <p:cNvSpPr txBox="1"/>
                <p:nvPr/>
              </p:nvSpPr>
              <p:spPr>
                <a:xfrm>
                  <a:off x="9716973" y="1654787"/>
                  <a:ext cx="623825" cy="375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8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1" i="1" dirty="0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GB" sz="1800" b="1" i="1" dirty="0" smtClean="0"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p>
                        </m:sSup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710FF7B1-C906-1C55-55FA-63E8DA983C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6973" y="1654787"/>
                  <a:ext cx="623825" cy="37555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FCF3E06D-DCD4-DF31-0701-956EB9FD79AF}"/>
                    </a:ext>
                  </a:extLst>
                </p:cNvPr>
                <p:cNvSpPr txBox="1"/>
                <p:nvPr/>
              </p:nvSpPr>
              <p:spPr>
                <a:xfrm>
                  <a:off x="10597034" y="1652493"/>
                  <a:ext cx="745653" cy="375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8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1" i="1" dirty="0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GB" sz="1800" b="1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8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FCF3E06D-DCD4-DF31-0701-956EB9FD79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7034" y="1652493"/>
                  <a:ext cx="745653" cy="37555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FC070970-228D-A702-9F79-9CE6AA60BBDA}"/>
                    </a:ext>
                  </a:extLst>
                </p:cNvPr>
                <p:cNvSpPr txBox="1"/>
                <p:nvPr/>
              </p:nvSpPr>
              <p:spPr>
                <a:xfrm>
                  <a:off x="11413754" y="1652493"/>
                  <a:ext cx="745652" cy="375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8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1" i="1" dirty="0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GB" sz="1800" b="1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8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FC070970-228D-A702-9F79-9CE6AA60BB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3754" y="1652493"/>
                  <a:ext cx="745652" cy="37555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Flèche : droite 51">
              <a:extLst>
                <a:ext uri="{FF2B5EF4-FFF2-40B4-BE49-F238E27FC236}">
                  <a16:creationId xmlns:a16="http://schemas.microsoft.com/office/drawing/2014/main" id="{04CBD2B4-F569-DBBD-76B0-7FFFC3791B24}"/>
                </a:ext>
              </a:extLst>
            </p:cNvPr>
            <p:cNvSpPr/>
            <p:nvPr/>
          </p:nvSpPr>
          <p:spPr>
            <a:xfrm>
              <a:off x="143126" y="2028045"/>
              <a:ext cx="1302813" cy="448161"/>
            </a:xfrm>
            <a:prstGeom prst="rightArrow">
              <a:avLst>
                <a:gd name="adj1" fmla="val 50000"/>
                <a:gd name="adj2" fmla="val 2787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rgbClr val="FF0000"/>
                  </a:solidFill>
                </a:rPr>
                <a:t>Tolérance</a:t>
              </a:r>
              <a:endParaRPr lang="fr-FR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A82413A-A337-4A05-C49A-9CBBCCC9A21F}"/>
                    </a:ext>
                  </a:extLst>
                </p:cNvPr>
                <p:cNvSpPr txBox="1"/>
                <p:nvPr/>
              </p:nvSpPr>
              <p:spPr>
                <a:xfrm>
                  <a:off x="2432161" y="2084062"/>
                  <a:ext cx="7537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GB" sz="1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GB" sz="1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A82413A-A337-4A05-C49A-9CBBCCC9A2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2161" y="2084062"/>
                  <a:ext cx="753732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3F5FEA8C-5847-0A55-7924-D9200AC73513}"/>
                    </a:ext>
                  </a:extLst>
                </p:cNvPr>
                <p:cNvSpPr txBox="1"/>
                <p:nvPr/>
              </p:nvSpPr>
              <p:spPr>
                <a:xfrm>
                  <a:off x="3366576" y="2078366"/>
                  <a:ext cx="7537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GB" sz="1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GB" sz="1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3F5FEA8C-5847-0A55-7924-D9200AC73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6576" y="2078366"/>
                  <a:ext cx="753732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87710B11-E1B0-E31B-DC44-FD00D1F7B9C8}"/>
                    </a:ext>
                  </a:extLst>
                </p:cNvPr>
                <p:cNvSpPr txBox="1"/>
                <p:nvPr/>
              </p:nvSpPr>
              <p:spPr>
                <a:xfrm>
                  <a:off x="5913570" y="2077367"/>
                  <a:ext cx="89050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GB" sz="1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GB" sz="1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1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  <m:r>
                          <a:rPr lang="en-GB" sz="1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87710B11-E1B0-E31B-DC44-FD00D1F7B9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3570" y="2077367"/>
                  <a:ext cx="890500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B4C249CA-7A7F-2E9D-DCFF-D1A335AF29DB}"/>
                    </a:ext>
                  </a:extLst>
                </p:cNvPr>
                <p:cNvSpPr txBox="1"/>
                <p:nvPr/>
              </p:nvSpPr>
              <p:spPr>
                <a:xfrm>
                  <a:off x="6789068" y="2073293"/>
                  <a:ext cx="101393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GB" sz="1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GB" sz="1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1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𝟐𝟓</m:t>
                        </m:r>
                        <m:r>
                          <a:rPr lang="en-GB" sz="1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B4C249CA-7A7F-2E9D-DCFF-D1A335AF29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9068" y="2073293"/>
                  <a:ext cx="1013931" cy="33855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23843E04-96D4-967C-B97E-90F0A81483AC}"/>
                    </a:ext>
                  </a:extLst>
                </p:cNvPr>
                <p:cNvSpPr txBox="1"/>
                <p:nvPr/>
              </p:nvSpPr>
              <p:spPr>
                <a:xfrm>
                  <a:off x="7709614" y="2082116"/>
                  <a:ext cx="101393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GB" sz="1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GB" sz="1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1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  <m:r>
                          <a:rPr lang="en-GB" sz="1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23843E04-96D4-967C-B97E-90F0A81483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9614" y="2082116"/>
                  <a:ext cx="1013932" cy="33855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E2FC2AF1-519D-8C02-3DE3-577BEF0629EC}"/>
                    </a:ext>
                  </a:extLst>
                </p:cNvPr>
                <p:cNvSpPr txBox="1"/>
                <p:nvPr/>
              </p:nvSpPr>
              <p:spPr>
                <a:xfrm>
                  <a:off x="8641106" y="2067357"/>
                  <a:ext cx="101393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GB" sz="1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GB" sz="1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1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𝟎𝟓</m:t>
                        </m:r>
                        <m:r>
                          <a:rPr lang="en-GB" sz="1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E2FC2AF1-519D-8C02-3DE3-577BEF0629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1106" y="2067357"/>
                  <a:ext cx="1013932" cy="33855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EDD6733F-9F63-DFEC-E73D-11D2D0A35D78}"/>
                    </a:ext>
                  </a:extLst>
                </p:cNvPr>
                <p:cNvSpPr txBox="1"/>
                <p:nvPr/>
              </p:nvSpPr>
              <p:spPr>
                <a:xfrm>
                  <a:off x="10422076" y="2067357"/>
                  <a:ext cx="69121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GB" sz="1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  <m:r>
                          <a:rPr lang="en-GB" sz="1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EDD6733F-9F63-DFEC-E73D-11D2D0A35D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2076" y="2067357"/>
                  <a:ext cx="691215" cy="33855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ZoneTexte 74">
                  <a:extLst>
                    <a:ext uri="{FF2B5EF4-FFF2-40B4-BE49-F238E27FC236}">
                      <a16:creationId xmlns:a16="http://schemas.microsoft.com/office/drawing/2014/main" id="{EF973B4C-BFD7-1C77-DBA2-FB91DAEA9033}"/>
                    </a:ext>
                  </a:extLst>
                </p:cNvPr>
                <p:cNvSpPr txBox="1"/>
                <p:nvPr/>
              </p:nvSpPr>
              <p:spPr>
                <a:xfrm>
                  <a:off x="11419540" y="2067357"/>
                  <a:ext cx="81464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GB" sz="1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  <m:r>
                          <a:rPr lang="en-GB" sz="1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75" name="ZoneTexte 74">
                  <a:extLst>
                    <a:ext uri="{FF2B5EF4-FFF2-40B4-BE49-F238E27FC236}">
                      <a16:creationId xmlns:a16="http://schemas.microsoft.com/office/drawing/2014/main" id="{EF973B4C-BFD7-1C77-DBA2-FB91DAEA90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9540" y="2067357"/>
                  <a:ext cx="814647" cy="33855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6" name="Groupe 125">
              <a:extLst>
                <a:ext uri="{FF2B5EF4-FFF2-40B4-BE49-F238E27FC236}">
                  <a16:creationId xmlns:a16="http://schemas.microsoft.com/office/drawing/2014/main" id="{2E801658-1388-130A-9868-BD09B28253B7}"/>
                </a:ext>
              </a:extLst>
            </p:cNvPr>
            <p:cNvGrpSpPr/>
            <p:nvPr/>
          </p:nvGrpSpPr>
          <p:grpSpPr>
            <a:xfrm>
              <a:off x="1517231" y="1544927"/>
              <a:ext cx="10685811" cy="931279"/>
              <a:chOff x="424543" y="538839"/>
              <a:chExt cx="10384968" cy="669474"/>
            </a:xfrm>
            <a:noFill/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BB14DC99-BABD-4831-8909-E23A017359CA}"/>
                  </a:ext>
                </a:extLst>
              </p:cNvPr>
              <p:cNvSpPr/>
              <p:nvPr/>
            </p:nvSpPr>
            <p:spPr>
              <a:xfrm>
                <a:off x="7347855" y="538840"/>
                <a:ext cx="865414" cy="6694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8</a:t>
                </a:r>
                <a:endParaRPr lang="fr-FR" dirty="0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AE8BC33-D587-130D-7B8C-BF63D602D345}"/>
                  </a:ext>
                </a:extLst>
              </p:cNvPr>
              <p:cNvSpPr/>
              <p:nvPr/>
            </p:nvSpPr>
            <p:spPr>
              <a:xfrm>
                <a:off x="8213269" y="538839"/>
                <a:ext cx="865414" cy="669471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1E044812-2FA1-4019-ACF6-DBC34866DF06}"/>
                  </a:ext>
                </a:extLst>
              </p:cNvPr>
              <p:cNvSpPr/>
              <p:nvPr/>
            </p:nvSpPr>
            <p:spPr>
              <a:xfrm>
                <a:off x="9078683" y="538840"/>
                <a:ext cx="865414" cy="6694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5B51F41F-EC54-B2F4-77F2-17F1D64748EF}"/>
                  </a:ext>
                </a:extLst>
              </p:cNvPr>
              <p:cNvSpPr/>
              <p:nvPr/>
            </p:nvSpPr>
            <p:spPr>
              <a:xfrm>
                <a:off x="9944097" y="538839"/>
                <a:ext cx="865414" cy="6694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7EB8B8B5-6ABB-A742-F163-BC832D9E6F03}"/>
                  </a:ext>
                </a:extLst>
              </p:cNvPr>
              <p:cNvSpPr/>
              <p:nvPr/>
            </p:nvSpPr>
            <p:spPr>
              <a:xfrm>
                <a:off x="424543" y="538842"/>
                <a:ext cx="865414" cy="6694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0</a:t>
                </a:r>
                <a:endParaRPr lang="fr-FR" dirty="0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EBCBF509-34AC-DE1E-E050-C6851CA1A0DA}"/>
                  </a:ext>
                </a:extLst>
              </p:cNvPr>
              <p:cNvSpPr/>
              <p:nvPr/>
            </p:nvSpPr>
            <p:spPr>
              <a:xfrm>
                <a:off x="1289957" y="538841"/>
                <a:ext cx="865414" cy="6694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1</a:t>
                </a:r>
                <a:endParaRPr lang="fr-FR" dirty="0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467BFD63-FF5A-926F-C2F8-0B2E090B20F2}"/>
                  </a:ext>
                </a:extLst>
              </p:cNvPr>
              <p:cNvSpPr/>
              <p:nvPr/>
            </p:nvSpPr>
            <p:spPr>
              <a:xfrm>
                <a:off x="2155371" y="538842"/>
                <a:ext cx="865414" cy="6694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2</a:t>
                </a:r>
                <a:endParaRPr lang="fr-FR" dirty="0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50F8E9A-FE89-B286-AB9A-528634FF9AB5}"/>
                  </a:ext>
                </a:extLst>
              </p:cNvPr>
              <p:cNvSpPr/>
              <p:nvPr/>
            </p:nvSpPr>
            <p:spPr>
              <a:xfrm>
                <a:off x="3020785" y="538841"/>
                <a:ext cx="865414" cy="6694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3</a:t>
                </a:r>
                <a:endParaRPr lang="fr-FR" dirty="0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5B21F41E-2EE8-9962-7BEB-7F27BFE98D7B}"/>
                  </a:ext>
                </a:extLst>
              </p:cNvPr>
              <p:cNvSpPr/>
              <p:nvPr/>
            </p:nvSpPr>
            <p:spPr>
              <a:xfrm>
                <a:off x="3886199" y="538841"/>
                <a:ext cx="865414" cy="6694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4</a:t>
                </a:r>
                <a:endParaRPr lang="fr-FR" dirty="0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D128BCC2-CB6F-D2A7-AA89-3AAE6BB87EA2}"/>
                  </a:ext>
                </a:extLst>
              </p:cNvPr>
              <p:cNvSpPr/>
              <p:nvPr/>
            </p:nvSpPr>
            <p:spPr>
              <a:xfrm>
                <a:off x="4751613" y="538840"/>
                <a:ext cx="865414" cy="6694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5</a:t>
                </a:r>
                <a:endParaRPr lang="fr-FR" dirty="0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B2D8B86-9993-D418-760A-E64E6C1E2A8C}"/>
                  </a:ext>
                </a:extLst>
              </p:cNvPr>
              <p:cNvSpPr/>
              <p:nvPr/>
            </p:nvSpPr>
            <p:spPr>
              <a:xfrm>
                <a:off x="5617027" y="538841"/>
                <a:ext cx="865414" cy="6694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6</a:t>
                </a:r>
                <a:endParaRPr lang="fr-FR" dirty="0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675A5B47-D7C9-5F7B-7DCD-5ABEFA0D1436}"/>
                  </a:ext>
                </a:extLst>
              </p:cNvPr>
              <p:cNvSpPr/>
              <p:nvPr/>
            </p:nvSpPr>
            <p:spPr>
              <a:xfrm>
                <a:off x="6482441" y="538840"/>
                <a:ext cx="865414" cy="6694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7</a:t>
                </a:r>
                <a:endParaRPr lang="fr-FR" dirty="0"/>
              </a:p>
            </p:txBody>
          </p:sp>
        </p:grpSp>
        <p:cxnSp>
          <p:nvCxnSpPr>
            <p:cNvPr id="153" name="Connecteur droit 152">
              <a:extLst>
                <a:ext uri="{FF2B5EF4-FFF2-40B4-BE49-F238E27FC236}">
                  <a16:creationId xmlns:a16="http://schemas.microsoft.com/office/drawing/2014/main" id="{FA708DC8-2A11-30B9-6B39-88C8DB4E0E78}"/>
                </a:ext>
              </a:extLst>
            </p:cNvPr>
            <p:cNvCxnSpPr>
              <a:stCxn id="144" idx="1"/>
              <a:endCxn id="143" idx="3"/>
            </p:cNvCxnSpPr>
            <p:nvPr/>
          </p:nvCxnSpPr>
          <p:spPr>
            <a:xfrm flipV="1">
              <a:off x="1517231" y="2010565"/>
              <a:ext cx="10685811" cy="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ZoneTexte 266">
                  <a:extLst>
                    <a:ext uri="{FF2B5EF4-FFF2-40B4-BE49-F238E27FC236}">
                      <a16:creationId xmlns:a16="http://schemas.microsoft.com/office/drawing/2014/main" id="{4F9A5383-EF4D-7899-A423-8FC33FCF50D6}"/>
                    </a:ext>
                  </a:extLst>
                </p:cNvPr>
                <p:cNvSpPr txBox="1"/>
                <p:nvPr/>
              </p:nvSpPr>
              <p:spPr>
                <a:xfrm>
                  <a:off x="4406532" y="2067039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67" name="ZoneTexte 266">
                  <a:extLst>
                    <a:ext uri="{FF2B5EF4-FFF2-40B4-BE49-F238E27FC236}">
                      <a16:creationId xmlns:a16="http://schemas.microsoft.com/office/drawing/2014/main" id="{4F9A5383-EF4D-7899-A423-8FC33FCF50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6532" y="2067039"/>
                  <a:ext cx="410689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ZoneTexte 267">
                  <a:extLst>
                    <a:ext uri="{FF2B5EF4-FFF2-40B4-BE49-F238E27FC236}">
                      <a16:creationId xmlns:a16="http://schemas.microsoft.com/office/drawing/2014/main" id="{78117CED-0D27-4C6B-325D-E39EC75A873D}"/>
                    </a:ext>
                  </a:extLst>
                </p:cNvPr>
                <p:cNvSpPr txBox="1"/>
                <p:nvPr/>
              </p:nvSpPr>
              <p:spPr>
                <a:xfrm>
                  <a:off x="5340083" y="2057904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68" name="ZoneTexte 267">
                  <a:extLst>
                    <a:ext uri="{FF2B5EF4-FFF2-40B4-BE49-F238E27FC236}">
                      <a16:creationId xmlns:a16="http://schemas.microsoft.com/office/drawing/2014/main" id="{78117CED-0D27-4C6B-325D-E39EC75A87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0083" y="2057904"/>
                  <a:ext cx="410689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ZoneTexte 268">
                  <a:extLst>
                    <a:ext uri="{FF2B5EF4-FFF2-40B4-BE49-F238E27FC236}">
                      <a16:creationId xmlns:a16="http://schemas.microsoft.com/office/drawing/2014/main" id="{C6E6CFD0-FB4D-E992-032D-E501C1276436}"/>
                    </a:ext>
                  </a:extLst>
                </p:cNvPr>
                <p:cNvSpPr txBox="1"/>
                <p:nvPr/>
              </p:nvSpPr>
              <p:spPr>
                <a:xfrm>
                  <a:off x="1757128" y="2034443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69" name="ZoneTexte 268">
                  <a:extLst>
                    <a:ext uri="{FF2B5EF4-FFF2-40B4-BE49-F238E27FC236}">
                      <a16:creationId xmlns:a16="http://schemas.microsoft.com/office/drawing/2014/main" id="{C6E6CFD0-FB4D-E992-032D-E501C12764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7128" y="2034443"/>
                  <a:ext cx="410689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ZoneTexte 269">
                  <a:extLst>
                    <a:ext uri="{FF2B5EF4-FFF2-40B4-BE49-F238E27FC236}">
                      <a16:creationId xmlns:a16="http://schemas.microsoft.com/office/drawing/2014/main" id="{E49B74B7-4F54-C2FA-9B75-75BC7237FCEB}"/>
                    </a:ext>
                  </a:extLst>
                </p:cNvPr>
                <p:cNvSpPr txBox="1"/>
                <p:nvPr/>
              </p:nvSpPr>
              <p:spPr>
                <a:xfrm>
                  <a:off x="9784285" y="2101023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70" name="ZoneTexte 269">
                  <a:extLst>
                    <a:ext uri="{FF2B5EF4-FFF2-40B4-BE49-F238E27FC236}">
                      <a16:creationId xmlns:a16="http://schemas.microsoft.com/office/drawing/2014/main" id="{E49B74B7-4F54-C2FA-9B75-75BC7237FC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285" y="2101023"/>
                  <a:ext cx="410689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ZoneTexte 271">
                  <a:extLst>
                    <a:ext uri="{FF2B5EF4-FFF2-40B4-BE49-F238E27FC236}">
                      <a16:creationId xmlns:a16="http://schemas.microsoft.com/office/drawing/2014/main" id="{979EAE9F-96A1-251F-399D-1B7778B45CD6}"/>
                    </a:ext>
                  </a:extLst>
                </p:cNvPr>
                <p:cNvSpPr txBox="1"/>
                <p:nvPr/>
              </p:nvSpPr>
              <p:spPr>
                <a:xfrm>
                  <a:off x="10680697" y="1158137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2" name="ZoneTexte 271">
                  <a:extLst>
                    <a:ext uri="{FF2B5EF4-FFF2-40B4-BE49-F238E27FC236}">
                      <a16:creationId xmlns:a16="http://schemas.microsoft.com/office/drawing/2014/main" id="{979EAE9F-96A1-251F-399D-1B7778B45C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0697" y="1158137"/>
                  <a:ext cx="410689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ZoneTexte 272">
                  <a:extLst>
                    <a:ext uri="{FF2B5EF4-FFF2-40B4-BE49-F238E27FC236}">
                      <a16:creationId xmlns:a16="http://schemas.microsoft.com/office/drawing/2014/main" id="{6E3B6173-C137-FC04-20AD-428BCD03E721}"/>
                    </a:ext>
                  </a:extLst>
                </p:cNvPr>
                <p:cNvSpPr txBox="1"/>
                <p:nvPr/>
              </p:nvSpPr>
              <p:spPr>
                <a:xfrm>
                  <a:off x="11587009" y="1172469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3" name="ZoneTexte 272">
                  <a:extLst>
                    <a:ext uri="{FF2B5EF4-FFF2-40B4-BE49-F238E27FC236}">
                      <a16:creationId xmlns:a16="http://schemas.microsoft.com/office/drawing/2014/main" id="{6E3B6173-C137-FC04-20AD-428BCD03E7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87009" y="1172469"/>
                  <a:ext cx="410689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7" name="ZoneTexte 236">
            <a:extLst>
              <a:ext uri="{FF2B5EF4-FFF2-40B4-BE49-F238E27FC236}">
                <a16:creationId xmlns:a16="http://schemas.microsoft.com/office/drawing/2014/main" id="{D87074FC-AB9B-535A-1D87-0778FA19E054}"/>
              </a:ext>
            </a:extLst>
          </p:cNvPr>
          <p:cNvSpPr txBox="1"/>
          <p:nvPr/>
        </p:nvSpPr>
        <p:spPr>
          <a:xfrm>
            <a:off x="3023644" y="85167"/>
            <a:ext cx="6460423" cy="584775"/>
          </a:xfrm>
          <a:prstGeom prst="rect">
            <a:avLst/>
          </a:prstGeom>
          <a:noFill/>
          <a:effectLst>
            <a:reflection blurRad="6350" stA="50000" endA="300" endPos="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Arial Rounded MT Bold" panose="020F0704030504030204" pitchFamily="34" charset="0"/>
              </a:rPr>
              <a:t>Code couleur des résistances  </a:t>
            </a:r>
            <a:endParaRPr lang="fr-FR" sz="3200" b="1" dirty="0">
              <a:latin typeface="Arial Rounded MT Bold" panose="020F0704030504030204" pitchFamily="34" charset="0"/>
            </a:endParaRPr>
          </a:p>
        </p:txBody>
      </p:sp>
      <p:grpSp>
        <p:nvGrpSpPr>
          <p:cNvPr id="263" name="Groupe 262">
            <a:extLst>
              <a:ext uri="{FF2B5EF4-FFF2-40B4-BE49-F238E27FC236}">
                <a16:creationId xmlns:a16="http://schemas.microsoft.com/office/drawing/2014/main" id="{15919E55-31FB-B5E4-9450-038120F06798}"/>
              </a:ext>
            </a:extLst>
          </p:cNvPr>
          <p:cNvGrpSpPr/>
          <p:nvPr/>
        </p:nvGrpSpPr>
        <p:grpSpPr>
          <a:xfrm>
            <a:off x="667735" y="1066439"/>
            <a:ext cx="4988133" cy="1687043"/>
            <a:chOff x="201179" y="2494089"/>
            <a:chExt cx="4988133" cy="1687043"/>
          </a:xfrm>
        </p:grpSpPr>
        <p:sp>
          <p:nvSpPr>
            <p:cNvPr id="240" name="ZoneTexte 239">
              <a:extLst>
                <a:ext uri="{FF2B5EF4-FFF2-40B4-BE49-F238E27FC236}">
                  <a16:creationId xmlns:a16="http://schemas.microsoft.com/office/drawing/2014/main" id="{AD130366-9CDB-C572-1880-D92C9106E519}"/>
                </a:ext>
              </a:extLst>
            </p:cNvPr>
            <p:cNvSpPr txBox="1"/>
            <p:nvPr/>
          </p:nvSpPr>
          <p:spPr>
            <a:xfrm>
              <a:off x="1162753" y="2769738"/>
              <a:ext cx="10271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>
                  <a:latin typeface="Arial Rounded MT Bold" panose="020F0704030504030204" pitchFamily="34" charset="0"/>
                </a:rPr>
                <a:t>1</a:t>
              </a:r>
              <a:r>
                <a:rPr lang="en-GB" sz="1400" baseline="30000" dirty="0">
                  <a:latin typeface="Arial Rounded MT Bold" panose="020F0704030504030204" pitchFamily="34" charset="0"/>
                </a:rPr>
                <a:t>er</a:t>
              </a:r>
              <a:r>
                <a:rPr lang="en-GB" sz="1400" dirty="0">
                  <a:latin typeface="Arial Rounded MT Bold" panose="020F0704030504030204" pitchFamily="34" charset="0"/>
                </a:rPr>
                <a:t> chiffre</a:t>
              </a:r>
              <a:endParaRPr lang="fr-FR" sz="1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241" name="ZoneTexte 240">
              <a:extLst>
                <a:ext uri="{FF2B5EF4-FFF2-40B4-BE49-F238E27FC236}">
                  <a16:creationId xmlns:a16="http://schemas.microsoft.com/office/drawing/2014/main" id="{B7198427-071C-51A6-5D58-E595CC9F35CE}"/>
                </a:ext>
              </a:extLst>
            </p:cNvPr>
            <p:cNvSpPr txBox="1"/>
            <p:nvPr/>
          </p:nvSpPr>
          <p:spPr>
            <a:xfrm>
              <a:off x="2042361" y="2494089"/>
              <a:ext cx="10511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>
                  <a:latin typeface="Arial Rounded MT Bold" panose="020F0704030504030204" pitchFamily="34" charset="0"/>
                </a:rPr>
                <a:t>2</a:t>
              </a:r>
              <a:r>
                <a:rPr lang="en-GB" sz="1400" baseline="30000" dirty="0">
                  <a:latin typeface="Arial Rounded MT Bold" panose="020F0704030504030204" pitchFamily="34" charset="0"/>
                </a:rPr>
                <a:t>nd</a:t>
              </a:r>
              <a:r>
                <a:rPr lang="en-GB" sz="1400" dirty="0">
                  <a:latin typeface="Arial Rounded MT Bold" panose="020F0704030504030204" pitchFamily="34" charset="0"/>
                </a:rPr>
                <a:t> chiffre</a:t>
              </a:r>
              <a:endParaRPr lang="fr-FR" sz="1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242" name="ZoneTexte 241">
              <a:extLst>
                <a:ext uri="{FF2B5EF4-FFF2-40B4-BE49-F238E27FC236}">
                  <a16:creationId xmlns:a16="http://schemas.microsoft.com/office/drawing/2014/main" id="{3B05C8AA-F9D9-F68C-3923-A676BB5C3CC3}"/>
                </a:ext>
              </a:extLst>
            </p:cNvPr>
            <p:cNvSpPr txBox="1"/>
            <p:nvPr/>
          </p:nvSpPr>
          <p:spPr>
            <a:xfrm>
              <a:off x="2763898" y="2769737"/>
              <a:ext cx="104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>
                  <a:latin typeface="Arial Rounded MT Bold" panose="020F0704030504030204" pitchFamily="34" charset="0"/>
                </a:rPr>
                <a:t>Fact. mult</a:t>
              </a:r>
              <a:endParaRPr lang="fr-FR" sz="1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243" name="ZoneTexte 242">
              <a:extLst>
                <a:ext uri="{FF2B5EF4-FFF2-40B4-BE49-F238E27FC236}">
                  <a16:creationId xmlns:a16="http://schemas.microsoft.com/office/drawing/2014/main" id="{307318A5-CD34-6279-648D-7BA120C45ADF}"/>
                </a:ext>
              </a:extLst>
            </p:cNvPr>
            <p:cNvSpPr txBox="1"/>
            <p:nvPr/>
          </p:nvSpPr>
          <p:spPr>
            <a:xfrm>
              <a:off x="3961101" y="3016731"/>
              <a:ext cx="10553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>
                  <a:latin typeface="Arial Rounded MT Bold" panose="020F0704030504030204" pitchFamily="34" charset="0"/>
                </a:rPr>
                <a:t>Tolérance</a:t>
              </a:r>
              <a:endParaRPr lang="fr-FR" sz="1400" dirty="0">
                <a:latin typeface="Arial Rounded MT Bold" panose="020F0704030504030204" pitchFamily="34" charset="0"/>
              </a:endParaRPr>
            </a:p>
          </p:txBody>
        </p:sp>
        <p:grpSp>
          <p:nvGrpSpPr>
            <p:cNvPr id="244" name="Groupe 243">
              <a:extLst>
                <a:ext uri="{FF2B5EF4-FFF2-40B4-BE49-F238E27FC236}">
                  <a16:creationId xmlns:a16="http://schemas.microsoft.com/office/drawing/2014/main" id="{05A321AC-0358-8066-D2D9-A8DD6AA57FBD}"/>
                </a:ext>
              </a:extLst>
            </p:cNvPr>
            <p:cNvGrpSpPr/>
            <p:nvPr/>
          </p:nvGrpSpPr>
          <p:grpSpPr>
            <a:xfrm>
              <a:off x="201179" y="3313596"/>
              <a:ext cx="4988133" cy="867536"/>
              <a:chOff x="3208859" y="2675744"/>
              <a:chExt cx="3267430" cy="568271"/>
            </a:xfrm>
          </p:grpSpPr>
          <p:grpSp>
            <p:nvGrpSpPr>
              <p:cNvPr id="245" name="Groupe 244">
                <a:extLst>
                  <a:ext uri="{FF2B5EF4-FFF2-40B4-BE49-F238E27FC236}">
                    <a16:creationId xmlns:a16="http://schemas.microsoft.com/office/drawing/2014/main" id="{6735CBF9-E770-2F57-E691-AA7B03DF455E}"/>
                  </a:ext>
                </a:extLst>
              </p:cNvPr>
              <p:cNvGrpSpPr/>
              <p:nvPr/>
            </p:nvGrpSpPr>
            <p:grpSpPr>
              <a:xfrm>
                <a:off x="3208859" y="2680618"/>
                <a:ext cx="3267430" cy="563397"/>
                <a:chOff x="3208859" y="2680618"/>
                <a:chExt cx="3267430" cy="563397"/>
              </a:xfrm>
            </p:grpSpPr>
            <p:cxnSp>
              <p:nvCxnSpPr>
                <p:cNvPr id="250" name="Connecteur droit 249">
                  <a:extLst>
                    <a:ext uri="{FF2B5EF4-FFF2-40B4-BE49-F238E27FC236}">
                      <a16:creationId xmlns:a16="http://schemas.microsoft.com/office/drawing/2014/main" id="{CCDF74B3-D58F-A809-D14C-6579B7B044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41719" y="2959708"/>
                  <a:ext cx="934570" cy="6723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  <a:effectLst>
                  <a:reflection dist="12700" dir="5400000" sy="-100000" algn="bl" rotWithShape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Connecteur droit 250">
                  <a:extLst>
                    <a:ext uri="{FF2B5EF4-FFF2-40B4-BE49-F238E27FC236}">
                      <a16:creationId xmlns:a16="http://schemas.microsoft.com/office/drawing/2014/main" id="{B35B5EAE-F4B1-0288-9D78-40759FC548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08859" y="2959708"/>
                  <a:ext cx="934570" cy="6723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  <a:effectLst>
                  <a:reflection dist="12700" dir="5400000" sy="-100000" algn="bl" rotWithShape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2" name="Forme libre : forme 251">
                  <a:extLst>
                    <a:ext uri="{FF2B5EF4-FFF2-40B4-BE49-F238E27FC236}">
                      <a16:creationId xmlns:a16="http://schemas.microsoft.com/office/drawing/2014/main" id="{1480109D-2EEA-4189-11B6-C2ACFB7255BE}"/>
                    </a:ext>
                  </a:extLst>
                </p:cNvPr>
                <p:cNvSpPr/>
                <p:nvPr/>
              </p:nvSpPr>
              <p:spPr>
                <a:xfrm>
                  <a:off x="4060909" y="2680618"/>
                  <a:ext cx="1563330" cy="563397"/>
                </a:xfrm>
                <a:custGeom>
                  <a:avLst/>
                  <a:gdLst>
                    <a:gd name="connsiteX0" fmla="*/ 115535 w 1563330"/>
                    <a:gd name="connsiteY0" fmla="*/ 0 h 563397"/>
                    <a:gd name="connsiteX1" fmla="*/ 388022 w 1563330"/>
                    <a:gd name="connsiteY1" fmla="*/ 0 h 563397"/>
                    <a:gd name="connsiteX2" fmla="*/ 484647 w 1563330"/>
                    <a:gd name="connsiteY2" fmla="*/ 92112 h 563397"/>
                    <a:gd name="connsiteX3" fmla="*/ 1078684 w 1563330"/>
                    <a:gd name="connsiteY3" fmla="*/ 92112 h 563397"/>
                    <a:gd name="connsiteX4" fmla="*/ 1175309 w 1563330"/>
                    <a:gd name="connsiteY4" fmla="*/ 0 h 563397"/>
                    <a:gd name="connsiteX5" fmla="*/ 1447795 w 1563330"/>
                    <a:gd name="connsiteY5" fmla="*/ 0 h 563397"/>
                    <a:gd name="connsiteX6" fmla="*/ 1563330 w 1563330"/>
                    <a:gd name="connsiteY6" fmla="*/ 110139 h 563397"/>
                    <a:gd name="connsiteX7" fmla="*/ 1563330 w 1563330"/>
                    <a:gd name="connsiteY7" fmla="*/ 165938 h 563397"/>
                    <a:gd name="connsiteX8" fmla="*/ 1563330 w 1563330"/>
                    <a:gd name="connsiteY8" fmla="*/ 269546 h 563397"/>
                    <a:gd name="connsiteX9" fmla="*/ 1563330 w 1563330"/>
                    <a:gd name="connsiteY9" fmla="*/ 281698 h 563397"/>
                    <a:gd name="connsiteX10" fmla="*/ 1563330 w 1563330"/>
                    <a:gd name="connsiteY10" fmla="*/ 345668 h 563397"/>
                    <a:gd name="connsiteX11" fmla="*/ 1563330 w 1563330"/>
                    <a:gd name="connsiteY11" fmla="*/ 448292 h 563397"/>
                    <a:gd name="connsiteX12" fmla="*/ 1442586 w 1563330"/>
                    <a:gd name="connsiteY12" fmla="*/ 563397 h 563397"/>
                    <a:gd name="connsiteX13" fmla="*/ 1180518 w 1563330"/>
                    <a:gd name="connsiteY13" fmla="*/ 563397 h 563397"/>
                    <a:gd name="connsiteX14" fmla="*/ 1092525 w 1563330"/>
                    <a:gd name="connsiteY14" fmla="*/ 479514 h 563397"/>
                    <a:gd name="connsiteX15" fmla="*/ 470805 w 1563330"/>
                    <a:gd name="connsiteY15" fmla="*/ 479514 h 563397"/>
                    <a:gd name="connsiteX16" fmla="*/ 382813 w 1563330"/>
                    <a:gd name="connsiteY16" fmla="*/ 563397 h 563397"/>
                    <a:gd name="connsiteX17" fmla="*/ 120745 w 1563330"/>
                    <a:gd name="connsiteY17" fmla="*/ 563397 h 563397"/>
                    <a:gd name="connsiteX18" fmla="*/ 0 w 1563330"/>
                    <a:gd name="connsiteY18" fmla="*/ 448292 h 563397"/>
                    <a:gd name="connsiteX19" fmla="*/ 0 w 1563330"/>
                    <a:gd name="connsiteY19" fmla="*/ 345668 h 563397"/>
                    <a:gd name="connsiteX20" fmla="*/ 0 w 1563330"/>
                    <a:gd name="connsiteY20" fmla="*/ 281698 h 563397"/>
                    <a:gd name="connsiteX21" fmla="*/ 0 w 1563330"/>
                    <a:gd name="connsiteY21" fmla="*/ 269546 h 563397"/>
                    <a:gd name="connsiteX22" fmla="*/ 0 w 1563330"/>
                    <a:gd name="connsiteY22" fmla="*/ 165938 h 563397"/>
                    <a:gd name="connsiteX23" fmla="*/ 0 w 1563330"/>
                    <a:gd name="connsiteY23" fmla="*/ 110139 h 563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563330" h="563397">
                      <a:moveTo>
                        <a:pt x="115535" y="0"/>
                      </a:moveTo>
                      <a:lnTo>
                        <a:pt x="388022" y="0"/>
                      </a:lnTo>
                      <a:lnTo>
                        <a:pt x="484647" y="92112"/>
                      </a:lnTo>
                      <a:lnTo>
                        <a:pt x="1078684" y="92112"/>
                      </a:lnTo>
                      <a:lnTo>
                        <a:pt x="1175309" y="0"/>
                      </a:lnTo>
                      <a:lnTo>
                        <a:pt x="1447795" y="0"/>
                      </a:lnTo>
                      <a:lnTo>
                        <a:pt x="1563330" y="110139"/>
                      </a:lnTo>
                      <a:lnTo>
                        <a:pt x="1563330" y="165938"/>
                      </a:lnTo>
                      <a:lnTo>
                        <a:pt x="1563330" y="269546"/>
                      </a:lnTo>
                      <a:lnTo>
                        <a:pt x="1563330" y="281698"/>
                      </a:lnTo>
                      <a:lnTo>
                        <a:pt x="1563330" y="345668"/>
                      </a:lnTo>
                      <a:lnTo>
                        <a:pt x="1563330" y="448292"/>
                      </a:lnTo>
                      <a:lnTo>
                        <a:pt x="1442586" y="563397"/>
                      </a:lnTo>
                      <a:lnTo>
                        <a:pt x="1180518" y="563397"/>
                      </a:lnTo>
                      <a:lnTo>
                        <a:pt x="1092525" y="479514"/>
                      </a:lnTo>
                      <a:lnTo>
                        <a:pt x="470805" y="479514"/>
                      </a:lnTo>
                      <a:lnTo>
                        <a:pt x="382813" y="563397"/>
                      </a:lnTo>
                      <a:lnTo>
                        <a:pt x="120745" y="563397"/>
                      </a:lnTo>
                      <a:lnTo>
                        <a:pt x="0" y="448292"/>
                      </a:lnTo>
                      <a:lnTo>
                        <a:pt x="0" y="345668"/>
                      </a:lnTo>
                      <a:lnTo>
                        <a:pt x="0" y="281698"/>
                      </a:lnTo>
                      <a:lnTo>
                        <a:pt x="0" y="269546"/>
                      </a:lnTo>
                      <a:lnTo>
                        <a:pt x="0" y="165938"/>
                      </a:lnTo>
                      <a:lnTo>
                        <a:pt x="0" y="110139"/>
                      </a:lnTo>
                      <a:close/>
                    </a:path>
                  </a:pathLst>
                </a:cu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effectLst>
                  <a:reflection blurRad="6350" stA="50000" endA="300" dir="5400000" sy="-100000" algn="bl" rotWithShape="0"/>
                </a:effectLst>
                <a:scene3d>
                  <a:camera prst="orthographicFront"/>
                  <a:lightRig rig="threePt" dir="t"/>
                </a:scene3d>
                <a:sp3d prstMaterial="plastic"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7E62F83D-9B48-8433-39EC-F52ADB19881C}"/>
                  </a:ext>
                </a:extLst>
              </p:cNvPr>
              <p:cNvSpPr/>
              <p:nvPr/>
            </p:nvSpPr>
            <p:spPr>
              <a:xfrm>
                <a:off x="4249711" y="2675744"/>
                <a:ext cx="89941" cy="56463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C3C6C48B-33C9-3DE3-0607-41218AC064B8}"/>
                  </a:ext>
                </a:extLst>
              </p:cNvPr>
              <p:cNvSpPr/>
              <p:nvPr/>
            </p:nvSpPr>
            <p:spPr>
              <a:xfrm>
                <a:off x="4583129" y="2769984"/>
                <a:ext cx="89941" cy="39289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D6743FE9-9400-DB05-2620-7953291A6517}"/>
                  </a:ext>
                </a:extLst>
              </p:cNvPr>
              <p:cNvSpPr/>
              <p:nvPr/>
            </p:nvSpPr>
            <p:spPr>
              <a:xfrm>
                <a:off x="4797603" y="2769984"/>
                <a:ext cx="89941" cy="392894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D973CA7E-B631-07D8-F1CF-E555FF98AB2C}"/>
                  </a:ext>
                </a:extLst>
              </p:cNvPr>
              <p:cNvSpPr/>
              <p:nvPr/>
            </p:nvSpPr>
            <p:spPr>
              <a:xfrm>
                <a:off x="5282274" y="2675745"/>
                <a:ext cx="125932" cy="564630"/>
              </a:xfrm>
              <a:prstGeom prst="rect">
                <a:avLst/>
              </a:prstGeom>
              <a:solidFill>
                <a:srgbClr val="CC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254" name="Connecteur droit avec flèche 253">
              <a:extLst>
                <a:ext uri="{FF2B5EF4-FFF2-40B4-BE49-F238E27FC236}">
                  <a16:creationId xmlns:a16="http://schemas.microsoft.com/office/drawing/2014/main" id="{BE4056D8-B007-2E3F-8022-8BF663E47B24}"/>
                </a:ext>
              </a:extLst>
            </p:cNvPr>
            <p:cNvCxnSpPr>
              <a:stCxn id="243" idx="1"/>
            </p:cNvCxnSpPr>
            <p:nvPr/>
          </p:nvCxnSpPr>
          <p:spPr>
            <a:xfrm flipH="1">
              <a:off x="3558753" y="3170620"/>
              <a:ext cx="402348" cy="1108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Connecteur droit avec flèche 257">
              <a:extLst>
                <a:ext uri="{FF2B5EF4-FFF2-40B4-BE49-F238E27FC236}">
                  <a16:creationId xmlns:a16="http://schemas.microsoft.com/office/drawing/2014/main" id="{52303CE0-3478-5F9A-6706-447E54E33F0B}"/>
                </a:ext>
              </a:extLst>
            </p:cNvPr>
            <p:cNvCxnSpPr>
              <a:stCxn id="242" idx="2"/>
              <a:endCxn id="248" idx="0"/>
            </p:cNvCxnSpPr>
            <p:nvPr/>
          </p:nvCxnSpPr>
          <p:spPr>
            <a:xfrm flipH="1">
              <a:off x="2695245" y="3077514"/>
              <a:ext cx="591970" cy="3799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Connecteur droit avec flèche 259">
              <a:extLst>
                <a:ext uri="{FF2B5EF4-FFF2-40B4-BE49-F238E27FC236}">
                  <a16:creationId xmlns:a16="http://schemas.microsoft.com/office/drawing/2014/main" id="{8B403AB1-D2B6-53EE-9CCF-DBE5B4F23A0B}"/>
                </a:ext>
              </a:extLst>
            </p:cNvPr>
            <p:cNvCxnSpPr>
              <a:cxnSpLocks/>
              <a:stCxn id="241" idx="2"/>
              <a:endCxn id="247" idx="0"/>
            </p:cNvCxnSpPr>
            <p:nvPr/>
          </p:nvCxnSpPr>
          <p:spPr>
            <a:xfrm flipH="1">
              <a:off x="2367824" y="2801866"/>
              <a:ext cx="200130" cy="655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Connecteur droit avec flèche 261">
              <a:extLst>
                <a:ext uri="{FF2B5EF4-FFF2-40B4-BE49-F238E27FC236}">
                  <a16:creationId xmlns:a16="http://schemas.microsoft.com/office/drawing/2014/main" id="{B29EECC5-643D-9BEF-6D03-9B56B49767E5}"/>
                </a:ext>
              </a:extLst>
            </p:cNvPr>
            <p:cNvCxnSpPr>
              <a:stCxn id="240" idx="2"/>
              <a:endCxn id="246" idx="0"/>
            </p:cNvCxnSpPr>
            <p:nvPr/>
          </p:nvCxnSpPr>
          <p:spPr>
            <a:xfrm>
              <a:off x="1676324" y="3077515"/>
              <a:ext cx="182496" cy="236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ZoneTexte 264">
                <a:extLst>
                  <a:ext uri="{FF2B5EF4-FFF2-40B4-BE49-F238E27FC236}">
                    <a16:creationId xmlns:a16="http://schemas.microsoft.com/office/drawing/2014/main" id="{F197A564-A4D1-AF0A-381E-5AF9853416A3}"/>
                  </a:ext>
                </a:extLst>
              </p:cNvPr>
              <p:cNvSpPr txBox="1"/>
              <p:nvPr/>
            </p:nvSpPr>
            <p:spPr>
              <a:xfrm>
                <a:off x="2337257" y="5084782"/>
                <a:ext cx="80272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latin typeface="Arial Rounded MT Bold" panose="020F0704030504030204" pitchFamily="34" charset="0"/>
                  </a:rPr>
                  <a:t>NB : La tolérance est de  </a:t>
                </a:r>
                <a14:m>
                  <m:oMath xmlns:m="http://schemas.openxmlformats.org/officeDocument/2006/math">
                    <m:r>
                      <a:rPr lang="en-GB" sz="1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 </m:t>
                    </m:r>
                    <m:r>
                      <a:rPr lang="en-GB" sz="1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𝟐𝟎</m:t>
                    </m:r>
                    <m:r>
                      <a:rPr lang="en-GB" sz="1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fr-FR" sz="1400" b="1" dirty="0">
                    <a:latin typeface="Arial Rounded MT Bold" panose="020F0704030504030204" pitchFamily="34" charset="0"/>
                  </a:rPr>
                  <a:t> si la résistance ne comporte pas de bande de tolérance !</a:t>
                </a:r>
                <a:endParaRPr lang="fr-FR" sz="1400" b="1" dirty="0"/>
              </a:p>
            </p:txBody>
          </p:sp>
        </mc:Choice>
        <mc:Fallback xmlns="">
          <p:sp>
            <p:nvSpPr>
              <p:cNvPr id="265" name="ZoneTexte 264">
                <a:extLst>
                  <a:ext uri="{FF2B5EF4-FFF2-40B4-BE49-F238E27FC236}">
                    <a16:creationId xmlns:a16="http://schemas.microsoft.com/office/drawing/2014/main" id="{F197A564-A4D1-AF0A-381E-5AF985341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257" y="5084782"/>
                <a:ext cx="8027262" cy="307777"/>
              </a:xfrm>
              <a:prstGeom prst="rect">
                <a:avLst/>
              </a:prstGeom>
              <a:blipFill>
                <a:blip r:embed="rId28"/>
                <a:stretch>
                  <a:fillRect l="-228" t="-5882" b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Espace réservé du numéro de diapositive 158">
            <a:extLst>
              <a:ext uri="{FF2B5EF4-FFF2-40B4-BE49-F238E27FC236}">
                <a16:creationId xmlns:a16="http://schemas.microsoft.com/office/drawing/2014/main" id="{D1C404D9-A2BB-7A72-1002-94C49B38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6083" y="6525274"/>
            <a:ext cx="2743200" cy="365125"/>
          </a:xfrm>
        </p:spPr>
        <p:txBody>
          <a:bodyPr/>
          <a:lstStyle/>
          <a:p>
            <a:fld id="{3E1D170D-C361-40C5-B511-6AA9EFAE3F03}" type="slidenum">
              <a:rPr lang="fr-FR" smtClean="0"/>
              <a:t>2</a:t>
            </a:fld>
            <a:endParaRPr lang="fr-FR" dirty="0"/>
          </a:p>
        </p:txBody>
      </p: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15906F2F-445A-A446-7B52-3B5029AE48CB}"/>
              </a:ext>
            </a:extLst>
          </p:cNvPr>
          <p:cNvGrpSpPr/>
          <p:nvPr/>
        </p:nvGrpSpPr>
        <p:grpSpPr>
          <a:xfrm>
            <a:off x="161645" y="5203213"/>
            <a:ext cx="2818334" cy="1155428"/>
            <a:chOff x="259149" y="-517927"/>
            <a:chExt cx="2818334" cy="1155428"/>
          </a:xfrm>
        </p:grpSpPr>
        <p:sp>
          <p:nvSpPr>
            <p:cNvPr id="99" name="ZoneTexte 98">
              <a:extLst>
                <a:ext uri="{FF2B5EF4-FFF2-40B4-BE49-F238E27FC236}">
                  <a16:creationId xmlns:a16="http://schemas.microsoft.com/office/drawing/2014/main" id="{CF788FC1-E7F9-7F39-CB44-6118222C0F19}"/>
                </a:ext>
              </a:extLst>
            </p:cNvPr>
            <p:cNvSpPr txBox="1"/>
            <p:nvPr/>
          </p:nvSpPr>
          <p:spPr>
            <a:xfrm>
              <a:off x="259149" y="-517927"/>
              <a:ext cx="28183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400" dirty="0"/>
                <a:t>👍</a:t>
              </a:r>
              <a:endParaRPr lang="fr-FR" sz="6600" dirty="0"/>
            </a:p>
          </p:txBody>
        </p:sp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259255EA-FB2F-A0D5-D564-FEF83728DB6C}"/>
                </a:ext>
              </a:extLst>
            </p:cNvPr>
            <p:cNvSpPr txBox="1"/>
            <p:nvPr/>
          </p:nvSpPr>
          <p:spPr>
            <a:xfrm>
              <a:off x="387486" y="237391"/>
              <a:ext cx="7025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/>
                <a:t>Likez</a:t>
              </a:r>
              <a:endParaRPr lang="fr-FR" sz="2000" b="1" dirty="0"/>
            </a:p>
          </p:txBody>
        </p:sp>
      </p:grpSp>
      <p:sp>
        <p:nvSpPr>
          <p:cNvPr id="101" name="ZoneTexte 100">
            <a:extLst>
              <a:ext uri="{FF2B5EF4-FFF2-40B4-BE49-F238E27FC236}">
                <a16:creationId xmlns:a16="http://schemas.microsoft.com/office/drawing/2014/main" id="{3C49F2AB-AC8D-4535-225E-B40A2C131184}"/>
              </a:ext>
            </a:extLst>
          </p:cNvPr>
          <p:cNvSpPr txBox="1"/>
          <p:nvPr/>
        </p:nvSpPr>
        <p:spPr>
          <a:xfrm>
            <a:off x="74221" y="6325219"/>
            <a:ext cx="1404410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 S’abonner</a:t>
            </a:r>
            <a:endParaRPr lang="fr-FR" sz="2000" b="1" dirty="0">
              <a:solidFill>
                <a:schemeClr val="bg1"/>
              </a:solidFill>
            </a:endParaRP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591240A9-F253-BDD2-04B9-C3BFB847A147}"/>
              </a:ext>
            </a:extLst>
          </p:cNvPr>
          <p:cNvGrpSpPr/>
          <p:nvPr/>
        </p:nvGrpSpPr>
        <p:grpSpPr>
          <a:xfrm>
            <a:off x="1972205" y="5682553"/>
            <a:ext cx="9569479" cy="808396"/>
            <a:chOff x="1996935" y="5615213"/>
            <a:chExt cx="9569479" cy="808396"/>
          </a:xfrm>
        </p:grpSpPr>
        <p:sp>
          <p:nvSpPr>
            <p:cNvPr id="102" name="ZoneTexte 101">
              <a:extLst>
                <a:ext uri="{FF2B5EF4-FFF2-40B4-BE49-F238E27FC236}">
                  <a16:creationId xmlns:a16="http://schemas.microsoft.com/office/drawing/2014/main" id="{9E97B169-0CAF-3D47-DA22-E380233C6E4A}"/>
                </a:ext>
              </a:extLst>
            </p:cNvPr>
            <p:cNvSpPr txBox="1"/>
            <p:nvPr/>
          </p:nvSpPr>
          <p:spPr>
            <a:xfrm>
              <a:off x="1996935" y="5615213"/>
              <a:ext cx="9569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>
                  <a:latin typeface="Arial Rounded MT Bold" panose="020F0704030504030204" pitchFamily="34" charset="0"/>
                </a:rPr>
                <a:t>Phrase mnémotechnique 1 </a:t>
              </a:r>
              <a:r>
                <a:rPr lang="en-GB" b="1" dirty="0">
                  <a:latin typeface="Arial Rounded MT Bold" panose="020F0704030504030204" pitchFamily="34" charset="0"/>
                </a:rPr>
                <a:t>: N</a:t>
              </a:r>
              <a:r>
                <a:rPr lang="en-GB" sz="1600" dirty="0">
                  <a:latin typeface="Arial Rounded MT Bold" panose="020F0704030504030204" pitchFamily="34" charset="0"/>
                </a:rPr>
                <a:t>otre </a:t>
              </a:r>
              <a:r>
                <a:rPr lang="en-GB" b="1" dirty="0">
                  <a:latin typeface="Arial Rounded MT Bold" panose="020F0704030504030204" pitchFamily="34" charset="0"/>
                </a:rPr>
                <a:t>B</a:t>
              </a:r>
              <a:r>
                <a:rPr lang="en-GB" sz="1600" dirty="0">
                  <a:latin typeface="Arial Rounded MT Bold" panose="020F0704030504030204" pitchFamily="34" charset="0"/>
                </a:rPr>
                <a:t>ar </a:t>
              </a:r>
              <a:r>
                <a:rPr lang="en-GB" b="1" dirty="0">
                  <a:latin typeface="Arial Rounded MT Bold" panose="020F0704030504030204" pitchFamily="34" charset="0"/>
                </a:rPr>
                <a:t>R</a:t>
              </a:r>
              <a:r>
                <a:rPr lang="en-GB" sz="1600" dirty="0">
                  <a:latin typeface="Arial Rounded MT Bold" panose="020F0704030504030204" pitchFamily="34" charset="0"/>
                </a:rPr>
                <a:t>este </a:t>
              </a:r>
              <a:r>
                <a:rPr lang="en-GB" b="1" dirty="0">
                  <a:latin typeface="Arial Rounded MT Bold" panose="020F0704030504030204" pitchFamily="34" charset="0"/>
                </a:rPr>
                <a:t>O</a:t>
              </a:r>
              <a:r>
                <a:rPr lang="en-GB" sz="1600" dirty="0">
                  <a:latin typeface="Arial Rounded MT Bold" panose="020F0704030504030204" pitchFamily="34" charset="0"/>
                </a:rPr>
                <a:t>uvert </a:t>
              </a:r>
              <a:r>
                <a:rPr lang="en-GB" b="1" dirty="0">
                  <a:latin typeface="Arial Rounded MT Bold" panose="020F0704030504030204" pitchFamily="34" charset="0"/>
                </a:rPr>
                <a:t>J</a:t>
              </a:r>
              <a:r>
                <a:rPr lang="en-GB" sz="1600" dirty="0">
                  <a:latin typeface="Arial Rounded MT Bold" panose="020F0704030504030204" pitchFamily="34" charset="0"/>
                </a:rPr>
                <a:t>eudi </a:t>
              </a:r>
              <a:r>
                <a:rPr lang="en-GB" b="1" dirty="0">
                  <a:latin typeface="Arial Rounded MT Bold" panose="020F0704030504030204" pitchFamily="34" charset="0"/>
                </a:rPr>
                <a:t>V</a:t>
              </a:r>
              <a:r>
                <a:rPr lang="en-GB" sz="1600" dirty="0">
                  <a:latin typeface="Arial Rounded MT Bold" panose="020F0704030504030204" pitchFamily="34" charset="0"/>
                </a:rPr>
                <a:t>endredi </a:t>
              </a:r>
              <a:r>
                <a:rPr lang="en-GB" b="1" dirty="0">
                  <a:latin typeface="Arial Rounded MT Bold" panose="020F0704030504030204" pitchFamily="34" charset="0"/>
                </a:rPr>
                <a:t>B</a:t>
              </a:r>
              <a:r>
                <a:rPr lang="en-GB" sz="1600" dirty="0">
                  <a:latin typeface="Arial Rounded MT Bold" panose="020F0704030504030204" pitchFamily="34" charset="0"/>
                </a:rPr>
                <a:t>ien </a:t>
              </a:r>
              <a:r>
                <a:rPr lang="en-GB" b="1" dirty="0">
                  <a:latin typeface="Arial Rounded MT Bold" panose="020F0704030504030204" pitchFamily="34" charset="0"/>
                </a:rPr>
                <a:t>V</a:t>
              </a:r>
              <a:r>
                <a:rPr lang="en-GB" sz="1600" dirty="0">
                  <a:latin typeface="Arial Rounded MT Bold" panose="020F0704030504030204" pitchFamily="34" charset="0"/>
                </a:rPr>
                <a:t>enu </a:t>
              </a:r>
              <a:r>
                <a:rPr lang="en-GB" b="1" dirty="0">
                  <a:latin typeface="Arial Rounded MT Bold" panose="020F0704030504030204" pitchFamily="34" charset="0"/>
                </a:rPr>
                <a:t>G</a:t>
              </a:r>
              <a:r>
                <a:rPr lang="en-GB" sz="1600" dirty="0">
                  <a:latin typeface="Arial Rounded MT Bold" panose="020F0704030504030204" pitchFamily="34" charset="0"/>
                </a:rPr>
                <a:t>rand </a:t>
              </a:r>
              <a:r>
                <a:rPr lang="en-GB" b="1" dirty="0">
                  <a:latin typeface="Arial Rounded MT Bold" panose="020F0704030504030204" pitchFamily="34" charset="0"/>
                </a:rPr>
                <a:t>B</a:t>
              </a:r>
              <a:r>
                <a:rPr lang="en-GB" sz="1600" dirty="0">
                  <a:latin typeface="Arial Rounded MT Bold" panose="020F0704030504030204" pitchFamily="34" charset="0"/>
                </a:rPr>
                <a:t>uveur</a:t>
              </a:r>
              <a:endParaRPr lang="fr-FR" sz="1600" dirty="0"/>
            </a:p>
          </p:txBody>
        </p:sp>
        <p:sp>
          <p:nvSpPr>
            <p:cNvPr id="103" name="ZoneTexte 102">
              <a:extLst>
                <a:ext uri="{FF2B5EF4-FFF2-40B4-BE49-F238E27FC236}">
                  <a16:creationId xmlns:a16="http://schemas.microsoft.com/office/drawing/2014/main" id="{E6A5D746-011C-DA43-9D64-7C38B00B8B6D}"/>
                </a:ext>
              </a:extLst>
            </p:cNvPr>
            <p:cNvSpPr txBox="1"/>
            <p:nvPr/>
          </p:nvSpPr>
          <p:spPr>
            <a:xfrm>
              <a:off x="2004390" y="6085055"/>
              <a:ext cx="915081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dirty="0">
                  <a:latin typeface="Arial Rounded MT Bold" panose="020F0704030504030204" pitchFamily="34" charset="0"/>
                </a:rPr>
                <a:t>Phrase mnémotechnique 2 </a:t>
              </a:r>
              <a:r>
                <a:rPr lang="en-GB" sz="1600" b="1" dirty="0">
                  <a:latin typeface="Arial Rounded MT Bold" panose="020F0704030504030204" pitchFamily="34" charset="0"/>
                </a:rPr>
                <a:t>: </a:t>
              </a:r>
              <a:r>
                <a:rPr lang="fr-FR" sz="1600" b="1" dirty="0">
                  <a:latin typeface="Arial Rounded MT Bold" panose="020F0704030504030204" pitchFamily="34" charset="0"/>
                </a:rPr>
                <a:t>N</a:t>
              </a:r>
              <a:r>
                <a:rPr lang="fr-FR" sz="1600" dirty="0">
                  <a:latin typeface="Arial Rounded MT Bold" panose="020F0704030504030204" pitchFamily="34" charset="0"/>
                </a:rPr>
                <a:t>e </a:t>
              </a:r>
              <a:r>
                <a:rPr lang="fr-FR" sz="1600" b="1" dirty="0">
                  <a:latin typeface="Arial Rounded MT Bold" panose="020F0704030504030204" pitchFamily="34" charset="0"/>
                </a:rPr>
                <a:t>M</a:t>
              </a:r>
              <a:r>
                <a:rPr lang="fr-FR" sz="1600" dirty="0">
                  <a:latin typeface="Arial Rounded MT Bold" panose="020F0704030504030204" pitchFamily="34" charset="0"/>
                </a:rPr>
                <a:t>élangez </a:t>
              </a:r>
              <a:r>
                <a:rPr lang="fr-FR" sz="1600" b="1" dirty="0">
                  <a:latin typeface="Arial Rounded MT Bold" panose="020F0704030504030204" pitchFamily="34" charset="0"/>
                </a:rPr>
                <a:t>R</a:t>
              </a:r>
              <a:r>
                <a:rPr lang="fr-FR" sz="1600" dirty="0">
                  <a:latin typeface="Arial Rounded MT Bold" panose="020F0704030504030204" pitchFamily="34" charset="0"/>
                </a:rPr>
                <a:t>ien </a:t>
              </a:r>
              <a:r>
                <a:rPr lang="fr-FR" sz="1600" b="1" dirty="0">
                  <a:latin typeface="Arial Rounded MT Bold" panose="020F0704030504030204" pitchFamily="34" charset="0"/>
                </a:rPr>
                <a:t>O</a:t>
              </a:r>
              <a:r>
                <a:rPr lang="fr-FR" sz="1600" dirty="0">
                  <a:latin typeface="Arial Rounded MT Bold" panose="020F0704030504030204" pitchFamily="34" charset="0"/>
                </a:rPr>
                <a:t>u </a:t>
              </a:r>
              <a:r>
                <a:rPr lang="fr-FR" sz="1600" b="1" dirty="0">
                  <a:latin typeface="Arial Rounded MT Bold" panose="020F0704030504030204" pitchFamily="34" charset="0"/>
                </a:rPr>
                <a:t>J</a:t>
              </a:r>
              <a:r>
                <a:rPr lang="fr-FR" sz="1600" dirty="0">
                  <a:latin typeface="Arial Rounded MT Bold" panose="020F0704030504030204" pitchFamily="34" charset="0"/>
                </a:rPr>
                <a:t>e </a:t>
              </a:r>
              <a:r>
                <a:rPr lang="fr-FR" sz="1600" b="1" dirty="0">
                  <a:latin typeface="Arial Rounded MT Bold" panose="020F0704030504030204" pitchFamily="34" charset="0"/>
                </a:rPr>
                <a:t>V</a:t>
              </a:r>
              <a:r>
                <a:rPr lang="fr-FR" sz="1600" dirty="0">
                  <a:latin typeface="Arial Rounded MT Bold" panose="020F0704030504030204" pitchFamily="34" charset="0"/>
                </a:rPr>
                <a:t>ous </a:t>
              </a:r>
              <a:r>
                <a:rPr lang="fr-FR" sz="1600" b="1" dirty="0">
                  <a:latin typeface="Arial Rounded MT Bold" panose="020F0704030504030204" pitchFamily="34" charset="0"/>
                </a:rPr>
                <a:t>B</a:t>
              </a:r>
              <a:r>
                <a:rPr lang="fr-FR" sz="1600" dirty="0">
                  <a:latin typeface="Arial Rounded MT Bold" panose="020F0704030504030204" pitchFamily="34" charset="0"/>
                </a:rPr>
                <a:t>rûle </a:t>
              </a:r>
              <a:r>
                <a:rPr lang="fr-FR" sz="1600" b="1" dirty="0">
                  <a:latin typeface="Arial Rounded MT Bold" panose="020F0704030504030204" pitchFamily="34" charset="0"/>
                </a:rPr>
                <a:t>V</a:t>
              </a:r>
              <a:r>
                <a:rPr lang="fr-FR" sz="1600" dirty="0">
                  <a:latin typeface="Arial Rounded MT Bold" panose="020F0704030504030204" pitchFamily="34" charset="0"/>
                </a:rPr>
                <a:t>otre </a:t>
              </a:r>
              <a:r>
                <a:rPr lang="fr-FR" sz="1600" b="1" dirty="0">
                  <a:latin typeface="Arial Rounded MT Bold" panose="020F0704030504030204" pitchFamily="34" charset="0"/>
                </a:rPr>
                <a:t>G</a:t>
              </a:r>
              <a:r>
                <a:rPr lang="fr-FR" sz="1600" dirty="0">
                  <a:latin typeface="Arial Rounded MT Bold" panose="020F0704030504030204" pitchFamily="34" charset="0"/>
                </a:rPr>
                <a:t>rande </a:t>
              </a:r>
              <a:r>
                <a:rPr lang="fr-FR" sz="1600" b="1" dirty="0">
                  <a:latin typeface="Arial Rounded MT Bold" panose="020F0704030504030204" pitchFamily="34" charset="0"/>
                </a:rPr>
                <a:t>B</a:t>
              </a:r>
              <a:r>
                <a:rPr lang="fr-FR" sz="1600" dirty="0">
                  <a:latin typeface="Arial Rounded MT Bold" panose="020F0704030504030204" pitchFamily="34" charset="0"/>
                </a:rPr>
                <a:t>arbe</a:t>
              </a:r>
            </a:p>
          </p:txBody>
        </p:sp>
      </p:grpSp>
      <p:grpSp>
        <p:nvGrpSpPr>
          <p:cNvPr id="236" name="Groupe 235">
            <a:extLst>
              <a:ext uri="{FF2B5EF4-FFF2-40B4-BE49-F238E27FC236}">
                <a16:creationId xmlns:a16="http://schemas.microsoft.com/office/drawing/2014/main" id="{4A870472-A289-3A94-FB63-C1D36D0C45D5}"/>
              </a:ext>
            </a:extLst>
          </p:cNvPr>
          <p:cNvGrpSpPr/>
          <p:nvPr/>
        </p:nvGrpSpPr>
        <p:grpSpPr>
          <a:xfrm>
            <a:off x="7038675" y="937375"/>
            <a:ext cx="4951082" cy="1877835"/>
            <a:chOff x="7011625" y="3161856"/>
            <a:chExt cx="4951082" cy="1877835"/>
          </a:xfrm>
        </p:grpSpPr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58E1FA90-4C11-31CB-4ADE-DDA01D9FAF3D}"/>
                </a:ext>
              </a:extLst>
            </p:cNvPr>
            <p:cNvGrpSpPr/>
            <p:nvPr/>
          </p:nvGrpSpPr>
          <p:grpSpPr>
            <a:xfrm>
              <a:off x="7011625" y="4200360"/>
              <a:ext cx="4825964" cy="839331"/>
              <a:chOff x="3208859" y="2675744"/>
              <a:chExt cx="3267430" cy="568271"/>
            </a:xfrm>
          </p:grpSpPr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C2B7FF17-E9A3-8587-467C-D9A15BCB9A8F}"/>
                  </a:ext>
                </a:extLst>
              </p:cNvPr>
              <p:cNvGrpSpPr/>
              <p:nvPr/>
            </p:nvGrpSpPr>
            <p:grpSpPr>
              <a:xfrm>
                <a:off x="3208859" y="2680618"/>
                <a:ext cx="3267430" cy="563397"/>
                <a:chOff x="3208859" y="2680618"/>
                <a:chExt cx="3267430" cy="563397"/>
              </a:xfrm>
            </p:grpSpPr>
            <p:cxnSp>
              <p:nvCxnSpPr>
                <p:cNvPr id="112" name="Connecteur droit 111">
                  <a:extLst>
                    <a:ext uri="{FF2B5EF4-FFF2-40B4-BE49-F238E27FC236}">
                      <a16:creationId xmlns:a16="http://schemas.microsoft.com/office/drawing/2014/main" id="{B3D95F09-BEC0-CF1F-6427-92F8DB8EF9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41719" y="2959708"/>
                  <a:ext cx="934570" cy="6723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  <a:effectLst>
                  <a:reflection dist="12700" dir="5400000" sy="-100000" algn="bl" rotWithShape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Connecteur droit 112">
                  <a:extLst>
                    <a:ext uri="{FF2B5EF4-FFF2-40B4-BE49-F238E27FC236}">
                      <a16:creationId xmlns:a16="http://schemas.microsoft.com/office/drawing/2014/main" id="{759C9FAE-3ACE-714A-62A4-394416E72D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08859" y="2959708"/>
                  <a:ext cx="934570" cy="6723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  <a:effectLst>
                  <a:reflection dist="12700" dir="5400000" sy="-100000" algn="bl" rotWithShape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Forme libre : forme 113">
                  <a:extLst>
                    <a:ext uri="{FF2B5EF4-FFF2-40B4-BE49-F238E27FC236}">
                      <a16:creationId xmlns:a16="http://schemas.microsoft.com/office/drawing/2014/main" id="{A6EF0030-B572-40AC-C40B-1E4E41441C3A}"/>
                    </a:ext>
                  </a:extLst>
                </p:cNvPr>
                <p:cNvSpPr/>
                <p:nvPr/>
              </p:nvSpPr>
              <p:spPr>
                <a:xfrm>
                  <a:off x="4060909" y="2680618"/>
                  <a:ext cx="1563330" cy="563397"/>
                </a:xfrm>
                <a:custGeom>
                  <a:avLst/>
                  <a:gdLst>
                    <a:gd name="connsiteX0" fmla="*/ 115535 w 1563330"/>
                    <a:gd name="connsiteY0" fmla="*/ 0 h 563397"/>
                    <a:gd name="connsiteX1" fmla="*/ 388022 w 1563330"/>
                    <a:gd name="connsiteY1" fmla="*/ 0 h 563397"/>
                    <a:gd name="connsiteX2" fmla="*/ 484647 w 1563330"/>
                    <a:gd name="connsiteY2" fmla="*/ 92112 h 563397"/>
                    <a:gd name="connsiteX3" fmla="*/ 1078684 w 1563330"/>
                    <a:gd name="connsiteY3" fmla="*/ 92112 h 563397"/>
                    <a:gd name="connsiteX4" fmla="*/ 1175309 w 1563330"/>
                    <a:gd name="connsiteY4" fmla="*/ 0 h 563397"/>
                    <a:gd name="connsiteX5" fmla="*/ 1447795 w 1563330"/>
                    <a:gd name="connsiteY5" fmla="*/ 0 h 563397"/>
                    <a:gd name="connsiteX6" fmla="*/ 1563330 w 1563330"/>
                    <a:gd name="connsiteY6" fmla="*/ 110139 h 563397"/>
                    <a:gd name="connsiteX7" fmla="*/ 1563330 w 1563330"/>
                    <a:gd name="connsiteY7" fmla="*/ 165938 h 563397"/>
                    <a:gd name="connsiteX8" fmla="*/ 1563330 w 1563330"/>
                    <a:gd name="connsiteY8" fmla="*/ 269546 h 563397"/>
                    <a:gd name="connsiteX9" fmla="*/ 1563330 w 1563330"/>
                    <a:gd name="connsiteY9" fmla="*/ 281698 h 563397"/>
                    <a:gd name="connsiteX10" fmla="*/ 1563330 w 1563330"/>
                    <a:gd name="connsiteY10" fmla="*/ 345668 h 563397"/>
                    <a:gd name="connsiteX11" fmla="*/ 1563330 w 1563330"/>
                    <a:gd name="connsiteY11" fmla="*/ 448292 h 563397"/>
                    <a:gd name="connsiteX12" fmla="*/ 1442586 w 1563330"/>
                    <a:gd name="connsiteY12" fmla="*/ 563397 h 563397"/>
                    <a:gd name="connsiteX13" fmla="*/ 1180518 w 1563330"/>
                    <a:gd name="connsiteY13" fmla="*/ 563397 h 563397"/>
                    <a:gd name="connsiteX14" fmla="*/ 1092525 w 1563330"/>
                    <a:gd name="connsiteY14" fmla="*/ 479514 h 563397"/>
                    <a:gd name="connsiteX15" fmla="*/ 470805 w 1563330"/>
                    <a:gd name="connsiteY15" fmla="*/ 479514 h 563397"/>
                    <a:gd name="connsiteX16" fmla="*/ 382813 w 1563330"/>
                    <a:gd name="connsiteY16" fmla="*/ 563397 h 563397"/>
                    <a:gd name="connsiteX17" fmla="*/ 120745 w 1563330"/>
                    <a:gd name="connsiteY17" fmla="*/ 563397 h 563397"/>
                    <a:gd name="connsiteX18" fmla="*/ 0 w 1563330"/>
                    <a:gd name="connsiteY18" fmla="*/ 448292 h 563397"/>
                    <a:gd name="connsiteX19" fmla="*/ 0 w 1563330"/>
                    <a:gd name="connsiteY19" fmla="*/ 345668 h 563397"/>
                    <a:gd name="connsiteX20" fmla="*/ 0 w 1563330"/>
                    <a:gd name="connsiteY20" fmla="*/ 281698 h 563397"/>
                    <a:gd name="connsiteX21" fmla="*/ 0 w 1563330"/>
                    <a:gd name="connsiteY21" fmla="*/ 269546 h 563397"/>
                    <a:gd name="connsiteX22" fmla="*/ 0 w 1563330"/>
                    <a:gd name="connsiteY22" fmla="*/ 165938 h 563397"/>
                    <a:gd name="connsiteX23" fmla="*/ 0 w 1563330"/>
                    <a:gd name="connsiteY23" fmla="*/ 110139 h 563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563330" h="563397">
                      <a:moveTo>
                        <a:pt x="115535" y="0"/>
                      </a:moveTo>
                      <a:lnTo>
                        <a:pt x="388022" y="0"/>
                      </a:lnTo>
                      <a:lnTo>
                        <a:pt x="484647" y="92112"/>
                      </a:lnTo>
                      <a:lnTo>
                        <a:pt x="1078684" y="92112"/>
                      </a:lnTo>
                      <a:lnTo>
                        <a:pt x="1175309" y="0"/>
                      </a:lnTo>
                      <a:lnTo>
                        <a:pt x="1447795" y="0"/>
                      </a:lnTo>
                      <a:lnTo>
                        <a:pt x="1563330" y="110139"/>
                      </a:lnTo>
                      <a:lnTo>
                        <a:pt x="1563330" y="165938"/>
                      </a:lnTo>
                      <a:lnTo>
                        <a:pt x="1563330" y="269546"/>
                      </a:lnTo>
                      <a:lnTo>
                        <a:pt x="1563330" y="281698"/>
                      </a:lnTo>
                      <a:lnTo>
                        <a:pt x="1563330" y="345668"/>
                      </a:lnTo>
                      <a:lnTo>
                        <a:pt x="1563330" y="448292"/>
                      </a:lnTo>
                      <a:lnTo>
                        <a:pt x="1442586" y="563397"/>
                      </a:lnTo>
                      <a:lnTo>
                        <a:pt x="1180518" y="563397"/>
                      </a:lnTo>
                      <a:lnTo>
                        <a:pt x="1092525" y="479514"/>
                      </a:lnTo>
                      <a:lnTo>
                        <a:pt x="470805" y="479514"/>
                      </a:lnTo>
                      <a:lnTo>
                        <a:pt x="382813" y="563397"/>
                      </a:lnTo>
                      <a:lnTo>
                        <a:pt x="120745" y="563397"/>
                      </a:lnTo>
                      <a:lnTo>
                        <a:pt x="0" y="448292"/>
                      </a:lnTo>
                      <a:lnTo>
                        <a:pt x="0" y="345668"/>
                      </a:lnTo>
                      <a:lnTo>
                        <a:pt x="0" y="281698"/>
                      </a:lnTo>
                      <a:lnTo>
                        <a:pt x="0" y="269546"/>
                      </a:lnTo>
                      <a:lnTo>
                        <a:pt x="0" y="165938"/>
                      </a:lnTo>
                      <a:lnTo>
                        <a:pt x="0" y="110139"/>
                      </a:lnTo>
                      <a:close/>
                    </a:path>
                  </a:pathLst>
                </a:cu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effectLst>
                  <a:reflection blurRad="6350" stA="50000" endA="300" dir="5400000" sy="-100000" algn="bl" rotWithShape="0"/>
                </a:effectLst>
                <a:scene3d>
                  <a:camera prst="orthographicFront"/>
                  <a:lightRig rig="threePt" dir="t"/>
                </a:scene3d>
                <a:sp3d prstMaterial="plastic"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1B5F8F56-1B5F-3451-C2DB-3A04167B7498}"/>
                  </a:ext>
                </a:extLst>
              </p:cNvPr>
              <p:cNvSpPr/>
              <p:nvPr/>
            </p:nvSpPr>
            <p:spPr>
              <a:xfrm>
                <a:off x="4249711" y="2675744"/>
                <a:ext cx="89941" cy="564630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C95B9FF-C302-72EC-0655-CCEC897F97E8}"/>
                  </a:ext>
                </a:extLst>
              </p:cNvPr>
              <p:cNvSpPr/>
              <p:nvPr/>
            </p:nvSpPr>
            <p:spPr>
              <a:xfrm>
                <a:off x="4559384" y="2769984"/>
                <a:ext cx="89941" cy="39289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A4C8716-DDD2-FE9D-541F-A248DE47F1E8}"/>
                  </a:ext>
                </a:extLst>
              </p:cNvPr>
              <p:cNvSpPr/>
              <p:nvPr/>
            </p:nvSpPr>
            <p:spPr>
              <a:xfrm>
                <a:off x="4687795" y="2769984"/>
                <a:ext cx="89941" cy="392894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B4AE371-B512-C7C9-FA13-E7935C67C16B}"/>
                  </a:ext>
                </a:extLst>
              </p:cNvPr>
              <p:cNvSpPr/>
              <p:nvPr/>
            </p:nvSpPr>
            <p:spPr>
              <a:xfrm>
                <a:off x="4821459" y="2769984"/>
                <a:ext cx="89941" cy="39289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995A8D5-5D94-19F2-63E0-5D5FA7D900F0}"/>
                  </a:ext>
                </a:extLst>
              </p:cNvPr>
              <p:cNvSpPr/>
              <p:nvPr/>
            </p:nvSpPr>
            <p:spPr>
              <a:xfrm>
                <a:off x="5284897" y="2675744"/>
                <a:ext cx="89941" cy="56463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26D8FA6-4813-3353-8499-820832AB9E2B}"/>
                  </a:ext>
                </a:extLst>
              </p:cNvPr>
              <p:cNvSpPr/>
              <p:nvPr/>
            </p:nvSpPr>
            <p:spPr>
              <a:xfrm>
                <a:off x="5034557" y="2769984"/>
                <a:ext cx="89941" cy="39289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7E7273BC-2DA8-8592-4604-13715C782D94}"/>
                </a:ext>
              </a:extLst>
            </p:cNvPr>
            <p:cNvSpPr txBox="1"/>
            <p:nvPr/>
          </p:nvSpPr>
          <p:spPr>
            <a:xfrm>
              <a:off x="7343637" y="3611311"/>
              <a:ext cx="11740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Arial Rounded MT Bold" panose="020F0704030504030204" pitchFamily="34" charset="0"/>
                </a:rPr>
                <a:t>1</a:t>
              </a:r>
              <a:r>
                <a:rPr lang="en-GB" sz="1400" baseline="30000" dirty="0">
                  <a:latin typeface="Arial Rounded MT Bold" panose="020F0704030504030204" pitchFamily="34" charset="0"/>
                </a:rPr>
                <a:t>er</a:t>
              </a:r>
              <a:r>
                <a:rPr lang="en-GB" sz="1400" dirty="0">
                  <a:latin typeface="Arial Rounded MT Bold" panose="020F0704030504030204" pitchFamily="34" charset="0"/>
                </a:rPr>
                <a:t> chiffre</a:t>
              </a:r>
              <a:endParaRPr lang="fr-FR" sz="1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28" name="ZoneTexte 127">
              <a:extLst>
                <a:ext uri="{FF2B5EF4-FFF2-40B4-BE49-F238E27FC236}">
                  <a16:creationId xmlns:a16="http://schemas.microsoft.com/office/drawing/2014/main" id="{F4D6E895-48E0-BB4E-F5EC-9B0D5D182B68}"/>
                </a:ext>
              </a:extLst>
            </p:cNvPr>
            <p:cNvSpPr txBox="1"/>
            <p:nvPr/>
          </p:nvSpPr>
          <p:spPr>
            <a:xfrm>
              <a:off x="7850307" y="3319632"/>
              <a:ext cx="12137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Arial Rounded MT Bold" panose="020F0704030504030204" pitchFamily="34" charset="0"/>
                </a:rPr>
                <a:t>2</a:t>
              </a:r>
              <a:r>
                <a:rPr lang="en-GB" sz="1400" baseline="30000" dirty="0">
                  <a:latin typeface="Arial Rounded MT Bold" panose="020F0704030504030204" pitchFamily="34" charset="0"/>
                </a:rPr>
                <a:t>nd</a:t>
              </a:r>
              <a:r>
                <a:rPr lang="en-GB" sz="1400" dirty="0">
                  <a:latin typeface="Arial Rounded MT Bold" panose="020F0704030504030204" pitchFamily="34" charset="0"/>
                </a:rPr>
                <a:t> chiffre</a:t>
              </a:r>
              <a:endParaRPr lang="fr-FR" sz="1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095FC64E-7721-C1DA-113D-EA6AC8DCA3BB}"/>
                </a:ext>
              </a:extLst>
            </p:cNvPr>
            <p:cNvSpPr txBox="1"/>
            <p:nvPr/>
          </p:nvSpPr>
          <p:spPr>
            <a:xfrm>
              <a:off x="9621018" y="3161856"/>
              <a:ext cx="10466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Arial Rounded MT Bold" panose="020F0704030504030204" pitchFamily="34" charset="0"/>
                </a:rPr>
                <a:t>Fact. mult</a:t>
              </a:r>
              <a:endParaRPr lang="fr-FR" sz="1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C65A87D0-0D12-EFAF-A0D1-DFD1D3D53F66}"/>
                </a:ext>
              </a:extLst>
            </p:cNvPr>
            <p:cNvSpPr txBox="1"/>
            <p:nvPr/>
          </p:nvSpPr>
          <p:spPr>
            <a:xfrm>
              <a:off x="10240006" y="3555414"/>
              <a:ext cx="10553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>
                  <a:latin typeface="Arial Rounded MT Bold" panose="020F0704030504030204" pitchFamily="34" charset="0"/>
                </a:rPr>
                <a:t>Tolérance</a:t>
              </a:r>
              <a:endParaRPr lang="fr-FR" sz="1400" dirty="0">
                <a:latin typeface="Arial Rounded MT Bold" panose="020F0704030504030204" pitchFamily="34" charset="0"/>
              </a:endParaRPr>
            </a:p>
          </p:txBody>
        </p:sp>
        <p:cxnSp>
          <p:nvCxnSpPr>
            <p:cNvPr id="131" name="Connecteur droit avec flèche 130">
              <a:extLst>
                <a:ext uri="{FF2B5EF4-FFF2-40B4-BE49-F238E27FC236}">
                  <a16:creationId xmlns:a16="http://schemas.microsoft.com/office/drawing/2014/main" id="{113320C7-DEE3-1E90-2467-352B2C67B9BB}"/>
                </a:ext>
              </a:extLst>
            </p:cNvPr>
            <p:cNvCxnSpPr>
              <a:cxnSpLocks/>
              <a:stCxn id="130" idx="1"/>
              <a:endCxn id="111" idx="0"/>
            </p:cNvCxnSpPr>
            <p:nvPr/>
          </p:nvCxnSpPr>
          <p:spPr>
            <a:xfrm flipH="1">
              <a:off x="9774585" y="3709303"/>
              <a:ext cx="465421" cy="6302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Connecteur droit avec flèche 131">
              <a:extLst>
                <a:ext uri="{FF2B5EF4-FFF2-40B4-BE49-F238E27FC236}">
                  <a16:creationId xmlns:a16="http://schemas.microsoft.com/office/drawing/2014/main" id="{AC49EF12-CA1A-4216-7F6A-857180CC1A00}"/>
                </a:ext>
              </a:extLst>
            </p:cNvPr>
            <p:cNvCxnSpPr>
              <a:cxnSpLocks/>
              <a:stCxn id="129" idx="2"/>
              <a:endCxn id="109" idx="0"/>
            </p:cNvCxnSpPr>
            <p:nvPr/>
          </p:nvCxnSpPr>
          <p:spPr>
            <a:xfrm flipH="1">
              <a:off x="9459841" y="3469633"/>
              <a:ext cx="684494" cy="8699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Connecteur droit avec flèche 132">
              <a:extLst>
                <a:ext uri="{FF2B5EF4-FFF2-40B4-BE49-F238E27FC236}">
                  <a16:creationId xmlns:a16="http://schemas.microsoft.com/office/drawing/2014/main" id="{B9186D90-2D3A-10AD-04BE-1E0BAD5EAACC}"/>
                </a:ext>
              </a:extLst>
            </p:cNvPr>
            <p:cNvCxnSpPr>
              <a:cxnSpLocks/>
              <a:stCxn id="128" idx="2"/>
              <a:endCxn id="107" idx="0"/>
            </p:cNvCxnSpPr>
            <p:nvPr/>
          </p:nvCxnSpPr>
          <p:spPr>
            <a:xfrm>
              <a:off x="8457204" y="3627409"/>
              <a:ext cx="615555" cy="712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Connecteur droit avec flèche 133">
              <a:extLst>
                <a:ext uri="{FF2B5EF4-FFF2-40B4-BE49-F238E27FC236}">
                  <a16:creationId xmlns:a16="http://schemas.microsoft.com/office/drawing/2014/main" id="{91895D75-DCA5-0763-A394-CFBA0FBD6FEC}"/>
                </a:ext>
              </a:extLst>
            </p:cNvPr>
            <p:cNvCxnSpPr>
              <a:cxnSpLocks/>
              <a:stCxn id="127" idx="2"/>
              <a:endCxn id="106" idx="0"/>
            </p:cNvCxnSpPr>
            <p:nvPr/>
          </p:nvCxnSpPr>
          <p:spPr>
            <a:xfrm>
              <a:off x="7930657" y="3919088"/>
              <a:ext cx="684718" cy="2812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9907EF15-4F70-FF94-CD15-3E98B875078D}"/>
                </a:ext>
              </a:extLst>
            </p:cNvPr>
            <p:cNvSpPr txBox="1"/>
            <p:nvPr/>
          </p:nvSpPr>
          <p:spPr>
            <a:xfrm>
              <a:off x="8744308" y="3568480"/>
              <a:ext cx="1150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>
                  <a:latin typeface="Arial Rounded MT Bold" panose="020F0704030504030204" pitchFamily="34" charset="0"/>
                </a:rPr>
                <a:t>3</a:t>
              </a:r>
              <a:r>
                <a:rPr lang="en-GB" sz="1400" baseline="30000" dirty="0">
                  <a:latin typeface="Arial Rounded MT Bold" panose="020F0704030504030204" pitchFamily="34" charset="0"/>
                </a:rPr>
                <a:t>éme</a:t>
              </a:r>
              <a:r>
                <a:rPr lang="en-GB" sz="1400" dirty="0">
                  <a:latin typeface="Arial Rounded MT Bold" panose="020F0704030504030204" pitchFamily="34" charset="0"/>
                </a:rPr>
                <a:t> chiffre</a:t>
              </a:r>
              <a:endParaRPr lang="fr-FR" sz="1400" dirty="0">
                <a:latin typeface="Arial Rounded MT Bold" panose="020F0704030504030204" pitchFamily="34" charset="0"/>
              </a:endParaRPr>
            </a:p>
          </p:txBody>
        </p:sp>
        <p:cxnSp>
          <p:nvCxnSpPr>
            <p:cNvPr id="138" name="Connecteur droit avec flèche 137">
              <a:extLst>
                <a:ext uri="{FF2B5EF4-FFF2-40B4-BE49-F238E27FC236}">
                  <a16:creationId xmlns:a16="http://schemas.microsoft.com/office/drawing/2014/main" id="{43706C13-26F5-FFB9-4191-1305DAAF198B}"/>
                </a:ext>
              </a:extLst>
            </p:cNvPr>
            <p:cNvCxnSpPr>
              <a:cxnSpLocks/>
              <a:endCxn id="108" idx="0"/>
            </p:cNvCxnSpPr>
            <p:nvPr/>
          </p:nvCxnSpPr>
          <p:spPr>
            <a:xfrm>
              <a:off x="9244285" y="3901630"/>
              <a:ext cx="18136" cy="437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2" name="ZoneTexte 151">
              <a:extLst>
                <a:ext uri="{FF2B5EF4-FFF2-40B4-BE49-F238E27FC236}">
                  <a16:creationId xmlns:a16="http://schemas.microsoft.com/office/drawing/2014/main" id="{9968AD9D-734F-E706-67D8-0BB640D8EC47}"/>
                </a:ext>
              </a:extLst>
            </p:cNvPr>
            <p:cNvSpPr txBox="1"/>
            <p:nvPr/>
          </p:nvSpPr>
          <p:spPr>
            <a:xfrm>
              <a:off x="10531417" y="3898855"/>
              <a:ext cx="14312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>
                  <a:latin typeface="Arial Rounded MT Bold" panose="020F0704030504030204" pitchFamily="34" charset="0"/>
                </a:rPr>
                <a:t>Coeff de temp</a:t>
              </a:r>
              <a:endParaRPr lang="fr-FR" sz="1400" dirty="0">
                <a:latin typeface="Arial Rounded MT Bold" panose="020F0704030504030204" pitchFamily="34" charset="0"/>
              </a:endParaRPr>
            </a:p>
          </p:txBody>
        </p:sp>
        <p:cxnSp>
          <p:nvCxnSpPr>
            <p:cNvPr id="154" name="Connecteur droit avec flèche 153">
              <a:extLst>
                <a:ext uri="{FF2B5EF4-FFF2-40B4-BE49-F238E27FC236}">
                  <a16:creationId xmlns:a16="http://schemas.microsoft.com/office/drawing/2014/main" id="{2A8926C2-344D-EC57-9587-54576C4B37CB}"/>
                </a:ext>
              </a:extLst>
            </p:cNvPr>
            <p:cNvCxnSpPr>
              <a:cxnSpLocks/>
              <a:stCxn id="152" idx="1"/>
            </p:cNvCxnSpPr>
            <p:nvPr/>
          </p:nvCxnSpPr>
          <p:spPr>
            <a:xfrm flipH="1">
              <a:off x="10186326" y="4052744"/>
              <a:ext cx="345091" cy="364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5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ZoneTexte 126">
            <a:extLst>
              <a:ext uri="{FF2B5EF4-FFF2-40B4-BE49-F238E27FC236}">
                <a16:creationId xmlns:a16="http://schemas.microsoft.com/office/drawing/2014/main" id="{B25E81C9-568D-141E-D76F-2458A59DD498}"/>
              </a:ext>
            </a:extLst>
          </p:cNvPr>
          <p:cNvSpPr txBox="1"/>
          <p:nvPr/>
        </p:nvSpPr>
        <p:spPr>
          <a:xfrm rot="19944296">
            <a:off x="2260125" y="2725708"/>
            <a:ext cx="80874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 SemiCondensed" panose="020B0502040204020203" pitchFamily="34" charset="0"/>
              </a:rPr>
              <a:t>Sen Mécatronique</a:t>
            </a:r>
            <a:endParaRPr lang="fr-FR" sz="8800" dirty="0">
              <a:solidFill>
                <a:schemeClr val="accent3">
                  <a:lumMod val="20000"/>
                  <a:lumOff val="8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62" name="Espace réservé du numéro de diapositive 61">
            <a:extLst>
              <a:ext uri="{FF2B5EF4-FFF2-40B4-BE49-F238E27FC236}">
                <a16:creationId xmlns:a16="http://schemas.microsoft.com/office/drawing/2014/main" id="{D3299816-B955-2635-D914-2768BC28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0914" y="6464648"/>
            <a:ext cx="2743200" cy="365125"/>
          </a:xfrm>
        </p:spPr>
        <p:txBody>
          <a:bodyPr/>
          <a:lstStyle/>
          <a:p>
            <a:fld id="{3E1D170D-C361-40C5-B511-6AA9EFAE3F03}" type="slidenum">
              <a:rPr lang="fr-FR" smtClean="0"/>
              <a:t>3</a:t>
            </a:fld>
            <a:endParaRPr lang="fr-FR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CC2BC811-CD37-71BD-438E-8123F17FE8D8}"/>
              </a:ext>
            </a:extLst>
          </p:cNvPr>
          <p:cNvSpPr txBox="1"/>
          <p:nvPr/>
        </p:nvSpPr>
        <p:spPr>
          <a:xfrm>
            <a:off x="2844033" y="188396"/>
            <a:ext cx="5791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Résistance á 3 bandes</a:t>
            </a:r>
            <a:endParaRPr lang="fr-FR" sz="4000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5E00DA8-83B9-E79A-F9F9-D4CA7421E5B7}"/>
              </a:ext>
            </a:extLst>
          </p:cNvPr>
          <p:cNvGrpSpPr/>
          <p:nvPr/>
        </p:nvGrpSpPr>
        <p:grpSpPr>
          <a:xfrm>
            <a:off x="261750" y="3952788"/>
            <a:ext cx="10818165" cy="2621605"/>
            <a:chOff x="113976" y="-2035369"/>
            <a:chExt cx="12078023" cy="3860264"/>
          </a:xfrm>
        </p:grpSpPr>
        <p:sp>
          <p:nvSpPr>
            <p:cNvPr id="14" name="Flèche : droite 13">
              <a:extLst>
                <a:ext uri="{FF2B5EF4-FFF2-40B4-BE49-F238E27FC236}">
                  <a16:creationId xmlns:a16="http://schemas.microsoft.com/office/drawing/2014/main" id="{40FD3DDB-0D67-8D11-33F6-7D90DFFC6A3B}"/>
                </a:ext>
              </a:extLst>
            </p:cNvPr>
            <p:cNvSpPr/>
            <p:nvPr/>
          </p:nvSpPr>
          <p:spPr>
            <a:xfrm>
              <a:off x="113978" y="140084"/>
              <a:ext cx="1302813" cy="448161"/>
            </a:xfrm>
            <a:prstGeom prst="rightArrow">
              <a:avLst>
                <a:gd name="adj1" fmla="val 50000"/>
                <a:gd name="adj2" fmla="val 2787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FF0000"/>
                  </a:solidFill>
                </a:rPr>
                <a:t>Couleur</a:t>
              </a:r>
              <a:endParaRPr lang="fr-FR" sz="12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332CB23A-0558-7756-A45B-D0896B0C8DD9}"/>
                </a:ext>
              </a:extLst>
            </p:cNvPr>
            <p:cNvGrpSpPr/>
            <p:nvPr/>
          </p:nvGrpSpPr>
          <p:grpSpPr>
            <a:xfrm>
              <a:off x="1506188" y="232123"/>
              <a:ext cx="10685811" cy="661495"/>
              <a:chOff x="903516" y="294468"/>
              <a:chExt cx="10384968" cy="650929"/>
            </a:xfrm>
          </p:grpSpPr>
          <p:grpSp>
            <p:nvGrpSpPr>
              <p:cNvPr id="61" name="Groupe 60">
                <a:extLst>
                  <a:ext uri="{FF2B5EF4-FFF2-40B4-BE49-F238E27FC236}">
                    <a16:creationId xmlns:a16="http://schemas.microsoft.com/office/drawing/2014/main" id="{E2FA35F4-14AD-510A-6F26-17FC345FABD9}"/>
                  </a:ext>
                </a:extLst>
              </p:cNvPr>
              <p:cNvGrpSpPr/>
              <p:nvPr/>
            </p:nvGrpSpPr>
            <p:grpSpPr>
              <a:xfrm>
                <a:off x="903516" y="554337"/>
                <a:ext cx="10384968" cy="391060"/>
                <a:chOff x="424543" y="538839"/>
                <a:chExt cx="10384968" cy="669474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467A4EE-94E6-1C60-B06C-F5609FD78805}"/>
                    </a:ext>
                  </a:extLst>
                </p:cNvPr>
                <p:cNvSpPr/>
                <p:nvPr/>
              </p:nvSpPr>
              <p:spPr>
                <a:xfrm>
                  <a:off x="7347855" y="538840"/>
                  <a:ext cx="865414" cy="669471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8</a:t>
                  </a:r>
                  <a:endParaRPr lang="fr-FR" sz="1200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81CE7174-EBF5-428F-3D3E-3A8EA17038D6}"/>
                    </a:ext>
                  </a:extLst>
                </p:cNvPr>
                <p:cNvSpPr/>
                <p:nvPr/>
              </p:nvSpPr>
              <p:spPr>
                <a:xfrm>
                  <a:off x="8213269" y="538839"/>
                  <a:ext cx="865414" cy="66947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</a:rPr>
                    <a:t>9</a:t>
                  </a:r>
                  <a:endParaRPr lang="fr-FR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AF34590A-0996-1E6F-92C9-27E6892A8FD8}"/>
                    </a:ext>
                  </a:extLst>
                </p:cNvPr>
                <p:cNvSpPr/>
                <p:nvPr/>
              </p:nvSpPr>
              <p:spPr>
                <a:xfrm>
                  <a:off x="9078683" y="538840"/>
                  <a:ext cx="865414" cy="669471"/>
                </a:xfrm>
                <a:prstGeom prst="rect">
                  <a:avLst/>
                </a:prstGeom>
                <a:solidFill>
                  <a:srgbClr val="CCC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 dirty="0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69441558-805E-BC45-B8AC-550E9EFA05F7}"/>
                    </a:ext>
                  </a:extLst>
                </p:cNvPr>
                <p:cNvSpPr/>
                <p:nvPr/>
              </p:nvSpPr>
              <p:spPr>
                <a:xfrm>
                  <a:off x="9944097" y="538839"/>
                  <a:ext cx="865414" cy="669471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 dirty="0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3F3BA235-DD6D-2D61-E97D-68352C022AA4}"/>
                    </a:ext>
                  </a:extLst>
                </p:cNvPr>
                <p:cNvSpPr/>
                <p:nvPr/>
              </p:nvSpPr>
              <p:spPr>
                <a:xfrm>
                  <a:off x="424543" y="538842"/>
                  <a:ext cx="865414" cy="66947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0</a:t>
                  </a:r>
                  <a:endParaRPr lang="fr-FR" sz="1200" dirty="0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58D7E5A0-77E2-5D86-58D2-2745399E36CD}"/>
                    </a:ext>
                  </a:extLst>
                </p:cNvPr>
                <p:cNvSpPr/>
                <p:nvPr/>
              </p:nvSpPr>
              <p:spPr>
                <a:xfrm>
                  <a:off x="1289957" y="538841"/>
                  <a:ext cx="865414" cy="669471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1</a:t>
                  </a:r>
                  <a:endParaRPr lang="fr-FR" sz="1200" dirty="0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A092FA17-B226-E5D8-3B6C-90D0D61F75D2}"/>
                    </a:ext>
                  </a:extLst>
                </p:cNvPr>
                <p:cNvSpPr/>
                <p:nvPr/>
              </p:nvSpPr>
              <p:spPr>
                <a:xfrm>
                  <a:off x="2155371" y="538842"/>
                  <a:ext cx="865414" cy="66947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2</a:t>
                  </a:r>
                  <a:endParaRPr lang="fr-FR" sz="1200" dirty="0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566F9475-7426-6B0C-BDC5-F117BBF8C807}"/>
                    </a:ext>
                  </a:extLst>
                </p:cNvPr>
                <p:cNvSpPr/>
                <p:nvPr/>
              </p:nvSpPr>
              <p:spPr>
                <a:xfrm>
                  <a:off x="3020785" y="538841"/>
                  <a:ext cx="865414" cy="669471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3</a:t>
                  </a:r>
                  <a:endParaRPr lang="fr-FR" sz="1200" dirty="0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F9ACB81-7DEB-1F1E-867A-796066381CE5}"/>
                    </a:ext>
                  </a:extLst>
                </p:cNvPr>
                <p:cNvSpPr/>
                <p:nvPr/>
              </p:nvSpPr>
              <p:spPr>
                <a:xfrm>
                  <a:off x="3886199" y="538841"/>
                  <a:ext cx="865414" cy="66947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4</a:t>
                  </a:r>
                  <a:endParaRPr lang="fr-FR" sz="1200" dirty="0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24F902F5-AD17-FBE5-0940-2B751FCDBACE}"/>
                    </a:ext>
                  </a:extLst>
                </p:cNvPr>
                <p:cNvSpPr/>
                <p:nvPr/>
              </p:nvSpPr>
              <p:spPr>
                <a:xfrm>
                  <a:off x="4751613" y="538840"/>
                  <a:ext cx="865414" cy="669471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5</a:t>
                  </a:r>
                  <a:endParaRPr lang="fr-FR" sz="1200" dirty="0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FBA9F577-008A-1347-1A30-75DD86A66CB2}"/>
                    </a:ext>
                  </a:extLst>
                </p:cNvPr>
                <p:cNvSpPr/>
                <p:nvPr/>
              </p:nvSpPr>
              <p:spPr>
                <a:xfrm>
                  <a:off x="5617027" y="538841"/>
                  <a:ext cx="865414" cy="669471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6</a:t>
                  </a:r>
                  <a:endParaRPr lang="fr-FR" sz="1200" dirty="0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4DDE1684-3FAA-BF3D-2C3A-80C59CEAE101}"/>
                    </a:ext>
                  </a:extLst>
                </p:cNvPr>
                <p:cNvSpPr/>
                <p:nvPr/>
              </p:nvSpPr>
              <p:spPr>
                <a:xfrm>
                  <a:off x="6482441" y="538840"/>
                  <a:ext cx="865414" cy="669471"/>
                </a:xfrm>
                <a:prstGeom prst="rect">
                  <a:avLst/>
                </a:prstGeom>
                <a:solidFill>
                  <a:srgbClr val="EB1D9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7</a:t>
                  </a:r>
                  <a:endParaRPr lang="fr-FR" sz="1200" dirty="0"/>
                </a:p>
              </p:txBody>
            </p:sp>
          </p:grpSp>
          <p:grpSp>
            <p:nvGrpSpPr>
              <p:cNvPr id="64" name="Groupe 63">
                <a:extLst>
                  <a:ext uri="{FF2B5EF4-FFF2-40B4-BE49-F238E27FC236}">
                    <a16:creationId xmlns:a16="http://schemas.microsoft.com/office/drawing/2014/main" id="{423460BB-2503-9498-2681-3D9F0491BCB7}"/>
                  </a:ext>
                </a:extLst>
              </p:cNvPr>
              <p:cNvGrpSpPr/>
              <p:nvPr/>
            </p:nvGrpSpPr>
            <p:grpSpPr>
              <a:xfrm>
                <a:off x="903516" y="294468"/>
                <a:ext cx="10384968" cy="259868"/>
                <a:chOff x="424543" y="538839"/>
                <a:chExt cx="10384968" cy="66947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729E5E84-FDCF-AF5A-5275-DD44DF867513}"/>
                    </a:ext>
                  </a:extLst>
                </p:cNvPr>
                <p:cNvSpPr/>
                <p:nvPr/>
              </p:nvSpPr>
              <p:spPr>
                <a:xfrm>
                  <a:off x="7347855" y="538840"/>
                  <a:ext cx="865414" cy="669471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Gris</a:t>
                  </a:r>
                  <a:endParaRPr lang="fr-FR" sz="1200" dirty="0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F1868EFA-982C-C1C5-5D8B-3F52C97D5CA2}"/>
                    </a:ext>
                  </a:extLst>
                </p:cNvPr>
                <p:cNvSpPr/>
                <p:nvPr/>
              </p:nvSpPr>
              <p:spPr>
                <a:xfrm>
                  <a:off x="8213269" y="538839"/>
                  <a:ext cx="865414" cy="66947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</a:rPr>
                    <a:t>Blanc</a:t>
                  </a:r>
                  <a:endParaRPr lang="fr-FR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000B26A2-1F7D-B7F4-5558-DEF816B60E1F}"/>
                    </a:ext>
                  </a:extLst>
                </p:cNvPr>
                <p:cNvSpPr/>
                <p:nvPr/>
              </p:nvSpPr>
              <p:spPr>
                <a:xfrm>
                  <a:off x="9078683" y="538840"/>
                  <a:ext cx="865414" cy="669471"/>
                </a:xfrm>
                <a:prstGeom prst="rect">
                  <a:avLst/>
                </a:prstGeom>
                <a:solidFill>
                  <a:srgbClr val="CCC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Or</a:t>
                  </a:r>
                  <a:endParaRPr lang="fr-FR" sz="1200" dirty="0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75C21D50-983D-8A78-22CF-DA859BC5A4D7}"/>
                    </a:ext>
                  </a:extLst>
                </p:cNvPr>
                <p:cNvSpPr/>
                <p:nvPr/>
              </p:nvSpPr>
              <p:spPr>
                <a:xfrm>
                  <a:off x="9944097" y="538839"/>
                  <a:ext cx="865414" cy="669471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Argent</a:t>
                  </a:r>
                  <a:endParaRPr lang="fr-F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FD5856F9-B1CB-9C18-B317-F482FE8BC52E}"/>
                    </a:ext>
                  </a:extLst>
                </p:cNvPr>
                <p:cNvSpPr/>
                <p:nvPr/>
              </p:nvSpPr>
              <p:spPr>
                <a:xfrm>
                  <a:off x="424543" y="538841"/>
                  <a:ext cx="865414" cy="66947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Noir</a:t>
                  </a:r>
                  <a:endParaRPr lang="fr-FR" sz="1200" dirty="0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6943DA2D-C4B3-DF1F-F67A-A0D8812D2A04}"/>
                    </a:ext>
                  </a:extLst>
                </p:cNvPr>
                <p:cNvSpPr/>
                <p:nvPr/>
              </p:nvSpPr>
              <p:spPr>
                <a:xfrm>
                  <a:off x="1289957" y="538841"/>
                  <a:ext cx="865414" cy="669471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Brun</a:t>
                  </a:r>
                  <a:endParaRPr lang="fr-FR" sz="1200" dirty="0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4F51A766-E092-8B18-9ACE-A927316F2803}"/>
                    </a:ext>
                  </a:extLst>
                </p:cNvPr>
                <p:cNvSpPr/>
                <p:nvPr/>
              </p:nvSpPr>
              <p:spPr>
                <a:xfrm>
                  <a:off x="2155371" y="538842"/>
                  <a:ext cx="865414" cy="66947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Rouge</a:t>
                  </a:r>
                  <a:endParaRPr lang="fr-FR" sz="1200" dirty="0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3D244D57-55C6-F21D-009C-A1ACE4852D73}"/>
                    </a:ext>
                  </a:extLst>
                </p:cNvPr>
                <p:cNvSpPr/>
                <p:nvPr/>
              </p:nvSpPr>
              <p:spPr>
                <a:xfrm>
                  <a:off x="3020785" y="538841"/>
                  <a:ext cx="865414" cy="669471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Orange</a:t>
                  </a:r>
                  <a:endParaRPr lang="fr-FR" sz="1200" dirty="0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6DA6EBD3-02EE-7493-B853-B712CCD9ECF3}"/>
                    </a:ext>
                  </a:extLst>
                </p:cNvPr>
                <p:cNvSpPr/>
                <p:nvPr/>
              </p:nvSpPr>
              <p:spPr>
                <a:xfrm>
                  <a:off x="3886199" y="538841"/>
                  <a:ext cx="865414" cy="66947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Jaune</a:t>
                  </a:r>
                  <a:endParaRPr lang="fr-FR" sz="1200" dirty="0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735B7AEF-216E-E391-1042-D46C25997090}"/>
                    </a:ext>
                  </a:extLst>
                </p:cNvPr>
                <p:cNvSpPr/>
                <p:nvPr/>
              </p:nvSpPr>
              <p:spPr>
                <a:xfrm>
                  <a:off x="4751613" y="538840"/>
                  <a:ext cx="865414" cy="669471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Vert</a:t>
                  </a:r>
                  <a:endParaRPr lang="fr-FR" sz="1200" dirty="0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F87C2B02-2788-4CFB-2504-DE6F6AC0C2F6}"/>
                    </a:ext>
                  </a:extLst>
                </p:cNvPr>
                <p:cNvSpPr/>
                <p:nvPr/>
              </p:nvSpPr>
              <p:spPr>
                <a:xfrm>
                  <a:off x="5617027" y="538842"/>
                  <a:ext cx="865414" cy="669471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Bleu</a:t>
                  </a:r>
                  <a:endParaRPr lang="fr-FR" sz="1200" dirty="0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BA63CE2B-61C4-45FB-8FE0-94A4F434060F}"/>
                    </a:ext>
                  </a:extLst>
                </p:cNvPr>
                <p:cNvSpPr/>
                <p:nvPr/>
              </p:nvSpPr>
              <p:spPr>
                <a:xfrm>
                  <a:off x="6482441" y="538840"/>
                  <a:ext cx="865414" cy="669471"/>
                </a:xfrm>
                <a:prstGeom prst="rect">
                  <a:avLst/>
                </a:prstGeom>
                <a:solidFill>
                  <a:srgbClr val="EB1D9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Violet</a:t>
                  </a:r>
                  <a:endParaRPr lang="fr-FR" sz="1200" dirty="0"/>
                </a:p>
              </p:txBody>
            </p:sp>
          </p:grpSp>
        </p:grpSp>
        <p:sp>
          <p:nvSpPr>
            <p:cNvPr id="16" name="Flèche : droite 15">
              <a:extLst>
                <a:ext uri="{FF2B5EF4-FFF2-40B4-BE49-F238E27FC236}">
                  <a16:creationId xmlns:a16="http://schemas.microsoft.com/office/drawing/2014/main" id="{A27312C0-C198-7FA7-89F7-4AEC26A2EE90}"/>
                </a:ext>
              </a:extLst>
            </p:cNvPr>
            <p:cNvSpPr/>
            <p:nvPr/>
          </p:nvSpPr>
          <p:spPr>
            <a:xfrm>
              <a:off x="113977" y="521158"/>
              <a:ext cx="1302813" cy="448161"/>
            </a:xfrm>
            <a:prstGeom prst="rightArrow">
              <a:avLst>
                <a:gd name="adj1" fmla="val 50000"/>
                <a:gd name="adj2" fmla="val 2787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FF0000"/>
                  </a:solidFill>
                </a:rPr>
                <a:t>Chiffre</a:t>
              </a:r>
              <a:endParaRPr lang="fr-FR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Flèche : droite 16">
              <a:extLst>
                <a:ext uri="{FF2B5EF4-FFF2-40B4-BE49-F238E27FC236}">
                  <a16:creationId xmlns:a16="http://schemas.microsoft.com/office/drawing/2014/main" id="{B3158406-7824-D417-E4E1-0CFDEC65DFFF}"/>
                </a:ext>
              </a:extLst>
            </p:cNvPr>
            <p:cNvSpPr/>
            <p:nvPr/>
          </p:nvSpPr>
          <p:spPr>
            <a:xfrm>
              <a:off x="113976" y="969319"/>
              <a:ext cx="1302813" cy="448161"/>
            </a:xfrm>
            <a:prstGeom prst="rightArrow">
              <a:avLst>
                <a:gd name="adj1" fmla="val 50000"/>
                <a:gd name="adj2" fmla="val 2787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FF0000"/>
                  </a:solidFill>
                </a:rPr>
                <a:t>Fact. Mult</a:t>
              </a:r>
              <a:endParaRPr lang="fr-FR" sz="12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DFD032CE-EA17-2449-91AE-84269A85090D}"/>
                    </a:ext>
                  </a:extLst>
                </p:cNvPr>
                <p:cNvSpPr txBox="1"/>
                <p:nvPr/>
              </p:nvSpPr>
              <p:spPr>
                <a:xfrm>
                  <a:off x="1639518" y="1003476"/>
                  <a:ext cx="476412" cy="281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GB" sz="1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p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B26E0AE3-3E50-5B7D-7680-69538636D5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9518" y="1003476"/>
                  <a:ext cx="476412" cy="281167"/>
                </a:xfrm>
                <a:prstGeom prst="rect">
                  <a:avLst/>
                </a:prstGeom>
                <a:blipFill>
                  <a:blip r:embed="rId3"/>
                  <a:stretch>
                    <a:fillRect b="-2903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4A36E5C8-ED3C-E2CD-328D-BBDF2741C350}"/>
                    </a:ext>
                  </a:extLst>
                </p:cNvPr>
                <p:cNvSpPr txBox="1"/>
                <p:nvPr/>
              </p:nvSpPr>
              <p:spPr>
                <a:xfrm>
                  <a:off x="2486071" y="1003476"/>
                  <a:ext cx="476412" cy="281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07010B19-6776-D70E-8456-A542D5EB6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6071" y="1003476"/>
                  <a:ext cx="476412" cy="281167"/>
                </a:xfrm>
                <a:prstGeom prst="rect">
                  <a:avLst/>
                </a:prstGeom>
                <a:blipFill>
                  <a:blip r:embed="rId4"/>
                  <a:stretch>
                    <a:fillRect b="-2903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9F78B58D-B786-8F35-F61A-DC10C5634578}"/>
                    </a:ext>
                  </a:extLst>
                </p:cNvPr>
                <p:cNvSpPr txBox="1"/>
                <p:nvPr/>
              </p:nvSpPr>
              <p:spPr>
                <a:xfrm>
                  <a:off x="3429960" y="1003476"/>
                  <a:ext cx="476412" cy="281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9D16E066-0C95-439D-A51F-31E1216993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960" y="1003476"/>
                  <a:ext cx="476412" cy="281167"/>
                </a:xfrm>
                <a:prstGeom prst="rect">
                  <a:avLst/>
                </a:prstGeom>
                <a:blipFill>
                  <a:blip r:embed="rId5"/>
                  <a:stretch>
                    <a:fillRect b="-2903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72ECDD4B-5AFA-6332-3FD8-BE8D0FF79BE1}"/>
                    </a:ext>
                  </a:extLst>
                </p:cNvPr>
                <p:cNvSpPr txBox="1"/>
                <p:nvPr/>
              </p:nvSpPr>
              <p:spPr>
                <a:xfrm>
                  <a:off x="4276513" y="1003476"/>
                  <a:ext cx="476412" cy="281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7644E2AC-C9C7-79F1-9D7B-0BB0FD6A41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513" y="1003476"/>
                  <a:ext cx="476412" cy="281167"/>
                </a:xfrm>
                <a:prstGeom prst="rect">
                  <a:avLst/>
                </a:prstGeom>
                <a:blipFill>
                  <a:blip r:embed="rId6"/>
                  <a:stretch>
                    <a:fillRect b="-2903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D5E70503-6E5F-3DA5-7A22-975F23351D18}"/>
                    </a:ext>
                  </a:extLst>
                </p:cNvPr>
                <p:cNvSpPr txBox="1"/>
                <p:nvPr/>
              </p:nvSpPr>
              <p:spPr>
                <a:xfrm>
                  <a:off x="5189311" y="1003476"/>
                  <a:ext cx="476412" cy="2807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C8E005C3-AC51-E1FE-579A-14951D7F52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9311" y="1003476"/>
                  <a:ext cx="476412" cy="280718"/>
                </a:xfrm>
                <a:prstGeom prst="rect">
                  <a:avLst/>
                </a:prstGeom>
                <a:blipFill>
                  <a:blip r:embed="rId7"/>
                  <a:stretch>
                    <a:fillRect b="-2903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7B3C9A51-260A-6CB5-2BD6-69E48A48A4A6}"/>
                    </a:ext>
                  </a:extLst>
                </p:cNvPr>
                <p:cNvSpPr txBox="1"/>
                <p:nvPr/>
              </p:nvSpPr>
              <p:spPr>
                <a:xfrm>
                  <a:off x="6035864" y="1003476"/>
                  <a:ext cx="476412" cy="2839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p>
                        </m:sSup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D6C0265D-F99D-1D15-A696-3939881B9A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5864" y="1003476"/>
                  <a:ext cx="476412" cy="283924"/>
                </a:xfrm>
                <a:prstGeom prst="rect">
                  <a:avLst/>
                </a:prstGeom>
                <a:blipFill>
                  <a:blip r:embed="rId8"/>
                  <a:stretch>
                    <a:fillRect b="-2812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3D1CDEF-F9B9-93C6-C248-628DD88BA469}"/>
                    </a:ext>
                  </a:extLst>
                </p:cNvPr>
                <p:cNvSpPr txBox="1"/>
                <p:nvPr/>
              </p:nvSpPr>
              <p:spPr>
                <a:xfrm>
                  <a:off x="6979753" y="1003476"/>
                  <a:ext cx="476412" cy="281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p>
                        </m:sSup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81C5DD32-BDD2-5E10-F64C-FDF1FAC10B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9753" y="1003476"/>
                  <a:ext cx="476412" cy="281167"/>
                </a:xfrm>
                <a:prstGeom prst="rect">
                  <a:avLst/>
                </a:prstGeom>
                <a:blipFill>
                  <a:blip r:embed="rId9"/>
                  <a:stretch>
                    <a:fillRect b="-2903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45D40B85-5956-5A23-12A0-DE7D3B62F6A6}"/>
                    </a:ext>
                  </a:extLst>
                </p:cNvPr>
                <p:cNvSpPr txBox="1"/>
                <p:nvPr/>
              </p:nvSpPr>
              <p:spPr>
                <a:xfrm>
                  <a:off x="7826306" y="1003476"/>
                  <a:ext cx="476412" cy="280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p>
                        </m:sSup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0CB1EEF3-2408-F456-312E-2A56508875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6306" y="1003476"/>
                  <a:ext cx="476412" cy="280333"/>
                </a:xfrm>
                <a:prstGeom prst="rect">
                  <a:avLst/>
                </a:prstGeom>
                <a:blipFill>
                  <a:blip r:embed="rId10"/>
                  <a:stretch>
                    <a:fillRect b="-2903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E7096359-C64B-43FA-31DC-2BB0A572656B}"/>
                    </a:ext>
                  </a:extLst>
                </p:cNvPr>
                <p:cNvSpPr txBox="1"/>
                <p:nvPr/>
              </p:nvSpPr>
              <p:spPr>
                <a:xfrm>
                  <a:off x="8789738" y="1002282"/>
                  <a:ext cx="476412" cy="281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p>
                        </m:sSup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C488DCBE-4593-2239-A9AD-796A146ABD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9738" y="1002282"/>
                  <a:ext cx="476412" cy="281167"/>
                </a:xfrm>
                <a:prstGeom prst="rect">
                  <a:avLst/>
                </a:prstGeom>
                <a:blipFill>
                  <a:blip r:embed="rId11"/>
                  <a:stretch>
                    <a:fillRect b="-2903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F111BAF7-E70D-8ED0-7423-44214B4CEB65}"/>
                    </a:ext>
                  </a:extLst>
                </p:cNvPr>
                <p:cNvSpPr txBox="1"/>
                <p:nvPr/>
              </p:nvSpPr>
              <p:spPr>
                <a:xfrm>
                  <a:off x="9705929" y="1003476"/>
                  <a:ext cx="476412" cy="281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p>
                        </m:sSup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D52E733A-3BA7-1577-D2E2-598A3060E8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5929" y="1003476"/>
                  <a:ext cx="476412" cy="281167"/>
                </a:xfrm>
                <a:prstGeom prst="rect">
                  <a:avLst/>
                </a:prstGeom>
                <a:blipFill>
                  <a:blip r:embed="rId12"/>
                  <a:stretch>
                    <a:fillRect b="-2903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9B4CF39F-FDA5-9F73-B28B-465215DE975B}"/>
                    </a:ext>
                  </a:extLst>
                </p:cNvPr>
                <p:cNvSpPr txBox="1"/>
                <p:nvPr/>
              </p:nvSpPr>
              <p:spPr>
                <a:xfrm>
                  <a:off x="10585990" y="1001182"/>
                  <a:ext cx="558165" cy="281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872B8151-2112-0429-8A9E-564F9478D3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5990" y="1001182"/>
                  <a:ext cx="558165" cy="281167"/>
                </a:xfrm>
                <a:prstGeom prst="rect">
                  <a:avLst/>
                </a:prstGeom>
                <a:blipFill>
                  <a:blip r:embed="rId13"/>
                  <a:stretch>
                    <a:fillRect b="-2903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609C8A66-CB94-5EA0-394E-5477C1211DD6}"/>
                    </a:ext>
                  </a:extLst>
                </p:cNvPr>
                <p:cNvSpPr txBox="1"/>
                <p:nvPr/>
              </p:nvSpPr>
              <p:spPr>
                <a:xfrm>
                  <a:off x="11402710" y="1001182"/>
                  <a:ext cx="558165" cy="281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8D1651D0-5C11-8954-07C6-661457AACE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2710" y="1001182"/>
                  <a:ext cx="558165" cy="281167"/>
                </a:xfrm>
                <a:prstGeom prst="rect">
                  <a:avLst/>
                </a:prstGeom>
                <a:blipFill>
                  <a:blip r:embed="rId14"/>
                  <a:stretch>
                    <a:fillRect b="-2903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Flèche : droite 30">
              <a:extLst>
                <a:ext uri="{FF2B5EF4-FFF2-40B4-BE49-F238E27FC236}">
                  <a16:creationId xmlns:a16="http://schemas.microsoft.com/office/drawing/2014/main" id="{9218950F-1117-EA84-E434-45D9505F0F33}"/>
                </a:ext>
              </a:extLst>
            </p:cNvPr>
            <p:cNvSpPr/>
            <p:nvPr/>
          </p:nvSpPr>
          <p:spPr>
            <a:xfrm>
              <a:off x="132082" y="1376734"/>
              <a:ext cx="1302813" cy="448161"/>
            </a:xfrm>
            <a:prstGeom prst="rightArrow">
              <a:avLst>
                <a:gd name="adj1" fmla="val 50000"/>
                <a:gd name="adj2" fmla="val 2787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FF0000"/>
                  </a:solidFill>
                </a:rPr>
                <a:t>Tolérance</a:t>
              </a:r>
              <a:endParaRPr lang="fr-FR" sz="12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70ACED30-430B-E83D-474E-E41E7F314C91}"/>
                    </a:ext>
                  </a:extLst>
                </p:cNvPr>
                <p:cNvSpPr txBox="1"/>
                <p:nvPr/>
              </p:nvSpPr>
              <p:spPr>
                <a:xfrm>
                  <a:off x="2421117" y="1432751"/>
                  <a:ext cx="5629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480B5A78-FCED-15B5-22D8-D44AEA62DC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1117" y="1432751"/>
                  <a:ext cx="562975" cy="276999"/>
                </a:xfrm>
                <a:prstGeom prst="rect">
                  <a:avLst/>
                </a:prstGeom>
                <a:blipFill>
                  <a:blip r:embed="rId15"/>
                  <a:stretch>
                    <a:fillRect b="-4193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0F6B90F3-EC6B-BC0B-0529-8FAB202A39AE}"/>
                    </a:ext>
                  </a:extLst>
                </p:cNvPr>
                <p:cNvSpPr txBox="1"/>
                <p:nvPr/>
              </p:nvSpPr>
              <p:spPr>
                <a:xfrm>
                  <a:off x="3355532" y="1427055"/>
                  <a:ext cx="5629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59BDFD38-BDAA-A817-E71C-BF02860FC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5532" y="1427055"/>
                  <a:ext cx="562975" cy="276999"/>
                </a:xfrm>
                <a:prstGeom prst="rect">
                  <a:avLst/>
                </a:prstGeom>
                <a:blipFill>
                  <a:blip r:embed="rId16"/>
                  <a:stretch>
                    <a:fillRect b="-4193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23FAC2DD-6D8A-2FAD-4C79-3424BFD4FB70}"/>
                    </a:ext>
                  </a:extLst>
                </p:cNvPr>
                <p:cNvSpPr txBox="1"/>
                <p:nvPr/>
              </p:nvSpPr>
              <p:spPr>
                <a:xfrm>
                  <a:off x="5902526" y="1426056"/>
                  <a:ext cx="71205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BE899C74-0798-EDD3-169D-975AB407D0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2526" y="1426056"/>
                  <a:ext cx="712053" cy="276999"/>
                </a:xfrm>
                <a:prstGeom prst="rect">
                  <a:avLst/>
                </a:prstGeom>
                <a:blipFill>
                  <a:blip r:embed="rId17"/>
                  <a:stretch>
                    <a:fillRect b="-4193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347BA796-1C00-A94D-0232-70C0C87F91DC}"/>
                    </a:ext>
                  </a:extLst>
                </p:cNvPr>
                <p:cNvSpPr txBox="1"/>
                <p:nvPr/>
              </p:nvSpPr>
              <p:spPr>
                <a:xfrm>
                  <a:off x="6778024" y="1421982"/>
                  <a:ext cx="80342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𝟐𝟓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494CD55A-8564-F0EE-134B-52E04EFD10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8024" y="1421982"/>
                  <a:ext cx="803425" cy="276999"/>
                </a:xfrm>
                <a:prstGeom prst="rect">
                  <a:avLst/>
                </a:prstGeom>
                <a:blipFill>
                  <a:blip r:embed="rId18"/>
                  <a:stretch>
                    <a:fillRect r="-1695" b="-4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CE671DC1-3E15-0548-30A5-6B6B372C742F}"/>
                    </a:ext>
                  </a:extLst>
                </p:cNvPr>
                <p:cNvSpPr txBox="1"/>
                <p:nvPr/>
              </p:nvSpPr>
              <p:spPr>
                <a:xfrm>
                  <a:off x="7739577" y="1416046"/>
                  <a:ext cx="896990" cy="407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00BDADC8-E18B-C582-91A2-9E6B7994C8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9577" y="1416046"/>
                  <a:ext cx="896990" cy="40787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EF5E6CE5-90B7-BE85-ACC4-48083A47F50D}"/>
                    </a:ext>
                  </a:extLst>
                </p:cNvPr>
                <p:cNvSpPr txBox="1"/>
                <p:nvPr/>
              </p:nvSpPr>
              <p:spPr>
                <a:xfrm>
                  <a:off x="8630062" y="1416046"/>
                  <a:ext cx="80342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𝟎𝟓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786AE3F6-1E25-B5F3-5EA8-147C65FBF9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0062" y="1416046"/>
                  <a:ext cx="803425" cy="276999"/>
                </a:xfrm>
                <a:prstGeom prst="rect">
                  <a:avLst/>
                </a:prstGeom>
                <a:blipFill>
                  <a:blip r:embed="rId20"/>
                  <a:stretch>
                    <a:fillRect r="-1695" b="-4193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53E29B81-22CA-CC3F-5372-20121DC58279}"/>
                    </a:ext>
                  </a:extLst>
                </p:cNvPr>
                <p:cNvSpPr txBox="1"/>
                <p:nvPr/>
              </p:nvSpPr>
              <p:spPr>
                <a:xfrm>
                  <a:off x="10411032" y="1416046"/>
                  <a:ext cx="5629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EA92DCF2-BF54-5E06-B301-16EB621EFA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1032" y="1416046"/>
                  <a:ext cx="562975" cy="276999"/>
                </a:xfrm>
                <a:prstGeom prst="rect">
                  <a:avLst/>
                </a:prstGeom>
                <a:blipFill>
                  <a:blip r:embed="rId21"/>
                  <a:stretch>
                    <a:fillRect b="-4193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4E6ED32C-0BD3-6EDA-041D-149EF025D61C}"/>
                    </a:ext>
                  </a:extLst>
                </p:cNvPr>
                <p:cNvSpPr txBox="1"/>
                <p:nvPr/>
              </p:nvSpPr>
              <p:spPr>
                <a:xfrm>
                  <a:off x="11408496" y="1416046"/>
                  <a:ext cx="730550" cy="407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4D5DAF7E-9B4F-6B60-66CB-5895B06F5A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8496" y="1416046"/>
                  <a:ext cx="730550" cy="407876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B44C4BC-296A-CC54-C51E-CEE2537EE681}"/>
                </a:ext>
              </a:extLst>
            </p:cNvPr>
            <p:cNvGrpSpPr/>
            <p:nvPr/>
          </p:nvGrpSpPr>
          <p:grpSpPr>
            <a:xfrm>
              <a:off x="1506187" y="893616"/>
              <a:ext cx="10685811" cy="931279"/>
              <a:chOff x="424543" y="538839"/>
              <a:chExt cx="10384968" cy="669474"/>
            </a:xfrm>
            <a:noFill/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2D7AC0E-902E-9AB7-BBA3-2C89BB52387F}"/>
                  </a:ext>
                </a:extLst>
              </p:cNvPr>
              <p:cNvSpPr/>
              <p:nvPr/>
            </p:nvSpPr>
            <p:spPr>
              <a:xfrm>
                <a:off x="7347855" y="538840"/>
                <a:ext cx="865414" cy="6694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8</a:t>
                </a:r>
                <a:endParaRPr lang="fr-FR" sz="12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982D236-2A9E-4133-40E3-2D179C3F2773}"/>
                  </a:ext>
                </a:extLst>
              </p:cNvPr>
              <p:cNvSpPr/>
              <p:nvPr/>
            </p:nvSpPr>
            <p:spPr>
              <a:xfrm>
                <a:off x="8213269" y="538839"/>
                <a:ext cx="865414" cy="669471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0476FD4-A469-17E0-77CB-E0D022A0351D}"/>
                  </a:ext>
                </a:extLst>
              </p:cNvPr>
              <p:cNvSpPr/>
              <p:nvPr/>
            </p:nvSpPr>
            <p:spPr>
              <a:xfrm>
                <a:off x="9078683" y="538840"/>
                <a:ext cx="865414" cy="6694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39A3B33-FC39-87EF-34E7-219ABA724B7A}"/>
                  </a:ext>
                </a:extLst>
              </p:cNvPr>
              <p:cNvSpPr/>
              <p:nvPr/>
            </p:nvSpPr>
            <p:spPr>
              <a:xfrm>
                <a:off x="9944097" y="538839"/>
                <a:ext cx="865414" cy="6694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2BDD6BE-4CB0-9943-7880-6E2D9A2C0987}"/>
                  </a:ext>
                </a:extLst>
              </p:cNvPr>
              <p:cNvSpPr/>
              <p:nvPr/>
            </p:nvSpPr>
            <p:spPr>
              <a:xfrm>
                <a:off x="424543" y="538842"/>
                <a:ext cx="865414" cy="6694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0</a:t>
                </a:r>
                <a:endParaRPr lang="fr-FR" sz="1200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201DAD7-376D-6AAF-8B92-5983A1FB6439}"/>
                  </a:ext>
                </a:extLst>
              </p:cNvPr>
              <p:cNvSpPr/>
              <p:nvPr/>
            </p:nvSpPr>
            <p:spPr>
              <a:xfrm>
                <a:off x="1289957" y="538841"/>
                <a:ext cx="865414" cy="6694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1</a:t>
                </a:r>
                <a:endParaRPr lang="fr-FR" sz="1200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10A2966-5A73-E9E2-6EC3-F792F7EA47B9}"/>
                  </a:ext>
                </a:extLst>
              </p:cNvPr>
              <p:cNvSpPr/>
              <p:nvPr/>
            </p:nvSpPr>
            <p:spPr>
              <a:xfrm>
                <a:off x="2155371" y="538842"/>
                <a:ext cx="865414" cy="6694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2</a:t>
                </a:r>
                <a:endParaRPr lang="fr-FR" sz="1200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2F190B9-5265-EF62-9AD2-7A9D4CFB1EE0}"/>
                  </a:ext>
                </a:extLst>
              </p:cNvPr>
              <p:cNvSpPr/>
              <p:nvPr/>
            </p:nvSpPr>
            <p:spPr>
              <a:xfrm>
                <a:off x="3020785" y="538841"/>
                <a:ext cx="865414" cy="6694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3</a:t>
                </a:r>
                <a:endParaRPr lang="fr-FR" sz="12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4CA5C96-8CB0-E4B5-4328-4017EC85E178}"/>
                  </a:ext>
                </a:extLst>
              </p:cNvPr>
              <p:cNvSpPr/>
              <p:nvPr/>
            </p:nvSpPr>
            <p:spPr>
              <a:xfrm>
                <a:off x="3886199" y="538841"/>
                <a:ext cx="865414" cy="6694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4</a:t>
                </a:r>
                <a:endParaRPr lang="fr-FR" sz="1200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F9C9E44-28C3-0178-6069-E447DF80BD5F}"/>
                  </a:ext>
                </a:extLst>
              </p:cNvPr>
              <p:cNvSpPr/>
              <p:nvPr/>
            </p:nvSpPr>
            <p:spPr>
              <a:xfrm>
                <a:off x="4751613" y="538840"/>
                <a:ext cx="865414" cy="6694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5</a:t>
                </a:r>
                <a:endParaRPr lang="fr-FR" sz="1200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7129BF2-012A-86DC-A04A-976554CF2A67}"/>
                  </a:ext>
                </a:extLst>
              </p:cNvPr>
              <p:cNvSpPr/>
              <p:nvPr/>
            </p:nvSpPr>
            <p:spPr>
              <a:xfrm>
                <a:off x="5617027" y="538841"/>
                <a:ext cx="865414" cy="6694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6</a:t>
                </a:r>
                <a:endParaRPr lang="fr-FR" sz="1200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41F196D-3139-F4F7-3140-F42D4A2F91DE}"/>
                  </a:ext>
                </a:extLst>
              </p:cNvPr>
              <p:cNvSpPr/>
              <p:nvPr/>
            </p:nvSpPr>
            <p:spPr>
              <a:xfrm>
                <a:off x="6482441" y="538840"/>
                <a:ext cx="865414" cy="6694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7</a:t>
                </a:r>
                <a:endParaRPr lang="fr-FR" sz="1200" dirty="0"/>
              </a:p>
            </p:txBody>
          </p:sp>
        </p:grp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9FF9DC51-6D1C-D8AF-204B-768F16C0FB93}"/>
                </a:ext>
              </a:extLst>
            </p:cNvPr>
            <p:cNvCxnSpPr>
              <a:stCxn id="49" idx="1"/>
              <a:endCxn id="46" idx="3"/>
            </p:cNvCxnSpPr>
            <p:nvPr/>
          </p:nvCxnSpPr>
          <p:spPr>
            <a:xfrm flipV="1">
              <a:off x="1506187" y="1359254"/>
              <a:ext cx="10685811" cy="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B226327F-5CD2-3DBB-BE91-5EC2C9491A86}"/>
                </a:ext>
              </a:extLst>
            </p:cNvPr>
            <p:cNvSpPr txBox="1"/>
            <p:nvPr/>
          </p:nvSpPr>
          <p:spPr>
            <a:xfrm>
              <a:off x="9672233" y="-2035369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44EA505E-CEA2-A590-48F9-52EB3D1EBC96}"/>
              </a:ext>
            </a:extLst>
          </p:cNvPr>
          <p:cNvGrpSpPr/>
          <p:nvPr/>
        </p:nvGrpSpPr>
        <p:grpSpPr>
          <a:xfrm>
            <a:off x="314979" y="2807292"/>
            <a:ext cx="5053776" cy="878952"/>
            <a:chOff x="3998462" y="2675744"/>
            <a:chExt cx="3267430" cy="568271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27498316-4222-94CC-5469-3A39BDEA7146}"/>
                </a:ext>
              </a:extLst>
            </p:cNvPr>
            <p:cNvGrpSpPr/>
            <p:nvPr/>
          </p:nvGrpSpPr>
          <p:grpSpPr>
            <a:xfrm>
              <a:off x="3998462" y="2680618"/>
              <a:ext cx="3267430" cy="563397"/>
              <a:chOff x="3208859" y="2680618"/>
              <a:chExt cx="3267430" cy="563397"/>
            </a:xfrm>
          </p:grpSpPr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3A4C0B2C-4F0E-9594-7C84-A7AEEBA35E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41719" y="2959708"/>
                <a:ext cx="934570" cy="6723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  <a:effectLst>
                <a:reflection dist="12700" dir="5400000" sy="-100000" algn="bl" rotWithShape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EC0F54F4-4E11-7D31-D0FC-A033082555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8859" y="2959708"/>
                <a:ext cx="934570" cy="6723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  <a:effectLst>
                <a:reflection dist="12700" dir="5400000" sy="-100000" algn="bl" rotWithShape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Forme libre : forme 46">
                <a:extLst>
                  <a:ext uri="{FF2B5EF4-FFF2-40B4-BE49-F238E27FC236}">
                    <a16:creationId xmlns:a16="http://schemas.microsoft.com/office/drawing/2014/main" id="{D34A0736-09B9-8EFE-B9C8-7AEB1C33A8FD}"/>
                  </a:ext>
                </a:extLst>
              </p:cNvPr>
              <p:cNvSpPr/>
              <p:nvPr/>
            </p:nvSpPr>
            <p:spPr>
              <a:xfrm>
                <a:off x="4060909" y="2680618"/>
                <a:ext cx="1563330" cy="563397"/>
              </a:xfrm>
              <a:custGeom>
                <a:avLst/>
                <a:gdLst>
                  <a:gd name="connsiteX0" fmla="*/ 115535 w 1563330"/>
                  <a:gd name="connsiteY0" fmla="*/ 0 h 563397"/>
                  <a:gd name="connsiteX1" fmla="*/ 388022 w 1563330"/>
                  <a:gd name="connsiteY1" fmla="*/ 0 h 563397"/>
                  <a:gd name="connsiteX2" fmla="*/ 484647 w 1563330"/>
                  <a:gd name="connsiteY2" fmla="*/ 92112 h 563397"/>
                  <a:gd name="connsiteX3" fmla="*/ 1078684 w 1563330"/>
                  <a:gd name="connsiteY3" fmla="*/ 92112 h 563397"/>
                  <a:gd name="connsiteX4" fmla="*/ 1175309 w 1563330"/>
                  <a:gd name="connsiteY4" fmla="*/ 0 h 563397"/>
                  <a:gd name="connsiteX5" fmla="*/ 1447795 w 1563330"/>
                  <a:gd name="connsiteY5" fmla="*/ 0 h 563397"/>
                  <a:gd name="connsiteX6" fmla="*/ 1563330 w 1563330"/>
                  <a:gd name="connsiteY6" fmla="*/ 110139 h 563397"/>
                  <a:gd name="connsiteX7" fmla="*/ 1563330 w 1563330"/>
                  <a:gd name="connsiteY7" fmla="*/ 165938 h 563397"/>
                  <a:gd name="connsiteX8" fmla="*/ 1563330 w 1563330"/>
                  <a:gd name="connsiteY8" fmla="*/ 269546 h 563397"/>
                  <a:gd name="connsiteX9" fmla="*/ 1563330 w 1563330"/>
                  <a:gd name="connsiteY9" fmla="*/ 281698 h 563397"/>
                  <a:gd name="connsiteX10" fmla="*/ 1563330 w 1563330"/>
                  <a:gd name="connsiteY10" fmla="*/ 345668 h 563397"/>
                  <a:gd name="connsiteX11" fmla="*/ 1563330 w 1563330"/>
                  <a:gd name="connsiteY11" fmla="*/ 448292 h 563397"/>
                  <a:gd name="connsiteX12" fmla="*/ 1442586 w 1563330"/>
                  <a:gd name="connsiteY12" fmla="*/ 563397 h 563397"/>
                  <a:gd name="connsiteX13" fmla="*/ 1180518 w 1563330"/>
                  <a:gd name="connsiteY13" fmla="*/ 563397 h 563397"/>
                  <a:gd name="connsiteX14" fmla="*/ 1092525 w 1563330"/>
                  <a:gd name="connsiteY14" fmla="*/ 479514 h 563397"/>
                  <a:gd name="connsiteX15" fmla="*/ 470805 w 1563330"/>
                  <a:gd name="connsiteY15" fmla="*/ 479514 h 563397"/>
                  <a:gd name="connsiteX16" fmla="*/ 382813 w 1563330"/>
                  <a:gd name="connsiteY16" fmla="*/ 563397 h 563397"/>
                  <a:gd name="connsiteX17" fmla="*/ 120745 w 1563330"/>
                  <a:gd name="connsiteY17" fmla="*/ 563397 h 563397"/>
                  <a:gd name="connsiteX18" fmla="*/ 0 w 1563330"/>
                  <a:gd name="connsiteY18" fmla="*/ 448292 h 563397"/>
                  <a:gd name="connsiteX19" fmla="*/ 0 w 1563330"/>
                  <a:gd name="connsiteY19" fmla="*/ 345668 h 563397"/>
                  <a:gd name="connsiteX20" fmla="*/ 0 w 1563330"/>
                  <a:gd name="connsiteY20" fmla="*/ 281698 h 563397"/>
                  <a:gd name="connsiteX21" fmla="*/ 0 w 1563330"/>
                  <a:gd name="connsiteY21" fmla="*/ 269546 h 563397"/>
                  <a:gd name="connsiteX22" fmla="*/ 0 w 1563330"/>
                  <a:gd name="connsiteY22" fmla="*/ 165938 h 563397"/>
                  <a:gd name="connsiteX23" fmla="*/ 0 w 1563330"/>
                  <a:gd name="connsiteY23" fmla="*/ 110139 h 563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563330" h="563397">
                    <a:moveTo>
                      <a:pt x="115535" y="0"/>
                    </a:moveTo>
                    <a:lnTo>
                      <a:pt x="388022" y="0"/>
                    </a:lnTo>
                    <a:lnTo>
                      <a:pt x="484647" y="92112"/>
                    </a:lnTo>
                    <a:lnTo>
                      <a:pt x="1078684" y="92112"/>
                    </a:lnTo>
                    <a:lnTo>
                      <a:pt x="1175309" y="0"/>
                    </a:lnTo>
                    <a:lnTo>
                      <a:pt x="1447795" y="0"/>
                    </a:lnTo>
                    <a:lnTo>
                      <a:pt x="1563330" y="110139"/>
                    </a:lnTo>
                    <a:lnTo>
                      <a:pt x="1563330" y="165938"/>
                    </a:lnTo>
                    <a:lnTo>
                      <a:pt x="1563330" y="269546"/>
                    </a:lnTo>
                    <a:lnTo>
                      <a:pt x="1563330" y="281698"/>
                    </a:lnTo>
                    <a:lnTo>
                      <a:pt x="1563330" y="345668"/>
                    </a:lnTo>
                    <a:lnTo>
                      <a:pt x="1563330" y="448292"/>
                    </a:lnTo>
                    <a:lnTo>
                      <a:pt x="1442586" y="563397"/>
                    </a:lnTo>
                    <a:lnTo>
                      <a:pt x="1180518" y="563397"/>
                    </a:lnTo>
                    <a:lnTo>
                      <a:pt x="1092525" y="479514"/>
                    </a:lnTo>
                    <a:lnTo>
                      <a:pt x="470805" y="479514"/>
                    </a:lnTo>
                    <a:lnTo>
                      <a:pt x="382813" y="563397"/>
                    </a:lnTo>
                    <a:lnTo>
                      <a:pt x="120745" y="563397"/>
                    </a:lnTo>
                    <a:lnTo>
                      <a:pt x="0" y="448292"/>
                    </a:lnTo>
                    <a:lnTo>
                      <a:pt x="0" y="345668"/>
                    </a:lnTo>
                    <a:lnTo>
                      <a:pt x="0" y="281698"/>
                    </a:lnTo>
                    <a:lnTo>
                      <a:pt x="0" y="269546"/>
                    </a:lnTo>
                    <a:lnTo>
                      <a:pt x="0" y="165938"/>
                    </a:lnTo>
                    <a:lnTo>
                      <a:pt x="0" y="11013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reflection blurRad="6350" stA="50000" endA="300" dir="5400000" sy="-100000" algn="bl" rotWithShape="0"/>
              </a:effectLst>
              <a:scene3d>
                <a:camera prst="orthographicFront"/>
                <a:lightRig rig="threePt" dir="t"/>
              </a:scene3d>
              <a:sp3d prstMaterial="plastic"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608E8B-7C27-4DD7-4B56-83AB5F188CB5}"/>
                </a:ext>
              </a:extLst>
            </p:cNvPr>
            <p:cNvSpPr/>
            <p:nvPr/>
          </p:nvSpPr>
          <p:spPr>
            <a:xfrm>
              <a:off x="5039314" y="2675744"/>
              <a:ext cx="89941" cy="56463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9A5A88B-07E0-8E7E-43EB-1D002155C1EB}"/>
                </a:ext>
              </a:extLst>
            </p:cNvPr>
            <p:cNvSpPr/>
            <p:nvPr/>
          </p:nvSpPr>
          <p:spPr>
            <a:xfrm>
              <a:off x="5380309" y="2769985"/>
              <a:ext cx="89941" cy="3928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35C574D-32F1-A962-7D65-784397D34741}"/>
                </a:ext>
              </a:extLst>
            </p:cNvPr>
            <p:cNvSpPr/>
            <p:nvPr/>
          </p:nvSpPr>
          <p:spPr>
            <a:xfrm>
              <a:off x="5533439" y="2769984"/>
              <a:ext cx="89941" cy="39289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23073BC7-0A38-E221-C3CD-995387CB5D35}"/>
                  </a:ext>
                </a:extLst>
              </p:cNvPr>
              <p:cNvSpPr txBox="1"/>
              <p:nvPr/>
            </p:nvSpPr>
            <p:spPr>
              <a:xfrm>
                <a:off x="1585305" y="4112529"/>
                <a:ext cx="4081931" cy="734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/>
                  <a:t>R = ( </a:t>
                </a:r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 dirty="0" smtClean="0">
                            <a:latin typeface="Cambria Math" panose="02040503050406030204" pitchFamily="18" charset="0"/>
                          </a:rPr>
                          <m:t>𝟎𝟏𝟎</m:t>
                        </m:r>
                      </m:e>
                      <m:sup>
                        <m:r>
                          <a:rPr lang="en-GB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GB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𝟐𝟎</m:t>
                    </m:r>
                    <m:r>
                      <a:rPr lang="en-GB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 )</m:t>
                    </m:r>
                    <m:r>
                      <a:rPr lang="en-GB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GB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2000" dirty="0"/>
              </a:p>
              <a:p>
                <a:r>
                  <a:rPr lang="en-GB" sz="2000" b="1" dirty="0"/>
                  <a:t>R =1000 </a:t>
                </a:r>
                <a14:m>
                  <m:oMath xmlns:m="http://schemas.openxmlformats.org/officeDocument/2006/math">
                    <m:r>
                      <a:rPr lang="en-GB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GB" sz="2000" b="1" dirty="0"/>
                  <a:t> = 1k</a:t>
                </a:r>
                <a14:m>
                  <m:oMath xmlns:m="http://schemas.openxmlformats.org/officeDocument/2006/math">
                    <m:r>
                      <a:rPr lang="en-GB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endParaRPr lang="fr-FR" sz="2000" b="1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23073BC7-0A38-E221-C3CD-995387CB5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05" y="4112529"/>
                <a:ext cx="4081931" cy="734240"/>
              </a:xfrm>
              <a:prstGeom prst="rect">
                <a:avLst/>
              </a:prstGeom>
              <a:blipFill>
                <a:blip r:embed="rId23"/>
                <a:stretch>
                  <a:fillRect l="-1493" t="-3333" b="-1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upe 90">
            <a:extLst>
              <a:ext uri="{FF2B5EF4-FFF2-40B4-BE49-F238E27FC236}">
                <a16:creationId xmlns:a16="http://schemas.microsoft.com/office/drawing/2014/main" id="{45284ECE-900F-0D31-9B6B-31008C97B5C8}"/>
              </a:ext>
            </a:extLst>
          </p:cNvPr>
          <p:cNvGrpSpPr/>
          <p:nvPr/>
        </p:nvGrpSpPr>
        <p:grpSpPr>
          <a:xfrm>
            <a:off x="6424742" y="2800318"/>
            <a:ext cx="6529262" cy="1708291"/>
            <a:chOff x="346054" y="2681582"/>
            <a:chExt cx="6529262" cy="1708291"/>
          </a:xfrm>
        </p:grpSpPr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80CF2FDA-C827-4CD5-2976-FD50F84908BC}"/>
                </a:ext>
              </a:extLst>
            </p:cNvPr>
            <p:cNvGrpSpPr/>
            <p:nvPr/>
          </p:nvGrpSpPr>
          <p:grpSpPr>
            <a:xfrm>
              <a:off x="346054" y="2681582"/>
              <a:ext cx="4674981" cy="813072"/>
              <a:chOff x="3998462" y="2675744"/>
              <a:chExt cx="3267430" cy="568271"/>
            </a:xfrm>
          </p:grpSpPr>
          <p:grpSp>
            <p:nvGrpSpPr>
              <p:cNvPr id="94" name="Groupe 93">
                <a:extLst>
                  <a:ext uri="{FF2B5EF4-FFF2-40B4-BE49-F238E27FC236}">
                    <a16:creationId xmlns:a16="http://schemas.microsoft.com/office/drawing/2014/main" id="{CCCC934A-2312-BAE3-4375-17860AC53AEC}"/>
                  </a:ext>
                </a:extLst>
              </p:cNvPr>
              <p:cNvGrpSpPr/>
              <p:nvPr/>
            </p:nvGrpSpPr>
            <p:grpSpPr>
              <a:xfrm>
                <a:off x="3998462" y="2680618"/>
                <a:ext cx="3267430" cy="563397"/>
                <a:chOff x="3208859" y="2680618"/>
                <a:chExt cx="3267430" cy="563397"/>
              </a:xfrm>
            </p:grpSpPr>
            <p:cxnSp>
              <p:nvCxnSpPr>
                <p:cNvPr id="98" name="Connecteur droit 97">
                  <a:extLst>
                    <a:ext uri="{FF2B5EF4-FFF2-40B4-BE49-F238E27FC236}">
                      <a16:creationId xmlns:a16="http://schemas.microsoft.com/office/drawing/2014/main" id="{D1A570DA-9353-7DD5-3F1F-BC81F8C2FF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41719" y="2959708"/>
                  <a:ext cx="934570" cy="6723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  <a:effectLst>
                  <a:reflection dist="12700" dir="5400000" sy="-100000" algn="bl" rotWithShape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necteur droit 98">
                  <a:extLst>
                    <a:ext uri="{FF2B5EF4-FFF2-40B4-BE49-F238E27FC236}">
                      <a16:creationId xmlns:a16="http://schemas.microsoft.com/office/drawing/2014/main" id="{C6858BBC-CFD0-FD1A-93DE-A9CF3D8A21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08859" y="2959708"/>
                  <a:ext cx="934570" cy="6723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  <a:effectLst>
                  <a:reflection dist="12700" dir="5400000" sy="-100000" algn="bl" rotWithShape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Forme libre : forme 99">
                  <a:extLst>
                    <a:ext uri="{FF2B5EF4-FFF2-40B4-BE49-F238E27FC236}">
                      <a16:creationId xmlns:a16="http://schemas.microsoft.com/office/drawing/2014/main" id="{364E0877-BBA1-0992-BB09-BB9F6B9BBBFA}"/>
                    </a:ext>
                  </a:extLst>
                </p:cNvPr>
                <p:cNvSpPr/>
                <p:nvPr/>
              </p:nvSpPr>
              <p:spPr>
                <a:xfrm>
                  <a:off x="4060909" y="2680618"/>
                  <a:ext cx="1563330" cy="563397"/>
                </a:xfrm>
                <a:custGeom>
                  <a:avLst/>
                  <a:gdLst>
                    <a:gd name="connsiteX0" fmla="*/ 115535 w 1563330"/>
                    <a:gd name="connsiteY0" fmla="*/ 0 h 563397"/>
                    <a:gd name="connsiteX1" fmla="*/ 388022 w 1563330"/>
                    <a:gd name="connsiteY1" fmla="*/ 0 h 563397"/>
                    <a:gd name="connsiteX2" fmla="*/ 484647 w 1563330"/>
                    <a:gd name="connsiteY2" fmla="*/ 92112 h 563397"/>
                    <a:gd name="connsiteX3" fmla="*/ 1078684 w 1563330"/>
                    <a:gd name="connsiteY3" fmla="*/ 92112 h 563397"/>
                    <a:gd name="connsiteX4" fmla="*/ 1175309 w 1563330"/>
                    <a:gd name="connsiteY4" fmla="*/ 0 h 563397"/>
                    <a:gd name="connsiteX5" fmla="*/ 1447795 w 1563330"/>
                    <a:gd name="connsiteY5" fmla="*/ 0 h 563397"/>
                    <a:gd name="connsiteX6" fmla="*/ 1563330 w 1563330"/>
                    <a:gd name="connsiteY6" fmla="*/ 110139 h 563397"/>
                    <a:gd name="connsiteX7" fmla="*/ 1563330 w 1563330"/>
                    <a:gd name="connsiteY7" fmla="*/ 165938 h 563397"/>
                    <a:gd name="connsiteX8" fmla="*/ 1563330 w 1563330"/>
                    <a:gd name="connsiteY8" fmla="*/ 269546 h 563397"/>
                    <a:gd name="connsiteX9" fmla="*/ 1563330 w 1563330"/>
                    <a:gd name="connsiteY9" fmla="*/ 281698 h 563397"/>
                    <a:gd name="connsiteX10" fmla="*/ 1563330 w 1563330"/>
                    <a:gd name="connsiteY10" fmla="*/ 345668 h 563397"/>
                    <a:gd name="connsiteX11" fmla="*/ 1563330 w 1563330"/>
                    <a:gd name="connsiteY11" fmla="*/ 448292 h 563397"/>
                    <a:gd name="connsiteX12" fmla="*/ 1442586 w 1563330"/>
                    <a:gd name="connsiteY12" fmla="*/ 563397 h 563397"/>
                    <a:gd name="connsiteX13" fmla="*/ 1180518 w 1563330"/>
                    <a:gd name="connsiteY13" fmla="*/ 563397 h 563397"/>
                    <a:gd name="connsiteX14" fmla="*/ 1092525 w 1563330"/>
                    <a:gd name="connsiteY14" fmla="*/ 479514 h 563397"/>
                    <a:gd name="connsiteX15" fmla="*/ 470805 w 1563330"/>
                    <a:gd name="connsiteY15" fmla="*/ 479514 h 563397"/>
                    <a:gd name="connsiteX16" fmla="*/ 382813 w 1563330"/>
                    <a:gd name="connsiteY16" fmla="*/ 563397 h 563397"/>
                    <a:gd name="connsiteX17" fmla="*/ 120745 w 1563330"/>
                    <a:gd name="connsiteY17" fmla="*/ 563397 h 563397"/>
                    <a:gd name="connsiteX18" fmla="*/ 0 w 1563330"/>
                    <a:gd name="connsiteY18" fmla="*/ 448292 h 563397"/>
                    <a:gd name="connsiteX19" fmla="*/ 0 w 1563330"/>
                    <a:gd name="connsiteY19" fmla="*/ 345668 h 563397"/>
                    <a:gd name="connsiteX20" fmla="*/ 0 w 1563330"/>
                    <a:gd name="connsiteY20" fmla="*/ 281698 h 563397"/>
                    <a:gd name="connsiteX21" fmla="*/ 0 w 1563330"/>
                    <a:gd name="connsiteY21" fmla="*/ 269546 h 563397"/>
                    <a:gd name="connsiteX22" fmla="*/ 0 w 1563330"/>
                    <a:gd name="connsiteY22" fmla="*/ 165938 h 563397"/>
                    <a:gd name="connsiteX23" fmla="*/ 0 w 1563330"/>
                    <a:gd name="connsiteY23" fmla="*/ 110139 h 563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563330" h="563397">
                      <a:moveTo>
                        <a:pt x="115535" y="0"/>
                      </a:moveTo>
                      <a:lnTo>
                        <a:pt x="388022" y="0"/>
                      </a:lnTo>
                      <a:lnTo>
                        <a:pt x="484647" y="92112"/>
                      </a:lnTo>
                      <a:lnTo>
                        <a:pt x="1078684" y="92112"/>
                      </a:lnTo>
                      <a:lnTo>
                        <a:pt x="1175309" y="0"/>
                      </a:lnTo>
                      <a:lnTo>
                        <a:pt x="1447795" y="0"/>
                      </a:lnTo>
                      <a:lnTo>
                        <a:pt x="1563330" y="110139"/>
                      </a:lnTo>
                      <a:lnTo>
                        <a:pt x="1563330" y="165938"/>
                      </a:lnTo>
                      <a:lnTo>
                        <a:pt x="1563330" y="269546"/>
                      </a:lnTo>
                      <a:lnTo>
                        <a:pt x="1563330" y="281698"/>
                      </a:lnTo>
                      <a:lnTo>
                        <a:pt x="1563330" y="345668"/>
                      </a:lnTo>
                      <a:lnTo>
                        <a:pt x="1563330" y="448292"/>
                      </a:lnTo>
                      <a:lnTo>
                        <a:pt x="1442586" y="563397"/>
                      </a:lnTo>
                      <a:lnTo>
                        <a:pt x="1180518" y="563397"/>
                      </a:lnTo>
                      <a:lnTo>
                        <a:pt x="1092525" y="479514"/>
                      </a:lnTo>
                      <a:lnTo>
                        <a:pt x="470805" y="479514"/>
                      </a:lnTo>
                      <a:lnTo>
                        <a:pt x="382813" y="563397"/>
                      </a:lnTo>
                      <a:lnTo>
                        <a:pt x="120745" y="563397"/>
                      </a:lnTo>
                      <a:lnTo>
                        <a:pt x="0" y="448292"/>
                      </a:lnTo>
                      <a:lnTo>
                        <a:pt x="0" y="345668"/>
                      </a:lnTo>
                      <a:lnTo>
                        <a:pt x="0" y="281698"/>
                      </a:lnTo>
                      <a:lnTo>
                        <a:pt x="0" y="269546"/>
                      </a:lnTo>
                      <a:lnTo>
                        <a:pt x="0" y="165938"/>
                      </a:lnTo>
                      <a:lnTo>
                        <a:pt x="0" y="110139"/>
                      </a:lnTo>
                      <a:close/>
                    </a:path>
                  </a:pathLst>
                </a:cu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effectLst>
                  <a:reflection blurRad="6350" stA="50000" endA="300" dir="5400000" sy="-100000" algn="bl" rotWithShape="0"/>
                </a:effectLst>
                <a:scene3d>
                  <a:camera prst="orthographicFront"/>
                  <a:lightRig rig="threePt" dir="t"/>
                </a:scene3d>
                <a:sp3d prstMaterial="plastic"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33D2AF1-6B52-5A23-11FC-6AA5911CF9E7}"/>
                  </a:ext>
                </a:extLst>
              </p:cNvPr>
              <p:cNvSpPr/>
              <p:nvPr/>
            </p:nvSpPr>
            <p:spPr>
              <a:xfrm>
                <a:off x="5039314" y="2675744"/>
                <a:ext cx="89941" cy="56463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4F9433FB-E285-5084-172B-E0BD60DC2870}"/>
                  </a:ext>
                </a:extLst>
              </p:cNvPr>
              <p:cNvSpPr/>
              <p:nvPr/>
            </p:nvSpPr>
            <p:spPr>
              <a:xfrm>
                <a:off x="5380309" y="2769985"/>
                <a:ext cx="89941" cy="392893"/>
              </a:xfrm>
              <a:prstGeom prst="rect">
                <a:avLst/>
              </a:prstGeom>
              <a:solidFill>
                <a:srgbClr val="EB1D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5191247-1579-9A27-2A4E-913187E3B5CE}"/>
                  </a:ext>
                </a:extLst>
              </p:cNvPr>
              <p:cNvSpPr/>
              <p:nvPr/>
            </p:nvSpPr>
            <p:spPr>
              <a:xfrm>
                <a:off x="5533439" y="2769984"/>
                <a:ext cx="89941" cy="39289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15E0F9A6-169A-78B6-6859-A84D371DF967}"/>
                </a:ext>
              </a:extLst>
            </p:cNvPr>
            <p:cNvSpPr txBox="1"/>
            <p:nvPr/>
          </p:nvSpPr>
          <p:spPr>
            <a:xfrm>
              <a:off x="2793385" y="4051319"/>
              <a:ext cx="40819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/>
                <a:t>Réponse en fin de vidéo !</a:t>
              </a:r>
              <a:endParaRPr lang="fr-FR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FA7FDCDA-B51E-1F71-4849-D56069AA45AC}"/>
                    </a:ext>
                  </a:extLst>
                </p:cNvPr>
                <p:cNvSpPr txBox="1"/>
                <p:nvPr/>
              </p:nvSpPr>
              <p:spPr>
                <a:xfrm>
                  <a:off x="2042111" y="3773706"/>
                  <a:ext cx="1404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R = ????? </a:t>
                  </a:r>
                  <a14:m>
                    <m:oMath xmlns:m="http://schemas.openxmlformats.org/officeDocument/2006/math">
                      <m:r>
                        <a:rPr lang="en-GB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FA7FDCDA-B51E-1F71-4849-D56069AA45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2111" y="3773706"/>
                  <a:ext cx="1404374" cy="369332"/>
                </a:xfrm>
                <a:prstGeom prst="rect">
                  <a:avLst/>
                </a:prstGeom>
                <a:blipFill>
                  <a:blip r:embed="rId24"/>
                  <a:stretch>
                    <a:fillRect l="-3463" t="-10000" b="-2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2" name="Image 101">
            <a:extLst>
              <a:ext uri="{FF2B5EF4-FFF2-40B4-BE49-F238E27FC236}">
                <a16:creationId xmlns:a16="http://schemas.microsoft.com/office/drawing/2014/main" id="{3AE728F1-5307-377C-5703-120575FB58F4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4451" r="7931"/>
          <a:stretch/>
        </p:blipFill>
        <p:spPr>
          <a:xfrm>
            <a:off x="9988972" y="13559"/>
            <a:ext cx="2096837" cy="1829212"/>
          </a:xfrm>
          <a:prstGeom prst="rect">
            <a:avLst/>
          </a:prstGeom>
        </p:spPr>
      </p:pic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7185DE1C-5DCF-069B-8F23-FFCCF4695F54}"/>
              </a:ext>
            </a:extLst>
          </p:cNvPr>
          <p:cNvGrpSpPr/>
          <p:nvPr/>
        </p:nvGrpSpPr>
        <p:grpSpPr>
          <a:xfrm>
            <a:off x="464188" y="1048986"/>
            <a:ext cx="3437346" cy="1298759"/>
            <a:chOff x="464188" y="1048986"/>
            <a:chExt cx="3437346" cy="12987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278E2BE7-4A0C-4C4E-71F6-F4CC13E622F6}"/>
                    </a:ext>
                  </a:extLst>
                </p:cNvPr>
                <p:cNvSpPr txBox="1"/>
                <p:nvPr/>
              </p:nvSpPr>
              <p:spPr>
                <a:xfrm>
                  <a:off x="464188" y="1494816"/>
                  <a:ext cx="3437346" cy="40709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b="1" dirty="0">
                      <a:latin typeface="Arial Rounded MT Bold" panose="020F0704030504030204" pitchFamily="34" charset="0"/>
                      <a:cs typeface="Times New Roman" panose="02020603050405020304" pitchFamily="18" charset="0"/>
                    </a:rPr>
                    <a:t>Formule : </a:t>
                  </a:r>
                  <a:r>
                    <a:rPr lang="en-GB" sz="2000" b="1" dirty="0">
                      <a:solidFill>
                        <a:srgbClr val="FF0000"/>
                      </a:solidFill>
                      <a:latin typeface="Arial Rounded MT Bold" panose="020F0704030504030204" pitchFamily="34" charset="0"/>
                      <a:cs typeface="Times New Roman" panose="02020603050405020304" pitchFamily="18" charset="0"/>
                    </a:rPr>
                    <a:t>AB</a:t>
                  </a:r>
                  <a14:m>
                    <m:oMath xmlns:m="http://schemas.openxmlformats.org/officeDocument/2006/math">
                      <m:r>
                        <a:rPr lang="en-GB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GB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p>
                      </m:sSup>
                    </m:oMath>
                  </a14:m>
                  <a:r>
                    <a:rPr lang="en-GB" sz="2000" b="1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GB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 </m:t>
                      </m:r>
                      <m:r>
                        <a:rPr lang="en-GB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𝟐𝟎</m:t>
                      </m:r>
                      <m:r>
                        <a:rPr lang="en-GB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a14:m>
                  <a:r>
                    <a:rPr lang="en-GB" sz="2000" b="1" dirty="0">
                      <a:solidFill>
                        <a:srgbClr val="FF0000"/>
                      </a:solidFill>
                      <a:latin typeface="Arial Rounded MT Bold" panose="020F0704030504030204" pitchFamily="34" charset="0"/>
                      <a:cs typeface="Times New Roman" panose="02020603050405020304" pitchFamily="18" charset="0"/>
                    </a:rPr>
                    <a:t>  </a:t>
                  </a:r>
                  <a:endParaRPr lang="fr-FR" sz="2000" b="1" dirty="0">
                    <a:latin typeface="Arial Rounded MT Bold" panose="020F07040305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278E2BE7-4A0C-4C4E-71F6-F4CC13E62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188" y="1494816"/>
                  <a:ext cx="3437346" cy="407099"/>
                </a:xfrm>
                <a:prstGeom prst="rect">
                  <a:avLst/>
                </a:prstGeom>
                <a:blipFill>
                  <a:blip r:embed="rId26"/>
                  <a:stretch>
                    <a:fillRect l="-1587" t="-5714" b="-20000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ZoneTexte 102">
              <a:extLst>
                <a:ext uri="{FF2B5EF4-FFF2-40B4-BE49-F238E27FC236}">
                  <a16:creationId xmlns:a16="http://schemas.microsoft.com/office/drawing/2014/main" id="{158E5992-3CA3-F70F-2476-D842873BC979}"/>
                </a:ext>
              </a:extLst>
            </p:cNvPr>
            <p:cNvSpPr txBox="1"/>
            <p:nvPr/>
          </p:nvSpPr>
          <p:spPr>
            <a:xfrm>
              <a:off x="928937" y="1048986"/>
              <a:ext cx="11740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Arial Rounded MT Bold" panose="020F0704030504030204" pitchFamily="34" charset="0"/>
                </a:rPr>
                <a:t>1ére bande</a:t>
              </a:r>
              <a:endParaRPr lang="fr-FR" sz="1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4" name="ZoneTexte 103">
              <a:extLst>
                <a:ext uri="{FF2B5EF4-FFF2-40B4-BE49-F238E27FC236}">
                  <a16:creationId xmlns:a16="http://schemas.microsoft.com/office/drawing/2014/main" id="{FAB67055-64F1-E336-CBFE-85DEECE53F53}"/>
                </a:ext>
              </a:extLst>
            </p:cNvPr>
            <p:cNvSpPr txBox="1"/>
            <p:nvPr/>
          </p:nvSpPr>
          <p:spPr>
            <a:xfrm>
              <a:off x="1172618" y="2020598"/>
              <a:ext cx="12137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Arial Rounded MT Bold" panose="020F0704030504030204" pitchFamily="34" charset="0"/>
                </a:rPr>
                <a:t>2nde bande</a:t>
              </a:r>
              <a:endParaRPr lang="fr-FR" sz="1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5" name="ZoneTexte 104">
              <a:extLst>
                <a:ext uri="{FF2B5EF4-FFF2-40B4-BE49-F238E27FC236}">
                  <a16:creationId xmlns:a16="http://schemas.microsoft.com/office/drawing/2014/main" id="{39557C2C-E209-73A3-026C-EE69D8C281BB}"/>
                </a:ext>
              </a:extLst>
            </p:cNvPr>
            <p:cNvSpPr txBox="1"/>
            <p:nvPr/>
          </p:nvSpPr>
          <p:spPr>
            <a:xfrm>
              <a:off x="2580619" y="1058617"/>
              <a:ext cx="10466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Arial Rounded MT Bold" panose="020F0704030504030204" pitchFamily="34" charset="0"/>
                </a:rPr>
                <a:t>Fact. mult</a:t>
              </a:r>
              <a:endParaRPr lang="fr-FR" sz="1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E4D66A1B-3F3A-DC72-35D4-A549C95887CA}"/>
                </a:ext>
              </a:extLst>
            </p:cNvPr>
            <p:cNvSpPr txBox="1"/>
            <p:nvPr/>
          </p:nvSpPr>
          <p:spPr>
            <a:xfrm>
              <a:off x="2780370" y="2039968"/>
              <a:ext cx="10553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Arial Rounded MT Bold" panose="020F0704030504030204" pitchFamily="34" charset="0"/>
                </a:rPr>
                <a:t>Tolérance</a:t>
              </a:r>
              <a:endParaRPr lang="fr-FR" sz="1400" dirty="0">
                <a:latin typeface="Arial Rounded MT Bold" panose="020F0704030504030204" pitchFamily="34" charset="0"/>
              </a:endParaRPr>
            </a:p>
          </p:txBody>
        </p:sp>
        <p:cxnSp>
          <p:nvCxnSpPr>
            <p:cNvPr id="107" name="Connecteur droit avec flèche 106">
              <a:extLst>
                <a:ext uri="{FF2B5EF4-FFF2-40B4-BE49-F238E27FC236}">
                  <a16:creationId xmlns:a16="http://schemas.microsoft.com/office/drawing/2014/main" id="{A4FED28D-2587-21D8-B285-D7CF918244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28416" y="1819379"/>
              <a:ext cx="46175" cy="315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Connecteur droit avec flèche 107">
              <a:extLst>
                <a:ext uri="{FF2B5EF4-FFF2-40B4-BE49-F238E27FC236}">
                  <a16:creationId xmlns:a16="http://schemas.microsoft.com/office/drawing/2014/main" id="{54444881-6F9A-7502-49FA-AB4DFFAA7B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0370" y="1323457"/>
              <a:ext cx="192090" cy="2225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Connecteur droit avec flèche 108">
              <a:extLst>
                <a:ext uri="{FF2B5EF4-FFF2-40B4-BE49-F238E27FC236}">
                  <a16:creationId xmlns:a16="http://schemas.microsoft.com/office/drawing/2014/main" id="{D6234FF1-8A31-B703-B7B5-2262BBA55B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5287" y="1775170"/>
              <a:ext cx="219593" cy="3242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Connecteur droit avec flèche 109">
              <a:extLst>
                <a:ext uri="{FF2B5EF4-FFF2-40B4-BE49-F238E27FC236}">
                  <a16:creationId xmlns:a16="http://schemas.microsoft.com/office/drawing/2014/main" id="{14BBB8FE-D4BD-3E0D-7710-9F2F6BA4066E}"/>
                </a:ext>
              </a:extLst>
            </p:cNvPr>
            <p:cNvCxnSpPr>
              <a:cxnSpLocks/>
              <a:stCxn id="103" idx="2"/>
            </p:cNvCxnSpPr>
            <p:nvPr/>
          </p:nvCxnSpPr>
          <p:spPr>
            <a:xfrm>
              <a:off x="1515957" y="1356763"/>
              <a:ext cx="296245" cy="293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8" name="ZoneTexte 127">
            <a:extLst>
              <a:ext uri="{FF2B5EF4-FFF2-40B4-BE49-F238E27FC236}">
                <a16:creationId xmlns:a16="http://schemas.microsoft.com/office/drawing/2014/main" id="{ADB8ABBE-B913-55E9-2161-F183FEF2E302}"/>
              </a:ext>
            </a:extLst>
          </p:cNvPr>
          <p:cNvSpPr txBox="1"/>
          <p:nvPr/>
        </p:nvSpPr>
        <p:spPr>
          <a:xfrm>
            <a:off x="8288322" y="2196429"/>
            <a:ext cx="955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>
                <a:latin typeface="Arial Rounded MT Bold" panose="020F0704030504030204" pitchFamily="34" charset="0"/>
              </a:rPr>
              <a:t>Sm_1)</a:t>
            </a:r>
            <a:endParaRPr lang="fr-FR" sz="20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19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ZoneTexte 124">
            <a:extLst>
              <a:ext uri="{FF2B5EF4-FFF2-40B4-BE49-F238E27FC236}">
                <a16:creationId xmlns:a16="http://schemas.microsoft.com/office/drawing/2014/main" id="{AE32B981-DE8E-1D56-B4D5-D919368EAC05}"/>
              </a:ext>
            </a:extLst>
          </p:cNvPr>
          <p:cNvSpPr txBox="1"/>
          <p:nvPr/>
        </p:nvSpPr>
        <p:spPr>
          <a:xfrm rot="20241217">
            <a:off x="1892316" y="2725752"/>
            <a:ext cx="80874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 SemiCondensed" panose="020B0502040204020203" pitchFamily="34" charset="0"/>
              </a:rPr>
              <a:t>Sen Mécatronique</a:t>
            </a:r>
            <a:endParaRPr lang="fr-FR" sz="8800" dirty="0">
              <a:solidFill>
                <a:schemeClr val="accent3">
                  <a:lumMod val="20000"/>
                  <a:lumOff val="8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11A58C82-B749-6496-969C-35FDF7E1C79E}"/>
              </a:ext>
            </a:extLst>
          </p:cNvPr>
          <p:cNvGrpSpPr/>
          <p:nvPr/>
        </p:nvGrpSpPr>
        <p:grpSpPr>
          <a:xfrm>
            <a:off x="347483" y="2719439"/>
            <a:ext cx="5168601" cy="898922"/>
            <a:chOff x="3208859" y="2675744"/>
            <a:chExt cx="3267430" cy="568271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05787317-81DB-A97D-2EE2-3DCA8C8CCA18}"/>
                </a:ext>
              </a:extLst>
            </p:cNvPr>
            <p:cNvGrpSpPr/>
            <p:nvPr/>
          </p:nvGrpSpPr>
          <p:grpSpPr>
            <a:xfrm>
              <a:off x="3208859" y="2680618"/>
              <a:ext cx="3267430" cy="563397"/>
              <a:chOff x="3208859" y="2680618"/>
              <a:chExt cx="3267430" cy="563397"/>
            </a:xfrm>
          </p:grpSpPr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8B9C5FBF-477A-6487-0ADE-2454DBFA48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41719" y="2959708"/>
                <a:ext cx="934570" cy="6723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  <a:effectLst>
                <a:reflection dist="12700" dir="5400000" sy="-100000" algn="bl" rotWithShape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8596661A-E7BE-F10F-C72D-9D7367E338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8859" y="2959708"/>
                <a:ext cx="934570" cy="6723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  <a:effectLst>
                <a:reflection dist="12700" dir="5400000" sy="-100000" algn="bl" rotWithShape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AFC2C03B-1A1A-EBA0-61EA-1B455BA86BEE}"/>
                  </a:ext>
                </a:extLst>
              </p:cNvPr>
              <p:cNvSpPr/>
              <p:nvPr/>
            </p:nvSpPr>
            <p:spPr>
              <a:xfrm>
                <a:off x="4060909" y="2680618"/>
                <a:ext cx="1563330" cy="563397"/>
              </a:xfrm>
              <a:custGeom>
                <a:avLst/>
                <a:gdLst>
                  <a:gd name="connsiteX0" fmla="*/ 115535 w 1563330"/>
                  <a:gd name="connsiteY0" fmla="*/ 0 h 563397"/>
                  <a:gd name="connsiteX1" fmla="*/ 388022 w 1563330"/>
                  <a:gd name="connsiteY1" fmla="*/ 0 h 563397"/>
                  <a:gd name="connsiteX2" fmla="*/ 484647 w 1563330"/>
                  <a:gd name="connsiteY2" fmla="*/ 92112 h 563397"/>
                  <a:gd name="connsiteX3" fmla="*/ 1078684 w 1563330"/>
                  <a:gd name="connsiteY3" fmla="*/ 92112 h 563397"/>
                  <a:gd name="connsiteX4" fmla="*/ 1175309 w 1563330"/>
                  <a:gd name="connsiteY4" fmla="*/ 0 h 563397"/>
                  <a:gd name="connsiteX5" fmla="*/ 1447795 w 1563330"/>
                  <a:gd name="connsiteY5" fmla="*/ 0 h 563397"/>
                  <a:gd name="connsiteX6" fmla="*/ 1563330 w 1563330"/>
                  <a:gd name="connsiteY6" fmla="*/ 110139 h 563397"/>
                  <a:gd name="connsiteX7" fmla="*/ 1563330 w 1563330"/>
                  <a:gd name="connsiteY7" fmla="*/ 165938 h 563397"/>
                  <a:gd name="connsiteX8" fmla="*/ 1563330 w 1563330"/>
                  <a:gd name="connsiteY8" fmla="*/ 269546 h 563397"/>
                  <a:gd name="connsiteX9" fmla="*/ 1563330 w 1563330"/>
                  <a:gd name="connsiteY9" fmla="*/ 281698 h 563397"/>
                  <a:gd name="connsiteX10" fmla="*/ 1563330 w 1563330"/>
                  <a:gd name="connsiteY10" fmla="*/ 345668 h 563397"/>
                  <a:gd name="connsiteX11" fmla="*/ 1563330 w 1563330"/>
                  <a:gd name="connsiteY11" fmla="*/ 448292 h 563397"/>
                  <a:gd name="connsiteX12" fmla="*/ 1442586 w 1563330"/>
                  <a:gd name="connsiteY12" fmla="*/ 563397 h 563397"/>
                  <a:gd name="connsiteX13" fmla="*/ 1180518 w 1563330"/>
                  <a:gd name="connsiteY13" fmla="*/ 563397 h 563397"/>
                  <a:gd name="connsiteX14" fmla="*/ 1092525 w 1563330"/>
                  <a:gd name="connsiteY14" fmla="*/ 479514 h 563397"/>
                  <a:gd name="connsiteX15" fmla="*/ 470805 w 1563330"/>
                  <a:gd name="connsiteY15" fmla="*/ 479514 h 563397"/>
                  <a:gd name="connsiteX16" fmla="*/ 382813 w 1563330"/>
                  <a:gd name="connsiteY16" fmla="*/ 563397 h 563397"/>
                  <a:gd name="connsiteX17" fmla="*/ 120745 w 1563330"/>
                  <a:gd name="connsiteY17" fmla="*/ 563397 h 563397"/>
                  <a:gd name="connsiteX18" fmla="*/ 0 w 1563330"/>
                  <a:gd name="connsiteY18" fmla="*/ 448292 h 563397"/>
                  <a:gd name="connsiteX19" fmla="*/ 0 w 1563330"/>
                  <a:gd name="connsiteY19" fmla="*/ 345668 h 563397"/>
                  <a:gd name="connsiteX20" fmla="*/ 0 w 1563330"/>
                  <a:gd name="connsiteY20" fmla="*/ 281698 h 563397"/>
                  <a:gd name="connsiteX21" fmla="*/ 0 w 1563330"/>
                  <a:gd name="connsiteY21" fmla="*/ 269546 h 563397"/>
                  <a:gd name="connsiteX22" fmla="*/ 0 w 1563330"/>
                  <a:gd name="connsiteY22" fmla="*/ 165938 h 563397"/>
                  <a:gd name="connsiteX23" fmla="*/ 0 w 1563330"/>
                  <a:gd name="connsiteY23" fmla="*/ 110139 h 563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563330" h="563397">
                    <a:moveTo>
                      <a:pt x="115535" y="0"/>
                    </a:moveTo>
                    <a:lnTo>
                      <a:pt x="388022" y="0"/>
                    </a:lnTo>
                    <a:lnTo>
                      <a:pt x="484647" y="92112"/>
                    </a:lnTo>
                    <a:lnTo>
                      <a:pt x="1078684" y="92112"/>
                    </a:lnTo>
                    <a:lnTo>
                      <a:pt x="1175309" y="0"/>
                    </a:lnTo>
                    <a:lnTo>
                      <a:pt x="1447795" y="0"/>
                    </a:lnTo>
                    <a:lnTo>
                      <a:pt x="1563330" y="110139"/>
                    </a:lnTo>
                    <a:lnTo>
                      <a:pt x="1563330" y="165938"/>
                    </a:lnTo>
                    <a:lnTo>
                      <a:pt x="1563330" y="269546"/>
                    </a:lnTo>
                    <a:lnTo>
                      <a:pt x="1563330" y="281698"/>
                    </a:lnTo>
                    <a:lnTo>
                      <a:pt x="1563330" y="345668"/>
                    </a:lnTo>
                    <a:lnTo>
                      <a:pt x="1563330" y="448292"/>
                    </a:lnTo>
                    <a:lnTo>
                      <a:pt x="1442586" y="563397"/>
                    </a:lnTo>
                    <a:lnTo>
                      <a:pt x="1180518" y="563397"/>
                    </a:lnTo>
                    <a:lnTo>
                      <a:pt x="1092525" y="479514"/>
                    </a:lnTo>
                    <a:lnTo>
                      <a:pt x="470805" y="479514"/>
                    </a:lnTo>
                    <a:lnTo>
                      <a:pt x="382813" y="563397"/>
                    </a:lnTo>
                    <a:lnTo>
                      <a:pt x="120745" y="563397"/>
                    </a:lnTo>
                    <a:lnTo>
                      <a:pt x="0" y="448292"/>
                    </a:lnTo>
                    <a:lnTo>
                      <a:pt x="0" y="345668"/>
                    </a:lnTo>
                    <a:lnTo>
                      <a:pt x="0" y="281698"/>
                    </a:lnTo>
                    <a:lnTo>
                      <a:pt x="0" y="269546"/>
                    </a:lnTo>
                    <a:lnTo>
                      <a:pt x="0" y="165938"/>
                    </a:lnTo>
                    <a:lnTo>
                      <a:pt x="0" y="11013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reflection blurRad="6350" stA="50000" endA="300" dir="5400000" sy="-100000" algn="bl" rotWithShape="0"/>
              </a:effectLst>
              <a:scene3d>
                <a:camera prst="orthographicFront"/>
                <a:lightRig rig="threePt" dir="t"/>
              </a:scene3d>
              <a:sp3d prstMaterial="plastic"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6AAF20-8E40-8AAD-01F8-927ABF693B13}"/>
                </a:ext>
              </a:extLst>
            </p:cNvPr>
            <p:cNvSpPr/>
            <p:nvPr/>
          </p:nvSpPr>
          <p:spPr>
            <a:xfrm>
              <a:off x="4249711" y="2675744"/>
              <a:ext cx="89941" cy="5646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E8566B0-EE68-F1B2-7274-07BA48BB8F01}"/>
                </a:ext>
              </a:extLst>
            </p:cNvPr>
            <p:cNvSpPr/>
            <p:nvPr/>
          </p:nvSpPr>
          <p:spPr>
            <a:xfrm>
              <a:off x="4583129" y="2769984"/>
              <a:ext cx="89941" cy="3928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3691C12-6ACE-E0E1-1ADD-92D4B4C6DEC0}"/>
                </a:ext>
              </a:extLst>
            </p:cNvPr>
            <p:cNvSpPr/>
            <p:nvPr/>
          </p:nvSpPr>
          <p:spPr>
            <a:xfrm>
              <a:off x="4797603" y="2769984"/>
              <a:ext cx="89941" cy="39289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FD03DC7-D4C9-4F69-AB14-597A892F81EE}"/>
                </a:ext>
              </a:extLst>
            </p:cNvPr>
            <p:cNvSpPr/>
            <p:nvPr/>
          </p:nvSpPr>
          <p:spPr>
            <a:xfrm>
              <a:off x="5282274" y="2675744"/>
              <a:ext cx="125932" cy="564630"/>
            </a:xfrm>
            <a:prstGeom prst="rect">
              <a:avLst/>
            </a:prstGeom>
            <a:solidFill>
              <a:srgbClr val="CC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2FBDC4C-F7A9-57A4-86AB-0B61C26675FB}"/>
                  </a:ext>
                </a:extLst>
              </p:cNvPr>
              <p:cNvSpPr txBox="1"/>
              <p:nvPr/>
            </p:nvSpPr>
            <p:spPr>
              <a:xfrm>
                <a:off x="1772155" y="3927304"/>
                <a:ext cx="4081931" cy="719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/>
                  <a:t>R = ( </a:t>
                </a:r>
                <a:r>
                  <a:rPr lang="en-GB" sz="2000" b="1" dirty="0">
                    <a:solidFill>
                      <a:schemeClr val="accent1"/>
                    </a:solidFill>
                  </a:rPr>
                  <a:t>6</a:t>
                </a:r>
                <a:r>
                  <a:rPr lang="en-GB" sz="2000" b="1" dirty="0">
                    <a:solidFill>
                      <a:schemeClr val="bg1">
                        <a:lumMod val="50000"/>
                      </a:schemeClr>
                    </a:solidFill>
                  </a:rPr>
                  <a:t>8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GB" sz="2000" b="1" i="1" dirty="0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en-GB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GB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GB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 )</m:t>
                    </m:r>
                    <m:r>
                      <a:rPr lang="en-GB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GB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2000" dirty="0"/>
              </a:p>
              <a:p>
                <a:r>
                  <a:rPr lang="en-GB" sz="2000" b="1" dirty="0"/>
                  <a:t>R =6,8M</a:t>
                </a:r>
                <a14:m>
                  <m:oMath xmlns:m="http://schemas.openxmlformats.org/officeDocument/2006/math">
                    <m:r>
                      <a:rPr lang="en-GB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endParaRPr lang="fr-FR" sz="2000" b="1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2FBDC4C-F7A9-57A4-86AB-0B61C2667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155" y="3927304"/>
                <a:ext cx="4081931" cy="719428"/>
              </a:xfrm>
              <a:prstGeom prst="rect">
                <a:avLst/>
              </a:prstGeom>
              <a:blipFill>
                <a:blip r:embed="rId2"/>
                <a:stretch>
                  <a:fillRect l="-1644" t="-2542" b="-14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94A065BF-52FA-B126-0859-780D76A7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3015" y="6391831"/>
            <a:ext cx="2743200" cy="365125"/>
          </a:xfrm>
        </p:spPr>
        <p:txBody>
          <a:bodyPr/>
          <a:lstStyle/>
          <a:p>
            <a:fld id="{3E1D170D-C361-40C5-B511-6AA9EFAE3F03}" type="slidenum">
              <a:rPr lang="fr-FR" smtClean="0"/>
              <a:t>4</a:t>
            </a:fld>
            <a:endParaRPr lang="fr-FR" dirty="0"/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A505CCA4-65FC-509C-D786-0FCF68E2C772}"/>
              </a:ext>
            </a:extLst>
          </p:cNvPr>
          <p:cNvGrpSpPr/>
          <p:nvPr/>
        </p:nvGrpSpPr>
        <p:grpSpPr>
          <a:xfrm>
            <a:off x="261750" y="3952788"/>
            <a:ext cx="10818165" cy="2621605"/>
            <a:chOff x="113976" y="-2035369"/>
            <a:chExt cx="12078023" cy="3860264"/>
          </a:xfrm>
        </p:grpSpPr>
        <p:sp>
          <p:nvSpPr>
            <p:cNvPr id="43" name="Flèche : droite 42">
              <a:extLst>
                <a:ext uri="{FF2B5EF4-FFF2-40B4-BE49-F238E27FC236}">
                  <a16:creationId xmlns:a16="http://schemas.microsoft.com/office/drawing/2014/main" id="{8C9AF58A-278B-7F9B-4014-EE5EB3E46A3E}"/>
                </a:ext>
              </a:extLst>
            </p:cNvPr>
            <p:cNvSpPr/>
            <p:nvPr/>
          </p:nvSpPr>
          <p:spPr>
            <a:xfrm>
              <a:off x="113978" y="140084"/>
              <a:ext cx="1302813" cy="448161"/>
            </a:xfrm>
            <a:prstGeom prst="rightArrow">
              <a:avLst>
                <a:gd name="adj1" fmla="val 50000"/>
                <a:gd name="adj2" fmla="val 2787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FF0000"/>
                  </a:solidFill>
                </a:rPr>
                <a:t>Couleur</a:t>
              </a:r>
              <a:endParaRPr lang="fr-FR" sz="12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4D3E9F25-7B00-E3FD-5205-078A270F77D3}"/>
                </a:ext>
              </a:extLst>
            </p:cNvPr>
            <p:cNvGrpSpPr/>
            <p:nvPr/>
          </p:nvGrpSpPr>
          <p:grpSpPr>
            <a:xfrm>
              <a:off x="1506188" y="232123"/>
              <a:ext cx="10685811" cy="661495"/>
              <a:chOff x="903516" y="294468"/>
              <a:chExt cx="10384968" cy="650929"/>
            </a:xfrm>
          </p:grpSpPr>
          <p:grpSp>
            <p:nvGrpSpPr>
              <p:cNvPr id="84" name="Groupe 83">
                <a:extLst>
                  <a:ext uri="{FF2B5EF4-FFF2-40B4-BE49-F238E27FC236}">
                    <a16:creationId xmlns:a16="http://schemas.microsoft.com/office/drawing/2014/main" id="{C046D731-E1DA-4494-8563-B043FFFB30B3}"/>
                  </a:ext>
                </a:extLst>
              </p:cNvPr>
              <p:cNvGrpSpPr/>
              <p:nvPr/>
            </p:nvGrpSpPr>
            <p:grpSpPr>
              <a:xfrm>
                <a:off x="903516" y="554337"/>
                <a:ext cx="10384968" cy="391060"/>
                <a:chOff x="424543" y="538839"/>
                <a:chExt cx="10384968" cy="669474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8F63709F-5E14-0655-92A3-8D7E387CC673}"/>
                    </a:ext>
                  </a:extLst>
                </p:cNvPr>
                <p:cNvSpPr/>
                <p:nvPr/>
              </p:nvSpPr>
              <p:spPr>
                <a:xfrm>
                  <a:off x="7347855" y="538840"/>
                  <a:ext cx="865414" cy="669471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8</a:t>
                  </a:r>
                  <a:endParaRPr lang="fr-FR" sz="1200" dirty="0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3CE3B77F-B2AA-1D0C-F621-F7CD218ED1D6}"/>
                    </a:ext>
                  </a:extLst>
                </p:cNvPr>
                <p:cNvSpPr/>
                <p:nvPr/>
              </p:nvSpPr>
              <p:spPr>
                <a:xfrm>
                  <a:off x="8213269" y="538839"/>
                  <a:ext cx="865414" cy="66947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</a:rPr>
                    <a:t>9</a:t>
                  </a:r>
                  <a:endParaRPr lang="fr-FR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63A61191-C9C9-B990-B46A-7B44F537A1F2}"/>
                    </a:ext>
                  </a:extLst>
                </p:cNvPr>
                <p:cNvSpPr/>
                <p:nvPr/>
              </p:nvSpPr>
              <p:spPr>
                <a:xfrm>
                  <a:off x="9078683" y="538840"/>
                  <a:ext cx="865414" cy="669471"/>
                </a:xfrm>
                <a:prstGeom prst="rect">
                  <a:avLst/>
                </a:prstGeom>
                <a:solidFill>
                  <a:srgbClr val="CCC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 dirty="0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E524D4F4-70D1-9210-2DB8-3923B58C2818}"/>
                    </a:ext>
                  </a:extLst>
                </p:cNvPr>
                <p:cNvSpPr/>
                <p:nvPr/>
              </p:nvSpPr>
              <p:spPr>
                <a:xfrm>
                  <a:off x="9944097" y="538839"/>
                  <a:ext cx="865414" cy="669471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 dirty="0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CF1A9E83-1034-3B62-7DC5-52BBC5B3E8F6}"/>
                    </a:ext>
                  </a:extLst>
                </p:cNvPr>
                <p:cNvSpPr/>
                <p:nvPr/>
              </p:nvSpPr>
              <p:spPr>
                <a:xfrm>
                  <a:off x="424543" y="538842"/>
                  <a:ext cx="865414" cy="66947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0</a:t>
                  </a:r>
                  <a:endParaRPr lang="fr-FR" sz="1200" dirty="0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C20B3712-BBE0-0904-9864-28EEAAFFE4B4}"/>
                    </a:ext>
                  </a:extLst>
                </p:cNvPr>
                <p:cNvSpPr/>
                <p:nvPr/>
              </p:nvSpPr>
              <p:spPr>
                <a:xfrm>
                  <a:off x="1289957" y="538841"/>
                  <a:ext cx="865414" cy="669471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1</a:t>
                  </a:r>
                  <a:endParaRPr lang="fr-FR" sz="1200" dirty="0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DAB07388-EF50-1B50-47EC-306A2CD60E3B}"/>
                    </a:ext>
                  </a:extLst>
                </p:cNvPr>
                <p:cNvSpPr/>
                <p:nvPr/>
              </p:nvSpPr>
              <p:spPr>
                <a:xfrm>
                  <a:off x="2155371" y="538842"/>
                  <a:ext cx="865414" cy="66947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2</a:t>
                  </a:r>
                  <a:endParaRPr lang="fr-FR" sz="1200" dirty="0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EA65FE2D-E745-C6CC-3754-7C82F9523337}"/>
                    </a:ext>
                  </a:extLst>
                </p:cNvPr>
                <p:cNvSpPr/>
                <p:nvPr/>
              </p:nvSpPr>
              <p:spPr>
                <a:xfrm>
                  <a:off x="3020785" y="538841"/>
                  <a:ext cx="865414" cy="669471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3</a:t>
                  </a:r>
                  <a:endParaRPr lang="fr-FR" sz="1200" dirty="0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B678E4E1-753B-9592-9143-323C2E2010AF}"/>
                    </a:ext>
                  </a:extLst>
                </p:cNvPr>
                <p:cNvSpPr/>
                <p:nvPr/>
              </p:nvSpPr>
              <p:spPr>
                <a:xfrm>
                  <a:off x="3886199" y="538841"/>
                  <a:ext cx="865414" cy="66947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4</a:t>
                  </a:r>
                  <a:endParaRPr lang="fr-FR" sz="1200" dirty="0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6F466656-8D6F-687E-1636-2D877A28CA25}"/>
                    </a:ext>
                  </a:extLst>
                </p:cNvPr>
                <p:cNvSpPr/>
                <p:nvPr/>
              </p:nvSpPr>
              <p:spPr>
                <a:xfrm>
                  <a:off x="4751613" y="538840"/>
                  <a:ext cx="865414" cy="669471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5</a:t>
                  </a:r>
                  <a:endParaRPr lang="fr-FR" sz="1200" dirty="0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3951CF99-0543-F614-2A73-B9F1E1FA890A}"/>
                    </a:ext>
                  </a:extLst>
                </p:cNvPr>
                <p:cNvSpPr/>
                <p:nvPr/>
              </p:nvSpPr>
              <p:spPr>
                <a:xfrm>
                  <a:off x="5617027" y="538841"/>
                  <a:ext cx="865414" cy="669471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6</a:t>
                  </a:r>
                  <a:endParaRPr lang="fr-FR" sz="1200" dirty="0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93D4F428-9178-1F71-08B2-687D8D919A71}"/>
                    </a:ext>
                  </a:extLst>
                </p:cNvPr>
                <p:cNvSpPr/>
                <p:nvPr/>
              </p:nvSpPr>
              <p:spPr>
                <a:xfrm>
                  <a:off x="6482441" y="538840"/>
                  <a:ext cx="865414" cy="669471"/>
                </a:xfrm>
                <a:prstGeom prst="rect">
                  <a:avLst/>
                </a:prstGeom>
                <a:solidFill>
                  <a:srgbClr val="EB1D9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7</a:t>
                  </a:r>
                  <a:endParaRPr lang="fr-FR" sz="1200" dirty="0"/>
                </a:p>
              </p:txBody>
            </p:sp>
          </p:grpSp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F272A683-5DC2-C212-5070-B50B6F7C2FD4}"/>
                  </a:ext>
                </a:extLst>
              </p:cNvPr>
              <p:cNvGrpSpPr/>
              <p:nvPr/>
            </p:nvGrpSpPr>
            <p:grpSpPr>
              <a:xfrm>
                <a:off x="903516" y="294468"/>
                <a:ext cx="10384968" cy="259868"/>
                <a:chOff x="424543" y="538839"/>
                <a:chExt cx="10384968" cy="669474"/>
              </a:xfrm>
            </p:grpSpPr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51CB8028-BE3A-B26F-6471-9E1C50C6CC9C}"/>
                    </a:ext>
                  </a:extLst>
                </p:cNvPr>
                <p:cNvSpPr/>
                <p:nvPr/>
              </p:nvSpPr>
              <p:spPr>
                <a:xfrm>
                  <a:off x="7347855" y="538840"/>
                  <a:ext cx="865414" cy="669471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Gris</a:t>
                  </a:r>
                  <a:endParaRPr lang="fr-FR" sz="1200" dirty="0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24087038-4005-F535-38B8-8B3F9D2D5744}"/>
                    </a:ext>
                  </a:extLst>
                </p:cNvPr>
                <p:cNvSpPr/>
                <p:nvPr/>
              </p:nvSpPr>
              <p:spPr>
                <a:xfrm>
                  <a:off x="8213269" y="538839"/>
                  <a:ext cx="865414" cy="66947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</a:rPr>
                    <a:t>Blanc</a:t>
                  </a:r>
                  <a:endParaRPr lang="fr-FR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A2B150F8-2FAD-0F79-3727-09F6E7B167B2}"/>
                    </a:ext>
                  </a:extLst>
                </p:cNvPr>
                <p:cNvSpPr/>
                <p:nvPr/>
              </p:nvSpPr>
              <p:spPr>
                <a:xfrm>
                  <a:off x="9078683" y="538840"/>
                  <a:ext cx="865414" cy="669471"/>
                </a:xfrm>
                <a:prstGeom prst="rect">
                  <a:avLst/>
                </a:prstGeom>
                <a:solidFill>
                  <a:srgbClr val="CCC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Or</a:t>
                  </a:r>
                  <a:endParaRPr lang="fr-FR" sz="1200" dirty="0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0F48B736-6077-369F-8003-39B2F97E067A}"/>
                    </a:ext>
                  </a:extLst>
                </p:cNvPr>
                <p:cNvSpPr/>
                <p:nvPr/>
              </p:nvSpPr>
              <p:spPr>
                <a:xfrm>
                  <a:off x="9944097" y="538839"/>
                  <a:ext cx="865414" cy="669471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Argent</a:t>
                  </a:r>
                  <a:endParaRPr lang="fr-F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EC1F7E46-7854-2561-A444-7D3B904D5602}"/>
                    </a:ext>
                  </a:extLst>
                </p:cNvPr>
                <p:cNvSpPr/>
                <p:nvPr/>
              </p:nvSpPr>
              <p:spPr>
                <a:xfrm>
                  <a:off x="424543" y="538841"/>
                  <a:ext cx="865414" cy="66947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Noir</a:t>
                  </a:r>
                  <a:endParaRPr lang="fr-FR" sz="1200" dirty="0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DCC551A4-ED9C-F90B-DD15-35D0F87A3399}"/>
                    </a:ext>
                  </a:extLst>
                </p:cNvPr>
                <p:cNvSpPr/>
                <p:nvPr/>
              </p:nvSpPr>
              <p:spPr>
                <a:xfrm>
                  <a:off x="1289957" y="538841"/>
                  <a:ext cx="865414" cy="669471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Brun</a:t>
                  </a:r>
                  <a:endParaRPr lang="fr-FR" sz="1200" dirty="0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7E227E33-1765-F810-37B1-6F0599287487}"/>
                    </a:ext>
                  </a:extLst>
                </p:cNvPr>
                <p:cNvSpPr/>
                <p:nvPr/>
              </p:nvSpPr>
              <p:spPr>
                <a:xfrm>
                  <a:off x="2155371" y="538842"/>
                  <a:ext cx="865414" cy="66947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Rouge</a:t>
                  </a:r>
                  <a:endParaRPr lang="fr-FR" sz="1200" dirty="0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739EF92C-84D0-7E62-9867-0BDB1281C4EA}"/>
                    </a:ext>
                  </a:extLst>
                </p:cNvPr>
                <p:cNvSpPr/>
                <p:nvPr/>
              </p:nvSpPr>
              <p:spPr>
                <a:xfrm>
                  <a:off x="3020785" y="538841"/>
                  <a:ext cx="865414" cy="669471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Orange</a:t>
                  </a:r>
                  <a:endParaRPr lang="fr-FR" sz="1200" dirty="0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5D6873B2-4CCA-0898-61AF-1BAAEC578A56}"/>
                    </a:ext>
                  </a:extLst>
                </p:cNvPr>
                <p:cNvSpPr/>
                <p:nvPr/>
              </p:nvSpPr>
              <p:spPr>
                <a:xfrm>
                  <a:off x="3886199" y="538841"/>
                  <a:ext cx="865414" cy="66947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Jaune</a:t>
                  </a:r>
                  <a:endParaRPr lang="fr-FR" sz="1200" dirty="0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C0B8B058-0A0C-C4CA-FD70-06DD0C86DCCB}"/>
                    </a:ext>
                  </a:extLst>
                </p:cNvPr>
                <p:cNvSpPr/>
                <p:nvPr/>
              </p:nvSpPr>
              <p:spPr>
                <a:xfrm>
                  <a:off x="4751613" y="538840"/>
                  <a:ext cx="865414" cy="669471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Vert</a:t>
                  </a:r>
                  <a:endParaRPr lang="fr-FR" sz="1200" dirty="0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0F1DBCAB-5926-3837-D9E5-BAD1F9311474}"/>
                    </a:ext>
                  </a:extLst>
                </p:cNvPr>
                <p:cNvSpPr/>
                <p:nvPr/>
              </p:nvSpPr>
              <p:spPr>
                <a:xfrm>
                  <a:off x="5617027" y="538842"/>
                  <a:ext cx="865414" cy="669471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Bleu</a:t>
                  </a:r>
                  <a:endParaRPr lang="fr-FR" sz="1200" dirty="0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C420413E-2B0C-BC99-CB14-6A5DF9DB70BC}"/>
                    </a:ext>
                  </a:extLst>
                </p:cNvPr>
                <p:cNvSpPr/>
                <p:nvPr/>
              </p:nvSpPr>
              <p:spPr>
                <a:xfrm>
                  <a:off x="6482441" y="538840"/>
                  <a:ext cx="865414" cy="669471"/>
                </a:xfrm>
                <a:prstGeom prst="rect">
                  <a:avLst/>
                </a:prstGeom>
                <a:solidFill>
                  <a:srgbClr val="EB1D9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Violet</a:t>
                  </a:r>
                  <a:endParaRPr lang="fr-FR" sz="1200" dirty="0"/>
                </a:p>
              </p:txBody>
            </p:sp>
          </p:grpSp>
        </p:grpSp>
        <p:sp>
          <p:nvSpPr>
            <p:cNvPr id="45" name="Flèche : droite 44">
              <a:extLst>
                <a:ext uri="{FF2B5EF4-FFF2-40B4-BE49-F238E27FC236}">
                  <a16:creationId xmlns:a16="http://schemas.microsoft.com/office/drawing/2014/main" id="{CCC56D63-8669-EFB7-7BCE-D964130D8103}"/>
                </a:ext>
              </a:extLst>
            </p:cNvPr>
            <p:cNvSpPr/>
            <p:nvPr/>
          </p:nvSpPr>
          <p:spPr>
            <a:xfrm>
              <a:off x="113977" y="521158"/>
              <a:ext cx="1302813" cy="448161"/>
            </a:xfrm>
            <a:prstGeom prst="rightArrow">
              <a:avLst>
                <a:gd name="adj1" fmla="val 50000"/>
                <a:gd name="adj2" fmla="val 2787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FF0000"/>
                  </a:solidFill>
                </a:rPr>
                <a:t>Chiffre</a:t>
              </a:r>
              <a:endParaRPr lang="fr-FR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46" name="Flèche : droite 45">
              <a:extLst>
                <a:ext uri="{FF2B5EF4-FFF2-40B4-BE49-F238E27FC236}">
                  <a16:creationId xmlns:a16="http://schemas.microsoft.com/office/drawing/2014/main" id="{B2F1466E-2278-145A-C4F0-C492AF11E9E5}"/>
                </a:ext>
              </a:extLst>
            </p:cNvPr>
            <p:cNvSpPr/>
            <p:nvPr/>
          </p:nvSpPr>
          <p:spPr>
            <a:xfrm>
              <a:off x="113976" y="969319"/>
              <a:ext cx="1302813" cy="448161"/>
            </a:xfrm>
            <a:prstGeom prst="rightArrow">
              <a:avLst>
                <a:gd name="adj1" fmla="val 50000"/>
                <a:gd name="adj2" fmla="val 2787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FF0000"/>
                  </a:solidFill>
                </a:rPr>
                <a:t>Fact. Mult</a:t>
              </a:r>
              <a:endParaRPr lang="fr-FR" sz="12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B26E0AE3-3E50-5B7D-7680-69538636D593}"/>
                    </a:ext>
                  </a:extLst>
                </p:cNvPr>
                <p:cNvSpPr txBox="1"/>
                <p:nvPr/>
              </p:nvSpPr>
              <p:spPr>
                <a:xfrm>
                  <a:off x="1639518" y="1003476"/>
                  <a:ext cx="476412" cy="281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GB" sz="1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p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B26E0AE3-3E50-5B7D-7680-69538636D5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9518" y="1003476"/>
                  <a:ext cx="476412" cy="281167"/>
                </a:xfrm>
                <a:prstGeom prst="rect">
                  <a:avLst/>
                </a:prstGeom>
                <a:blipFill>
                  <a:blip r:embed="rId3"/>
                  <a:stretch>
                    <a:fillRect b="-2903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07010B19-6776-D70E-8456-A542D5EB64BA}"/>
                    </a:ext>
                  </a:extLst>
                </p:cNvPr>
                <p:cNvSpPr txBox="1"/>
                <p:nvPr/>
              </p:nvSpPr>
              <p:spPr>
                <a:xfrm>
                  <a:off x="2486071" y="1003476"/>
                  <a:ext cx="476412" cy="281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07010B19-6776-D70E-8456-A542D5EB6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6071" y="1003476"/>
                  <a:ext cx="476412" cy="281167"/>
                </a:xfrm>
                <a:prstGeom prst="rect">
                  <a:avLst/>
                </a:prstGeom>
                <a:blipFill>
                  <a:blip r:embed="rId4"/>
                  <a:stretch>
                    <a:fillRect b="-2903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9D16E066-0C95-439D-A51F-31E1216993A6}"/>
                    </a:ext>
                  </a:extLst>
                </p:cNvPr>
                <p:cNvSpPr txBox="1"/>
                <p:nvPr/>
              </p:nvSpPr>
              <p:spPr>
                <a:xfrm>
                  <a:off x="3429960" y="1003476"/>
                  <a:ext cx="476412" cy="281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9D16E066-0C95-439D-A51F-31E1216993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960" y="1003476"/>
                  <a:ext cx="476412" cy="281167"/>
                </a:xfrm>
                <a:prstGeom prst="rect">
                  <a:avLst/>
                </a:prstGeom>
                <a:blipFill>
                  <a:blip r:embed="rId5"/>
                  <a:stretch>
                    <a:fillRect b="-2903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7644E2AC-C9C7-79F1-9D7B-0BB0FD6A413C}"/>
                    </a:ext>
                  </a:extLst>
                </p:cNvPr>
                <p:cNvSpPr txBox="1"/>
                <p:nvPr/>
              </p:nvSpPr>
              <p:spPr>
                <a:xfrm>
                  <a:off x="4276513" y="1003476"/>
                  <a:ext cx="476412" cy="281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7644E2AC-C9C7-79F1-9D7B-0BB0FD6A41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513" y="1003476"/>
                  <a:ext cx="476412" cy="281167"/>
                </a:xfrm>
                <a:prstGeom prst="rect">
                  <a:avLst/>
                </a:prstGeom>
                <a:blipFill>
                  <a:blip r:embed="rId6"/>
                  <a:stretch>
                    <a:fillRect b="-2903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C8E005C3-AC51-E1FE-579A-14951D7F52EF}"/>
                    </a:ext>
                  </a:extLst>
                </p:cNvPr>
                <p:cNvSpPr txBox="1"/>
                <p:nvPr/>
              </p:nvSpPr>
              <p:spPr>
                <a:xfrm>
                  <a:off x="5189311" y="1003476"/>
                  <a:ext cx="476412" cy="2807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C8E005C3-AC51-E1FE-579A-14951D7F52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9311" y="1003476"/>
                  <a:ext cx="476412" cy="280718"/>
                </a:xfrm>
                <a:prstGeom prst="rect">
                  <a:avLst/>
                </a:prstGeom>
                <a:blipFill>
                  <a:blip r:embed="rId7"/>
                  <a:stretch>
                    <a:fillRect b="-2903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D6C0265D-F99D-1D15-A696-3939881B9A1F}"/>
                    </a:ext>
                  </a:extLst>
                </p:cNvPr>
                <p:cNvSpPr txBox="1"/>
                <p:nvPr/>
              </p:nvSpPr>
              <p:spPr>
                <a:xfrm>
                  <a:off x="6035864" y="1003476"/>
                  <a:ext cx="476412" cy="2839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p>
                        </m:sSup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D6C0265D-F99D-1D15-A696-3939881B9A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5864" y="1003476"/>
                  <a:ext cx="476412" cy="283924"/>
                </a:xfrm>
                <a:prstGeom prst="rect">
                  <a:avLst/>
                </a:prstGeom>
                <a:blipFill>
                  <a:blip r:embed="rId8"/>
                  <a:stretch>
                    <a:fillRect b="-2812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81C5DD32-BDD2-5E10-F64C-FDF1FAC10BB5}"/>
                    </a:ext>
                  </a:extLst>
                </p:cNvPr>
                <p:cNvSpPr txBox="1"/>
                <p:nvPr/>
              </p:nvSpPr>
              <p:spPr>
                <a:xfrm>
                  <a:off x="6979753" y="1003476"/>
                  <a:ext cx="476412" cy="281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p>
                        </m:sSup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81C5DD32-BDD2-5E10-F64C-FDF1FAC10B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9753" y="1003476"/>
                  <a:ext cx="476412" cy="281167"/>
                </a:xfrm>
                <a:prstGeom prst="rect">
                  <a:avLst/>
                </a:prstGeom>
                <a:blipFill>
                  <a:blip r:embed="rId9"/>
                  <a:stretch>
                    <a:fillRect b="-2903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0CB1EEF3-2408-F456-312E-2A5650887558}"/>
                    </a:ext>
                  </a:extLst>
                </p:cNvPr>
                <p:cNvSpPr txBox="1"/>
                <p:nvPr/>
              </p:nvSpPr>
              <p:spPr>
                <a:xfrm>
                  <a:off x="7826306" y="1003476"/>
                  <a:ext cx="476412" cy="280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p>
                        </m:sSup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0CB1EEF3-2408-F456-312E-2A56508875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6306" y="1003476"/>
                  <a:ext cx="476412" cy="280333"/>
                </a:xfrm>
                <a:prstGeom prst="rect">
                  <a:avLst/>
                </a:prstGeom>
                <a:blipFill>
                  <a:blip r:embed="rId10"/>
                  <a:stretch>
                    <a:fillRect b="-2903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C488DCBE-4593-2239-A9AD-796A146ABD02}"/>
                    </a:ext>
                  </a:extLst>
                </p:cNvPr>
                <p:cNvSpPr txBox="1"/>
                <p:nvPr/>
              </p:nvSpPr>
              <p:spPr>
                <a:xfrm>
                  <a:off x="8789738" y="1002282"/>
                  <a:ext cx="476412" cy="281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p>
                        </m:sSup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C488DCBE-4593-2239-A9AD-796A146ABD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9738" y="1002282"/>
                  <a:ext cx="476412" cy="281167"/>
                </a:xfrm>
                <a:prstGeom prst="rect">
                  <a:avLst/>
                </a:prstGeom>
                <a:blipFill>
                  <a:blip r:embed="rId11"/>
                  <a:stretch>
                    <a:fillRect b="-2903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D52E733A-3BA7-1577-D2E2-598A3060E84F}"/>
                    </a:ext>
                  </a:extLst>
                </p:cNvPr>
                <p:cNvSpPr txBox="1"/>
                <p:nvPr/>
              </p:nvSpPr>
              <p:spPr>
                <a:xfrm>
                  <a:off x="9705929" y="1003476"/>
                  <a:ext cx="476412" cy="281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p>
                        </m:sSup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D52E733A-3BA7-1577-D2E2-598A3060E8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5929" y="1003476"/>
                  <a:ext cx="476412" cy="281167"/>
                </a:xfrm>
                <a:prstGeom prst="rect">
                  <a:avLst/>
                </a:prstGeom>
                <a:blipFill>
                  <a:blip r:embed="rId12"/>
                  <a:stretch>
                    <a:fillRect b="-2903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872B8151-2112-0429-8A9E-564F9478D3F8}"/>
                    </a:ext>
                  </a:extLst>
                </p:cNvPr>
                <p:cNvSpPr txBox="1"/>
                <p:nvPr/>
              </p:nvSpPr>
              <p:spPr>
                <a:xfrm>
                  <a:off x="10585990" y="1001182"/>
                  <a:ext cx="558165" cy="281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872B8151-2112-0429-8A9E-564F9478D3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5990" y="1001182"/>
                  <a:ext cx="558165" cy="281167"/>
                </a:xfrm>
                <a:prstGeom prst="rect">
                  <a:avLst/>
                </a:prstGeom>
                <a:blipFill>
                  <a:blip r:embed="rId13"/>
                  <a:stretch>
                    <a:fillRect b="-2903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8D1651D0-5C11-8954-07C6-661457AACEB5}"/>
                    </a:ext>
                  </a:extLst>
                </p:cNvPr>
                <p:cNvSpPr txBox="1"/>
                <p:nvPr/>
              </p:nvSpPr>
              <p:spPr>
                <a:xfrm>
                  <a:off x="11402710" y="1001182"/>
                  <a:ext cx="558165" cy="281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8D1651D0-5C11-8954-07C6-661457AACE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2710" y="1001182"/>
                  <a:ext cx="558165" cy="281167"/>
                </a:xfrm>
                <a:prstGeom prst="rect">
                  <a:avLst/>
                </a:prstGeom>
                <a:blipFill>
                  <a:blip r:embed="rId14"/>
                  <a:stretch>
                    <a:fillRect b="-2903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Flèche : droite 60">
              <a:extLst>
                <a:ext uri="{FF2B5EF4-FFF2-40B4-BE49-F238E27FC236}">
                  <a16:creationId xmlns:a16="http://schemas.microsoft.com/office/drawing/2014/main" id="{18A170B1-D299-7701-9C34-B242A637D07B}"/>
                </a:ext>
              </a:extLst>
            </p:cNvPr>
            <p:cNvSpPr/>
            <p:nvPr/>
          </p:nvSpPr>
          <p:spPr>
            <a:xfrm>
              <a:off x="132082" y="1376734"/>
              <a:ext cx="1302813" cy="448161"/>
            </a:xfrm>
            <a:prstGeom prst="rightArrow">
              <a:avLst>
                <a:gd name="adj1" fmla="val 50000"/>
                <a:gd name="adj2" fmla="val 2787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FF0000"/>
                  </a:solidFill>
                </a:rPr>
                <a:t>Tolérance</a:t>
              </a:r>
              <a:endParaRPr lang="fr-FR" sz="12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480B5A78-FCED-15B5-22D8-D44AEA62DC36}"/>
                    </a:ext>
                  </a:extLst>
                </p:cNvPr>
                <p:cNvSpPr txBox="1"/>
                <p:nvPr/>
              </p:nvSpPr>
              <p:spPr>
                <a:xfrm>
                  <a:off x="2421117" y="1432751"/>
                  <a:ext cx="5629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480B5A78-FCED-15B5-22D8-D44AEA62DC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1117" y="1432751"/>
                  <a:ext cx="562975" cy="276999"/>
                </a:xfrm>
                <a:prstGeom prst="rect">
                  <a:avLst/>
                </a:prstGeom>
                <a:blipFill>
                  <a:blip r:embed="rId15"/>
                  <a:stretch>
                    <a:fillRect b="-4193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59BDFD38-BDAA-A817-E71C-BF02860FC542}"/>
                    </a:ext>
                  </a:extLst>
                </p:cNvPr>
                <p:cNvSpPr txBox="1"/>
                <p:nvPr/>
              </p:nvSpPr>
              <p:spPr>
                <a:xfrm>
                  <a:off x="3355532" y="1427055"/>
                  <a:ext cx="5629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59BDFD38-BDAA-A817-E71C-BF02860FC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5532" y="1427055"/>
                  <a:ext cx="562975" cy="276999"/>
                </a:xfrm>
                <a:prstGeom prst="rect">
                  <a:avLst/>
                </a:prstGeom>
                <a:blipFill>
                  <a:blip r:embed="rId16"/>
                  <a:stretch>
                    <a:fillRect b="-4193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BE899C74-0798-EDD3-169D-975AB407D089}"/>
                    </a:ext>
                  </a:extLst>
                </p:cNvPr>
                <p:cNvSpPr txBox="1"/>
                <p:nvPr/>
              </p:nvSpPr>
              <p:spPr>
                <a:xfrm>
                  <a:off x="5902526" y="1426056"/>
                  <a:ext cx="71205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BE899C74-0798-EDD3-169D-975AB407D0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2526" y="1426056"/>
                  <a:ext cx="712053" cy="276999"/>
                </a:xfrm>
                <a:prstGeom prst="rect">
                  <a:avLst/>
                </a:prstGeom>
                <a:blipFill>
                  <a:blip r:embed="rId17"/>
                  <a:stretch>
                    <a:fillRect b="-4193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494CD55A-8564-F0EE-134B-52E04EFD108F}"/>
                    </a:ext>
                  </a:extLst>
                </p:cNvPr>
                <p:cNvSpPr txBox="1"/>
                <p:nvPr/>
              </p:nvSpPr>
              <p:spPr>
                <a:xfrm>
                  <a:off x="6778024" y="1421982"/>
                  <a:ext cx="80342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𝟐𝟓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494CD55A-8564-F0EE-134B-52E04EFD10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8024" y="1421982"/>
                  <a:ext cx="803425" cy="276999"/>
                </a:xfrm>
                <a:prstGeom prst="rect">
                  <a:avLst/>
                </a:prstGeom>
                <a:blipFill>
                  <a:blip r:embed="rId18"/>
                  <a:stretch>
                    <a:fillRect r="-1695" b="-4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00BDADC8-E18B-C582-91A2-9E6B7994C866}"/>
                    </a:ext>
                  </a:extLst>
                </p:cNvPr>
                <p:cNvSpPr txBox="1"/>
                <p:nvPr/>
              </p:nvSpPr>
              <p:spPr>
                <a:xfrm>
                  <a:off x="7739577" y="1416046"/>
                  <a:ext cx="896990" cy="407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00BDADC8-E18B-C582-91A2-9E6B7994C8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9577" y="1416046"/>
                  <a:ext cx="896990" cy="40787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786AE3F6-1E25-B5F3-5EA8-147C65FBF94C}"/>
                    </a:ext>
                  </a:extLst>
                </p:cNvPr>
                <p:cNvSpPr txBox="1"/>
                <p:nvPr/>
              </p:nvSpPr>
              <p:spPr>
                <a:xfrm>
                  <a:off x="8630062" y="1416046"/>
                  <a:ext cx="80342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𝟎𝟓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786AE3F6-1E25-B5F3-5EA8-147C65FBF9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0062" y="1416046"/>
                  <a:ext cx="803425" cy="276999"/>
                </a:xfrm>
                <a:prstGeom prst="rect">
                  <a:avLst/>
                </a:prstGeom>
                <a:blipFill>
                  <a:blip r:embed="rId20"/>
                  <a:stretch>
                    <a:fillRect r="-1695" b="-4193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EA92DCF2-BF54-5E06-B301-16EB621EFABB}"/>
                    </a:ext>
                  </a:extLst>
                </p:cNvPr>
                <p:cNvSpPr txBox="1"/>
                <p:nvPr/>
              </p:nvSpPr>
              <p:spPr>
                <a:xfrm>
                  <a:off x="10411032" y="1416046"/>
                  <a:ext cx="5629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EA92DCF2-BF54-5E06-B301-16EB621EFA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1032" y="1416046"/>
                  <a:ext cx="562975" cy="276999"/>
                </a:xfrm>
                <a:prstGeom prst="rect">
                  <a:avLst/>
                </a:prstGeom>
                <a:blipFill>
                  <a:blip r:embed="rId21"/>
                  <a:stretch>
                    <a:fillRect b="-4193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4D5DAF7E-9B4F-6B60-66CB-5895B06F5A2D}"/>
                    </a:ext>
                  </a:extLst>
                </p:cNvPr>
                <p:cNvSpPr txBox="1"/>
                <p:nvPr/>
              </p:nvSpPr>
              <p:spPr>
                <a:xfrm>
                  <a:off x="11408496" y="1416046"/>
                  <a:ext cx="730550" cy="407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4D5DAF7E-9B4F-6B60-66CB-5895B06F5A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8496" y="1416046"/>
                  <a:ext cx="730550" cy="407876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0" name="Groupe 69">
              <a:extLst>
                <a:ext uri="{FF2B5EF4-FFF2-40B4-BE49-F238E27FC236}">
                  <a16:creationId xmlns:a16="http://schemas.microsoft.com/office/drawing/2014/main" id="{7837896B-09F0-C1FA-CC40-0CB2DD0D8BE1}"/>
                </a:ext>
              </a:extLst>
            </p:cNvPr>
            <p:cNvGrpSpPr/>
            <p:nvPr/>
          </p:nvGrpSpPr>
          <p:grpSpPr>
            <a:xfrm>
              <a:off x="1506187" y="893616"/>
              <a:ext cx="10685811" cy="931279"/>
              <a:chOff x="424543" y="538839"/>
              <a:chExt cx="10384968" cy="669474"/>
            </a:xfrm>
            <a:noFill/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711FB99-86D5-2E44-D4A1-79D00C204897}"/>
                  </a:ext>
                </a:extLst>
              </p:cNvPr>
              <p:cNvSpPr/>
              <p:nvPr/>
            </p:nvSpPr>
            <p:spPr>
              <a:xfrm>
                <a:off x="7347855" y="538840"/>
                <a:ext cx="865414" cy="6694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8</a:t>
                </a:r>
                <a:endParaRPr lang="fr-FR" sz="1200" dirty="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5836BAA-16FC-6662-27CE-62A84036E1BB}"/>
                  </a:ext>
                </a:extLst>
              </p:cNvPr>
              <p:cNvSpPr/>
              <p:nvPr/>
            </p:nvSpPr>
            <p:spPr>
              <a:xfrm>
                <a:off x="8213269" y="538839"/>
                <a:ext cx="865414" cy="669471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5850824B-69C0-91DD-71B0-979049A21E07}"/>
                  </a:ext>
                </a:extLst>
              </p:cNvPr>
              <p:cNvSpPr/>
              <p:nvPr/>
            </p:nvSpPr>
            <p:spPr>
              <a:xfrm>
                <a:off x="9078683" y="538840"/>
                <a:ext cx="865414" cy="6694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05FCB61-433F-197E-EF19-348FBB3233A9}"/>
                  </a:ext>
                </a:extLst>
              </p:cNvPr>
              <p:cNvSpPr/>
              <p:nvPr/>
            </p:nvSpPr>
            <p:spPr>
              <a:xfrm>
                <a:off x="9944097" y="538839"/>
                <a:ext cx="865414" cy="6694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829678D-E1D5-7F2F-61F3-1D512446CEAE}"/>
                  </a:ext>
                </a:extLst>
              </p:cNvPr>
              <p:cNvSpPr/>
              <p:nvPr/>
            </p:nvSpPr>
            <p:spPr>
              <a:xfrm>
                <a:off x="424543" y="538842"/>
                <a:ext cx="865414" cy="6694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0</a:t>
                </a:r>
                <a:endParaRPr lang="fr-FR" sz="1200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F76C8D3-7C25-1351-B2BD-06268032D0E7}"/>
                  </a:ext>
                </a:extLst>
              </p:cNvPr>
              <p:cNvSpPr/>
              <p:nvPr/>
            </p:nvSpPr>
            <p:spPr>
              <a:xfrm>
                <a:off x="1289957" y="538841"/>
                <a:ext cx="865414" cy="6694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1</a:t>
                </a:r>
                <a:endParaRPr lang="fr-FR" sz="1200" dirty="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0CE67DD-104C-1A87-99E3-E77885517DDA}"/>
                  </a:ext>
                </a:extLst>
              </p:cNvPr>
              <p:cNvSpPr/>
              <p:nvPr/>
            </p:nvSpPr>
            <p:spPr>
              <a:xfrm>
                <a:off x="2155371" y="538842"/>
                <a:ext cx="865414" cy="6694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2</a:t>
                </a:r>
                <a:endParaRPr lang="fr-FR" sz="1200" dirty="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730CC91-57D1-7BF8-5E42-AE45C167ACFB}"/>
                  </a:ext>
                </a:extLst>
              </p:cNvPr>
              <p:cNvSpPr/>
              <p:nvPr/>
            </p:nvSpPr>
            <p:spPr>
              <a:xfrm>
                <a:off x="3020785" y="538841"/>
                <a:ext cx="865414" cy="6694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3</a:t>
                </a:r>
                <a:endParaRPr lang="fr-FR" sz="1200" dirty="0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5A4EB93-D381-2898-9674-DAA03B14EB54}"/>
                  </a:ext>
                </a:extLst>
              </p:cNvPr>
              <p:cNvSpPr/>
              <p:nvPr/>
            </p:nvSpPr>
            <p:spPr>
              <a:xfrm>
                <a:off x="3886199" y="538841"/>
                <a:ext cx="865414" cy="6694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4</a:t>
                </a:r>
                <a:endParaRPr lang="fr-FR" sz="1200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0D1EB46-6A2F-13AA-BCCA-D67C2C57D2A0}"/>
                  </a:ext>
                </a:extLst>
              </p:cNvPr>
              <p:cNvSpPr/>
              <p:nvPr/>
            </p:nvSpPr>
            <p:spPr>
              <a:xfrm>
                <a:off x="4751613" y="538840"/>
                <a:ext cx="865414" cy="6694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5</a:t>
                </a:r>
                <a:endParaRPr lang="fr-FR" sz="1200" dirty="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7967728-F65E-3A92-8A2A-610E250B2CC3}"/>
                  </a:ext>
                </a:extLst>
              </p:cNvPr>
              <p:cNvSpPr/>
              <p:nvPr/>
            </p:nvSpPr>
            <p:spPr>
              <a:xfrm>
                <a:off x="5617027" y="538841"/>
                <a:ext cx="865414" cy="6694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6</a:t>
                </a:r>
                <a:endParaRPr lang="fr-FR" sz="1200" dirty="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FD14DA2-A1E1-EF1C-AE18-985A86FB3554}"/>
                  </a:ext>
                </a:extLst>
              </p:cNvPr>
              <p:cNvSpPr/>
              <p:nvPr/>
            </p:nvSpPr>
            <p:spPr>
              <a:xfrm>
                <a:off x="6482441" y="538840"/>
                <a:ext cx="865414" cy="6694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7</a:t>
                </a:r>
                <a:endParaRPr lang="fr-FR" sz="1200" dirty="0"/>
              </a:p>
            </p:txBody>
          </p:sp>
        </p:grp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143B9B54-EB96-690B-E402-45D8086BD3BE}"/>
                </a:ext>
              </a:extLst>
            </p:cNvPr>
            <p:cNvCxnSpPr>
              <a:stCxn id="76" idx="1"/>
              <a:endCxn id="75" idx="3"/>
            </p:cNvCxnSpPr>
            <p:nvPr/>
          </p:nvCxnSpPr>
          <p:spPr>
            <a:xfrm flipV="1">
              <a:off x="1506187" y="1359254"/>
              <a:ext cx="10685811" cy="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ZoneTexte 109">
              <a:extLst>
                <a:ext uri="{FF2B5EF4-FFF2-40B4-BE49-F238E27FC236}">
                  <a16:creationId xmlns:a16="http://schemas.microsoft.com/office/drawing/2014/main" id="{2B24C74C-F36A-7275-94D7-A086BA0FCD4F}"/>
                </a:ext>
              </a:extLst>
            </p:cNvPr>
            <p:cNvSpPr txBox="1"/>
            <p:nvPr/>
          </p:nvSpPr>
          <p:spPr>
            <a:xfrm>
              <a:off x="9672233" y="-2035369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FR" sz="1200" dirty="0"/>
            </a:p>
          </p:txBody>
        </p:sp>
      </p:grpSp>
      <p:sp>
        <p:nvSpPr>
          <p:cNvPr id="111" name="ZoneTexte 110">
            <a:extLst>
              <a:ext uri="{FF2B5EF4-FFF2-40B4-BE49-F238E27FC236}">
                <a16:creationId xmlns:a16="http://schemas.microsoft.com/office/drawing/2014/main" id="{1A220000-B468-B9D4-B5E0-32C0912A60E0}"/>
              </a:ext>
            </a:extLst>
          </p:cNvPr>
          <p:cNvSpPr txBox="1"/>
          <p:nvPr/>
        </p:nvSpPr>
        <p:spPr>
          <a:xfrm>
            <a:off x="2905755" y="155472"/>
            <a:ext cx="5791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Résistance á 4 bandes</a:t>
            </a:r>
            <a:endParaRPr lang="fr-FR" sz="4000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9F06BAFC-414F-381C-B549-E6FF87248037}"/>
              </a:ext>
            </a:extLst>
          </p:cNvPr>
          <p:cNvGrpSpPr/>
          <p:nvPr/>
        </p:nvGrpSpPr>
        <p:grpSpPr>
          <a:xfrm>
            <a:off x="6564920" y="2691775"/>
            <a:ext cx="5168601" cy="898922"/>
            <a:chOff x="3208859" y="2675744"/>
            <a:chExt cx="3267430" cy="568271"/>
          </a:xfrm>
        </p:grpSpPr>
        <p:grpSp>
          <p:nvGrpSpPr>
            <p:cNvPr id="113" name="Groupe 112">
              <a:extLst>
                <a:ext uri="{FF2B5EF4-FFF2-40B4-BE49-F238E27FC236}">
                  <a16:creationId xmlns:a16="http://schemas.microsoft.com/office/drawing/2014/main" id="{5BB6E9F5-BF1A-7ABD-F385-A83D9C6BDECF}"/>
                </a:ext>
              </a:extLst>
            </p:cNvPr>
            <p:cNvGrpSpPr/>
            <p:nvPr/>
          </p:nvGrpSpPr>
          <p:grpSpPr>
            <a:xfrm>
              <a:off x="3208859" y="2680618"/>
              <a:ext cx="3267430" cy="563397"/>
              <a:chOff x="3208859" y="2680618"/>
              <a:chExt cx="3267430" cy="563397"/>
            </a:xfrm>
          </p:grpSpPr>
          <p:cxnSp>
            <p:nvCxnSpPr>
              <p:cNvPr id="118" name="Connecteur droit 117">
                <a:extLst>
                  <a:ext uri="{FF2B5EF4-FFF2-40B4-BE49-F238E27FC236}">
                    <a16:creationId xmlns:a16="http://schemas.microsoft.com/office/drawing/2014/main" id="{256DB7BD-3925-0194-C59E-014DFC7609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41719" y="2959708"/>
                <a:ext cx="934570" cy="6723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  <a:effectLst>
                <a:reflection dist="12700" dir="5400000" sy="-100000" algn="bl" rotWithShape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118">
                <a:extLst>
                  <a:ext uri="{FF2B5EF4-FFF2-40B4-BE49-F238E27FC236}">
                    <a16:creationId xmlns:a16="http://schemas.microsoft.com/office/drawing/2014/main" id="{6456C302-6DD5-62A1-BC7B-DD16850425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8859" y="2959708"/>
                <a:ext cx="934570" cy="6723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  <a:effectLst>
                <a:reflection dist="12700" dir="5400000" sy="-100000" algn="bl" rotWithShape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Forme libre : forme 119">
                <a:extLst>
                  <a:ext uri="{FF2B5EF4-FFF2-40B4-BE49-F238E27FC236}">
                    <a16:creationId xmlns:a16="http://schemas.microsoft.com/office/drawing/2014/main" id="{9E15E611-40EB-B8BA-6ABD-6CB5405D49A1}"/>
                  </a:ext>
                </a:extLst>
              </p:cNvPr>
              <p:cNvSpPr/>
              <p:nvPr/>
            </p:nvSpPr>
            <p:spPr>
              <a:xfrm>
                <a:off x="4060909" y="2680618"/>
                <a:ext cx="1563330" cy="563397"/>
              </a:xfrm>
              <a:custGeom>
                <a:avLst/>
                <a:gdLst>
                  <a:gd name="connsiteX0" fmla="*/ 115535 w 1563330"/>
                  <a:gd name="connsiteY0" fmla="*/ 0 h 563397"/>
                  <a:gd name="connsiteX1" fmla="*/ 388022 w 1563330"/>
                  <a:gd name="connsiteY1" fmla="*/ 0 h 563397"/>
                  <a:gd name="connsiteX2" fmla="*/ 484647 w 1563330"/>
                  <a:gd name="connsiteY2" fmla="*/ 92112 h 563397"/>
                  <a:gd name="connsiteX3" fmla="*/ 1078684 w 1563330"/>
                  <a:gd name="connsiteY3" fmla="*/ 92112 h 563397"/>
                  <a:gd name="connsiteX4" fmla="*/ 1175309 w 1563330"/>
                  <a:gd name="connsiteY4" fmla="*/ 0 h 563397"/>
                  <a:gd name="connsiteX5" fmla="*/ 1447795 w 1563330"/>
                  <a:gd name="connsiteY5" fmla="*/ 0 h 563397"/>
                  <a:gd name="connsiteX6" fmla="*/ 1563330 w 1563330"/>
                  <a:gd name="connsiteY6" fmla="*/ 110139 h 563397"/>
                  <a:gd name="connsiteX7" fmla="*/ 1563330 w 1563330"/>
                  <a:gd name="connsiteY7" fmla="*/ 165938 h 563397"/>
                  <a:gd name="connsiteX8" fmla="*/ 1563330 w 1563330"/>
                  <a:gd name="connsiteY8" fmla="*/ 269546 h 563397"/>
                  <a:gd name="connsiteX9" fmla="*/ 1563330 w 1563330"/>
                  <a:gd name="connsiteY9" fmla="*/ 281698 h 563397"/>
                  <a:gd name="connsiteX10" fmla="*/ 1563330 w 1563330"/>
                  <a:gd name="connsiteY10" fmla="*/ 345668 h 563397"/>
                  <a:gd name="connsiteX11" fmla="*/ 1563330 w 1563330"/>
                  <a:gd name="connsiteY11" fmla="*/ 448292 h 563397"/>
                  <a:gd name="connsiteX12" fmla="*/ 1442586 w 1563330"/>
                  <a:gd name="connsiteY12" fmla="*/ 563397 h 563397"/>
                  <a:gd name="connsiteX13" fmla="*/ 1180518 w 1563330"/>
                  <a:gd name="connsiteY13" fmla="*/ 563397 h 563397"/>
                  <a:gd name="connsiteX14" fmla="*/ 1092525 w 1563330"/>
                  <a:gd name="connsiteY14" fmla="*/ 479514 h 563397"/>
                  <a:gd name="connsiteX15" fmla="*/ 470805 w 1563330"/>
                  <a:gd name="connsiteY15" fmla="*/ 479514 h 563397"/>
                  <a:gd name="connsiteX16" fmla="*/ 382813 w 1563330"/>
                  <a:gd name="connsiteY16" fmla="*/ 563397 h 563397"/>
                  <a:gd name="connsiteX17" fmla="*/ 120745 w 1563330"/>
                  <a:gd name="connsiteY17" fmla="*/ 563397 h 563397"/>
                  <a:gd name="connsiteX18" fmla="*/ 0 w 1563330"/>
                  <a:gd name="connsiteY18" fmla="*/ 448292 h 563397"/>
                  <a:gd name="connsiteX19" fmla="*/ 0 w 1563330"/>
                  <a:gd name="connsiteY19" fmla="*/ 345668 h 563397"/>
                  <a:gd name="connsiteX20" fmla="*/ 0 w 1563330"/>
                  <a:gd name="connsiteY20" fmla="*/ 281698 h 563397"/>
                  <a:gd name="connsiteX21" fmla="*/ 0 w 1563330"/>
                  <a:gd name="connsiteY21" fmla="*/ 269546 h 563397"/>
                  <a:gd name="connsiteX22" fmla="*/ 0 w 1563330"/>
                  <a:gd name="connsiteY22" fmla="*/ 165938 h 563397"/>
                  <a:gd name="connsiteX23" fmla="*/ 0 w 1563330"/>
                  <a:gd name="connsiteY23" fmla="*/ 110139 h 563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563330" h="563397">
                    <a:moveTo>
                      <a:pt x="115535" y="0"/>
                    </a:moveTo>
                    <a:lnTo>
                      <a:pt x="388022" y="0"/>
                    </a:lnTo>
                    <a:lnTo>
                      <a:pt x="484647" y="92112"/>
                    </a:lnTo>
                    <a:lnTo>
                      <a:pt x="1078684" y="92112"/>
                    </a:lnTo>
                    <a:lnTo>
                      <a:pt x="1175309" y="0"/>
                    </a:lnTo>
                    <a:lnTo>
                      <a:pt x="1447795" y="0"/>
                    </a:lnTo>
                    <a:lnTo>
                      <a:pt x="1563330" y="110139"/>
                    </a:lnTo>
                    <a:lnTo>
                      <a:pt x="1563330" y="165938"/>
                    </a:lnTo>
                    <a:lnTo>
                      <a:pt x="1563330" y="269546"/>
                    </a:lnTo>
                    <a:lnTo>
                      <a:pt x="1563330" y="281698"/>
                    </a:lnTo>
                    <a:lnTo>
                      <a:pt x="1563330" y="345668"/>
                    </a:lnTo>
                    <a:lnTo>
                      <a:pt x="1563330" y="448292"/>
                    </a:lnTo>
                    <a:lnTo>
                      <a:pt x="1442586" y="563397"/>
                    </a:lnTo>
                    <a:lnTo>
                      <a:pt x="1180518" y="563397"/>
                    </a:lnTo>
                    <a:lnTo>
                      <a:pt x="1092525" y="479514"/>
                    </a:lnTo>
                    <a:lnTo>
                      <a:pt x="470805" y="479514"/>
                    </a:lnTo>
                    <a:lnTo>
                      <a:pt x="382813" y="563397"/>
                    </a:lnTo>
                    <a:lnTo>
                      <a:pt x="120745" y="563397"/>
                    </a:lnTo>
                    <a:lnTo>
                      <a:pt x="0" y="448292"/>
                    </a:lnTo>
                    <a:lnTo>
                      <a:pt x="0" y="345668"/>
                    </a:lnTo>
                    <a:lnTo>
                      <a:pt x="0" y="281698"/>
                    </a:lnTo>
                    <a:lnTo>
                      <a:pt x="0" y="269546"/>
                    </a:lnTo>
                    <a:lnTo>
                      <a:pt x="0" y="165938"/>
                    </a:lnTo>
                    <a:lnTo>
                      <a:pt x="0" y="11013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reflection blurRad="6350" stA="50000" endA="300" dir="5400000" sy="-100000" algn="bl" rotWithShape="0"/>
              </a:effectLst>
              <a:scene3d>
                <a:camera prst="orthographicFront"/>
                <a:lightRig rig="threePt" dir="t"/>
              </a:scene3d>
              <a:sp3d prstMaterial="plastic"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6116B12-A073-B4B9-CD72-D3572EC99350}"/>
                </a:ext>
              </a:extLst>
            </p:cNvPr>
            <p:cNvSpPr/>
            <p:nvPr/>
          </p:nvSpPr>
          <p:spPr>
            <a:xfrm>
              <a:off x="4249711" y="2675744"/>
              <a:ext cx="89941" cy="56463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C23642C-ADDF-0286-0343-33C4A0034F71}"/>
                </a:ext>
              </a:extLst>
            </p:cNvPr>
            <p:cNvSpPr/>
            <p:nvPr/>
          </p:nvSpPr>
          <p:spPr>
            <a:xfrm>
              <a:off x="4583129" y="2769984"/>
              <a:ext cx="89941" cy="392894"/>
            </a:xfrm>
            <a:prstGeom prst="rect">
              <a:avLst/>
            </a:prstGeom>
            <a:solidFill>
              <a:srgbClr val="EB1D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E634D2C-DDB7-3724-F913-A05CBC156DB0}"/>
                </a:ext>
              </a:extLst>
            </p:cNvPr>
            <p:cNvSpPr/>
            <p:nvPr/>
          </p:nvSpPr>
          <p:spPr>
            <a:xfrm>
              <a:off x="4797603" y="2769984"/>
              <a:ext cx="89941" cy="39289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2D19A13-30EA-B978-B4EB-0B5ADB1A0334}"/>
                </a:ext>
              </a:extLst>
            </p:cNvPr>
            <p:cNvSpPr/>
            <p:nvPr/>
          </p:nvSpPr>
          <p:spPr>
            <a:xfrm>
              <a:off x="5282274" y="2675744"/>
              <a:ext cx="125932" cy="56463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ADA2F645-2BF0-3101-E584-E3E9A4EE6830}"/>
                  </a:ext>
                </a:extLst>
              </p:cNvPr>
              <p:cNvSpPr txBox="1"/>
              <p:nvPr/>
            </p:nvSpPr>
            <p:spPr>
              <a:xfrm>
                <a:off x="225022" y="1380444"/>
                <a:ext cx="3046027" cy="4070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sz="2000" b="1" dirty="0"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Formule : </a:t>
                </a:r>
                <a:r>
                  <a:rPr lang="en-GB" sz="2000" b="1" dirty="0">
                    <a:solidFill>
                      <a:srgbClr val="FF0000"/>
                    </a:solidFill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AB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GB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p>
                    </m:sSup>
                  </m:oMath>
                </a14:m>
                <a:r>
                  <a:rPr lang="en-GB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 </m:t>
                    </m:r>
                    <m:r>
                      <a:rPr lang="en-GB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GB" sz="2000" b="1" dirty="0">
                    <a:solidFill>
                      <a:srgbClr val="FF0000"/>
                    </a:solidFill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  </a:t>
                </a:r>
                <a:endParaRPr lang="fr-FR" sz="2000" b="1" dirty="0">
                  <a:latin typeface="Arial Rounded MT Bold" panose="020F07040305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ADA2F645-2BF0-3101-E584-E3E9A4EE6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22" y="1380444"/>
                <a:ext cx="3046027" cy="407099"/>
              </a:xfrm>
              <a:prstGeom prst="rect">
                <a:avLst/>
              </a:prstGeom>
              <a:blipFill>
                <a:blip r:embed="rId23"/>
                <a:stretch>
                  <a:fillRect l="-1988" t="-5714" b="-2000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ZoneTexte 125">
            <a:extLst>
              <a:ext uri="{FF2B5EF4-FFF2-40B4-BE49-F238E27FC236}">
                <a16:creationId xmlns:a16="http://schemas.microsoft.com/office/drawing/2014/main" id="{C429066D-FA13-3A23-E795-0FC2B0786A3C}"/>
              </a:ext>
            </a:extLst>
          </p:cNvPr>
          <p:cNvSpPr txBox="1"/>
          <p:nvPr/>
        </p:nvSpPr>
        <p:spPr>
          <a:xfrm>
            <a:off x="8732535" y="2179646"/>
            <a:ext cx="955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>
                <a:latin typeface="Arial Rounded MT Bold" panose="020F0704030504030204" pitchFamily="34" charset="0"/>
              </a:rPr>
              <a:t>Sm_2)</a:t>
            </a:r>
            <a:endParaRPr lang="fr-FR" sz="2000" b="1" dirty="0">
              <a:latin typeface="Arial Rounded MT Bold" panose="020F0704030504030204" pitchFamily="34" charset="0"/>
            </a:endParaRP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F92F144B-7947-8BCB-14CB-E7F1CE40F971}"/>
              </a:ext>
            </a:extLst>
          </p:cNvPr>
          <p:cNvSpPr txBox="1"/>
          <p:nvPr/>
        </p:nvSpPr>
        <p:spPr>
          <a:xfrm>
            <a:off x="9403015" y="4224665"/>
            <a:ext cx="4081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Réponse en fin de vidéo !</a:t>
            </a:r>
            <a:endParaRPr lang="fr-F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708D9AC7-962B-DB16-C073-9032E1CB88BC}"/>
                  </a:ext>
                </a:extLst>
              </p:cNvPr>
              <p:cNvSpPr txBox="1"/>
              <p:nvPr/>
            </p:nvSpPr>
            <p:spPr>
              <a:xfrm>
                <a:off x="8464758" y="3905956"/>
                <a:ext cx="1404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R = ?????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708D9AC7-962B-DB16-C073-9032E1CB8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4758" y="3905956"/>
                <a:ext cx="1404374" cy="369332"/>
              </a:xfrm>
              <a:prstGeom prst="rect">
                <a:avLst/>
              </a:prstGeom>
              <a:blipFill>
                <a:blip r:embed="rId24"/>
                <a:stretch>
                  <a:fillRect l="-3913"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E898E8B1-48F8-4C52-06FC-946644ECDF06}"/>
              </a:ext>
            </a:extLst>
          </p:cNvPr>
          <p:cNvGrpSpPr/>
          <p:nvPr/>
        </p:nvGrpSpPr>
        <p:grpSpPr>
          <a:xfrm>
            <a:off x="10737048" y="-49161"/>
            <a:ext cx="2818334" cy="1155428"/>
            <a:chOff x="259149" y="-517927"/>
            <a:chExt cx="2818334" cy="1155428"/>
          </a:xfrm>
        </p:grpSpPr>
        <p:sp>
          <p:nvSpPr>
            <p:cNvPr id="134" name="ZoneTexte 133">
              <a:extLst>
                <a:ext uri="{FF2B5EF4-FFF2-40B4-BE49-F238E27FC236}">
                  <a16:creationId xmlns:a16="http://schemas.microsoft.com/office/drawing/2014/main" id="{1F0DC793-B68C-037B-0834-40924BDF9A58}"/>
                </a:ext>
              </a:extLst>
            </p:cNvPr>
            <p:cNvSpPr txBox="1"/>
            <p:nvPr/>
          </p:nvSpPr>
          <p:spPr>
            <a:xfrm>
              <a:off x="259149" y="-517927"/>
              <a:ext cx="28183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400" dirty="0"/>
                <a:t>👍</a:t>
              </a:r>
              <a:endParaRPr lang="fr-FR" sz="6600" dirty="0"/>
            </a:p>
          </p:txBody>
        </p: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A7F43144-DD3D-FF03-DC5D-90D7B06E69E6}"/>
                </a:ext>
              </a:extLst>
            </p:cNvPr>
            <p:cNvSpPr txBox="1"/>
            <p:nvPr/>
          </p:nvSpPr>
          <p:spPr>
            <a:xfrm>
              <a:off x="387486" y="237391"/>
              <a:ext cx="7025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/>
                <a:t>Likez</a:t>
              </a:r>
              <a:endParaRPr lang="fr-FR" sz="2000" b="1" dirty="0"/>
            </a:p>
          </p:txBody>
        </p:sp>
      </p:grpSp>
      <p:sp>
        <p:nvSpPr>
          <p:cNvPr id="136" name="ZoneTexte 135">
            <a:extLst>
              <a:ext uri="{FF2B5EF4-FFF2-40B4-BE49-F238E27FC236}">
                <a16:creationId xmlns:a16="http://schemas.microsoft.com/office/drawing/2014/main" id="{109C75CE-7573-0389-15E5-8E232A0CDC4D}"/>
              </a:ext>
            </a:extLst>
          </p:cNvPr>
          <p:cNvSpPr txBox="1"/>
          <p:nvPr/>
        </p:nvSpPr>
        <p:spPr>
          <a:xfrm>
            <a:off x="10649624" y="1072845"/>
            <a:ext cx="1404410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 S’abonner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4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ZoneTexte 119">
            <a:extLst>
              <a:ext uri="{FF2B5EF4-FFF2-40B4-BE49-F238E27FC236}">
                <a16:creationId xmlns:a16="http://schemas.microsoft.com/office/drawing/2014/main" id="{D9FD179E-468A-0500-309F-B2CC07DD7969}"/>
              </a:ext>
            </a:extLst>
          </p:cNvPr>
          <p:cNvSpPr txBox="1"/>
          <p:nvPr/>
        </p:nvSpPr>
        <p:spPr>
          <a:xfrm rot="20241217">
            <a:off x="2341556" y="2712569"/>
            <a:ext cx="80874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 SemiCondensed" panose="020B0502040204020203" pitchFamily="34" charset="0"/>
              </a:rPr>
              <a:t>Sen Mécatronique</a:t>
            </a:r>
            <a:endParaRPr lang="fr-FR" sz="8800" dirty="0">
              <a:solidFill>
                <a:schemeClr val="accent3">
                  <a:lumMod val="20000"/>
                  <a:lumOff val="8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EAD3ED-8C6B-738D-92B4-7AB09F75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6834" y="6415655"/>
            <a:ext cx="2743200" cy="365125"/>
          </a:xfrm>
        </p:spPr>
        <p:txBody>
          <a:bodyPr/>
          <a:lstStyle/>
          <a:p>
            <a:fld id="{3E1D170D-C361-40C5-B511-6AA9EFAE3F03}" type="slidenum">
              <a:rPr lang="fr-FR" smtClean="0"/>
              <a:t>5</a:t>
            </a:fld>
            <a:endParaRPr lang="fr-FR" dirty="0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AE4EAA3F-A729-395F-F086-A393509D26EA}"/>
              </a:ext>
            </a:extLst>
          </p:cNvPr>
          <p:cNvGrpSpPr/>
          <p:nvPr/>
        </p:nvGrpSpPr>
        <p:grpSpPr>
          <a:xfrm>
            <a:off x="6744019" y="2600895"/>
            <a:ext cx="4712617" cy="834950"/>
            <a:chOff x="3208859" y="2675744"/>
            <a:chExt cx="3267430" cy="568270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C7035557-E838-DB5A-8900-48E8434AFA38}"/>
                </a:ext>
              </a:extLst>
            </p:cNvPr>
            <p:cNvGrpSpPr/>
            <p:nvPr/>
          </p:nvGrpSpPr>
          <p:grpSpPr>
            <a:xfrm>
              <a:off x="3208859" y="2680617"/>
              <a:ext cx="3267430" cy="563397"/>
              <a:chOff x="3208859" y="2680617"/>
              <a:chExt cx="3267430" cy="563397"/>
            </a:xfrm>
          </p:grpSpPr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CA573C85-534F-64E7-6174-919288A1E2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41719" y="2959708"/>
                <a:ext cx="934570" cy="6723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  <a:effectLst>
                <a:reflection dist="12700" dir="5400000" sy="-100000" algn="bl" rotWithShape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27487288-3C73-CE6F-3047-FBF25FFF43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8859" y="2959708"/>
                <a:ext cx="934570" cy="6723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  <a:effectLst>
                <a:reflection dist="12700" dir="5400000" sy="-100000" algn="bl" rotWithShape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Forme libre : forme 43">
                <a:extLst>
                  <a:ext uri="{FF2B5EF4-FFF2-40B4-BE49-F238E27FC236}">
                    <a16:creationId xmlns:a16="http://schemas.microsoft.com/office/drawing/2014/main" id="{34401866-E6B0-47EE-7BDB-B91C0EDC8E25}"/>
                  </a:ext>
                </a:extLst>
              </p:cNvPr>
              <p:cNvSpPr/>
              <p:nvPr/>
            </p:nvSpPr>
            <p:spPr>
              <a:xfrm>
                <a:off x="4060909" y="2680617"/>
                <a:ext cx="1563330" cy="563397"/>
              </a:xfrm>
              <a:custGeom>
                <a:avLst/>
                <a:gdLst>
                  <a:gd name="connsiteX0" fmla="*/ 115535 w 1563330"/>
                  <a:gd name="connsiteY0" fmla="*/ 0 h 563397"/>
                  <a:gd name="connsiteX1" fmla="*/ 388022 w 1563330"/>
                  <a:gd name="connsiteY1" fmla="*/ 0 h 563397"/>
                  <a:gd name="connsiteX2" fmla="*/ 484647 w 1563330"/>
                  <a:gd name="connsiteY2" fmla="*/ 92112 h 563397"/>
                  <a:gd name="connsiteX3" fmla="*/ 1078684 w 1563330"/>
                  <a:gd name="connsiteY3" fmla="*/ 92112 h 563397"/>
                  <a:gd name="connsiteX4" fmla="*/ 1175309 w 1563330"/>
                  <a:gd name="connsiteY4" fmla="*/ 0 h 563397"/>
                  <a:gd name="connsiteX5" fmla="*/ 1447795 w 1563330"/>
                  <a:gd name="connsiteY5" fmla="*/ 0 h 563397"/>
                  <a:gd name="connsiteX6" fmla="*/ 1563330 w 1563330"/>
                  <a:gd name="connsiteY6" fmla="*/ 110139 h 563397"/>
                  <a:gd name="connsiteX7" fmla="*/ 1563330 w 1563330"/>
                  <a:gd name="connsiteY7" fmla="*/ 165938 h 563397"/>
                  <a:gd name="connsiteX8" fmla="*/ 1563330 w 1563330"/>
                  <a:gd name="connsiteY8" fmla="*/ 269546 h 563397"/>
                  <a:gd name="connsiteX9" fmla="*/ 1563330 w 1563330"/>
                  <a:gd name="connsiteY9" fmla="*/ 281698 h 563397"/>
                  <a:gd name="connsiteX10" fmla="*/ 1563330 w 1563330"/>
                  <a:gd name="connsiteY10" fmla="*/ 345668 h 563397"/>
                  <a:gd name="connsiteX11" fmla="*/ 1563330 w 1563330"/>
                  <a:gd name="connsiteY11" fmla="*/ 448292 h 563397"/>
                  <a:gd name="connsiteX12" fmla="*/ 1442586 w 1563330"/>
                  <a:gd name="connsiteY12" fmla="*/ 563397 h 563397"/>
                  <a:gd name="connsiteX13" fmla="*/ 1180518 w 1563330"/>
                  <a:gd name="connsiteY13" fmla="*/ 563397 h 563397"/>
                  <a:gd name="connsiteX14" fmla="*/ 1092525 w 1563330"/>
                  <a:gd name="connsiteY14" fmla="*/ 479514 h 563397"/>
                  <a:gd name="connsiteX15" fmla="*/ 470805 w 1563330"/>
                  <a:gd name="connsiteY15" fmla="*/ 479514 h 563397"/>
                  <a:gd name="connsiteX16" fmla="*/ 382813 w 1563330"/>
                  <a:gd name="connsiteY16" fmla="*/ 563397 h 563397"/>
                  <a:gd name="connsiteX17" fmla="*/ 120745 w 1563330"/>
                  <a:gd name="connsiteY17" fmla="*/ 563397 h 563397"/>
                  <a:gd name="connsiteX18" fmla="*/ 0 w 1563330"/>
                  <a:gd name="connsiteY18" fmla="*/ 448292 h 563397"/>
                  <a:gd name="connsiteX19" fmla="*/ 0 w 1563330"/>
                  <a:gd name="connsiteY19" fmla="*/ 345668 h 563397"/>
                  <a:gd name="connsiteX20" fmla="*/ 0 w 1563330"/>
                  <a:gd name="connsiteY20" fmla="*/ 281698 h 563397"/>
                  <a:gd name="connsiteX21" fmla="*/ 0 w 1563330"/>
                  <a:gd name="connsiteY21" fmla="*/ 269546 h 563397"/>
                  <a:gd name="connsiteX22" fmla="*/ 0 w 1563330"/>
                  <a:gd name="connsiteY22" fmla="*/ 165938 h 563397"/>
                  <a:gd name="connsiteX23" fmla="*/ 0 w 1563330"/>
                  <a:gd name="connsiteY23" fmla="*/ 110139 h 563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563330" h="563397">
                    <a:moveTo>
                      <a:pt x="115535" y="0"/>
                    </a:moveTo>
                    <a:lnTo>
                      <a:pt x="388022" y="0"/>
                    </a:lnTo>
                    <a:lnTo>
                      <a:pt x="484647" y="92112"/>
                    </a:lnTo>
                    <a:lnTo>
                      <a:pt x="1078684" y="92112"/>
                    </a:lnTo>
                    <a:lnTo>
                      <a:pt x="1175309" y="0"/>
                    </a:lnTo>
                    <a:lnTo>
                      <a:pt x="1447795" y="0"/>
                    </a:lnTo>
                    <a:lnTo>
                      <a:pt x="1563330" y="110139"/>
                    </a:lnTo>
                    <a:lnTo>
                      <a:pt x="1563330" y="165938"/>
                    </a:lnTo>
                    <a:lnTo>
                      <a:pt x="1563330" y="269546"/>
                    </a:lnTo>
                    <a:lnTo>
                      <a:pt x="1563330" y="281698"/>
                    </a:lnTo>
                    <a:lnTo>
                      <a:pt x="1563330" y="345668"/>
                    </a:lnTo>
                    <a:lnTo>
                      <a:pt x="1563330" y="448292"/>
                    </a:lnTo>
                    <a:lnTo>
                      <a:pt x="1442586" y="563397"/>
                    </a:lnTo>
                    <a:lnTo>
                      <a:pt x="1180518" y="563397"/>
                    </a:lnTo>
                    <a:lnTo>
                      <a:pt x="1092525" y="479514"/>
                    </a:lnTo>
                    <a:lnTo>
                      <a:pt x="470805" y="479514"/>
                    </a:lnTo>
                    <a:lnTo>
                      <a:pt x="382813" y="563397"/>
                    </a:lnTo>
                    <a:lnTo>
                      <a:pt x="120745" y="563397"/>
                    </a:lnTo>
                    <a:lnTo>
                      <a:pt x="0" y="448292"/>
                    </a:lnTo>
                    <a:lnTo>
                      <a:pt x="0" y="345668"/>
                    </a:lnTo>
                    <a:lnTo>
                      <a:pt x="0" y="281698"/>
                    </a:lnTo>
                    <a:lnTo>
                      <a:pt x="0" y="269546"/>
                    </a:lnTo>
                    <a:lnTo>
                      <a:pt x="0" y="165938"/>
                    </a:lnTo>
                    <a:lnTo>
                      <a:pt x="0" y="11013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reflection blurRad="6350" stA="50000" endA="300" dir="5400000" sy="-100000" algn="bl" rotWithShape="0"/>
              </a:effectLst>
              <a:scene3d>
                <a:camera prst="orthographicFront"/>
                <a:lightRig rig="threePt" dir="t"/>
              </a:scene3d>
              <a:sp3d prstMaterial="plastic"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D2AD9CBB-959F-B682-F749-15CBC8381C2C}"/>
                </a:ext>
              </a:extLst>
            </p:cNvPr>
            <p:cNvGrpSpPr/>
            <p:nvPr/>
          </p:nvGrpSpPr>
          <p:grpSpPr>
            <a:xfrm>
              <a:off x="4249711" y="2675744"/>
              <a:ext cx="1125127" cy="564630"/>
              <a:chOff x="4249711" y="2675744"/>
              <a:chExt cx="1125127" cy="56463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232BCE2-2459-4EA6-8539-BEF3042ADC24}"/>
                  </a:ext>
                </a:extLst>
              </p:cNvPr>
              <p:cNvSpPr/>
              <p:nvPr/>
            </p:nvSpPr>
            <p:spPr>
              <a:xfrm>
                <a:off x="4249711" y="2675744"/>
                <a:ext cx="89941" cy="56463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E2C90EF-029A-B4A8-BB45-93E327AC8750}"/>
                  </a:ext>
                </a:extLst>
              </p:cNvPr>
              <p:cNvSpPr/>
              <p:nvPr/>
            </p:nvSpPr>
            <p:spPr>
              <a:xfrm>
                <a:off x="4585752" y="2769984"/>
                <a:ext cx="89941" cy="3928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FE1C9B9-E88D-AB4A-4D28-E91722B59329}"/>
                  </a:ext>
                </a:extLst>
              </p:cNvPr>
              <p:cNvSpPr/>
              <p:nvPr/>
            </p:nvSpPr>
            <p:spPr>
              <a:xfrm>
                <a:off x="4752633" y="2769984"/>
                <a:ext cx="89941" cy="3928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E2A4863-F91B-8535-B7A6-9DE0AA67F829}"/>
                  </a:ext>
                </a:extLst>
              </p:cNvPr>
              <p:cNvSpPr/>
              <p:nvPr/>
            </p:nvSpPr>
            <p:spPr>
              <a:xfrm>
                <a:off x="4919514" y="2769984"/>
                <a:ext cx="89941" cy="39289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4593E65-B79A-E652-B3E1-2B43B7AAE06C}"/>
                  </a:ext>
                </a:extLst>
              </p:cNvPr>
              <p:cNvSpPr/>
              <p:nvPr/>
            </p:nvSpPr>
            <p:spPr>
              <a:xfrm>
                <a:off x="5284897" y="2675744"/>
                <a:ext cx="89941" cy="564630"/>
              </a:xfrm>
              <a:prstGeom prst="rect">
                <a:avLst/>
              </a:prstGeom>
              <a:solidFill>
                <a:srgbClr val="CC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68332A41-ADB5-EB7B-EC40-D898F0849679}"/>
              </a:ext>
            </a:extLst>
          </p:cNvPr>
          <p:cNvGrpSpPr/>
          <p:nvPr/>
        </p:nvGrpSpPr>
        <p:grpSpPr>
          <a:xfrm>
            <a:off x="261750" y="3952788"/>
            <a:ext cx="10818165" cy="2621605"/>
            <a:chOff x="113976" y="-2035369"/>
            <a:chExt cx="12078023" cy="3860264"/>
          </a:xfrm>
        </p:grpSpPr>
        <p:sp>
          <p:nvSpPr>
            <p:cNvPr id="49" name="Flèche : droite 48">
              <a:extLst>
                <a:ext uri="{FF2B5EF4-FFF2-40B4-BE49-F238E27FC236}">
                  <a16:creationId xmlns:a16="http://schemas.microsoft.com/office/drawing/2014/main" id="{163093F5-E627-4DAB-0198-7A8E8FCB30AE}"/>
                </a:ext>
              </a:extLst>
            </p:cNvPr>
            <p:cNvSpPr/>
            <p:nvPr/>
          </p:nvSpPr>
          <p:spPr>
            <a:xfrm>
              <a:off x="113978" y="140084"/>
              <a:ext cx="1302813" cy="448161"/>
            </a:xfrm>
            <a:prstGeom prst="rightArrow">
              <a:avLst>
                <a:gd name="adj1" fmla="val 50000"/>
                <a:gd name="adj2" fmla="val 2787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FF0000"/>
                  </a:solidFill>
                </a:rPr>
                <a:t>Couleur</a:t>
              </a:r>
              <a:endParaRPr lang="fr-FR" sz="12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A8008670-AE9B-C5B5-D529-A2C41EE21FB5}"/>
                </a:ext>
              </a:extLst>
            </p:cNvPr>
            <p:cNvGrpSpPr/>
            <p:nvPr/>
          </p:nvGrpSpPr>
          <p:grpSpPr>
            <a:xfrm>
              <a:off x="1506188" y="232123"/>
              <a:ext cx="10685811" cy="661495"/>
              <a:chOff x="903516" y="294468"/>
              <a:chExt cx="10384968" cy="650929"/>
            </a:xfrm>
          </p:grpSpPr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D03773FE-D8CB-FD6F-EFA8-9894856C32B6}"/>
                  </a:ext>
                </a:extLst>
              </p:cNvPr>
              <p:cNvGrpSpPr/>
              <p:nvPr/>
            </p:nvGrpSpPr>
            <p:grpSpPr>
              <a:xfrm>
                <a:off x="903516" y="554337"/>
                <a:ext cx="10384968" cy="391060"/>
                <a:chOff x="424543" y="538839"/>
                <a:chExt cx="10384968" cy="669474"/>
              </a:xfrm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0572752B-4061-68E4-DCAC-F9B925AB63C6}"/>
                    </a:ext>
                  </a:extLst>
                </p:cNvPr>
                <p:cNvSpPr/>
                <p:nvPr/>
              </p:nvSpPr>
              <p:spPr>
                <a:xfrm>
                  <a:off x="7347855" y="538840"/>
                  <a:ext cx="865414" cy="669471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8</a:t>
                  </a:r>
                  <a:endParaRPr lang="fr-FR" sz="1200" dirty="0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36EBC681-A0E3-EE65-363C-C2D26A4E78B5}"/>
                    </a:ext>
                  </a:extLst>
                </p:cNvPr>
                <p:cNvSpPr/>
                <p:nvPr/>
              </p:nvSpPr>
              <p:spPr>
                <a:xfrm>
                  <a:off x="8213269" y="538839"/>
                  <a:ext cx="865414" cy="66947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</a:rPr>
                    <a:t>9</a:t>
                  </a:r>
                  <a:endParaRPr lang="fr-FR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065B0721-50BA-8F79-A4F5-2769E0F58236}"/>
                    </a:ext>
                  </a:extLst>
                </p:cNvPr>
                <p:cNvSpPr/>
                <p:nvPr/>
              </p:nvSpPr>
              <p:spPr>
                <a:xfrm>
                  <a:off x="9078683" y="538840"/>
                  <a:ext cx="865414" cy="669471"/>
                </a:xfrm>
                <a:prstGeom prst="rect">
                  <a:avLst/>
                </a:prstGeom>
                <a:solidFill>
                  <a:srgbClr val="CCC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 dirty="0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8B38CC33-3395-966F-F4CF-269DCA3738D8}"/>
                    </a:ext>
                  </a:extLst>
                </p:cNvPr>
                <p:cNvSpPr/>
                <p:nvPr/>
              </p:nvSpPr>
              <p:spPr>
                <a:xfrm>
                  <a:off x="9944097" y="538839"/>
                  <a:ext cx="865414" cy="669471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 dirty="0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A2552507-49C0-7FED-028C-EBB6B4C881D0}"/>
                    </a:ext>
                  </a:extLst>
                </p:cNvPr>
                <p:cNvSpPr/>
                <p:nvPr/>
              </p:nvSpPr>
              <p:spPr>
                <a:xfrm>
                  <a:off x="424543" y="538842"/>
                  <a:ext cx="865414" cy="66947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0</a:t>
                  </a:r>
                  <a:endParaRPr lang="fr-FR" sz="1200" dirty="0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D56A2BDC-1D5C-6FA5-379D-5D117050CAE6}"/>
                    </a:ext>
                  </a:extLst>
                </p:cNvPr>
                <p:cNvSpPr/>
                <p:nvPr/>
              </p:nvSpPr>
              <p:spPr>
                <a:xfrm>
                  <a:off x="1289957" y="538841"/>
                  <a:ext cx="865414" cy="669471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1</a:t>
                  </a:r>
                  <a:endParaRPr lang="fr-FR" sz="1200" dirty="0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750344DD-52B1-DE46-8EF6-6B074CE7F717}"/>
                    </a:ext>
                  </a:extLst>
                </p:cNvPr>
                <p:cNvSpPr/>
                <p:nvPr/>
              </p:nvSpPr>
              <p:spPr>
                <a:xfrm>
                  <a:off x="2155371" y="538842"/>
                  <a:ext cx="865414" cy="66947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2</a:t>
                  </a:r>
                  <a:endParaRPr lang="fr-FR" sz="1200" dirty="0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5554437F-3B16-3465-2658-3C4834E4D201}"/>
                    </a:ext>
                  </a:extLst>
                </p:cNvPr>
                <p:cNvSpPr/>
                <p:nvPr/>
              </p:nvSpPr>
              <p:spPr>
                <a:xfrm>
                  <a:off x="3020785" y="538841"/>
                  <a:ext cx="865414" cy="669471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3</a:t>
                  </a:r>
                  <a:endParaRPr lang="fr-FR" sz="1200" dirty="0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34676433-E2BA-D82C-724D-3BBCFBEE4989}"/>
                    </a:ext>
                  </a:extLst>
                </p:cNvPr>
                <p:cNvSpPr/>
                <p:nvPr/>
              </p:nvSpPr>
              <p:spPr>
                <a:xfrm>
                  <a:off x="3886199" y="538841"/>
                  <a:ext cx="865414" cy="66947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4</a:t>
                  </a:r>
                  <a:endParaRPr lang="fr-FR" sz="1200" dirty="0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0ABF09BA-C0DF-D7E0-1CE9-57E5306F5A1C}"/>
                    </a:ext>
                  </a:extLst>
                </p:cNvPr>
                <p:cNvSpPr/>
                <p:nvPr/>
              </p:nvSpPr>
              <p:spPr>
                <a:xfrm>
                  <a:off x="4751613" y="538840"/>
                  <a:ext cx="865414" cy="669471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5</a:t>
                  </a:r>
                  <a:endParaRPr lang="fr-FR" sz="1200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E6AC0A97-84FF-DA4E-978F-B4503DE71301}"/>
                    </a:ext>
                  </a:extLst>
                </p:cNvPr>
                <p:cNvSpPr/>
                <p:nvPr/>
              </p:nvSpPr>
              <p:spPr>
                <a:xfrm>
                  <a:off x="5617027" y="538841"/>
                  <a:ext cx="865414" cy="669471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6</a:t>
                  </a:r>
                  <a:endParaRPr lang="fr-FR" sz="1200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11A0AFA7-B9AE-4E60-C30C-5319958E1EB5}"/>
                    </a:ext>
                  </a:extLst>
                </p:cNvPr>
                <p:cNvSpPr/>
                <p:nvPr/>
              </p:nvSpPr>
              <p:spPr>
                <a:xfrm>
                  <a:off x="6482441" y="538840"/>
                  <a:ext cx="865414" cy="669471"/>
                </a:xfrm>
                <a:prstGeom prst="rect">
                  <a:avLst/>
                </a:prstGeom>
                <a:solidFill>
                  <a:srgbClr val="EB1D9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7</a:t>
                  </a:r>
                  <a:endParaRPr lang="fr-FR" sz="1200" dirty="0"/>
                </a:p>
              </p:txBody>
            </p:sp>
          </p:grpSp>
          <p:grpSp>
            <p:nvGrpSpPr>
              <p:cNvPr id="90" name="Groupe 89">
                <a:extLst>
                  <a:ext uri="{FF2B5EF4-FFF2-40B4-BE49-F238E27FC236}">
                    <a16:creationId xmlns:a16="http://schemas.microsoft.com/office/drawing/2014/main" id="{939FF907-DA0F-5C19-B0BA-04AC759CBE3F}"/>
                  </a:ext>
                </a:extLst>
              </p:cNvPr>
              <p:cNvGrpSpPr/>
              <p:nvPr/>
            </p:nvGrpSpPr>
            <p:grpSpPr>
              <a:xfrm>
                <a:off x="903516" y="294468"/>
                <a:ext cx="10384968" cy="259868"/>
                <a:chOff x="424543" y="538839"/>
                <a:chExt cx="10384968" cy="669474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78205248-C364-2C03-09D3-61C895E9D058}"/>
                    </a:ext>
                  </a:extLst>
                </p:cNvPr>
                <p:cNvSpPr/>
                <p:nvPr/>
              </p:nvSpPr>
              <p:spPr>
                <a:xfrm>
                  <a:off x="7347855" y="538840"/>
                  <a:ext cx="865414" cy="669471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Gris</a:t>
                  </a:r>
                  <a:endParaRPr lang="fr-FR" sz="1200" dirty="0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3ED87E33-0775-0FF7-E6F1-87F0547AD159}"/>
                    </a:ext>
                  </a:extLst>
                </p:cNvPr>
                <p:cNvSpPr/>
                <p:nvPr/>
              </p:nvSpPr>
              <p:spPr>
                <a:xfrm>
                  <a:off x="8213269" y="538839"/>
                  <a:ext cx="865414" cy="66947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</a:rPr>
                    <a:t>Blanc</a:t>
                  </a:r>
                  <a:endParaRPr lang="fr-FR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9EFCD2CC-ED60-09B0-FAD8-B0A0C04DB8F0}"/>
                    </a:ext>
                  </a:extLst>
                </p:cNvPr>
                <p:cNvSpPr/>
                <p:nvPr/>
              </p:nvSpPr>
              <p:spPr>
                <a:xfrm>
                  <a:off x="9078683" y="538840"/>
                  <a:ext cx="865414" cy="669471"/>
                </a:xfrm>
                <a:prstGeom prst="rect">
                  <a:avLst/>
                </a:prstGeom>
                <a:solidFill>
                  <a:srgbClr val="CCC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Or</a:t>
                  </a:r>
                  <a:endParaRPr lang="fr-FR" sz="1200" dirty="0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CEB804B-81E1-6B32-E407-8BA44009D27E}"/>
                    </a:ext>
                  </a:extLst>
                </p:cNvPr>
                <p:cNvSpPr/>
                <p:nvPr/>
              </p:nvSpPr>
              <p:spPr>
                <a:xfrm>
                  <a:off x="9944097" y="538839"/>
                  <a:ext cx="865414" cy="669471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Argent</a:t>
                  </a:r>
                  <a:endParaRPr lang="fr-F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FF69A52F-91EA-E628-98A2-B9727FBEBC62}"/>
                    </a:ext>
                  </a:extLst>
                </p:cNvPr>
                <p:cNvSpPr/>
                <p:nvPr/>
              </p:nvSpPr>
              <p:spPr>
                <a:xfrm>
                  <a:off x="424543" y="538841"/>
                  <a:ext cx="865414" cy="66947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Noir</a:t>
                  </a:r>
                  <a:endParaRPr lang="fr-FR" sz="1200" dirty="0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E62FE5A9-B2B1-4F24-158A-E8523D4FB598}"/>
                    </a:ext>
                  </a:extLst>
                </p:cNvPr>
                <p:cNvSpPr/>
                <p:nvPr/>
              </p:nvSpPr>
              <p:spPr>
                <a:xfrm>
                  <a:off x="1289957" y="538841"/>
                  <a:ext cx="865414" cy="669471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Brun</a:t>
                  </a:r>
                  <a:endParaRPr lang="fr-FR" sz="1200" dirty="0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BC68E5CC-59D6-BE5D-0D78-1A45F4AB14B9}"/>
                    </a:ext>
                  </a:extLst>
                </p:cNvPr>
                <p:cNvSpPr/>
                <p:nvPr/>
              </p:nvSpPr>
              <p:spPr>
                <a:xfrm>
                  <a:off x="2155371" y="538842"/>
                  <a:ext cx="865414" cy="66947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Rouge</a:t>
                  </a:r>
                  <a:endParaRPr lang="fr-FR" sz="1200" dirty="0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E4A0430-3ED0-7706-9ABB-811856CD24E9}"/>
                    </a:ext>
                  </a:extLst>
                </p:cNvPr>
                <p:cNvSpPr/>
                <p:nvPr/>
              </p:nvSpPr>
              <p:spPr>
                <a:xfrm>
                  <a:off x="3020785" y="538841"/>
                  <a:ext cx="865414" cy="669471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Orange</a:t>
                  </a:r>
                  <a:endParaRPr lang="fr-FR" sz="1200" dirty="0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EF6FA510-700E-2D80-9BFD-CF1200FA540C}"/>
                    </a:ext>
                  </a:extLst>
                </p:cNvPr>
                <p:cNvSpPr/>
                <p:nvPr/>
              </p:nvSpPr>
              <p:spPr>
                <a:xfrm>
                  <a:off x="3886199" y="538841"/>
                  <a:ext cx="865414" cy="66947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Jaune</a:t>
                  </a:r>
                  <a:endParaRPr lang="fr-FR" sz="1200" dirty="0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54C4E879-ABF7-5436-8D79-7FBD5263ECA8}"/>
                    </a:ext>
                  </a:extLst>
                </p:cNvPr>
                <p:cNvSpPr/>
                <p:nvPr/>
              </p:nvSpPr>
              <p:spPr>
                <a:xfrm>
                  <a:off x="4751613" y="538840"/>
                  <a:ext cx="865414" cy="669471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Vert</a:t>
                  </a:r>
                  <a:endParaRPr lang="fr-FR" sz="1200" dirty="0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00EB5918-9803-F896-8006-0C444EE4B527}"/>
                    </a:ext>
                  </a:extLst>
                </p:cNvPr>
                <p:cNvSpPr/>
                <p:nvPr/>
              </p:nvSpPr>
              <p:spPr>
                <a:xfrm>
                  <a:off x="5617027" y="538842"/>
                  <a:ext cx="865414" cy="669471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Bleu</a:t>
                  </a:r>
                  <a:endParaRPr lang="fr-FR" sz="1200" dirty="0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2CFC9AD6-BA08-1F9D-3F85-30710D262724}"/>
                    </a:ext>
                  </a:extLst>
                </p:cNvPr>
                <p:cNvSpPr/>
                <p:nvPr/>
              </p:nvSpPr>
              <p:spPr>
                <a:xfrm>
                  <a:off x="6482441" y="538840"/>
                  <a:ext cx="865414" cy="669471"/>
                </a:xfrm>
                <a:prstGeom prst="rect">
                  <a:avLst/>
                </a:prstGeom>
                <a:solidFill>
                  <a:srgbClr val="EB1D9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Violet</a:t>
                  </a:r>
                  <a:endParaRPr lang="fr-FR" sz="1200" dirty="0"/>
                </a:p>
              </p:txBody>
            </p:sp>
          </p:grpSp>
        </p:grpSp>
        <p:sp>
          <p:nvSpPr>
            <p:cNvPr id="51" name="Flèche : droite 50">
              <a:extLst>
                <a:ext uri="{FF2B5EF4-FFF2-40B4-BE49-F238E27FC236}">
                  <a16:creationId xmlns:a16="http://schemas.microsoft.com/office/drawing/2014/main" id="{2FADCB85-F02E-2270-92D6-B8A7E2C7DF3E}"/>
                </a:ext>
              </a:extLst>
            </p:cNvPr>
            <p:cNvSpPr/>
            <p:nvPr/>
          </p:nvSpPr>
          <p:spPr>
            <a:xfrm>
              <a:off x="113977" y="521158"/>
              <a:ext cx="1302813" cy="448161"/>
            </a:xfrm>
            <a:prstGeom prst="rightArrow">
              <a:avLst>
                <a:gd name="adj1" fmla="val 50000"/>
                <a:gd name="adj2" fmla="val 2787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FF0000"/>
                  </a:solidFill>
                </a:rPr>
                <a:t>Chiffre</a:t>
              </a:r>
              <a:endParaRPr lang="fr-FR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52" name="Flèche : droite 51">
              <a:extLst>
                <a:ext uri="{FF2B5EF4-FFF2-40B4-BE49-F238E27FC236}">
                  <a16:creationId xmlns:a16="http://schemas.microsoft.com/office/drawing/2014/main" id="{F42C2DE9-71F7-701A-1AA8-78E4A3676446}"/>
                </a:ext>
              </a:extLst>
            </p:cNvPr>
            <p:cNvSpPr/>
            <p:nvPr/>
          </p:nvSpPr>
          <p:spPr>
            <a:xfrm>
              <a:off x="113976" y="969319"/>
              <a:ext cx="1302813" cy="448161"/>
            </a:xfrm>
            <a:prstGeom prst="rightArrow">
              <a:avLst>
                <a:gd name="adj1" fmla="val 50000"/>
                <a:gd name="adj2" fmla="val 2787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FF0000"/>
                  </a:solidFill>
                </a:rPr>
                <a:t>Fact. Mult</a:t>
              </a:r>
              <a:endParaRPr lang="fr-FR" sz="12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4EC1AFCD-5750-9A06-773F-4CF5D86AEB2A}"/>
                    </a:ext>
                  </a:extLst>
                </p:cNvPr>
                <p:cNvSpPr txBox="1"/>
                <p:nvPr/>
              </p:nvSpPr>
              <p:spPr>
                <a:xfrm>
                  <a:off x="1639518" y="1003476"/>
                  <a:ext cx="476412" cy="281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GB" sz="1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p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4EC1AFCD-5750-9A06-773F-4CF5D86AEB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9518" y="1003476"/>
                  <a:ext cx="476412" cy="281167"/>
                </a:xfrm>
                <a:prstGeom prst="rect">
                  <a:avLst/>
                </a:prstGeom>
                <a:blipFill>
                  <a:blip r:embed="rId3"/>
                  <a:stretch>
                    <a:fillRect b="-2903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E0D71F58-C320-C25B-0710-031922FEEE66}"/>
                    </a:ext>
                  </a:extLst>
                </p:cNvPr>
                <p:cNvSpPr txBox="1"/>
                <p:nvPr/>
              </p:nvSpPr>
              <p:spPr>
                <a:xfrm>
                  <a:off x="2486071" y="1003476"/>
                  <a:ext cx="476412" cy="281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E0D71F58-C320-C25B-0710-031922FEEE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6071" y="1003476"/>
                  <a:ext cx="476412" cy="281167"/>
                </a:xfrm>
                <a:prstGeom prst="rect">
                  <a:avLst/>
                </a:prstGeom>
                <a:blipFill>
                  <a:blip r:embed="rId4"/>
                  <a:stretch>
                    <a:fillRect b="-2903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F12F1E5B-D2FA-2DB0-B6A3-F61358C494AF}"/>
                    </a:ext>
                  </a:extLst>
                </p:cNvPr>
                <p:cNvSpPr txBox="1"/>
                <p:nvPr/>
              </p:nvSpPr>
              <p:spPr>
                <a:xfrm>
                  <a:off x="3429960" y="1003476"/>
                  <a:ext cx="476412" cy="281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F12F1E5B-D2FA-2DB0-B6A3-F61358C494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960" y="1003476"/>
                  <a:ext cx="476412" cy="281167"/>
                </a:xfrm>
                <a:prstGeom prst="rect">
                  <a:avLst/>
                </a:prstGeom>
                <a:blipFill>
                  <a:blip r:embed="rId5"/>
                  <a:stretch>
                    <a:fillRect b="-2903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0300B624-2C26-1B71-66FD-CE0087CCF28C}"/>
                    </a:ext>
                  </a:extLst>
                </p:cNvPr>
                <p:cNvSpPr txBox="1"/>
                <p:nvPr/>
              </p:nvSpPr>
              <p:spPr>
                <a:xfrm>
                  <a:off x="4276513" y="1003476"/>
                  <a:ext cx="476412" cy="281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0300B624-2C26-1B71-66FD-CE0087CCF2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513" y="1003476"/>
                  <a:ext cx="476412" cy="281167"/>
                </a:xfrm>
                <a:prstGeom prst="rect">
                  <a:avLst/>
                </a:prstGeom>
                <a:blipFill>
                  <a:blip r:embed="rId6"/>
                  <a:stretch>
                    <a:fillRect b="-2903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ACB66EF7-2B23-60AD-C494-146BD4A807CE}"/>
                    </a:ext>
                  </a:extLst>
                </p:cNvPr>
                <p:cNvSpPr txBox="1"/>
                <p:nvPr/>
              </p:nvSpPr>
              <p:spPr>
                <a:xfrm>
                  <a:off x="5189311" y="1003476"/>
                  <a:ext cx="476412" cy="2807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ACB66EF7-2B23-60AD-C494-146BD4A807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9311" y="1003476"/>
                  <a:ext cx="476412" cy="280718"/>
                </a:xfrm>
                <a:prstGeom prst="rect">
                  <a:avLst/>
                </a:prstGeom>
                <a:blipFill>
                  <a:blip r:embed="rId7"/>
                  <a:stretch>
                    <a:fillRect b="-2903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37FCA786-E559-456A-05BC-E6EEC1B89231}"/>
                    </a:ext>
                  </a:extLst>
                </p:cNvPr>
                <p:cNvSpPr txBox="1"/>
                <p:nvPr/>
              </p:nvSpPr>
              <p:spPr>
                <a:xfrm>
                  <a:off x="6035864" y="1003476"/>
                  <a:ext cx="476412" cy="2839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p>
                        </m:sSup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37FCA786-E559-456A-05BC-E6EEC1B892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5864" y="1003476"/>
                  <a:ext cx="476412" cy="283924"/>
                </a:xfrm>
                <a:prstGeom prst="rect">
                  <a:avLst/>
                </a:prstGeom>
                <a:blipFill>
                  <a:blip r:embed="rId8"/>
                  <a:stretch>
                    <a:fillRect b="-2812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3CE47B71-003D-C2B8-B465-514064669DA5}"/>
                    </a:ext>
                  </a:extLst>
                </p:cNvPr>
                <p:cNvSpPr txBox="1"/>
                <p:nvPr/>
              </p:nvSpPr>
              <p:spPr>
                <a:xfrm>
                  <a:off x="6979753" y="1003476"/>
                  <a:ext cx="476412" cy="281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p>
                        </m:sSup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3CE47B71-003D-C2B8-B465-514064669D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9753" y="1003476"/>
                  <a:ext cx="476412" cy="281167"/>
                </a:xfrm>
                <a:prstGeom prst="rect">
                  <a:avLst/>
                </a:prstGeom>
                <a:blipFill>
                  <a:blip r:embed="rId9"/>
                  <a:stretch>
                    <a:fillRect b="-2903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4659A6A7-0266-EE0D-C8C8-56B06F56EA4F}"/>
                    </a:ext>
                  </a:extLst>
                </p:cNvPr>
                <p:cNvSpPr txBox="1"/>
                <p:nvPr/>
              </p:nvSpPr>
              <p:spPr>
                <a:xfrm>
                  <a:off x="7826306" y="1003476"/>
                  <a:ext cx="476412" cy="280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p>
                        </m:sSup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4659A6A7-0266-EE0D-C8C8-56B06F56EA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6306" y="1003476"/>
                  <a:ext cx="476412" cy="280333"/>
                </a:xfrm>
                <a:prstGeom prst="rect">
                  <a:avLst/>
                </a:prstGeom>
                <a:blipFill>
                  <a:blip r:embed="rId10"/>
                  <a:stretch>
                    <a:fillRect b="-2903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1FDBBE5B-1D94-A2A1-3827-6E105D838B3D}"/>
                    </a:ext>
                  </a:extLst>
                </p:cNvPr>
                <p:cNvSpPr txBox="1"/>
                <p:nvPr/>
              </p:nvSpPr>
              <p:spPr>
                <a:xfrm>
                  <a:off x="8789738" y="1002282"/>
                  <a:ext cx="476412" cy="281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p>
                        </m:sSup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1FDBBE5B-1D94-A2A1-3827-6E105D838B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9738" y="1002282"/>
                  <a:ext cx="476412" cy="281167"/>
                </a:xfrm>
                <a:prstGeom prst="rect">
                  <a:avLst/>
                </a:prstGeom>
                <a:blipFill>
                  <a:blip r:embed="rId11"/>
                  <a:stretch>
                    <a:fillRect b="-2903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2E8461B2-3608-7F94-E9C3-FA68AC266F67}"/>
                    </a:ext>
                  </a:extLst>
                </p:cNvPr>
                <p:cNvSpPr txBox="1"/>
                <p:nvPr/>
              </p:nvSpPr>
              <p:spPr>
                <a:xfrm>
                  <a:off x="9705929" y="1003476"/>
                  <a:ext cx="476412" cy="281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p>
                        </m:sSup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2E8461B2-3608-7F94-E9C3-FA68AC266F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5929" y="1003476"/>
                  <a:ext cx="476412" cy="281167"/>
                </a:xfrm>
                <a:prstGeom prst="rect">
                  <a:avLst/>
                </a:prstGeom>
                <a:blipFill>
                  <a:blip r:embed="rId12"/>
                  <a:stretch>
                    <a:fillRect b="-2903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06153725-2251-7516-6A9B-891E24627ADB}"/>
                    </a:ext>
                  </a:extLst>
                </p:cNvPr>
                <p:cNvSpPr txBox="1"/>
                <p:nvPr/>
              </p:nvSpPr>
              <p:spPr>
                <a:xfrm>
                  <a:off x="10585990" y="1001182"/>
                  <a:ext cx="558165" cy="281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06153725-2251-7516-6A9B-891E24627A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5990" y="1001182"/>
                  <a:ext cx="558165" cy="281167"/>
                </a:xfrm>
                <a:prstGeom prst="rect">
                  <a:avLst/>
                </a:prstGeom>
                <a:blipFill>
                  <a:blip r:embed="rId13"/>
                  <a:stretch>
                    <a:fillRect b="-2903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20268A7A-8F1D-7460-BB39-3B11F57C3736}"/>
                    </a:ext>
                  </a:extLst>
                </p:cNvPr>
                <p:cNvSpPr txBox="1"/>
                <p:nvPr/>
              </p:nvSpPr>
              <p:spPr>
                <a:xfrm>
                  <a:off x="11402710" y="1001182"/>
                  <a:ext cx="558165" cy="281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2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20268A7A-8F1D-7460-BB39-3B11F57C37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2710" y="1001182"/>
                  <a:ext cx="558165" cy="281167"/>
                </a:xfrm>
                <a:prstGeom prst="rect">
                  <a:avLst/>
                </a:prstGeom>
                <a:blipFill>
                  <a:blip r:embed="rId14"/>
                  <a:stretch>
                    <a:fillRect b="-2903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Flèche : droite 64">
              <a:extLst>
                <a:ext uri="{FF2B5EF4-FFF2-40B4-BE49-F238E27FC236}">
                  <a16:creationId xmlns:a16="http://schemas.microsoft.com/office/drawing/2014/main" id="{B03CB9ED-9C15-92DF-B7D4-7798D4271C5D}"/>
                </a:ext>
              </a:extLst>
            </p:cNvPr>
            <p:cNvSpPr/>
            <p:nvPr/>
          </p:nvSpPr>
          <p:spPr>
            <a:xfrm>
              <a:off x="132082" y="1376734"/>
              <a:ext cx="1302813" cy="448161"/>
            </a:xfrm>
            <a:prstGeom prst="rightArrow">
              <a:avLst>
                <a:gd name="adj1" fmla="val 50000"/>
                <a:gd name="adj2" fmla="val 2787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FF0000"/>
                  </a:solidFill>
                </a:rPr>
                <a:t>Tolérance</a:t>
              </a:r>
              <a:endParaRPr lang="fr-FR" sz="12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6E524489-F0EC-2B9D-E85D-12F6A1394B9B}"/>
                    </a:ext>
                  </a:extLst>
                </p:cNvPr>
                <p:cNvSpPr txBox="1"/>
                <p:nvPr/>
              </p:nvSpPr>
              <p:spPr>
                <a:xfrm>
                  <a:off x="2421117" y="1432751"/>
                  <a:ext cx="5629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6E524489-F0EC-2B9D-E85D-12F6A1394B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1117" y="1432751"/>
                  <a:ext cx="562975" cy="276999"/>
                </a:xfrm>
                <a:prstGeom prst="rect">
                  <a:avLst/>
                </a:prstGeom>
                <a:blipFill>
                  <a:blip r:embed="rId15"/>
                  <a:stretch>
                    <a:fillRect b="-4193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E9A5991F-9208-A619-F161-E78BBB3A57A3}"/>
                    </a:ext>
                  </a:extLst>
                </p:cNvPr>
                <p:cNvSpPr txBox="1"/>
                <p:nvPr/>
              </p:nvSpPr>
              <p:spPr>
                <a:xfrm>
                  <a:off x="3355532" y="1427055"/>
                  <a:ext cx="5629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E9A5991F-9208-A619-F161-E78BBB3A57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5532" y="1427055"/>
                  <a:ext cx="562975" cy="276999"/>
                </a:xfrm>
                <a:prstGeom prst="rect">
                  <a:avLst/>
                </a:prstGeom>
                <a:blipFill>
                  <a:blip r:embed="rId16"/>
                  <a:stretch>
                    <a:fillRect b="-4193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4B349642-441A-19B3-265E-30522FFD1BE5}"/>
                    </a:ext>
                  </a:extLst>
                </p:cNvPr>
                <p:cNvSpPr txBox="1"/>
                <p:nvPr/>
              </p:nvSpPr>
              <p:spPr>
                <a:xfrm>
                  <a:off x="5902526" y="1426056"/>
                  <a:ext cx="71205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4B349642-441A-19B3-265E-30522FFD1B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2526" y="1426056"/>
                  <a:ext cx="712053" cy="276999"/>
                </a:xfrm>
                <a:prstGeom prst="rect">
                  <a:avLst/>
                </a:prstGeom>
                <a:blipFill>
                  <a:blip r:embed="rId17"/>
                  <a:stretch>
                    <a:fillRect b="-4193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5D3BF027-2C57-F685-EFC7-9031BA937027}"/>
                    </a:ext>
                  </a:extLst>
                </p:cNvPr>
                <p:cNvSpPr txBox="1"/>
                <p:nvPr/>
              </p:nvSpPr>
              <p:spPr>
                <a:xfrm>
                  <a:off x="6778024" y="1421982"/>
                  <a:ext cx="80342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𝟐𝟓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5D3BF027-2C57-F685-EFC7-9031BA9370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8024" y="1421982"/>
                  <a:ext cx="803425" cy="276999"/>
                </a:xfrm>
                <a:prstGeom prst="rect">
                  <a:avLst/>
                </a:prstGeom>
                <a:blipFill>
                  <a:blip r:embed="rId18"/>
                  <a:stretch>
                    <a:fillRect r="-1695" b="-4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B9962355-53CC-724A-B5D0-1AA58E09390A}"/>
                    </a:ext>
                  </a:extLst>
                </p:cNvPr>
                <p:cNvSpPr txBox="1"/>
                <p:nvPr/>
              </p:nvSpPr>
              <p:spPr>
                <a:xfrm>
                  <a:off x="7739577" y="1416046"/>
                  <a:ext cx="896990" cy="407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B9962355-53CC-724A-B5D0-1AA58E0939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9577" y="1416046"/>
                  <a:ext cx="896990" cy="40787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FC76533E-44EB-BBC6-1442-09D3A125DBEB}"/>
                    </a:ext>
                  </a:extLst>
                </p:cNvPr>
                <p:cNvSpPr txBox="1"/>
                <p:nvPr/>
              </p:nvSpPr>
              <p:spPr>
                <a:xfrm>
                  <a:off x="8630062" y="1416046"/>
                  <a:ext cx="80342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𝟎𝟓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FC76533E-44EB-BBC6-1442-09D3A125DB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0062" y="1416046"/>
                  <a:ext cx="803425" cy="276999"/>
                </a:xfrm>
                <a:prstGeom prst="rect">
                  <a:avLst/>
                </a:prstGeom>
                <a:blipFill>
                  <a:blip r:embed="rId20"/>
                  <a:stretch>
                    <a:fillRect r="-1695" b="-4193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6D068D4F-AAA3-F541-5BFC-9FC105182C7C}"/>
                    </a:ext>
                  </a:extLst>
                </p:cNvPr>
                <p:cNvSpPr txBox="1"/>
                <p:nvPr/>
              </p:nvSpPr>
              <p:spPr>
                <a:xfrm>
                  <a:off x="10411032" y="1416046"/>
                  <a:ext cx="5629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6D068D4F-AAA3-F541-5BFC-9FC105182C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1032" y="1416046"/>
                  <a:ext cx="562975" cy="276999"/>
                </a:xfrm>
                <a:prstGeom prst="rect">
                  <a:avLst/>
                </a:prstGeom>
                <a:blipFill>
                  <a:blip r:embed="rId21"/>
                  <a:stretch>
                    <a:fillRect b="-4193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9269BD09-C37F-2AD8-7448-CE9BDFEB5DFE}"/>
                    </a:ext>
                  </a:extLst>
                </p:cNvPr>
                <p:cNvSpPr txBox="1"/>
                <p:nvPr/>
              </p:nvSpPr>
              <p:spPr>
                <a:xfrm>
                  <a:off x="11408496" y="1416046"/>
                  <a:ext cx="730550" cy="407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  <m:r>
                          <a:rPr lang="en-GB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9269BD09-C37F-2AD8-7448-CE9BDFEB5D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8496" y="1416046"/>
                  <a:ext cx="730550" cy="407876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66F126B8-8F86-5713-705A-7460044B8D44}"/>
                </a:ext>
              </a:extLst>
            </p:cNvPr>
            <p:cNvGrpSpPr/>
            <p:nvPr/>
          </p:nvGrpSpPr>
          <p:grpSpPr>
            <a:xfrm>
              <a:off x="1506187" y="893616"/>
              <a:ext cx="10685811" cy="931279"/>
              <a:chOff x="424543" y="538839"/>
              <a:chExt cx="10384968" cy="669474"/>
            </a:xfrm>
            <a:noFill/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F7F5544-53E4-80FC-9E97-8DA072BE99A2}"/>
                  </a:ext>
                </a:extLst>
              </p:cNvPr>
              <p:cNvSpPr/>
              <p:nvPr/>
            </p:nvSpPr>
            <p:spPr>
              <a:xfrm>
                <a:off x="7347855" y="538840"/>
                <a:ext cx="865414" cy="6694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8</a:t>
                </a:r>
                <a:endParaRPr lang="fr-FR" sz="1200" dirty="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B9D0B38-C3ED-2786-ACC6-3F311C8A009D}"/>
                  </a:ext>
                </a:extLst>
              </p:cNvPr>
              <p:cNvSpPr/>
              <p:nvPr/>
            </p:nvSpPr>
            <p:spPr>
              <a:xfrm>
                <a:off x="8213269" y="538839"/>
                <a:ext cx="865414" cy="669471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E94CC80-EF6C-4F53-0578-3D0F9108C6A6}"/>
                  </a:ext>
                </a:extLst>
              </p:cNvPr>
              <p:cNvSpPr/>
              <p:nvPr/>
            </p:nvSpPr>
            <p:spPr>
              <a:xfrm>
                <a:off x="9078683" y="538840"/>
                <a:ext cx="865414" cy="6694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D77E05A-0926-DAC6-944B-85A2200B575F}"/>
                  </a:ext>
                </a:extLst>
              </p:cNvPr>
              <p:cNvSpPr/>
              <p:nvPr/>
            </p:nvSpPr>
            <p:spPr>
              <a:xfrm>
                <a:off x="9944097" y="538839"/>
                <a:ext cx="865414" cy="6694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2294A44-CC5C-1051-3E99-69493A831053}"/>
                  </a:ext>
                </a:extLst>
              </p:cNvPr>
              <p:cNvSpPr/>
              <p:nvPr/>
            </p:nvSpPr>
            <p:spPr>
              <a:xfrm>
                <a:off x="424543" y="538842"/>
                <a:ext cx="865414" cy="6694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0</a:t>
                </a:r>
                <a:endParaRPr lang="fr-FR" sz="1200" dirty="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B53F102-462C-D222-C4F4-E250B90B7291}"/>
                  </a:ext>
                </a:extLst>
              </p:cNvPr>
              <p:cNvSpPr/>
              <p:nvPr/>
            </p:nvSpPr>
            <p:spPr>
              <a:xfrm>
                <a:off x="1289957" y="538841"/>
                <a:ext cx="865414" cy="6694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1</a:t>
                </a:r>
                <a:endParaRPr lang="fr-FR" sz="1200" dirty="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71C6B51-31A2-6C73-EBD5-BB61CCC7E768}"/>
                  </a:ext>
                </a:extLst>
              </p:cNvPr>
              <p:cNvSpPr/>
              <p:nvPr/>
            </p:nvSpPr>
            <p:spPr>
              <a:xfrm>
                <a:off x="2155371" y="538842"/>
                <a:ext cx="865414" cy="6694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2</a:t>
                </a:r>
                <a:endParaRPr lang="fr-FR" sz="1200" dirty="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7DABA46-1E8F-EA38-8EF2-68D050A8A4F3}"/>
                  </a:ext>
                </a:extLst>
              </p:cNvPr>
              <p:cNvSpPr/>
              <p:nvPr/>
            </p:nvSpPr>
            <p:spPr>
              <a:xfrm>
                <a:off x="3020785" y="538841"/>
                <a:ext cx="865414" cy="6694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3</a:t>
                </a:r>
                <a:endParaRPr lang="fr-FR" sz="1200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35466CA-78BA-58EC-7655-DA7EAFEBC7DF}"/>
                  </a:ext>
                </a:extLst>
              </p:cNvPr>
              <p:cNvSpPr/>
              <p:nvPr/>
            </p:nvSpPr>
            <p:spPr>
              <a:xfrm>
                <a:off x="3886199" y="538841"/>
                <a:ext cx="865414" cy="6694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4</a:t>
                </a:r>
                <a:endParaRPr lang="fr-FR" sz="1200" dirty="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38BDF2EE-2828-2976-D976-58DB5DC278E7}"/>
                  </a:ext>
                </a:extLst>
              </p:cNvPr>
              <p:cNvSpPr/>
              <p:nvPr/>
            </p:nvSpPr>
            <p:spPr>
              <a:xfrm>
                <a:off x="4751613" y="538840"/>
                <a:ext cx="865414" cy="6694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5</a:t>
                </a:r>
                <a:endParaRPr lang="fr-FR" sz="1200" dirty="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9E945B0-33EB-C228-0D36-DFCEAF3F5D4F}"/>
                  </a:ext>
                </a:extLst>
              </p:cNvPr>
              <p:cNvSpPr/>
              <p:nvPr/>
            </p:nvSpPr>
            <p:spPr>
              <a:xfrm>
                <a:off x="5617027" y="538841"/>
                <a:ext cx="865414" cy="6694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6</a:t>
                </a:r>
                <a:endParaRPr lang="fr-FR" sz="1200" dirty="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72826F31-2AF0-104B-DDDE-E9A381571FDA}"/>
                  </a:ext>
                </a:extLst>
              </p:cNvPr>
              <p:cNvSpPr/>
              <p:nvPr/>
            </p:nvSpPr>
            <p:spPr>
              <a:xfrm>
                <a:off x="6482441" y="538840"/>
                <a:ext cx="865414" cy="6694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7</a:t>
                </a:r>
                <a:endParaRPr lang="fr-FR" sz="1200" dirty="0"/>
              </a:p>
            </p:txBody>
          </p:sp>
        </p:grp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4C6C3FF8-4965-28BC-8761-17E537D6285E}"/>
                </a:ext>
              </a:extLst>
            </p:cNvPr>
            <p:cNvCxnSpPr>
              <a:stCxn id="81" idx="1"/>
              <a:endCxn id="80" idx="3"/>
            </p:cNvCxnSpPr>
            <p:nvPr/>
          </p:nvCxnSpPr>
          <p:spPr>
            <a:xfrm flipV="1">
              <a:off x="1506187" y="1359254"/>
              <a:ext cx="10685811" cy="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4A5D27AA-63F7-633C-D669-5A9FF5EACB5D}"/>
                </a:ext>
              </a:extLst>
            </p:cNvPr>
            <p:cNvSpPr txBox="1"/>
            <p:nvPr/>
          </p:nvSpPr>
          <p:spPr>
            <a:xfrm>
              <a:off x="9672233" y="-2035369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135340B4-FF43-CB47-E04F-BE18773CB120}"/>
              </a:ext>
            </a:extLst>
          </p:cNvPr>
          <p:cNvGrpSpPr/>
          <p:nvPr/>
        </p:nvGrpSpPr>
        <p:grpSpPr>
          <a:xfrm>
            <a:off x="733145" y="2595745"/>
            <a:ext cx="4743690" cy="840456"/>
            <a:chOff x="3208859" y="2675744"/>
            <a:chExt cx="3267430" cy="568271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0F995E4B-46AE-8203-7A59-28DC2A6B2EEE}"/>
                </a:ext>
              </a:extLst>
            </p:cNvPr>
            <p:cNvGrpSpPr/>
            <p:nvPr/>
          </p:nvGrpSpPr>
          <p:grpSpPr>
            <a:xfrm>
              <a:off x="3208859" y="2680618"/>
              <a:ext cx="3267430" cy="563397"/>
              <a:chOff x="3208859" y="2680618"/>
              <a:chExt cx="3267430" cy="563397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00355F26-5103-7358-BD9F-FB09CBAF5C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41719" y="2959708"/>
                <a:ext cx="934570" cy="6723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  <a:effectLst>
                <a:reflection dist="12700" dir="5400000" sy="-100000" algn="bl" rotWithShape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C785C83-5801-5F34-36CA-C4564B36A4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8859" y="2959708"/>
                <a:ext cx="934570" cy="6723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  <a:effectLst>
                <a:reflection dist="12700" dir="5400000" sy="-100000" algn="bl" rotWithShape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Forme libre : forme 32">
                <a:extLst>
                  <a:ext uri="{FF2B5EF4-FFF2-40B4-BE49-F238E27FC236}">
                    <a16:creationId xmlns:a16="http://schemas.microsoft.com/office/drawing/2014/main" id="{DAAFF4DF-FEB9-8D08-1063-8EE755AB2B14}"/>
                  </a:ext>
                </a:extLst>
              </p:cNvPr>
              <p:cNvSpPr/>
              <p:nvPr/>
            </p:nvSpPr>
            <p:spPr>
              <a:xfrm>
                <a:off x="4060909" y="2680618"/>
                <a:ext cx="1563330" cy="563397"/>
              </a:xfrm>
              <a:custGeom>
                <a:avLst/>
                <a:gdLst>
                  <a:gd name="connsiteX0" fmla="*/ 115535 w 1563330"/>
                  <a:gd name="connsiteY0" fmla="*/ 0 h 563397"/>
                  <a:gd name="connsiteX1" fmla="*/ 388022 w 1563330"/>
                  <a:gd name="connsiteY1" fmla="*/ 0 h 563397"/>
                  <a:gd name="connsiteX2" fmla="*/ 484647 w 1563330"/>
                  <a:gd name="connsiteY2" fmla="*/ 92112 h 563397"/>
                  <a:gd name="connsiteX3" fmla="*/ 1078684 w 1563330"/>
                  <a:gd name="connsiteY3" fmla="*/ 92112 h 563397"/>
                  <a:gd name="connsiteX4" fmla="*/ 1175309 w 1563330"/>
                  <a:gd name="connsiteY4" fmla="*/ 0 h 563397"/>
                  <a:gd name="connsiteX5" fmla="*/ 1447795 w 1563330"/>
                  <a:gd name="connsiteY5" fmla="*/ 0 h 563397"/>
                  <a:gd name="connsiteX6" fmla="*/ 1563330 w 1563330"/>
                  <a:gd name="connsiteY6" fmla="*/ 110139 h 563397"/>
                  <a:gd name="connsiteX7" fmla="*/ 1563330 w 1563330"/>
                  <a:gd name="connsiteY7" fmla="*/ 165938 h 563397"/>
                  <a:gd name="connsiteX8" fmla="*/ 1563330 w 1563330"/>
                  <a:gd name="connsiteY8" fmla="*/ 269546 h 563397"/>
                  <a:gd name="connsiteX9" fmla="*/ 1563330 w 1563330"/>
                  <a:gd name="connsiteY9" fmla="*/ 281698 h 563397"/>
                  <a:gd name="connsiteX10" fmla="*/ 1563330 w 1563330"/>
                  <a:gd name="connsiteY10" fmla="*/ 345668 h 563397"/>
                  <a:gd name="connsiteX11" fmla="*/ 1563330 w 1563330"/>
                  <a:gd name="connsiteY11" fmla="*/ 448292 h 563397"/>
                  <a:gd name="connsiteX12" fmla="*/ 1442586 w 1563330"/>
                  <a:gd name="connsiteY12" fmla="*/ 563397 h 563397"/>
                  <a:gd name="connsiteX13" fmla="*/ 1180518 w 1563330"/>
                  <a:gd name="connsiteY13" fmla="*/ 563397 h 563397"/>
                  <a:gd name="connsiteX14" fmla="*/ 1092525 w 1563330"/>
                  <a:gd name="connsiteY14" fmla="*/ 479514 h 563397"/>
                  <a:gd name="connsiteX15" fmla="*/ 470805 w 1563330"/>
                  <a:gd name="connsiteY15" fmla="*/ 479514 h 563397"/>
                  <a:gd name="connsiteX16" fmla="*/ 382813 w 1563330"/>
                  <a:gd name="connsiteY16" fmla="*/ 563397 h 563397"/>
                  <a:gd name="connsiteX17" fmla="*/ 120745 w 1563330"/>
                  <a:gd name="connsiteY17" fmla="*/ 563397 h 563397"/>
                  <a:gd name="connsiteX18" fmla="*/ 0 w 1563330"/>
                  <a:gd name="connsiteY18" fmla="*/ 448292 h 563397"/>
                  <a:gd name="connsiteX19" fmla="*/ 0 w 1563330"/>
                  <a:gd name="connsiteY19" fmla="*/ 345668 h 563397"/>
                  <a:gd name="connsiteX20" fmla="*/ 0 w 1563330"/>
                  <a:gd name="connsiteY20" fmla="*/ 281698 h 563397"/>
                  <a:gd name="connsiteX21" fmla="*/ 0 w 1563330"/>
                  <a:gd name="connsiteY21" fmla="*/ 269546 h 563397"/>
                  <a:gd name="connsiteX22" fmla="*/ 0 w 1563330"/>
                  <a:gd name="connsiteY22" fmla="*/ 165938 h 563397"/>
                  <a:gd name="connsiteX23" fmla="*/ 0 w 1563330"/>
                  <a:gd name="connsiteY23" fmla="*/ 110139 h 563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563330" h="563397">
                    <a:moveTo>
                      <a:pt x="115535" y="0"/>
                    </a:moveTo>
                    <a:lnTo>
                      <a:pt x="388022" y="0"/>
                    </a:lnTo>
                    <a:lnTo>
                      <a:pt x="484647" y="92112"/>
                    </a:lnTo>
                    <a:lnTo>
                      <a:pt x="1078684" y="92112"/>
                    </a:lnTo>
                    <a:lnTo>
                      <a:pt x="1175309" y="0"/>
                    </a:lnTo>
                    <a:lnTo>
                      <a:pt x="1447795" y="0"/>
                    </a:lnTo>
                    <a:lnTo>
                      <a:pt x="1563330" y="110139"/>
                    </a:lnTo>
                    <a:lnTo>
                      <a:pt x="1563330" y="165938"/>
                    </a:lnTo>
                    <a:lnTo>
                      <a:pt x="1563330" y="269546"/>
                    </a:lnTo>
                    <a:lnTo>
                      <a:pt x="1563330" y="281698"/>
                    </a:lnTo>
                    <a:lnTo>
                      <a:pt x="1563330" y="345668"/>
                    </a:lnTo>
                    <a:lnTo>
                      <a:pt x="1563330" y="448292"/>
                    </a:lnTo>
                    <a:lnTo>
                      <a:pt x="1442586" y="563397"/>
                    </a:lnTo>
                    <a:lnTo>
                      <a:pt x="1180518" y="563397"/>
                    </a:lnTo>
                    <a:lnTo>
                      <a:pt x="1092525" y="479514"/>
                    </a:lnTo>
                    <a:lnTo>
                      <a:pt x="470805" y="479514"/>
                    </a:lnTo>
                    <a:lnTo>
                      <a:pt x="382813" y="563397"/>
                    </a:lnTo>
                    <a:lnTo>
                      <a:pt x="120745" y="563397"/>
                    </a:lnTo>
                    <a:lnTo>
                      <a:pt x="0" y="448292"/>
                    </a:lnTo>
                    <a:lnTo>
                      <a:pt x="0" y="345668"/>
                    </a:lnTo>
                    <a:lnTo>
                      <a:pt x="0" y="281698"/>
                    </a:lnTo>
                    <a:lnTo>
                      <a:pt x="0" y="269546"/>
                    </a:lnTo>
                    <a:lnTo>
                      <a:pt x="0" y="165938"/>
                    </a:lnTo>
                    <a:lnTo>
                      <a:pt x="0" y="11013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reflection blurRad="6350" stA="50000" endA="300" dir="5400000" sy="-100000" algn="bl" rotWithShape="0"/>
              </a:effectLst>
              <a:scene3d>
                <a:camera prst="orthographicFront"/>
                <a:lightRig rig="threePt" dir="t"/>
              </a:scene3d>
              <a:sp3d prstMaterial="plastic"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899BDF55-A2B3-2DEB-394E-014CD79889E0}"/>
                </a:ext>
              </a:extLst>
            </p:cNvPr>
            <p:cNvGrpSpPr/>
            <p:nvPr/>
          </p:nvGrpSpPr>
          <p:grpSpPr>
            <a:xfrm>
              <a:off x="4249711" y="2675744"/>
              <a:ext cx="1125127" cy="564630"/>
              <a:chOff x="4249711" y="2675744"/>
              <a:chExt cx="1125127" cy="56463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259BC55-E1FA-CDB4-2962-E3EE7FDA64AF}"/>
                  </a:ext>
                </a:extLst>
              </p:cNvPr>
              <p:cNvSpPr/>
              <p:nvPr/>
            </p:nvSpPr>
            <p:spPr>
              <a:xfrm>
                <a:off x="4249711" y="2675744"/>
                <a:ext cx="89941" cy="56463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052B0F2-C3C5-D9A3-C69D-006949561C88}"/>
                  </a:ext>
                </a:extLst>
              </p:cNvPr>
              <p:cNvSpPr/>
              <p:nvPr/>
            </p:nvSpPr>
            <p:spPr>
              <a:xfrm>
                <a:off x="4585752" y="2769984"/>
                <a:ext cx="89941" cy="39289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74B365A-EC0A-F4A9-4800-5DA50BAC339C}"/>
                  </a:ext>
                </a:extLst>
              </p:cNvPr>
              <p:cNvSpPr/>
              <p:nvPr/>
            </p:nvSpPr>
            <p:spPr>
              <a:xfrm>
                <a:off x="4752633" y="2769984"/>
                <a:ext cx="89941" cy="3928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7D2A36F-A5DE-3D27-DF7B-5FF916D1BB66}"/>
                  </a:ext>
                </a:extLst>
              </p:cNvPr>
              <p:cNvSpPr/>
              <p:nvPr/>
            </p:nvSpPr>
            <p:spPr>
              <a:xfrm>
                <a:off x="4919514" y="2769984"/>
                <a:ext cx="89941" cy="39289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0386E51-8A5A-EC20-B6CB-B53C2515222E}"/>
                  </a:ext>
                </a:extLst>
              </p:cNvPr>
              <p:cNvSpPr/>
              <p:nvPr/>
            </p:nvSpPr>
            <p:spPr>
              <a:xfrm>
                <a:off x="5284897" y="2675744"/>
                <a:ext cx="89941" cy="56463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8AB5B3C4-A6FC-FAF4-09FA-DBB570EAFAAB}"/>
                  </a:ext>
                </a:extLst>
              </p:cNvPr>
              <p:cNvSpPr txBox="1"/>
              <p:nvPr/>
            </p:nvSpPr>
            <p:spPr>
              <a:xfrm>
                <a:off x="1777639" y="3983247"/>
                <a:ext cx="4081931" cy="714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/>
                  <a:t>R = ( </a:t>
                </a:r>
                <a:r>
                  <a:rPr lang="en-GB" sz="2000" b="1" dirty="0">
                    <a:solidFill>
                      <a:srgbClr val="00B050"/>
                    </a:solidFill>
                  </a:rPr>
                  <a:t>5</a:t>
                </a:r>
                <a14:m>
                  <m:oMath xmlns:m="http://schemas.openxmlformats.org/officeDocument/2006/math">
                    <m:r>
                      <a:rPr lang="en-GB" sz="2000" b="1" i="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sz="2000" b="1" i="0" dirty="0" smtClean="0">
                        <a:latin typeface="Cambria Math" panose="02040503050406030204" pitchFamily="18" charset="0"/>
                      </a:rPr>
                      <m:t>𝟎</m:t>
                    </m:r>
                    <m:sSup>
                      <m:sSupPr>
                        <m:ctrlPr>
                          <a:rPr lang="en-GB" sz="2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GB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GB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GB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 )</m:t>
                    </m:r>
                    <m:r>
                      <a:rPr lang="en-GB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GB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2000" dirty="0"/>
              </a:p>
              <a:p>
                <a:r>
                  <a:rPr lang="en-GB" sz="2000" b="1" dirty="0"/>
                  <a:t>R =</a:t>
                </a:r>
                <a:r>
                  <a:rPr lang="fr-FR" sz="2000" b="1" dirty="0"/>
                  <a:t> 51 k</a:t>
                </a:r>
                <a14:m>
                  <m:oMath xmlns:m="http://schemas.openxmlformats.org/officeDocument/2006/math">
                    <m:r>
                      <a:rPr lang="en-GB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endParaRPr lang="fr-FR" sz="2000" b="1" dirty="0"/>
              </a:p>
            </p:txBody>
          </p:sp>
        </mc:Choice>
        <mc:Fallback xmlns=""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8AB5B3C4-A6FC-FAF4-09FA-DBB570EAF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639" y="3983247"/>
                <a:ext cx="4081931" cy="714876"/>
              </a:xfrm>
              <a:prstGeom prst="rect">
                <a:avLst/>
              </a:prstGeom>
              <a:blipFill>
                <a:blip r:embed="rId23"/>
                <a:stretch>
                  <a:fillRect l="-1644" t="-2542" b="-135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ZoneTexte 115">
            <a:extLst>
              <a:ext uri="{FF2B5EF4-FFF2-40B4-BE49-F238E27FC236}">
                <a16:creationId xmlns:a16="http://schemas.microsoft.com/office/drawing/2014/main" id="{03788C44-497C-FECC-053E-16E72CC29457}"/>
              </a:ext>
            </a:extLst>
          </p:cNvPr>
          <p:cNvSpPr txBox="1"/>
          <p:nvPr/>
        </p:nvSpPr>
        <p:spPr>
          <a:xfrm>
            <a:off x="3113747" y="245890"/>
            <a:ext cx="5791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Résistance á 5 bandes</a:t>
            </a:r>
            <a:endParaRPr lang="fr-FR" sz="4000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4EEDC499-3F4A-7A50-213D-F1F5DAC2F225}"/>
                  </a:ext>
                </a:extLst>
              </p:cNvPr>
              <p:cNvSpPr txBox="1"/>
              <p:nvPr/>
            </p:nvSpPr>
            <p:spPr>
              <a:xfrm>
                <a:off x="33694" y="1289912"/>
                <a:ext cx="3261534" cy="405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sz="2000" b="1" dirty="0"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Formule : </a:t>
                </a:r>
                <a:r>
                  <a:rPr lang="en-GB" sz="2000" b="1" dirty="0">
                    <a:solidFill>
                      <a:srgbClr val="FF0000"/>
                    </a:solidFill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ABC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GB" sz="20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GB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p>
                    </m:sSup>
                  </m:oMath>
                </a14:m>
                <a:r>
                  <a:rPr lang="en-GB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 </m:t>
                    </m:r>
                    <m:r>
                      <a:rPr lang="en-GB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GB" sz="2000" b="1" dirty="0">
                    <a:solidFill>
                      <a:srgbClr val="FF0000"/>
                    </a:solidFill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  </a:t>
                </a:r>
                <a:endParaRPr lang="fr-FR" sz="2000" b="1" dirty="0">
                  <a:latin typeface="Arial Rounded MT Bold" panose="020F07040305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4EEDC499-3F4A-7A50-213D-F1F5DAC2F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" y="1289912"/>
                <a:ext cx="3261534" cy="405624"/>
              </a:xfrm>
              <a:prstGeom prst="rect">
                <a:avLst/>
              </a:prstGeom>
              <a:blipFill>
                <a:blip r:embed="rId24"/>
                <a:stretch>
                  <a:fillRect l="-1859" t="-8696" b="-2029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9" name="Image 118">
            <a:extLst>
              <a:ext uri="{FF2B5EF4-FFF2-40B4-BE49-F238E27FC236}">
                <a16:creationId xmlns:a16="http://schemas.microsoft.com/office/drawing/2014/main" id="{CB7BCFC2-99FC-1286-9547-09EC338DDEDC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4451" r="7931"/>
          <a:stretch/>
        </p:blipFill>
        <p:spPr>
          <a:xfrm>
            <a:off x="10093197" y="29248"/>
            <a:ext cx="2096837" cy="1829212"/>
          </a:xfrm>
          <a:prstGeom prst="rect">
            <a:avLst/>
          </a:prstGeom>
        </p:spPr>
      </p:pic>
      <p:sp>
        <p:nvSpPr>
          <p:cNvPr id="121" name="ZoneTexte 120">
            <a:extLst>
              <a:ext uri="{FF2B5EF4-FFF2-40B4-BE49-F238E27FC236}">
                <a16:creationId xmlns:a16="http://schemas.microsoft.com/office/drawing/2014/main" id="{45B766BB-BD8D-7C12-D7A5-7A123C4C2996}"/>
              </a:ext>
            </a:extLst>
          </p:cNvPr>
          <p:cNvSpPr txBox="1"/>
          <p:nvPr/>
        </p:nvSpPr>
        <p:spPr>
          <a:xfrm>
            <a:off x="8622471" y="2032995"/>
            <a:ext cx="955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>
                <a:latin typeface="Arial Rounded MT Bold" panose="020F0704030504030204" pitchFamily="34" charset="0"/>
              </a:rPr>
              <a:t>Sm_3)</a:t>
            </a:r>
            <a:endParaRPr lang="fr-FR" sz="2000" b="1" dirty="0">
              <a:latin typeface="Arial Rounded MT Bold" panose="020F0704030504030204" pitchFamily="34" charset="0"/>
            </a:endParaRP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C50205EE-718F-2EC2-0175-5679F27BB50E}"/>
              </a:ext>
            </a:extLst>
          </p:cNvPr>
          <p:cNvSpPr txBox="1"/>
          <p:nvPr/>
        </p:nvSpPr>
        <p:spPr>
          <a:xfrm>
            <a:off x="9055293" y="4153886"/>
            <a:ext cx="4081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Réponse en fin de vidéo !</a:t>
            </a:r>
            <a:endParaRPr lang="fr-F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2A6A8FF4-80AA-07A4-C3D0-C5BA11EF0ED3}"/>
                  </a:ext>
                </a:extLst>
              </p:cNvPr>
              <p:cNvSpPr txBox="1"/>
              <p:nvPr/>
            </p:nvSpPr>
            <p:spPr>
              <a:xfrm>
                <a:off x="8459261" y="3780003"/>
                <a:ext cx="1404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R = ?????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2A6A8FF4-80AA-07A4-C3D0-C5BA11EF0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261" y="3780003"/>
                <a:ext cx="1404374" cy="369332"/>
              </a:xfrm>
              <a:prstGeom prst="rect">
                <a:avLst/>
              </a:prstGeom>
              <a:blipFill>
                <a:blip r:embed="rId26"/>
                <a:stretch>
                  <a:fillRect l="-3913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54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ZoneTexte 135">
            <a:extLst>
              <a:ext uri="{FF2B5EF4-FFF2-40B4-BE49-F238E27FC236}">
                <a16:creationId xmlns:a16="http://schemas.microsoft.com/office/drawing/2014/main" id="{E16E61C3-DF94-BF09-12CD-943BDC7E5C78}"/>
              </a:ext>
            </a:extLst>
          </p:cNvPr>
          <p:cNvSpPr txBox="1"/>
          <p:nvPr/>
        </p:nvSpPr>
        <p:spPr>
          <a:xfrm rot="20241217">
            <a:off x="1862018" y="2519665"/>
            <a:ext cx="80874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 SemiCondensed" panose="020B0502040204020203" pitchFamily="34" charset="0"/>
              </a:rPr>
              <a:t>Sen Mécatronique</a:t>
            </a:r>
            <a:endParaRPr lang="fr-FR" sz="8800" dirty="0">
              <a:solidFill>
                <a:schemeClr val="accent3">
                  <a:lumMod val="20000"/>
                  <a:lumOff val="8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2EEA7E-221A-9625-93F5-CCE449CB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8683" y="6536596"/>
            <a:ext cx="2743200" cy="365125"/>
          </a:xfrm>
        </p:spPr>
        <p:txBody>
          <a:bodyPr/>
          <a:lstStyle/>
          <a:p>
            <a:fld id="{3E1D170D-C361-40C5-B511-6AA9EFAE3F03}" type="slidenum">
              <a:rPr lang="fr-FR" smtClean="0"/>
              <a:t>6</a:t>
            </a:fld>
            <a:endParaRPr lang="fr-FR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E287561-AD5A-6D7C-9A49-2AB86A9EF0AD}"/>
              </a:ext>
            </a:extLst>
          </p:cNvPr>
          <p:cNvGrpSpPr/>
          <p:nvPr/>
        </p:nvGrpSpPr>
        <p:grpSpPr>
          <a:xfrm>
            <a:off x="496670" y="5201262"/>
            <a:ext cx="10818165" cy="1455018"/>
            <a:chOff x="215156" y="5091392"/>
            <a:chExt cx="10818165" cy="1455018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EBB9E873-3398-8C36-06F7-DCD4786ACE2E}"/>
                </a:ext>
              </a:extLst>
            </p:cNvPr>
            <p:cNvGrpSpPr/>
            <p:nvPr/>
          </p:nvGrpSpPr>
          <p:grpSpPr>
            <a:xfrm>
              <a:off x="215156" y="5091392"/>
              <a:ext cx="10818165" cy="1420460"/>
              <a:chOff x="215156" y="5091392"/>
              <a:chExt cx="10818165" cy="1420460"/>
            </a:xfrm>
          </p:grpSpPr>
          <p:sp>
            <p:nvSpPr>
              <p:cNvPr id="22" name="Flèche : droite 21">
                <a:extLst>
                  <a:ext uri="{FF2B5EF4-FFF2-40B4-BE49-F238E27FC236}">
                    <a16:creationId xmlns:a16="http://schemas.microsoft.com/office/drawing/2014/main" id="{091580E3-8095-4941-ED10-11CE872C90F9}"/>
                  </a:ext>
                </a:extLst>
              </p:cNvPr>
              <p:cNvSpPr/>
              <p:nvPr/>
            </p:nvSpPr>
            <p:spPr>
              <a:xfrm>
                <a:off x="215158" y="5091392"/>
                <a:ext cx="1166917" cy="304358"/>
              </a:xfrm>
              <a:prstGeom prst="rightArrow">
                <a:avLst>
                  <a:gd name="adj1" fmla="val 50000"/>
                  <a:gd name="adj2" fmla="val 27876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>
                    <a:solidFill>
                      <a:srgbClr val="FF0000"/>
                    </a:solidFill>
                  </a:rPr>
                  <a:t>Couleur</a:t>
                </a:r>
                <a:endParaRPr lang="fr-FR" sz="12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7B56D9DA-CBB4-1AE9-D431-7B10BBE45647}"/>
                  </a:ext>
                </a:extLst>
              </p:cNvPr>
              <p:cNvGrpSpPr/>
              <p:nvPr/>
            </p:nvGrpSpPr>
            <p:grpSpPr>
              <a:xfrm>
                <a:off x="1462146" y="5153898"/>
                <a:ext cx="9571175" cy="449238"/>
                <a:chOff x="903516" y="294468"/>
                <a:chExt cx="10384968" cy="650929"/>
              </a:xfrm>
            </p:grpSpPr>
            <p:grpSp>
              <p:nvGrpSpPr>
                <p:cNvPr id="65" name="Groupe 64">
                  <a:extLst>
                    <a:ext uri="{FF2B5EF4-FFF2-40B4-BE49-F238E27FC236}">
                      <a16:creationId xmlns:a16="http://schemas.microsoft.com/office/drawing/2014/main" id="{EC644CED-71DE-D4DF-0202-F718E0207AC6}"/>
                    </a:ext>
                  </a:extLst>
                </p:cNvPr>
                <p:cNvGrpSpPr/>
                <p:nvPr/>
              </p:nvGrpSpPr>
              <p:grpSpPr>
                <a:xfrm>
                  <a:off x="903516" y="554337"/>
                  <a:ext cx="10384968" cy="391060"/>
                  <a:chOff x="424543" y="538839"/>
                  <a:chExt cx="10384968" cy="669474"/>
                </a:xfrm>
              </p:grpSpPr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6A123BB7-C96C-34B4-3152-760E11D5A3D9}"/>
                      </a:ext>
                    </a:extLst>
                  </p:cNvPr>
                  <p:cNvSpPr/>
                  <p:nvPr/>
                </p:nvSpPr>
                <p:spPr>
                  <a:xfrm>
                    <a:off x="7347855" y="538840"/>
                    <a:ext cx="865414" cy="669471"/>
                  </a:xfrm>
                  <a:prstGeom prst="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8</a:t>
                    </a:r>
                    <a:endParaRPr lang="fr-FR" sz="1200" dirty="0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51139750-6C5D-4405-8DFB-6DE1612A0618}"/>
                      </a:ext>
                    </a:extLst>
                  </p:cNvPr>
                  <p:cNvSpPr/>
                  <p:nvPr/>
                </p:nvSpPr>
                <p:spPr>
                  <a:xfrm>
                    <a:off x="8213269" y="538839"/>
                    <a:ext cx="865414" cy="66947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>
                        <a:solidFill>
                          <a:schemeClr val="tx1"/>
                        </a:solidFill>
                      </a:rPr>
                      <a:t>9</a:t>
                    </a:r>
                    <a:endParaRPr lang="fr-FR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D7F169C1-4C87-4AF9-2B2E-D071469362E5}"/>
                      </a:ext>
                    </a:extLst>
                  </p:cNvPr>
                  <p:cNvSpPr/>
                  <p:nvPr/>
                </p:nvSpPr>
                <p:spPr>
                  <a:xfrm>
                    <a:off x="9078683" y="538840"/>
                    <a:ext cx="865414" cy="669471"/>
                  </a:xfrm>
                  <a:prstGeom prst="rect">
                    <a:avLst/>
                  </a:prstGeom>
                  <a:solidFill>
                    <a:srgbClr val="CCCC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00" dirty="0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110B5D85-3EA6-45CA-DCE0-CA86FCAA14C2}"/>
                      </a:ext>
                    </a:extLst>
                  </p:cNvPr>
                  <p:cNvSpPr/>
                  <p:nvPr/>
                </p:nvSpPr>
                <p:spPr>
                  <a:xfrm>
                    <a:off x="9944097" y="538839"/>
                    <a:ext cx="865414" cy="669471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00" dirty="0"/>
                  </a:p>
                </p:txBody>
              </p: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234A4B53-ABEE-B57B-D676-054B60934DC2}"/>
                      </a:ext>
                    </a:extLst>
                  </p:cNvPr>
                  <p:cNvSpPr/>
                  <p:nvPr/>
                </p:nvSpPr>
                <p:spPr>
                  <a:xfrm>
                    <a:off x="424543" y="538842"/>
                    <a:ext cx="865414" cy="669471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0</a:t>
                    </a:r>
                    <a:endParaRPr lang="fr-FR" sz="1200" dirty="0"/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B449B2CF-CB53-FC65-72B5-1FFEAAA367F4}"/>
                      </a:ext>
                    </a:extLst>
                  </p:cNvPr>
                  <p:cNvSpPr/>
                  <p:nvPr/>
                </p:nvSpPr>
                <p:spPr>
                  <a:xfrm>
                    <a:off x="1289957" y="538841"/>
                    <a:ext cx="865414" cy="669471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1</a:t>
                    </a:r>
                    <a:endParaRPr lang="fr-FR" sz="1200" dirty="0"/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6AAF9FD0-3E9B-0C54-C204-3E591ACA44DE}"/>
                      </a:ext>
                    </a:extLst>
                  </p:cNvPr>
                  <p:cNvSpPr/>
                  <p:nvPr/>
                </p:nvSpPr>
                <p:spPr>
                  <a:xfrm>
                    <a:off x="2155371" y="538842"/>
                    <a:ext cx="865414" cy="669471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2</a:t>
                    </a:r>
                    <a:endParaRPr lang="fr-FR" sz="1200" dirty="0"/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3B7EC104-1804-9108-E13E-37EFD184D612}"/>
                      </a:ext>
                    </a:extLst>
                  </p:cNvPr>
                  <p:cNvSpPr/>
                  <p:nvPr/>
                </p:nvSpPr>
                <p:spPr>
                  <a:xfrm>
                    <a:off x="3020785" y="538841"/>
                    <a:ext cx="865414" cy="669471"/>
                  </a:xfrm>
                  <a:prstGeom prst="rect">
                    <a:avLst/>
                  </a:prstGeom>
                  <a:solidFill>
                    <a:srgbClr val="FF6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3</a:t>
                    </a:r>
                    <a:endParaRPr lang="fr-FR" sz="1200" dirty="0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AD4A9E62-E3B1-0058-68B8-2A1E1ACC5F0F}"/>
                      </a:ext>
                    </a:extLst>
                  </p:cNvPr>
                  <p:cNvSpPr/>
                  <p:nvPr/>
                </p:nvSpPr>
                <p:spPr>
                  <a:xfrm>
                    <a:off x="3886199" y="538841"/>
                    <a:ext cx="865414" cy="669471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4</a:t>
                    </a:r>
                    <a:endParaRPr lang="fr-FR" sz="1200" dirty="0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2AA4A836-FF84-5AEF-7594-6BDF22A4F1B2}"/>
                      </a:ext>
                    </a:extLst>
                  </p:cNvPr>
                  <p:cNvSpPr/>
                  <p:nvPr/>
                </p:nvSpPr>
                <p:spPr>
                  <a:xfrm>
                    <a:off x="4751613" y="538840"/>
                    <a:ext cx="865414" cy="669471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5</a:t>
                    </a:r>
                    <a:endParaRPr lang="fr-FR" sz="1200" dirty="0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F153FF3C-0F47-3E89-F45B-8AC115616B74}"/>
                      </a:ext>
                    </a:extLst>
                  </p:cNvPr>
                  <p:cNvSpPr/>
                  <p:nvPr/>
                </p:nvSpPr>
                <p:spPr>
                  <a:xfrm>
                    <a:off x="5617027" y="538841"/>
                    <a:ext cx="865414" cy="669471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6</a:t>
                    </a:r>
                    <a:endParaRPr lang="fr-FR" sz="1200" dirty="0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43DBA7D6-1A30-CF59-53C0-007A3AFFA9E9}"/>
                      </a:ext>
                    </a:extLst>
                  </p:cNvPr>
                  <p:cNvSpPr/>
                  <p:nvPr/>
                </p:nvSpPr>
                <p:spPr>
                  <a:xfrm>
                    <a:off x="6482441" y="538840"/>
                    <a:ext cx="865414" cy="669471"/>
                  </a:xfrm>
                  <a:prstGeom prst="rect">
                    <a:avLst/>
                  </a:prstGeom>
                  <a:solidFill>
                    <a:srgbClr val="EB1D9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7</a:t>
                    </a:r>
                    <a:endParaRPr lang="fr-FR" sz="1200" dirty="0"/>
                  </a:p>
                </p:txBody>
              </p:sp>
            </p:grpSp>
            <p:grpSp>
              <p:nvGrpSpPr>
                <p:cNvPr id="66" name="Groupe 65">
                  <a:extLst>
                    <a:ext uri="{FF2B5EF4-FFF2-40B4-BE49-F238E27FC236}">
                      <a16:creationId xmlns:a16="http://schemas.microsoft.com/office/drawing/2014/main" id="{ABA3B892-8BFD-9764-8C95-54F2822478AA}"/>
                    </a:ext>
                  </a:extLst>
                </p:cNvPr>
                <p:cNvGrpSpPr/>
                <p:nvPr/>
              </p:nvGrpSpPr>
              <p:grpSpPr>
                <a:xfrm>
                  <a:off x="903516" y="294468"/>
                  <a:ext cx="10384968" cy="259868"/>
                  <a:chOff x="424543" y="538839"/>
                  <a:chExt cx="10384968" cy="669474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A6B1CC22-0FC8-A59F-1A63-8AAAA05CEA6E}"/>
                      </a:ext>
                    </a:extLst>
                  </p:cNvPr>
                  <p:cNvSpPr/>
                  <p:nvPr/>
                </p:nvSpPr>
                <p:spPr>
                  <a:xfrm>
                    <a:off x="7347855" y="538840"/>
                    <a:ext cx="865414" cy="669471"/>
                  </a:xfrm>
                  <a:prstGeom prst="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Gris</a:t>
                    </a:r>
                    <a:endParaRPr lang="fr-FR" sz="1200" dirty="0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B348D639-B484-CF99-B1D5-857BAE206491}"/>
                      </a:ext>
                    </a:extLst>
                  </p:cNvPr>
                  <p:cNvSpPr/>
                  <p:nvPr/>
                </p:nvSpPr>
                <p:spPr>
                  <a:xfrm>
                    <a:off x="8213269" y="538839"/>
                    <a:ext cx="865414" cy="66947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>
                        <a:solidFill>
                          <a:schemeClr val="tx1"/>
                        </a:solidFill>
                      </a:rPr>
                      <a:t>Blanc</a:t>
                    </a:r>
                    <a:endParaRPr lang="fr-FR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FEE91186-04B2-88B1-99C4-C4BCBDA1DD60}"/>
                      </a:ext>
                    </a:extLst>
                  </p:cNvPr>
                  <p:cNvSpPr/>
                  <p:nvPr/>
                </p:nvSpPr>
                <p:spPr>
                  <a:xfrm>
                    <a:off x="9078683" y="538840"/>
                    <a:ext cx="865414" cy="669471"/>
                  </a:xfrm>
                  <a:prstGeom prst="rect">
                    <a:avLst/>
                  </a:prstGeom>
                  <a:solidFill>
                    <a:srgbClr val="CCCC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Or</a:t>
                    </a:r>
                    <a:endParaRPr lang="fr-FR" sz="1200" dirty="0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2DA5EE4A-DDA1-7903-A07C-29ADF50E0351}"/>
                      </a:ext>
                    </a:extLst>
                  </p:cNvPr>
                  <p:cNvSpPr/>
                  <p:nvPr/>
                </p:nvSpPr>
                <p:spPr>
                  <a:xfrm>
                    <a:off x="9944097" y="538839"/>
                    <a:ext cx="865414" cy="669471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Argent</a:t>
                    </a:r>
                    <a:endParaRPr lang="fr-F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521BB94C-8279-327E-7BED-AB242C393E99}"/>
                      </a:ext>
                    </a:extLst>
                  </p:cNvPr>
                  <p:cNvSpPr/>
                  <p:nvPr/>
                </p:nvSpPr>
                <p:spPr>
                  <a:xfrm>
                    <a:off x="424543" y="538841"/>
                    <a:ext cx="865414" cy="66947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Noir</a:t>
                    </a:r>
                    <a:endParaRPr lang="fr-FR" sz="1200" dirty="0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F5A62FF2-6308-51BF-29A9-A0ABF0E04FEA}"/>
                      </a:ext>
                    </a:extLst>
                  </p:cNvPr>
                  <p:cNvSpPr/>
                  <p:nvPr/>
                </p:nvSpPr>
                <p:spPr>
                  <a:xfrm>
                    <a:off x="1289957" y="538841"/>
                    <a:ext cx="865414" cy="669471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Brun</a:t>
                    </a:r>
                    <a:endParaRPr lang="fr-FR" sz="1200" dirty="0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C1990090-9478-AC97-744E-EE6376C1571F}"/>
                      </a:ext>
                    </a:extLst>
                  </p:cNvPr>
                  <p:cNvSpPr/>
                  <p:nvPr/>
                </p:nvSpPr>
                <p:spPr>
                  <a:xfrm>
                    <a:off x="2155371" y="538842"/>
                    <a:ext cx="865414" cy="669471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Rouge</a:t>
                    </a:r>
                    <a:endParaRPr lang="fr-FR" sz="1200" dirty="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DF6D4BD4-A97C-4608-7DDB-E03F6EC04DF5}"/>
                      </a:ext>
                    </a:extLst>
                  </p:cNvPr>
                  <p:cNvSpPr/>
                  <p:nvPr/>
                </p:nvSpPr>
                <p:spPr>
                  <a:xfrm>
                    <a:off x="3020785" y="538841"/>
                    <a:ext cx="865414" cy="669471"/>
                  </a:xfrm>
                  <a:prstGeom prst="rect">
                    <a:avLst/>
                  </a:prstGeom>
                  <a:solidFill>
                    <a:srgbClr val="FF6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Orange</a:t>
                    </a:r>
                    <a:endParaRPr lang="fr-FR" sz="1200" dirty="0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DB9ACAFD-62FC-F48A-A4EB-97E8AC9CE363}"/>
                      </a:ext>
                    </a:extLst>
                  </p:cNvPr>
                  <p:cNvSpPr/>
                  <p:nvPr/>
                </p:nvSpPr>
                <p:spPr>
                  <a:xfrm>
                    <a:off x="3886199" y="538841"/>
                    <a:ext cx="865414" cy="669471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Jaune</a:t>
                    </a:r>
                    <a:endParaRPr lang="fr-FR" sz="1200" dirty="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82A5BD3B-EECD-8667-7F79-508CFE0CCBD7}"/>
                      </a:ext>
                    </a:extLst>
                  </p:cNvPr>
                  <p:cNvSpPr/>
                  <p:nvPr/>
                </p:nvSpPr>
                <p:spPr>
                  <a:xfrm>
                    <a:off x="4751613" y="538840"/>
                    <a:ext cx="865414" cy="669471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Vert</a:t>
                    </a:r>
                    <a:endParaRPr lang="fr-FR" sz="1200" dirty="0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D2674421-6373-E28E-8441-6AC68E8770D7}"/>
                      </a:ext>
                    </a:extLst>
                  </p:cNvPr>
                  <p:cNvSpPr/>
                  <p:nvPr/>
                </p:nvSpPr>
                <p:spPr>
                  <a:xfrm>
                    <a:off x="5617027" y="538842"/>
                    <a:ext cx="865414" cy="669471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Bleu</a:t>
                    </a:r>
                    <a:endParaRPr lang="fr-FR" sz="1200" dirty="0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9AE8DCB-5785-2068-E6D3-80C509125009}"/>
                      </a:ext>
                    </a:extLst>
                  </p:cNvPr>
                  <p:cNvSpPr/>
                  <p:nvPr/>
                </p:nvSpPr>
                <p:spPr>
                  <a:xfrm>
                    <a:off x="6482441" y="538840"/>
                    <a:ext cx="865414" cy="669471"/>
                  </a:xfrm>
                  <a:prstGeom prst="rect">
                    <a:avLst/>
                  </a:prstGeom>
                  <a:solidFill>
                    <a:srgbClr val="EB1D9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Violet</a:t>
                    </a:r>
                    <a:endParaRPr lang="fr-FR" sz="1200" dirty="0"/>
                  </a:p>
                </p:txBody>
              </p:sp>
            </p:grpSp>
          </p:grpSp>
          <p:sp>
            <p:nvSpPr>
              <p:cNvPr id="24" name="Flèche : droite 23">
                <a:extLst>
                  <a:ext uri="{FF2B5EF4-FFF2-40B4-BE49-F238E27FC236}">
                    <a16:creationId xmlns:a16="http://schemas.microsoft.com/office/drawing/2014/main" id="{8A098544-34BC-789D-D271-6091E76CE60F}"/>
                  </a:ext>
                </a:extLst>
              </p:cNvPr>
              <p:cNvSpPr/>
              <p:nvPr/>
            </p:nvSpPr>
            <p:spPr>
              <a:xfrm>
                <a:off x="215157" y="5350190"/>
                <a:ext cx="1166917" cy="304358"/>
              </a:xfrm>
              <a:prstGeom prst="rightArrow">
                <a:avLst>
                  <a:gd name="adj1" fmla="val 50000"/>
                  <a:gd name="adj2" fmla="val 27876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>
                    <a:solidFill>
                      <a:srgbClr val="FF0000"/>
                    </a:solidFill>
                  </a:rPr>
                  <a:t>Chiffre</a:t>
                </a:r>
                <a:endParaRPr lang="fr-FR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Flèche : droite 24">
                <a:extLst>
                  <a:ext uri="{FF2B5EF4-FFF2-40B4-BE49-F238E27FC236}">
                    <a16:creationId xmlns:a16="http://schemas.microsoft.com/office/drawing/2014/main" id="{EB07AC09-EC69-5AA9-63D6-7594A1175C94}"/>
                  </a:ext>
                </a:extLst>
              </p:cNvPr>
              <p:cNvSpPr/>
              <p:nvPr/>
            </p:nvSpPr>
            <p:spPr>
              <a:xfrm>
                <a:off x="215156" y="5654547"/>
                <a:ext cx="1166917" cy="304358"/>
              </a:xfrm>
              <a:prstGeom prst="rightArrow">
                <a:avLst>
                  <a:gd name="adj1" fmla="val 50000"/>
                  <a:gd name="adj2" fmla="val 27876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>
                    <a:solidFill>
                      <a:srgbClr val="FF0000"/>
                    </a:solidFill>
                  </a:rPr>
                  <a:t>Fact. Mult</a:t>
                </a:r>
                <a:endParaRPr lang="fr-FR" sz="1200" b="1" dirty="0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ZoneTexte 25">
                    <a:extLst>
                      <a:ext uri="{FF2B5EF4-FFF2-40B4-BE49-F238E27FC236}">
                        <a16:creationId xmlns:a16="http://schemas.microsoft.com/office/drawing/2014/main" id="{42411313-10E1-39C9-6A6C-06808C4DDACE}"/>
                      </a:ext>
                    </a:extLst>
                  </p:cNvPr>
                  <p:cNvSpPr txBox="1"/>
                  <p:nvPr/>
                </p:nvSpPr>
                <p:spPr>
                  <a:xfrm>
                    <a:off x="1581569" y="5677744"/>
                    <a:ext cx="426717" cy="1909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GB" sz="12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1" i="1" dirty="0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GB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26" name="ZoneTexte 25">
                    <a:extLst>
                      <a:ext uri="{FF2B5EF4-FFF2-40B4-BE49-F238E27FC236}">
                        <a16:creationId xmlns:a16="http://schemas.microsoft.com/office/drawing/2014/main" id="{42411313-10E1-39C9-6A6C-06808C4DDA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1569" y="5677744"/>
                    <a:ext cx="426717" cy="19094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28125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1AE1B241-0F5A-BD8B-4B40-319B7714A4F4}"/>
                      </a:ext>
                    </a:extLst>
                  </p:cNvPr>
                  <p:cNvSpPr txBox="1"/>
                  <p:nvPr/>
                </p:nvSpPr>
                <p:spPr>
                  <a:xfrm>
                    <a:off x="2339818" y="5677744"/>
                    <a:ext cx="426717" cy="1909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GB" sz="12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1" i="1" dirty="0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GB" sz="12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1AE1B241-0F5A-BD8B-4B40-319B7714A4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39818" y="5677744"/>
                    <a:ext cx="426717" cy="19094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8125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41A9C1E8-A05D-7D80-EBDB-E61B6BEE7CEE}"/>
                      </a:ext>
                    </a:extLst>
                  </p:cNvPr>
                  <p:cNvSpPr txBox="1"/>
                  <p:nvPr/>
                </p:nvSpPr>
                <p:spPr>
                  <a:xfrm>
                    <a:off x="3185250" y="5677744"/>
                    <a:ext cx="426717" cy="1909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GB" sz="12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1" i="1" dirty="0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GB" sz="12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41A9C1E8-A05D-7D80-EBDB-E61B6BEE7C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5250" y="5677744"/>
                    <a:ext cx="426717" cy="19094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8125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ZoneTexte 29">
                    <a:extLst>
                      <a:ext uri="{FF2B5EF4-FFF2-40B4-BE49-F238E27FC236}">
                        <a16:creationId xmlns:a16="http://schemas.microsoft.com/office/drawing/2014/main" id="{0CD1724E-67AE-3CA1-BF71-30DDE2AD8AA1}"/>
                      </a:ext>
                    </a:extLst>
                  </p:cNvPr>
                  <p:cNvSpPr txBox="1"/>
                  <p:nvPr/>
                </p:nvSpPr>
                <p:spPr>
                  <a:xfrm>
                    <a:off x="3943499" y="5677744"/>
                    <a:ext cx="426717" cy="1909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GB" sz="12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1" i="1" dirty="0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GB" sz="1200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0" name="ZoneTexte 29">
                    <a:extLst>
                      <a:ext uri="{FF2B5EF4-FFF2-40B4-BE49-F238E27FC236}">
                        <a16:creationId xmlns:a16="http://schemas.microsoft.com/office/drawing/2014/main" id="{0CD1724E-67AE-3CA1-BF71-30DDE2AD8A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3499" y="5677744"/>
                    <a:ext cx="426717" cy="19094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8125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D8537E34-CC8F-752B-747E-A3C4AD6E392A}"/>
                      </a:ext>
                    </a:extLst>
                  </p:cNvPr>
                  <p:cNvSpPr txBox="1"/>
                  <p:nvPr/>
                </p:nvSpPr>
                <p:spPr>
                  <a:xfrm>
                    <a:off x="4761083" y="5677744"/>
                    <a:ext cx="426717" cy="19064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GB" sz="12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1" i="1" dirty="0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GB" sz="1200" b="1" i="1" dirty="0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D8537E34-CC8F-752B-747E-A3C4AD6E39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1083" y="5677744"/>
                    <a:ext cx="426717" cy="19064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8125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7C1817B5-6340-F2B1-5BC4-3B2C01C6187F}"/>
                      </a:ext>
                    </a:extLst>
                  </p:cNvPr>
                  <p:cNvSpPr txBox="1"/>
                  <p:nvPr/>
                </p:nvSpPr>
                <p:spPr>
                  <a:xfrm>
                    <a:off x="5519332" y="5677744"/>
                    <a:ext cx="426717" cy="1928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GB" sz="12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1" i="1" dirty="0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GB" sz="1200" b="1" i="1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p>
                          </m:sSup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7C1817B5-6340-F2B1-5BC4-3B2C01C618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9332" y="5677744"/>
                    <a:ext cx="426717" cy="1928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125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A6951248-D07D-EF0C-ED66-D8B883F49C91}"/>
                      </a:ext>
                    </a:extLst>
                  </p:cNvPr>
                  <p:cNvSpPr txBox="1"/>
                  <p:nvPr/>
                </p:nvSpPr>
                <p:spPr>
                  <a:xfrm>
                    <a:off x="6364764" y="5677744"/>
                    <a:ext cx="426717" cy="1909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GB" sz="12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1" i="1" dirty="0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GB" sz="1200" b="1" i="1" dirty="0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p>
                          </m:sSup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A6951248-D07D-EF0C-ED66-D8B883F49C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4764" y="5677744"/>
                    <a:ext cx="426717" cy="19094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8125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ZoneTexte 33">
                    <a:extLst>
                      <a:ext uri="{FF2B5EF4-FFF2-40B4-BE49-F238E27FC236}">
                        <a16:creationId xmlns:a16="http://schemas.microsoft.com/office/drawing/2014/main" id="{778DD28E-CF87-FCEF-C809-66D34F13F9CB}"/>
                      </a:ext>
                    </a:extLst>
                  </p:cNvPr>
                  <p:cNvSpPr txBox="1"/>
                  <p:nvPr/>
                </p:nvSpPr>
                <p:spPr>
                  <a:xfrm>
                    <a:off x="7123013" y="5677744"/>
                    <a:ext cx="426717" cy="19038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GB" sz="12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1" i="1" dirty="0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GB" sz="1200" b="1" i="1" dirty="0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sup>
                          </m:sSup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4" name="ZoneTexte 33">
                    <a:extLst>
                      <a:ext uri="{FF2B5EF4-FFF2-40B4-BE49-F238E27FC236}">
                        <a16:creationId xmlns:a16="http://schemas.microsoft.com/office/drawing/2014/main" id="{778DD28E-CF87-FCEF-C809-66D34F13F9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3013" y="5677744"/>
                    <a:ext cx="426717" cy="19038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8125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ZoneTexte 34">
                    <a:extLst>
                      <a:ext uri="{FF2B5EF4-FFF2-40B4-BE49-F238E27FC236}">
                        <a16:creationId xmlns:a16="http://schemas.microsoft.com/office/drawing/2014/main" id="{814443B9-0007-3E06-CB1E-1C2D3158DD9F}"/>
                      </a:ext>
                    </a:extLst>
                  </p:cNvPr>
                  <p:cNvSpPr txBox="1"/>
                  <p:nvPr/>
                </p:nvSpPr>
                <p:spPr>
                  <a:xfrm>
                    <a:off x="7985950" y="5676933"/>
                    <a:ext cx="426717" cy="1909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GB" sz="12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1" i="1" dirty="0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GB" sz="1200" b="1" i="1" dirty="0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p>
                          </m:sSup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5" name="ZoneTexte 34">
                    <a:extLst>
                      <a:ext uri="{FF2B5EF4-FFF2-40B4-BE49-F238E27FC236}">
                        <a16:creationId xmlns:a16="http://schemas.microsoft.com/office/drawing/2014/main" id="{814443B9-0007-3E06-CB1E-1C2D3158DD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5950" y="5676933"/>
                    <a:ext cx="426717" cy="19094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28125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ZoneTexte 35">
                    <a:extLst>
                      <a:ext uri="{FF2B5EF4-FFF2-40B4-BE49-F238E27FC236}">
                        <a16:creationId xmlns:a16="http://schemas.microsoft.com/office/drawing/2014/main" id="{B6E4A427-A527-A8C3-42B7-57F19F0534EB}"/>
                      </a:ext>
                    </a:extLst>
                  </p:cNvPr>
                  <p:cNvSpPr txBox="1"/>
                  <p:nvPr/>
                </p:nvSpPr>
                <p:spPr>
                  <a:xfrm>
                    <a:off x="8806573" y="5677744"/>
                    <a:ext cx="426717" cy="1909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GB" sz="12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1" i="1" dirty="0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GB" sz="1200" b="1" i="1" dirty="0" smtClean="0"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sup>
                          </m:sSup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6" name="ZoneTexte 35">
                    <a:extLst>
                      <a:ext uri="{FF2B5EF4-FFF2-40B4-BE49-F238E27FC236}">
                        <a16:creationId xmlns:a16="http://schemas.microsoft.com/office/drawing/2014/main" id="{B6E4A427-A527-A8C3-42B7-57F19F0534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6573" y="5677744"/>
                    <a:ext cx="426717" cy="19094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28125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47AF0866-46F6-143B-322F-6B162415A686}"/>
                      </a:ext>
                    </a:extLst>
                  </p:cNvPr>
                  <p:cNvSpPr txBox="1"/>
                  <p:nvPr/>
                </p:nvSpPr>
                <p:spPr>
                  <a:xfrm>
                    <a:off x="9594835" y="5676186"/>
                    <a:ext cx="499943" cy="1909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GB" sz="12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1" i="1" dirty="0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GB" sz="12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2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47AF0866-46F6-143B-322F-6B162415A6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94835" y="5676186"/>
                    <a:ext cx="499943" cy="19094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3225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4297717F-22F8-707A-EE10-22DDFA7F3A9A}"/>
                      </a:ext>
                    </a:extLst>
                  </p:cNvPr>
                  <p:cNvSpPr txBox="1"/>
                  <p:nvPr/>
                </p:nvSpPr>
                <p:spPr>
                  <a:xfrm>
                    <a:off x="10326363" y="5676186"/>
                    <a:ext cx="499943" cy="1909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GB" sz="12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1" i="1" dirty="0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GB" sz="12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2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4297717F-22F8-707A-EE10-22DDFA7F3A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26363" y="5676186"/>
                    <a:ext cx="499943" cy="190948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3225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Flèche : droite 38">
                <a:extLst>
                  <a:ext uri="{FF2B5EF4-FFF2-40B4-BE49-F238E27FC236}">
                    <a16:creationId xmlns:a16="http://schemas.microsoft.com/office/drawing/2014/main" id="{0979A9DF-B6CD-9CAD-E187-ED9B3CC47B5F}"/>
                  </a:ext>
                </a:extLst>
              </p:cNvPr>
              <p:cNvSpPr/>
              <p:nvPr/>
            </p:nvSpPr>
            <p:spPr>
              <a:xfrm>
                <a:off x="231373" y="5931233"/>
                <a:ext cx="1166917" cy="304358"/>
              </a:xfrm>
              <a:prstGeom prst="rightArrow">
                <a:avLst>
                  <a:gd name="adj1" fmla="val 50000"/>
                  <a:gd name="adj2" fmla="val 27876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>
                    <a:solidFill>
                      <a:srgbClr val="FF0000"/>
                    </a:solidFill>
                  </a:rPr>
                  <a:t>Tolérance</a:t>
                </a:r>
                <a:endParaRPr lang="fr-FR" sz="1200" b="1" dirty="0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E8359808-D153-279A-C00F-AB2C794F5CA3}"/>
                      </a:ext>
                    </a:extLst>
                  </p:cNvPr>
                  <p:cNvSpPr txBox="1"/>
                  <p:nvPr/>
                </p:nvSpPr>
                <p:spPr>
                  <a:xfrm>
                    <a:off x="2281639" y="5969276"/>
                    <a:ext cx="504251" cy="1881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GB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%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E8359808-D153-279A-C00F-AB2C794F5C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1639" y="5969276"/>
                    <a:ext cx="504251" cy="18811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41935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D27CDEBD-3C56-7E74-33BC-1BAB54F7E970}"/>
                      </a:ext>
                    </a:extLst>
                  </p:cNvPr>
                  <p:cNvSpPr txBox="1"/>
                  <p:nvPr/>
                </p:nvSpPr>
                <p:spPr>
                  <a:xfrm>
                    <a:off x="3118585" y="5965408"/>
                    <a:ext cx="504251" cy="1881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GB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%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D27CDEBD-3C56-7E74-33BC-1BAB54F7E9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8585" y="5965408"/>
                    <a:ext cx="504251" cy="18811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4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55DC2727-B853-952F-B6B9-DE7E7CC30F15}"/>
                      </a:ext>
                    </a:extLst>
                  </p:cNvPr>
                  <p:cNvSpPr txBox="1"/>
                  <p:nvPr/>
                </p:nvSpPr>
                <p:spPr>
                  <a:xfrm>
                    <a:off x="5399903" y="5964729"/>
                    <a:ext cx="637779" cy="1881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GB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GB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%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55DC2727-B853-952F-B6B9-DE7E7CC30F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9903" y="5964729"/>
                    <a:ext cx="637779" cy="18811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962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B93C6E1B-8309-D8A0-9CFF-49B14E1DCEA8}"/>
                      </a:ext>
                    </a:extLst>
                  </p:cNvPr>
                  <p:cNvSpPr txBox="1"/>
                  <p:nvPr/>
                </p:nvSpPr>
                <p:spPr>
                  <a:xfrm>
                    <a:off x="6184077" y="5961962"/>
                    <a:ext cx="719620" cy="1881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GB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𝟐𝟓</m:t>
                          </m:r>
                          <m:r>
                            <a:rPr lang="en-GB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%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B93C6E1B-8309-D8A0-9CFF-49B14E1DCE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84077" y="5961962"/>
                    <a:ext cx="719620" cy="18811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1695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51F12098-898A-7F20-0E81-75E9BE0EF5DB}"/>
                      </a:ext>
                    </a:extLst>
                  </p:cNvPr>
                  <p:cNvSpPr txBox="1"/>
                  <p:nvPr/>
                </p:nvSpPr>
                <p:spPr>
                  <a:xfrm>
                    <a:off x="7045331" y="5957931"/>
                    <a:ext cx="80342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GB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  <m:r>
                            <a:rPr lang="en-GB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%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51F12098-898A-7F20-0E81-75E9BE0EF5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45331" y="5957931"/>
                    <a:ext cx="803425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085AB6BC-9AAC-7C69-B90F-6768EE71E20B}"/>
                      </a:ext>
                    </a:extLst>
                  </p:cNvPr>
                  <p:cNvSpPr txBox="1"/>
                  <p:nvPr/>
                </p:nvSpPr>
                <p:spPr>
                  <a:xfrm>
                    <a:off x="7842929" y="5957931"/>
                    <a:ext cx="719620" cy="1881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GB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𝟎𝟓</m:t>
                          </m:r>
                          <m:r>
                            <a:rPr lang="en-GB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%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085AB6BC-9AAC-7C69-B90F-6768EE71E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2929" y="5957931"/>
                    <a:ext cx="719620" cy="18811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r="-1695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ZoneTexte 45">
                    <a:extLst>
                      <a:ext uri="{FF2B5EF4-FFF2-40B4-BE49-F238E27FC236}">
                        <a16:creationId xmlns:a16="http://schemas.microsoft.com/office/drawing/2014/main" id="{DF291571-60CF-46EC-72E6-C27D0266C8DA}"/>
                      </a:ext>
                    </a:extLst>
                  </p:cNvPr>
                  <p:cNvSpPr txBox="1"/>
                  <p:nvPr/>
                </p:nvSpPr>
                <p:spPr>
                  <a:xfrm>
                    <a:off x="9438127" y="5957931"/>
                    <a:ext cx="504251" cy="1881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GB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GB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%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6" name="ZoneTexte 45">
                    <a:extLst>
                      <a:ext uri="{FF2B5EF4-FFF2-40B4-BE49-F238E27FC236}">
                        <a16:creationId xmlns:a16="http://schemas.microsoft.com/office/drawing/2014/main" id="{DF291571-60CF-46EC-72E6-C27D0266C8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38127" y="5957931"/>
                    <a:ext cx="504251" cy="18811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41935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ZoneTexte 48">
                    <a:extLst>
                      <a:ext uri="{FF2B5EF4-FFF2-40B4-BE49-F238E27FC236}">
                        <a16:creationId xmlns:a16="http://schemas.microsoft.com/office/drawing/2014/main" id="{9734E769-533D-5E4D-0E37-1379D4CE8F2E}"/>
                      </a:ext>
                    </a:extLst>
                  </p:cNvPr>
                  <p:cNvSpPr txBox="1"/>
                  <p:nvPr/>
                </p:nvSpPr>
                <p:spPr>
                  <a:xfrm>
                    <a:off x="10331545" y="5957931"/>
                    <a:ext cx="65434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GB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  <m:r>
                            <a:rPr lang="en-GB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%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9" name="ZoneTexte 48">
                    <a:extLst>
                      <a:ext uri="{FF2B5EF4-FFF2-40B4-BE49-F238E27FC236}">
                        <a16:creationId xmlns:a16="http://schemas.microsoft.com/office/drawing/2014/main" id="{9734E769-533D-5E4D-0E37-1379D4CE8F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31545" y="5957931"/>
                    <a:ext cx="654346" cy="27699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0" name="Groupe 49">
                <a:extLst>
                  <a:ext uri="{FF2B5EF4-FFF2-40B4-BE49-F238E27FC236}">
                    <a16:creationId xmlns:a16="http://schemas.microsoft.com/office/drawing/2014/main" id="{97385C72-3DD3-2B10-8087-FF9EA9A7B792}"/>
                  </a:ext>
                </a:extLst>
              </p:cNvPr>
              <p:cNvGrpSpPr/>
              <p:nvPr/>
            </p:nvGrpSpPr>
            <p:grpSpPr>
              <a:xfrm>
                <a:off x="1462146" y="5603135"/>
                <a:ext cx="9571175" cy="632456"/>
                <a:chOff x="424543" y="538839"/>
                <a:chExt cx="10384968" cy="669474"/>
              </a:xfrm>
              <a:noFill/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BAD08158-F35B-7987-5FB0-552D2B522342}"/>
                    </a:ext>
                  </a:extLst>
                </p:cNvPr>
                <p:cNvSpPr/>
                <p:nvPr/>
              </p:nvSpPr>
              <p:spPr>
                <a:xfrm>
                  <a:off x="7347855" y="538840"/>
                  <a:ext cx="865414" cy="66947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8</a:t>
                  </a:r>
                  <a:endParaRPr lang="fr-FR" sz="1200" dirty="0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A363481B-6B0F-665E-6578-D6AE782A95FD}"/>
                    </a:ext>
                  </a:extLst>
                </p:cNvPr>
                <p:cNvSpPr/>
                <p:nvPr/>
              </p:nvSpPr>
              <p:spPr>
                <a:xfrm>
                  <a:off x="8213269" y="538839"/>
                  <a:ext cx="865414" cy="669471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A5D02E9C-0C86-D533-67D5-F7FD9391D6AD}"/>
                    </a:ext>
                  </a:extLst>
                </p:cNvPr>
                <p:cNvSpPr/>
                <p:nvPr/>
              </p:nvSpPr>
              <p:spPr>
                <a:xfrm>
                  <a:off x="9078683" y="538840"/>
                  <a:ext cx="865414" cy="66947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 dirty="0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8DF804CC-08D9-BA22-A889-2EC2E37FA5B2}"/>
                    </a:ext>
                  </a:extLst>
                </p:cNvPr>
                <p:cNvSpPr/>
                <p:nvPr/>
              </p:nvSpPr>
              <p:spPr>
                <a:xfrm>
                  <a:off x="9944097" y="538839"/>
                  <a:ext cx="865414" cy="66947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 dirty="0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517FFE8-D72C-40BF-1D1B-9FF7325710EF}"/>
                    </a:ext>
                  </a:extLst>
                </p:cNvPr>
                <p:cNvSpPr/>
                <p:nvPr/>
              </p:nvSpPr>
              <p:spPr>
                <a:xfrm>
                  <a:off x="424543" y="538842"/>
                  <a:ext cx="865414" cy="66947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0</a:t>
                  </a:r>
                  <a:endParaRPr lang="fr-FR" sz="1200" dirty="0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C358E2B0-E614-C6D1-75F1-EBA1A7749D2A}"/>
                    </a:ext>
                  </a:extLst>
                </p:cNvPr>
                <p:cNvSpPr/>
                <p:nvPr/>
              </p:nvSpPr>
              <p:spPr>
                <a:xfrm>
                  <a:off x="1289957" y="538841"/>
                  <a:ext cx="865414" cy="66947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1</a:t>
                  </a:r>
                  <a:endParaRPr lang="fr-FR" sz="1200" dirty="0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794E1364-BCF9-76BD-AA8C-582D1A60FC2C}"/>
                    </a:ext>
                  </a:extLst>
                </p:cNvPr>
                <p:cNvSpPr/>
                <p:nvPr/>
              </p:nvSpPr>
              <p:spPr>
                <a:xfrm>
                  <a:off x="2155371" y="538842"/>
                  <a:ext cx="865414" cy="66947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2</a:t>
                  </a:r>
                  <a:endParaRPr lang="fr-FR" sz="1200" dirty="0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8C5BC9A3-59AD-66B8-C028-5F323CF1686A}"/>
                    </a:ext>
                  </a:extLst>
                </p:cNvPr>
                <p:cNvSpPr/>
                <p:nvPr/>
              </p:nvSpPr>
              <p:spPr>
                <a:xfrm>
                  <a:off x="3020785" y="538841"/>
                  <a:ext cx="865414" cy="66947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3</a:t>
                  </a:r>
                  <a:endParaRPr lang="fr-FR" sz="1200" dirty="0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6FE0680-B969-03E1-19E8-F14204F83B82}"/>
                    </a:ext>
                  </a:extLst>
                </p:cNvPr>
                <p:cNvSpPr/>
                <p:nvPr/>
              </p:nvSpPr>
              <p:spPr>
                <a:xfrm>
                  <a:off x="3886199" y="538841"/>
                  <a:ext cx="865414" cy="66947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4</a:t>
                  </a:r>
                  <a:endParaRPr lang="fr-FR" sz="1200" dirty="0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A109D361-216F-097B-246F-5E02ED6716A7}"/>
                    </a:ext>
                  </a:extLst>
                </p:cNvPr>
                <p:cNvSpPr/>
                <p:nvPr/>
              </p:nvSpPr>
              <p:spPr>
                <a:xfrm>
                  <a:off x="4751613" y="538840"/>
                  <a:ext cx="865414" cy="66947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5</a:t>
                  </a:r>
                  <a:endParaRPr lang="fr-FR" sz="1200" dirty="0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93DABA62-2D41-60EC-319B-E9CCEA11D8EC}"/>
                    </a:ext>
                  </a:extLst>
                </p:cNvPr>
                <p:cNvSpPr/>
                <p:nvPr/>
              </p:nvSpPr>
              <p:spPr>
                <a:xfrm>
                  <a:off x="5617027" y="538841"/>
                  <a:ext cx="865414" cy="66947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6</a:t>
                  </a:r>
                  <a:endParaRPr lang="fr-FR" sz="1200" dirty="0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765BA221-64A2-5823-46D5-FFDE9F1FE98C}"/>
                    </a:ext>
                  </a:extLst>
                </p:cNvPr>
                <p:cNvSpPr/>
                <p:nvPr/>
              </p:nvSpPr>
              <p:spPr>
                <a:xfrm>
                  <a:off x="6482441" y="538840"/>
                  <a:ext cx="865414" cy="66947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7</a:t>
                  </a:r>
                  <a:endParaRPr lang="fr-FR" sz="1200" dirty="0"/>
                </a:p>
              </p:txBody>
            </p:sp>
          </p:grp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56E28687-BE02-B905-2C26-8C0D7284307E}"/>
                  </a:ext>
                </a:extLst>
              </p:cNvPr>
              <p:cNvCxnSpPr>
                <a:stCxn id="57" idx="1"/>
                <a:endCxn id="56" idx="3"/>
              </p:cNvCxnSpPr>
              <p:nvPr/>
            </p:nvCxnSpPr>
            <p:spPr>
              <a:xfrm flipV="1">
                <a:off x="1462146" y="5919362"/>
                <a:ext cx="9571175" cy="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Flèche : droite 112">
                <a:extLst>
                  <a:ext uri="{FF2B5EF4-FFF2-40B4-BE49-F238E27FC236}">
                    <a16:creationId xmlns:a16="http://schemas.microsoft.com/office/drawing/2014/main" id="{1275DED4-26AA-F8F8-B7B1-044859812BFE}"/>
                  </a:ext>
                </a:extLst>
              </p:cNvPr>
              <p:cNvSpPr/>
              <p:nvPr/>
            </p:nvSpPr>
            <p:spPr>
              <a:xfrm>
                <a:off x="230213" y="6207494"/>
                <a:ext cx="1166917" cy="304358"/>
              </a:xfrm>
              <a:prstGeom prst="rightArrow">
                <a:avLst>
                  <a:gd name="adj1" fmla="val 50000"/>
                  <a:gd name="adj2" fmla="val 27876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>
                    <a:solidFill>
                      <a:srgbClr val="FF0000"/>
                    </a:solidFill>
                  </a:rPr>
                  <a:t>Coef de temp</a:t>
                </a:r>
                <a:endParaRPr lang="fr-FR" sz="12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8836BA09-C62D-EE36-1925-DE953E30B392}"/>
                </a:ext>
              </a:extLst>
            </p:cNvPr>
            <p:cNvGrpSpPr/>
            <p:nvPr/>
          </p:nvGrpSpPr>
          <p:grpSpPr>
            <a:xfrm>
              <a:off x="1462146" y="6234821"/>
              <a:ext cx="7179262" cy="311589"/>
              <a:chOff x="1462146" y="6234821"/>
              <a:chExt cx="7179262" cy="311589"/>
            </a:xfrm>
          </p:grpSpPr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6A9AD9B0-ABEF-75C4-3D96-16CA6596A69A}"/>
                  </a:ext>
                </a:extLst>
              </p:cNvPr>
              <p:cNvSpPr txBox="1"/>
              <p:nvPr/>
            </p:nvSpPr>
            <p:spPr>
              <a:xfrm>
                <a:off x="2263772" y="6238633"/>
                <a:ext cx="79759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Arial Rounded MT Bold" panose="020F0704030504030204" pitchFamily="34" charset="0"/>
                  </a:rPr>
                  <a:t>   100</a:t>
                </a:r>
                <a:endParaRPr lang="fr-FR" sz="1400" dirty="0">
                  <a:latin typeface="Arial Rounded MT Bold" panose="020F0704030504030204" pitchFamily="34" charset="0"/>
                </a:endParaRPr>
              </a:p>
            </p:txBody>
          </p:sp>
          <p:grpSp>
            <p:nvGrpSpPr>
              <p:cNvPr id="114" name="Groupe 113">
                <a:extLst>
                  <a:ext uri="{FF2B5EF4-FFF2-40B4-BE49-F238E27FC236}">
                    <a16:creationId xmlns:a16="http://schemas.microsoft.com/office/drawing/2014/main" id="{DA15D722-6CD8-927E-E40A-B5AEFEE1F231}"/>
                  </a:ext>
                </a:extLst>
              </p:cNvPr>
              <p:cNvGrpSpPr/>
              <p:nvPr/>
            </p:nvGrpSpPr>
            <p:grpSpPr>
              <a:xfrm>
                <a:off x="1462146" y="6234821"/>
                <a:ext cx="7179262" cy="311451"/>
                <a:chOff x="1463017" y="6243446"/>
                <a:chExt cx="7179262" cy="311451"/>
              </a:xfrm>
            </p:grpSpPr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F95DB9E8-5058-6877-B81D-1CBE507D05A1}"/>
                    </a:ext>
                  </a:extLst>
                </p:cNvPr>
                <p:cNvSpPr txBox="1"/>
                <p:nvPr/>
              </p:nvSpPr>
              <p:spPr>
                <a:xfrm>
                  <a:off x="1463017" y="6244326"/>
                  <a:ext cx="79759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>
                      <a:latin typeface="Arial Rounded MT Bold" panose="020F0704030504030204" pitchFamily="34" charset="0"/>
                    </a:rPr>
                    <a:t>   200</a:t>
                  </a:r>
                  <a:endParaRPr lang="fr-FR" sz="1400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95" name="ZoneTexte 94">
                  <a:extLst>
                    <a:ext uri="{FF2B5EF4-FFF2-40B4-BE49-F238E27FC236}">
                      <a16:creationId xmlns:a16="http://schemas.microsoft.com/office/drawing/2014/main" id="{C69FF696-E5E1-7468-44FE-670804967DC7}"/>
                    </a:ext>
                  </a:extLst>
                </p:cNvPr>
                <p:cNvSpPr txBox="1"/>
                <p:nvPr/>
              </p:nvSpPr>
              <p:spPr>
                <a:xfrm>
                  <a:off x="3062113" y="6245206"/>
                  <a:ext cx="79759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>
                      <a:latin typeface="Arial Rounded MT Bold" panose="020F0704030504030204" pitchFamily="34" charset="0"/>
                    </a:rPr>
                    <a:t>   50</a:t>
                  </a:r>
                  <a:endParaRPr lang="fr-FR" sz="1400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96" name="ZoneTexte 95">
                  <a:extLst>
                    <a:ext uri="{FF2B5EF4-FFF2-40B4-BE49-F238E27FC236}">
                      <a16:creationId xmlns:a16="http://schemas.microsoft.com/office/drawing/2014/main" id="{C908C6E2-E25E-E273-1A64-99602F0DBFBD}"/>
                    </a:ext>
                  </a:extLst>
                </p:cNvPr>
                <p:cNvSpPr txBox="1"/>
                <p:nvPr/>
              </p:nvSpPr>
              <p:spPr>
                <a:xfrm>
                  <a:off x="3857384" y="6244326"/>
                  <a:ext cx="79759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>
                      <a:latin typeface="Arial Rounded MT Bold" panose="020F0704030504030204" pitchFamily="34" charset="0"/>
                    </a:rPr>
                    <a:t>   25</a:t>
                  </a:r>
                  <a:endParaRPr lang="fr-FR" sz="1400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97" name="ZoneTexte 96">
                  <a:extLst>
                    <a:ext uri="{FF2B5EF4-FFF2-40B4-BE49-F238E27FC236}">
                      <a16:creationId xmlns:a16="http://schemas.microsoft.com/office/drawing/2014/main" id="{F9E454D0-70C9-2CDD-1691-E61818E12E0D}"/>
                    </a:ext>
                  </a:extLst>
                </p:cNvPr>
                <p:cNvSpPr txBox="1"/>
                <p:nvPr/>
              </p:nvSpPr>
              <p:spPr>
                <a:xfrm>
                  <a:off x="4658807" y="6243446"/>
                  <a:ext cx="79759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>
                      <a:latin typeface="Arial Rounded MT Bold" panose="020F0704030504030204" pitchFamily="34" charset="0"/>
                    </a:rPr>
                    <a:t>   15</a:t>
                  </a:r>
                  <a:endParaRPr lang="fr-FR" sz="1400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50551C61-337A-1854-90C5-F80918784055}"/>
                    </a:ext>
                  </a:extLst>
                </p:cNvPr>
                <p:cNvSpPr txBox="1"/>
                <p:nvPr/>
              </p:nvSpPr>
              <p:spPr>
                <a:xfrm>
                  <a:off x="5452894" y="6247120"/>
                  <a:ext cx="79759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>
                      <a:latin typeface="Arial Rounded MT Bold" panose="020F0704030504030204" pitchFamily="34" charset="0"/>
                    </a:rPr>
                    <a:t>   20</a:t>
                  </a:r>
                  <a:endParaRPr lang="fr-FR" sz="1400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0697A10A-0E14-ACCF-30FE-D35EBF9D6737}"/>
                    </a:ext>
                  </a:extLst>
                </p:cNvPr>
                <p:cNvSpPr txBox="1"/>
                <p:nvPr/>
              </p:nvSpPr>
              <p:spPr>
                <a:xfrm>
                  <a:off x="6250492" y="6247119"/>
                  <a:ext cx="79759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>
                      <a:latin typeface="Arial Rounded MT Bold" panose="020F0704030504030204" pitchFamily="34" charset="0"/>
                    </a:rPr>
                    <a:t>   10</a:t>
                  </a:r>
                  <a:endParaRPr lang="fr-FR" sz="1400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00" name="ZoneTexte 99">
                  <a:extLst>
                    <a:ext uri="{FF2B5EF4-FFF2-40B4-BE49-F238E27FC236}">
                      <a16:creationId xmlns:a16="http://schemas.microsoft.com/office/drawing/2014/main" id="{B912235C-3C33-EE06-E5B7-56FD0DABFCEB}"/>
                    </a:ext>
                  </a:extLst>
                </p:cNvPr>
                <p:cNvSpPr txBox="1"/>
                <p:nvPr/>
              </p:nvSpPr>
              <p:spPr>
                <a:xfrm>
                  <a:off x="7046202" y="6246581"/>
                  <a:ext cx="79759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>
                      <a:latin typeface="Arial Rounded MT Bold" panose="020F0704030504030204" pitchFamily="34" charset="0"/>
                    </a:rPr>
                    <a:t>   5</a:t>
                  </a:r>
                  <a:endParaRPr lang="fr-FR" sz="1400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AF4E28D2-BA73-12EE-D914-3A409AF5CC53}"/>
                    </a:ext>
                  </a:extLst>
                </p:cNvPr>
                <p:cNvSpPr txBox="1"/>
                <p:nvPr/>
              </p:nvSpPr>
              <p:spPr>
                <a:xfrm>
                  <a:off x="7844681" y="6247113"/>
                  <a:ext cx="79759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>
                      <a:latin typeface="Arial Rounded MT Bold" panose="020F0704030504030204" pitchFamily="34" charset="0"/>
                    </a:rPr>
                    <a:t>1</a:t>
                  </a:r>
                  <a:endParaRPr lang="fr-FR" sz="1400" dirty="0">
                    <a:latin typeface="Arial Rounded MT Bold" panose="020F0704030504030204" pitchFamily="34" charset="0"/>
                  </a:endParaRPr>
                </a:p>
              </p:txBody>
            </p:sp>
          </p:grpSp>
        </p:grp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72820992-4CA2-F483-1D01-89AD9E778619}"/>
              </a:ext>
            </a:extLst>
          </p:cNvPr>
          <p:cNvGrpSpPr/>
          <p:nvPr/>
        </p:nvGrpSpPr>
        <p:grpSpPr>
          <a:xfrm>
            <a:off x="737267" y="2403447"/>
            <a:ext cx="4825964" cy="839331"/>
            <a:chOff x="3208859" y="2675744"/>
            <a:chExt cx="3267430" cy="568271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21C03916-41AA-EBFB-B3A9-AFA2D06ACE47}"/>
                </a:ext>
              </a:extLst>
            </p:cNvPr>
            <p:cNvGrpSpPr/>
            <p:nvPr/>
          </p:nvGrpSpPr>
          <p:grpSpPr>
            <a:xfrm>
              <a:off x="3208859" y="2680618"/>
              <a:ext cx="3267430" cy="563397"/>
              <a:chOff x="3208859" y="2680618"/>
              <a:chExt cx="3267430" cy="563397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44DC1BB4-E8B8-F084-209B-BA5A3D3240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41719" y="2959708"/>
                <a:ext cx="934570" cy="6723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  <a:effectLst>
                <a:reflection dist="12700" dir="5400000" sy="-100000" algn="bl" rotWithShape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ACB853B4-968E-C403-BF54-EFD080CEB2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8859" y="2959708"/>
                <a:ext cx="934570" cy="6723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  <a:effectLst>
                <a:reflection dist="12700" dir="5400000" sy="-100000" algn="bl" rotWithShape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4AC9F20A-2317-5F31-77A4-04B179409D68}"/>
                  </a:ext>
                </a:extLst>
              </p:cNvPr>
              <p:cNvSpPr/>
              <p:nvPr/>
            </p:nvSpPr>
            <p:spPr>
              <a:xfrm>
                <a:off x="4060909" y="2680618"/>
                <a:ext cx="1563330" cy="563397"/>
              </a:xfrm>
              <a:custGeom>
                <a:avLst/>
                <a:gdLst>
                  <a:gd name="connsiteX0" fmla="*/ 115535 w 1563330"/>
                  <a:gd name="connsiteY0" fmla="*/ 0 h 563397"/>
                  <a:gd name="connsiteX1" fmla="*/ 388022 w 1563330"/>
                  <a:gd name="connsiteY1" fmla="*/ 0 h 563397"/>
                  <a:gd name="connsiteX2" fmla="*/ 484647 w 1563330"/>
                  <a:gd name="connsiteY2" fmla="*/ 92112 h 563397"/>
                  <a:gd name="connsiteX3" fmla="*/ 1078684 w 1563330"/>
                  <a:gd name="connsiteY3" fmla="*/ 92112 h 563397"/>
                  <a:gd name="connsiteX4" fmla="*/ 1175309 w 1563330"/>
                  <a:gd name="connsiteY4" fmla="*/ 0 h 563397"/>
                  <a:gd name="connsiteX5" fmla="*/ 1447795 w 1563330"/>
                  <a:gd name="connsiteY5" fmla="*/ 0 h 563397"/>
                  <a:gd name="connsiteX6" fmla="*/ 1563330 w 1563330"/>
                  <a:gd name="connsiteY6" fmla="*/ 110139 h 563397"/>
                  <a:gd name="connsiteX7" fmla="*/ 1563330 w 1563330"/>
                  <a:gd name="connsiteY7" fmla="*/ 165938 h 563397"/>
                  <a:gd name="connsiteX8" fmla="*/ 1563330 w 1563330"/>
                  <a:gd name="connsiteY8" fmla="*/ 269546 h 563397"/>
                  <a:gd name="connsiteX9" fmla="*/ 1563330 w 1563330"/>
                  <a:gd name="connsiteY9" fmla="*/ 281698 h 563397"/>
                  <a:gd name="connsiteX10" fmla="*/ 1563330 w 1563330"/>
                  <a:gd name="connsiteY10" fmla="*/ 345668 h 563397"/>
                  <a:gd name="connsiteX11" fmla="*/ 1563330 w 1563330"/>
                  <a:gd name="connsiteY11" fmla="*/ 448292 h 563397"/>
                  <a:gd name="connsiteX12" fmla="*/ 1442586 w 1563330"/>
                  <a:gd name="connsiteY12" fmla="*/ 563397 h 563397"/>
                  <a:gd name="connsiteX13" fmla="*/ 1180518 w 1563330"/>
                  <a:gd name="connsiteY13" fmla="*/ 563397 h 563397"/>
                  <a:gd name="connsiteX14" fmla="*/ 1092525 w 1563330"/>
                  <a:gd name="connsiteY14" fmla="*/ 479514 h 563397"/>
                  <a:gd name="connsiteX15" fmla="*/ 470805 w 1563330"/>
                  <a:gd name="connsiteY15" fmla="*/ 479514 h 563397"/>
                  <a:gd name="connsiteX16" fmla="*/ 382813 w 1563330"/>
                  <a:gd name="connsiteY16" fmla="*/ 563397 h 563397"/>
                  <a:gd name="connsiteX17" fmla="*/ 120745 w 1563330"/>
                  <a:gd name="connsiteY17" fmla="*/ 563397 h 563397"/>
                  <a:gd name="connsiteX18" fmla="*/ 0 w 1563330"/>
                  <a:gd name="connsiteY18" fmla="*/ 448292 h 563397"/>
                  <a:gd name="connsiteX19" fmla="*/ 0 w 1563330"/>
                  <a:gd name="connsiteY19" fmla="*/ 345668 h 563397"/>
                  <a:gd name="connsiteX20" fmla="*/ 0 w 1563330"/>
                  <a:gd name="connsiteY20" fmla="*/ 281698 h 563397"/>
                  <a:gd name="connsiteX21" fmla="*/ 0 w 1563330"/>
                  <a:gd name="connsiteY21" fmla="*/ 269546 h 563397"/>
                  <a:gd name="connsiteX22" fmla="*/ 0 w 1563330"/>
                  <a:gd name="connsiteY22" fmla="*/ 165938 h 563397"/>
                  <a:gd name="connsiteX23" fmla="*/ 0 w 1563330"/>
                  <a:gd name="connsiteY23" fmla="*/ 110139 h 563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563330" h="563397">
                    <a:moveTo>
                      <a:pt x="115535" y="0"/>
                    </a:moveTo>
                    <a:lnTo>
                      <a:pt x="388022" y="0"/>
                    </a:lnTo>
                    <a:lnTo>
                      <a:pt x="484647" y="92112"/>
                    </a:lnTo>
                    <a:lnTo>
                      <a:pt x="1078684" y="92112"/>
                    </a:lnTo>
                    <a:lnTo>
                      <a:pt x="1175309" y="0"/>
                    </a:lnTo>
                    <a:lnTo>
                      <a:pt x="1447795" y="0"/>
                    </a:lnTo>
                    <a:lnTo>
                      <a:pt x="1563330" y="110139"/>
                    </a:lnTo>
                    <a:lnTo>
                      <a:pt x="1563330" y="165938"/>
                    </a:lnTo>
                    <a:lnTo>
                      <a:pt x="1563330" y="269546"/>
                    </a:lnTo>
                    <a:lnTo>
                      <a:pt x="1563330" y="281698"/>
                    </a:lnTo>
                    <a:lnTo>
                      <a:pt x="1563330" y="345668"/>
                    </a:lnTo>
                    <a:lnTo>
                      <a:pt x="1563330" y="448292"/>
                    </a:lnTo>
                    <a:lnTo>
                      <a:pt x="1442586" y="563397"/>
                    </a:lnTo>
                    <a:lnTo>
                      <a:pt x="1180518" y="563397"/>
                    </a:lnTo>
                    <a:lnTo>
                      <a:pt x="1092525" y="479514"/>
                    </a:lnTo>
                    <a:lnTo>
                      <a:pt x="470805" y="479514"/>
                    </a:lnTo>
                    <a:lnTo>
                      <a:pt x="382813" y="563397"/>
                    </a:lnTo>
                    <a:lnTo>
                      <a:pt x="120745" y="563397"/>
                    </a:lnTo>
                    <a:lnTo>
                      <a:pt x="0" y="448292"/>
                    </a:lnTo>
                    <a:lnTo>
                      <a:pt x="0" y="345668"/>
                    </a:lnTo>
                    <a:lnTo>
                      <a:pt x="0" y="281698"/>
                    </a:lnTo>
                    <a:lnTo>
                      <a:pt x="0" y="269546"/>
                    </a:lnTo>
                    <a:lnTo>
                      <a:pt x="0" y="165938"/>
                    </a:lnTo>
                    <a:lnTo>
                      <a:pt x="0" y="11013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reflection blurRad="6350" stA="50000" endA="300" dir="5400000" sy="-100000" algn="bl" rotWithShape="0"/>
              </a:effectLst>
              <a:scene3d>
                <a:camera prst="orthographicFront"/>
                <a:lightRig rig="threePt" dir="t"/>
              </a:scene3d>
              <a:sp3d prstMaterial="plastic"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902F35-5DE5-32E9-7BA7-0AD0FE4F4687}"/>
                </a:ext>
              </a:extLst>
            </p:cNvPr>
            <p:cNvSpPr/>
            <p:nvPr/>
          </p:nvSpPr>
          <p:spPr>
            <a:xfrm>
              <a:off x="4249711" y="2675744"/>
              <a:ext cx="89941" cy="56463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C659A35-AE00-9CA5-26C1-A54B36A8AC9A}"/>
                </a:ext>
              </a:extLst>
            </p:cNvPr>
            <p:cNvSpPr/>
            <p:nvPr/>
          </p:nvSpPr>
          <p:spPr>
            <a:xfrm>
              <a:off x="4559384" y="2769984"/>
              <a:ext cx="89941" cy="39289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D375BE6-199F-DF4E-6F9D-0EA4CBF5D3B6}"/>
                </a:ext>
              </a:extLst>
            </p:cNvPr>
            <p:cNvSpPr/>
            <p:nvPr/>
          </p:nvSpPr>
          <p:spPr>
            <a:xfrm>
              <a:off x="4687795" y="2769984"/>
              <a:ext cx="89941" cy="39289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87B411-B26A-2653-88D8-FAA708228283}"/>
                </a:ext>
              </a:extLst>
            </p:cNvPr>
            <p:cNvSpPr/>
            <p:nvPr/>
          </p:nvSpPr>
          <p:spPr>
            <a:xfrm>
              <a:off x="4821459" y="2769984"/>
              <a:ext cx="89941" cy="39289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96A1D7-2C6B-8DB7-CDCE-8865281DC352}"/>
                </a:ext>
              </a:extLst>
            </p:cNvPr>
            <p:cNvSpPr/>
            <p:nvPr/>
          </p:nvSpPr>
          <p:spPr>
            <a:xfrm>
              <a:off x="5284897" y="2675744"/>
              <a:ext cx="89941" cy="5646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7C24FF-ADFD-5441-B083-D9080DD190FB}"/>
                </a:ext>
              </a:extLst>
            </p:cNvPr>
            <p:cNvSpPr/>
            <p:nvPr/>
          </p:nvSpPr>
          <p:spPr>
            <a:xfrm>
              <a:off x="5034557" y="2769984"/>
              <a:ext cx="89941" cy="39289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EA4BC2D4-6143-0E18-D4B8-FE7436164C74}"/>
                  </a:ext>
                </a:extLst>
              </p:cNvPr>
              <p:cNvSpPr txBox="1"/>
              <p:nvPr/>
            </p:nvSpPr>
            <p:spPr>
              <a:xfrm>
                <a:off x="1222157" y="3709791"/>
                <a:ext cx="4556139" cy="714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/>
                  <a:t>R = ( </a:t>
                </a:r>
                <a:r>
                  <a:rPr lang="en-GB" sz="2000" b="1" dirty="0">
                    <a:solidFill>
                      <a:srgbClr val="FF6600"/>
                    </a:solidFill>
                  </a:rPr>
                  <a:t>3</a:t>
                </a:r>
                <a:r>
                  <a:rPr lang="en-GB" sz="2000" b="1" dirty="0">
                    <a:solidFill>
                      <a:srgbClr val="FF0000"/>
                    </a:solidFill>
                  </a:rPr>
                  <a:t>2</a:t>
                </a:r>
                <a:r>
                  <a:rPr lang="en-GB" sz="2000" b="1" dirty="0">
                    <a:solidFill>
                      <a:srgbClr val="00B050"/>
                    </a:solidFill>
                  </a:rPr>
                  <a:t>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GB" sz="20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GB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GB" sz="2000" b="1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GB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 )</m:t>
                    </m:r>
                    <m:r>
                      <a:rPr lang="en-GB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GB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á </m:t>
                    </m:r>
                    <m:r>
                      <a:rPr lang="en-GB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  <m:r>
                      <a:rPr lang="en-GB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𝒑𝒑𝒎</m:t>
                    </m:r>
                    <m:r>
                      <a:rPr lang="en-GB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2000" dirty="0"/>
              </a:p>
              <a:p>
                <a:r>
                  <a:rPr lang="en-GB" sz="2000" b="1" dirty="0"/>
                  <a:t>R =3</a:t>
                </a:r>
                <a14:m>
                  <m:oMath xmlns:m="http://schemas.openxmlformats.org/officeDocument/2006/math">
                    <m:r>
                      <a:rPr lang="en-GB" sz="20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𝟐𝟓</m:t>
                    </m:r>
                    <m:r>
                      <a:rPr lang="en-GB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fr-FR" sz="2000" b="1" dirty="0"/>
                  <a:t> </a:t>
                </a:r>
                <a14:m>
                  <m:oMath xmlns:m="http://schemas.openxmlformats.org/officeDocument/2006/math">
                    <m:r>
                      <a:rPr lang="en-GB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GB" sz="2000" b="1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GB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  á </m:t>
                    </m:r>
                    <m:r>
                      <a:rPr lang="en-GB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  <m:r>
                      <a:rPr lang="en-GB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𝒑𝒑𝒎</m:t>
                    </m:r>
                    <m:r>
                      <a:rPr lang="en-GB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2000" b="1" dirty="0"/>
              </a:p>
            </p:txBody>
          </p:sp>
        </mc:Choice>
        <mc:Fallback xmlns=""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EA4BC2D4-6143-0E18-D4B8-FE7436164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157" y="3709791"/>
                <a:ext cx="4556139" cy="714876"/>
              </a:xfrm>
              <a:prstGeom prst="rect">
                <a:avLst/>
              </a:prstGeom>
              <a:blipFill>
                <a:blip r:embed="rId22"/>
                <a:stretch>
                  <a:fillRect l="-1337" t="-3419" b="-145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ZoneTexte 114">
            <a:extLst>
              <a:ext uri="{FF2B5EF4-FFF2-40B4-BE49-F238E27FC236}">
                <a16:creationId xmlns:a16="http://schemas.microsoft.com/office/drawing/2014/main" id="{46307022-A997-A248-8A7A-45FBDBE5A3FB}"/>
              </a:ext>
            </a:extLst>
          </p:cNvPr>
          <p:cNvSpPr txBox="1"/>
          <p:nvPr/>
        </p:nvSpPr>
        <p:spPr>
          <a:xfrm>
            <a:off x="3183094" y="191185"/>
            <a:ext cx="5791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Résistance á 6 bandes</a:t>
            </a:r>
            <a:endParaRPr lang="fr-FR" sz="4000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78001A26-4CF2-9886-44DD-CB3759F4489F}"/>
                  </a:ext>
                </a:extLst>
              </p:cNvPr>
              <p:cNvSpPr txBox="1"/>
              <p:nvPr/>
            </p:nvSpPr>
            <p:spPr>
              <a:xfrm>
                <a:off x="33694" y="1289912"/>
                <a:ext cx="4317207" cy="405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sz="2000" b="1" dirty="0"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Formule : </a:t>
                </a:r>
                <a:r>
                  <a:rPr lang="en-GB" sz="2000" b="1" dirty="0">
                    <a:solidFill>
                      <a:srgbClr val="FF0000"/>
                    </a:solidFill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ABC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GB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GB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p>
                    </m:sSup>
                  </m:oMath>
                </a14:m>
                <a:r>
                  <a:rPr lang="en-GB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 </m:t>
                    </m:r>
                    <m:r>
                      <a:rPr lang="en-GB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GB" sz="2000" b="1" dirty="0">
                    <a:solidFill>
                      <a:srgbClr val="FF0000"/>
                    </a:solidFill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  á E ppm</a:t>
                </a:r>
                <a:endParaRPr lang="fr-FR" sz="2000" b="1" dirty="0">
                  <a:latin typeface="Arial Rounded MT Bold" panose="020F07040305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78001A26-4CF2-9886-44DD-CB3759F44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" y="1289912"/>
                <a:ext cx="4317207" cy="405624"/>
              </a:xfrm>
              <a:prstGeom prst="rect">
                <a:avLst/>
              </a:prstGeom>
              <a:blipFill>
                <a:blip r:embed="rId23"/>
                <a:stretch>
                  <a:fillRect l="-1406" t="-8696" b="-2029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" name="Image 102">
            <a:extLst>
              <a:ext uri="{FF2B5EF4-FFF2-40B4-BE49-F238E27FC236}">
                <a16:creationId xmlns:a16="http://schemas.microsoft.com/office/drawing/2014/main" id="{5CCDEC35-8483-200F-80F9-B7A99B5DA395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4451" r="7931"/>
          <a:stretch/>
        </p:blipFill>
        <p:spPr>
          <a:xfrm>
            <a:off x="10095163" y="-15535"/>
            <a:ext cx="2096837" cy="1829212"/>
          </a:xfrm>
          <a:prstGeom prst="rect">
            <a:avLst/>
          </a:prstGeom>
        </p:spPr>
      </p:pic>
      <p:grpSp>
        <p:nvGrpSpPr>
          <p:cNvPr id="123" name="Groupe 122">
            <a:extLst>
              <a:ext uri="{FF2B5EF4-FFF2-40B4-BE49-F238E27FC236}">
                <a16:creationId xmlns:a16="http://schemas.microsoft.com/office/drawing/2014/main" id="{726FC1FF-2393-705C-901B-0E43BDFA0EF1}"/>
              </a:ext>
            </a:extLst>
          </p:cNvPr>
          <p:cNvGrpSpPr/>
          <p:nvPr/>
        </p:nvGrpSpPr>
        <p:grpSpPr>
          <a:xfrm>
            <a:off x="6356206" y="2430908"/>
            <a:ext cx="5275500" cy="895508"/>
            <a:chOff x="3208859" y="2675744"/>
            <a:chExt cx="3267430" cy="568271"/>
          </a:xfrm>
        </p:grpSpPr>
        <p:grpSp>
          <p:nvGrpSpPr>
            <p:cNvPr id="124" name="Groupe 123">
              <a:extLst>
                <a:ext uri="{FF2B5EF4-FFF2-40B4-BE49-F238E27FC236}">
                  <a16:creationId xmlns:a16="http://schemas.microsoft.com/office/drawing/2014/main" id="{1A3B4C96-3A14-AFCF-68D2-F444FB708F88}"/>
                </a:ext>
              </a:extLst>
            </p:cNvPr>
            <p:cNvGrpSpPr/>
            <p:nvPr/>
          </p:nvGrpSpPr>
          <p:grpSpPr>
            <a:xfrm>
              <a:off x="3208859" y="2680618"/>
              <a:ext cx="3267430" cy="563397"/>
              <a:chOff x="3208859" y="2680618"/>
              <a:chExt cx="3267430" cy="563397"/>
            </a:xfrm>
          </p:grpSpPr>
          <p:cxnSp>
            <p:nvCxnSpPr>
              <p:cNvPr id="131" name="Connecteur droit 130">
                <a:extLst>
                  <a:ext uri="{FF2B5EF4-FFF2-40B4-BE49-F238E27FC236}">
                    <a16:creationId xmlns:a16="http://schemas.microsoft.com/office/drawing/2014/main" id="{0EBE3285-65F0-4A77-7837-DC721A8D64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41719" y="2959708"/>
                <a:ext cx="934570" cy="6723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  <a:effectLst>
                <a:reflection dist="12700" dir="5400000" sy="-100000" algn="bl" rotWithShape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>
                <a:extLst>
                  <a:ext uri="{FF2B5EF4-FFF2-40B4-BE49-F238E27FC236}">
                    <a16:creationId xmlns:a16="http://schemas.microsoft.com/office/drawing/2014/main" id="{1F0552A5-B855-7ED0-3417-44A1BAEA95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8859" y="2959708"/>
                <a:ext cx="934570" cy="6723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  <a:effectLst>
                <a:reflection dist="12700" dir="5400000" sy="-100000" algn="bl" rotWithShape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Forme libre : forme 132">
                <a:extLst>
                  <a:ext uri="{FF2B5EF4-FFF2-40B4-BE49-F238E27FC236}">
                    <a16:creationId xmlns:a16="http://schemas.microsoft.com/office/drawing/2014/main" id="{CE2F1659-194A-4608-27C2-2C092C6F5E8B}"/>
                  </a:ext>
                </a:extLst>
              </p:cNvPr>
              <p:cNvSpPr/>
              <p:nvPr/>
            </p:nvSpPr>
            <p:spPr>
              <a:xfrm>
                <a:off x="4060909" y="2680618"/>
                <a:ext cx="1563330" cy="563397"/>
              </a:xfrm>
              <a:custGeom>
                <a:avLst/>
                <a:gdLst>
                  <a:gd name="connsiteX0" fmla="*/ 115535 w 1563330"/>
                  <a:gd name="connsiteY0" fmla="*/ 0 h 563397"/>
                  <a:gd name="connsiteX1" fmla="*/ 388022 w 1563330"/>
                  <a:gd name="connsiteY1" fmla="*/ 0 h 563397"/>
                  <a:gd name="connsiteX2" fmla="*/ 484647 w 1563330"/>
                  <a:gd name="connsiteY2" fmla="*/ 92112 h 563397"/>
                  <a:gd name="connsiteX3" fmla="*/ 1078684 w 1563330"/>
                  <a:gd name="connsiteY3" fmla="*/ 92112 h 563397"/>
                  <a:gd name="connsiteX4" fmla="*/ 1175309 w 1563330"/>
                  <a:gd name="connsiteY4" fmla="*/ 0 h 563397"/>
                  <a:gd name="connsiteX5" fmla="*/ 1447795 w 1563330"/>
                  <a:gd name="connsiteY5" fmla="*/ 0 h 563397"/>
                  <a:gd name="connsiteX6" fmla="*/ 1563330 w 1563330"/>
                  <a:gd name="connsiteY6" fmla="*/ 110139 h 563397"/>
                  <a:gd name="connsiteX7" fmla="*/ 1563330 w 1563330"/>
                  <a:gd name="connsiteY7" fmla="*/ 165938 h 563397"/>
                  <a:gd name="connsiteX8" fmla="*/ 1563330 w 1563330"/>
                  <a:gd name="connsiteY8" fmla="*/ 269546 h 563397"/>
                  <a:gd name="connsiteX9" fmla="*/ 1563330 w 1563330"/>
                  <a:gd name="connsiteY9" fmla="*/ 281698 h 563397"/>
                  <a:gd name="connsiteX10" fmla="*/ 1563330 w 1563330"/>
                  <a:gd name="connsiteY10" fmla="*/ 345668 h 563397"/>
                  <a:gd name="connsiteX11" fmla="*/ 1563330 w 1563330"/>
                  <a:gd name="connsiteY11" fmla="*/ 448292 h 563397"/>
                  <a:gd name="connsiteX12" fmla="*/ 1442586 w 1563330"/>
                  <a:gd name="connsiteY12" fmla="*/ 563397 h 563397"/>
                  <a:gd name="connsiteX13" fmla="*/ 1180518 w 1563330"/>
                  <a:gd name="connsiteY13" fmla="*/ 563397 h 563397"/>
                  <a:gd name="connsiteX14" fmla="*/ 1092525 w 1563330"/>
                  <a:gd name="connsiteY14" fmla="*/ 479514 h 563397"/>
                  <a:gd name="connsiteX15" fmla="*/ 470805 w 1563330"/>
                  <a:gd name="connsiteY15" fmla="*/ 479514 h 563397"/>
                  <a:gd name="connsiteX16" fmla="*/ 382813 w 1563330"/>
                  <a:gd name="connsiteY16" fmla="*/ 563397 h 563397"/>
                  <a:gd name="connsiteX17" fmla="*/ 120745 w 1563330"/>
                  <a:gd name="connsiteY17" fmla="*/ 563397 h 563397"/>
                  <a:gd name="connsiteX18" fmla="*/ 0 w 1563330"/>
                  <a:gd name="connsiteY18" fmla="*/ 448292 h 563397"/>
                  <a:gd name="connsiteX19" fmla="*/ 0 w 1563330"/>
                  <a:gd name="connsiteY19" fmla="*/ 345668 h 563397"/>
                  <a:gd name="connsiteX20" fmla="*/ 0 w 1563330"/>
                  <a:gd name="connsiteY20" fmla="*/ 281698 h 563397"/>
                  <a:gd name="connsiteX21" fmla="*/ 0 w 1563330"/>
                  <a:gd name="connsiteY21" fmla="*/ 269546 h 563397"/>
                  <a:gd name="connsiteX22" fmla="*/ 0 w 1563330"/>
                  <a:gd name="connsiteY22" fmla="*/ 165938 h 563397"/>
                  <a:gd name="connsiteX23" fmla="*/ 0 w 1563330"/>
                  <a:gd name="connsiteY23" fmla="*/ 110139 h 563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563330" h="563397">
                    <a:moveTo>
                      <a:pt x="115535" y="0"/>
                    </a:moveTo>
                    <a:lnTo>
                      <a:pt x="388022" y="0"/>
                    </a:lnTo>
                    <a:lnTo>
                      <a:pt x="484647" y="92112"/>
                    </a:lnTo>
                    <a:lnTo>
                      <a:pt x="1078684" y="92112"/>
                    </a:lnTo>
                    <a:lnTo>
                      <a:pt x="1175309" y="0"/>
                    </a:lnTo>
                    <a:lnTo>
                      <a:pt x="1447795" y="0"/>
                    </a:lnTo>
                    <a:lnTo>
                      <a:pt x="1563330" y="110139"/>
                    </a:lnTo>
                    <a:lnTo>
                      <a:pt x="1563330" y="165938"/>
                    </a:lnTo>
                    <a:lnTo>
                      <a:pt x="1563330" y="269546"/>
                    </a:lnTo>
                    <a:lnTo>
                      <a:pt x="1563330" y="281698"/>
                    </a:lnTo>
                    <a:lnTo>
                      <a:pt x="1563330" y="345668"/>
                    </a:lnTo>
                    <a:lnTo>
                      <a:pt x="1563330" y="448292"/>
                    </a:lnTo>
                    <a:lnTo>
                      <a:pt x="1442586" y="563397"/>
                    </a:lnTo>
                    <a:lnTo>
                      <a:pt x="1180518" y="563397"/>
                    </a:lnTo>
                    <a:lnTo>
                      <a:pt x="1092525" y="479514"/>
                    </a:lnTo>
                    <a:lnTo>
                      <a:pt x="470805" y="479514"/>
                    </a:lnTo>
                    <a:lnTo>
                      <a:pt x="382813" y="563397"/>
                    </a:lnTo>
                    <a:lnTo>
                      <a:pt x="120745" y="563397"/>
                    </a:lnTo>
                    <a:lnTo>
                      <a:pt x="0" y="448292"/>
                    </a:lnTo>
                    <a:lnTo>
                      <a:pt x="0" y="345668"/>
                    </a:lnTo>
                    <a:lnTo>
                      <a:pt x="0" y="281698"/>
                    </a:lnTo>
                    <a:lnTo>
                      <a:pt x="0" y="269546"/>
                    </a:lnTo>
                    <a:lnTo>
                      <a:pt x="0" y="165938"/>
                    </a:lnTo>
                    <a:lnTo>
                      <a:pt x="0" y="11013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reflection blurRad="6350" stA="50000" endA="300" dir="5400000" sy="-100000" algn="bl" rotWithShape="0"/>
              </a:effectLst>
              <a:scene3d>
                <a:camera prst="orthographicFront"/>
                <a:lightRig rig="threePt" dir="t"/>
              </a:scene3d>
              <a:sp3d prstMaterial="plastic"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4C30509-A63D-D5C0-C368-737CD636A692}"/>
                </a:ext>
              </a:extLst>
            </p:cNvPr>
            <p:cNvSpPr/>
            <p:nvPr/>
          </p:nvSpPr>
          <p:spPr>
            <a:xfrm>
              <a:off x="4249711" y="2675744"/>
              <a:ext cx="89941" cy="56463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95741D0-F757-F68E-70BD-BE64202487D6}"/>
                </a:ext>
              </a:extLst>
            </p:cNvPr>
            <p:cNvSpPr/>
            <p:nvPr/>
          </p:nvSpPr>
          <p:spPr>
            <a:xfrm>
              <a:off x="4559384" y="2769984"/>
              <a:ext cx="89941" cy="3928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104C54D-10EA-5C12-A3A7-319B30CADD58}"/>
                </a:ext>
              </a:extLst>
            </p:cNvPr>
            <p:cNvSpPr/>
            <p:nvPr/>
          </p:nvSpPr>
          <p:spPr>
            <a:xfrm>
              <a:off x="4687795" y="2769984"/>
              <a:ext cx="89941" cy="39289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E006749-A2E4-BD25-A440-938EFBD4EBA9}"/>
                </a:ext>
              </a:extLst>
            </p:cNvPr>
            <p:cNvSpPr/>
            <p:nvPr/>
          </p:nvSpPr>
          <p:spPr>
            <a:xfrm>
              <a:off x="4821459" y="2769984"/>
              <a:ext cx="89941" cy="39289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590C580D-8D08-B51C-78B8-20B865E8B41A}"/>
                </a:ext>
              </a:extLst>
            </p:cNvPr>
            <p:cNvSpPr/>
            <p:nvPr/>
          </p:nvSpPr>
          <p:spPr>
            <a:xfrm>
              <a:off x="5284897" y="2675744"/>
              <a:ext cx="89941" cy="56463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F57E0843-0517-4761-2625-A544607E480A}"/>
                </a:ext>
              </a:extLst>
            </p:cNvPr>
            <p:cNvSpPr/>
            <p:nvPr/>
          </p:nvSpPr>
          <p:spPr>
            <a:xfrm>
              <a:off x="5034557" y="2769984"/>
              <a:ext cx="89941" cy="39289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37" name="ZoneTexte 136">
            <a:extLst>
              <a:ext uri="{FF2B5EF4-FFF2-40B4-BE49-F238E27FC236}">
                <a16:creationId xmlns:a16="http://schemas.microsoft.com/office/drawing/2014/main" id="{46C72E94-170B-25DA-3179-A0D50C74D2F8}"/>
              </a:ext>
            </a:extLst>
          </p:cNvPr>
          <p:cNvSpPr txBox="1"/>
          <p:nvPr/>
        </p:nvSpPr>
        <p:spPr>
          <a:xfrm>
            <a:off x="8585923" y="1892387"/>
            <a:ext cx="955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>
                <a:latin typeface="Arial Rounded MT Bold" panose="020F0704030504030204" pitchFamily="34" charset="0"/>
              </a:rPr>
              <a:t>Sm_4)</a:t>
            </a:r>
            <a:endParaRPr lang="fr-FR" sz="2000" b="1" dirty="0">
              <a:latin typeface="Arial Rounded MT Bold" panose="020F0704030504030204" pitchFamily="34" charset="0"/>
            </a:endParaRP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26BC93E-C0A3-EE61-3B4B-C521BB7A14B2}"/>
              </a:ext>
            </a:extLst>
          </p:cNvPr>
          <p:cNvSpPr txBox="1"/>
          <p:nvPr/>
        </p:nvSpPr>
        <p:spPr>
          <a:xfrm>
            <a:off x="9054400" y="4059703"/>
            <a:ext cx="4081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Réponse en fin de vidéo !</a:t>
            </a:r>
            <a:endParaRPr lang="fr-F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ZoneTexte 138">
                <a:extLst>
                  <a:ext uri="{FF2B5EF4-FFF2-40B4-BE49-F238E27FC236}">
                    <a16:creationId xmlns:a16="http://schemas.microsoft.com/office/drawing/2014/main" id="{32DCC785-CA08-1A7E-6A1E-9A7A9CF6DF6A}"/>
                  </a:ext>
                </a:extLst>
              </p:cNvPr>
              <p:cNvSpPr txBox="1"/>
              <p:nvPr/>
            </p:nvSpPr>
            <p:spPr>
              <a:xfrm>
                <a:off x="8376352" y="3671088"/>
                <a:ext cx="1404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R = ?????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39" name="ZoneTexte 138">
                <a:extLst>
                  <a:ext uri="{FF2B5EF4-FFF2-40B4-BE49-F238E27FC236}">
                    <a16:creationId xmlns:a16="http://schemas.microsoft.com/office/drawing/2014/main" id="{32DCC785-CA08-1A7E-6A1E-9A7A9CF6D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52" y="3671088"/>
                <a:ext cx="1404374" cy="369332"/>
              </a:xfrm>
              <a:prstGeom prst="rect">
                <a:avLst/>
              </a:prstGeom>
              <a:blipFill>
                <a:blip r:embed="rId25"/>
                <a:stretch>
                  <a:fillRect l="-3478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96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ZoneTexte 58">
            <a:extLst>
              <a:ext uri="{FF2B5EF4-FFF2-40B4-BE49-F238E27FC236}">
                <a16:creationId xmlns:a16="http://schemas.microsoft.com/office/drawing/2014/main" id="{50AC3FF4-2521-7002-EEBB-B15C60A8F4CA}"/>
              </a:ext>
            </a:extLst>
          </p:cNvPr>
          <p:cNvSpPr txBox="1"/>
          <p:nvPr/>
        </p:nvSpPr>
        <p:spPr>
          <a:xfrm rot="20241217">
            <a:off x="952683" y="2013011"/>
            <a:ext cx="1051762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500" dirty="0">
                <a:solidFill>
                  <a:schemeClr val="bg1">
                    <a:lumMod val="95000"/>
                  </a:schemeClr>
                </a:solidFill>
                <a:latin typeface="Bahnschrift Light SemiCondensed" panose="020B0502040204020203" pitchFamily="34" charset="0"/>
              </a:rPr>
              <a:t>Sen Mécatronique</a:t>
            </a:r>
            <a:endParaRPr lang="fr-FR" sz="11500" dirty="0">
              <a:solidFill>
                <a:schemeClr val="bg1">
                  <a:lumMod val="9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27EA173-7F05-2C6C-8B98-5E0C1FCA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170D-C361-40C5-B511-6AA9EFAE3F03}" type="slidenum">
              <a:rPr lang="fr-FR" smtClean="0"/>
              <a:t>7</a:t>
            </a:fld>
            <a:endParaRPr lang="fr-FR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70D0983-BF81-6D00-0A49-898905A8822D}"/>
              </a:ext>
            </a:extLst>
          </p:cNvPr>
          <p:cNvGrpSpPr/>
          <p:nvPr/>
        </p:nvGrpSpPr>
        <p:grpSpPr>
          <a:xfrm>
            <a:off x="925509" y="1913813"/>
            <a:ext cx="3725051" cy="1547475"/>
            <a:chOff x="346054" y="2681582"/>
            <a:chExt cx="4674981" cy="1818729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13BE4CB4-65A8-4B6E-25F8-8B77A7BDCA45}"/>
                </a:ext>
              </a:extLst>
            </p:cNvPr>
            <p:cNvGrpSpPr/>
            <p:nvPr/>
          </p:nvGrpSpPr>
          <p:grpSpPr>
            <a:xfrm>
              <a:off x="346054" y="2681582"/>
              <a:ext cx="4674981" cy="813072"/>
              <a:chOff x="3998462" y="2675744"/>
              <a:chExt cx="3267430" cy="568271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3B177A7A-4D85-18A8-6927-C18F082E09EA}"/>
                  </a:ext>
                </a:extLst>
              </p:cNvPr>
              <p:cNvGrpSpPr/>
              <p:nvPr/>
            </p:nvGrpSpPr>
            <p:grpSpPr>
              <a:xfrm>
                <a:off x="3998462" y="2680618"/>
                <a:ext cx="3267430" cy="563397"/>
                <a:chOff x="3208859" y="2680618"/>
                <a:chExt cx="3267430" cy="563397"/>
              </a:xfrm>
            </p:grpSpPr>
            <p:cxnSp>
              <p:nvCxnSpPr>
                <p:cNvPr id="12" name="Connecteur droit 11">
                  <a:extLst>
                    <a:ext uri="{FF2B5EF4-FFF2-40B4-BE49-F238E27FC236}">
                      <a16:creationId xmlns:a16="http://schemas.microsoft.com/office/drawing/2014/main" id="{CA68A853-BFB7-36AC-AD01-8D3E8E274F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41719" y="2959708"/>
                  <a:ext cx="934570" cy="6723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  <a:effectLst>
                  <a:reflection dist="12700" dir="5400000" sy="-100000" algn="bl" rotWithShape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F2141684-0196-BCF6-F10A-ED64414FF6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08859" y="2959708"/>
                  <a:ext cx="934570" cy="6723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  <a:effectLst>
                  <a:reflection dist="12700" dir="5400000" sy="-100000" algn="bl" rotWithShape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Forme libre : forme 13">
                  <a:extLst>
                    <a:ext uri="{FF2B5EF4-FFF2-40B4-BE49-F238E27FC236}">
                      <a16:creationId xmlns:a16="http://schemas.microsoft.com/office/drawing/2014/main" id="{EE948E27-C11E-9F81-1515-D8C9D33D9E48}"/>
                    </a:ext>
                  </a:extLst>
                </p:cNvPr>
                <p:cNvSpPr/>
                <p:nvPr/>
              </p:nvSpPr>
              <p:spPr>
                <a:xfrm>
                  <a:off x="4060909" y="2680618"/>
                  <a:ext cx="1563330" cy="563397"/>
                </a:xfrm>
                <a:custGeom>
                  <a:avLst/>
                  <a:gdLst>
                    <a:gd name="connsiteX0" fmla="*/ 115535 w 1563330"/>
                    <a:gd name="connsiteY0" fmla="*/ 0 h 563397"/>
                    <a:gd name="connsiteX1" fmla="*/ 388022 w 1563330"/>
                    <a:gd name="connsiteY1" fmla="*/ 0 h 563397"/>
                    <a:gd name="connsiteX2" fmla="*/ 484647 w 1563330"/>
                    <a:gd name="connsiteY2" fmla="*/ 92112 h 563397"/>
                    <a:gd name="connsiteX3" fmla="*/ 1078684 w 1563330"/>
                    <a:gd name="connsiteY3" fmla="*/ 92112 h 563397"/>
                    <a:gd name="connsiteX4" fmla="*/ 1175309 w 1563330"/>
                    <a:gd name="connsiteY4" fmla="*/ 0 h 563397"/>
                    <a:gd name="connsiteX5" fmla="*/ 1447795 w 1563330"/>
                    <a:gd name="connsiteY5" fmla="*/ 0 h 563397"/>
                    <a:gd name="connsiteX6" fmla="*/ 1563330 w 1563330"/>
                    <a:gd name="connsiteY6" fmla="*/ 110139 h 563397"/>
                    <a:gd name="connsiteX7" fmla="*/ 1563330 w 1563330"/>
                    <a:gd name="connsiteY7" fmla="*/ 165938 h 563397"/>
                    <a:gd name="connsiteX8" fmla="*/ 1563330 w 1563330"/>
                    <a:gd name="connsiteY8" fmla="*/ 269546 h 563397"/>
                    <a:gd name="connsiteX9" fmla="*/ 1563330 w 1563330"/>
                    <a:gd name="connsiteY9" fmla="*/ 281698 h 563397"/>
                    <a:gd name="connsiteX10" fmla="*/ 1563330 w 1563330"/>
                    <a:gd name="connsiteY10" fmla="*/ 345668 h 563397"/>
                    <a:gd name="connsiteX11" fmla="*/ 1563330 w 1563330"/>
                    <a:gd name="connsiteY11" fmla="*/ 448292 h 563397"/>
                    <a:gd name="connsiteX12" fmla="*/ 1442586 w 1563330"/>
                    <a:gd name="connsiteY12" fmla="*/ 563397 h 563397"/>
                    <a:gd name="connsiteX13" fmla="*/ 1180518 w 1563330"/>
                    <a:gd name="connsiteY13" fmla="*/ 563397 h 563397"/>
                    <a:gd name="connsiteX14" fmla="*/ 1092525 w 1563330"/>
                    <a:gd name="connsiteY14" fmla="*/ 479514 h 563397"/>
                    <a:gd name="connsiteX15" fmla="*/ 470805 w 1563330"/>
                    <a:gd name="connsiteY15" fmla="*/ 479514 h 563397"/>
                    <a:gd name="connsiteX16" fmla="*/ 382813 w 1563330"/>
                    <a:gd name="connsiteY16" fmla="*/ 563397 h 563397"/>
                    <a:gd name="connsiteX17" fmla="*/ 120745 w 1563330"/>
                    <a:gd name="connsiteY17" fmla="*/ 563397 h 563397"/>
                    <a:gd name="connsiteX18" fmla="*/ 0 w 1563330"/>
                    <a:gd name="connsiteY18" fmla="*/ 448292 h 563397"/>
                    <a:gd name="connsiteX19" fmla="*/ 0 w 1563330"/>
                    <a:gd name="connsiteY19" fmla="*/ 345668 h 563397"/>
                    <a:gd name="connsiteX20" fmla="*/ 0 w 1563330"/>
                    <a:gd name="connsiteY20" fmla="*/ 281698 h 563397"/>
                    <a:gd name="connsiteX21" fmla="*/ 0 w 1563330"/>
                    <a:gd name="connsiteY21" fmla="*/ 269546 h 563397"/>
                    <a:gd name="connsiteX22" fmla="*/ 0 w 1563330"/>
                    <a:gd name="connsiteY22" fmla="*/ 165938 h 563397"/>
                    <a:gd name="connsiteX23" fmla="*/ 0 w 1563330"/>
                    <a:gd name="connsiteY23" fmla="*/ 110139 h 563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563330" h="563397">
                      <a:moveTo>
                        <a:pt x="115535" y="0"/>
                      </a:moveTo>
                      <a:lnTo>
                        <a:pt x="388022" y="0"/>
                      </a:lnTo>
                      <a:lnTo>
                        <a:pt x="484647" y="92112"/>
                      </a:lnTo>
                      <a:lnTo>
                        <a:pt x="1078684" y="92112"/>
                      </a:lnTo>
                      <a:lnTo>
                        <a:pt x="1175309" y="0"/>
                      </a:lnTo>
                      <a:lnTo>
                        <a:pt x="1447795" y="0"/>
                      </a:lnTo>
                      <a:lnTo>
                        <a:pt x="1563330" y="110139"/>
                      </a:lnTo>
                      <a:lnTo>
                        <a:pt x="1563330" y="165938"/>
                      </a:lnTo>
                      <a:lnTo>
                        <a:pt x="1563330" y="269546"/>
                      </a:lnTo>
                      <a:lnTo>
                        <a:pt x="1563330" y="281698"/>
                      </a:lnTo>
                      <a:lnTo>
                        <a:pt x="1563330" y="345668"/>
                      </a:lnTo>
                      <a:lnTo>
                        <a:pt x="1563330" y="448292"/>
                      </a:lnTo>
                      <a:lnTo>
                        <a:pt x="1442586" y="563397"/>
                      </a:lnTo>
                      <a:lnTo>
                        <a:pt x="1180518" y="563397"/>
                      </a:lnTo>
                      <a:lnTo>
                        <a:pt x="1092525" y="479514"/>
                      </a:lnTo>
                      <a:lnTo>
                        <a:pt x="470805" y="479514"/>
                      </a:lnTo>
                      <a:lnTo>
                        <a:pt x="382813" y="563397"/>
                      </a:lnTo>
                      <a:lnTo>
                        <a:pt x="120745" y="563397"/>
                      </a:lnTo>
                      <a:lnTo>
                        <a:pt x="0" y="448292"/>
                      </a:lnTo>
                      <a:lnTo>
                        <a:pt x="0" y="345668"/>
                      </a:lnTo>
                      <a:lnTo>
                        <a:pt x="0" y="281698"/>
                      </a:lnTo>
                      <a:lnTo>
                        <a:pt x="0" y="269546"/>
                      </a:lnTo>
                      <a:lnTo>
                        <a:pt x="0" y="165938"/>
                      </a:lnTo>
                      <a:lnTo>
                        <a:pt x="0" y="110139"/>
                      </a:lnTo>
                      <a:close/>
                    </a:path>
                  </a:pathLst>
                </a:cu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effectLst>
                  <a:reflection blurRad="6350" stA="50000" endA="300" dir="5400000" sy="-100000" algn="bl" rotWithShape="0"/>
                </a:effectLst>
                <a:scene3d>
                  <a:camera prst="orthographicFront"/>
                  <a:lightRig rig="threePt" dir="t"/>
                </a:scene3d>
                <a:sp3d prstMaterial="plastic"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F98DB9E-DFFC-D81A-3ED7-29E5A6DB6461}"/>
                  </a:ext>
                </a:extLst>
              </p:cNvPr>
              <p:cNvSpPr/>
              <p:nvPr/>
            </p:nvSpPr>
            <p:spPr>
              <a:xfrm>
                <a:off x="5039314" y="2675744"/>
                <a:ext cx="89941" cy="56463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12B7677-CDC7-9418-BAEE-F44126066453}"/>
                  </a:ext>
                </a:extLst>
              </p:cNvPr>
              <p:cNvSpPr/>
              <p:nvPr/>
            </p:nvSpPr>
            <p:spPr>
              <a:xfrm>
                <a:off x="5380309" y="2769985"/>
                <a:ext cx="89941" cy="392893"/>
              </a:xfrm>
              <a:prstGeom prst="rect">
                <a:avLst/>
              </a:prstGeom>
              <a:solidFill>
                <a:srgbClr val="EB1D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EA9DB2D-ABF2-AFDD-19A9-D4A3ACB91F37}"/>
                  </a:ext>
                </a:extLst>
              </p:cNvPr>
              <p:cNvSpPr/>
              <p:nvPr/>
            </p:nvSpPr>
            <p:spPr>
              <a:xfrm>
                <a:off x="5533439" y="2769984"/>
                <a:ext cx="89941" cy="39289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EF2D3E6D-1514-933D-70C8-3E5D528951AB}"/>
                    </a:ext>
                  </a:extLst>
                </p:cNvPr>
                <p:cNvSpPr txBox="1"/>
                <p:nvPr/>
              </p:nvSpPr>
              <p:spPr>
                <a:xfrm>
                  <a:off x="939103" y="3780883"/>
                  <a:ext cx="4081931" cy="7194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b="1" dirty="0"/>
                    <a:t>R = ( </a:t>
                  </a:r>
                  <a:r>
                    <a:rPr lang="en-GB" sz="2000" b="1" dirty="0">
                      <a:solidFill>
                        <a:schemeClr val="accent1"/>
                      </a:solidFill>
                    </a:rPr>
                    <a:t>6</a:t>
                  </a:r>
                  <a:r>
                    <a:rPr lang="en-GB" sz="2000" b="1" dirty="0">
                      <a:solidFill>
                        <a:srgbClr val="EB1D98"/>
                      </a:solidFill>
                    </a:rPr>
                    <a:t>7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GB" sz="20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dirty="0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GB" sz="2000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GB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GB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𝟐𝟎</m:t>
                      </m:r>
                      <m:r>
                        <a:rPr lang="en-GB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 )</m:t>
                      </m:r>
                      <m:r>
                        <a:rPr lang="en-GB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r>
                        <a:rPr lang="en-GB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fr-FR" sz="2000" dirty="0"/>
                </a:p>
                <a:p>
                  <a:r>
                    <a:rPr lang="en-GB" sz="2000" b="1" dirty="0"/>
                    <a:t>R = 670 000 </a:t>
                  </a:r>
                  <a14:m>
                    <m:oMath xmlns:m="http://schemas.openxmlformats.org/officeDocument/2006/math">
                      <m:r>
                        <a:rPr lang="en-GB" sz="2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</m:oMath>
                  </a14:m>
                  <a:r>
                    <a:rPr lang="en-GB" sz="2000" b="1" dirty="0"/>
                    <a:t> = 670 k</a:t>
                  </a:r>
                  <a14:m>
                    <m:oMath xmlns:m="http://schemas.openxmlformats.org/officeDocument/2006/math">
                      <m:r>
                        <a:rPr lang="en-GB" sz="2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</m:oMath>
                  </a14:m>
                  <a:endParaRPr lang="fr-FR" sz="2000" b="1" dirty="0"/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EF2D3E6D-1514-933D-70C8-3E5D528951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103" y="3780883"/>
                  <a:ext cx="4081931" cy="719428"/>
                </a:xfrm>
                <a:prstGeom prst="rect">
                  <a:avLst/>
                </a:prstGeom>
                <a:blipFill>
                  <a:blip r:embed="rId2"/>
                  <a:stretch>
                    <a:fillRect l="-1873" t="-3960" b="-326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5F1D62C-A9F4-DC2F-4239-CD40562D8418}"/>
              </a:ext>
            </a:extLst>
          </p:cNvPr>
          <p:cNvGrpSpPr/>
          <p:nvPr/>
        </p:nvGrpSpPr>
        <p:grpSpPr>
          <a:xfrm>
            <a:off x="1133870" y="4657773"/>
            <a:ext cx="3874485" cy="1703191"/>
            <a:chOff x="5911314" y="1526166"/>
            <a:chExt cx="5168601" cy="2272074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4088D4F0-BD4D-DAA0-D4C9-F9B1D78FEDC4}"/>
                </a:ext>
              </a:extLst>
            </p:cNvPr>
            <p:cNvGrpSpPr/>
            <p:nvPr/>
          </p:nvGrpSpPr>
          <p:grpSpPr>
            <a:xfrm>
              <a:off x="5911314" y="1526166"/>
              <a:ext cx="5168601" cy="898922"/>
              <a:chOff x="3208859" y="2675744"/>
              <a:chExt cx="3267430" cy="568271"/>
            </a:xfrm>
          </p:grpSpPr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492B9A7E-74BD-C93D-5043-58F2FE83C698}"/>
                  </a:ext>
                </a:extLst>
              </p:cNvPr>
              <p:cNvGrpSpPr/>
              <p:nvPr/>
            </p:nvGrpSpPr>
            <p:grpSpPr>
              <a:xfrm>
                <a:off x="3208859" y="2680618"/>
                <a:ext cx="3267430" cy="563397"/>
                <a:chOff x="3208859" y="2680618"/>
                <a:chExt cx="3267430" cy="563397"/>
              </a:xfrm>
            </p:grpSpPr>
            <p:cxnSp>
              <p:nvCxnSpPr>
                <p:cNvPr id="23" name="Connecteur droit 22">
                  <a:extLst>
                    <a:ext uri="{FF2B5EF4-FFF2-40B4-BE49-F238E27FC236}">
                      <a16:creationId xmlns:a16="http://schemas.microsoft.com/office/drawing/2014/main" id="{8FC26705-8508-0B7E-0DFB-971DCE337D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41719" y="2959708"/>
                  <a:ext cx="934570" cy="6723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  <a:effectLst>
                  <a:reflection dist="12700" dir="5400000" sy="-100000" algn="bl" rotWithShape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necteur droit 23">
                  <a:extLst>
                    <a:ext uri="{FF2B5EF4-FFF2-40B4-BE49-F238E27FC236}">
                      <a16:creationId xmlns:a16="http://schemas.microsoft.com/office/drawing/2014/main" id="{BC4039E9-1B76-3216-EE32-8F7291F42A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08859" y="2959708"/>
                  <a:ext cx="934570" cy="6723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  <a:effectLst>
                  <a:reflection dist="12700" dir="5400000" sy="-100000" algn="bl" rotWithShape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Forme libre : forme 24">
                  <a:extLst>
                    <a:ext uri="{FF2B5EF4-FFF2-40B4-BE49-F238E27FC236}">
                      <a16:creationId xmlns:a16="http://schemas.microsoft.com/office/drawing/2014/main" id="{B830C7E7-55AD-8EE7-5690-DF3618007D39}"/>
                    </a:ext>
                  </a:extLst>
                </p:cNvPr>
                <p:cNvSpPr/>
                <p:nvPr/>
              </p:nvSpPr>
              <p:spPr>
                <a:xfrm>
                  <a:off x="4060909" y="2680618"/>
                  <a:ext cx="1563330" cy="563397"/>
                </a:xfrm>
                <a:custGeom>
                  <a:avLst/>
                  <a:gdLst>
                    <a:gd name="connsiteX0" fmla="*/ 115535 w 1563330"/>
                    <a:gd name="connsiteY0" fmla="*/ 0 h 563397"/>
                    <a:gd name="connsiteX1" fmla="*/ 388022 w 1563330"/>
                    <a:gd name="connsiteY1" fmla="*/ 0 h 563397"/>
                    <a:gd name="connsiteX2" fmla="*/ 484647 w 1563330"/>
                    <a:gd name="connsiteY2" fmla="*/ 92112 h 563397"/>
                    <a:gd name="connsiteX3" fmla="*/ 1078684 w 1563330"/>
                    <a:gd name="connsiteY3" fmla="*/ 92112 h 563397"/>
                    <a:gd name="connsiteX4" fmla="*/ 1175309 w 1563330"/>
                    <a:gd name="connsiteY4" fmla="*/ 0 h 563397"/>
                    <a:gd name="connsiteX5" fmla="*/ 1447795 w 1563330"/>
                    <a:gd name="connsiteY5" fmla="*/ 0 h 563397"/>
                    <a:gd name="connsiteX6" fmla="*/ 1563330 w 1563330"/>
                    <a:gd name="connsiteY6" fmla="*/ 110139 h 563397"/>
                    <a:gd name="connsiteX7" fmla="*/ 1563330 w 1563330"/>
                    <a:gd name="connsiteY7" fmla="*/ 165938 h 563397"/>
                    <a:gd name="connsiteX8" fmla="*/ 1563330 w 1563330"/>
                    <a:gd name="connsiteY8" fmla="*/ 269546 h 563397"/>
                    <a:gd name="connsiteX9" fmla="*/ 1563330 w 1563330"/>
                    <a:gd name="connsiteY9" fmla="*/ 281698 h 563397"/>
                    <a:gd name="connsiteX10" fmla="*/ 1563330 w 1563330"/>
                    <a:gd name="connsiteY10" fmla="*/ 345668 h 563397"/>
                    <a:gd name="connsiteX11" fmla="*/ 1563330 w 1563330"/>
                    <a:gd name="connsiteY11" fmla="*/ 448292 h 563397"/>
                    <a:gd name="connsiteX12" fmla="*/ 1442586 w 1563330"/>
                    <a:gd name="connsiteY12" fmla="*/ 563397 h 563397"/>
                    <a:gd name="connsiteX13" fmla="*/ 1180518 w 1563330"/>
                    <a:gd name="connsiteY13" fmla="*/ 563397 h 563397"/>
                    <a:gd name="connsiteX14" fmla="*/ 1092525 w 1563330"/>
                    <a:gd name="connsiteY14" fmla="*/ 479514 h 563397"/>
                    <a:gd name="connsiteX15" fmla="*/ 470805 w 1563330"/>
                    <a:gd name="connsiteY15" fmla="*/ 479514 h 563397"/>
                    <a:gd name="connsiteX16" fmla="*/ 382813 w 1563330"/>
                    <a:gd name="connsiteY16" fmla="*/ 563397 h 563397"/>
                    <a:gd name="connsiteX17" fmla="*/ 120745 w 1563330"/>
                    <a:gd name="connsiteY17" fmla="*/ 563397 h 563397"/>
                    <a:gd name="connsiteX18" fmla="*/ 0 w 1563330"/>
                    <a:gd name="connsiteY18" fmla="*/ 448292 h 563397"/>
                    <a:gd name="connsiteX19" fmla="*/ 0 w 1563330"/>
                    <a:gd name="connsiteY19" fmla="*/ 345668 h 563397"/>
                    <a:gd name="connsiteX20" fmla="*/ 0 w 1563330"/>
                    <a:gd name="connsiteY20" fmla="*/ 281698 h 563397"/>
                    <a:gd name="connsiteX21" fmla="*/ 0 w 1563330"/>
                    <a:gd name="connsiteY21" fmla="*/ 269546 h 563397"/>
                    <a:gd name="connsiteX22" fmla="*/ 0 w 1563330"/>
                    <a:gd name="connsiteY22" fmla="*/ 165938 h 563397"/>
                    <a:gd name="connsiteX23" fmla="*/ 0 w 1563330"/>
                    <a:gd name="connsiteY23" fmla="*/ 110139 h 563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563330" h="563397">
                      <a:moveTo>
                        <a:pt x="115535" y="0"/>
                      </a:moveTo>
                      <a:lnTo>
                        <a:pt x="388022" y="0"/>
                      </a:lnTo>
                      <a:lnTo>
                        <a:pt x="484647" y="92112"/>
                      </a:lnTo>
                      <a:lnTo>
                        <a:pt x="1078684" y="92112"/>
                      </a:lnTo>
                      <a:lnTo>
                        <a:pt x="1175309" y="0"/>
                      </a:lnTo>
                      <a:lnTo>
                        <a:pt x="1447795" y="0"/>
                      </a:lnTo>
                      <a:lnTo>
                        <a:pt x="1563330" y="110139"/>
                      </a:lnTo>
                      <a:lnTo>
                        <a:pt x="1563330" y="165938"/>
                      </a:lnTo>
                      <a:lnTo>
                        <a:pt x="1563330" y="269546"/>
                      </a:lnTo>
                      <a:lnTo>
                        <a:pt x="1563330" y="281698"/>
                      </a:lnTo>
                      <a:lnTo>
                        <a:pt x="1563330" y="345668"/>
                      </a:lnTo>
                      <a:lnTo>
                        <a:pt x="1563330" y="448292"/>
                      </a:lnTo>
                      <a:lnTo>
                        <a:pt x="1442586" y="563397"/>
                      </a:lnTo>
                      <a:lnTo>
                        <a:pt x="1180518" y="563397"/>
                      </a:lnTo>
                      <a:lnTo>
                        <a:pt x="1092525" y="479514"/>
                      </a:lnTo>
                      <a:lnTo>
                        <a:pt x="470805" y="479514"/>
                      </a:lnTo>
                      <a:lnTo>
                        <a:pt x="382813" y="563397"/>
                      </a:lnTo>
                      <a:lnTo>
                        <a:pt x="120745" y="563397"/>
                      </a:lnTo>
                      <a:lnTo>
                        <a:pt x="0" y="448292"/>
                      </a:lnTo>
                      <a:lnTo>
                        <a:pt x="0" y="345668"/>
                      </a:lnTo>
                      <a:lnTo>
                        <a:pt x="0" y="281698"/>
                      </a:lnTo>
                      <a:lnTo>
                        <a:pt x="0" y="269546"/>
                      </a:lnTo>
                      <a:lnTo>
                        <a:pt x="0" y="165938"/>
                      </a:lnTo>
                      <a:lnTo>
                        <a:pt x="0" y="110139"/>
                      </a:lnTo>
                      <a:close/>
                    </a:path>
                  </a:pathLst>
                </a:cu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effectLst>
                  <a:reflection blurRad="6350" stA="50000" endA="300" dir="5400000" sy="-100000" algn="bl" rotWithShape="0"/>
                </a:effectLst>
                <a:scene3d>
                  <a:camera prst="orthographicFront"/>
                  <a:lightRig rig="threePt" dir="t"/>
                </a:scene3d>
                <a:sp3d prstMaterial="plastic"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64A6347-21E7-A1B3-C960-6051B009446D}"/>
                  </a:ext>
                </a:extLst>
              </p:cNvPr>
              <p:cNvSpPr/>
              <p:nvPr/>
            </p:nvSpPr>
            <p:spPr>
              <a:xfrm>
                <a:off x="4249711" y="2675744"/>
                <a:ext cx="89941" cy="56463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43FC967-9C52-704D-455B-AC2AADC90EB7}"/>
                  </a:ext>
                </a:extLst>
              </p:cNvPr>
              <p:cNvSpPr/>
              <p:nvPr/>
            </p:nvSpPr>
            <p:spPr>
              <a:xfrm>
                <a:off x="4583129" y="2769984"/>
                <a:ext cx="89941" cy="392894"/>
              </a:xfrm>
              <a:prstGeom prst="rect">
                <a:avLst/>
              </a:prstGeom>
              <a:solidFill>
                <a:srgbClr val="EB1D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7409FFA-6B42-6965-6AF9-9CAED15118DF}"/>
                  </a:ext>
                </a:extLst>
              </p:cNvPr>
              <p:cNvSpPr/>
              <p:nvPr/>
            </p:nvSpPr>
            <p:spPr>
              <a:xfrm>
                <a:off x="4797603" y="2769984"/>
                <a:ext cx="89941" cy="39289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E32CBF7-0819-7AC6-E532-903A7567C4FF}"/>
                  </a:ext>
                </a:extLst>
              </p:cNvPr>
              <p:cNvSpPr/>
              <p:nvPr/>
            </p:nvSpPr>
            <p:spPr>
              <a:xfrm>
                <a:off x="5282274" y="2675744"/>
                <a:ext cx="125932" cy="56463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EC07C113-8941-BEC9-603D-3D006678CD84}"/>
                    </a:ext>
                  </a:extLst>
                </p:cNvPr>
                <p:cNvSpPr txBox="1"/>
                <p:nvPr/>
              </p:nvSpPr>
              <p:spPr>
                <a:xfrm>
                  <a:off x="6913880" y="2844588"/>
                  <a:ext cx="4081931" cy="953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b="1" dirty="0"/>
                    <a:t>R = ( </a:t>
                  </a:r>
                  <a:r>
                    <a:rPr lang="en-GB" sz="2000" b="1" dirty="0">
                      <a:solidFill>
                        <a:srgbClr val="FFFF00"/>
                      </a:solidFill>
                    </a:rPr>
                    <a:t>4</a:t>
                  </a:r>
                  <a:r>
                    <a:rPr lang="en-GB" sz="2000" b="1" dirty="0">
                      <a:solidFill>
                        <a:srgbClr val="EB1D98"/>
                      </a:solidFill>
                    </a:rPr>
                    <a:t>7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GB" sz="2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GB" sz="20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GB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GB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r>
                        <a:rPr lang="en-GB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 )</m:t>
                      </m:r>
                      <m:r>
                        <a:rPr lang="en-GB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r>
                        <a:rPr lang="en-GB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fr-FR" sz="2000" dirty="0"/>
                </a:p>
                <a:p>
                  <a:r>
                    <a:rPr lang="fr-FR" sz="2000" b="1" dirty="0">
                      <a:solidFill>
                        <a:schemeClr val="tx1"/>
                      </a:solidFill>
                    </a:rPr>
                    <a:t>R = 470 </a:t>
                  </a:r>
                  <a14:m>
                    <m:oMath xmlns:m="http://schemas.openxmlformats.org/officeDocument/2006/math">
                      <m:r>
                        <a:rPr lang="en-GB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r>
                        <a:rPr lang="en-GB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GB" sz="2000" b="1" dirty="0">
                    <a:solidFill>
                      <a:srgbClr val="FF0000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EC07C113-8941-BEC9-603D-3D006678CD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3880" y="2844588"/>
                  <a:ext cx="4081931" cy="953652"/>
                </a:xfrm>
                <a:prstGeom prst="rect">
                  <a:avLst/>
                </a:prstGeom>
                <a:blipFill>
                  <a:blip r:embed="rId3"/>
                  <a:stretch>
                    <a:fillRect l="-1992" t="-2564" b="-1453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510C0987-9914-D9C6-421D-1892E395A69D}"/>
              </a:ext>
            </a:extLst>
          </p:cNvPr>
          <p:cNvGrpSpPr/>
          <p:nvPr/>
        </p:nvGrpSpPr>
        <p:grpSpPr>
          <a:xfrm>
            <a:off x="7103307" y="1913813"/>
            <a:ext cx="3694813" cy="1612597"/>
            <a:chOff x="6161592" y="2347157"/>
            <a:chExt cx="5238709" cy="1979492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4C1625B0-3A18-740E-327E-757E6BA4524E}"/>
                </a:ext>
              </a:extLst>
            </p:cNvPr>
            <p:cNvGrpSpPr/>
            <p:nvPr/>
          </p:nvGrpSpPr>
          <p:grpSpPr>
            <a:xfrm>
              <a:off x="6161592" y="2347157"/>
              <a:ext cx="4712617" cy="834950"/>
              <a:chOff x="3208859" y="2675744"/>
              <a:chExt cx="3267430" cy="568270"/>
            </a:xfrm>
          </p:grpSpPr>
          <p:grpSp>
            <p:nvGrpSpPr>
              <p:cNvPr id="29" name="Groupe 28">
                <a:extLst>
                  <a:ext uri="{FF2B5EF4-FFF2-40B4-BE49-F238E27FC236}">
                    <a16:creationId xmlns:a16="http://schemas.microsoft.com/office/drawing/2014/main" id="{0C630335-26AD-253B-C269-45C9F5A9A095}"/>
                  </a:ext>
                </a:extLst>
              </p:cNvPr>
              <p:cNvGrpSpPr/>
              <p:nvPr/>
            </p:nvGrpSpPr>
            <p:grpSpPr>
              <a:xfrm>
                <a:off x="3208859" y="2680617"/>
                <a:ext cx="3267430" cy="563397"/>
                <a:chOff x="3208859" y="2680617"/>
                <a:chExt cx="3267430" cy="563397"/>
              </a:xfrm>
            </p:grpSpPr>
            <p:cxnSp>
              <p:nvCxnSpPr>
                <p:cNvPr id="36" name="Connecteur droit 35">
                  <a:extLst>
                    <a:ext uri="{FF2B5EF4-FFF2-40B4-BE49-F238E27FC236}">
                      <a16:creationId xmlns:a16="http://schemas.microsoft.com/office/drawing/2014/main" id="{C10B7424-B46B-7158-7B6E-8AE904C77C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41719" y="2959708"/>
                  <a:ext cx="934570" cy="6723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  <a:effectLst>
                  <a:reflection dist="12700" dir="5400000" sy="-100000" algn="bl" rotWithShape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>
                  <a:extLst>
                    <a:ext uri="{FF2B5EF4-FFF2-40B4-BE49-F238E27FC236}">
                      <a16:creationId xmlns:a16="http://schemas.microsoft.com/office/drawing/2014/main" id="{C96B805A-E9EF-D4D7-7404-F5EBD24085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08859" y="2959708"/>
                  <a:ext cx="934570" cy="6723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  <a:effectLst>
                  <a:reflection dist="12700" dir="5400000" sy="-100000" algn="bl" rotWithShape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Forme libre : forme 37">
                  <a:extLst>
                    <a:ext uri="{FF2B5EF4-FFF2-40B4-BE49-F238E27FC236}">
                      <a16:creationId xmlns:a16="http://schemas.microsoft.com/office/drawing/2014/main" id="{E2ADAED5-E0D7-04B6-A68E-60BE24A6ADB5}"/>
                    </a:ext>
                  </a:extLst>
                </p:cNvPr>
                <p:cNvSpPr/>
                <p:nvPr/>
              </p:nvSpPr>
              <p:spPr>
                <a:xfrm>
                  <a:off x="4060909" y="2680617"/>
                  <a:ext cx="1563330" cy="563397"/>
                </a:xfrm>
                <a:custGeom>
                  <a:avLst/>
                  <a:gdLst>
                    <a:gd name="connsiteX0" fmla="*/ 115535 w 1563330"/>
                    <a:gd name="connsiteY0" fmla="*/ 0 h 563397"/>
                    <a:gd name="connsiteX1" fmla="*/ 388022 w 1563330"/>
                    <a:gd name="connsiteY1" fmla="*/ 0 h 563397"/>
                    <a:gd name="connsiteX2" fmla="*/ 484647 w 1563330"/>
                    <a:gd name="connsiteY2" fmla="*/ 92112 h 563397"/>
                    <a:gd name="connsiteX3" fmla="*/ 1078684 w 1563330"/>
                    <a:gd name="connsiteY3" fmla="*/ 92112 h 563397"/>
                    <a:gd name="connsiteX4" fmla="*/ 1175309 w 1563330"/>
                    <a:gd name="connsiteY4" fmla="*/ 0 h 563397"/>
                    <a:gd name="connsiteX5" fmla="*/ 1447795 w 1563330"/>
                    <a:gd name="connsiteY5" fmla="*/ 0 h 563397"/>
                    <a:gd name="connsiteX6" fmla="*/ 1563330 w 1563330"/>
                    <a:gd name="connsiteY6" fmla="*/ 110139 h 563397"/>
                    <a:gd name="connsiteX7" fmla="*/ 1563330 w 1563330"/>
                    <a:gd name="connsiteY7" fmla="*/ 165938 h 563397"/>
                    <a:gd name="connsiteX8" fmla="*/ 1563330 w 1563330"/>
                    <a:gd name="connsiteY8" fmla="*/ 269546 h 563397"/>
                    <a:gd name="connsiteX9" fmla="*/ 1563330 w 1563330"/>
                    <a:gd name="connsiteY9" fmla="*/ 281698 h 563397"/>
                    <a:gd name="connsiteX10" fmla="*/ 1563330 w 1563330"/>
                    <a:gd name="connsiteY10" fmla="*/ 345668 h 563397"/>
                    <a:gd name="connsiteX11" fmla="*/ 1563330 w 1563330"/>
                    <a:gd name="connsiteY11" fmla="*/ 448292 h 563397"/>
                    <a:gd name="connsiteX12" fmla="*/ 1442586 w 1563330"/>
                    <a:gd name="connsiteY12" fmla="*/ 563397 h 563397"/>
                    <a:gd name="connsiteX13" fmla="*/ 1180518 w 1563330"/>
                    <a:gd name="connsiteY13" fmla="*/ 563397 h 563397"/>
                    <a:gd name="connsiteX14" fmla="*/ 1092525 w 1563330"/>
                    <a:gd name="connsiteY14" fmla="*/ 479514 h 563397"/>
                    <a:gd name="connsiteX15" fmla="*/ 470805 w 1563330"/>
                    <a:gd name="connsiteY15" fmla="*/ 479514 h 563397"/>
                    <a:gd name="connsiteX16" fmla="*/ 382813 w 1563330"/>
                    <a:gd name="connsiteY16" fmla="*/ 563397 h 563397"/>
                    <a:gd name="connsiteX17" fmla="*/ 120745 w 1563330"/>
                    <a:gd name="connsiteY17" fmla="*/ 563397 h 563397"/>
                    <a:gd name="connsiteX18" fmla="*/ 0 w 1563330"/>
                    <a:gd name="connsiteY18" fmla="*/ 448292 h 563397"/>
                    <a:gd name="connsiteX19" fmla="*/ 0 w 1563330"/>
                    <a:gd name="connsiteY19" fmla="*/ 345668 h 563397"/>
                    <a:gd name="connsiteX20" fmla="*/ 0 w 1563330"/>
                    <a:gd name="connsiteY20" fmla="*/ 281698 h 563397"/>
                    <a:gd name="connsiteX21" fmla="*/ 0 w 1563330"/>
                    <a:gd name="connsiteY21" fmla="*/ 269546 h 563397"/>
                    <a:gd name="connsiteX22" fmla="*/ 0 w 1563330"/>
                    <a:gd name="connsiteY22" fmla="*/ 165938 h 563397"/>
                    <a:gd name="connsiteX23" fmla="*/ 0 w 1563330"/>
                    <a:gd name="connsiteY23" fmla="*/ 110139 h 563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563330" h="563397">
                      <a:moveTo>
                        <a:pt x="115535" y="0"/>
                      </a:moveTo>
                      <a:lnTo>
                        <a:pt x="388022" y="0"/>
                      </a:lnTo>
                      <a:lnTo>
                        <a:pt x="484647" y="92112"/>
                      </a:lnTo>
                      <a:lnTo>
                        <a:pt x="1078684" y="92112"/>
                      </a:lnTo>
                      <a:lnTo>
                        <a:pt x="1175309" y="0"/>
                      </a:lnTo>
                      <a:lnTo>
                        <a:pt x="1447795" y="0"/>
                      </a:lnTo>
                      <a:lnTo>
                        <a:pt x="1563330" y="110139"/>
                      </a:lnTo>
                      <a:lnTo>
                        <a:pt x="1563330" y="165938"/>
                      </a:lnTo>
                      <a:lnTo>
                        <a:pt x="1563330" y="269546"/>
                      </a:lnTo>
                      <a:lnTo>
                        <a:pt x="1563330" y="281698"/>
                      </a:lnTo>
                      <a:lnTo>
                        <a:pt x="1563330" y="345668"/>
                      </a:lnTo>
                      <a:lnTo>
                        <a:pt x="1563330" y="448292"/>
                      </a:lnTo>
                      <a:lnTo>
                        <a:pt x="1442586" y="563397"/>
                      </a:lnTo>
                      <a:lnTo>
                        <a:pt x="1180518" y="563397"/>
                      </a:lnTo>
                      <a:lnTo>
                        <a:pt x="1092525" y="479514"/>
                      </a:lnTo>
                      <a:lnTo>
                        <a:pt x="470805" y="479514"/>
                      </a:lnTo>
                      <a:lnTo>
                        <a:pt x="382813" y="563397"/>
                      </a:lnTo>
                      <a:lnTo>
                        <a:pt x="120745" y="563397"/>
                      </a:lnTo>
                      <a:lnTo>
                        <a:pt x="0" y="448292"/>
                      </a:lnTo>
                      <a:lnTo>
                        <a:pt x="0" y="345668"/>
                      </a:lnTo>
                      <a:lnTo>
                        <a:pt x="0" y="281698"/>
                      </a:lnTo>
                      <a:lnTo>
                        <a:pt x="0" y="269546"/>
                      </a:lnTo>
                      <a:lnTo>
                        <a:pt x="0" y="165938"/>
                      </a:lnTo>
                      <a:lnTo>
                        <a:pt x="0" y="110139"/>
                      </a:lnTo>
                      <a:close/>
                    </a:path>
                  </a:pathLst>
                </a:cu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effectLst>
                  <a:reflection blurRad="6350" stA="50000" endA="300" dir="5400000" sy="-100000" algn="bl" rotWithShape="0"/>
                </a:effectLst>
                <a:scene3d>
                  <a:camera prst="orthographicFront"/>
                  <a:lightRig rig="threePt" dir="t"/>
                </a:scene3d>
                <a:sp3d prstMaterial="plastic"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088EE7FB-9051-F3AA-9C18-E23A81D7FBDA}"/>
                  </a:ext>
                </a:extLst>
              </p:cNvPr>
              <p:cNvGrpSpPr/>
              <p:nvPr/>
            </p:nvGrpSpPr>
            <p:grpSpPr>
              <a:xfrm>
                <a:off x="4249711" y="2675744"/>
                <a:ext cx="1125127" cy="564630"/>
                <a:chOff x="4249711" y="2675744"/>
                <a:chExt cx="1125127" cy="564630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7F8D16D8-90FE-1D63-C657-D3FA754D5029}"/>
                    </a:ext>
                  </a:extLst>
                </p:cNvPr>
                <p:cNvSpPr/>
                <p:nvPr/>
              </p:nvSpPr>
              <p:spPr>
                <a:xfrm>
                  <a:off x="4249711" y="2675744"/>
                  <a:ext cx="89941" cy="56463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9947745-82E0-D5B1-C7BD-9B6655F9447F}"/>
                    </a:ext>
                  </a:extLst>
                </p:cNvPr>
                <p:cNvSpPr/>
                <p:nvPr/>
              </p:nvSpPr>
              <p:spPr>
                <a:xfrm>
                  <a:off x="4585752" y="2769984"/>
                  <a:ext cx="89941" cy="39289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0379C6E5-5109-D0DF-1372-05737DFF4578}"/>
                    </a:ext>
                  </a:extLst>
                </p:cNvPr>
                <p:cNvSpPr/>
                <p:nvPr/>
              </p:nvSpPr>
              <p:spPr>
                <a:xfrm>
                  <a:off x="4752633" y="2769984"/>
                  <a:ext cx="89941" cy="39289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CADA2DC-2498-FA0E-28C7-C2C243DC838C}"/>
                    </a:ext>
                  </a:extLst>
                </p:cNvPr>
                <p:cNvSpPr/>
                <p:nvPr/>
              </p:nvSpPr>
              <p:spPr>
                <a:xfrm>
                  <a:off x="4919514" y="2769984"/>
                  <a:ext cx="89941" cy="39289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4E72BE09-6370-4670-A3C8-23CA3CFC03DA}"/>
                    </a:ext>
                  </a:extLst>
                </p:cNvPr>
                <p:cNvSpPr/>
                <p:nvPr/>
              </p:nvSpPr>
              <p:spPr>
                <a:xfrm>
                  <a:off x="5284897" y="2675744"/>
                  <a:ext cx="89941" cy="564630"/>
                </a:xfrm>
                <a:prstGeom prst="rect">
                  <a:avLst/>
                </a:prstGeom>
                <a:solidFill>
                  <a:srgbClr val="CCC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F1DAB41D-AA15-243B-13E5-9BFAB733F0EE}"/>
                    </a:ext>
                  </a:extLst>
                </p:cNvPr>
                <p:cNvSpPr txBox="1"/>
                <p:nvPr/>
              </p:nvSpPr>
              <p:spPr>
                <a:xfrm>
                  <a:off x="7318370" y="3611773"/>
                  <a:ext cx="4081931" cy="7148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b="1" dirty="0"/>
                    <a:t>R = ( </a:t>
                  </a:r>
                  <a:r>
                    <a:rPr lang="en-GB" sz="2000" b="1" dirty="0">
                      <a:solidFill>
                        <a:schemeClr val="accent1"/>
                      </a:solidFill>
                    </a:rPr>
                    <a:t>100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GB" sz="2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GB" sz="2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GB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 )</m:t>
                      </m:r>
                      <m:r>
                        <a:rPr lang="en-GB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r>
                        <a:rPr lang="en-GB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fr-FR" sz="2000" dirty="0"/>
                </a:p>
                <a:p>
                  <a:r>
                    <a:rPr lang="fr-FR" sz="2000" b="1" dirty="0"/>
                    <a:t>R = 10 k</a:t>
                  </a:r>
                  <a14:m>
                    <m:oMath xmlns:m="http://schemas.openxmlformats.org/officeDocument/2006/math">
                      <m:r>
                        <a:rPr lang="en-GB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</m:oMath>
                  </a14:m>
                  <a:endParaRPr lang="fr-FR" sz="2000" b="1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F1DAB41D-AA15-243B-13E5-9BFAB733F0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8370" y="3611773"/>
                  <a:ext cx="4081931" cy="714876"/>
                </a:xfrm>
                <a:prstGeom prst="rect">
                  <a:avLst/>
                </a:prstGeom>
                <a:blipFill>
                  <a:blip r:embed="rId4"/>
                  <a:stretch>
                    <a:fillRect l="-2119" t="-4211" b="-4105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D78C043-E680-322C-E765-A4D4D70F9993}"/>
              </a:ext>
            </a:extLst>
          </p:cNvPr>
          <p:cNvGrpSpPr/>
          <p:nvPr/>
        </p:nvGrpSpPr>
        <p:grpSpPr>
          <a:xfrm>
            <a:off x="6682903" y="4208693"/>
            <a:ext cx="4914990" cy="1694704"/>
            <a:chOff x="6356206" y="2430908"/>
            <a:chExt cx="6100919" cy="2131570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38840CA4-FD27-0A1A-A16B-0C8E0C444987}"/>
                </a:ext>
              </a:extLst>
            </p:cNvPr>
            <p:cNvGrpSpPr/>
            <p:nvPr/>
          </p:nvGrpSpPr>
          <p:grpSpPr>
            <a:xfrm>
              <a:off x="6356206" y="2430908"/>
              <a:ext cx="5275500" cy="895508"/>
              <a:chOff x="3208859" y="2675744"/>
              <a:chExt cx="3267430" cy="568271"/>
            </a:xfrm>
          </p:grpSpPr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A6F7B719-C17E-1F83-7A5D-2F8254A62A1B}"/>
                  </a:ext>
                </a:extLst>
              </p:cNvPr>
              <p:cNvGrpSpPr/>
              <p:nvPr/>
            </p:nvGrpSpPr>
            <p:grpSpPr>
              <a:xfrm>
                <a:off x="3208859" y="2680618"/>
                <a:ext cx="3267430" cy="563397"/>
                <a:chOff x="3208859" y="2680618"/>
                <a:chExt cx="3267430" cy="563397"/>
              </a:xfrm>
            </p:grpSpPr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15330EF3-DD87-07ED-C459-FE0AC4F3CD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41719" y="2959708"/>
                  <a:ext cx="934570" cy="6723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  <a:effectLst>
                  <a:reflection dist="12700" dir="5400000" sy="-100000" algn="bl" rotWithShape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necteur droit 49">
                  <a:extLst>
                    <a:ext uri="{FF2B5EF4-FFF2-40B4-BE49-F238E27FC236}">
                      <a16:creationId xmlns:a16="http://schemas.microsoft.com/office/drawing/2014/main" id="{CE2CAE61-6504-EFAF-CDF0-420C5CDF92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08859" y="2959708"/>
                  <a:ext cx="934570" cy="6723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  <a:effectLst>
                  <a:reflection dist="12700" dir="5400000" sy="-100000" algn="bl" rotWithShape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Forme libre : forme 50">
                  <a:extLst>
                    <a:ext uri="{FF2B5EF4-FFF2-40B4-BE49-F238E27FC236}">
                      <a16:creationId xmlns:a16="http://schemas.microsoft.com/office/drawing/2014/main" id="{59844A59-24FF-F98B-1109-BD186EFB6F1F}"/>
                    </a:ext>
                  </a:extLst>
                </p:cNvPr>
                <p:cNvSpPr/>
                <p:nvPr/>
              </p:nvSpPr>
              <p:spPr>
                <a:xfrm>
                  <a:off x="4060909" y="2680618"/>
                  <a:ext cx="1563330" cy="563397"/>
                </a:xfrm>
                <a:custGeom>
                  <a:avLst/>
                  <a:gdLst>
                    <a:gd name="connsiteX0" fmla="*/ 115535 w 1563330"/>
                    <a:gd name="connsiteY0" fmla="*/ 0 h 563397"/>
                    <a:gd name="connsiteX1" fmla="*/ 388022 w 1563330"/>
                    <a:gd name="connsiteY1" fmla="*/ 0 h 563397"/>
                    <a:gd name="connsiteX2" fmla="*/ 484647 w 1563330"/>
                    <a:gd name="connsiteY2" fmla="*/ 92112 h 563397"/>
                    <a:gd name="connsiteX3" fmla="*/ 1078684 w 1563330"/>
                    <a:gd name="connsiteY3" fmla="*/ 92112 h 563397"/>
                    <a:gd name="connsiteX4" fmla="*/ 1175309 w 1563330"/>
                    <a:gd name="connsiteY4" fmla="*/ 0 h 563397"/>
                    <a:gd name="connsiteX5" fmla="*/ 1447795 w 1563330"/>
                    <a:gd name="connsiteY5" fmla="*/ 0 h 563397"/>
                    <a:gd name="connsiteX6" fmla="*/ 1563330 w 1563330"/>
                    <a:gd name="connsiteY6" fmla="*/ 110139 h 563397"/>
                    <a:gd name="connsiteX7" fmla="*/ 1563330 w 1563330"/>
                    <a:gd name="connsiteY7" fmla="*/ 165938 h 563397"/>
                    <a:gd name="connsiteX8" fmla="*/ 1563330 w 1563330"/>
                    <a:gd name="connsiteY8" fmla="*/ 269546 h 563397"/>
                    <a:gd name="connsiteX9" fmla="*/ 1563330 w 1563330"/>
                    <a:gd name="connsiteY9" fmla="*/ 281698 h 563397"/>
                    <a:gd name="connsiteX10" fmla="*/ 1563330 w 1563330"/>
                    <a:gd name="connsiteY10" fmla="*/ 345668 h 563397"/>
                    <a:gd name="connsiteX11" fmla="*/ 1563330 w 1563330"/>
                    <a:gd name="connsiteY11" fmla="*/ 448292 h 563397"/>
                    <a:gd name="connsiteX12" fmla="*/ 1442586 w 1563330"/>
                    <a:gd name="connsiteY12" fmla="*/ 563397 h 563397"/>
                    <a:gd name="connsiteX13" fmla="*/ 1180518 w 1563330"/>
                    <a:gd name="connsiteY13" fmla="*/ 563397 h 563397"/>
                    <a:gd name="connsiteX14" fmla="*/ 1092525 w 1563330"/>
                    <a:gd name="connsiteY14" fmla="*/ 479514 h 563397"/>
                    <a:gd name="connsiteX15" fmla="*/ 470805 w 1563330"/>
                    <a:gd name="connsiteY15" fmla="*/ 479514 h 563397"/>
                    <a:gd name="connsiteX16" fmla="*/ 382813 w 1563330"/>
                    <a:gd name="connsiteY16" fmla="*/ 563397 h 563397"/>
                    <a:gd name="connsiteX17" fmla="*/ 120745 w 1563330"/>
                    <a:gd name="connsiteY17" fmla="*/ 563397 h 563397"/>
                    <a:gd name="connsiteX18" fmla="*/ 0 w 1563330"/>
                    <a:gd name="connsiteY18" fmla="*/ 448292 h 563397"/>
                    <a:gd name="connsiteX19" fmla="*/ 0 w 1563330"/>
                    <a:gd name="connsiteY19" fmla="*/ 345668 h 563397"/>
                    <a:gd name="connsiteX20" fmla="*/ 0 w 1563330"/>
                    <a:gd name="connsiteY20" fmla="*/ 281698 h 563397"/>
                    <a:gd name="connsiteX21" fmla="*/ 0 w 1563330"/>
                    <a:gd name="connsiteY21" fmla="*/ 269546 h 563397"/>
                    <a:gd name="connsiteX22" fmla="*/ 0 w 1563330"/>
                    <a:gd name="connsiteY22" fmla="*/ 165938 h 563397"/>
                    <a:gd name="connsiteX23" fmla="*/ 0 w 1563330"/>
                    <a:gd name="connsiteY23" fmla="*/ 110139 h 563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563330" h="563397">
                      <a:moveTo>
                        <a:pt x="115535" y="0"/>
                      </a:moveTo>
                      <a:lnTo>
                        <a:pt x="388022" y="0"/>
                      </a:lnTo>
                      <a:lnTo>
                        <a:pt x="484647" y="92112"/>
                      </a:lnTo>
                      <a:lnTo>
                        <a:pt x="1078684" y="92112"/>
                      </a:lnTo>
                      <a:lnTo>
                        <a:pt x="1175309" y="0"/>
                      </a:lnTo>
                      <a:lnTo>
                        <a:pt x="1447795" y="0"/>
                      </a:lnTo>
                      <a:lnTo>
                        <a:pt x="1563330" y="110139"/>
                      </a:lnTo>
                      <a:lnTo>
                        <a:pt x="1563330" y="165938"/>
                      </a:lnTo>
                      <a:lnTo>
                        <a:pt x="1563330" y="269546"/>
                      </a:lnTo>
                      <a:lnTo>
                        <a:pt x="1563330" y="281698"/>
                      </a:lnTo>
                      <a:lnTo>
                        <a:pt x="1563330" y="345668"/>
                      </a:lnTo>
                      <a:lnTo>
                        <a:pt x="1563330" y="448292"/>
                      </a:lnTo>
                      <a:lnTo>
                        <a:pt x="1442586" y="563397"/>
                      </a:lnTo>
                      <a:lnTo>
                        <a:pt x="1180518" y="563397"/>
                      </a:lnTo>
                      <a:lnTo>
                        <a:pt x="1092525" y="479514"/>
                      </a:lnTo>
                      <a:lnTo>
                        <a:pt x="470805" y="479514"/>
                      </a:lnTo>
                      <a:lnTo>
                        <a:pt x="382813" y="563397"/>
                      </a:lnTo>
                      <a:lnTo>
                        <a:pt x="120745" y="563397"/>
                      </a:lnTo>
                      <a:lnTo>
                        <a:pt x="0" y="448292"/>
                      </a:lnTo>
                      <a:lnTo>
                        <a:pt x="0" y="345668"/>
                      </a:lnTo>
                      <a:lnTo>
                        <a:pt x="0" y="281698"/>
                      </a:lnTo>
                      <a:lnTo>
                        <a:pt x="0" y="269546"/>
                      </a:lnTo>
                      <a:lnTo>
                        <a:pt x="0" y="165938"/>
                      </a:lnTo>
                      <a:lnTo>
                        <a:pt x="0" y="110139"/>
                      </a:lnTo>
                      <a:close/>
                    </a:path>
                  </a:pathLst>
                </a:cu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effectLst>
                  <a:reflection blurRad="6350" stA="50000" endA="300" dir="5400000" sy="-100000" algn="bl" rotWithShape="0"/>
                </a:effectLst>
                <a:scene3d>
                  <a:camera prst="orthographicFront"/>
                  <a:lightRig rig="threePt" dir="t"/>
                </a:scene3d>
                <a:sp3d prstMaterial="plastic"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AF18063-C214-4BD6-7315-CF3FAB681C59}"/>
                  </a:ext>
                </a:extLst>
              </p:cNvPr>
              <p:cNvSpPr/>
              <p:nvPr/>
            </p:nvSpPr>
            <p:spPr>
              <a:xfrm>
                <a:off x="4249711" y="2675744"/>
                <a:ext cx="89941" cy="56463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CD1CDEE-4A38-0B81-2F3B-555C0F5F53D3}"/>
                  </a:ext>
                </a:extLst>
              </p:cNvPr>
              <p:cNvSpPr/>
              <p:nvPr/>
            </p:nvSpPr>
            <p:spPr>
              <a:xfrm>
                <a:off x="4559384" y="2769984"/>
                <a:ext cx="89941" cy="39289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275F239-719E-72F4-DD2C-5677DAE1FE07}"/>
                  </a:ext>
                </a:extLst>
              </p:cNvPr>
              <p:cNvSpPr/>
              <p:nvPr/>
            </p:nvSpPr>
            <p:spPr>
              <a:xfrm>
                <a:off x="4687795" y="2769984"/>
                <a:ext cx="89941" cy="39289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15B2230-544D-B2AC-10E7-279131B4FCFA}"/>
                  </a:ext>
                </a:extLst>
              </p:cNvPr>
              <p:cNvSpPr/>
              <p:nvPr/>
            </p:nvSpPr>
            <p:spPr>
              <a:xfrm>
                <a:off x="4821459" y="2769984"/>
                <a:ext cx="89941" cy="39289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E60CB98-C793-9501-303E-E5AFEBCA1FBF}"/>
                  </a:ext>
                </a:extLst>
              </p:cNvPr>
              <p:cNvSpPr/>
              <p:nvPr/>
            </p:nvSpPr>
            <p:spPr>
              <a:xfrm>
                <a:off x="5284897" y="2675744"/>
                <a:ext cx="89941" cy="56463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F58773E-E803-ECC7-6CE6-D3CB7FDA4882}"/>
                  </a:ext>
                </a:extLst>
              </p:cNvPr>
              <p:cNvSpPr/>
              <p:nvPr/>
            </p:nvSpPr>
            <p:spPr>
              <a:xfrm>
                <a:off x="5034557" y="2769984"/>
                <a:ext cx="89941" cy="39289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712FF194-C6FC-FB5A-C6B5-7978FEEAECDC}"/>
                    </a:ext>
                  </a:extLst>
                </p:cNvPr>
                <p:cNvSpPr txBox="1"/>
                <p:nvPr/>
              </p:nvSpPr>
              <p:spPr>
                <a:xfrm>
                  <a:off x="6959112" y="3664368"/>
                  <a:ext cx="5498013" cy="898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b="1" dirty="0"/>
                    <a:t>R = ( </a:t>
                  </a:r>
                  <a:r>
                    <a:rPr lang="en-GB" sz="2000" b="1" dirty="0">
                      <a:solidFill>
                        <a:srgbClr val="FFFF00"/>
                      </a:solidFill>
                    </a:rPr>
                    <a:t>2</a:t>
                  </a:r>
                  <a:r>
                    <a:rPr lang="en-GB" sz="2000" b="1" dirty="0">
                      <a:solidFill>
                        <a:schemeClr val="accent1"/>
                      </a:solidFill>
                    </a:rPr>
                    <a:t>2</a:t>
                  </a:r>
                  <a:r>
                    <a:rPr lang="en-GB" sz="2000" b="1" dirty="0">
                      <a:solidFill>
                        <a:srgbClr val="FFFF00"/>
                      </a:solidFill>
                    </a:rPr>
                    <a:t>5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GB" sz="20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dirty="0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GB" sz="2000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GB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GB" sz="2000" b="1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GB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 )</m:t>
                      </m:r>
                      <m:r>
                        <a:rPr lang="en-GB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r>
                        <a:rPr lang="en-GB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á </m:t>
                      </m:r>
                      <m:r>
                        <a:rPr lang="en-GB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𝟓𝟎</m:t>
                      </m:r>
                      <m:r>
                        <a:rPr lang="en-GB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𝒑𝒑𝒎</m:t>
                      </m:r>
                      <m:r>
                        <a:rPr lang="en-GB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fr-FR" sz="2000" dirty="0"/>
                </a:p>
                <a:p>
                  <a:r>
                    <a:rPr lang="en-GB" sz="2000" b="1" dirty="0">
                      <a:solidFill>
                        <a:schemeClr val="tx1"/>
                      </a:solidFill>
                    </a:rPr>
                    <a:t>R = 2,</a:t>
                  </a:r>
                  <a14:m>
                    <m:oMath xmlns:m="http://schemas.openxmlformats.org/officeDocument/2006/math">
                      <m:r>
                        <a:rPr lang="en-GB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𝟐𝟓</m:t>
                      </m:r>
                      <m:r>
                        <a:rPr lang="en-GB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</m:t>
                      </m:r>
                      <m:r>
                        <a:rPr lang="en-GB" sz="2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</m:oMath>
                  </a14:m>
                  <a:r>
                    <a:rPr lang="fr-FR" sz="2000" b="1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GB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GB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GB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  á </m:t>
                      </m:r>
                      <m:r>
                        <a:rPr lang="en-GB" sz="2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𝟓𝟎</m:t>
                      </m:r>
                      <m:r>
                        <a:rPr lang="en-GB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𝒑𝒑𝒎</m:t>
                      </m:r>
                      <m:r>
                        <a:rPr lang="en-GB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fr-FR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712FF194-C6FC-FB5A-C6B5-7978FEEAEC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9112" y="3664368"/>
                  <a:ext cx="5498013" cy="898110"/>
                </a:xfrm>
                <a:prstGeom prst="rect">
                  <a:avLst/>
                </a:prstGeom>
                <a:blipFill>
                  <a:blip r:embed="rId5"/>
                  <a:stretch>
                    <a:fillRect l="-1513" t="-3419" b="-1453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0BA21ED1-CDF0-BDFE-76BB-CBC7A075AE6D}"/>
              </a:ext>
            </a:extLst>
          </p:cNvPr>
          <p:cNvSpPr txBox="1"/>
          <p:nvPr/>
        </p:nvSpPr>
        <p:spPr>
          <a:xfrm>
            <a:off x="-43852" y="2067637"/>
            <a:ext cx="955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>
                <a:latin typeface="Arial Rounded MT Bold" panose="020F0704030504030204" pitchFamily="34" charset="0"/>
              </a:rPr>
              <a:t>Sm_1)</a:t>
            </a:r>
            <a:endParaRPr lang="fr-FR" sz="2000" b="1" dirty="0">
              <a:latin typeface="Arial Rounded MT Bold" panose="020F0704030504030204" pitchFamily="34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1736346A-A024-CDAF-1F25-3DA34112F82C}"/>
              </a:ext>
            </a:extLst>
          </p:cNvPr>
          <p:cNvSpPr txBox="1"/>
          <p:nvPr/>
        </p:nvSpPr>
        <p:spPr>
          <a:xfrm>
            <a:off x="81062" y="4819011"/>
            <a:ext cx="955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>
                <a:latin typeface="Arial Rounded MT Bold" panose="020F0704030504030204" pitchFamily="34" charset="0"/>
              </a:rPr>
              <a:t>Sm_2)</a:t>
            </a:r>
            <a:endParaRPr lang="fr-FR" sz="2000" b="1" dirty="0">
              <a:latin typeface="Arial Rounded MT Bold" panose="020F0704030504030204" pitchFamily="34" charset="0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40638578-8EBE-15F7-21E3-D01157BC8892}"/>
              </a:ext>
            </a:extLst>
          </p:cNvPr>
          <p:cNvSpPr txBox="1"/>
          <p:nvPr/>
        </p:nvSpPr>
        <p:spPr>
          <a:xfrm>
            <a:off x="10932923" y="2017898"/>
            <a:ext cx="955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>
                <a:latin typeface="Arial Rounded MT Bold" panose="020F0704030504030204" pitchFamily="34" charset="0"/>
              </a:rPr>
              <a:t>Sm_3)</a:t>
            </a:r>
            <a:endParaRPr lang="fr-FR" sz="2000" b="1" dirty="0">
              <a:latin typeface="Arial Rounded MT Bold" panose="020F0704030504030204" pitchFamily="34" charset="0"/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A696801-79DC-D2CC-DFCE-99E3A951D2CE}"/>
              </a:ext>
            </a:extLst>
          </p:cNvPr>
          <p:cNvSpPr txBox="1"/>
          <p:nvPr/>
        </p:nvSpPr>
        <p:spPr>
          <a:xfrm>
            <a:off x="11120037" y="4454846"/>
            <a:ext cx="955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>
                <a:latin typeface="Arial Rounded MT Bold" panose="020F0704030504030204" pitchFamily="34" charset="0"/>
              </a:rPr>
              <a:t>Sm_4)</a:t>
            </a:r>
            <a:endParaRPr lang="fr-FR" sz="2000" b="1" dirty="0">
              <a:latin typeface="Arial Rounded MT Bold" panose="020F0704030504030204" pitchFamily="34" charset="0"/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084C1B2-6D52-8386-FA2D-7113EF1002F3}"/>
              </a:ext>
            </a:extLst>
          </p:cNvPr>
          <p:cNvSpPr txBox="1"/>
          <p:nvPr/>
        </p:nvSpPr>
        <p:spPr>
          <a:xfrm>
            <a:off x="4650559" y="992395"/>
            <a:ext cx="2396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u="sng" dirty="0">
                <a:latin typeface="Arial Rounded MT Bold" panose="020F0704030504030204" pitchFamily="34" charset="0"/>
              </a:rPr>
              <a:t>Réponses :</a:t>
            </a:r>
            <a:endParaRPr lang="fr-FR" sz="3200" b="1" u="sng" dirty="0">
              <a:latin typeface="Arial Rounded MT Bold" panose="020F0704030504030204" pitchFamily="34" charset="0"/>
            </a:endParaRPr>
          </a:p>
        </p:txBody>
      </p: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7BF2DEB8-B42E-9C67-6F1E-C8B737DE566F}"/>
              </a:ext>
            </a:extLst>
          </p:cNvPr>
          <p:cNvGrpSpPr/>
          <p:nvPr/>
        </p:nvGrpSpPr>
        <p:grpSpPr>
          <a:xfrm>
            <a:off x="5174898" y="2605620"/>
            <a:ext cx="2818334" cy="1155428"/>
            <a:chOff x="259149" y="-517927"/>
            <a:chExt cx="2818334" cy="1155428"/>
          </a:xfrm>
        </p:grpSpPr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D2BD25DF-2F34-A99D-2B90-A2DA3E939391}"/>
                </a:ext>
              </a:extLst>
            </p:cNvPr>
            <p:cNvSpPr txBox="1"/>
            <p:nvPr/>
          </p:nvSpPr>
          <p:spPr>
            <a:xfrm>
              <a:off x="259149" y="-517927"/>
              <a:ext cx="28183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400" dirty="0"/>
                <a:t>👍</a:t>
              </a:r>
              <a:endParaRPr lang="fr-FR" sz="6600" dirty="0"/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F0091751-E87F-B97B-0FC7-D80900A493C6}"/>
                </a:ext>
              </a:extLst>
            </p:cNvPr>
            <p:cNvSpPr txBox="1"/>
            <p:nvPr/>
          </p:nvSpPr>
          <p:spPr>
            <a:xfrm>
              <a:off x="387486" y="237391"/>
              <a:ext cx="7025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/>
                <a:t>Likez</a:t>
              </a:r>
              <a:endParaRPr lang="fr-FR" sz="2000" b="1" dirty="0"/>
            </a:p>
          </p:txBody>
        </p:sp>
      </p:grpSp>
      <p:sp>
        <p:nvSpPr>
          <p:cNvPr id="74" name="ZoneTexte 73">
            <a:extLst>
              <a:ext uri="{FF2B5EF4-FFF2-40B4-BE49-F238E27FC236}">
                <a16:creationId xmlns:a16="http://schemas.microsoft.com/office/drawing/2014/main" id="{FCD3BEC4-A954-C5CF-1453-F8BF17DC8124}"/>
              </a:ext>
            </a:extLst>
          </p:cNvPr>
          <p:cNvSpPr txBox="1"/>
          <p:nvPr/>
        </p:nvSpPr>
        <p:spPr>
          <a:xfrm>
            <a:off x="5087474" y="3727626"/>
            <a:ext cx="1404410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 S’abonner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76" name="Image 75">
            <a:extLst>
              <a:ext uri="{FF2B5EF4-FFF2-40B4-BE49-F238E27FC236}">
                <a16:creationId xmlns:a16="http://schemas.microsoft.com/office/drawing/2014/main" id="{D6CC356C-594D-73F8-A0E3-052AFF661E6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451" r="7931"/>
          <a:stretch/>
        </p:blipFill>
        <p:spPr>
          <a:xfrm>
            <a:off x="10525443" y="7256"/>
            <a:ext cx="1652337" cy="1441445"/>
          </a:xfrm>
          <a:prstGeom prst="rect">
            <a:avLst/>
          </a:prstGeom>
        </p:spPr>
      </p:pic>
      <p:grpSp>
        <p:nvGrpSpPr>
          <p:cNvPr id="142" name="Groupe 141">
            <a:extLst>
              <a:ext uri="{FF2B5EF4-FFF2-40B4-BE49-F238E27FC236}">
                <a16:creationId xmlns:a16="http://schemas.microsoft.com/office/drawing/2014/main" id="{DB043554-6996-769A-9E91-2CDA8E86576E}"/>
              </a:ext>
            </a:extLst>
          </p:cNvPr>
          <p:cNvGrpSpPr/>
          <p:nvPr/>
        </p:nvGrpSpPr>
        <p:grpSpPr>
          <a:xfrm>
            <a:off x="-103284" y="0"/>
            <a:ext cx="3755956" cy="1107996"/>
            <a:chOff x="3451053" y="-77889"/>
            <a:chExt cx="3755956" cy="1107996"/>
          </a:xfrm>
        </p:grpSpPr>
        <p:sp>
          <p:nvSpPr>
            <p:cNvPr id="140" name="ZoneTexte 139">
              <a:extLst>
                <a:ext uri="{FF2B5EF4-FFF2-40B4-BE49-F238E27FC236}">
                  <a16:creationId xmlns:a16="http://schemas.microsoft.com/office/drawing/2014/main" id="{A3526208-9D39-DBB8-E2BD-4ADD97FC66F6}"/>
                </a:ext>
              </a:extLst>
            </p:cNvPr>
            <p:cNvSpPr txBox="1"/>
            <p:nvPr/>
          </p:nvSpPr>
          <p:spPr>
            <a:xfrm>
              <a:off x="4556412" y="338833"/>
              <a:ext cx="26505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latin typeface="Arial Rounded MT Bold" panose="020F0704030504030204" pitchFamily="34" charset="0"/>
                </a:rPr>
                <a:t>Avez-vous trouvez ?</a:t>
              </a:r>
              <a:endParaRPr lang="fr-FR" sz="2000" b="1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2E0EB163-05FD-6BF1-39AC-168A9F6B3614}"/>
                </a:ext>
              </a:extLst>
            </p:cNvPr>
            <p:cNvSpPr txBox="1"/>
            <p:nvPr/>
          </p:nvSpPr>
          <p:spPr>
            <a:xfrm>
              <a:off x="3451053" y="-77889"/>
              <a:ext cx="132440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600" b="1" dirty="0">
                  <a:latin typeface="Arial Rounded MT Bold" panose="020F0704030504030204" pitchFamily="34" charset="0"/>
                </a:rPr>
                <a:t>😉</a:t>
              </a:r>
              <a:endParaRPr lang="fr-FR" sz="6600" b="1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43" name="Ellipse 142">
            <a:extLst>
              <a:ext uri="{FF2B5EF4-FFF2-40B4-BE49-F238E27FC236}">
                <a16:creationId xmlns:a16="http://schemas.microsoft.com/office/drawing/2014/main" id="{882B682A-91A6-FAEB-CEAA-A04607747426}"/>
              </a:ext>
            </a:extLst>
          </p:cNvPr>
          <p:cNvSpPr/>
          <p:nvPr/>
        </p:nvSpPr>
        <p:spPr>
          <a:xfrm>
            <a:off x="610737" y="434764"/>
            <a:ext cx="272955" cy="182013"/>
          </a:xfrm>
          <a:prstGeom prst="ellipse">
            <a:avLst/>
          </a:prstGeom>
          <a:solidFill>
            <a:srgbClr val="FFC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131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1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3565368-1171-7CE4-0FB8-50713CA140FB}"/>
              </a:ext>
            </a:extLst>
          </p:cNvPr>
          <p:cNvSpPr txBox="1"/>
          <p:nvPr/>
        </p:nvSpPr>
        <p:spPr>
          <a:xfrm rot="20241217">
            <a:off x="952683" y="2013011"/>
            <a:ext cx="1051762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500" dirty="0">
                <a:solidFill>
                  <a:schemeClr val="bg1">
                    <a:lumMod val="95000"/>
                  </a:schemeClr>
                </a:solidFill>
                <a:latin typeface="Bahnschrift Light SemiCondensed" panose="020B0502040204020203" pitchFamily="34" charset="0"/>
              </a:rPr>
              <a:t>Sen Mécatronique</a:t>
            </a:r>
            <a:endParaRPr lang="fr-FR" sz="11500" dirty="0">
              <a:solidFill>
                <a:schemeClr val="bg1">
                  <a:lumMod val="9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7F4A312B-B284-EFFA-2A8B-9ACBE0E1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E1D170D-C361-40C5-B511-6AA9EFAE3F03}" type="slidenum">
              <a:rPr lang="fr-FR" smtClean="0"/>
              <a:t>8</a:t>
            </a:fld>
            <a:endParaRPr lang="fr-FR" dirty="0"/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01C6AE53-A41E-D562-5ABD-25FAAB917B85}"/>
              </a:ext>
            </a:extLst>
          </p:cNvPr>
          <p:cNvGrpSpPr/>
          <p:nvPr/>
        </p:nvGrpSpPr>
        <p:grpSpPr>
          <a:xfrm>
            <a:off x="-43852" y="1913812"/>
            <a:ext cx="4694412" cy="1335456"/>
            <a:chOff x="-43852" y="1913812"/>
            <a:chExt cx="4694412" cy="1335456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D5275BA0-5E75-CEBE-35B0-82660554B19F}"/>
                </a:ext>
              </a:extLst>
            </p:cNvPr>
            <p:cNvGrpSpPr/>
            <p:nvPr/>
          </p:nvGrpSpPr>
          <p:grpSpPr>
            <a:xfrm>
              <a:off x="925509" y="1913812"/>
              <a:ext cx="3725051" cy="1335456"/>
              <a:chOff x="346054" y="2681582"/>
              <a:chExt cx="4674981" cy="1569546"/>
            </a:xfrm>
          </p:grpSpPr>
          <p:grpSp>
            <p:nvGrpSpPr>
              <p:cNvPr id="7" name="Groupe 6">
                <a:extLst>
                  <a:ext uri="{FF2B5EF4-FFF2-40B4-BE49-F238E27FC236}">
                    <a16:creationId xmlns:a16="http://schemas.microsoft.com/office/drawing/2014/main" id="{CFA446B6-6B7E-1BEE-096D-A76F57D5E5A3}"/>
                  </a:ext>
                </a:extLst>
              </p:cNvPr>
              <p:cNvGrpSpPr/>
              <p:nvPr/>
            </p:nvGrpSpPr>
            <p:grpSpPr>
              <a:xfrm>
                <a:off x="346054" y="2681582"/>
                <a:ext cx="4674981" cy="813072"/>
                <a:chOff x="3998462" y="2675744"/>
                <a:chExt cx="3267430" cy="568271"/>
              </a:xfrm>
            </p:grpSpPr>
            <p:grpSp>
              <p:nvGrpSpPr>
                <p:cNvPr id="9" name="Groupe 8">
                  <a:extLst>
                    <a:ext uri="{FF2B5EF4-FFF2-40B4-BE49-F238E27FC236}">
                      <a16:creationId xmlns:a16="http://schemas.microsoft.com/office/drawing/2014/main" id="{88423E48-3721-472D-E709-9EBE8FDDDDE9}"/>
                    </a:ext>
                  </a:extLst>
                </p:cNvPr>
                <p:cNvGrpSpPr/>
                <p:nvPr/>
              </p:nvGrpSpPr>
              <p:grpSpPr>
                <a:xfrm>
                  <a:off x="3998462" y="2680618"/>
                  <a:ext cx="3267430" cy="563397"/>
                  <a:chOff x="3208859" y="2680618"/>
                  <a:chExt cx="3267430" cy="563397"/>
                </a:xfrm>
              </p:grpSpPr>
              <p:cxnSp>
                <p:nvCxnSpPr>
                  <p:cNvPr id="13" name="Connecteur droit 12">
                    <a:extLst>
                      <a:ext uri="{FF2B5EF4-FFF2-40B4-BE49-F238E27FC236}">
                        <a16:creationId xmlns:a16="http://schemas.microsoft.com/office/drawing/2014/main" id="{B6DCB39F-B696-096B-DDEF-2F7298FA94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541719" y="2959708"/>
                    <a:ext cx="934570" cy="6723"/>
                  </a:xfrm>
                  <a:prstGeom prst="line">
                    <a:avLst/>
                  </a:prstGeom>
                  <a:ln w="28575">
                    <a:solidFill>
                      <a:schemeClr val="bg2">
                        <a:lumMod val="50000"/>
                      </a:schemeClr>
                    </a:solidFill>
                  </a:ln>
                  <a:effectLst>
                    <a:reflection dist="12700" dir="5400000" sy="-100000" algn="bl" rotWithShape="0"/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necteur droit 13">
                    <a:extLst>
                      <a:ext uri="{FF2B5EF4-FFF2-40B4-BE49-F238E27FC236}">
                        <a16:creationId xmlns:a16="http://schemas.microsoft.com/office/drawing/2014/main" id="{FA119E06-103C-8609-2B2C-F2502D3D85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208859" y="2959708"/>
                    <a:ext cx="934570" cy="6723"/>
                  </a:xfrm>
                  <a:prstGeom prst="line">
                    <a:avLst/>
                  </a:prstGeom>
                  <a:ln w="28575">
                    <a:solidFill>
                      <a:schemeClr val="bg2">
                        <a:lumMod val="50000"/>
                      </a:schemeClr>
                    </a:solidFill>
                  </a:ln>
                  <a:effectLst>
                    <a:reflection dist="12700" dir="5400000" sy="-100000" algn="bl" rotWithShape="0"/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Forme libre : forme 14">
                    <a:extLst>
                      <a:ext uri="{FF2B5EF4-FFF2-40B4-BE49-F238E27FC236}">
                        <a16:creationId xmlns:a16="http://schemas.microsoft.com/office/drawing/2014/main" id="{FB26A46F-C01F-2679-67D0-7016C3D39B06}"/>
                      </a:ext>
                    </a:extLst>
                  </p:cNvPr>
                  <p:cNvSpPr/>
                  <p:nvPr/>
                </p:nvSpPr>
                <p:spPr>
                  <a:xfrm>
                    <a:off x="4060909" y="2680618"/>
                    <a:ext cx="1563330" cy="563397"/>
                  </a:xfrm>
                  <a:custGeom>
                    <a:avLst/>
                    <a:gdLst>
                      <a:gd name="connsiteX0" fmla="*/ 115535 w 1563330"/>
                      <a:gd name="connsiteY0" fmla="*/ 0 h 563397"/>
                      <a:gd name="connsiteX1" fmla="*/ 388022 w 1563330"/>
                      <a:gd name="connsiteY1" fmla="*/ 0 h 563397"/>
                      <a:gd name="connsiteX2" fmla="*/ 484647 w 1563330"/>
                      <a:gd name="connsiteY2" fmla="*/ 92112 h 563397"/>
                      <a:gd name="connsiteX3" fmla="*/ 1078684 w 1563330"/>
                      <a:gd name="connsiteY3" fmla="*/ 92112 h 563397"/>
                      <a:gd name="connsiteX4" fmla="*/ 1175309 w 1563330"/>
                      <a:gd name="connsiteY4" fmla="*/ 0 h 563397"/>
                      <a:gd name="connsiteX5" fmla="*/ 1447795 w 1563330"/>
                      <a:gd name="connsiteY5" fmla="*/ 0 h 563397"/>
                      <a:gd name="connsiteX6" fmla="*/ 1563330 w 1563330"/>
                      <a:gd name="connsiteY6" fmla="*/ 110139 h 563397"/>
                      <a:gd name="connsiteX7" fmla="*/ 1563330 w 1563330"/>
                      <a:gd name="connsiteY7" fmla="*/ 165938 h 563397"/>
                      <a:gd name="connsiteX8" fmla="*/ 1563330 w 1563330"/>
                      <a:gd name="connsiteY8" fmla="*/ 269546 h 563397"/>
                      <a:gd name="connsiteX9" fmla="*/ 1563330 w 1563330"/>
                      <a:gd name="connsiteY9" fmla="*/ 281698 h 563397"/>
                      <a:gd name="connsiteX10" fmla="*/ 1563330 w 1563330"/>
                      <a:gd name="connsiteY10" fmla="*/ 345668 h 563397"/>
                      <a:gd name="connsiteX11" fmla="*/ 1563330 w 1563330"/>
                      <a:gd name="connsiteY11" fmla="*/ 448292 h 563397"/>
                      <a:gd name="connsiteX12" fmla="*/ 1442586 w 1563330"/>
                      <a:gd name="connsiteY12" fmla="*/ 563397 h 563397"/>
                      <a:gd name="connsiteX13" fmla="*/ 1180518 w 1563330"/>
                      <a:gd name="connsiteY13" fmla="*/ 563397 h 563397"/>
                      <a:gd name="connsiteX14" fmla="*/ 1092525 w 1563330"/>
                      <a:gd name="connsiteY14" fmla="*/ 479514 h 563397"/>
                      <a:gd name="connsiteX15" fmla="*/ 470805 w 1563330"/>
                      <a:gd name="connsiteY15" fmla="*/ 479514 h 563397"/>
                      <a:gd name="connsiteX16" fmla="*/ 382813 w 1563330"/>
                      <a:gd name="connsiteY16" fmla="*/ 563397 h 563397"/>
                      <a:gd name="connsiteX17" fmla="*/ 120745 w 1563330"/>
                      <a:gd name="connsiteY17" fmla="*/ 563397 h 563397"/>
                      <a:gd name="connsiteX18" fmla="*/ 0 w 1563330"/>
                      <a:gd name="connsiteY18" fmla="*/ 448292 h 563397"/>
                      <a:gd name="connsiteX19" fmla="*/ 0 w 1563330"/>
                      <a:gd name="connsiteY19" fmla="*/ 345668 h 563397"/>
                      <a:gd name="connsiteX20" fmla="*/ 0 w 1563330"/>
                      <a:gd name="connsiteY20" fmla="*/ 281698 h 563397"/>
                      <a:gd name="connsiteX21" fmla="*/ 0 w 1563330"/>
                      <a:gd name="connsiteY21" fmla="*/ 269546 h 563397"/>
                      <a:gd name="connsiteX22" fmla="*/ 0 w 1563330"/>
                      <a:gd name="connsiteY22" fmla="*/ 165938 h 563397"/>
                      <a:gd name="connsiteX23" fmla="*/ 0 w 1563330"/>
                      <a:gd name="connsiteY23" fmla="*/ 110139 h 563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1563330" h="563397">
                        <a:moveTo>
                          <a:pt x="115535" y="0"/>
                        </a:moveTo>
                        <a:lnTo>
                          <a:pt x="388022" y="0"/>
                        </a:lnTo>
                        <a:lnTo>
                          <a:pt x="484647" y="92112"/>
                        </a:lnTo>
                        <a:lnTo>
                          <a:pt x="1078684" y="92112"/>
                        </a:lnTo>
                        <a:lnTo>
                          <a:pt x="1175309" y="0"/>
                        </a:lnTo>
                        <a:lnTo>
                          <a:pt x="1447795" y="0"/>
                        </a:lnTo>
                        <a:lnTo>
                          <a:pt x="1563330" y="110139"/>
                        </a:lnTo>
                        <a:lnTo>
                          <a:pt x="1563330" y="165938"/>
                        </a:lnTo>
                        <a:lnTo>
                          <a:pt x="1563330" y="269546"/>
                        </a:lnTo>
                        <a:lnTo>
                          <a:pt x="1563330" y="281698"/>
                        </a:lnTo>
                        <a:lnTo>
                          <a:pt x="1563330" y="345668"/>
                        </a:lnTo>
                        <a:lnTo>
                          <a:pt x="1563330" y="448292"/>
                        </a:lnTo>
                        <a:lnTo>
                          <a:pt x="1442586" y="563397"/>
                        </a:lnTo>
                        <a:lnTo>
                          <a:pt x="1180518" y="563397"/>
                        </a:lnTo>
                        <a:lnTo>
                          <a:pt x="1092525" y="479514"/>
                        </a:lnTo>
                        <a:lnTo>
                          <a:pt x="470805" y="479514"/>
                        </a:lnTo>
                        <a:lnTo>
                          <a:pt x="382813" y="563397"/>
                        </a:lnTo>
                        <a:lnTo>
                          <a:pt x="120745" y="563397"/>
                        </a:lnTo>
                        <a:lnTo>
                          <a:pt x="0" y="448292"/>
                        </a:lnTo>
                        <a:lnTo>
                          <a:pt x="0" y="345668"/>
                        </a:lnTo>
                        <a:lnTo>
                          <a:pt x="0" y="281698"/>
                        </a:lnTo>
                        <a:lnTo>
                          <a:pt x="0" y="269546"/>
                        </a:lnTo>
                        <a:lnTo>
                          <a:pt x="0" y="165938"/>
                        </a:lnTo>
                        <a:lnTo>
                          <a:pt x="0" y="110139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  <a:effectLst>
                    <a:reflection blurRad="6350" stA="50000" endA="300" dir="5400000" sy="-100000" algn="bl" rotWithShape="0"/>
                  </a:effectLst>
                  <a:scene3d>
                    <a:camera prst="orthographicFront"/>
                    <a:lightRig rig="threePt" dir="t"/>
                  </a:scene3d>
                  <a:sp3d prstMaterial="plastic"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fr-FR" dirty="0"/>
                  </a:p>
                </p:txBody>
              </p:sp>
            </p:grp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B1FA09F-0D21-2942-5F4A-4EF5A4EAFA3A}"/>
                    </a:ext>
                  </a:extLst>
                </p:cNvPr>
                <p:cNvSpPr/>
                <p:nvPr/>
              </p:nvSpPr>
              <p:spPr>
                <a:xfrm>
                  <a:off x="5039314" y="2675744"/>
                  <a:ext cx="89941" cy="56463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D40AB57-3E8C-E1E2-332F-9087047ADF9C}"/>
                    </a:ext>
                  </a:extLst>
                </p:cNvPr>
                <p:cNvSpPr/>
                <p:nvPr/>
              </p:nvSpPr>
              <p:spPr>
                <a:xfrm>
                  <a:off x="5380309" y="2769985"/>
                  <a:ext cx="89941" cy="392893"/>
                </a:xfrm>
                <a:prstGeom prst="rect">
                  <a:avLst/>
                </a:prstGeom>
                <a:solidFill>
                  <a:srgbClr val="EB1D9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1C10437-E626-F356-3B0B-A2A45F94AAEF}"/>
                    </a:ext>
                  </a:extLst>
                </p:cNvPr>
                <p:cNvSpPr/>
                <p:nvPr/>
              </p:nvSpPr>
              <p:spPr>
                <a:xfrm>
                  <a:off x="5533439" y="2769984"/>
                  <a:ext cx="89941" cy="39289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0DD9ADE-C6A6-86A9-E46E-FE569E5B7D1E}"/>
                  </a:ext>
                </a:extLst>
              </p:cNvPr>
              <p:cNvSpPr txBox="1"/>
              <p:nvPr/>
            </p:nvSpPr>
            <p:spPr>
              <a:xfrm>
                <a:off x="939103" y="3780883"/>
                <a:ext cx="4081930" cy="470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fr-FR" sz="2000" b="1" dirty="0"/>
              </a:p>
            </p:txBody>
          </p:sp>
        </p:grp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E6291AFE-7B84-D8E1-B4A6-9BEAA770D2E6}"/>
                </a:ext>
              </a:extLst>
            </p:cNvPr>
            <p:cNvSpPr txBox="1"/>
            <p:nvPr/>
          </p:nvSpPr>
          <p:spPr>
            <a:xfrm>
              <a:off x="-43852" y="2067637"/>
              <a:ext cx="9557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latin typeface="Arial Rounded MT Bold" panose="020F0704030504030204" pitchFamily="34" charset="0"/>
                </a:rPr>
                <a:t>Sm_1)</a:t>
              </a:r>
              <a:endParaRPr lang="fr-FR" sz="2000" b="1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0DB94E47-0F11-727E-BE26-452314D256A3}"/>
              </a:ext>
            </a:extLst>
          </p:cNvPr>
          <p:cNvGrpSpPr/>
          <p:nvPr/>
        </p:nvGrpSpPr>
        <p:grpSpPr>
          <a:xfrm>
            <a:off x="81062" y="4657773"/>
            <a:ext cx="4927293" cy="1388425"/>
            <a:chOff x="81062" y="4657773"/>
            <a:chExt cx="4927293" cy="1388425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8EA049B2-2BA9-F7D8-BEE9-66AE6F51A1C4}"/>
                </a:ext>
              </a:extLst>
            </p:cNvPr>
            <p:cNvGrpSpPr/>
            <p:nvPr/>
          </p:nvGrpSpPr>
          <p:grpSpPr>
            <a:xfrm>
              <a:off x="1133870" y="4657773"/>
              <a:ext cx="3874485" cy="1388425"/>
              <a:chOff x="5911314" y="1526166"/>
              <a:chExt cx="5168601" cy="1852173"/>
            </a:xfrm>
          </p:grpSpPr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10779BD6-DFC3-DD04-1CF7-C69F697B9474}"/>
                  </a:ext>
                </a:extLst>
              </p:cNvPr>
              <p:cNvGrpSpPr/>
              <p:nvPr/>
            </p:nvGrpSpPr>
            <p:grpSpPr>
              <a:xfrm>
                <a:off x="5911314" y="1526166"/>
                <a:ext cx="5168601" cy="898922"/>
                <a:chOff x="3208859" y="2675744"/>
                <a:chExt cx="3267430" cy="568271"/>
              </a:xfrm>
            </p:grpSpPr>
            <p:grpSp>
              <p:nvGrpSpPr>
                <p:cNvPr id="19" name="Groupe 18">
                  <a:extLst>
                    <a:ext uri="{FF2B5EF4-FFF2-40B4-BE49-F238E27FC236}">
                      <a16:creationId xmlns:a16="http://schemas.microsoft.com/office/drawing/2014/main" id="{54F86AD5-D59A-EC4E-D1E0-16067AFF4768}"/>
                    </a:ext>
                  </a:extLst>
                </p:cNvPr>
                <p:cNvGrpSpPr/>
                <p:nvPr/>
              </p:nvGrpSpPr>
              <p:grpSpPr>
                <a:xfrm>
                  <a:off x="3208859" y="2680618"/>
                  <a:ext cx="3267430" cy="563397"/>
                  <a:chOff x="3208859" y="2680618"/>
                  <a:chExt cx="3267430" cy="563397"/>
                </a:xfrm>
              </p:grpSpPr>
              <p:cxnSp>
                <p:nvCxnSpPr>
                  <p:cNvPr id="24" name="Connecteur droit 23">
                    <a:extLst>
                      <a:ext uri="{FF2B5EF4-FFF2-40B4-BE49-F238E27FC236}">
                        <a16:creationId xmlns:a16="http://schemas.microsoft.com/office/drawing/2014/main" id="{AF31CAAD-8A38-F7F1-1C90-B77A87862A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541719" y="2959708"/>
                    <a:ext cx="934570" cy="6723"/>
                  </a:xfrm>
                  <a:prstGeom prst="line">
                    <a:avLst/>
                  </a:prstGeom>
                  <a:ln w="28575">
                    <a:solidFill>
                      <a:schemeClr val="bg2">
                        <a:lumMod val="50000"/>
                      </a:schemeClr>
                    </a:solidFill>
                  </a:ln>
                  <a:effectLst>
                    <a:reflection dist="12700" dir="5400000" sy="-100000" algn="bl" rotWithShape="0"/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Connecteur droit 24">
                    <a:extLst>
                      <a:ext uri="{FF2B5EF4-FFF2-40B4-BE49-F238E27FC236}">
                        <a16:creationId xmlns:a16="http://schemas.microsoft.com/office/drawing/2014/main" id="{284C7487-EF17-2FDB-CE2A-DBF757EC09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208859" y="2959708"/>
                    <a:ext cx="934570" cy="6723"/>
                  </a:xfrm>
                  <a:prstGeom prst="line">
                    <a:avLst/>
                  </a:prstGeom>
                  <a:ln w="28575">
                    <a:solidFill>
                      <a:schemeClr val="bg2">
                        <a:lumMod val="50000"/>
                      </a:schemeClr>
                    </a:solidFill>
                  </a:ln>
                  <a:effectLst>
                    <a:reflection dist="12700" dir="5400000" sy="-100000" algn="bl" rotWithShape="0"/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Forme libre : forme 25">
                    <a:extLst>
                      <a:ext uri="{FF2B5EF4-FFF2-40B4-BE49-F238E27FC236}">
                        <a16:creationId xmlns:a16="http://schemas.microsoft.com/office/drawing/2014/main" id="{1132718B-ED9B-9791-C9F5-7B227D8F8FC8}"/>
                      </a:ext>
                    </a:extLst>
                  </p:cNvPr>
                  <p:cNvSpPr/>
                  <p:nvPr/>
                </p:nvSpPr>
                <p:spPr>
                  <a:xfrm>
                    <a:off x="4060909" y="2680618"/>
                    <a:ext cx="1563330" cy="563397"/>
                  </a:xfrm>
                  <a:custGeom>
                    <a:avLst/>
                    <a:gdLst>
                      <a:gd name="connsiteX0" fmla="*/ 115535 w 1563330"/>
                      <a:gd name="connsiteY0" fmla="*/ 0 h 563397"/>
                      <a:gd name="connsiteX1" fmla="*/ 388022 w 1563330"/>
                      <a:gd name="connsiteY1" fmla="*/ 0 h 563397"/>
                      <a:gd name="connsiteX2" fmla="*/ 484647 w 1563330"/>
                      <a:gd name="connsiteY2" fmla="*/ 92112 h 563397"/>
                      <a:gd name="connsiteX3" fmla="*/ 1078684 w 1563330"/>
                      <a:gd name="connsiteY3" fmla="*/ 92112 h 563397"/>
                      <a:gd name="connsiteX4" fmla="*/ 1175309 w 1563330"/>
                      <a:gd name="connsiteY4" fmla="*/ 0 h 563397"/>
                      <a:gd name="connsiteX5" fmla="*/ 1447795 w 1563330"/>
                      <a:gd name="connsiteY5" fmla="*/ 0 h 563397"/>
                      <a:gd name="connsiteX6" fmla="*/ 1563330 w 1563330"/>
                      <a:gd name="connsiteY6" fmla="*/ 110139 h 563397"/>
                      <a:gd name="connsiteX7" fmla="*/ 1563330 w 1563330"/>
                      <a:gd name="connsiteY7" fmla="*/ 165938 h 563397"/>
                      <a:gd name="connsiteX8" fmla="*/ 1563330 w 1563330"/>
                      <a:gd name="connsiteY8" fmla="*/ 269546 h 563397"/>
                      <a:gd name="connsiteX9" fmla="*/ 1563330 w 1563330"/>
                      <a:gd name="connsiteY9" fmla="*/ 281698 h 563397"/>
                      <a:gd name="connsiteX10" fmla="*/ 1563330 w 1563330"/>
                      <a:gd name="connsiteY10" fmla="*/ 345668 h 563397"/>
                      <a:gd name="connsiteX11" fmla="*/ 1563330 w 1563330"/>
                      <a:gd name="connsiteY11" fmla="*/ 448292 h 563397"/>
                      <a:gd name="connsiteX12" fmla="*/ 1442586 w 1563330"/>
                      <a:gd name="connsiteY12" fmla="*/ 563397 h 563397"/>
                      <a:gd name="connsiteX13" fmla="*/ 1180518 w 1563330"/>
                      <a:gd name="connsiteY13" fmla="*/ 563397 h 563397"/>
                      <a:gd name="connsiteX14" fmla="*/ 1092525 w 1563330"/>
                      <a:gd name="connsiteY14" fmla="*/ 479514 h 563397"/>
                      <a:gd name="connsiteX15" fmla="*/ 470805 w 1563330"/>
                      <a:gd name="connsiteY15" fmla="*/ 479514 h 563397"/>
                      <a:gd name="connsiteX16" fmla="*/ 382813 w 1563330"/>
                      <a:gd name="connsiteY16" fmla="*/ 563397 h 563397"/>
                      <a:gd name="connsiteX17" fmla="*/ 120745 w 1563330"/>
                      <a:gd name="connsiteY17" fmla="*/ 563397 h 563397"/>
                      <a:gd name="connsiteX18" fmla="*/ 0 w 1563330"/>
                      <a:gd name="connsiteY18" fmla="*/ 448292 h 563397"/>
                      <a:gd name="connsiteX19" fmla="*/ 0 w 1563330"/>
                      <a:gd name="connsiteY19" fmla="*/ 345668 h 563397"/>
                      <a:gd name="connsiteX20" fmla="*/ 0 w 1563330"/>
                      <a:gd name="connsiteY20" fmla="*/ 281698 h 563397"/>
                      <a:gd name="connsiteX21" fmla="*/ 0 w 1563330"/>
                      <a:gd name="connsiteY21" fmla="*/ 269546 h 563397"/>
                      <a:gd name="connsiteX22" fmla="*/ 0 w 1563330"/>
                      <a:gd name="connsiteY22" fmla="*/ 165938 h 563397"/>
                      <a:gd name="connsiteX23" fmla="*/ 0 w 1563330"/>
                      <a:gd name="connsiteY23" fmla="*/ 110139 h 563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1563330" h="563397">
                        <a:moveTo>
                          <a:pt x="115535" y="0"/>
                        </a:moveTo>
                        <a:lnTo>
                          <a:pt x="388022" y="0"/>
                        </a:lnTo>
                        <a:lnTo>
                          <a:pt x="484647" y="92112"/>
                        </a:lnTo>
                        <a:lnTo>
                          <a:pt x="1078684" y="92112"/>
                        </a:lnTo>
                        <a:lnTo>
                          <a:pt x="1175309" y="0"/>
                        </a:lnTo>
                        <a:lnTo>
                          <a:pt x="1447795" y="0"/>
                        </a:lnTo>
                        <a:lnTo>
                          <a:pt x="1563330" y="110139"/>
                        </a:lnTo>
                        <a:lnTo>
                          <a:pt x="1563330" y="165938"/>
                        </a:lnTo>
                        <a:lnTo>
                          <a:pt x="1563330" y="269546"/>
                        </a:lnTo>
                        <a:lnTo>
                          <a:pt x="1563330" y="281698"/>
                        </a:lnTo>
                        <a:lnTo>
                          <a:pt x="1563330" y="345668"/>
                        </a:lnTo>
                        <a:lnTo>
                          <a:pt x="1563330" y="448292"/>
                        </a:lnTo>
                        <a:lnTo>
                          <a:pt x="1442586" y="563397"/>
                        </a:lnTo>
                        <a:lnTo>
                          <a:pt x="1180518" y="563397"/>
                        </a:lnTo>
                        <a:lnTo>
                          <a:pt x="1092525" y="479514"/>
                        </a:lnTo>
                        <a:lnTo>
                          <a:pt x="470805" y="479514"/>
                        </a:lnTo>
                        <a:lnTo>
                          <a:pt x="382813" y="563397"/>
                        </a:lnTo>
                        <a:lnTo>
                          <a:pt x="120745" y="563397"/>
                        </a:lnTo>
                        <a:lnTo>
                          <a:pt x="0" y="448292"/>
                        </a:lnTo>
                        <a:lnTo>
                          <a:pt x="0" y="345668"/>
                        </a:lnTo>
                        <a:lnTo>
                          <a:pt x="0" y="281698"/>
                        </a:lnTo>
                        <a:lnTo>
                          <a:pt x="0" y="269546"/>
                        </a:lnTo>
                        <a:lnTo>
                          <a:pt x="0" y="165938"/>
                        </a:lnTo>
                        <a:lnTo>
                          <a:pt x="0" y="110139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  <a:effectLst>
                    <a:reflection blurRad="6350" stA="50000" endA="300" dir="5400000" sy="-100000" algn="bl" rotWithShape="0"/>
                  </a:effectLst>
                  <a:scene3d>
                    <a:camera prst="orthographicFront"/>
                    <a:lightRig rig="threePt" dir="t"/>
                  </a:scene3d>
                  <a:sp3d prstMaterial="plastic"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fr-FR" dirty="0"/>
                  </a:p>
                </p:txBody>
              </p:sp>
            </p:grp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B4C1456-1083-AE09-23AC-83C945BAA71D}"/>
                    </a:ext>
                  </a:extLst>
                </p:cNvPr>
                <p:cNvSpPr/>
                <p:nvPr/>
              </p:nvSpPr>
              <p:spPr>
                <a:xfrm>
                  <a:off x="4249711" y="2675744"/>
                  <a:ext cx="89941" cy="56463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D6717DC9-764D-8953-C3FF-4BB4BCCA7BD7}"/>
                    </a:ext>
                  </a:extLst>
                </p:cNvPr>
                <p:cNvSpPr/>
                <p:nvPr/>
              </p:nvSpPr>
              <p:spPr>
                <a:xfrm>
                  <a:off x="4583129" y="2769984"/>
                  <a:ext cx="89941" cy="392894"/>
                </a:xfrm>
                <a:prstGeom prst="rect">
                  <a:avLst/>
                </a:prstGeom>
                <a:solidFill>
                  <a:srgbClr val="EB1D9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23ECB7A4-F030-F162-7A36-5F4ECB1D89D6}"/>
                    </a:ext>
                  </a:extLst>
                </p:cNvPr>
                <p:cNvSpPr/>
                <p:nvPr/>
              </p:nvSpPr>
              <p:spPr>
                <a:xfrm>
                  <a:off x="4797603" y="2769984"/>
                  <a:ext cx="89941" cy="39289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9586ABF-93C0-C888-81B9-D44A36CF806D}"/>
                    </a:ext>
                  </a:extLst>
                </p:cNvPr>
                <p:cNvSpPr/>
                <p:nvPr/>
              </p:nvSpPr>
              <p:spPr>
                <a:xfrm>
                  <a:off x="5282274" y="2675744"/>
                  <a:ext cx="125932" cy="56463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09F4E98-37FC-DE50-FE37-D4F6D86E7ED1}"/>
                  </a:ext>
                </a:extLst>
              </p:cNvPr>
              <p:cNvSpPr txBox="1"/>
              <p:nvPr/>
            </p:nvSpPr>
            <p:spPr>
              <a:xfrm>
                <a:off x="6913880" y="2844588"/>
                <a:ext cx="4081931" cy="533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sz="2000" b="1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p:grp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13D01E7F-C694-6E6D-B186-2C2537014E20}"/>
                </a:ext>
              </a:extLst>
            </p:cNvPr>
            <p:cNvSpPr txBox="1"/>
            <p:nvPr/>
          </p:nvSpPr>
          <p:spPr>
            <a:xfrm>
              <a:off x="81062" y="4819011"/>
              <a:ext cx="9557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latin typeface="Arial Rounded MT Bold" panose="020F0704030504030204" pitchFamily="34" charset="0"/>
                </a:rPr>
                <a:t>Sm_2)</a:t>
              </a:r>
              <a:endParaRPr lang="fr-FR" sz="2000" b="1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3C4E4982-9B89-7B76-B423-86F656C55BEC}"/>
              </a:ext>
            </a:extLst>
          </p:cNvPr>
          <p:cNvGrpSpPr/>
          <p:nvPr/>
        </p:nvGrpSpPr>
        <p:grpSpPr>
          <a:xfrm>
            <a:off x="7103307" y="1913813"/>
            <a:ext cx="4785327" cy="1430332"/>
            <a:chOff x="7103307" y="1913813"/>
            <a:chExt cx="4785327" cy="1430332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415F7553-CD1D-32C7-3EDF-E4C94AF6B80A}"/>
                </a:ext>
              </a:extLst>
            </p:cNvPr>
            <p:cNvGrpSpPr/>
            <p:nvPr/>
          </p:nvGrpSpPr>
          <p:grpSpPr>
            <a:xfrm>
              <a:off x="7103307" y="1913813"/>
              <a:ext cx="3694813" cy="1430332"/>
              <a:chOff x="6161592" y="2347157"/>
              <a:chExt cx="5238709" cy="1755758"/>
            </a:xfrm>
          </p:grpSpPr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1CA111CA-0365-EDE8-28D9-C71BE3105845}"/>
                  </a:ext>
                </a:extLst>
              </p:cNvPr>
              <p:cNvGrpSpPr/>
              <p:nvPr/>
            </p:nvGrpSpPr>
            <p:grpSpPr>
              <a:xfrm>
                <a:off x="6161592" y="2347157"/>
                <a:ext cx="4712617" cy="834950"/>
                <a:chOff x="3208859" y="2675744"/>
                <a:chExt cx="3267430" cy="568270"/>
              </a:xfrm>
            </p:grpSpPr>
            <p:grpSp>
              <p:nvGrpSpPr>
                <p:cNvPr id="30" name="Groupe 29">
                  <a:extLst>
                    <a:ext uri="{FF2B5EF4-FFF2-40B4-BE49-F238E27FC236}">
                      <a16:creationId xmlns:a16="http://schemas.microsoft.com/office/drawing/2014/main" id="{F54B6D7C-0D6A-40AC-9F40-F8D86C9D3399}"/>
                    </a:ext>
                  </a:extLst>
                </p:cNvPr>
                <p:cNvGrpSpPr/>
                <p:nvPr/>
              </p:nvGrpSpPr>
              <p:grpSpPr>
                <a:xfrm>
                  <a:off x="3208859" y="2680617"/>
                  <a:ext cx="3267430" cy="563397"/>
                  <a:chOff x="3208859" y="2680617"/>
                  <a:chExt cx="3267430" cy="563397"/>
                </a:xfrm>
              </p:grpSpPr>
              <p:cxnSp>
                <p:nvCxnSpPr>
                  <p:cNvPr id="37" name="Connecteur droit 36">
                    <a:extLst>
                      <a:ext uri="{FF2B5EF4-FFF2-40B4-BE49-F238E27FC236}">
                        <a16:creationId xmlns:a16="http://schemas.microsoft.com/office/drawing/2014/main" id="{2C9E324B-3666-8D14-67A1-A6267AF9E3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541719" y="2959708"/>
                    <a:ext cx="934570" cy="6723"/>
                  </a:xfrm>
                  <a:prstGeom prst="line">
                    <a:avLst/>
                  </a:prstGeom>
                  <a:ln w="28575">
                    <a:solidFill>
                      <a:schemeClr val="bg2">
                        <a:lumMod val="50000"/>
                      </a:schemeClr>
                    </a:solidFill>
                  </a:ln>
                  <a:effectLst>
                    <a:reflection dist="12700" dir="5400000" sy="-100000" algn="bl" rotWithShape="0"/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Connecteur droit 37">
                    <a:extLst>
                      <a:ext uri="{FF2B5EF4-FFF2-40B4-BE49-F238E27FC236}">
                        <a16:creationId xmlns:a16="http://schemas.microsoft.com/office/drawing/2014/main" id="{48881E8F-5521-5935-A6F4-FEC37F34B3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208859" y="2959708"/>
                    <a:ext cx="934570" cy="6723"/>
                  </a:xfrm>
                  <a:prstGeom prst="line">
                    <a:avLst/>
                  </a:prstGeom>
                  <a:ln w="28575">
                    <a:solidFill>
                      <a:schemeClr val="bg2">
                        <a:lumMod val="50000"/>
                      </a:schemeClr>
                    </a:solidFill>
                  </a:ln>
                  <a:effectLst>
                    <a:reflection dist="12700" dir="5400000" sy="-100000" algn="bl" rotWithShape="0"/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Forme libre : forme 38">
                    <a:extLst>
                      <a:ext uri="{FF2B5EF4-FFF2-40B4-BE49-F238E27FC236}">
                        <a16:creationId xmlns:a16="http://schemas.microsoft.com/office/drawing/2014/main" id="{C55433A2-D8BF-023F-4787-A4A072C0F7B1}"/>
                      </a:ext>
                    </a:extLst>
                  </p:cNvPr>
                  <p:cNvSpPr/>
                  <p:nvPr/>
                </p:nvSpPr>
                <p:spPr>
                  <a:xfrm>
                    <a:off x="4060909" y="2680617"/>
                    <a:ext cx="1563330" cy="563397"/>
                  </a:xfrm>
                  <a:custGeom>
                    <a:avLst/>
                    <a:gdLst>
                      <a:gd name="connsiteX0" fmla="*/ 115535 w 1563330"/>
                      <a:gd name="connsiteY0" fmla="*/ 0 h 563397"/>
                      <a:gd name="connsiteX1" fmla="*/ 388022 w 1563330"/>
                      <a:gd name="connsiteY1" fmla="*/ 0 h 563397"/>
                      <a:gd name="connsiteX2" fmla="*/ 484647 w 1563330"/>
                      <a:gd name="connsiteY2" fmla="*/ 92112 h 563397"/>
                      <a:gd name="connsiteX3" fmla="*/ 1078684 w 1563330"/>
                      <a:gd name="connsiteY3" fmla="*/ 92112 h 563397"/>
                      <a:gd name="connsiteX4" fmla="*/ 1175309 w 1563330"/>
                      <a:gd name="connsiteY4" fmla="*/ 0 h 563397"/>
                      <a:gd name="connsiteX5" fmla="*/ 1447795 w 1563330"/>
                      <a:gd name="connsiteY5" fmla="*/ 0 h 563397"/>
                      <a:gd name="connsiteX6" fmla="*/ 1563330 w 1563330"/>
                      <a:gd name="connsiteY6" fmla="*/ 110139 h 563397"/>
                      <a:gd name="connsiteX7" fmla="*/ 1563330 w 1563330"/>
                      <a:gd name="connsiteY7" fmla="*/ 165938 h 563397"/>
                      <a:gd name="connsiteX8" fmla="*/ 1563330 w 1563330"/>
                      <a:gd name="connsiteY8" fmla="*/ 269546 h 563397"/>
                      <a:gd name="connsiteX9" fmla="*/ 1563330 w 1563330"/>
                      <a:gd name="connsiteY9" fmla="*/ 281698 h 563397"/>
                      <a:gd name="connsiteX10" fmla="*/ 1563330 w 1563330"/>
                      <a:gd name="connsiteY10" fmla="*/ 345668 h 563397"/>
                      <a:gd name="connsiteX11" fmla="*/ 1563330 w 1563330"/>
                      <a:gd name="connsiteY11" fmla="*/ 448292 h 563397"/>
                      <a:gd name="connsiteX12" fmla="*/ 1442586 w 1563330"/>
                      <a:gd name="connsiteY12" fmla="*/ 563397 h 563397"/>
                      <a:gd name="connsiteX13" fmla="*/ 1180518 w 1563330"/>
                      <a:gd name="connsiteY13" fmla="*/ 563397 h 563397"/>
                      <a:gd name="connsiteX14" fmla="*/ 1092525 w 1563330"/>
                      <a:gd name="connsiteY14" fmla="*/ 479514 h 563397"/>
                      <a:gd name="connsiteX15" fmla="*/ 470805 w 1563330"/>
                      <a:gd name="connsiteY15" fmla="*/ 479514 h 563397"/>
                      <a:gd name="connsiteX16" fmla="*/ 382813 w 1563330"/>
                      <a:gd name="connsiteY16" fmla="*/ 563397 h 563397"/>
                      <a:gd name="connsiteX17" fmla="*/ 120745 w 1563330"/>
                      <a:gd name="connsiteY17" fmla="*/ 563397 h 563397"/>
                      <a:gd name="connsiteX18" fmla="*/ 0 w 1563330"/>
                      <a:gd name="connsiteY18" fmla="*/ 448292 h 563397"/>
                      <a:gd name="connsiteX19" fmla="*/ 0 w 1563330"/>
                      <a:gd name="connsiteY19" fmla="*/ 345668 h 563397"/>
                      <a:gd name="connsiteX20" fmla="*/ 0 w 1563330"/>
                      <a:gd name="connsiteY20" fmla="*/ 281698 h 563397"/>
                      <a:gd name="connsiteX21" fmla="*/ 0 w 1563330"/>
                      <a:gd name="connsiteY21" fmla="*/ 269546 h 563397"/>
                      <a:gd name="connsiteX22" fmla="*/ 0 w 1563330"/>
                      <a:gd name="connsiteY22" fmla="*/ 165938 h 563397"/>
                      <a:gd name="connsiteX23" fmla="*/ 0 w 1563330"/>
                      <a:gd name="connsiteY23" fmla="*/ 110139 h 563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1563330" h="563397">
                        <a:moveTo>
                          <a:pt x="115535" y="0"/>
                        </a:moveTo>
                        <a:lnTo>
                          <a:pt x="388022" y="0"/>
                        </a:lnTo>
                        <a:lnTo>
                          <a:pt x="484647" y="92112"/>
                        </a:lnTo>
                        <a:lnTo>
                          <a:pt x="1078684" y="92112"/>
                        </a:lnTo>
                        <a:lnTo>
                          <a:pt x="1175309" y="0"/>
                        </a:lnTo>
                        <a:lnTo>
                          <a:pt x="1447795" y="0"/>
                        </a:lnTo>
                        <a:lnTo>
                          <a:pt x="1563330" y="110139"/>
                        </a:lnTo>
                        <a:lnTo>
                          <a:pt x="1563330" y="165938"/>
                        </a:lnTo>
                        <a:lnTo>
                          <a:pt x="1563330" y="269546"/>
                        </a:lnTo>
                        <a:lnTo>
                          <a:pt x="1563330" y="281698"/>
                        </a:lnTo>
                        <a:lnTo>
                          <a:pt x="1563330" y="345668"/>
                        </a:lnTo>
                        <a:lnTo>
                          <a:pt x="1563330" y="448292"/>
                        </a:lnTo>
                        <a:lnTo>
                          <a:pt x="1442586" y="563397"/>
                        </a:lnTo>
                        <a:lnTo>
                          <a:pt x="1180518" y="563397"/>
                        </a:lnTo>
                        <a:lnTo>
                          <a:pt x="1092525" y="479514"/>
                        </a:lnTo>
                        <a:lnTo>
                          <a:pt x="470805" y="479514"/>
                        </a:lnTo>
                        <a:lnTo>
                          <a:pt x="382813" y="563397"/>
                        </a:lnTo>
                        <a:lnTo>
                          <a:pt x="120745" y="563397"/>
                        </a:lnTo>
                        <a:lnTo>
                          <a:pt x="0" y="448292"/>
                        </a:lnTo>
                        <a:lnTo>
                          <a:pt x="0" y="345668"/>
                        </a:lnTo>
                        <a:lnTo>
                          <a:pt x="0" y="281698"/>
                        </a:lnTo>
                        <a:lnTo>
                          <a:pt x="0" y="269546"/>
                        </a:lnTo>
                        <a:lnTo>
                          <a:pt x="0" y="165938"/>
                        </a:lnTo>
                        <a:lnTo>
                          <a:pt x="0" y="110139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  <a:effectLst>
                    <a:reflection blurRad="6350" stA="50000" endA="300" dir="5400000" sy="-100000" algn="bl" rotWithShape="0"/>
                  </a:effectLst>
                  <a:scene3d>
                    <a:camera prst="orthographicFront"/>
                    <a:lightRig rig="threePt" dir="t"/>
                  </a:scene3d>
                  <a:sp3d prstMaterial="plastic"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fr-FR" dirty="0"/>
                  </a:p>
                </p:txBody>
              </p:sp>
            </p:grpSp>
            <p:grpSp>
              <p:nvGrpSpPr>
                <p:cNvPr id="31" name="Groupe 30">
                  <a:extLst>
                    <a:ext uri="{FF2B5EF4-FFF2-40B4-BE49-F238E27FC236}">
                      <a16:creationId xmlns:a16="http://schemas.microsoft.com/office/drawing/2014/main" id="{8F928E74-492E-5743-93A9-927B6FD4DA9E}"/>
                    </a:ext>
                  </a:extLst>
                </p:cNvPr>
                <p:cNvGrpSpPr/>
                <p:nvPr/>
              </p:nvGrpSpPr>
              <p:grpSpPr>
                <a:xfrm>
                  <a:off x="4249711" y="2675744"/>
                  <a:ext cx="1125127" cy="564630"/>
                  <a:chOff x="4249711" y="2675744"/>
                  <a:chExt cx="1125127" cy="564630"/>
                </a:xfrm>
              </p:grpSpPr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545E0E9C-4FE9-2650-5307-26C9DA6B21AD}"/>
                      </a:ext>
                    </a:extLst>
                  </p:cNvPr>
                  <p:cNvSpPr/>
                  <p:nvPr/>
                </p:nvSpPr>
                <p:spPr>
                  <a:xfrm>
                    <a:off x="4249711" y="2675744"/>
                    <a:ext cx="89941" cy="56463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BA64C58C-49D0-E04B-E44F-A6510BCFE92A}"/>
                      </a:ext>
                    </a:extLst>
                  </p:cNvPr>
                  <p:cNvSpPr/>
                  <p:nvPr/>
                </p:nvSpPr>
                <p:spPr>
                  <a:xfrm>
                    <a:off x="4585752" y="2769984"/>
                    <a:ext cx="89941" cy="39289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582C0BED-BEB2-D6D5-BE3D-A0F31EAB5FCA}"/>
                      </a:ext>
                    </a:extLst>
                  </p:cNvPr>
                  <p:cNvSpPr/>
                  <p:nvPr/>
                </p:nvSpPr>
                <p:spPr>
                  <a:xfrm>
                    <a:off x="4752633" y="2769984"/>
                    <a:ext cx="89941" cy="39289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FCEEEA1E-A505-60D8-B9C2-44396EC55C40}"/>
                      </a:ext>
                    </a:extLst>
                  </p:cNvPr>
                  <p:cNvSpPr/>
                  <p:nvPr/>
                </p:nvSpPr>
                <p:spPr>
                  <a:xfrm>
                    <a:off x="4919514" y="2769984"/>
                    <a:ext cx="89941" cy="392894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24544DBC-65D2-A704-AC2D-DEB5CFE78067}"/>
                      </a:ext>
                    </a:extLst>
                  </p:cNvPr>
                  <p:cNvSpPr/>
                  <p:nvPr/>
                </p:nvSpPr>
                <p:spPr>
                  <a:xfrm>
                    <a:off x="5284897" y="2675744"/>
                    <a:ext cx="89941" cy="564630"/>
                  </a:xfrm>
                  <a:prstGeom prst="rect">
                    <a:avLst/>
                  </a:prstGeom>
                  <a:solidFill>
                    <a:srgbClr val="CCCC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</p:grpSp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215B2F50-5529-AFE4-1FC9-41D85D4D34C8}"/>
                  </a:ext>
                </a:extLst>
              </p:cNvPr>
              <p:cNvSpPr txBox="1"/>
              <p:nvPr/>
            </p:nvSpPr>
            <p:spPr>
              <a:xfrm>
                <a:off x="7318370" y="3611773"/>
                <a:ext cx="4081931" cy="491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fr-FR" sz="2000" b="1" dirty="0"/>
              </a:p>
            </p:txBody>
          </p:sp>
        </p:grp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AC15FEAB-FCA3-AB53-2C36-79434986EBE5}"/>
                </a:ext>
              </a:extLst>
            </p:cNvPr>
            <p:cNvSpPr txBox="1"/>
            <p:nvPr/>
          </p:nvSpPr>
          <p:spPr>
            <a:xfrm>
              <a:off x="10932923" y="2017898"/>
              <a:ext cx="9557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latin typeface="Arial Rounded MT Bold" panose="020F0704030504030204" pitchFamily="34" charset="0"/>
                </a:rPr>
                <a:t>Sm_3)</a:t>
              </a:r>
              <a:endParaRPr lang="fr-FR" sz="2000" b="1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447BE206-50CA-9E7F-9F30-2F4E90DBACB7}"/>
              </a:ext>
            </a:extLst>
          </p:cNvPr>
          <p:cNvGrpSpPr/>
          <p:nvPr/>
        </p:nvGrpSpPr>
        <p:grpSpPr>
          <a:xfrm>
            <a:off x="6682903" y="4208693"/>
            <a:ext cx="5406642" cy="711973"/>
            <a:chOff x="6682903" y="4208693"/>
            <a:chExt cx="5406642" cy="711973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1D7DA121-3CE3-D925-12CA-3044933B8635}"/>
                </a:ext>
              </a:extLst>
            </p:cNvPr>
            <p:cNvGrpSpPr/>
            <p:nvPr/>
          </p:nvGrpSpPr>
          <p:grpSpPr>
            <a:xfrm>
              <a:off x="6682903" y="4208693"/>
              <a:ext cx="4250020" cy="711973"/>
              <a:chOff x="3208859" y="2675744"/>
              <a:chExt cx="3267430" cy="568271"/>
            </a:xfrm>
          </p:grpSpPr>
          <p:grpSp>
            <p:nvGrpSpPr>
              <p:cNvPr id="43" name="Groupe 42">
                <a:extLst>
                  <a:ext uri="{FF2B5EF4-FFF2-40B4-BE49-F238E27FC236}">
                    <a16:creationId xmlns:a16="http://schemas.microsoft.com/office/drawing/2014/main" id="{ADB01AC2-6D10-60CA-7915-6E7F483488AE}"/>
                  </a:ext>
                </a:extLst>
              </p:cNvPr>
              <p:cNvGrpSpPr/>
              <p:nvPr/>
            </p:nvGrpSpPr>
            <p:grpSpPr>
              <a:xfrm>
                <a:off x="3208859" y="2680618"/>
                <a:ext cx="3267430" cy="563397"/>
                <a:chOff x="3208859" y="2680618"/>
                <a:chExt cx="3267430" cy="563397"/>
              </a:xfrm>
            </p:grpSpPr>
            <p:cxnSp>
              <p:nvCxnSpPr>
                <p:cNvPr id="50" name="Connecteur droit 49">
                  <a:extLst>
                    <a:ext uri="{FF2B5EF4-FFF2-40B4-BE49-F238E27FC236}">
                      <a16:creationId xmlns:a16="http://schemas.microsoft.com/office/drawing/2014/main" id="{201802BA-7CF4-A33E-4C9E-86184910A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41719" y="2959708"/>
                  <a:ext cx="934570" cy="6723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  <a:effectLst>
                  <a:reflection dist="12700" dir="5400000" sy="-100000" algn="bl" rotWithShape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necteur droit 50">
                  <a:extLst>
                    <a:ext uri="{FF2B5EF4-FFF2-40B4-BE49-F238E27FC236}">
                      <a16:creationId xmlns:a16="http://schemas.microsoft.com/office/drawing/2014/main" id="{93565269-D312-1441-B132-9016F4C036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08859" y="2959708"/>
                  <a:ext cx="934570" cy="6723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  <a:effectLst>
                  <a:reflection dist="12700" dir="5400000" sy="-100000" algn="bl" rotWithShape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Forme libre : forme 51">
                  <a:extLst>
                    <a:ext uri="{FF2B5EF4-FFF2-40B4-BE49-F238E27FC236}">
                      <a16:creationId xmlns:a16="http://schemas.microsoft.com/office/drawing/2014/main" id="{3D20DD29-DD9B-F225-C464-5605210150FE}"/>
                    </a:ext>
                  </a:extLst>
                </p:cNvPr>
                <p:cNvSpPr/>
                <p:nvPr/>
              </p:nvSpPr>
              <p:spPr>
                <a:xfrm>
                  <a:off x="4060909" y="2680618"/>
                  <a:ext cx="1563330" cy="563397"/>
                </a:xfrm>
                <a:custGeom>
                  <a:avLst/>
                  <a:gdLst>
                    <a:gd name="connsiteX0" fmla="*/ 115535 w 1563330"/>
                    <a:gd name="connsiteY0" fmla="*/ 0 h 563397"/>
                    <a:gd name="connsiteX1" fmla="*/ 388022 w 1563330"/>
                    <a:gd name="connsiteY1" fmla="*/ 0 h 563397"/>
                    <a:gd name="connsiteX2" fmla="*/ 484647 w 1563330"/>
                    <a:gd name="connsiteY2" fmla="*/ 92112 h 563397"/>
                    <a:gd name="connsiteX3" fmla="*/ 1078684 w 1563330"/>
                    <a:gd name="connsiteY3" fmla="*/ 92112 h 563397"/>
                    <a:gd name="connsiteX4" fmla="*/ 1175309 w 1563330"/>
                    <a:gd name="connsiteY4" fmla="*/ 0 h 563397"/>
                    <a:gd name="connsiteX5" fmla="*/ 1447795 w 1563330"/>
                    <a:gd name="connsiteY5" fmla="*/ 0 h 563397"/>
                    <a:gd name="connsiteX6" fmla="*/ 1563330 w 1563330"/>
                    <a:gd name="connsiteY6" fmla="*/ 110139 h 563397"/>
                    <a:gd name="connsiteX7" fmla="*/ 1563330 w 1563330"/>
                    <a:gd name="connsiteY7" fmla="*/ 165938 h 563397"/>
                    <a:gd name="connsiteX8" fmla="*/ 1563330 w 1563330"/>
                    <a:gd name="connsiteY8" fmla="*/ 269546 h 563397"/>
                    <a:gd name="connsiteX9" fmla="*/ 1563330 w 1563330"/>
                    <a:gd name="connsiteY9" fmla="*/ 281698 h 563397"/>
                    <a:gd name="connsiteX10" fmla="*/ 1563330 w 1563330"/>
                    <a:gd name="connsiteY10" fmla="*/ 345668 h 563397"/>
                    <a:gd name="connsiteX11" fmla="*/ 1563330 w 1563330"/>
                    <a:gd name="connsiteY11" fmla="*/ 448292 h 563397"/>
                    <a:gd name="connsiteX12" fmla="*/ 1442586 w 1563330"/>
                    <a:gd name="connsiteY12" fmla="*/ 563397 h 563397"/>
                    <a:gd name="connsiteX13" fmla="*/ 1180518 w 1563330"/>
                    <a:gd name="connsiteY13" fmla="*/ 563397 h 563397"/>
                    <a:gd name="connsiteX14" fmla="*/ 1092525 w 1563330"/>
                    <a:gd name="connsiteY14" fmla="*/ 479514 h 563397"/>
                    <a:gd name="connsiteX15" fmla="*/ 470805 w 1563330"/>
                    <a:gd name="connsiteY15" fmla="*/ 479514 h 563397"/>
                    <a:gd name="connsiteX16" fmla="*/ 382813 w 1563330"/>
                    <a:gd name="connsiteY16" fmla="*/ 563397 h 563397"/>
                    <a:gd name="connsiteX17" fmla="*/ 120745 w 1563330"/>
                    <a:gd name="connsiteY17" fmla="*/ 563397 h 563397"/>
                    <a:gd name="connsiteX18" fmla="*/ 0 w 1563330"/>
                    <a:gd name="connsiteY18" fmla="*/ 448292 h 563397"/>
                    <a:gd name="connsiteX19" fmla="*/ 0 w 1563330"/>
                    <a:gd name="connsiteY19" fmla="*/ 345668 h 563397"/>
                    <a:gd name="connsiteX20" fmla="*/ 0 w 1563330"/>
                    <a:gd name="connsiteY20" fmla="*/ 281698 h 563397"/>
                    <a:gd name="connsiteX21" fmla="*/ 0 w 1563330"/>
                    <a:gd name="connsiteY21" fmla="*/ 269546 h 563397"/>
                    <a:gd name="connsiteX22" fmla="*/ 0 w 1563330"/>
                    <a:gd name="connsiteY22" fmla="*/ 165938 h 563397"/>
                    <a:gd name="connsiteX23" fmla="*/ 0 w 1563330"/>
                    <a:gd name="connsiteY23" fmla="*/ 110139 h 563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563330" h="563397">
                      <a:moveTo>
                        <a:pt x="115535" y="0"/>
                      </a:moveTo>
                      <a:lnTo>
                        <a:pt x="388022" y="0"/>
                      </a:lnTo>
                      <a:lnTo>
                        <a:pt x="484647" y="92112"/>
                      </a:lnTo>
                      <a:lnTo>
                        <a:pt x="1078684" y="92112"/>
                      </a:lnTo>
                      <a:lnTo>
                        <a:pt x="1175309" y="0"/>
                      </a:lnTo>
                      <a:lnTo>
                        <a:pt x="1447795" y="0"/>
                      </a:lnTo>
                      <a:lnTo>
                        <a:pt x="1563330" y="110139"/>
                      </a:lnTo>
                      <a:lnTo>
                        <a:pt x="1563330" y="165938"/>
                      </a:lnTo>
                      <a:lnTo>
                        <a:pt x="1563330" y="269546"/>
                      </a:lnTo>
                      <a:lnTo>
                        <a:pt x="1563330" y="281698"/>
                      </a:lnTo>
                      <a:lnTo>
                        <a:pt x="1563330" y="345668"/>
                      </a:lnTo>
                      <a:lnTo>
                        <a:pt x="1563330" y="448292"/>
                      </a:lnTo>
                      <a:lnTo>
                        <a:pt x="1442586" y="563397"/>
                      </a:lnTo>
                      <a:lnTo>
                        <a:pt x="1180518" y="563397"/>
                      </a:lnTo>
                      <a:lnTo>
                        <a:pt x="1092525" y="479514"/>
                      </a:lnTo>
                      <a:lnTo>
                        <a:pt x="470805" y="479514"/>
                      </a:lnTo>
                      <a:lnTo>
                        <a:pt x="382813" y="563397"/>
                      </a:lnTo>
                      <a:lnTo>
                        <a:pt x="120745" y="563397"/>
                      </a:lnTo>
                      <a:lnTo>
                        <a:pt x="0" y="448292"/>
                      </a:lnTo>
                      <a:lnTo>
                        <a:pt x="0" y="345668"/>
                      </a:lnTo>
                      <a:lnTo>
                        <a:pt x="0" y="281698"/>
                      </a:lnTo>
                      <a:lnTo>
                        <a:pt x="0" y="269546"/>
                      </a:lnTo>
                      <a:lnTo>
                        <a:pt x="0" y="165938"/>
                      </a:lnTo>
                      <a:lnTo>
                        <a:pt x="0" y="110139"/>
                      </a:lnTo>
                      <a:close/>
                    </a:path>
                  </a:pathLst>
                </a:cu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effectLst>
                  <a:reflection blurRad="6350" stA="50000" endA="300" dir="5400000" sy="-100000" algn="bl" rotWithShape="0"/>
                </a:effectLst>
                <a:scene3d>
                  <a:camera prst="orthographicFront"/>
                  <a:lightRig rig="threePt" dir="t"/>
                </a:scene3d>
                <a:sp3d prstMaterial="plastic"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E2516D0-7E75-07E2-DE93-B41E54BF4156}"/>
                  </a:ext>
                </a:extLst>
              </p:cNvPr>
              <p:cNvSpPr/>
              <p:nvPr/>
            </p:nvSpPr>
            <p:spPr>
              <a:xfrm>
                <a:off x="4249711" y="2675744"/>
                <a:ext cx="89941" cy="56463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5380C75-05B3-A721-ABAD-D050441F32CD}"/>
                  </a:ext>
                </a:extLst>
              </p:cNvPr>
              <p:cNvSpPr/>
              <p:nvPr/>
            </p:nvSpPr>
            <p:spPr>
              <a:xfrm>
                <a:off x="4559384" y="2769984"/>
                <a:ext cx="89941" cy="39289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FB2D3AB-F6AF-6400-2775-F91BA1DBC432}"/>
                  </a:ext>
                </a:extLst>
              </p:cNvPr>
              <p:cNvSpPr/>
              <p:nvPr/>
            </p:nvSpPr>
            <p:spPr>
              <a:xfrm>
                <a:off x="4687795" y="2769984"/>
                <a:ext cx="89941" cy="39289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6CD7770-D9B8-3D82-FFDD-44C70C509378}"/>
                  </a:ext>
                </a:extLst>
              </p:cNvPr>
              <p:cNvSpPr/>
              <p:nvPr/>
            </p:nvSpPr>
            <p:spPr>
              <a:xfrm>
                <a:off x="4821459" y="2769984"/>
                <a:ext cx="89941" cy="39289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B3869B9-596B-C196-F5A9-3D753EE1EDE2}"/>
                  </a:ext>
                </a:extLst>
              </p:cNvPr>
              <p:cNvSpPr/>
              <p:nvPr/>
            </p:nvSpPr>
            <p:spPr>
              <a:xfrm>
                <a:off x="5284897" y="2675744"/>
                <a:ext cx="89941" cy="56463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EDC66CF-2EAB-AE9E-7E68-79D94DE4E73C}"/>
                  </a:ext>
                </a:extLst>
              </p:cNvPr>
              <p:cNvSpPr/>
              <p:nvPr/>
            </p:nvSpPr>
            <p:spPr>
              <a:xfrm>
                <a:off x="5034557" y="2769984"/>
                <a:ext cx="89941" cy="39289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8B351CFA-B60D-EBAC-247A-50E9A9ED1F34}"/>
                </a:ext>
              </a:extLst>
            </p:cNvPr>
            <p:cNvSpPr txBox="1"/>
            <p:nvPr/>
          </p:nvSpPr>
          <p:spPr>
            <a:xfrm>
              <a:off x="11133834" y="4344882"/>
              <a:ext cx="9557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latin typeface="Arial Rounded MT Bold" panose="020F0704030504030204" pitchFamily="34" charset="0"/>
                </a:rPr>
                <a:t>Sm_4)</a:t>
              </a:r>
              <a:endParaRPr lang="fr-FR" sz="2000" b="1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6223F8C3-F19E-EB0F-BC49-093BD75DA537}"/>
              </a:ext>
            </a:extLst>
          </p:cNvPr>
          <p:cNvSpPr txBox="1"/>
          <p:nvPr/>
        </p:nvSpPr>
        <p:spPr>
          <a:xfrm>
            <a:off x="3524800" y="965877"/>
            <a:ext cx="4961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u="sng" dirty="0">
                <a:latin typeface="Arial Rounded MT Bold" panose="020F0704030504030204" pitchFamily="34" charset="0"/>
              </a:rPr>
              <a:t>Valeur des résistances :</a:t>
            </a:r>
            <a:endParaRPr lang="fr-FR" sz="3200" b="1" u="sng" dirty="0">
              <a:latin typeface="Arial Rounded MT Bold" panose="020F0704030504030204" pitchFamily="34" charset="0"/>
            </a:endParaRP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EEFC03B3-33AF-4046-809C-61E7ED57EC4A}"/>
              </a:ext>
            </a:extLst>
          </p:cNvPr>
          <p:cNvGrpSpPr/>
          <p:nvPr/>
        </p:nvGrpSpPr>
        <p:grpSpPr>
          <a:xfrm>
            <a:off x="5174898" y="2605620"/>
            <a:ext cx="2818334" cy="1155428"/>
            <a:chOff x="259149" y="-517927"/>
            <a:chExt cx="2818334" cy="1155428"/>
          </a:xfrm>
        </p:grpSpPr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124FD2B8-9555-C388-A00D-996BAB2FF946}"/>
                </a:ext>
              </a:extLst>
            </p:cNvPr>
            <p:cNvSpPr txBox="1"/>
            <p:nvPr/>
          </p:nvSpPr>
          <p:spPr>
            <a:xfrm>
              <a:off x="259149" y="-517927"/>
              <a:ext cx="28183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400" dirty="0"/>
                <a:t>👍</a:t>
              </a:r>
              <a:endParaRPr lang="fr-FR" sz="6600" dirty="0"/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5512B154-610E-F095-A3BA-ECB4FADE340B}"/>
                </a:ext>
              </a:extLst>
            </p:cNvPr>
            <p:cNvSpPr txBox="1"/>
            <p:nvPr/>
          </p:nvSpPr>
          <p:spPr>
            <a:xfrm>
              <a:off x="387486" y="237391"/>
              <a:ext cx="7025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/>
                <a:t>Likez</a:t>
              </a:r>
              <a:endParaRPr lang="fr-FR" sz="2000" b="1" dirty="0"/>
            </a:p>
          </p:txBody>
        </p:sp>
      </p:grpSp>
      <p:sp>
        <p:nvSpPr>
          <p:cNvPr id="61" name="ZoneTexte 60">
            <a:extLst>
              <a:ext uri="{FF2B5EF4-FFF2-40B4-BE49-F238E27FC236}">
                <a16:creationId xmlns:a16="http://schemas.microsoft.com/office/drawing/2014/main" id="{21913808-F44E-5D1F-3BBF-48639F5DA6BB}"/>
              </a:ext>
            </a:extLst>
          </p:cNvPr>
          <p:cNvSpPr txBox="1"/>
          <p:nvPr/>
        </p:nvSpPr>
        <p:spPr>
          <a:xfrm>
            <a:off x="5087474" y="3727626"/>
            <a:ext cx="1404410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 S’abonner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62" name="Image 61">
            <a:extLst>
              <a:ext uri="{FF2B5EF4-FFF2-40B4-BE49-F238E27FC236}">
                <a16:creationId xmlns:a16="http://schemas.microsoft.com/office/drawing/2014/main" id="{CEB2F28B-BE91-A91A-E6B2-3DC5E8845C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1" r="7931"/>
          <a:stretch/>
        </p:blipFill>
        <p:spPr>
          <a:xfrm>
            <a:off x="10525443" y="7256"/>
            <a:ext cx="1652337" cy="1441445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D7A87E3-94BB-862B-97FE-FA04787842F0}"/>
              </a:ext>
            </a:extLst>
          </p:cNvPr>
          <p:cNvGrpSpPr/>
          <p:nvPr/>
        </p:nvGrpSpPr>
        <p:grpSpPr>
          <a:xfrm>
            <a:off x="-103284" y="0"/>
            <a:ext cx="4907158" cy="1107996"/>
            <a:chOff x="3451053" y="-77889"/>
            <a:chExt cx="4907158" cy="1107996"/>
          </a:xfrm>
        </p:grpSpPr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3E7EC6FD-7205-4CC5-F49B-E307D392CACB}"/>
                </a:ext>
              </a:extLst>
            </p:cNvPr>
            <p:cNvSpPr txBox="1"/>
            <p:nvPr/>
          </p:nvSpPr>
          <p:spPr>
            <a:xfrm>
              <a:off x="4608851" y="312376"/>
              <a:ext cx="37493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 err="1">
                  <a:latin typeface="Arial Rounded MT Bold" panose="020F0704030504030204" pitchFamily="34" charset="0"/>
                </a:rPr>
                <a:t>Lisez-vous</a:t>
              </a:r>
              <a:r>
                <a:rPr lang="en-GB" sz="2000" b="1" dirty="0">
                  <a:latin typeface="Arial Rounded MT Bold" panose="020F0704030504030204" pitchFamily="34" charset="0"/>
                </a:rPr>
                <a:t> des résistances ?</a:t>
              </a:r>
              <a:endParaRPr lang="fr-FR" sz="2000" b="1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01D0D3FA-C4DA-42F5-9805-DABB3616BBF7}"/>
                </a:ext>
              </a:extLst>
            </p:cNvPr>
            <p:cNvSpPr txBox="1"/>
            <p:nvPr/>
          </p:nvSpPr>
          <p:spPr>
            <a:xfrm>
              <a:off x="3451053" y="-77889"/>
              <a:ext cx="132440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600" b="1" dirty="0">
                  <a:latin typeface="Arial Rounded MT Bold" panose="020F0704030504030204" pitchFamily="34" charset="0"/>
                </a:rPr>
                <a:t>😉</a:t>
              </a:r>
              <a:endParaRPr lang="fr-FR" sz="6600" b="1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66" name="Ellipse 65">
            <a:extLst>
              <a:ext uri="{FF2B5EF4-FFF2-40B4-BE49-F238E27FC236}">
                <a16:creationId xmlns:a16="http://schemas.microsoft.com/office/drawing/2014/main" id="{768D13DC-0897-A698-1C49-7F514551E455}"/>
              </a:ext>
            </a:extLst>
          </p:cNvPr>
          <p:cNvSpPr/>
          <p:nvPr/>
        </p:nvSpPr>
        <p:spPr>
          <a:xfrm>
            <a:off x="610737" y="434764"/>
            <a:ext cx="272955" cy="182013"/>
          </a:xfrm>
          <a:prstGeom prst="ellipse">
            <a:avLst/>
          </a:prstGeom>
          <a:solidFill>
            <a:srgbClr val="FFC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F16D66C-4D45-FE64-E5B5-14CCBB5129CD}"/>
                  </a:ext>
                </a:extLst>
              </p:cNvPr>
              <p:cNvSpPr txBox="1"/>
              <p:nvPr/>
            </p:nvSpPr>
            <p:spPr>
              <a:xfrm>
                <a:off x="7168613" y="5189355"/>
                <a:ext cx="4429280" cy="4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/>
                  <a:t>R = ( </a:t>
                </a:r>
                <a:r>
                  <a:rPr lang="en-GB" sz="2000" b="1" dirty="0">
                    <a:solidFill>
                      <a:srgbClr val="FFFF00"/>
                    </a:solidFill>
                  </a:rPr>
                  <a:t>2</a:t>
                </a:r>
                <a:r>
                  <a:rPr lang="en-GB" sz="2000" b="1" dirty="0">
                    <a:solidFill>
                      <a:schemeClr val="accent1"/>
                    </a:solidFill>
                  </a:rPr>
                  <a:t>2</a:t>
                </a:r>
                <a:r>
                  <a:rPr lang="en-GB" sz="2000" b="1" dirty="0">
                    <a:solidFill>
                      <a:srgbClr val="FFFF00"/>
                    </a:solidFill>
                  </a:rPr>
                  <a:t>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GB" sz="2000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GB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GB" sz="2000" b="1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GB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 )</m:t>
                    </m:r>
                    <m:r>
                      <a:rPr lang="en-GB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GB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á </m:t>
                    </m:r>
                    <m:r>
                      <a:rPr lang="en-GB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𝟓𝟎</m:t>
                    </m:r>
                    <m:r>
                      <a:rPr lang="en-GB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𝒑𝒑𝒎</m:t>
                    </m:r>
                    <m:r>
                      <a:rPr lang="en-GB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2000" dirty="0"/>
              </a:p>
            </p:txBody>
          </p:sp>
        </mc:Choice>
        <mc:Fallback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F16D66C-4D45-FE64-E5B5-14CCBB512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613" y="5189355"/>
                <a:ext cx="4429280" cy="406265"/>
              </a:xfrm>
              <a:prstGeom prst="rect">
                <a:avLst/>
              </a:prstGeom>
              <a:blipFill>
                <a:blip r:embed="rId3"/>
                <a:stretch>
                  <a:fillRect l="-1513" t="-5970" b="-25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C572216-DA91-CF2A-05CF-CF139BEB088B}"/>
                  </a:ext>
                </a:extLst>
              </p:cNvPr>
              <p:cNvSpPr txBox="1"/>
              <p:nvPr/>
            </p:nvSpPr>
            <p:spPr>
              <a:xfrm>
                <a:off x="7168613" y="5626281"/>
                <a:ext cx="4429280" cy="4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>
                    <a:solidFill>
                      <a:schemeClr val="tx1"/>
                    </a:solidFill>
                  </a:rPr>
                  <a:t>R = 2,</a:t>
                </a:r>
                <a14:m>
                  <m:oMath xmlns:m="http://schemas.openxmlformats.org/officeDocument/2006/math">
                    <m:r>
                      <a:rPr lang="en-GB" sz="20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𝟐𝟓</m:t>
                    </m:r>
                    <m:r>
                      <a:rPr lang="en-GB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r>
                      <a:rPr lang="en-GB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fr-FR" sz="20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GB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GB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  á </m:t>
                    </m:r>
                    <m:r>
                      <a:rPr lang="en-GB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𝟓𝟎</m:t>
                    </m:r>
                    <m:r>
                      <a:rPr lang="en-GB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𝒑𝒑𝒎</m:t>
                    </m:r>
                    <m:r>
                      <a:rPr lang="en-GB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C572216-DA91-CF2A-05CF-CF139BEB0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613" y="5626281"/>
                <a:ext cx="4429280" cy="406265"/>
              </a:xfrm>
              <a:prstGeom prst="rect">
                <a:avLst/>
              </a:prstGeom>
              <a:blipFill>
                <a:blip r:embed="rId4"/>
                <a:stretch>
                  <a:fillRect l="-1513" t="-8955" b="-238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8F56A633-2276-291B-0EA6-3808B8A458C1}"/>
                  </a:ext>
                </a:extLst>
              </p:cNvPr>
              <p:cNvSpPr txBox="1"/>
              <p:nvPr/>
            </p:nvSpPr>
            <p:spPr>
              <a:xfrm>
                <a:off x="7734564" y="2936326"/>
                <a:ext cx="2669005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800" b="1" dirty="0"/>
                  <a:t>R = ( </a:t>
                </a:r>
                <a:r>
                  <a:rPr lang="en-GB" sz="1800" b="1" dirty="0">
                    <a:solidFill>
                      <a:schemeClr val="accent1"/>
                    </a:solidFill>
                  </a:rPr>
                  <a:t>100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GB" sz="1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GB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GB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 )</m:t>
                    </m:r>
                    <m:r>
                      <a:rPr lang="en-GB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GB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1800" dirty="0"/>
              </a:p>
            </p:txBody>
          </p:sp>
        </mc:Choice>
        <mc:Fallback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8F56A633-2276-291B-0EA6-3808B8A45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564" y="2936326"/>
                <a:ext cx="2669005" cy="375552"/>
              </a:xfrm>
              <a:prstGeom prst="rect">
                <a:avLst/>
              </a:prstGeom>
              <a:blipFill>
                <a:blip r:embed="rId5"/>
                <a:stretch>
                  <a:fillRect l="-2055" t="-819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2C5272FD-3140-BA86-0CF5-3BDC3400EDED}"/>
                  </a:ext>
                </a:extLst>
              </p:cNvPr>
              <p:cNvSpPr txBox="1"/>
              <p:nvPr/>
            </p:nvSpPr>
            <p:spPr>
              <a:xfrm>
                <a:off x="7764105" y="3279322"/>
                <a:ext cx="2669005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dirty="0"/>
                  <a:t>R = 10 k</a:t>
                </a:r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endParaRPr lang="fr-FR" b="1" dirty="0"/>
              </a:p>
            </p:txBody>
          </p:sp>
        </mc:Choice>
        <mc:Fallback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2C5272FD-3140-BA86-0CF5-3BDC3400E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105" y="3279322"/>
                <a:ext cx="2669005" cy="375552"/>
              </a:xfrm>
              <a:prstGeom prst="rect">
                <a:avLst/>
              </a:prstGeom>
              <a:blipFill>
                <a:blip r:embed="rId6"/>
                <a:stretch>
                  <a:fillRect l="-2059" t="-9677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183EF639-C1DF-71B4-8A74-92C88EA7AC4A}"/>
                  </a:ext>
                </a:extLst>
              </p:cNvPr>
              <p:cNvSpPr txBox="1"/>
              <p:nvPr/>
            </p:nvSpPr>
            <p:spPr>
              <a:xfrm>
                <a:off x="1703251" y="2908581"/>
                <a:ext cx="2451886" cy="3748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800" b="1" dirty="0"/>
                  <a:t>R = ( </a:t>
                </a:r>
                <a:r>
                  <a:rPr lang="en-GB" sz="1800" b="1" dirty="0">
                    <a:solidFill>
                      <a:schemeClr val="accent1"/>
                    </a:solidFill>
                  </a:rPr>
                  <a:t>6</a:t>
                </a:r>
                <a:r>
                  <a:rPr lang="en-GB" sz="1800" b="1" dirty="0">
                    <a:solidFill>
                      <a:srgbClr val="EB1D98"/>
                    </a:solidFill>
                  </a:rPr>
                  <a:t>7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GB" sz="1800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GB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GB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𝟐𝟎</m:t>
                    </m:r>
                    <m:r>
                      <a:rPr lang="en-GB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 )</m:t>
                    </m:r>
                    <m:r>
                      <a:rPr lang="en-GB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GB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1800" dirty="0"/>
              </a:p>
            </p:txBody>
          </p:sp>
        </mc:Choice>
        <mc:Fallback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183EF639-C1DF-71B4-8A74-92C88EA7A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251" y="2908581"/>
                <a:ext cx="2451886" cy="374846"/>
              </a:xfrm>
              <a:prstGeom prst="rect">
                <a:avLst/>
              </a:prstGeom>
              <a:blipFill>
                <a:blip r:embed="rId7"/>
                <a:stretch>
                  <a:fillRect l="-1985" t="-6452" b="-241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3CF8975-1E2C-94A9-510C-E330DA75FED7}"/>
                  </a:ext>
                </a:extLst>
              </p:cNvPr>
              <p:cNvSpPr txBox="1"/>
              <p:nvPr/>
            </p:nvSpPr>
            <p:spPr>
              <a:xfrm>
                <a:off x="1703251" y="3265886"/>
                <a:ext cx="2451886" cy="3748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b="1" dirty="0"/>
                  <a:t>R = 670 000 </a:t>
                </a:r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GB" b="1" dirty="0"/>
                  <a:t> = 670 k</a:t>
                </a:r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endParaRPr lang="fr-FR" b="1" dirty="0"/>
              </a:p>
            </p:txBody>
          </p:sp>
        </mc:Choice>
        <mc:Fallback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3CF8975-1E2C-94A9-510C-E330DA75F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251" y="3265886"/>
                <a:ext cx="2451886" cy="374846"/>
              </a:xfrm>
              <a:prstGeom prst="rect">
                <a:avLst/>
              </a:prstGeom>
              <a:blipFill>
                <a:blip r:embed="rId8"/>
                <a:stretch>
                  <a:fillRect l="-1985" t="-9836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2C49E6D4-FB9D-E1C9-06DB-87F1F46F0726}"/>
                  </a:ext>
                </a:extLst>
              </p:cNvPr>
              <p:cNvSpPr txBox="1"/>
              <p:nvPr/>
            </p:nvSpPr>
            <p:spPr>
              <a:xfrm>
                <a:off x="1993369" y="5543435"/>
                <a:ext cx="3014986" cy="652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800" b="1" dirty="0"/>
                  <a:t>R = ( </a:t>
                </a:r>
                <a:r>
                  <a:rPr lang="en-GB" sz="1800" b="1" dirty="0">
                    <a:solidFill>
                      <a:srgbClr val="FFFF00"/>
                    </a:solidFill>
                  </a:rPr>
                  <a:t>4</a:t>
                </a:r>
                <a:r>
                  <a:rPr lang="en-GB" sz="1800" b="1" dirty="0">
                    <a:solidFill>
                      <a:srgbClr val="EB1D98"/>
                    </a:solidFill>
                  </a:rPr>
                  <a:t>7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GB" sz="1800" b="1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GB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GB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  <m:r>
                      <a:rPr lang="en-GB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 )</m:t>
                    </m:r>
                    <m:r>
                      <a:rPr lang="en-GB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GB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1800" dirty="0"/>
              </a:p>
              <a:p>
                <a:endParaRPr lang="en-GB" sz="1800" b="1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2C49E6D4-FB9D-E1C9-06DB-87F1F46F0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369" y="5543435"/>
                <a:ext cx="3014986" cy="652551"/>
              </a:xfrm>
              <a:prstGeom prst="rect">
                <a:avLst/>
              </a:prstGeom>
              <a:blipFill>
                <a:blip r:embed="rId9"/>
                <a:stretch>
                  <a:fillRect l="-1818" t="-37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53AA7AAF-081F-0229-7433-909DBD617A8D}"/>
                  </a:ext>
                </a:extLst>
              </p:cNvPr>
              <p:cNvSpPr txBox="1"/>
              <p:nvPr/>
            </p:nvSpPr>
            <p:spPr>
              <a:xfrm>
                <a:off x="2075025" y="5941895"/>
                <a:ext cx="20988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800" b="1" dirty="0">
                    <a:solidFill>
                      <a:schemeClr val="tx1"/>
                    </a:solidFill>
                  </a:rPr>
                  <a:t>R = 470 </a:t>
                </a:r>
                <a14:m>
                  <m:oMath xmlns:m="http://schemas.openxmlformats.org/officeDocument/2006/math">
                    <m:r>
                      <a:rPr lang="en-GB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GB" sz="1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53AA7AAF-081F-0229-7433-909DBD617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025" y="5941895"/>
                <a:ext cx="2098824" cy="369332"/>
              </a:xfrm>
              <a:prstGeom prst="rect">
                <a:avLst/>
              </a:prstGeom>
              <a:blipFill>
                <a:blip r:embed="rId10"/>
                <a:stretch>
                  <a:fillRect l="-2319"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40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6" grpId="0" animBg="1"/>
      <p:bldP spid="67" grpId="0"/>
      <p:bldP spid="68" grpId="0"/>
      <p:bldP spid="70" grpId="0"/>
      <p:bldP spid="71" grpId="0"/>
      <p:bldP spid="73" grpId="0"/>
      <p:bldP spid="74" grpId="0"/>
      <p:bldP spid="76" grpId="0"/>
      <p:bldP spid="78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944</Words>
  <Application>Microsoft Office PowerPoint</Application>
  <PresentationFormat>Grand écran</PresentationFormat>
  <Paragraphs>402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Arial Rounded MT Bold</vt:lpstr>
      <vt:lpstr>Bahnschrift Light SemiCondensed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NDEYE YACINE DIAGNE</dc:creator>
  <cp:lastModifiedBy>NDEYE YACINE DIAGNE</cp:lastModifiedBy>
  <cp:revision>17</cp:revision>
  <dcterms:created xsi:type="dcterms:W3CDTF">2022-08-30T12:13:43Z</dcterms:created>
  <dcterms:modified xsi:type="dcterms:W3CDTF">2022-09-01T22:52:23Z</dcterms:modified>
</cp:coreProperties>
</file>