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322EC-987A-E8AD-339B-60DD6082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5E47E8-946B-9DA5-D5F0-47E7189AD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2D384-1D9C-3336-6F60-B2438E76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9363A-2ED0-8C49-9AAB-E0D66CC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BF228C-B796-1BF8-2F84-14CFD0E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9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C7684-6630-815F-E2BA-AA0780EC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89F3E1-35C2-AB31-6E7A-2843BB60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9857C-5EE0-E6D2-3329-FE205FEE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2C5877-AD73-AB44-DD00-3F93252A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6A886-224B-367F-AE03-05D5C453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BBB089-2A7E-7DB8-BB3C-4B43AEDF1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A8A390-C666-0DF6-E3FE-A0A719C7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1C739-E649-4A07-9B73-18847BCC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134C5-963E-A048-4E43-A167C21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33508-2921-2CC0-08E0-54EFC454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2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41950-7E85-15B4-8CB1-CAA85D53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9E8F5-B6CD-37FA-892E-166040BA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AAB6D-2BE5-22B0-D103-0ACB4BCA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694517-2E7A-055C-6BC3-0512581D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3651F-9331-1A93-7E76-52C06DE1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7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4F93D-E9E5-AE20-8880-24422619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E09750-94A3-267A-3600-29A8086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BC2CD2-3399-625F-38FD-6E0B0EEB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DD793-F658-4CAB-61CE-F046E78F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62BF-B9B2-1ED9-FFAB-44C10AD3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11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5973D-C551-048E-9103-2EC0CA59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DBB4F-DA02-1C7C-9BAD-A3F8C763C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8C6EC-ACF6-7CB2-3E63-A42656FDC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98280C-338C-E19E-1BC1-C6C35562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EB4FA-0088-CF40-2B5D-756676A9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A70543-D7BC-46D4-7577-C74B0744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3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25D7-5B60-9D6A-4684-663B42AB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472A7-2717-B2C9-08F4-6A88BB91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6C3D1-E5AD-03CB-BEE4-3740F825E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3E43EC-EA9C-561A-F6A4-C78D53924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D6E5E1-6608-969E-1764-DC7568C00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2CA8A6-CCD0-630B-8687-2A736DB2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A52E96-C819-EF36-705D-2FFE8B5D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9BDB75-B34D-1418-AC69-B85900AB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5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FE78D-1A5B-5797-9363-C37DBAE8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B6CD-4F64-4516-B7D3-4E6788A2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8B9A58-3855-FE91-9A61-68954F6B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470E11-C95F-C897-EE7F-37AE1D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83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5A06EC-7B64-501C-BE11-D61C75B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6517D5-B105-29E3-37B7-1BF2B64A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546A83-35E0-2E0E-A6AB-298EB033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9EE5C-486C-DBB3-95D5-5D800059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4AEA5-8FE1-62D8-4AD3-95EEE3BE4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4192D9-7047-F669-998F-A84E7C227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08C752-D58C-D38D-72C7-A9D16CE3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D2B76B-AAE9-B6C8-E17C-CF037CE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636BA5-AF9F-2C47-4BEB-02E6587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6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A5C3D-A3F6-49EC-E4DF-3A767AE4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FD8FED-6D23-49C4-BEBA-25FD81161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0D74CA-C3D5-2B59-E125-6217D3FD2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C4BAD7-8B94-BBAE-B2C7-E5F6EE3E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F279CA-D613-8240-526D-8956520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005FB9-B1C9-62EC-865F-21C7437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B42415-764D-75A1-1C0F-409DC5C6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7490A-95AA-51EA-80BC-E50933F7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C7AAE-9E10-8D38-2849-0F2A0E93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F2F4-5146-458A-8B19-70F8646BBE3F}" type="datetimeFigureOut">
              <a:rPr lang="fr-FR" smtClean="0"/>
              <a:t>07/10/2022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8D820-B510-61FB-7047-20D16CAC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C41-92DE-DCF3-C585-B2963AB6D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A18C-F620-4FDE-B964-0F0513F049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01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71F20-8275-2328-CAE3-BBF4CCB23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879" y="-103392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AE" sz="7200" b="1" spc="600" dirty="0">
                <a:highlight>
                  <a:srgbClr val="FFFF00"/>
                </a:highlight>
              </a:rPr>
              <a:t>E</a:t>
            </a:r>
            <a:r>
              <a:rPr lang="fr-FR" sz="7200" b="1" spc="600" dirty="0">
                <a:highlight>
                  <a:srgbClr val="FFFF00"/>
                </a:highlight>
              </a:rPr>
              <a:t>SPACES NORMÉS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7734B47-19E6-CE63-2AA2-4646097A2B0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07927" y="1782453"/>
                <a:ext cx="9457363" cy="4011716"/>
              </a:xfrm>
            </p:spPr>
            <p:txBody>
              <a:bodyPr>
                <a:normAutofit/>
              </a:bodyPr>
              <a:lstStyle/>
              <a:p>
                <a:r>
                  <a:rPr lang="en-AE" sz="5400" b="1" dirty="0">
                    <a:solidFill>
                      <a:srgbClr val="FFFF00"/>
                    </a:solidFill>
                  </a:rPr>
                  <a:t>Montrer que</a:t>
                </a:r>
              </a:p>
              <a:p>
                <a:r>
                  <a:rPr lang="en-AE" sz="54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AE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:(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)⟼</m:t>
                    </m:r>
                    <m:d>
                      <m:dPr>
                        <m:begChr m:val="|"/>
                        <m:endChr m:val="|"/>
                        <m:ctrlP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en-GB" sz="5400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fr-FR" sz="5400" b="1" dirty="0">
                    <a:solidFill>
                      <a:srgbClr val="FFFF00"/>
                    </a:solidFill>
                  </a:rPr>
                  <a:t>             e</a:t>
                </a:r>
                <a:r>
                  <a:rPr lang="en-AE" sz="5400" b="1" dirty="0">
                    <a:solidFill>
                      <a:srgbClr val="FFFF00"/>
                    </a:solidFill>
                  </a:rPr>
                  <a:t>st une norme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E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E" sz="5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Sous-titre 2">
                <a:extLst>
                  <a:ext uri="{FF2B5EF4-FFF2-40B4-BE49-F238E27FC236}">
                    <a16:creationId xmlns:a16="http://schemas.microsoft.com/office/drawing/2014/main" id="{D7734B47-19E6-CE63-2AA2-4646097A2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07927" y="1782453"/>
                <a:ext cx="9457363" cy="4011716"/>
              </a:xfrm>
              <a:blipFill>
                <a:blip r:embed="rId3"/>
                <a:stretch>
                  <a:fillRect t="-6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1">
            <a:extLst>
              <a:ext uri="{FF2B5EF4-FFF2-40B4-BE49-F238E27FC236}">
                <a16:creationId xmlns:a16="http://schemas.microsoft.com/office/drawing/2014/main" id="{E7E4A3F8-63DD-7371-2D0F-228FEFB266B6}"/>
              </a:ext>
            </a:extLst>
          </p:cNvPr>
          <p:cNvSpPr txBox="1">
            <a:spLocks/>
          </p:cNvSpPr>
          <p:nvPr/>
        </p:nvSpPr>
        <p:spPr>
          <a:xfrm>
            <a:off x="8498006" y="402032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spc="600" dirty="0">
                <a:highlight>
                  <a:srgbClr val="FFFF00"/>
                </a:highlight>
              </a:rPr>
              <a:t>Norme 1</a:t>
            </a:r>
            <a:endParaRPr lang="fr-FR" b="1" spc="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7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6D45AB1D-2B11-47C8-731A-CBEE1A3E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879" y="-103392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AE" sz="7200" b="1" spc="600" dirty="0">
                <a:highlight>
                  <a:srgbClr val="FFFF00"/>
                </a:highlight>
              </a:rPr>
              <a:t>E</a:t>
            </a:r>
            <a:r>
              <a:rPr lang="fr-FR" sz="7200" b="1" spc="600" dirty="0">
                <a:highlight>
                  <a:srgbClr val="FFFF00"/>
                </a:highlight>
              </a:rPr>
              <a:t>SPACES NORMÉS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ous-titre 2">
                <a:extLst>
                  <a:ext uri="{FF2B5EF4-FFF2-40B4-BE49-F238E27FC236}">
                    <a16:creationId xmlns:a16="http://schemas.microsoft.com/office/drawing/2014/main" id="{09CBA7A7-865A-6A72-82B0-1425DC9DB0D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07927" y="1782453"/>
                <a:ext cx="9457363" cy="4011716"/>
              </a:xfrm>
            </p:spPr>
            <p:txBody>
              <a:bodyPr>
                <a:normAutofit/>
              </a:bodyPr>
              <a:lstStyle/>
              <a:p>
                <a:r>
                  <a:rPr lang="en-AE" sz="5400" b="1" dirty="0">
                    <a:solidFill>
                      <a:srgbClr val="FFFF00"/>
                    </a:solidFill>
                  </a:rPr>
                  <a:t>Montrer que</a:t>
                </a:r>
              </a:p>
              <a:p>
                <a:r>
                  <a:rPr lang="en-AE" sz="54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8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AE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48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:(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)⟼</m:t>
                    </m:r>
                    <m:rad>
                      <m:radPr>
                        <m:degHide m:val="on"/>
                        <m:ctrlPr>
                          <a:rPr lang="en-AE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E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GB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sz="48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GB" sz="4800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GB" sz="5400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fr-FR" sz="5400" b="1" dirty="0">
                    <a:solidFill>
                      <a:srgbClr val="FFFF00"/>
                    </a:solidFill>
                  </a:rPr>
                  <a:t>             e</a:t>
                </a:r>
                <a:r>
                  <a:rPr lang="en-AE" sz="5400" b="1" dirty="0">
                    <a:solidFill>
                      <a:srgbClr val="FFFF00"/>
                    </a:solidFill>
                  </a:rPr>
                  <a:t>st une norme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E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E" sz="5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Sous-titre 2">
                <a:extLst>
                  <a:ext uri="{FF2B5EF4-FFF2-40B4-BE49-F238E27FC236}">
                    <a16:creationId xmlns:a16="http://schemas.microsoft.com/office/drawing/2014/main" id="{09CBA7A7-865A-6A72-82B0-1425DC9DB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07927" y="1782453"/>
                <a:ext cx="9457363" cy="4011716"/>
              </a:xfrm>
              <a:blipFill>
                <a:blip r:embed="rId3"/>
                <a:stretch>
                  <a:fillRect t="-6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re 1">
            <a:extLst>
              <a:ext uri="{FF2B5EF4-FFF2-40B4-BE49-F238E27FC236}">
                <a16:creationId xmlns:a16="http://schemas.microsoft.com/office/drawing/2014/main" id="{EA2261F0-B4C8-8F50-EEB9-2B64B6F4BEAB}"/>
              </a:ext>
            </a:extLst>
          </p:cNvPr>
          <p:cNvSpPr txBox="1">
            <a:spLocks/>
          </p:cNvSpPr>
          <p:nvPr/>
        </p:nvSpPr>
        <p:spPr>
          <a:xfrm>
            <a:off x="6204972" y="444929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800" b="1" spc="600" dirty="0">
                <a:highlight>
                  <a:srgbClr val="FFFF00"/>
                </a:highlight>
              </a:rPr>
              <a:t>Norme euclidienne</a:t>
            </a:r>
            <a:endParaRPr lang="fr-FR" sz="4800" b="1" spc="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025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9E7A7BC4-0216-1E15-007B-AB97E8A83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879" y="-103392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AE" sz="7200" b="1" spc="600" dirty="0">
                <a:highlight>
                  <a:srgbClr val="FFFF00"/>
                </a:highlight>
              </a:rPr>
              <a:t>E</a:t>
            </a:r>
            <a:r>
              <a:rPr lang="fr-FR" sz="7200" b="1" spc="600" dirty="0">
                <a:highlight>
                  <a:srgbClr val="FFFF00"/>
                </a:highlight>
              </a:rPr>
              <a:t>SPACES NORMÉS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21507FA5-C0C7-DD73-4431-1DE8F14DBF3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422917" y="1782453"/>
                <a:ext cx="9457363" cy="4011716"/>
              </a:xfrm>
            </p:spPr>
            <p:txBody>
              <a:bodyPr>
                <a:normAutofit/>
              </a:bodyPr>
              <a:lstStyle/>
              <a:p>
                <a:r>
                  <a:rPr lang="en-AE" sz="5400" b="1" dirty="0">
                    <a:solidFill>
                      <a:srgbClr val="FFFF00"/>
                    </a:solidFill>
                  </a:rPr>
                  <a:t>Montrer que</a:t>
                </a:r>
              </a:p>
              <a:p>
                <a:r>
                  <a:rPr lang="en-AE" sz="54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40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GB" sz="4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AE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4000" b="1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sz="4000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:(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)⟼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𝒎𝒂𝒙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sz="4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;|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GB" sz="4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</m:oMath>
                </a14:m>
                <a:endParaRPr lang="en-GB" sz="6000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  <a:p>
                <a:r>
                  <a:rPr lang="fr-FR" sz="5400" b="1" dirty="0">
                    <a:solidFill>
                      <a:srgbClr val="FFFF00"/>
                    </a:solidFill>
                  </a:rPr>
                  <a:t>             e</a:t>
                </a:r>
                <a:r>
                  <a:rPr lang="en-AE" sz="5400" b="1" dirty="0">
                    <a:solidFill>
                      <a:srgbClr val="FFFF00"/>
                    </a:solidFill>
                  </a:rPr>
                  <a:t>st une norme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E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5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E" sz="5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21507FA5-C0C7-DD73-4431-1DE8F14DBF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422917" y="1782453"/>
                <a:ext cx="9457363" cy="4011716"/>
              </a:xfrm>
              <a:blipFill>
                <a:blip r:embed="rId3"/>
                <a:stretch>
                  <a:fillRect t="-6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re 1">
            <a:extLst>
              <a:ext uri="{FF2B5EF4-FFF2-40B4-BE49-F238E27FC236}">
                <a16:creationId xmlns:a16="http://schemas.microsoft.com/office/drawing/2014/main" id="{E57766C9-6B14-F9D3-B472-723B546ACC58}"/>
              </a:ext>
            </a:extLst>
          </p:cNvPr>
          <p:cNvSpPr txBox="1">
            <a:spLocks/>
          </p:cNvSpPr>
          <p:nvPr/>
        </p:nvSpPr>
        <p:spPr>
          <a:xfrm>
            <a:off x="8604354" y="6222950"/>
            <a:ext cx="4711908" cy="613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spc="600" dirty="0">
                <a:highlight>
                  <a:srgbClr val="FFFF00"/>
                </a:highlight>
              </a:rPr>
              <a:t>Norme infinie</a:t>
            </a:r>
            <a:endParaRPr lang="fr-FR" sz="3600" b="1" spc="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468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6EB46494-4C03-A9E3-C2BA-03C4FAEB74C3}"/>
              </a:ext>
            </a:extLst>
          </p:cNvPr>
          <p:cNvGrpSpPr/>
          <p:nvPr/>
        </p:nvGrpSpPr>
        <p:grpSpPr>
          <a:xfrm>
            <a:off x="7595584" y="1914640"/>
            <a:ext cx="1309877" cy="923330"/>
            <a:chOff x="4751068" y="2321004"/>
            <a:chExt cx="1309877" cy="923330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7C29C2A-B87B-8E7C-1CC4-C9165C225568}"/>
                </a:ext>
              </a:extLst>
            </p:cNvPr>
            <p:cNvSpPr txBox="1"/>
            <p:nvPr/>
          </p:nvSpPr>
          <p:spPr>
            <a:xfrm>
              <a:off x="4751068" y="2321004"/>
              <a:ext cx="1309877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👍</a:t>
              </a:r>
              <a:endParaRPr lang="fr-FR" sz="5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1CA4D-40A2-39C3-A510-CDBC787E394D}"/>
                </a:ext>
              </a:extLst>
            </p:cNvPr>
            <p:cNvSpPr/>
            <p:nvPr/>
          </p:nvSpPr>
          <p:spPr>
            <a:xfrm>
              <a:off x="4936080" y="2814188"/>
              <a:ext cx="159723" cy="3234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7054E54-1AD7-6BFA-14D7-FD3B88530555}"/>
              </a:ext>
            </a:extLst>
          </p:cNvPr>
          <p:cNvGrpSpPr/>
          <p:nvPr/>
        </p:nvGrpSpPr>
        <p:grpSpPr>
          <a:xfrm>
            <a:off x="2188505" y="1939823"/>
            <a:ext cx="3822323" cy="988907"/>
            <a:chOff x="3460713" y="2913961"/>
            <a:chExt cx="1990725" cy="515038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04D1819-53A3-1013-692B-6BB51F7A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56" y="2961232"/>
              <a:ext cx="747919" cy="420498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D773551A-ADF8-8067-94C3-A6C0833B47DA}"/>
                </a:ext>
              </a:extLst>
            </p:cNvPr>
            <p:cNvSpPr/>
            <p:nvPr/>
          </p:nvSpPr>
          <p:spPr>
            <a:xfrm>
              <a:off x="3460713" y="2913961"/>
              <a:ext cx="1990725" cy="515038"/>
            </a:xfrm>
            <a:custGeom>
              <a:avLst/>
              <a:gdLst>
                <a:gd name="connsiteX0" fmla="*/ 98427 w 2307609"/>
                <a:gd name="connsiteY0" fmla="*/ 0 h 590550"/>
                <a:gd name="connsiteX1" fmla="*/ 2209182 w 2307609"/>
                <a:gd name="connsiteY1" fmla="*/ 0 h 590550"/>
                <a:gd name="connsiteX2" fmla="*/ 2307609 w 2307609"/>
                <a:gd name="connsiteY2" fmla="*/ 98427 h 590550"/>
                <a:gd name="connsiteX3" fmla="*/ 2307609 w 2307609"/>
                <a:gd name="connsiteY3" fmla="*/ 492123 h 590550"/>
                <a:gd name="connsiteX4" fmla="*/ 2209182 w 2307609"/>
                <a:gd name="connsiteY4" fmla="*/ 590550 h 590550"/>
                <a:gd name="connsiteX5" fmla="*/ 98427 w 2307609"/>
                <a:gd name="connsiteY5" fmla="*/ 590550 h 590550"/>
                <a:gd name="connsiteX6" fmla="*/ 0 w 2307609"/>
                <a:gd name="connsiteY6" fmla="*/ 492123 h 590550"/>
                <a:gd name="connsiteX7" fmla="*/ 0 w 2307609"/>
                <a:gd name="connsiteY7" fmla="*/ 98427 h 590550"/>
                <a:gd name="connsiteX8" fmla="*/ 98427 w 2307609"/>
                <a:gd name="connsiteY8" fmla="*/ 0 h 590550"/>
                <a:gd name="connsiteX9" fmla="*/ 335151 w 2307609"/>
                <a:gd name="connsiteY9" fmla="*/ 55375 h 590550"/>
                <a:gd name="connsiteX10" fmla="*/ 95251 w 2307609"/>
                <a:gd name="connsiteY10" fmla="*/ 295275 h 590550"/>
                <a:gd name="connsiteX11" fmla="*/ 335151 w 2307609"/>
                <a:gd name="connsiteY11" fmla="*/ 535175 h 590550"/>
                <a:gd name="connsiteX12" fmla="*/ 575051 w 2307609"/>
                <a:gd name="connsiteY12" fmla="*/ 295275 h 590550"/>
                <a:gd name="connsiteX13" fmla="*/ 335151 w 2307609"/>
                <a:gd name="connsiteY13" fmla="*/ 55375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07609" h="590550">
                  <a:moveTo>
                    <a:pt x="98427" y="0"/>
                  </a:moveTo>
                  <a:lnTo>
                    <a:pt x="2209182" y="0"/>
                  </a:lnTo>
                  <a:cubicBezTo>
                    <a:pt x="2263542" y="0"/>
                    <a:pt x="2307609" y="44067"/>
                    <a:pt x="2307609" y="98427"/>
                  </a:cubicBezTo>
                  <a:lnTo>
                    <a:pt x="2307609" y="492123"/>
                  </a:lnTo>
                  <a:cubicBezTo>
                    <a:pt x="2307609" y="546483"/>
                    <a:pt x="2263542" y="590550"/>
                    <a:pt x="2209182" y="590550"/>
                  </a:cubicBezTo>
                  <a:lnTo>
                    <a:pt x="98427" y="590550"/>
                  </a:lnTo>
                  <a:cubicBezTo>
                    <a:pt x="44067" y="590550"/>
                    <a:pt x="0" y="546483"/>
                    <a:pt x="0" y="492123"/>
                  </a:cubicBezTo>
                  <a:lnTo>
                    <a:pt x="0" y="98427"/>
                  </a:lnTo>
                  <a:cubicBezTo>
                    <a:pt x="0" y="44067"/>
                    <a:pt x="44067" y="0"/>
                    <a:pt x="98427" y="0"/>
                  </a:cubicBezTo>
                  <a:close/>
                  <a:moveTo>
                    <a:pt x="335151" y="55375"/>
                  </a:moveTo>
                  <a:cubicBezTo>
                    <a:pt x="202658" y="55375"/>
                    <a:pt x="95251" y="162782"/>
                    <a:pt x="95251" y="295275"/>
                  </a:cubicBezTo>
                  <a:cubicBezTo>
                    <a:pt x="95251" y="427768"/>
                    <a:pt x="202658" y="535175"/>
                    <a:pt x="335151" y="535175"/>
                  </a:cubicBezTo>
                  <a:cubicBezTo>
                    <a:pt x="467644" y="535175"/>
                    <a:pt x="575051" y="427768"/>
                    <a:pt x="575051" y="295275"/>
                  </a:cubicBezTo>
                  <a:cubicBezTo>
                    <a:pt x="575051" y="162782"/>
                    <a:pt x="467644" y="55375"/>
                    <a:pt x="335151" y="55375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GB" sz="4800" b="1" dirty="0"/>
                <a:t>      s’abonner</a:t>
              </a:r>
              <a:endParaRPr lang="fr-FR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33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2"/>
    </mc:Choice>
    <mc:Fallback xmlns="">
      <p:transition spd="slow" advTm="3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8BBE24D5-BC21-5F18-A30B-A9FE53EC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879" y="-103392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AE" sz="7200" b="1" spc="600" dirty="0">
                <a:highlight>
                  <a:srgbClr val="FFFF00"/>
                </a:highlight>
              </a:rPr>
              <a:t>E</a:t>
            </a:r>
            <a:r>
              <a:rPr lang="fr-FR" sz="7200" b="1" spc="600" dirty="0">
                <a:highlight>
                  <a:srgbClr val="FFFF00"/>
                </a:highlight>
              </a:rPr>
              <a:t>SPACES NORMÉS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B81CF-E495-59F5-8233-C54C9A921683}"/>
              </a:ext>
            </a:extLst>
          </p:cNvPr>
          <p:cNvSpPr/>
          <p:nvPr/>
        </p:nvSpPr>
        <p:spPr>
          <a:xfrm>
            <a:off x="5228822" y="3068076"/>
            <a:ext cx="6821510" cy="888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4415AD4F-6703-A51D-F293-659EF2C056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7074" y="4873592"/>
                <a:ext cx="6153258" cy="680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AE" sz="4400" b="1" dirty="0"/>
                  <a:t>L’</a:t>
                </a:r>
                <a:r>
                  <a:rPr lang="en-AE" sz="4400" b="1" dirty="0">
                    <a:solidFill>
                      <a:schemeClr val="tx1"/>
                    </a:solidFill>
                  </a:rPr>
                  <a:t>Inégalité de Cauchy</a:t>
                </a:r>
                <a14:m>
                  <m:oMath xmlns:m="http://schemas.openxmlformats.org/officeDocument/2006/math">
                    <m:r>
                      <a:rPr lang="en-GB" sz="4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E" sz="4400" b="1" dirty="0">
                    <a:solidFill>
                      <a:schemeClr val="tx1"/>
                    </a:solidFill>
                  </a:rPr>
                  <a:t>Schwartz</a:t>
                </a:r>
              </a:p>
            </p:txBody>
          </p:sp>
        </mc:Choice>
        <mc:Fallback xmlns="">
          <p:sp>
            <p:nvSpPr>
              <p:cNvPr id="14" name="Titre 1">
                <a:extLst>
                  <a:ext uri="{FF2B5EF4-FFF2-40B4-BE49-F238E27FC236}">
                    <a16:creationId xmlns:a16="http://schemas.microsoft.com/office/drawing/2014/main" id="{4415AD4F-6703-A51D-F293-659EF2C05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074" y="4873592"/>
                <a:ext cx="6153258" cy="680641"/>
              </a:xfrm>
              <a:prstGeom prst="rect">
                <a:avLst/>
              </a:prstGeom>
              <a:blipFill>
                <a:blip r:embed="rId3"/>
                <a:stretch>
                  <a:fillRect l="-2569" t="-7018" r="-2470" b="-3508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ous-titre 2">
                <a:extLst>
                  <a:ext uri="{FF2B5EF4-FFF2-40B4-BE49-F238E27FC236}">
                    <a16:creationId xmlns:a16="http://schemas.microsoft.com/office/drawing/2014/main" id="{0A71DE8F-66C8-680B-4031-EAD15F3E2E8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1" y="3213206"/>
                <a:ext cx="8247454" cy="156927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𝒙𝒙</m:t>
                          </m:r>
                        </m:e>
                        <m:sup>
                          <m:r>
                            <a:rPr lang="en-GB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𝒚𝒚</m:t>
                          </m:r>
                        </m:e>
                        <m:sup>
                          <m:r>
                            <a:rPr lang="en-GB" sz="3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E" sz="3200" b="1" dirty="0">
                  <a:solidFill>
                    <a:schemeClr val="tx1"/>
                  </a:solidFill>
                </a:endParaRPr>
              </a:p>
              <a:p>
                <a:endParaRPr lang="en-AE" sz="3200" b="1" dirty="0"/>
              </a:p>
            </p:txBody>
          </p:sp>
        </mc:Choice>
        <mc:Fallback xmlns="">
          <p:sp>
            <p:nvSpPr>
              <p:cNvPr id="15" name="Sous-titre 2">
                <a:extLst>
                  <a:ext uri="{FF2B5EF4-FFF2-40B4-BE49-F238E27FC236}">
                    <a16:creationId xmlns:a16="http://schemas.microsoft.com/office/drawing/2014/main" id="{0A71DE8F-66C8-680B-4031-EAD15F3E2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1" y="3213206"/>
                <a:ext cx="8247454" cy="156927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EB68452-A281-28B1-F7FA-CB63AFB20CBA}"/>
              </a:ext>
            </a:extLst>
          </p:cNvPr>
          <p:cNvSpPr/>
          <p:nvPr/>
        </p:nvSpPr>
        <p:spPr>
          <a:xfrm>
            <a:off x="6960965" y="1998375"/>
            <a:ext cx="3172345" cy="888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+mj-lt"/>
              </a:rPr>
              <a:t>MONTRER QUE :</a:t>
            </a:r>
            <a:endParaRPr lang="fr-FR" sz="3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52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8BBE24D5-BC21-5F18-A30B-A9FE53ECB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2635" y="-1249793"/>
            <a:ext cx="10557393" cy="2815127"/>
          </a:xfrm>
        </p:spPr>
        <p:txBody>
          <a:bodyPr>
            <a:normAutofit/>
          </a:bodyPr>
          <a:lstStyle/>
          <a:p>
            <a:pPr algn="l"/>
            <a:r>
              <a:rPr lang="en-AE" sz="7200" b="1" spc="600" dirty="0">
                <a:highlight>
                  <a:srgbClr val="FFFF00"/>
                </a:highlight>
              </a:rPr>
              <a:t>Nombres Réels</a:t>
            </a:r>
            <a:endParaRPr lang="fr-FR" sz="7200" b="1" spc="600" dirty="0">
              <a:highlight>
                <a:srgbClr val="FFFF00"/>
              </a:highlight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415AD4F-6703-A51D-F293-659EF2C05683}"/>
              </a:ext>
            </a:extLst>
          </p:cNvPr>
          <p:cNvSpPr txBox="1">
            <a:spLocks/>
          </p:cNvSpPr>
          <p:nvPr/>
        </p:nvSpPr>
        <p:spPr>
          <a:xfrm>
            <a:off x="6198094" y="4896409"/>
            <a:ext cx="6153258" cy="680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E" sz="4000" b="1" dirty="0"/>
              <a:t>L’</a:t>
            </a:r>
            <a:r>
              <a:rPr lang="en-AE" sz="4000" b="1" dirty="0">
                <a:solidFill>
                  <a:schemeClr val="tx1"/>
                </a:solidFill>
              </a:rPr>
              <a:t>Inégalité </a:t>
            </a:r>
            <a:r>
              <a:rPr lang="en-AE" sz="4000" b="1" dirty="0"/>
              <a:t>Triangulaire (simple)</a:t>
            </a:r>
            <a:endParaRPr lang="en-AE" sz="4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AF20A402-4FCD-7077-4C57-E71A3A7C1B6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3741" y="2369558"/>
                <a:ext cx="9457363" cy="4011716"/>
              </a:xfrm>
            </p:spPr>
            <p:txBody>
              <a:bodyPr>
                <a:normAutofit/>
              </a:bodyPr>
              <a:lstStyle/>
              <a:p>
                <a:r>
                  <a:rPr lang="en-AE" sz="5400" b="1" dirty="0">
                    <a:solidFill>
                      <a:srgbClr val="FFFF00"/>
                    </a:solidFill>
                  </a:rPr>
                  <a:t>Montrer facilement que</a:t>
                </a:r>
              </a:p>
              <a:p>
                <a:r>
                  <a:rPr lang="en-AE" sz="6600" b="1" dirty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6000" b="1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GB" sz="6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60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GB" sz="6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+|</m:t>
                    </m:r>
                    <m:r>
                      <a:rPr lang="en-GB" sz="6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60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GB" sz="6600" b="1" dirty="0">
                  <a:solidFill>
                    <a:srgbClr val="FFFF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Sous-titre 2">
                <a:extLst>
                  <a:ext uri="{FF2B5EF4-FFF2-40B4-BE49-F238E27FC236}">
                    <a16:creationId xmlns:a16="http://schemas.microsoft.com/office/drawing/2014/main" id="{AF20A402-4FCD-7077-4C57-E71A3A7C1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3741" y="2369558"/>
                <a:ext cx="9457363" cy="4011716"/>
              </a:xfrm>
              <a:blipFill>
                <a:blip r:embed="rId3"/>
                <a:stretch>
                  <a:fillRect t="-6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3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115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ESPACES NORMÉS</vt:lpstr>
      <vt:lpstr>ESPACES NORMÉS</vt:lpstr>
      <vt:lpstr>ESPACES NORMÉS</vt:lpstr>
      <vt:lpstr>Présentation PowerPoint</vt:lpstr>
      <vt:lpstr>ESPACES NORMÉS</vt:lpstr>
      <vt:lpstr>Nombres Réels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ESPACES NORMES</dc:title>
  <dc:creator>NDEYE YACINE DIAGNE</dc:creator>
  <cp:lastModifiedBy>NDEYE YACINE DIAGNE</cp:lastModifiedBy>
  <cp:revision>9</cp:revision>
  <dcterms:created xsi:type="dcterms:W3CDTF">2022-07-21T23:51:56Z</dcterms:created>
  <dcterms:modified xsi:type="dcterms:W3CDTF">2022-10-07T15:16:09Z</dcterms:modified>
</cp:coreProperties>
</file>