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76323" y="-46039"/>
            <a:ext cx="8274684" cy="720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E7D9B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7D9B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E7D9B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7D9B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738690"/>
            <a:ext cx="18288000" cy="7548880"/>
          </a:xfrm>
          <a:custGeom>
            <a:avLst/>
            <a:gdLst/>
            <a:ahLst/>
            <a:cxnLst/>
            <a:rect l="l" t="t" r="r" b="b"/>
            <a:pathLst>
              <a:path w="18288000" h="7548880">
                <a:moveTo>
                  <a:pt x="18287999" y="7548309"/>
                </a:moveTo>
                <a:lnTo>
                  <a:pt x="0" y="754830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7548309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E7D9B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E7D9B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6323" y="-46039"/>
            <a:ext cx="8274684" cy="72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E7D9B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4820" y="2244591"/>
            <a:ext cx="7969250" cy="299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7D9B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2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30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obiskill.fr/emploi/developpeur-golang/" TargetMode="External"/><Relationship Id="rId3" Type="http://schemas.openxmlformats.org/officeDocument/2006/relationships/image" Target="../media/image39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54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56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7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Relationship Id="rId3" Type="http://schemas.openxmlformats.org/officeDocument/2006/relationships/image" Target="../media/image61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16905" cy="10287000"/>
          </a:xfrm>
          <a:custGeom>
            <a:avLst/>
            <a:gdLst/>
            <a:ahLst/>
            <a:cxnLst/>
            <a:rect l="l" t="t" r="r" b="b"/>
            <a:pathLst>
              <a:path w="5716905" h="10287000">
                <a:moveTo>
                  <a:pt x="0" y="10286999"/>
                </a:moveTo>
                <a:lnTo>
                  <a:pt x="5716693" y="10286999"/>
                </a:lnTo>
                <a:lnTo>
                  <a:pt x="571669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51915" y="0"/>
            <a:ext cx="17936210" cy="10287000"/>
            <a:chOff x="351915" y="0"/>
            <a:chExt cx="17936210" cy="10287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915" y="1670896"/>
              <a:ext cx="6168846" cy="627697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716693" y="0"/>
              <a:ext cx="12571730" cy="10287000"/>
            </a:xfrm>
            <a:custGeom>
              <a:avLst/>
              <a:gdLst/>
              <a:ahLst/>
              <a:cxnLst/>
              <a:rect l="l" t="t" r="r" b="b"/>
              <a:pathLst>
                <a:path w="12571730" h="10287000">
                  <a:moveTo>
                    <a:pt x="12571306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2571306" y="0"/>
                  </a:lnTo>
                  <a:lnTo>
                    <a:pt x="12571306" y="10286999"/>
                  </a:lnTo>
                  <a:close/>
                </a:path>
              </a:pathLst>
            </a:custGeom>
            <a:solidFill>
              <a:srgbClr val="E7D9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4822" y="2004284"/>
              <a:ext cx="6333177" cy="62769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06828" y="176404"/>
            <a:ext cx="4351020" cy="133731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740"/>
              </a:spcBef>
            </a:pPr>
            <a:r>
              <a:rPr dirty="0" spc="229" b="1">
                <a:solidFill>
                  <a:srgbClr val="6A4931"/>
                </a:solidFill>
                <a:latin typeface="Cambria"/>
                <a:cs typeface="Cambria"/>
              </a:rPr>
              <a:t>Projet</a:t>
            </a:r>
            <a:r>
              <a:rPr dirty="0" spc="210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pc="340" b="1">
                <a:solidFill>
                  <a:srgbClr val="6A4931"/>
                </a:solidFill>
                <a:latin typeface="Cambria"/>
                <a:cs typeface="Cambria"/>
              </a:rPr>
              <a:t>Gestion </a:t>
            </a:r>
            <a:r>
              <a:rPr dirty="0" spc="285" b="1">
                <a:solidFill>
                  <a:srgbClr val="6A4931"/>
                </a:solidFill>
                <a:latin typeface="Cambria"/>
                <a:cs typeface="Cambria"/>
              </a:rPr>
              <a:t>Hotelière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6643744" y="1727087"/>
            <a:ext cx="3598545" cy="2738120"/>
          </a:xfrm>
          <a:prstGeom prst="rect">
            <a:avLst/>
          </a:prstGeom>
        </p:spPr>
        <p:txBody>
          <a:bodyPr wrap="square" lIns="0" tIns="242570" rIns="0" bIns="0" rtlCol="0" vert="horz">
            <a:spAutoFit/>
          </a:bodyPr>
          <a:lstStyle/>
          <a:p>
            <a:pPr marL="370205">
              <a:lnSpc>
                <a:spcPct val="100000"/>
              </a:lnSpc>
              <a:spcBef>
                <a:spcPts val="1910"/>
              </a:spcBef>
            </a:pPr>
            <a:r>
              <a:rPr dirty="0" sz="2700" spc="190">
                <a:solidFill>
                  <a:srgbClr val="6A4931"/>
                </a:solidFill>
                <a:latin typeface="Calibri"/>
                <a:cs typeface="Calibri"/>
              </a:rPr>
              <a:t>Présenté</a:t>
            </a:r>
            <a:r>
              <a:rPr dirty="0" sz="2700" spc="204">
                <a:solidFill>
                  <a:srgbClr val="6A4931"/>
                </a:solidFill>
                <a:latin typeface="Calibri"/>
                <a:cs typeface="Calibri"/>
              </a:rPr>
              <a:t> </a:t>
            </a:r>
            <a:r>
              <a:rPr dirty="0" sz="2700" spc="300">
                <a:solidFill>
                  <a:srgbClr val="6A4931"/>
                </a:solidFill>
                <a:latin typeface="Calibri"/>
                <a:cs typeface="Calibri"/>
              </a:rPr>
              <a:t>par</a:t>
            </a:r>
            <a:endParaRPr sz="2700">
              <a:latin typeface="Calibri"/>
              <a:cs typeface="Calibri"/>
            </a:endParaRPr>
          </a:p>
          <a:p>
            <a:pPr marL="12700" marR="5080">
              <a:lnSpc>
                <a:spcPct val="115700"/>
              </a:lnSpc>
              <a:spcBef>
                <a:spcPts val="1305"/>
              </a:spcBef>
            </a:pPr>
            <a:r>
              <a:rPr dirty="0" sz="2700" spc="330">
                <a:solidFill>
                  <a:srgbClr val="6A4931"/>
                </a:solidFill>
                <a:latin typeface="Calibri"/>
                <a:cs typeface="Calibri"/>
              </a:rPr>
              <a:t>Yaye</a:t>
            </a:r>
            <a:r>
              <a:rPr dirty="0" sz="2700" spc="215">
                <a:solidFill>
                  <a:srgbClr val="6A4931"/>
                </a:solidFill>
                <a:latin typeface="Calibri"/>
                <a:cs typeface="Calibri"/>
              </a:rPr>
              <a:t> </a:t>
            </a:r>
            <a:r>
              <a:rPr dirty="0" sz="2700" spc="150">
                <a:solidFill>
                  <a:srgbClr val="6A4931"/>
                </a:solidFill>
                <a:latin typeface="Calibri"/>
                <a:cs typeface="Calibri"/>
              </a:rPr>
              <a:t>Aissatou</a:t>
            </a:r>
            <a:r>
              <a:rPr dirty="0" sz="2700" spc="215">
                <a:solidFill>
                  <a:srgbClr val="6A4931"/>
                </a:solidFill>
                <a:latin typeface="Calibri"/>
                <a:cs typeface="Calibri"/>
              </a:rPr>
              <a:t> </a:t>
            </a:r>
            <a:r>
              <a:rPr dirty="0" sz="2700" spc="245">
                <a:solidFill>
                  <a:srgbClr val="6A4931"/>
                </a:solidFill>
                <a:latin typeface="Calibri"/>
                <a:cs typeface="Calibri"/>
              </a:rPr>
              <a:t>Mbodj </a:t>
            </a:r>
            <a:r>
              <a:rPr dirty="0" sz="2700" spc="225">
                <a:solidFill>
                  <a:srgbClr val="6A4931"/>
                </a:solidFill>
                <a:latin typeface="Calibri"/>
                <a:cs typeface="Calibri"/>
              </a:rPr>
              <a:t>Moustapha </a:t>
            </a:r>
            <a:r>
              <a:rPr dirty="0" sz="2700" spc="310">
                <a:solidFill>
                  <a:srgbClr val="6A4931"/>
                </a:solidFill>
                <a:latin typeface="Calibri"/>
                <a:cs typeface="Calibri"/>
              </a:rPr>
              <a:t>Mangane </a:t>
            </a:r>
            <a:r>
              <a:rPr dirty="0" sz="2700" spc="229">
                <a:solidFill>
                  <a:srgbClr val="6A4931"/>
                </a:solidFill>
                <a:latin typeface="Calibri"/>
                <a:cs typeface="Calibri"/>
              </a:rPr>
              <a:t>Mouhamed</a:t>
            </a:r>
            <a:r>
              <a:rPr dirty="0" sz="2700" spc="225">
                <a:solidFill>
                  <a:srgbClr val="6A4931"/>
                </a:solidFill>
                <a:latin typeface="Calibri"/>
                <a:cs typeface="Calibri"/>
              </a:rPr>
              <a:t> </a:t>
            </a:r>
            <a:r>
              <a:rPr dirty="0" sz="2700" spc="260">
                <a:solidFill>
                  <a:srgbClr val="6A4931"/>
                </a:solidFill>
                <a:latin typeface="Calibri"/>
                <a:cs typeface="Calibri"/>
              </a:rPr>
              <a:t>Cisse </a:t>
            </a:r>
            <a:r>
              <a:rPr dirty="0" sz="2700" spc="285">
                <a:solidFill>
                  <a:srgbClr val="6A4931"/>
                </a:solidFill>
                <a:latin typeface="Calibri"/>
                <a:cs typeface="Calibri"/>
              </a:rPr>
              <a:t>MbayeDieng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738690"/>
            <a:ext cx="18288000" cy="7548880"/>
            <a:chOff x="0" y="2738690"/>
            <a:chExt cx="18288000" cy="7548880"/>
          </a:xfrm>
        </p:grpSpPr>
        <p:sp>
          <p:nvSpPr>
            <p:cNvPr id="4" name="object 4" descr=""/>
            <p:cNvSpPr/>
            <p:nvPr/>
          </p:nvSpPr>
          <p:spPr>
            <a:xfrm>
              <a:off x="0" y="2738690"/>
              <a:ext cx="18288000" cy="7548880"/>
            </a:xfrm>
            <a:custGeom>
              <a:avLst/>
              <a:gdLst/>
              <a:ahLst/>
              <a:cxnLst/>
              <a:rect l="l" t="t" r="r" b="b"/>
              <a:pathLst>
                <a:path w="18288000" h="7548880">
                  <a:moveTo>
                    <a:pt x="18287999" y="7548309"/>
                  </a:moveTo>
                  <a:lnTo>
                    <a:pt x="0" y="7548309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7548309"/>
                  </a:lnTo>
                  <a:close/>
                </a:path>
              </a:pathLst>
            </a:custGeom>
            <a:solidFill>
              <a:srgbClr val="6A49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374" y="5058647"/>
              <a:ext cx="104774" cy="1047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5820" y="-66048"/>
            <a:ext cx="10149205" cy="2520950"/>
          </a:xfrm>
          <a:prstGeom prst="rect"/>
        </p:spPr>
        <p:txBody>
          <a:bodyPr wrap="square" lIns="0" tIns="118110" rIns="0" bIns="0" rtlCol="0" vert="horz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930"/>
              </a:spcBef>
            </a:pPr>
            <a:r>
              <a:rPr dirty="0" sz="5850" spc="525" b="1">
                <a:solidFill>
                  <a:srgbClr val="6A4931"/>
                </a:solidFill>
                <a:latin typeface="Cambria"/>
                <a:cs typeface="Cambria"/>
              </a:rPr>
              <a:t>III-</a:t>
            </a:r>
            <a:r>
              <a:rPr dirty="0" sz="5850" spc="505" b="1">
                <a:solidFill>
                  <a:srgbClr val="6A4931"/>
                </a:solidFill>
                <a:latin typeface="Cambria"/>
                <a:cs typeface="Cambria"/>
              </a:rPr>
              <a:t>Les</a:t>
            </a:r>
            <a:r>
              <a:rPr dirty="0" sz="5850" spc="270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z="5850" spc="340" b="1">
                <a:solidFill>
                  <a:srgbClr val="6A4931"/>
                </a:solidFill>
                <a:latin typeface="Cambria"/>
                <a:cs typeface="Cambria"/>
              </a:rPr>
              <a:t>paramètres</a:t>
            </a:r>
            <a:r>
              <a:rPr dirty="0" sz="5850" spc="275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z="5850" spc="405" b="1">
                <a:solidFill>
                  <a:srgbClr val="6A4931"/>
                </a:solidFill>
                <a:latin typeface="Cambria"/>
                <a:cs typeface="Cambria"/>
              </a:rPr>
              <a:t>de </a:t>
            </a:r>
            <a:r>
              <a:rPr dirty="0" sz="5850" spc="440" b="1">
                <a:solidFill>
                  <a:srgbClr val="6A4931"/>
                </a:solidFill>
                <a:latin typeface="Cambria"/>
                <a:cs typeface="Cambria"/>
              </a:rPr>
              <a:t>l'environnement</a:t>
            </a:r>
            <a:r>
              <a:rPr dirty="0" sz="5850" spc="325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z="5850" spc="350" b="1">
                <a:solidFill>
                  <a:srgbClr val="6A4931"/>
                </a:solidFill>
                <a:latin typeface="Cambria"/>
                <a:cs typeface="Cambria"/>
              </a:rPr>
              <a:t>matériel </a:t>
            </a:r>
            <a:r>
              <a:rPr dirty="0" sz="5850" spc="195" b="1">
                <a:solidFill>
                  <a:srgbClr val="6A4931"/>
                </a:solidFill>
                <a:latin typeface="Cambria"/>
                <a:cs typeface="Cambria"/>
              </a:rPr>
              <a:t>et</a:t>
            </a:r>
            <a:r>
              <a:rPr dirty="0" sz="5850" spc="270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z="5850" spc="100" b="1">
                <a:solidFill>
                  <a:srgbClr val="6A4931"/>
                </a:solidFill>
                <a:latin typeface="Cambria"/>
                <a:cs typeface="Cambria"/>
              </a:rPr>
              <a:t>test</a:t>
            </a:r>
            <a:endParaRPr sz="585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4965" y="4774541"/>
            <a:ext cx="6995159" cy="101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  <a:tabLst>
                <a:tab pos="449580" algn="l"/>
              </a:tabLst>
            </a:pPr>
            <a:r>
              <a:rPr dirty="0" sz="2800" spc="275">
                <a:solidFill>
                  <a:srgbClr val="E7D9BF"/>
                </a:solidFill>
                <a:latin typeface="Calibri"/>
                <a:cs typeface="Calibri"/>
              </a:rPr>
              <a:t>4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270">
                <a:solidFill>
                  <a:srgbClr val="E7D9BF"/>
                </a:solidFill>
                <a:latin typeface="Calibri"/>
                <a:cs typeface="Calibri"/>
              </a:rPr>
              <a:t>Machine</a:t>
            </a:r>
            <a:r>
              <a:rPr dirty="0" sz="2800" spc="30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45">
                <a:solidFill>
                  <a:srgbClr val="E7D9BF"/>
                </a:solidFill>
                <a:latin typeface="Calibri"/>
                <a:cs typeface="Calibri"/>
              </a:rPr>
              <a:t>Virtuelle</a:t>
            </a:r>
            <a:r>
              <a:rPr dirty="0" sz="2800" spc="30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800" spc="30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90">
                <a:solidFill>
                  <a:srgbClr val="E7D9BF"/>
                </a:solidFill>
                <a:latin typeface="Calibri"/>
                <a:cs typeface="Calibri"/>
              </a:rPr>
              <a:t>VirtualBox</a:t>
            </a:r>
            <a:r>
              <a:rPr dirty="0" sz="2800" spc="3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45">
                <a:solidFill>
                  <a:srgbClr val="E7D9BF"/>
                </a:solidFill>
                <a:latin typeface="Calibri"/>
                <a:cs typeface="Calibri"/>
              </a:rPr>
              <a:t>invité 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800" spc="26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50">
                <a:solidFill>
                  <a:srgbClr val="E7D9BF"/>
                </a:solidFill>
                <a:latin typeface="Calibri"/>
                <a:cs typeface="Calibri"/>
              </a:rPr>
              <a:t>une</a:t>
            </a:r>
            <a:r>
              <a:rPr dirty="0" sz="2800" spc="2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254">
                <a:solidFill>
                  <a:srgbClr val="E7D9BF"/>
                </a:solidFill>
                <a:latin typeface="Calibri"/>
                <a:cs typeface="Calibri"/>
              </a:rPr>
              <a:t>machine</a:t>
            </a:r>
            <a:r>
              <a:rPr dirty="0" sz="2800" spc="2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75">
                <a:solidFill>
                  <a:srgbClr val="E7D9BF"/>
                </a:solidFill>
                <a:latin typeface="Calibri"/>
                <a:cs typeface="Calibri"/>
              </a:rPr>
              <a:t>hote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33374" y="7039847"/>
            <a:ext cx="104775" cy="2085975"/>
            <a:chOff x="333374" y="7039847"/>
            <a:chExt cx="104775" cy="208597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374" y="7039847"/>
              <a:ext cx="104774" cy="10477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374" y="8525746"/>
              <a:ext cx="104774" cy="10477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374" y="9021046"/>
              <a:ext cx="104774" cy="104774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594965" y="6755741"/>
            <a:ext cx="6997065" cy="101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14655">
              <a:lnSpc>
                <a:spcPct val="116100"/>
              </a:lnSpc>
              <a:spcBef>
                <a:spcPts val="95"/>
              </a:spcBef>
              <a:tabLst>
                <a:tab pos="2115820" algn="l"/>
                <a:tab pos="3105785" algn="l"/>
                <a:tab pos="3780790" algn="l"/>
                <a:tab pos="4215130" algn="l"/>
                <a:tab pos="4975225" algn="l"/>
                <a:tab pos="5952490" algn="l"/>
                <a:tab pos="6518909" algn="l"/>
              </a:tabLst>
            </a:pPr>
            <a:r>
              <a:rPr dirty="0" sz="2800" spc="245">
                <a:solidFill>
                  <a:srgbClr val="E7D9BF"/>
                </a:solidFill>
                <a:latin typeface="Calibri"/>
                <a:cs typeface="Calibri"/>
              </a:rPr>
              <a:t>machine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175">
                <a:solidFill>
                  <a:srgbClr val="E7D9BF"/>
                </a:solidFill>
                <a:latin typeface="Calibri"/>
                <a:cs typeface="Calibri"/>
              </a:rPr>
              <a:t>hote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35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275">
                <a:solidFill>
                  <a:srgbClr val="E7D9BF"/>
                </a:solidFill>
                <a:latin typeface="Calibri"/>
                <a:cs typeface="Calibri"/>
              </a:rPr>
              <a:t>4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495">
                <a:solidFill>
                  <a:srgbClr val="E7D9BF"/>
                </a:solidFill>
                <a:latin typeface="Calibri"/>
                <a:cs typeface="Calibri"/>
              </a:rPr>
              <a:t>Go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270">
                <a:solidFill>
                  <a:srgbClr val="E7D9BF"/>
                </a:solidFill>
                <a:latin typeface="Calibri"/>
                <a:cs typeface="Calibri"/>
              </a:rPr>
              <a:t>Ram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190">
                <a:solidFill>
                  <a:srgbClr val="E7D9BF"/>
                </a:solidFill>
                <a:latin typeface="Calibri"/>
                <a:cs typeface="Calibri"/>
              </a:rPr>
              <a:t>et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140">
                <a:solidFill>
                  <a:srgbClr val="E7D9BF"/>
                </a:solidFill>
                <a:latin typeface="Calibri"/>
                <a:cs typeface="Calibri"/>
              </a:rPr>
              <a:t>les </a:t>
            </a:r>
            <a:r>
              <a:rPr dirty="0" sz="2800" spc="254">
                <a:solidFill>
                  <a:srgbClr val="E7D9BF"/>
                </a:solidFill>
                <a:latin typeface="Calibri"/>
                <a:cs typeface="Calibri"/>
              </a:rPr>
              <a:t>machine</a:t>
            </a:r>
            <a:r>
              <a:rPr dirty="0" sz="28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40">
                <a:solidFill>
                  <a:srgbClr val="E7D9BF"/>
                </a:solidFill>
                <a:latin typeface="Calibri"/>
                <a:cs typeface="Calibri"/>
              </a:rPr>
              <a:t>virtuelle</a:t>
            </a:r>
            <a:r>
              <a:rPr dirty="0" sz="28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70">
                <a:solidFill>
                  <a:srgbClr val="E7D9BF"/>
                </a:solidFill>
                <a:latin typeface="Calibri"/>
                <a:cs typeface="Calibri"/>
              </a:rPr>
              <a:t>tel</a:t>
            </a:r>
            <a:r>
              <a:rPr dirty="0" sz="28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520">
                <a:solidFill>
                  <a:srgbClr val="E7D9BF"/>
                </a:solidFill>
                <a:latin typeface="Calibri"/>
                <a:cs typeface="Calibri"/>
              </a:rPr>
              <a:t>Go</a:t>
            </a:r>
            <a:r>
              <a:rPr dirty="0" sz="28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85">
                <a:solidFill>
                  <a:srgbClr val="E7D9BF"/>
                </a:solidFill>
                <a:latin typeface="Calibri"/>
                <a:cs typeface="Calibri"/>
              </a:rPr>
              <a:t>chacun..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324887" y="8803273"/>
            <a:ext cx="2267585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164590" algn="l"/>
              </a:tabLst>
            </a:pPr>
            <a:r>
              <a:rPr dirty="0" sz="2800" spc="125">
                <a:solidFill>
                  <a:srgbClr val="E7D9BF"/>
                </a:solidFill>
                <a:latin typeface="Calibri"/>
                <a:cs typeface="Calibri"/>
              </a:rPr>
              <a:t>une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225">
                <a:solidFill>
                  <a:srgbClr val="E7D9BF"/>
                </a:solidFill>
                <a:latin typeface="Calibri"/>
                <a:cs typeface="Calibri"/>
              </a:rPr>
              <a:t>bonne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94965" y="9298573"/>
            <a:ext cx="5986780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215">
                <a:solidFill>
                  <a:srgbClr val="E7D9BF"/>
                </a:solidFill>
                <a:latin typeface="Calibri"/>
                <a:cs typeface="Calibri"/>
              </a:rPr>
              <a:t>communication</a:t>
            </a:r>
            <a:r>
              <a:rPr dirty="0" sz="28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90">
                <a:solidFill>
                  <a:srgbClr val="E7D9BF"/>
                </a:solidFill>
                <a:latin typeface="Calibri"/>
                <a:cs typeface="Calibri"/>
              </a:rPr>
              <a:t>entre</a:t>
            </a:r>
            <a:r>
              <a:rPr dirty="0" sz="28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6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8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220">
                <a:solidFill>
                  <a:srgbClr val="E7D9BF"/>
                </a:solidFill>
                <a:latin typeface="Calibri"/>
                <a:cs typeface="Calibri"/>
              </a:rPr>
              <a:t>machines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-12700" y="3850273"/>
            <a:ext cx="4716780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50">
                <a:solidFill>
                  <a:srgbClr val="E7D9BF"/>
                </a:solidFill>
                <a:latin typeface="Calibri"/>
                <a:cs typeface="Calibri"/>
              </a:rPr>
              <a:t>A.</a:t>
            </a:r>
            <a:r>
              <a:rPr dirty="0" sz="28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245">
                <a:solidFill>
                  <a:srgbClr val="E7D9BF"/>
                </a:solidFill>
                <a:latin typeface="Calibri"/>
                <a:cs typeface="Calibri"/>
              </a:rPr>
              <a:t>Configuration</a:t>
            </a:r>
            <a:r>
              <a:rPr dirty="0" sz="28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204">
                <a:solidFill>
                  <a:srgbClr val="E7D9BF"/>
                </a:solidFill>
                <a:latin typeface="Calibri"/>
                <a:cs typeface="Calibri"/>
              </a:rPr>
              <a:t>matérielle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4902" y="4345573"/>
            <a:ext cx="5031740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-50">
                <a:solidFill>
                  <a:srgbClr val="E7D9BF"/>
                </a:solidFill>
                <a:latin typeface="Calibri"/>
                <a:cs typeface="Calibri"/>
              </a:rPr>
              <a:t>1.</a:t>
            </a:r>
            <a:r>
              <a:rPr dirty="0" sz="2800" spc="145">
                <a:solidFill>
                  <a:srgbClr val="E7D9BF"/>
                </a:solidFill>
                <a:latin typeface="Calibri"/>
                <a:cs typeface="Calibri"/>
              </a:rPr>
              <a:t> Liste</a:t>
            </a:r>
            <a:r>
              <a:rPr dirty="0" sz="2800" spc="1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270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2800" spc="1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229">
                <a:solidFill>
                  <a:srgbClr val="E7D9BF"/>
                </a:solidFill>
                <a:latin typeface="Calibri"/>
                <a:cs typeface="Calibri"/>
              </a:rPr>
              <a:t>machines</a:t>
            </a:r>
            <a:r>
              <a:rPr dirty="0" sz="2800" spc="1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25">
                <a:solidFill>
                  <a:srgbClr val="E7D9BF"/>
                </a:solidFill>
                <a:latin typeface="Calibri"/>
                <a:cs typeface="Calibri"/>
              </a:rPr>
              <a:t>utilisées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-12700" y="5831473"/>
            <a:ext cx="7600315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615315" algn="l"/>
                <a:tab pos="3364229" algn="l"/>
                <a:tab pos="5524500" algn="l"/>
                <a:tab pos="6285230" algn="l"/>
              </a:tabLst>
            </a:pPr>
            <a:r>
              <a:rPr dirty="0" sz="2800" spc="100">
                <a:solidFill>
                  <a:srgbClr val="E7D9BF"/>
                </a:solidFill>
                <a:latin typeface="Calibri"/>
                <a:cs typeface="Calibri"/>
              </a:rPr>
              <a:t>2.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240">
                <a:solidFill>
                  <a:srgbClr val="E7D9BF"/>
                </a:solidFill>
                <a:latin typeface="Calibri"/>
                <a:cs typeface="Calibri"/>
              </a:rPr>
              <a:t>Spécifications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190">
                <a:solidFill>
                  <a:srgbClr val="E7D9BF"/>
                </a:solidFill>
                <a:latin typeface="Calibri"/>
                <a:cs typeface="Calibri"/>
              </a:rPr>
              <a:t>techniques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35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295">
                <a:solidFill>
                  <a:srgbClr val="E7D9BF"/>
                </a:solidFill>
                <a:latin typeface="Calibri"/>
                <a:cs typeface="Calibri"/>
              </a:rPr>
              <a:t>chaque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-12700" y="6326773"/>
            <a:ext cx="1501775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245">
                <a:solidFill>
                  <a:srgbClr val="E7D9BF"/>
                </a:solidFill>
                <a:latin typeface="Calibri"/>
                <a:cs typeface="Calibri"/>
              </a:rPr>
              <a:t>machine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-12700" y="7746341"/>
            <a:ext cx="4822190" cy="1511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35025" marR="720725" indent="-822960">
              <a:lnSpc>
                <a:spcPct val="116100"/>
              </a:lnSpc>
              <a:spcBef>
                <a:spcPts val="95"/>
              </a:spcBef>
            </a:pPr>
            <a:r>
              <a:rPr dirty="0" sz="2800" spc="125">
                <a:solidFill>
                  <a:srgbClr val="E7D9BF"/>
                </a:solidFill>
                <a:latin typeface="Calibri"/>
                <a:cs typeface="Calibri"/>
              </a:rPr>
              <a:t>3.</a:t>
            </a:r>
            <a:r>
              <a:rPr dirty="0" sz="28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245">
                <a:solidFill>
                  <a:srgbClr val="E7D9BF"/>
                </a:solidFill>
                <a:latin typeface="Calibri"/>
                <a:cs typeface="Calibri"/>
              </a:rPr>
              <a:t>Configuration</a:t>
            </a:r>
            <a:r>
              <a:rPr dirty="0" sz="28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220">
                <a:solidFill>
                  <a:srgbClr val="E7D9BF"/>
                </a:solidFill>
                <a:latin typeface="Calibri"/>
                <a:cs typeface="Calibri"/>
              </a:rPr>
              <a:t>réseau </a:t>
            </a:r>
            <a:r>
              <a:rPr dirty="0" sz="2800" spc="240">
                <a:solidFill>
                  <a:srgbClr val="E7D9BF"/>
                </a:solidFill>
                <a:latin typeface="Calibri"/>
                <a:cs typeface="Calibri"/>
              </a:rPr>
              <a:t>adresses</a:t>
            </a:r>
            <a:r>
              <a:rPr dirty="0" sz="280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05">
                <a:solidFill>
                  <a:srgbClr val="E7D9BF"/>
                </a:solidFill>
                <a:latin typeface="Calibri"/>
                <a:cs typeface="Calibri"/>
              </a:rPr>
              <a:t>IP</a:t>
            </a:r>
            <a:endParaRPr sz="2800">
              <a:latin typeface="Calibri"/>
              <a:cs typeface="Calibri"/>
            </a:endParaRPr>
          </a:p>
          <a:p>
            <a:pPr marL="1156335">
              <a:lnSpc>
                <a:spcPct val="100000"/>
              </a:lnSpc>
              <a:spcBef>
                <a:spcPts val="540"/>
              </a:spcBef>
              <a:tabLst>
                <a:tab pos="2686050" algn="l"/>
                <a:tab pos="4021454" algn="l"/>
              </a:tabLst>
            </a:pPr>
            <a:r>
              <a:rPr dirty="0" sz="2800" spc="265">
                <a:solidFill>
                  <a:srgbClr val="E7D9BF"/>
                </a:solidFill>
                <a:latin typeface="Calibri"/>
                <a:cs typeface="Calibri"/>
              </a:rPr>
              <a:t>mode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190">
                <a:solidFill>
                  <a:srgbClr val="E7D9BF"/>
                </a:solidFill>
                <a:latin typeface="Calibri"/>
                <a:cs typeface="Calibri"/>
              </a:rPr>
              <a:t>pont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170">
                <a:solidFill>
                  <a:srgbClr val="E7D9BF"/>
                </a:solidFill>
                <a:latin typeface="Calibri"/>
                <a:cs typeface="Calibri"/>
              </a:rPr>
              <a:t>pour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9276215" y="5003101"/>
            <a:ext cx="104775" cy="581025"/>
            <a:chOff x="9276215" y="5003101"/>
            <a:chExt cx="104775" cy="581025"/>
          </a:xfrm>
        </p:grpSpPr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6215" y="5003101"/>
              <a:ext cx="104775" cy="10477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6215" y="5479351"/>
              <a:ext cx="104775" cy="104774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8958716" y="4744351"/>
            <a:ext cx="9281795" cy="1930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03935" marR="5080">
              <a:lnSpc>
                <a:spcPct val="117900"/>
              </a:lnSpc>
              <a:spcBef>
                <a:spcPts val="90"/>
              </a:spcBef>
            </a:pPr>
            <a:r>
              <a:rPr dirty="0" sz="2650" spc="165">
                <a:solidFill>
                  <a:srgbClr val="E7D9BF"/>
                </a:solidFill>
                <a:latin typeface="Calibri"/>
                <a:cs typeface="Calibri"/>
              </a:rPr>
              <a:t>version</a:t>
            </a:r>
            <a:r>
              <a:rPr dirty="0" sz="26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20">
                <a:solidFill>
                  <a:srgbClr val="E7D9BF"/>
                </a:solidFill>
                <a:latin typeface="Calibri"/>
                <a:cs typeface="Calibri"/>
              </a:rPr>
              <a:t>20.04</a:t>
            </a:r>
            <a:r>
              <a:rPr dirty="0" sz="26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7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6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95">
                <a:solidFill>
                  <a:srgbClr val="E7D9BF"/>
                </a:solidFill>
                <a:latin typeface="Calibri"/>
                <a:cs typeface="Calibri"/>
              </a:rPr>
              <a:t>ubuntu</a:t>
            </a:r>
            <a:r>
              <a:rPr dirty="0" sz="26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55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65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16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65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29">
                <a:solidFill>
                  <a:srgbClr val="E7D9BF"/>
                </a:solidFill>
                <a:latin typeface="Calibri"/>
                <a:cs typeface="Calibri"/>
              </a:rPr>
              <a:t>machines</a:t>
            </a:r>
            <a:r>
              <a:rPr dirty="0" sz="265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125">
                <a:solidFill>
                  <a:srgbClr val="E7D9BF"/>
                </a:solidFill>
                <a:latin typeface="Calibri"/>
                <a:cs typeface="Calibri"/>
              </a:rPr>
              <a:t>virtuelles </a:t>
            </a:r>
            <a:r>
              <a:rPr dirty="0" sz="2650" spc="165">
                <a:solidFill>
                  <a:srgbClr val="E7D9BF"/>
                </a:solidFill>
                <a:latin typeface="Calibri"/>
                <a:cs typeface="Calibri"/>
              </a:rPr>
              <a:t>version</a:t>
            </a:r>
            <a:r>
              <a:rPr dirty="0" sz="26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25">
                <a:solidFill>
                  <a:srgbClr val="E7D9BF"/>
                </a:solidFill>
                <a:latin typeface="Calibri"/>
                <a:cs typeface="Calibri"/>
              </a:rPr>
              <a:t>Windows</a:t>
            </a:r>
            <a:r>
              <a:rPr dirty="0" sz="26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55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6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0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26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54">
                <a:solidFill>
                  <a:srgbClr val="E7D9BF"/>
                </a:solidFill>
                <a:latin typeface="Calibri"/>
                <a:cs typeface="Calibri"/>
              </a:rPr>
              <a:t>machine</a:t>
            </a:r>
            <a:r>
              <a:rPr dirty="0" sz="26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175">
                <a:solidFill>
                  <a:srgbClr val="E7D9BF"/>
                </a:solidFill>
                <a:latin typeface="Calibri"/>
                <a:cs typeface="Calibri"/>
              </a:rPr>
              <a:t>hote</a:t>
            </a:r>
            <a:endParaRPr sz="2650">
              <a:latin typeface="Calibri"/>
              <a:cs typeface="Calibri"/>
            </a:endParaRPr>
          </a:p>
          <a:p>
            <a:pPr marL="320675" marR="3402965" indent="-308610">
              <a:lnSpc>
                <a:spcPct val="117900"/>
              </a:lnSpc>
            </a:pPr>
            <a:r>
              <a:rPr dirty="0" sz="2650" spc="125">
                <a:solidFill>
                  <a:srgbClr val="E7D9BF"/>
                </a:solidFill>
                <a:latin typeface="Calibri"/>
                <a:cs typeface="Calibri"/>
              </a:rPr>
              <a:t>2.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170">
                <a:solidFill>
                  <a:srgbClr val="E7D9BF"/>
                </a:solidFill>
                <a:latin typeface="Calibri"/>
                <a:cs typeface="Calibri"/>
              </a:rPr>
              <a:t>Version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7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05">
                <a:solidFill>
                  <a:srgbClr val="E7D9BF"/>
                </a:solidFill>
                <a:latin typeface="Calibri"/>
                <a:cs typeface="Calibri"/>
              </a:rPr>
              <a:t>chaque</a:t>
            </a:r>
            <a:r>
              <a:rPr dirty="0" sz="26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60">
                <a:solidFill>
                  <a:srgbClr val="E7D9BF"/>
                </a:solidFill>
                <a:latin typeface="Calibri"/>
                <a:cs typeface="Calibri"/>
              </a:rPr>
              <a:t>logiciel</a:t>
            </a:r>
            <a:r>
              <a:rPr dirty="0" sz="26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110">
                <a:solidFill>
                  <a:srgbClr val="E7D9BF"/>
                </a:solidFill>
                <a:latin typeface="Calibri"/>
                <a:cs typeface="Calibri"/>
              </a:rPr>
              <a:t>utilisé </a:t>
            </a:r>
            <a:r>
              <a:rPr dirty="0" sz="2650" spc="365">
                <a:solidFill>
                  <a:srgbClr val="E7D9BF"/>
                </a:solidFill>
                <a:latin typeface="Calibri"/>
                <a:cs typeface="Calibri"/>
              </a:rPr>
              <a:t>Golang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958716" y="7125601"/>
            <a:ext cx="5934075" cy="145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7804" marR="5080" indent="-205740">
              <a:lnSpc>
                <a:spcPct val="117900"/>
              </a:lnSpc>
              <a:spcBef>
                <a:spcPts val="90"/>
              </a:spcBef>
            </a:pPr>
            <a:r>
              <a:rPr dirty="0" sz="2650" spc="125">
                <a:solidFill>
                  <a:srgbClr val="E7D9BF"/>
                </a:solidFill>
                <a:latin typeface="Calibri"/>
                <a:cs typeface="Calibri"/>
              </a:rPr>
              <a:t>3.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45">
                <a:solidFill>
                  <a:srgbClr val="E7D9BF"/>
                </a:solidFill>
                <a:latin typeface="Calibri"/>
                <a:cs typeface="Calibri"/>
              </a:rPr>
              <a:t>Configuration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7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05">
                <a:solidFill>
                  <a:srgbClr val="E7D9BF"/>
                </a:solidFill>
                <a:latin typeface="Calibri"/>
                <a:cs typeface="Calibri"/>
              </a:rPr>
              <a:t>chaque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50">
                <a:solidFill>
                  <a:srgbClr val="E7D9BF"/>
                </a:solidFill>
                <a:latin typeface="Calibri"/>
                <a:cs typeface="Calibri"/>
              </a:rPr>
              <a:t>logiciel </a:t>
            </a:r>
            <a:r>
              <a:rPr dirty="0" sz="2650" spc="180">
                <a:solidFill>
                  <a:srgbClr val="E7D9BF"/>
                </a:solidFill>
                <a:latin typeface="Calibri"/>
                <a:cs typeface="Calibri"/>
              </a:rPr>
              <a:t>fichiers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7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configuration</a:t>
            </a:r>
            <a:endParaRPr sz="2650">
              <a:latin typeface="Calibri"/>
              <a:cs typeface="Calibri"/>
            </a:endParaRPr>
          </a:p>
          <a:p>
            <a:pPr marL="217804">
              <a:lnSpc>
                <a:spcPct val="100000"/>
              </a:lnSpc>
              <a:spcBef>
                <a:spcPts val="570"/>
              </a:spcBef>
            </a:pPr>
            <a:r>
              <a:rPr dirty="0" sz="2650" spc="180">
                <a:solidFill>
                  <a:srgbClr val="E7D9BF"/>
                </a:solidFill>
                <a:latin typeface="Calibri"/>
                <a:cs typeface="Calibri"/>
              </a:rPr>
              <a:t>ports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105">
                <a:solidFill>
                  <a:srgbClr val="E7D9BF"/>
                </a:solidFill>
                <a:latin typeface="Calibri"/>
                <a:cs typeface="Calibri"/>
              </a:rPr>
              <a:t>utilisés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278195" y="2673020"/>
            <a:ext cx="12238355" cy="20967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400" spc="625">
                <a:solidFill>
                  <a:srgbClr val="E7D9BF"/>
                </a:solidFill>
                <a:latin typeface="Calibri"/>
                <a:cs typeface="Calibri"/>
              </a:rPr>
              <a:t>d-</a:t>
            </a:r>
            <a:r>
              <a:rPr dirty="0" sz="4400" spc="35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400" spc="390">
                <a:solidFill>
                  <a:srgbClr val="E7D9BF"/>
                </a:solidFill>
                <a:latin typeface="Calibri"/>
                <a:cs typeface="Calibri"/>
              </a:rPr>
              <a:t>Application</a:t>
            </a:r>
            <a:r>
              <a:rPr dirty="0" sz="4400" spc="35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400" spc="365">
                <a:solidFill>
                  <a:srgbClr val="E7D9BF"/>
                </a:solidFill>
                <a:latin typeface="Calibri"/>
                <a:cs typeface="Calibri"/>
              </a:rPr>
              <a:t>Mobile</a:t>
            </a:r>
            <a:endParaRPr sz="4400">
              <a:latin typeface="Calibri"/>
              <a:cs typeface="Calibri"/>
            </a:endParaRPr>
          </a:p>
          <a:p>
            <a:pPr marL="3693160">
              <a:lnSpc>
                <a:spcPct val="100000"/>
              </a:lnSpc>
              <a:spcBef>
                <a:spcPts val="4075"/>
              </a:spcBef>
            </a:pPr>
            <a:r>
              <a:rPr dirty="0" sz="2650" spc="130">
                <a:solidFill>
                  <a:srgbClr val="E7D9BF"/>
                </a:solidFill>
                <a:latin typeface="Calibri"/>
                <a:cs typeface="Calibri"/>
              </a:rPr>
              <a:t>B.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45">
                <a:solidFill>
                  <a:srgbClr val="E7D9BF"/>
                </a:solidFill>
                <a:latin typeface="Calibri"/>
                <a:cs typeface="Calibri"/>
              </a:rPr>
              <a:t>Configuration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40">
                <a:solidFill>
                  <a:srgbClr val="E7D9BF"/>
                </a:solidFill>
                <a:latin typeface="Calibri"/>
                <a:cs typeface="Calibri"/>
              </a:rPr>
              <a:t>logicielle</a:t>
            </a:r>
            <a:endParaRPr sz="2650">
              <a:latin typeface="Calibri"/>
              <a:cs typeface="Calibri"/>
            </a:endParaRPr>
          </a:p>
          <a:p>
            <a:pPr marL="4008120" indent="-31559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4008754" algn="l"/>
              </a:tabLst>
            </a:pPr>
            <a:r>
              <a:rPr dirty="0" sz="2650" spc="195">
                <a:solidFill>
                  <a:srgbClr val="E7D9BF"/>
                </a:solidFill>
                <a:latin typeface="Calibri"/>
                <a:cs typeface="Calibri"/>
              </a:rPr>
              <a:t>Système</a:t>
            </a:r>
            <a:r>
              <a:rPr dirty="0" sz="26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29">
                <a:solidFill>
                  <a:srgbClr val="E7D9BF"/>
                </a:solidFill>
                <a:latin typeface="Calibri"/>
                <a:cs typeface="Calibri"/>
              </a:rPr>
              <a:t>d'exploitation</a:t>
            </a:r>
            <a:r>
              <a:rPr dirty="0" sz="26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120">
                <a:solidFill>
                  <a:srgbClr val="E7D9BF"/>
                </a:solidFill>
                <a:latin typeface="Calibri"/>
                <a:cs typeface="Calibri"/>
              </a:rPr>
              <a:t>utilisé</a:t>
            </a:r>
            <a:r>
              <a:rPr dirty="0" sz="26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55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6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05">
                <a:solidFill>
                  <a:srgbClr val="E7D9BF"/>
                </a:solidFill>
                <a:latin typeface="Calibri"/>
                <a:cs typeface="Calibri"/>
              </a:rPr>
              <a:t>chaque</a:t>
            </a:r>
            <a:r>
              <a:rPr dirty="0" sz="26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45">
                <a:solidFill>
                  <a:srgbClr val="E7D9BF"/>
                </a:solidFill>
                <a:latin typeface="Calibri"/>
                <a:cs typeface="Calibri"/>
              </a:rPr>
              <a:t>machine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2555"/>
          </a:xfrm>
          <a:custGeom>
            <a:avLst/>
            <a:gdLst/>
            <a:ahLst/>
            <a:cxnLst/>
            <a:rect l="l" t="t" r="r" b="b"/>
            <a:pathLst>
              <a:path w="18288000" h="10282555">
                <a:moveTo>
                  <a:pt x="18287999" y="10282290"/>
                </a:moveTo>
                <a:lnTo>
                  <a:pt x="0" y="10282290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2290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5293" y="4915317"/>
            <a:ext cx="4686299" cy="46862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8010" y="1174378"/>
            <a:ext cx="17665065" cy="310007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90"/>
              </a:spcBef>
            </a:pPr>
            <a:r>
              <a:rPr dirty="0" sz="3450" spc="190">
                <a:solidFill>
                  <a:srgbClr val="E7D9BF"/>
                </a:solidFill>
                <a:latin typeface="Calibri"/>
                <a:cs typeface="Calibri"/>
              </a:rPr>
              <a:t>Pour</a:t>
            </a:r>
            <a:r>
              <a:rPr dirty="0" sz="34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00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95">
                <a:solidFill>
                  <a:srgbClr val="E7D9BF"/>
                </a:solidFill>
                <a:latin typeface="Calibri"/>
                <a:cs typeface="Calibri"/>
              </a:rPr>
              <a:t>réalisaton</a:t>
            </a:r>
            <a:r>
              <a:rPr dirty="0" sz="34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84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00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34">
                <a:solidFill>
                  <a:srgbClr val="E7D9BF"/>
                </a:solidFill>
                <a:latin typeface="Calibri"/>
                <a:cs typeface="Calibri"/>
              </a:rPr>
              <a:t>base</a:t>
            </a:r>
            <a:r>
              <a:rPr dirty="0" sz="34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84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45">
                <a:solidFill>
                  <a:srgbClr val="E7D9BF"/>
                </a:solidFill>
                <a:latin typeface="Calibri"/>
                <a:cs typeface="Calibri"/>
              </a:rPr>
              <a:t>donnée</a:t>
            </a:r>
            <a:r>
              <a:rPr dirty="0" sz="3450" spc="26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3450" spc="105">
                <a:solidFill>
                  <a:srgbClr val="E7D9BF"/>
                </a:solidFill>
                <a:latin typeface="Calibri"/>
                <a:cs typeface="Calibri"/>
              </a:rPr>
              <a:t>:</a:t>
            </a:r>
            <a:endParaRPr sz="345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705"/>
              </a:spcBef>
            </a:pPr>
            <a:r>
              <a:rPr dirty="0" sz="3450" spc="250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90">
                <a:solidFill>
                  <a:srgbClr val="E7D9BF"/>
                </a:solidFill>
                <a:latin typeface="Calibri"/>
                <a:cs typeface="Calibri"/>
              </a:rPr>
              <a:t>avons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55">
                <a:solidFill>
                  <a:srgbClr val="E7D9BF"/>
                </a:solidFill>
                <a:latin typeface="Calibri"/>
                <a:cs typeface="Calibri"/>
              </a:rPr>
              <a:t>utilisé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54">
                <a:solidFill>
                  <a:srgbClr val="E7D9BF"/>
                </a:solidFill>
                <a:latin typeface="Calibri"/>
                <a:cs typeface="Calibri"/>
              </a:rPr>
              <a:t>VirtualBox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55">
                <a:solidFill>
                  <a:srgbClr val="E7D9BF"/>
                </a:solidFill>
                <a:latin typeface="Calibri"/>
                <a:cs typeface="Calibri"/>
              </a:rPr>
              <a:t>comme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50">
                <a:solidFill>
                  <a:srgbClr val="E7D9BF"/>
                </a:solidFill>
                <a:latin typeface="Calibri"/>
                <a:cs typeface="Calibri"/>
              </a:rPr>
              <a:t>outil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84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40">
                <a:solidFill>
                  <a:srgbClr val="E7D9BF"/>
                </a:solidFill>
                <a:latin typeface="Calibri"/>
                <a:cs typeface="Calibri"/>
              </a:rPr>
              <a:t>travail.</a:t>
            </a:r>
            <a:endParaRPr sz="3450">
              <a:latin typeface="Calibri"/>
              <a:cs typeface="Calibri"/>
            </a:endParaRPr>
          </a:p>
          <a:p>
            <a:pPr algn="just" marL="12700" marR="5080">
              <a:lnSpc>
                <a:spcPct val="116900"/>
              </a:lnSpc>
            </a:pPr>
            <a:r>
              <a:rPr dirty="0" sz="3450" spc="265">
                <a:solidFill>
                  <a:srgbClr val="E7D9BF"/>
                </a:solidFill>
                <a:latin typeface="Calibri"/>
                <a:cs typeface="Calibri"/>
              </a:rPr>
              <a:t>Virtualbox</a:t>
            </a:r>
            <a:r>
              <a:rPr dirty="0" sz="3450" spc="3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15">
                <a:solidFill>
                  <a:srgbClr val="E7D9BF"/>
                </a:solidFill>
                <a:latin typeface="Calibri"/>
                <a:cs typeface="Calibri"/>
              </a:rPr>
              <a:t>est</a:t>
            </a:r>
            <a:r>
              <a:rPr dirty="0" sz="3450" spc="3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60">
                <a:solidFill>
                  <a:srgbClr val="E7D9BF"/>
                </a:solidFill>
                <a:latin typeface="Calibri"/>
                <a:cs typeface="Calibri"/>
              </a:rPr>
              <a:t>un</a:t>
            </a:r>
            <a:r>
              <a:rPr dirty="0" sz="3450" spc="3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software</a:t>
            </a:r>
            <a:r>
              <a:rPr dirty="0" sz="3450" spc="3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84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 spc="3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20">
                <a:solidFill>
                  <a:srgbClr val="E7D9BF"/>
                </a:solidFill>
                <a:latin typeface="Calibri"/>
                <a:cs typeface="Calibri"/>
              </a:rPr>
              <a:t>virtualisation</a:t>
            </a:r>
            <a:r>
              <a:rPr dirty="0" sz="3450" spc="3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65">
                <a:solidFill>
                  <a:srgbClr val="E7D9BF"/>
                </a:solidFill>
                <a:latin typeface="Calibri"/>
                <a:cs typeface="Calibri"/>
              </a:rPr>
              <a:t>multiplate-</a:t>
            </a:r>
            <a:r>
              <a:rPr dirty="0" sz="3450" spc="254">
                <a:solidFill>
                  <a:srgbClr val="E7D9BF"/>
                </a:solidFill>
                <a:latin typeface="Calibri"/>
                <a:cs typeface="Calibri"/>
              </a:rPr>
              <a:t>forme</a:t>
            </a:r>
            <a:r>
              <a:rPr dirty="0" sz="3450" spc="3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690">
                <a:solidFill>
                  <a:srgbClr val="E7D9BF"/>
                </a:solidFill>
                <a:latin typeface="Calibri"/>
                <a:cs typeface="Calibri"/>
              </a:rPr>
              <a:t>à</a:t>
            </a:r>
            <a:r>
              <a:rPr dirty="0" sz="3450" spc="3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90">
                <a:solidFill>
                  <a:srgbClr val="E7D9BF"/>
                </a:solidFill>
                <a:latin typeface="Calibri"/>
                <a:cs typeface="Calibri"/>
              </a:rPr>
              <a:t>code</a:t>
            </a:r>
            <a:r>
              <a:rPr dirty="0" sz="3450" spc="3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source</a:t>
            </a:r>
            <a:r>
              <a:rPr dirty="0" sz="3450" spc="3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95">
                <a:solidFill>
                  <a:srgbClr val="E7D9BF"/>
                </a:solidFill>
                <a:latin typeface="Calibri"/>
                <a:cs typeface="Calibri"/>
              </a:rPr>
              <a:t>ouvert 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3450" spc="7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3450" spc="170">
                <a:solidFill>
                  <a:srgbClr val="E7D9BF"/>
                </a:solidFill>
                <a:latin typeface="Calibri"/>
                <a:cs typeface="Calibri"/>
              </a:rPr>
              <a:t>plus</a:t>
            </a:r>
            <a:r>
              <a:rPr dirty="0" sz="3450" spc="7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3450" spc="325">
                <a:solidFill>
                  <a:srgbClr val="E7D9BF"/>
                </a:solidFill>
                <a:latin typeface="Calibri"/>
                <a:cs typeface="Calibri"/>
              </a:rPr>
              <a:t>populaire</a:t>
            </a:r>
            <a:r>
              <a:rPr dirty="0" sz="3450" spc="7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3450" spc="345">
                <a:solidFill>
                  <a:srgbClr val="E7D9BF"/>
                </a:solidFill>
                <a:latin typeface="Calibri"/>
                <a:cs typeface="Calibri"/>
              </a:rPr>
              <a:t>au</a:t>
            </a:r>
            <a:r>
              <a:rPr dirty="0" sz="3450" spc="7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3450" spc="250">
                <a:solidFill>
                  <a:srgbClr val="E7D9BF"/>
                </a:solidFill>
                <a:latin typeface="Calibri"/>
                <a:cs typeface="Calibri"/>
              </a:rPr>
              <a:t>monde,</a:t>
            </a:r>
            <a:r>
              <a:rPr dirty="0" sz="3450" spc="7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3450" spc="300">
                <a:solidFill>
                  <a:srgbClr val="E7D9BF"/>
                </a:solidFill>
                <a:latin typeface="Calibri"/>
                <a:cs typeface="Calibri"/>
              </a:rPr>
              <a:t>permet</a:t>
            </a:r>
            <a:r>
              <a:rPr dirty="0" sz="3450" spc="8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3450" spc="350">
                <a:solidFill>
                  <a:srgbClr val="E7D9BF"/>
                </a:solidFill>
                <a:latin typeface="Calibri"/>
                <a:cs typeface="Calibri"/>
              </a:rPr>
              <a:t>aux</a:t>
            </a:r>
            <a:r>
              <a:rPr dirty="0" sz="3450" spc="7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3450" spc="310">
                <a:solidFill>
                  <a:srgbClr val="E7D9BF"/>
                </a:solidFill>
                <a:latin typeface="Calibri"/>
                <a:cs typeface="Calibri"/>
              </a:rPr>
              <a:t>développeurs</a:t>
            </a:r>
            <a:r>
              <a:rPr dirty="0" sz="3450" spc="7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3450" spc="484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 spc="7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3450" spc="150">
                <a:solidFill>
                  <a:srgbClr val="E7D9BF"/>
                </a:solidFill>
                <a:latin typeface="Calibri"/>
                <a:cs typeface="Calibri"/>
              </a:rPr>
              <a:t>fournir</a:t>
            </a:r>
            <a:r>
              <a:rPr dirty="0" sz="3450" spc="7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3450" spc="250">
                <a:solidFill>
                  <a:srgbClr val="E7D9BF"/>
                </a:solidFill>
                <a:latin typeface="Calibri"/>
                <a:cs typeface="Calibri"/>
              </a:rPr>
              <a:t>du</a:t>
            </a:r>
            <a:r>
              <a:rPr dirty="0" sz="3450" spc="7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3450" spc="490">
                <a:solidFill>
                  <a:srgbClr val="E7D9BF"/>
                </a:solidFill>
                <a:latin typeface="Calibri"/>
                <a:cs typeface="Calibri"/>
              </a:rPr>
              <a:t>code</a:t>
            </a:r>
            <a:r>
              <a:rPr dirty="0" sz="3450" spc="8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3450" spc="150">
                <a:solidFill>
                  <a:srgbClr val="E7D9BF"/>
                </a:solidFill>
                <a:latin typeface="Calibri"/>
                <a:cs typeface="Calibri"/>
              </a:rPr>
              <a:t>plus </a:t>
            </a:r>
            <a:r>
              <a:rPr dirty="0" sz="3450" spc="330">
                <a:solidFill>
                  <a:srgbClr val="E7D9BF"/>
                </a:solidFill>
                <a:latin typeface="Calibri"/>
                <a:cs typeface="Calibri"/>
              </a:rPr>
              <a:t>rapidement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95">
                <a:solidFill>
                  <a:srgbClr val="E7D9BF"/>
                </a:solidFill>
                <a:latin typeface="Calibri"/>
                <a:cs typeface="Calibri"/>
              </a:rPr>
              <a:t>en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25">
                <a:solidFill>
                  <a:srgbClr val="E7D9BF"/>
                </a:solidFill>
                <a:latin typeface="Calibri"/>
                <a:cs typeface="Calibri"/>
              </a:rPr>
              <a:t>exécutant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70">
                <a:solidFill>
                  <a:srgbClr val="E7D9BF"/>
                </a:solidFill>
                <a:latin typeface="Calibri"/>
                <a:cs typeface="Calibri"/>
              </a:rPr>
              <a:t>plusieurs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04">
                <a:solidFill>
                  <a:srgbClr val="E7D9BF"/>
                </a:solidFill>
                <a:latin typeface="Calibri"/>
                <a:cs typeface="Calibri"/>
              </a:rPr>
              <a:t>systèmes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70">
                <a:solidFill>
                  <a:srgbClr val="E7D9BF"/>
                </a:solidFill>
                <a:latin typeface="Calibri"/>
                <a:cs typeface="Calibri"/>
              </a:rPr>
              <a:t>d’exploitation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65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60">
                <a:solidFill>
                  <a:srgbClr val="E7D9BF"/>
                </a:solidFill>
                <a:latin typeface="Calibri"/>
                <a:cs typeface="Calibri"/>
              </a:rPr>
              <a:t>un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60">
                <a:solidFill>
                  <a:srgbClr val="E7D9BF"/>
                </a:solidFill>
                <a:latin typeface="Calibri"/>
                <a:cs typeface="Calibri"/>
              </a:rPr>
              <a:t>seul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00">
                <a:solidFill>
                  <a:srgbClr val="E7D9BF"/>
                </a:solidFill>
                <a:latin typeface="Calibri"/>
                <a:cs typeface="Calibri"/>
              </a:rPr>
              <a:t>terminal.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10"/>
              <a:t> </a:t>
            </a:r>
            <a:r>
              <a:rPr dirty="0" spc="360"/>
              <a:t>Base</a:t>
            </a:r>
            <a:r>
              <a:rPr dirty="0" spc="315"/>
              <a:t> </a:t>
            </a:r>
            <a:r>
              <a:rPr dirty="0" spc="450"/>
              <a:t>de</a:t>
            </a:r>
            <a:r>
              <a:rPr dirty="0" spc="310"/>
              <a:t> </a:t>
            </a:r>
            <a:r>
              <a:rPr dirty="0" spc="425"/>
              <a:t>données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2555"/>
          </a:xfrm>
          <a:custGeom>
            <a:avLst/>
            <a:gdLst/>
            <a:ahLst/>
            <a:cxnLst/>
            <a:rect l="l" t="t" r="r" b="b"/>
            <a:pathLst>
              <a:path w="18288000" h="10282555">
                <a:moveTo>
                  <a:pt x="18287999" y="10282290"/>
                </a:moveTo>
                <a:lnTo>
                  <a:pt x="0" y="10282290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2290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069" y="3944745"/>
            <a:ext cx="15411449" cy="49815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8010" y="1174378"/>
            <a:ext cx="17656810" cy="1255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  <a:tabLst>
                <a:tab pos="3260725" algn="l"/>
                <a:tab pos="5039360" algn="l"/>
                <a:tab pos="6299835" algn="l"/>
                <a:tab pos="6998970" algn="l"/>
                <a:tab pos="8338820" algn="l"/>
                <a:tab pos="9197340" algn="l"/>
                <a:tab pos="11109325" algn="l"/>
                <a:tab pos="12016105" algn="l"/>
                <a:tab pos="13634085" algn="l"/>
                <a:tab pos="14502765" algn="l"/>
                <a:tab pos="17070070" algn="l"/>
              </a:tabLst>
            </a:pPr>
            <a:r>
              <a:rPr dirty="0" sz="3450" spc="265">
                <a:solidFill>
                  <a:srgbClr val="E7D9BF"/>
                </a:solidFill>
                <a:latin typeface="Calibri"/>
                <a:cs typeface="Calibri"/>
              </a:rPr>
              <a:t>L'architecture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185">
                <a:solidFill>
                  <a:srgbClr val="E7D9BF"/>
                </a:solidFill>
                <a:latin typeface="Calibri"/>
                <a:cs typeface="Calibri"/>
              </a:rPr>
              <a:t>utilisée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229">
                <a:solidFill>
                  <a:srgbClr val="E7D9BF"/>
                </a:solidFill>
                <a:latin typeface="Calibri"/>
                <a:cs typeface="Calibri"/>
              </a:rPr>
              <a:t>pour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37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415">
                <a:solidFill>
                  <a:srgbClr val="E7D9BF"/>
                </a:solidFill>
                <a:latin typeface="Calibri"/>
                <a:cs typeface="Calibri"/>
              </a:rPr>
              <a:t>base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459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335">
                <a:solidFill>
                  <a:srgbClr val="E7D9BF"/>
                </a:solidFill>
                <a:latin typeface="Calibri"/>
                <a:cs typeface="Calibri"/>
              </a:rPr>
              <a:t>donnée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190">
                <a:solidFill>
                  <a:srgbClr val="E7D9BF"/>
                </a:solidFill>
                <a:latin typeface="Calibri"/>
                <a:cs typeface="Calibri"/>
              </a:rPr>
              <a:t>est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430">
                <a:solidFill>
                  <a:srgbClr val="E7D9BF"/>
                </a:solidFill>
                <a:latin typeface="Calibri"/>
                <a:cs typeface="Calibri"/>
              </a:rPr>
              <a:t>basée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4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175">
                <a:solidFill>
                  <a:srgbClr val="E7D9BF"/>
                </a:solidFill>
                <a:latin typeface="Calibri"/>
                <a:cs typeface="Calibri"/>
              </a:rPr>
              <a:t>l'utilisation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459">
                <a:solidFill>
                  <a:srgbClr val="E7D9BF"/>
                </a:solidFill>
                <a:latin typeface="Calibri"/>
                <a:cs typeface="Calibri"/>
              </a:rPr>
              <a:t>de </a:t>
            </a:r>
            <a:r>
              <a:rPr dirty="0" sz="3450" spc="265">
                <a:solidFill>
                  <a:srgbClr val="E7D9BF"/>
                </a:solidFill>
                <a:latin typeface="Calibri"/>
                <a:cs typeface="Calibri"/>
              </a:rPr>
              <a:t>Virtualbox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84">
                <a:solidFill>
                  <a:srgbClr val="E7D9BF"/>
                </a:solidFill>
                <a:latin typeface="Calibri"/>
                <a:cs typeface="Calibri"/>
              </a:rPr>
              <a:t>avec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00">
                <a:solidFill>
                  <a:srgbClr val="E7D9BF"/>
                </a:solidFill>
                <a:latin typeface="Calibri"/>
                <a:cs typeface="Calibri"/>
              </a:rPr>
              <a:t>4</a:t>
            </a:r>
            <a:r>
              <a:rPr dirty="0" sz="3450" spc="29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00">
                <a:solidFill>
                  <a:srgbClr val="E7D9BF"/>
                </a:solidFill>
                <a:latin typeface="Calibri"/>
                <a:cs typeface="Calibri"/>
              </a:rPr>
              <a:t>machines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65">
                <a:solidFill>
                  <a:srgbClr val="E7D9BF"/>
                </a:solidFill>
                <a:latin typeface="Calibri"/>
                <a:cs typeface="Calibri"/>
              </a:rPr>
              <a:t>virtuelles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10"/>
              <a:t> </a:t>
            </a:r>
            <a:r>
              <a:rPr dirty="0" spc="360"/>
              <a:t>Base</a:t>
            </a:r>
            <a:r>
              <a:rPr dirty="0" spc="315"/>
              <a:t> </a:t>
            </a:r>
            <a:r>
              <a:rPr dirty="0" spc="450"/>
              <a:t>de</a:t>
            </a:r>
            <a:r>
              <a:rPr dirty="0" spc="310"/>
              <a:t> </a:t>
            </a:r>
            <a:r>
              <a:rPr dirty="0" spc="425"/>
              <a:t>données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B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3191" y="1"/>
            <a:ext cx="5591174" cy="10286998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1"/>
            <a:ext cx="18220055" cy="10115550"/>
            <a:chOff x="0" y="1"/>
            <a:chExt cx="18220055" cy="1011555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1210048"/>
              <a:ext cx="5429249" cy="82295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"/>
              <a:ext cx="18220055" cy="10115550"/>
            </a:xfrm>
            <a:custGeom>
              <a:avLst/>
              <a:gdLst/>
              <a:ahLst/>
              <a:cxnLst/>
              <a:rect l="l" t="t" r="r" b="b"/>
              <a:pathLst>
                <a:path w="18220055" h="10115550">
                  <a:moveTo>
                    <a:pt x="0" y="0"/>
                  </a:moveTo>
                  <a:lnTo>
                    <a:pt x="18219646" y="0"/>
                  </a:lnTo>
                  <a:lnTo>
                    <a:pt x="18219646" y="10115021"/>
                  </a:lnTo>
                  <a:lnTo>
                    <a:pt x="0" y="10115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49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3389" y="6504368"/>
              <a:ext cx="10534649" cy="31337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1693" y="2531630"/>
              <a:ext cx="10639423" cy="3286124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4283171" y="1263044"/>
            <a:ext cx="9378315" cy="556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450" spc="140">
                <a:solidFill>
                  <a:srgbClr val="E7D9BF"/>
                </a:solidFill>
                <a:latin typeface="Calibri"/>
                <a:cs typeface="Calibri"/>
              </a:rPr>
              <a:t>Ensuite,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95">
                <a:solidFill>
                  <a:srgbClr val="E7D9BF"/>
                </a:solidFill>
                <a:latin typeface="Calibri"/>
                <a:cs typeface="Calibri"/>
              </a:rPr>
              <a:t>j'ai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29">
                <a:solidFill>
                  <a:srgbClr val="E7D9BF"/>
                </a:solidFill>
                <a:latin typeface="Calibri"/>
                <a:cs typeface="Calibri"/>
              </a:rPr>
              <a:t>installé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60">
                <a:solidFill>
                  <a:srgbClr val="E7D9BF"/>
                </a:solidFill>
                <a:latin typeface="Calibri"/>
                <a:cs typeface="Calibri"/>
              </a:rPr>
              <a:t>mysql-</a:t>
            </a:r>
            <a:r>
              <a:rPr dirty="0" sz="3450" spc="235">
                <a:solidFill>
                  <a:srgbClr val="E7D9BF"/>
                </a:solidFill>
                <a:latin typeface="Calibri"/>
                <a:cs typeface="Calibri"/>
              </a:rPr>
              <a:t>server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et </a:t>
            </a:r>
            <a:r>
              <a:rPr dirty="0" sz="3450" spc="270">
                <a:solidFill>
                  <a:srgbClr val="E7D9BF"/>
                </a:solidFill>
                <a:latin typeface="Calibri"/>
                <a:cs typeface="Calibri"/>
              </a:rPr>
              <a:t>proxysql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10"/>
              <a:t> </a:t>
            </a:r>
            <a:r>
              <a:rPr dirty="0" spc="360"/>
              <a:t>Base</a:t>
            </a:r>
            <a:r>
              <a:rPr dirty="0" spc="315"/>
              <a:t> </a:t>
            </a:r>
            <a:r>
              <a:rPr dirty="0" spc="450"/>
              <a:t>de</a:t>
            </a:r>
            <a:r>
              <a:rPr dirty="0" spc="310"/>
              <a:t> </a:t>
            </a:r>
            <a:r>
              <a:rPr dirty="0" spc="425"/>
              <a:t>données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B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3191" y="0"/>
            <a:ext cx="5591174" cy="1028699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0"/>
            <a:ext cx="18220055" cy="10115550"/>
            <a:chOff x="0" y="0"/>
            <a:chExt cx="18220055" cy="1011555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1210047"/>
              <a:ext cx="5429249" cy="82295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0"/>
              <a:ext cx="18220055" cy="10115550"/>
            </a:xfrm>
            <a:custGeom>
              <a:avLst/>
              <a:gdLst/>
              <a:ahLst/>
              <a:cxnLst/>
              <a:rect l="l" t="t" r="r" b="b"/>
              <a:pathLst>
                <a:path w="18220055" h="10115550">
                  <a:moveTo>
                    <a:pt x="0" y="0"/>
                  </a:moveTo>
                  <a:lnTo>
                    <a:pt x="18219646" y="0"/>
                  </a:lnTo>
                  <a:lnTo>
                    <a:pt x="18219646" y="10115022"/>
                  </a:lnTo>
                  <a:lnTo>
                    <a:pt x="0" y="10115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49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4467" y="1969525"/>
              <a:ext cx="10639423" cy="433387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3610" y="6429008"/>
              <a:ext cx="10639423" cy="339089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4794842" y="1263042"/>
            <a:ext cx="8354695" cy="556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450" spc="125">
                <a:solidFill>
                  <a:srgbClr val="E7D9BF"/>
                </a:solidFill>
                <a:latin typeface="Calibri"/>
                <a:cs typeface="Calibri"/>
              </a:rPr>
              <a:t>Puis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00">
                <a:solidFill>
                  <a:srgbClr val="E7D9BF"/>
                </a:solidFill>
                <a:latin typeface="Calibri"/>
                <a:cs typeface="Calibri"/>
              </a:rPr>
              <a:t>éditer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1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29">
                <a:solidFill>
                  <a:srgbClr val="E7D9BF"/>
                </a:solidFill>
                <a:latin typeface="Calibri"/>
                <a:cs typeface="Calibri"/>
              </a:rPr>
              <a:t>fichiers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8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configuration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10"/>
              <a:t> </a:t>
            </a:r>
            <a:r>
              <a:rPr dirty="0" spc="360"/>
              <a:t>Base</a:t>
            </a:r>
            <a:r>
              <a:rPr dirty="0" spc="315"/>
              <a:t> </a:t>
            </a:r>
            <a:r>
              <a:rPr dirty="0" spc="450"/>
              <a:t>de</a:t>
            </a:r>
            <a:r>
              <a:rPr dirty="0" spc="310"/>
              <a:t> </a:t>
            </a:r>
            <a:r>
              <a:rPr dirty="0" spc="425"/>
              <a:t>données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6"/>
                </a:moveTo>
                <a:lnTo>
                  <a:pt x="0" y="10286996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6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541" y="2464680"/>
            <a:ext cx="10639423" cy="17049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8722" y="4784330"/>
            <a:ext cx="5543549" cy="513397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383999" y="1175072"/>
            <a:ext cx="15309850" cy="126365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dirty="0" sz="3450" spc="470">
                <a:solidFill>
                  <a:srgbClr val="E7D9BF"/>
                </a:solidFill>
                <a:latin typeface="Calibri"/>
                <a:cs typeface="Calibri"/>
              </a:rPr>
              <a:t>On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70">
                <a:solidFill>
                  <a:srgbClr val="E7D9BF"/>
                </a:solidFill>
                <a:latin typeface="Calibri"/>
                <a:cs typeface="Calibri"/>
              </a:rPr>
              <a:t>se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55">
                <a:solidFill>
                  <a:srgbClr val="E7D9BF"/>
                </a:solidFill>
                <a:latin typeface="Calibri"/>
                <a:cs typeface="Calibri"/>
              </a:rPr>
              <a:t>connecte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690">
                <a:solidFill>
                  <a:srgbClr val="E7D9BF"/>
                </a:solidFill>
                <a:latin typeface="Calibri"/>
                <a:cs typeface="Calibri"/>
              </a:rPr>
              <a:t>à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10">
                <a:solidFill>
                  <a:srgbClr val="E7D9BF"/>
                </a:solidFill>
                <a:latin typeface="Calibri"/>
                <a:cs typeface="Calibri"/>
              </a:rPr>
              <a:t>mysql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50">
                <a:solidFill>
                  <a:srgbClr val="E7D9BF"/>
                </a:solidFill>
                <a:latin typeface="Calibri"/>
                <a:cs typeface="Calibri"/>
              </a:rPr>
              <a:t>pour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25">
                <a:solidFill>
                  <a:srgbClr val="E7D9BF"/>
                </a:solidFill>
                <a:latin typeface="Calibri"/>
                <a:cs typeface="Calibri"/>
              </a:rPr>
              <a:t>verifier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60">
                <a:solidFill>
                  <a:srgbClr val="E7D9BF"/>
                </a:solidFill>
                <a:latin typeface="Calibri"/>
                <a:cs typeface="Calibri"/>
              </a:rPr>
              <a:t>l'affichage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8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00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30">
                <a:solidFill>
                  <a:srgbClr val="E7D9BF"/>
                </a:solidFill>
                <a:latin typeface="Calibri"/>
                <a:cs typeface="Calibri"/>
              </a:rPr>
              <a:t>base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8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30">
                <a:solidFill>
                  <a:srgbClr val="E7D9BF"/>
                </a:solidFill>
                <a:latin typeface="Calibri"/>
                <a:cs typeface="Calibri"/>
              </a:rPr>
              <a:t>donnée</a:t>
            </a:r>
            <a:endParaRPr sz="3450">
              <a:latin typeface="Calibri"/>
              <a:cs typeface="Calibri"/>
            </a:endParaRPr>
          </a:p>
          <a:p>
            <a:pPr algn="ctr" marR="125095">
              <a:lnSpc>
                <a:spcPct val="100000"/>
              </a:lnSpc>
              <a:spcBef>
                <a:spcPts val="735"/>
              </a:spcBef>
            </a:pPr>
            <a:r>
              <a:rPr dirty="0" sz="3450" spc="229">
                <a:solidFill>
                  <a:srgbClr val="E7D9BF"/>
                </a:solidFill>
                <a:latin typeface="Calibri"/>
                <a:cs typeface="Calibri"/>
              </a:rPr>
              <a:t>"gestionhotel"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10"/>
              <a:t> </a:t>
            </a:r>
            <a:r>
              <a:rPr dirty="0" spc="360"/>
              <a:t>Base</a:t>
            </a:r>
            <a:r>
              <a:rPr dirty="0" spc="315"/>
              <a:t> </a:t>
            </a:r>
            <a:r>
              <a:rPr dirty="0" spc="450"/>
              <a:t>de</a:t>
            </a:r>
            <a:r>
              <a:rPr dirty="0" spc="310"/>
              <a:t> </a:t>
            </a:r>
            <a:r>
              <a:rPr dirty="0" spc="425"/>
              <a:t>données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3807" y="2464677"/>
            <a:ext cx="9725025" cy="76580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0837" y="1175069"/>
            <a:ext cx="17662525" cy="1263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14855" marR="5080" indent="-2002789">
              <a:lnSpc>
                <a:spcPct val="117800"/>
              </a:lnSpc>
              <a:spcBef>
                <a:spcPts val="90"/>
              </a:spcBef>
            </a:pPr>
            <a:r>
              <a:rPr dirty="0" sz="3450" spc="270">
                <a:solidFill>
                  <a:srgbClr val="E7D9BF"/>
                </a:solidFill>
                <a:latin typeface="Calibri"/>
                <a:cs typeface="Calibri"/>
              </a:rPr>
              <a:t>Apres </a:t>
            </a:r>
            <a:r>
              <a:rPr dirty="0" sz="3450" spc="320">
                <a:solidFill>
                  <a:srgbClr val="E7D9BF"/>
                </a:solidFill>
                <a:latin typeface="Calibri"/>
                <a:cs typeface="Calibri"/>
              </a:rPr>
              <a:t>que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95">
                <a:solidFill>
                  <a:srgbClr val="E7D9BF"/>
                </a:solidFill>
                <a:latin typeface="Calibri"/>
                <a:cs typeface="Calibri"/>
              </a:rPr>
              <a:t>service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proxysql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80">
                <a:solidFill>
                  <a:srgbClr val="E7D9BF"/>
                </a:solidFill>
                <a:latin typeface="Calibri"/>
                <a:cs typeface="Calibri"/>
              </a:rPr>
              <a:t>soit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65">
                <a:solidFill>
                  <a:srgbClr val="E7D9BF"/>
                </a:solidFill>
                <a:latin typeface="Calibri"/>
                <a:cs typeface="Calibri"/>
              </a:rPr>
              <a:t>actif,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45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29">
                <a:solidFill>
                  <a:srgbClr val="E7D9BF"/>
                </a:solidFill>
                <a:latin typeface="Calibri"/>
                <a:cs typeface="Calibri"/>
              </a:rPr>
              <a:t>pouvons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10">
                <a:solidFill>
                  <a:srgbClr val="E7D9BF"/>
                </a:solidFill>
                <a:latin typeface="Calibri"/>
                <a:cs typeface="Calibri"/>
              </a:rPr>
              <a:t>voir</a:t>
            </a:r>
            <a:r>
              <a:rPr dirty="0" sz="34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20">
                <a:solidFill>
                  <a:srgbClr val="E7D9BF"/>
                </a:solidFill>
                <a:latin typeface="Calibri"/>
                <a:cs typeface="Calibri"/>
              </a:rPr>
              <a:t>que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70">
                <a:solidFill>
                  <a:srgbClr val="E7D9BF"/>
                </a:solidFill>
                <a:latin typeface="Calibri"/>
                <a:cs typeface="Calibri"/>
              </a:rPr>
              <a:t>lors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8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00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34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90">
                <a:solidFill>
                  <a:srgbClr val="E7D9BF"/>
                </a:solidFill>
                <a:latin typeface="Calibri"/>
                <a:cs typeface="Calibri"/>
              </a:rPr>
              <a:t>connexion </a:t>
            </a:r>
            <a:r>
              <a:rPr dirty="0" sz="3450" spc="690">
                <a:solidFill>
                  <a:srgbClr val="E7D9BF"/>
                </a:solidFill>
                <a:latin typeface="Calibri"/>
                <a:cs typeface="Calibri"/>
              </a:rPr>
              <a:t>à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535">
                <a:solidFill>
                  <a:srgbClr val="E7D9BF"/>
                </a:solidFill>
                <a:latin typeface="Calibri"/>
                <a:cs typeface="Calibri"/>
              </a:rPr>
              <a:t>ce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dernier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40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29">
                <a:solidFill>
                  <a:srgbClr val="E7D9BF"/>
                </a:solidFill>
                <a:latin typeface="Calibri"/>
                <a:cs typeface="Calibri"/>
              </a:rPr>
              <a:t>pouvons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10">
                <a:solidFill>
                  <a:srgbClr val="E7D9BF"/>
                </a:solidFill>
                <a:latin typeface="Calibri"/>
                <a:cs typeface="Calibri"/>
              </a:rPr>
              <a:t>voir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20">
                <a:solidFill>
                  <a:srgbClr val="E7D9BF"/>
                </a:solidFill>
                <a:latin typeface="Calibri"/>
                <a:cs typeface="Calibri"/>
              </a:rPr>
              <a:t>que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00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30">
                <a:solidFill>
                  <a:srgbClr val="E7D9BF"/>
                </a:solidFill>
                <a:latin typeface="Calibri"/>
                <a:cs typeface="Calibri"/>
              </a:rPr>
              <a:t>base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s'affiche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55">
                <a:solidFill>
                  <a:srgbClr val="E7D9BF"/>
                </a:solidFill>
                <a:latin typeface="Calibri"/>
                <a:cs typeface="Calibri"/>
              </a:rPr>
              <a:t>bel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et </a:t>
            </a:r>
            <a:r>
              <a:rPr dirty="0" sz="3450" spc="295">
                <a:solidFill>
                  <a:srgbClr val="E7D9BF"/>
                </a:solidFill>
                <a:latin typeface="Calibri"/>
                <a:cs typeface="Calibri"/>
              </a:rPr>
              <a:t>bien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10"/>
              <a:t> </a:t>
            </a:r>
            <a:r>
              <a:rPr dirty="0" spc="360"/>
              <a:t>Base</a:t>
            </a:r>
            <a:r>
              <a:rPr dirty="0" spc="315"/>
              <a:t> </a:t>
            </a:r>
            <a:r>
              <a:rPr dirty="0" spc="450"/>
              <a:t>de</a:t>
            </a:r>
            <a:r>
              <a:rPr dirty="0" spc="310"/>
              <a:t> </a:t>
            </a:r>
            <a:r>
              <a:rPr dirty="0" spc="425"/>
              <a:t>données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2555"/>
          </a:xfrm>
          <a:custGeom>
            <a:avLst/>
            <a:gdLst/>
            <a:ahLst/>
            <a:cxnLst/>
            <a:rect l="l" t="t" r="r" b="b"/>
            <a:pathLst>
              <a:path w="18288000" h="10282555">
                <a:moveTo>
                  <a:pt x="18287999" y="10282290"/>
                </a:moveTo>
                <a:lnTo>
                  <a:pt x="0" y="10282290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2290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38010" y="1174378"/>
            <a:ext cx="17663160" cy="3714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900"/>
              </a:lnSpc>
              <a:spcBef>
                <a:spcPts val="95"/>
              </a:spcBef>
            </a:pPr>
            <a:r>
              <a:rPr dirty="0" sz="3450" spc="190">
                <a:solidFill>
                  <a:srgbClr val="E7D9BF"/>
                </a:solidFill>
                <a:latin typeface="Calibri"/>
                <a:cs typeface="Calibri"/>
              </a:rPr>
              <a:t>Pour</a:t>
            </a:r>
            <a:r>
              <a:rPr dirty="0" sz="3450" spc="4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00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3450" spc="49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95">
                <a:solidFill>
                  <a:srgbClr val="E7D9BF"/>
                </a:solidFill>
                <a:latin typeface="Calibri"/>
                <a:cs typeface="Calibri"/>
              </a:rPr>
              <a:t>réalisaton</a:t>
            </a:r>
            <a:r>
              <a:rPr dirty="0" sz="3450" spc="49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84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 spc="49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35">
                <a:solidFill>
                  <a:srgbClr val="E7D9BF"/>
                </a:solidFill>
                <a:latin typeface="Calibri"/>
                <a:cs typeface="Calibri"/>
              </a:rPr>
              <a:t>l'application</a:t>
            </a:r>
            <a:r>
              <a:rPr dirty="0" sz="3450" spc="49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10">
                <a:solidFill>
                  <a:srgbClr val="E7D9BF"/>
                </a:solidFill>
                <a:latin typeface="Calibri"/>
                <a:cs typeface="Calibri"/>
              </a:rPr>
              <a:t>Desktop</a:t>
            </a:r>
            <a:r>
              <a:rPr dirty="0" sz="3450" spc="49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70">
                <a:solidFill>
                  <a:srgbClr val="E7D9BF"/>
                </a:solidFill>
                <a:latin typeface="Calibri"/>
                <a:cs typeface="Calibri"/>
              </a:rPr>
              <a:t>utilisant</a:t>
            </a:r>
            <a:r>
              <a:rPr dirty="0" sz="3450" spc="49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3450" spc="49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40">
                <a:solidFill>
                  <a:srgbClr val="E7D9BF"/>
                </a:solidFill>
                <a:latin typeface="Calibri"/>
                <a:cs typeface="Calibri"/>
              </a:rPr>
              <a:t>Language</a:t>
            </a:r>
            <a:r>
              <a:rPr dirty="0" sz="3450" spc="49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00">
                <a:solidFill>
                  <a:srgbClr val="E7D9BF"/>
                </a:solidFill>
                <a:latin typeface="Calibri"/>
                <a:cs typeface="Calibri"/>
              </a:rPr>
              <a:t>Python</a:t>
            </a:r>
            <a:r>
              <a:rPr dirty="0" sz="3450" spc="49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35">
                <a:solidFill>
                  <a:srgbClr val="E7D9BF"/>
                </a:solidFill>
                <a:latin typeface="Calibri"/>
                <a:cs typeface="Calibri"/>
              </a:rPr>
              <a:t>combiné </a:t>
            </a:r>
            <a:r>
              <a:rPr dirty="0" sz="3450" spc="690">
                <a:solidFill>
                  <a:srgbClr val="E7D9BF"/>
                </a:solidFill>
                <a:latin typeface="Calibri"/>
                <a:cs typeface="Calibri"/>
              </a:rPr>
              <a:t>à</a:t>
            </a:r>
            <a:r>
              <a:rPr dirty="0" sz="3450" spc="2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00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90">
                <a:solidFill>
                  <a:srgbClr val="E7D9BF"/>
                </a:solidFill>
                <a:latin typeface="Calibri"/>
                <a:cs typeface="Calibri"/>
              </a:rPr>
              <a:t>bibliothèque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35">
                <a:solidFill>
                  <a:srgbClr val="E7D9BF"/>
                </a:solidFill>
                <a:latin typeface="Calibri"/>
                <a:cs typeface="Calibri"/>
              </a:rPr>
              <a:t>GTK,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00">
                <a:solidFill>
                  <a:srgbClr val="E7D9BF"/>
                </a:solidFill>
                <a:latin typeface="Calibri"/>
                <a:cs typeface="Calibri"/>
              </a:rPr>
              <a:t>appelant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1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70">
                <a:solidFill>
                  <a:srgbClr val="E7D9BF"/>
                </a:solidFill>
                <a:latin typeface="Calibri"/>
                <a:cs typeface="Calibri"/>
              </a:rPr>
              <a:t>services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84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70">
                <a:solidFill>
                  <a:srgbClr val="E7D9BF"/>
                </a:solidFill>
                <a:latin typeface="Calibri"/>
                <a:cs typeface="Calibri"/>
              </a:rPr>
              <a:t>l’API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05">
                <a:solidFill>
                  <a:srgbClr val="E7D9BF"/>
                </a:solidFill>
                <a:latin typeface="Calibri"/>
                <a:cs typeface="Calibri"/>
              </a:rPr>
              <a:t>:</a:t>
            </a:r>
            <a:endParaRPr sz="345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700"/>
              </a:spcBef>
            </a:pPr>
            <a:r>
              <a:rPr dirty="0" sz="3450" spc="250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90">
                <a:solidFill>
                  <a:srgbClr val="E7D9BF"/>
                </a:solidFill>
                <a:latin typeface="Calibri"/>
                <a:cs typeface="Calibri"/>
              </a:rPr>
              <a:t>avons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55">
                <a:solidFill>
                  <a:srgbClr val="E7D9BF"/>
                </a:solidFill>
                <a:latin typeface="Calibri"/>
                <a:cs typeface="Calibri"/>
              </a:rPr>
              <a:t>utilisé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15">
                <a:solidFill>
                  <a:srgbClr val="E7D9BF"/>
                </a:solidFill>
                <a:latin typeface="Calibri"/>
                <a:cs typeface="Calibri"/>
              </a:rPr>
              <a:t>VScode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55">
                <a:solidFill>
                  <a:srgbClr val="E7D9BF"/>
                </a:solidFill>
                <a:latin typeface="Calibri"/>
                <a:cs typeface="Calibri"/>
              </a:rPr>
              <a:t>comme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50">
                <a:solidFill>
                  <a:srgbClr val="E7D9BF"/>
                </a:solidFill>
                <a:latin typeface="Calibri"/>
                <a:cs typeface="Calibri"/>
              </a:rPr>
              <a:t>outil</a:t>
            </a:r>
            <a:r>
              <a:rPr dirty="0" sz="3450" spc="29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84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40">
                <a:solidFill>
                  <a:srgbClr val="E7D9BF"/>
                </a:solidFill>
                <a:latin typeface="Calibri"/>
                <a:cs typeface="Calibri"/>
              </a:rPr>
              <a:t>travail.</a:t>
            </a:r>
            <a:endParaRPr sz="3450">
              <a:latin typeface="Calibri"/>
              <a:cs typeface="Calibri"/>
            </a:endParaRPr>
          </a:p>
          <a:p>
            <a:pPr algn="just" marL="12700" marR="7620">
              <a:lnSpc>
                <a:spcPct val="116900"/>
              </a:lnSpc>
            </a:pPr>
            <a:r>
              <a:rPr dirty="0" sz="3450" spc="215">
                <a:solidFill>
                  <a:srgbClr val="E7D9BF"/>
                </a:solidFill>
                <a:latin typeface="Calibri"/>
                <a:cs typeface="Calibri"/>
              </a:rPr>
              <a:t>Visual</a:t>
            </a:r>
            <a:r>
              <a:rPr dirty="0" sz="3450" spc="6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45">
                <a:solidFill>
                  <a:srgbClr val="E7D9BF"/>
                </a:solidFill>
                <a:latin typeface="Calibri"/>
                <a:cs typeface="Calibri"/>
              </a:rPr>
              <a:t>Studio</a:t>
            </a:r>
            <a:r>
              <a:rPr dirty="0" sz="3450" spc="6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45">
                <a:solidFill>
                  <a:srgbClr val="E7D9BF"/>
                </a:solidFill>
                <a:latin typeface="Calibri"/>
                <a:cs typeface="Calibri"/>
              </a:rPr>
              <a:t>Code,</a:t>
            </a:r>
            <a:r>
              <a:rPr dirty="0" sz="3450" spc="6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90">
                <a:solidFill>
                  <a:srgbClr val="E7D9BF"/>
                </a:solidFill>
                <a:latin typeface="Calibri"/>
                <a:cs typeface="Calibri"/>
              </a:rPr>
              <a:t>ou</a:t>
            </a:r>
            <a:r>
              <a:rPr dirty="0" sz="3450" spc="6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30">
                <a:solidFill>
                  <a:srgbClr val="E7D9BF"/>
                </a:solidFill>
                <a:latin typeface="Calibri"/>
                <a:cs typeface="Calibri"/>
              </a:rPr>
              <a:t>VSCODE,</a:t>
            </a:r>
            <a:r>
              <a:rPr dirty="0" sz="3450" spc="6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15">
                <a:solidFill>
                  <a:srgbClr val="E7D9BF"/>
                </a:solidFill>
                <a:latin typeface="Calibri"/>
                <a:cs typeface="Calibri"/>
              </a:rPr>
              <a:t>est</a:t>
            </a:r>
            <a:r>
              <a:rPr dirty="0" sz="3450" spc="6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60">
                <a:solidFill>
                  <a:srgbClr val="E7D9BF"/>
                </a:solidFill>
                <a:latin typeface="Calibri"/>
                <a:cs typeface="Calibri"/>
              </a:rPr>
              <a:t>un</a:t>
            </a:r>
            <a:r>
              <a:rPr dirty="0" sz="3450" spc="6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60">
                <a:solidFill>
                  <a:srgbClr val="E7D9BF"/>
                </a:solidFill>
                <a:latin typeface="Calibri"/>
                <a:cs typeface="Calibri"/>
              </a:rPr>
              <a:t>éditeur</a:t>
            </a:r>
            <a:r>
              <a:rPr dirty="0" sz="3450" spc="6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84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 spc="6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90">
                <a:solidFill>
                  <a:srgbClr val="E7D9BF"/>
                </a:solidFill>
                <a:latin typeface="Calibri"/>
                <a:cs typeface="Calibri"/>
              </a:rPr>
              <a:t>code</a:t>
            </a:r>
            <a:r>
              <a:rPr dirty="0" sz="3450" spc="6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50">
                <a:solidFill>
                  <a:srgbClr val="E7D9BF"/>
                </a:solidFill>
                <a:latin typeface="Calibri"/>
                <a:cs typeface="Calibri"/>
              </a:rPr>
              <a:t>pour</a:t>
            </a:r>
            <a:r>
              <a:rPr dirty="0" sz="3450" spc="6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3450" spc="6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30">
                <a:solidFill>
                  <a:srgbClr val="E7D9BF"/>
                </a:solidFill>
                <a:latin typeface="Calibri"/>
                <a:cs typeface="Calibri"/>
              </a:rPr>
              <a:t>développement </a:t>
            </a:r>
            <a:r>
              <a:rPr dirty="0" sz="3450" spc="254">
                <a:solidFill>
                  <a:srgbClr val="E7D9BF"/>
                </a:solidFill>
                <a:latin typeface="Calibri"/>
                <a:cs typeface="Calibri"/>
              </a:rPr>
              <a:t>informatique</a:t>
            </a:r>
            <a:r>
              <a:rPr dirty="0" sz="3450" spc="4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d’applications,</a:t>
            </a:r>
            <a:r>
              <a:rPr dirty="0" sz="3450" spc="4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65">
                <a:solidFill>
                  <a:srgbClr val="E7D9BF"/>
                </a:solidFill>
                <a:latin typeface="Calibri"/>
                <a:cs typeface="Calibri"/>
              </a:rPr>
              <a:t>logiciels,</a:t>
            </a:r>
            <a:r>
              <a:rPr dirty="0" sz="3450" spc="4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80">
                <a:solidFill>
                  <a:srgbClr val="E7D9BF"/>
                </a:solidFill>
                <a:latin typeface="Calibri"/>
                <a:cs typeface="Calibri"/>
              </a:rPr>
              <a:t>sites</a:t>
            </a:r>
            <a:r>
              <a:rPr dirty="0" sz="3450" spc="4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30">
                <a:solidFill>
                  <a:srgbClr val="E7D9BF"/>
                </a:solidFill>
                <a:latin typeface="Calibri"/>
                <a:cs typeface="Calibri"/>
              </a:rPr>
              <a:t>web</a:t>
            </a:r>
            <a:r>
              <a:rPr dirty="0" sz="3450" spc="4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et</a:t>
            </a:r>
            <a:r>
              <a:rPr dirty="0" sz="3450" spc="4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70">
                <a:solidFill>
                  <a:srgbClr val="E7D9BF"/>
                </a:solidFill>
                <a:latin typeface="Calibri"/>
                <a:cs typeface="Calibri"/>
              </a:rPr>
              <a:t>services</a:t>
            </a:r>
            <a:r>
              <a:rPr dirty="0" sz="3450" spc="4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05">
                <a:solidFill>
                  <a:srgbClr val="E7D9BF"/>
                </a:solidFill>
                <a:latin typeface="Calibri"/>
                <a:cs typeface="Calibri"/>
              </a:rPr>
              <a:t>applicatifs,</a:t>
            </a:r>
            <a:r>
              <a:rPr dirty="0" sz="3450" spc="4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90">
                <a:solidFill>
                  <a:srgbClr val="E7D9BF"/>
                </a:solidFill>
                <a:latin typeface="Calibri"/>
                <a:cs typeface="Calibri"/>
              </a:rPr>
              <a:t>disponible </a:t>
            </a:r>
            <a:r>
              <a:rPr dirty="0" sz="3450" spc="265">
                <a:solidFill>
                  <a:srgbClr val="E7D9BF"/>
                </a:solidFill>
                <a:latin typeface="Calibri"/>
                <a:cs typeface="Calibri"/>
              </a:rPr>
              <a:t>gratuitement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et </a:t>
            </a:r>
            <a:r>
              <a:rPr dirty="0" sz="3450" spc="400">
                <a:solidFill>
                  <a:srgbClr val="E7D9BF"/>
                </a:solidFill>
                <a:latin typeface="Calibri"/>
                <a:cs typeface="Calibri"/>
              </a:rPr>
              <a:t>téléchargeable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65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3450" spc="29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1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50">
                <a:solidFill>
                  <a:srgbClr val="E7D9BF"/>
                </a:solidFill>
                <a:latin typeface="Calibri"/>
                <a:cs typeface="Calibri"/>
              </a:rPr>
              <a:t>ordinateurs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35">
                <a:solidFill>
                  <a:srgbClr val="E7D9BF"/>
                </a:solidFill>
                <a:latin typeface="Calibri"/>
                <a:cs typeface="Calibri"/>
              </a:rPr>
              <a:t>Windows,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520">
                <a:solidFill>
                  <a:srgbClr val="E7D9BF"/>
                </a:solidFill>
                <a:latin typeface="Calibri"/>
                <a:cs typeface="Calibri"/>
              </a:rPr>
              <a:t>Mac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et</a:t>
            </a:r>
            <a:r>
              <a:rPr dirty="0" sz="3450" spc="29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14">
                <a:solidFill>
                  <a:srgbClr val="E7D9BF"/>
                </a:solidFill>
                <a:latin typeface="Calibri"/>
                <a:cs typeface="Calibri"/>
              </a:rPr>
              <a:t>Linux.</a:t>
            </a:r>
            <a:endParaRPr sz="345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4185" y="5530132"/>
            <a:ext cx="4733924" cy="45529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20"/>
              <a:t> </a:t>
            </a:r>
            <a:r>
              <a:rPr dirty="0" spc="395"/>
              <a:t>applicationDesktop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2555"/>
          </a:xfrm>
          <a:custGeom>
            <a:avLst/>
            <a:gdLst/>
            <a:ahLst/>
            <a:cxnLst/>
            <a:rect l="l" t="t" r="r" b="b"/>
            <a:pathLst>
              <a:path w="18288000" h="10282555">
                <a:moveTo>
                  <a:pt x="18287999" y="10282290"/>
                </a:moveTo>
                <a:lnTo>
                  <a:pt x="0" y="10282290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2290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4000" y="1692735"/>
            <a:ext cx="12763499" cy="20478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9941" y="4006493"/>
            <a:ext cx="17661890" cy="1870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  <a:tabLst>
                <a:tab pos="1153795" algn="l"/>
                <a:tab pos="2954020" algn="l"/>
                <a:tab pos="5048250" algn="l"/>
                <a:tab pos="5824220" algn="l"/>
                <a:tab pos="7325359" algn="l"/>
                <a:tab pos="8980805" algn="l"/>
                <a:tab pos="10157460" algn="l"/>
                <a:tab pos="12511405" algn="l"/>
                <a:tab pos="13125450" algn="l"/>
                <a:tab pos="16047085" algn="l"/>
                <a:tab pos="17103090" algn="l"/>
              </a:tabLst>
            </a:pPr>
            <a:r>
              <a:rPr dirty="0" sz="3450" spc="170">
                <a:solidFill>
                  <a:srgbClr val="E7D9BF"/>
                </a:solidFill>
                <a:latin typeface="Calibri"/>
                <a:cs typeface="Calibri"/>
              </a:rPr>
              <a:t>Pour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235">
                <a:solidFill>
                  <a:srgbClr val="E7D9BF"/>
                </a:solidFill>
                <a:latin typeface="Calibri"/>
                <a:cs typeface="Calibri"/>
              </a:rPr>
              <a:t>pouvoir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310">
                <a:solidFill>
                  <a:srgbClr val="E7D9BF"/>
                </a:solidFill>
                <a:latin typeface="Calibri"/>
                <a:cs typeface="Calibri"/>
              </a:rPr>
              <a:t>exécuter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190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385">
                <a:solidFill>
                  <a:srgbClr val="E7D9BF"/>
                </a:solidFill>
                <a:latin typeface="Calibri"/>
                <a:cs typeface="Calibri"/>
              </a:rPr>
              <a:t>codes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229">
                <a:solidFill>
                  <a:srgbClr val="E7D9BF"/>
                </a:solidFill>
                <a:latin typeface="Calibri"/>
                <a:cs typeface="Calibri"/>
              </a:rPr>
              <a:t>python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240">
                <a:solidFill>
                  <a:srgbClr val="E7D9BF"/>
                </a:solidFill>
                <a:latin typeface="Calibri"/>
                <a:cs typeface="Calibri"/>
              </a:rPr>
              <a:t>ainsi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195">
                <a:solidFill>
                  <a:srgbClr val="E7D9BF"/>
                </a:solidFill>
                <a:latin typeface="Calibri"/>
                <a:cs typeface="Calibri"/>
              </a:rPr>
              <a:t>qu’obtenir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37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bibliothèque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395">
                <a:solidFill>
                  <a:srgbClr val="E7D9BF"/>
                </a:solidFill>
                <a:latin typeface="Calibri"/>
                <a:cs typeface="Calibri"/>
              </a:rPr>
              <a:t>GTk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310">
                <a:solidFill>
                  <a:srgbClr val="E7D9BF"/>
                </a:solidFill>
                <a:latin typeface="Calibri"/>
                <a:cs typeface="Calibri"/>
              </a:rPr>
              <a:t>jai </a:t>
            </a:r>
            <a:r>
              <a:rPr dirty="0" sz="3450" spc="434">
                <a:solidFill>
                  <a:srgbClr val="E7D9BF"/>
                </a:solidFill>
                <a:latin typeface="Calibri"/>
                <a:cs typeface="Calibri"/>
              </a:rPr>
              <a:t>procédé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84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15">
                <a:solidFill>
                  <a:srgbClr val="E7D9BF"/>
                </a:solidFill>
                <a:latin typeface="Calibri"/>
                <a:cs typeface="Calibri"/>
              </a:rPr>
              <a:t>manière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90">
                <a:solidFill>
                  <a:srgbClr val="E7D9BF"/>
                </a:solidFill>
                <a:latin typeface="Calibri"/>
                <a:cs typeface="Calibri"/>
              </a:rPr>
              <a:t>suivant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05">
                <a:solidFill>
                  <a:srgbClr val="E7D9BF"/>
                </a:solidFill>
                <a:latin typeface="Calibri"/>
                <a:cs typeface="Calibri"/>
              </a:rPr>
              <a:t>:</a:t>
            </a:r>
            <a:endParaRPr sz="3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3450" spc="505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r>
              <a:rPr dirty="0" sz="3450" spc="229">
                <a:solidFill>
                  <a:srgbClr val="E7D9BF"/>
                </a:solidFill>
                <a:latin typeface="Calibri"/>
                <a:cs typeface="Calibri"/>
              </a:rPr>
              <a:t>Installation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84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40">
                <a:solidFill>
                  <a:srgbClr val="E7D9BF"/>
                </a:solidFill>
                <a:latin typeface="Calibri"/>
                <a:cs typeface="Calibri"/>
              </a:rPr>
              <a:t>python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65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34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00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25">
                <a:solidFill>
                  <a:srgbClr val="E7D9BF"/>
                </a:solidFill>
                <a:latin typeface="Calibri"/>
                <a:cs typeface="Calibri"/>
              </a:rPr>
              <a:t>machine</a:t>
            </a:r>
            <a:endParaRPr sz="345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000" y="6227318"/>
            <a:ext cx="9115424" cy="238124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09941" y="871361"/>
            <a:ext cx="10229850" cy="556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450" spc="180">
                <a:solidFill>
                  <a:srgbClr val="E7D9BF"/>
                </a:solidFill>
                <a:latin typeface="Calibri"/>
                <a:cs typeface="Calibri"/>
              </a:rPr>
              <a:t>Ensuite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80">
                <a:solidFill>
                  <a:srgbClr val="E7D9BF"/>
                </a:solidFill>
                <a:latin typeface="Calibri"/>
                <a:cs typeface="Calibri"/>
              </a:rPr>
              <a:t>j’ai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29">
                <a:solidFill>
                  <a:srgbClr val="E7D9BF"/>
                </a:solidFill>
                <a:latin typeface="Calibri"/>
                <a:cs typeface="Calibri"/>
              </a:rPr>
              <a:t>installé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90">
                <a:solidFill>
                  <a:srgbClr val="E7D9BF"/>
                </a:solidFill>
                <a:latin typeface="Calibri"/>
                <a:cs typeface="Calibri"/>
              </a:rPr>
              <a:t>l’extension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40">
                <a:solidFill>
                  <a:srgbClr val="E7D9BF"/>
                </a:solidFill>
                <a:latin typeface="Calibri"/>
                <a:cs typeface="Calibri"/>
              </a:rPr>
              <a:t>python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65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55">
                <a:solidFill>
                  <a:srgbClr val="E7D9BF"/>
                </a:solidFill>
                <a:latin typeface="Calibri"/>
                <a:cs typeface="Calibri"/>
              </a:rPr>
              <a:t>vscode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20"/>
              <a:t> </a:t>
            </a:r>
            <a:r>
              <a:rPr dirty="0" spc="395"/>
              <a:t>applicationDesktop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6795" y="2922362"/>
            <a:ext cx="12172949" cy="72294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-134943" y="3901170"/>
            <a:ext cx="305435" cy="556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450" spc="385">
                <a:solidFill>
                  <a:srgbClr val="E7D9BF"/>
                </a:solidFill>
                <a:latin typeface="Calibri"/>
                <a:cs typeface="Calibri"/>
              </a:rPr>
              <a:t>o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250837" y="1486175"/>
            <a:ext cx="1307465" cy="556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450" spc="195">
                <a:solidFill>
                  <a:srgbClr val="E7D9BF"/>
                </a:solidFill>
                <a:latin typeface="Calibri"/>
                <a:cs typeface="Calibri"/>
              </a:rPr>
              <a:t>client,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929401" y="1486175"/>
            <a:ext cx="2038985" cy="556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450" spc="305">
                <a:solidFill>
                  <a:srgbClr val="E7D9BF"/>
                </a:solidFill>
                <a:latin typeface="Calibri"/>
                <a:cs typeface="Calibri"/>
              </a:rPr>
              <a:t>chambre,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9941" y="787744"/>
            <a:ext cx="13569315" cy="187007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3450" spc="254">
                <a:solidFill>
                  <a:srgbClr val="E7D9BF"/>
                </a:solidFill>
                <a:latin typeface="Calibri"/>
                <a:cs typeface="Calibri"/>
              </a:rPr>
              <a:t>Présentation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484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50" spc="29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300">
                <a:solidFill>
                  <a:srgbClr val="E7D9BF"/>
                </a:solidFill>
                <a:latin typeface="Calibri"/>
                <a:cs typeface="Calibri"/>
              </a:rPr>
              <a:t>l’application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95">
                <a:solidFill>
                  <a:srgbClr val="E7D9BF"/>
                </a:solidFill>
                <a:latin typeface="Calibri"/>
                <a:cs typeface="Calibri"/>
              </a:rPr>
              <a:t>:</a:t>
            </a:r>
            <a:endParaRPr sz="3450">
              <a:latin typeface="Calibri"/>
              <a:cs typeface="Calibri"/>
            </a:endParaRPr>
          </a:p>
          <a:p>
            <a:pPr marL="12700" marR="5080">
              <a:lnSpc>
                <a:spcPct val="116900"/>
              </a:lnSpc>
              <a:spcBef>
                <a:spcPts val="5"/>
              </a:spcBef>
              <a:tabLst>
                <a:tab pos="1541780" algn="l"/>
                <a:tab pos="3881754" algn="l"/>
                <a:tab pos="6463665" algn="l"/>
                <a:tab pos="7339965" algn="l"/>
                <a:tab pos="9265920" algn="l"/>
                <a:tab pos="10723880" algn="l"/>
                <a:tab pos="11877675" algn="l"/>
              </a:tabLst>
            </a:pPr>
            <a:r>
              <a:rPr dirty="0" sz="3450" spc="509">
                <a:solidFill>
                  <a:srgbClr val="E7D9BF"/>
                </a:solidFill>
                <a:latin typeface="Calibri"/>
                <a:cs typeface="Calibri"/>
              </a:rPr>
              <a:t>Page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310">
                <a:solidFill>
                  <a:srgbClr val="E7D9BF"/>
                </a:solidFill>
                <a:latin typeface="Calibri"/>
                <a:cs typeface="Calibri"/>
              </a:rPr>
              <a:t>d’accueil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290">
                <a:solidFill>
                  <a:srgbClr val="E7D9BF"/>
                </a:solidFill>
                <a:latin typeface="Calibri"/>
                <a:cs typeface="Calibri"/>
              </a:rPr>
              <a:t>contenant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35">
                <a:solidFill>
                  <a:srgbClr val="E7D9BF"/>
                </a:solidFill>
                <a:latin typeface="Calibri"/>
                <a:cs typeface="Calibri"/>
              </a:rPr>
              <a:t>un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375">
                <a:solidFill>
                  <a:srgbClr val="E7D9BF"/>
                </a:solidFill>
                <a:latin typeface="Calibri"/>
                <a:cs typeface="Calibri"/>
              </a:rPr>
              <a:t>navbar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465">
                <a:solidFill>
                  <a:srgbClr val="E7D9BF"/>
                </a:solidFill>
                <a:latin typeface="Calibri"/>
                <a:cs typeface="Calibri"/>
              </a:rPr>
              <a:t>avec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32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34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50" spc="215">
                <a:solidFill>
                  <a:srgbClr val="E7D9BF"/>
                </a:solidFill>
                <a:latin typeface="Calibri"/>
                <a:cs typeface="Calibri"/>
              </a:rPr>
              <a:t>boutons </a:t>
            </a:r>
            <a:r>
              <a:rPr dirty="0" sz="3450" spc="229">
                <a:solidFill>
                  <a:srgbClr val="E7D9BF"/>
                </a:solidFill>
                <a:latin typeface="Calibri"/>
                <a:cs typeface="Calibri"/>
              </a:rPr>
              <a:t>reservation,</a:t>
            </a:r>
            <a:r>
              <a:rPr dirty="0" sz="3450" spc="29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185">
                <a:solidFill>
                  <a:srgbClr val="E7D9BF"/>
                </a:solidFill>
                <a:latin typeface="Calibri"/>
                <a:cs typeface="Calibri"/>
              </a:rPr>
              <a:t>statistiques,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80">
                <a:solidFill>
                  <a:srgbClr val="E7D9BF"/>
                </a:solidFill>
                <a:latin typeface="Calibri"/>
                <a:cs typeface="Calibri"/>
              </a:rPr>
              <a:t>et</a:t>
            </a:r>
            <a:r>
              <a:rPr dirty="0" sz="345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50" spc="295">
                <a:solidFill>
                  <a:srgbClr val="E7D9BF"/>
                </a:solidFill>
                <a:latin typeface="Calibri"/>
                <a:cs typeface="Calibri"/>
              </a:rPr>
              <a:t>facture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20"/>
              <a:t> </a:t>
            </a:r>
            <a:r>
              <a:rPr dirty="0" spc="395"/>
              <a:t>applicationDesktop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4309249" y="6003155"/>
              <a:ext cx="3978910" cy="4284345"/>
            </a:xfrm>
            <a:custGeom>
              <a:avLst/>
              <a:gdLst/>
              <a:ahLst/>
              <a:cxnLst/>
              <a:rect l="l" t="t" r="r" b="b"/>
              <a:pathLst>
                <a:path w="3978909" h="4284345">
                  <a:moveTo>
                    <a:pt x="3978751" y="4283844"/>
                  </a:moveTo>
                  <a:lnTo>
                    <a:pt x="0" y="4283844"/>
                  </a:lnTo>
                  <a:lnTo>
                    <a:pt x="0" y="0"/>
                  </a:lnTo>
                  <a:lnTo>
                    <a:pt x="3978751" y="0"/>
                  </a:lnTo>
                  <a:lnTo>
                    <a:pt x="3978751" y="4283844"/>
                  </a:lnTo>
                  <a:close/>
                </a:path>
              </a:pathLst>
            </a:custGeom>
            <a:solidFill>
              <a:srgbClr val="9990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6639" y="1775003"/>
              <a:ext cx="9620250" cy="673417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"/>
              <a:ext cx="8470900" cy="10287000"/>
            </a:xfrm>
            <a:custGeom>
              <a:avLst/>
              <a:gdLst/>
              <a:ahLst/>
              <a:cxnLst/>
              <a:rect l="l" t="t" r="r" b="b"/>
              <a:pathLst>
                <a:path w="8470900" h="10287000">
                  <a:moveTo>
                    <a:pt x="0" y="10286999"/>
                  </a:moveTo>
                  <a:lnTo>
                    <a:pt x="0" y="0"/>
                  </a:lnTo>
                  <a:lnTo>
                    <a:pt x="8470564" y="0"/>
                  </a:lnTo>
                  <a:lnTo>
                    <a:pt x="8470564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6A49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651242"/>
            <a:ext cx="2279015" cy="15017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650" spc="110">
                <a:latin typeface="Times New Roman"/>
                <a:cs typeface="Times New Roman"/>
              </a:rPr>
              <a:t>Plan</a:t>
            </a:r>
            <a:endParaRPr sz="96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5502" y="3647281"/>
            <a:ext cx="7999095" cy="546290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798830">
              <a:lnSpc>
                <a:spcPct val="100000"/>
              </a:lnSpc>
              <a:spcBef>
                <a:spcPts val="770"/>
              </a:spcBef>
            </a:pPr>
            <a:r>
              <a:rPr dirty="0" sz="3400" spc="204">
                <a:solidFill>
                  <a:srgbClr val="E7D9BF"/>
                </a:solidFill>
                <a:latin typeface="Calibri"/>
                <a:cs typeface="Calibri"/>
              </a:rPr>
              <a:t>Introduction</a:t>
            </a:r>
            <a:endParaRPr sz="3400">
              <a:latin typeface="Calibri"/>
              <a:cs typeface="Calibri"/>
            </a:endParaRPr>
          </a:p>
          <a:p>
            <a:pPr marL="328295" indent="-316230">
              <a:lnSpc>
                <a:spcPct val="100000"/>
              </a:lnSpc>
              <a:spcBef>
                <a:spcPts val="680"/>
              </a:spcBef>
              <a:buSzPct val="97058"/>
              <a:buAutoNum type="romanUcPeriod"/>
              <a:tabLst>
                <a:tab pos="328930" algn="l"/>
              </a:tabLst>
            </a:pPr>
            <a:r>
              <a:rPr dirty="0" sz="3400" spc="415">
                <a:solidFill>
                  <a:srgbClr val="E7D9BF"/>
                </a:solidFill>
                <a:latin typeface="Calibri"/>
                <a:cs typeface="Calibri"/>
              </a:rPr>
              <a:t>Rappel</a:t>
            </a:r>
            <a:r>
              <a:rPr dirty="0" sz="3400" spc="2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00" spc="33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340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00" spc="315">
                <a:solidFill>
                  <a:srgbClr val="E7D9BF"/>
                </a:solidFill>
                <a:latin typeface="Calibri"/>
                <a:cs typeface="Calibri"/>
              </a:rPr>
              <a:t>Objectifs</a:t>
            </a:r>
            <a:endParaRPr sz="340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spcBef>
                <a:spcPts val="675"/>
              </a:spcBef>
              <a:buSzPct val="97058"/>
              <a:buAutoNum type="romanUcPeriod"/>
              <a:tabLst>
                <a:tab pos="448309" algn="l"/>
              </a:tabLst>
            </a:pPr>
            <a:r>
              <a:rPr dirty="0" sz="3400" spc="335">
                <a:solidFill>
                  <a:srgbClr val="E7D9BF"/>
                </a:solidFill>
                <a:latin typeface="Calibri"/>
                <a:cs typeface="Calibri"/>
              </a:rPr>
              <a:t>Organisation</a:t>
            </a:r>
            <a:r>
              <a:rPr dirty="0" sz="340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00" spc="465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0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00" spc="280">
                <a:solidFill>
                  <a:srgbClr val="E7D9BF"/>
                </a:solidFill>
                <a:latin typeface="Calibri"/>
                <a:cs typeface="Calibri"/>
              </a:rPr>
              <a:t>l'équipe</a:t>
            </a:r>
            <a:endParaRPr sz="3400">
              <a:latin typeface="Calibri"/>
              <a:cs typeface="Calibri"/>
            </a:endParaRPr>
          </a:p>
          <a:p>
            <a:pPr marL="12700" marR="8255" indent="554355">
              <a:lnSpc>
                <a:spcPct val="116599"/>
              </a:lnSpc>
              <a:buSzPct val="97058"/>
              <a:buAutoNum type="romanUcPeriod"/>
              <a:tabLst>
                <a:tab pos="567055" algn="l"/>
                <a:tab pos="3884929" algn="l"/>
                <a:tab pos="4657725" algn="l"/>
              </a:tabLst>
            </a:pPr>
            <a:r>
              <a:rPr dirty="0" sz="3400" spc="290">
                <a:solidFill>
                  <a:srgbClr val="E7D9BF"/>
                </a:solidFill>
                <a:latin typeface="Calibri"/>
                <a:cs typeface="Calibri"/>
              </a:rPr>
              <a:t>Lesparamètres</a:t>
            </a:r>
            <a:r>
              <a:rPr dirty="0" sz="34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00" spc="44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00" spc="200">
                <a:solidFill>
                  <a:srgbClr val="E7D9BF"/>
                </a:solidFill>
                <a:latin typeface="Calibri"/>
                <a:cs typeface="Calibri"/>
              </a:rPr>
              <a:t>l'environnement </a:t>
            </a:r>
            <a:r>
              <a:rPr dirty="0" sz="3400" spc="275">
                <a:solidFill>
                  <a:srgbClr val="E7D9BF"/>
                </a:solidFill>
                <a:latin typeface="Calibri"/>
                <a:cs typeface="Calibri"/>
              </a:rPr>
              <a:t>matériel</a:t>
            </a:r>
            <a:r>
              <a:rPr dirty="0" sz="3400" spc="2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00" spc="275">
                <a:solidFill>
                  <a:srgbClr val="E7D9BF"/>
                </a:solidFill>
                <a:latin typeface="Calibri"/>
                <a:cs typeface="Calibri"/>
              </a:rPr>
              <a:t>et</a:t>
            </a:r>
            <a:r>
              <a:rPr dirty="0" sz="340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00" spc="165">
                <a:solidFill>
                  <a:srgbClr val="E7D9BF"/>
                </a:solidFill>
                <a:latin typeface="Calibri"/>
                <a:cs typeface="Calibri"/>
              </a:rPr>
              <a:t>test</a:t>
            </a:r>
            <a:endParaRPr sz="3400">
              <a:latin typeface="Calibri"/>
              <a:cs typeface="Calibri"/>
            </a:endParaRPr>
          </a:p>
          <a:p>
            <a:pPr marL="603250" indent="-591185">
              <a:lnSpc>
                <a:spcPct val="100000"/>
              </a:lnSpc>
              <a:spcBef>
                <a:spcPts val="675"/>
              </a:spcBef>
              <a:buSzPct val="97058"/>
              <a:buAutoNum type="romanUcPeriod"/>
              <a:tabLst>
                <a:tab pos="603885" algn="l"/>
              </a:tabLst>
            </a:pPr>
            <a:r>
              <a:rPr dirty="0" sz="3400" spc="22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3400" spc="2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00" spc="325">
                <a:solidFill>
                  <a:srgbClr val="E7D9BF"/>
                </a:solidFill>
                <a:latin typeface="Calibri"/>
                <a:cs typeface="Calibri"/>
              </a:rPr>
              <a:t>paramètres</a:t>
            </a:r>
            <a:r>
              <a:rPr dirty="0" sz="340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00" spc="465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40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00" spc="265">
                <a:solidFill>
                  <a:srgbClr val="E7D9BF"/>
                </a:solidFill>
                <a:latin typeface="Calibri"/>
                <a:cs typeface="Calibri"/>
              </a:rPr>
              <a:t>configuration</a:t>
            </a:r>
            <a:endParaRPr sz="3400">
              <a:latin typeface="Calibri"/>
              <a:cs typeface="Calibri"/>
            </a:endParaRPr>
          </a:p>
          <a:p>
            <a:pPr marL="12700" marR="5080" indent="471805">
              <a:lnSpc>
                <a:spcPct val="116599"/>
              </a:lnSpc>
              <a:buSzPct val="97058"/>
              <a:buAutoNum type="romanUcPeriod"/>
              <a:tabLst>
                <a:tab pos="484505" algn="l"/>
                <a:tab pos="1368425" algn="l"/>
                <a:tab pos="3446779" algn="l"/>
                <a:tab pos="5320665" algn="l"/>
              </a:tabLst>
            </a:pPr>
            <a:r>
              <a:rPr dirty="0" sz="3400" spc="200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34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00" spc="300">
                <a:solidFill>
                  <a:srgbClr val="E7D9BF"/>
                </a:solidFill>
                <a:latin typeface="Calibri"/>
                <a:cs typeface="Calibri"/>
              </a:rPr>
              <a:t>captures</a:t>
            </a:r>
            <a:r>
              <a:rPr dirty="0" sz="34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00" spc="360">
                <a:solidFill>
                  <a:srgbClr val="E7D9BF"/>
                </a:solidFill>
                <a:latin typeface="Calibri"/>
                <a:cs typeface="Calibri"/>
              </a:rPr>
              <a:t>d'écran</a:t>
            </a:r>
            <a:r>
              <a:rPr dirty="0" sz="34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400" spc="280">
                <a:solidFill>
                  <a:srgbClr val="E7D9BF"/>
                </a:solidFill>
                <a:latin typeface="Calibri"/>
                <a:cs typeface="Calibri"/>
              </a:rPr>
              <a:t>commentées </a:t>
            </a:r>
            <a:r>
              <a:rPr dirty="0" sz="3400" spc="33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3400" spc="2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00" spc="225">
                <a:solidFill>
                  <a:srgbClr val="E7D9BF"/>
                </a:solidFill>
                <a:latin typeface="Calibri"/>
                <a:cs typeface="Calibri"/>
              </a:rPr>
              <a:t>différents</a:t>
            </a:r>
            <a:r>
              <a:rPr dirty="0" sz="340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400" spc="220">
                <a:solidFill>
                  <a:srgbClr val="E7D9BF"/>
                </a:solidFill>
                <a:latin typeface="Calibri"/>
                <a:cs typeface="Calibri"/>
              </a:rPr>
              <a:t>modules</a:t>
            </a:r>
            <a:endParaRPr sz="3400">
              <a:latin typeface="Calibri"/>
              <a:cs typeface="Calibri"/>
            </a:endParaRPr>
          </a:p>
          <a:p>
            <a:pPr marL="667385">
              <a:lnSpc>
                <a:spcPct val="100000"/>
              </a:lnSpc>
              <a:spcBef>
                <a:spcPts val="680"/>
              </a:spcBef>
            </a:pPr>
            <a:r>
              <a:rPr dirty="0" sz="3400" spc="280">
                <a:solidFill>
                  <a:srgbClr val="E7D9BF"/>
                </a:solidFill>
                <a:latin typeface="Calibri"/>
                <a:cs typeface="Calibri"/>
              </a:rPr>
              <a:t>Conclusion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B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3191" y="3"/>
            <a:ext cx="5591174" cy="10286996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3"/>
            <a:ext cx="17965420" cy="10287000"/>
            <a:chOff x="0" y="3"/>
            <a:chExt cx="17965420" cy="1028700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1210050"/>
              <a:ext cx="5429249" cy="82295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3"/>
              <a:ext cx="17965420" cy="10287000"/>
            </a:xfrm>
            <a:custGeom>
              <a:avLst/>
              <a:gdLst/>
              <a:ahLst/>
              <a:cxnLst/>
              <a:rect l="l" t="t" r="r" b="b"/>
              <a:pathLst>
                <a:path w="17965420" h="10287000">
                  <a:moveTo>
                    <a:pt x="0" y="10286996"/>
                  </a:moveTo>
                  <a:lnTo>
                    <a:pt x="0" y="0"/>
                  </a:lnTo>
                  <a:lnTo>
                    <a:pt x="17965358" y="0"/>
                  </a:lnTo>
                  <a:lnTo>
                    <a:pt x="17965358" y="10286996"/>
                  </a:lnTo>
                  <a:lnTo>
                    <a:pt x="0" y="10286996"/>
                  </a:lnTo>
                  <a:close/>
                </a:path>
              </a:pathLst>
            </a:custGeom>
            <a:solidFill>
              <a:srgbClr val="6A49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6191" y="4974812"/>
              <a:ext cx="6610349" cy="5248274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016000" y="792867"/>
            <a:ext cx="16960850" cy="356679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3350" spc="280">
                <a:solidFill>
                  <a:srgbClr val="E7D9BF"/>
                </a:solidFill>
                <a:latin typeface="Calibri"/>
                <a:cs typeface="Calibri"/>
              </a:rPr>
              <a:t>Une</a:t>
            </a:r>
            <a:r>
              <a:rPr dirty="0" sz="3350" spc="26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170">
                <a:solidFill>
                  <a:srgbClr val="E7D9BF"/>
                </a:solidFill>
                <a:latin typeface="Calibri"/>
                <a:cs typeface="Calibri"/>
              </a:rPr>
              <a:t>fois</a:t>
            </a:r>
            <a:r>
              <a:rPr dirty="0" sz="33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114">
                <a:solidFill>
                  <a:srgbClr val="E7D9BF"/>
                </a:solidFill>
                <a:latin typeface="Calibri"/>
                <a:cs typeface="Calibri"/>
              </a:rPr>
              <a:t>qu’on</a:t>
            </a:r>
            <a:r>
              <a:rPr dirty="0" sz="33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350">
                <a:solidFill>
                  <a:srgbClr val="E7D9BF"/>
                </a:solidFill>
                <a:latin typeface="Calibri"/>
                <a:cs typeface="Calibri"/>
              </a:rPr>
              <a:t>appuie</a:t>
            </a:r>
            <a:r>
              <a:rPr dirty="0" sz="33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33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254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33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215">
                <a:solidFill>
                  <a:srgbClr val="E7D9BF"/>
                </a:solidFill>
                <a:latin typeface="Calibri"/>
                <a:cs typeface="Calibri"/>
              </a:rPr>
              <a:t>bouton</a:t>
            </a:r>
            <a:r>
              <a:rPr dirty="0" sz="33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185">
                <a:solidFill>
                  <a:srgbClr val="E7D9BF"/>
                </a:solidFill>
                <a:latin typeface="Calibri"/>
                <a:cs typeface="Calibri"/>
              </a:rPr>
              <a:t>client,</a:t>
            </a:r>
            <a:r>
              <a:rPr dirty="0" sz="33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120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33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260">
                <a:solidFill>
                  <a:srgbClr val="E7D9BF"/>
                </a:solidFill>
                <a:latin typeface="Calibri"/>
                <a:cs typeface="Calibri"/>
              </a:rPr>
              <a:t>avons</a:t>
            </a:r>
            <a:r>
              <a:rPr dirty="0" sz="33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190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33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220">
                <a:solidFill>
                  <a:srgbClr val="E7D9BF"/>
                </a:solidFill>
                <a:latin typeface="Calibri"/>
                <a:cs typeface="Calibri"/>
              </a:rPr>
              <a:t>options</a:t>
            </a:r>
            <a:r>
              <a:rPr dirty="0" sz="33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185">
                <a:solidFill>
                  <a:srgbClr val="E7D9BF"/>
                </a:solidFill>
                <a:latin typeface="Calibri"/>
                <a:cs typeface="Calibri"/>
              </a:rPr>
              <a:t>suivantes</a:t>
            </a:r>
            <a:r>
              <a:rPr dirty="0" sz="3350" spc="2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90">
                <a:solidFill>
                  <a:srgbClr val="E7D9BF"/>
                </a:solidFill>
                <a:latin typeface="Calibri"/>
                <a:cs typeface="Calibri"/>
              </a:rPr>
              <a:t>:</a:t>
            </a: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3350" spc="48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r>
              <a:rPr dirty="0" sz="3350" spc="240">
                <a:solidFill>
                  <a:srgbClr val="E7D9BF"/>
                </a:solidFill>
                <a:latin typeface="Calibri"/>
                <a:cs typeface="Calibri"/>
              </a:rPr>
              <a:t>ajouter</a:t>
            </a:r>
            <a:r>
              <a:rPr dirty="0" sz="3350" spc="26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240">
                <a:solidFill>
                  <a:srgbClr val="E7D9BF"/>
                </a:solidFill>
                <a:latin typeface="Calibri"/>
                <a:cs typeface="Calibri"/>
              </a:rPr>
              <a:t>client</a:t>
            </a:r>
            <a:r>
              <a:rPr dirty="0" sz="33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220">
                <a:solidFill>
                  <a:srgbClr val="E7D9BF"/>
                </a:solidFill>
                <a:latin typeface="Calibri"/>
                <a:cs typeface="Calibri"/>
              </a:rPr>
              <a:t>(pour</a:t>
            </a:r>
            <a:r>
              <a:rPr dirty="0" sz="33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240">
                <a:solidFill>
                  <a:srgbClr val="E7D9BF"/>
                </a:solidFill>
                <a:latin typeface="Calibri"/>
                <a:cs typeface="Calibri"/>
              </a:rPr>
              <a:t>ajouter</a:t>
            </a:r>
            <a:r>
              <a:rPr dirty="0" sz="3350" spc="2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un</a:t>
            </a:r>
            <a:r>
              <a:rPr dirty="0" sz="33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229">
                <a:solidFill>
                  <a:srgbClr val="E7D9BF"/>
                </a:solidFill>
                <a:latin typeface="Calibri"/>
                <a:cs typeface="Calibri"/>
              </a:rPr>
              <a:t>nouveau</a:t>
            </a:r>
            <a:r>
              <a:rPr dirty="0" sz="335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225">
                <a:solidFill>
                  <a:srgbClr val="E7D9BF"/>
                </a:solidFill>
                <a:latin typeface="Calibri"/>
                <a:cs typeface="Calibri"/>
              </a:rPr>
              <a:t>client)</a:t>
            </a:r>
            <a:endParaRPr sz="3350">
              <a:latin typeface="Calibri"/>
              <a:cs typeface="Calibri"/>
            </a:endParaRPr>
          </a:p>
          <a:p>
            <a:pPr marL="12700" marR="7620">
              <a:lnSpc>
                <a:spcPct val="115599"/>
              </a:lnSpc>
              <a:tabLst>
                <a:tab pos="1262380" algn="l"/>
                <a:tab pos="2221230" algn="l"/>
                <a:tab pos="3770629" algn="l"/>
                <a:tab pos="4554220" algn="l"/>
                <a:tab pos="6002655" algn="l"/>
                <a:tab pos="7331709" algn="l"/>
                <a:tab pos="8325484" algn="l"/>
                <a:tab pos="8954770" algn="l"/>
                <a:tab pos="10013315" algn="l"/>
                <a:tab pos="10796270" algn="l"/>
                <a:tab pos="11850370" algn="l"/>
                <a:tab pos="12635865" algn="l"/>
                <a:tab pos="14185265" algn="l"/>
                <a:tab pos="15043150" algn="l"/>
                <a:tab pos="15936594" algn="l"/>
                <a:tab pos="16658590" algn="l"/>
              </a:tabLst>
            </a:pPr>
            <a:r>
              <a:rPr dirty="0" sz="3350" spc="48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r>
              <a:rPr dirty="0" sz="3350" spc="155">
                <a:solidFill>
                  <a:srgbClr val="E7D9BF"/>
                </a:solidFill>
                <a:latin typeface="Calibri"/>
                <a:cs typeface="Calibri"/>
              </a:rPr>
              <a:t>liste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28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204">
                <a:solidFill>
                  <a:srgbClr val="E7D9BF"/>
                </a:solidFill>
                <a:latin typeface="Calibri"/>
                <a:cs typeface="Calibri"/>
              </a:rPr>
              <a:t>clients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409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110">
                <a:solidFill>
                  <a:srgbClr val="E7D9BF"/>
                </a:solidFill>
                <a:latin typeface="Calibri"/>
                <a:cs typeface="Calibri"/>
              </a:rPr>
              <a:t>l’hôtel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210">
                <a:solidFill>
                  <a:srgbClr val="E7D9BF"/>
                </a:solidFill>
                <a:latin typeface="Calibri"/>
                <a:cs typeface="Calibri"/>
              </a:rPr>
              <a:t>(pour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165">
                <a:solidFill>
                  <a:srgbClr val="E7D9BF"/>
                </a:solidFill>
                <a:latin typeface="Calibri"/>
                <a:cs typeface="Calibri"/>
              </a:rPr>
              <a:t>voir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34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155">
                <a:solidFill>
                  <a:srgbClr val="E7D9BF"/>
                </a:solidFill>
                <a:latin typeface="Calibri"/>
                <a:cs typeface="Calibri"/>
              </a:rPr>
              <a:t>liste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409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95">
                <a:solidFill>
                  <a:srgbClr val="E7D9BF"/>
                </a:solidFill>
                <a:latin typeface="Calibri"/>
                <a:cs typeface="Calibri"/>
              </a:rPr>
              <a:t>tous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16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204">
                <a:solidFill>
                  <a:srgbClr val="E7D9BF"/>
                </a:solidFill>
                <a:latin typeface="Calibri"/>
                <a:cs typeface="Calibri"/>
              </a:rPr>
              <a:t>clients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175">
                <a:solidFill>
                  <a:srgbClr val="E7D9BF"/>
                </a:solidFill>
                <a:latin typeface="Calibri"/>
                <a:cs typeface="Calibri"/>
              </a:rPr>
              <a:t>qui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150">
                <a:solidFill>
                  <a:srgbClr val="E7D9BF"/>
                </a:solidFill>
                <a:latin typeface="Calibri"/>
                <a:cs typeface="Calibri"/>
              </a:rPr>
              <a:t>ont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170">
                <a:solidFill>
                  <a:srgbClr val="E7D9BF"/>
                </a:solidFill>
                <a:latin typeface="Calibri"/>
                <a:cs typeface="Calibri"/>
              </a:rPr>
              <a:t>eu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590">
                <a:solidFill>
                  <a:srgbClr val="E7D9BF"/>
                </a:solidFill>
                <a:latin typeface="Calibri"/>
                <a:cs typeface="Calibri"/>
              </a:rPr>
              <a:t>à </a:t>
            </a:r>
            <a:r>
              <a:rPr dirty="0" sz="3350" spc="180">
                <a:solidFill>
                  <a:srgbClr val="E7D9BF"/>
                </a:solidFill>
                <a:latin typeface="Calibri"/>
                <a:cs typeface="Calibri"/>
              </a:rPr>
              <a:t>séjourner</a:t>
            </a:r>
            <a:r>
              <a:rPr dirty="0" sz="3350" spc="3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3350" spc="3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350" spc="110">
                <a:solidFill>
                  <a:srgbClr val="E7D9BF"/>
                </a:solidFill>
                <a:latin typeface="Calibri"/>
                <a:cs typeface="Calibri"/>
              </a:rPr>
              <a:t>l’hôtel</a:t>
            </a:r>
            <a:endParaRPr sz="3350">
              <a:latin typeface="Calibri"/>
              <a:cs typeface="Calibri"/>
            </a:endParaRPr>
          </a:p>
          <a:p>
            <a:pPr marL="12700" marR="5080">
              <a:lnSpc>
                <a:spcPct val="115599"/>
              </a:lnSpc>
              <a:tabLst>
                <a:tab pos="1203325" algn="l"/>
                <a:tab pos="2103120" algn="l"/>
                <a:tab pos="3593465" algn="l"/>
                <a:tab pos="4317365" algn="l"/>
                <a:tab pos="5706745" algn="l"/>
                <a:tab pos="6976745" algn="l"/>
                <a:tab pos="7911465" algn="l"/>
                <a:tab pos="8481695" algn="l"/>
                <a:tab pos="9481185" algn="l"/>
                <a:tab pos="10205085" algn="l"/>
                <a:tab pos="11200130" algn="l"/>
                <a:tab pos="11926570" algn="l"/>
                <a:tab pos="13416915" algn="l"/>
                <a:tab pos="14215110" algn="l"/>
                <a:tab pos="15225394" algn="l"/>
              </a:tabLst>
            </a:pPr>
            <a:r>
              <a:rPr dirty="0" sz="3350" spc="48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r>
              <a:rPr dirty="0" sz="3350" spc="155">
                <a:solidFill>
                  <a:srgbClr val="E7D9BF"/>
                </a:solidFill>
                <a:latin typeface="Calibri"/>
                <a:cs typeface="Calibri"/>
              </a:rPr>
              <a:t>liste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28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204">
                <a:solidFill>
                  <a:srgbClr val="E7D9BF"/>
                </a:solidFill>
                <a:latin typeface="Calibri"/>
                <a:cs typeface="Calibri"/>
              </a:rPr>
              <a:t>clients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409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110">
                <a:solidFill>
                  <a:srgbClr val="E7D9BF"/>
                </a:solidFill>
                <a:latin typeface="Calibri"/>
                <a:cs typeface="Calibri"/>
              </a:rPr>
              <a:t>l’hôtel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200">
                <a:solidFill>
                  <a:srgbClr val="E7D9BF"/>
                </a:solidFill>
                <a:latin typeface="Calibri"/>
                <a:cs typeface="Calibri"/>
              </a:rPr>
              <a:t>(pour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165">
                <a:solidFill>
                  <a:srgbClr val="E7D9BF"/>
                </a:solidFill>
                <a:latin typeface="Calibri"/>
                <a:cs typeface="Calibri"/>
              </a:rPr>
              <a:t>voir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34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155">
                <a:solidFill>
                  <a:srgbClr val="E7D9BF"/>
                </a:solidFill>
                <a:latin typeface="Calibri"/>
                <a:cs typeface="Calibri"/>
              </a:rPr>
              <a:t>liste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409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95">
                <a:solidFill>
                  <a:srgbClr val="E7D9BF"/>
                </a:solidFill>
                <a:latin typeface="Calibri"/>
                <a:cs typeface="Calibri"/>
              </a:rPr>
              <a:t>tous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16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204">
                <a:solidFill>
                  <a:srgbClr val="E7D9BF"/>
                </a:solidFill>
                <a:latin typeface="Calibri"/>
                <a:cs typeface="Calibri"/>
              </a:rPr>
              <a:t>clients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175">
                <a:solidFill>
                  <a:srgbClr val="E7D9BF"/>
                </a:solidFill>
                <a:latin typeface="Calibri"/>
                <a:cs typeface="Calibri"/>
              </a:rPr>
              <a:t>qui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125">
                <a:solidFill>
                  <a:srgbClr val="E7D9BF"/>
                </a:solidFill>
                <a:latin typeface="Calibri"/>
                <a:cs typeface="Calibri"/>
              </a:rPr>
              <a:t>sont</a:t>
            </a:r>
            <a:r>
              <a:rPr dirty="0" sz="33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350" spc="200">
                <a:solidFill>
                  <a:srgbClr val="E7D9BF"/>
                </a:solidFill>
                <a:latin typeface="Calibri"/>
                <a:cs typeface="Calibri"/>
              </a:rPr>
              <a:t>présents </a:t>
            </a:r>
            <a:r>
              <a:rPr dirty="0" sz="3350" spc="110">
                <a:solidFill>
                  <a:srgbClr val="E7D9BF"/>
                </a:solidFill>
                <a:latin typeface="Calibri"/>
                <a:cs typeface="Calibri"/>
              </a:rPr>
              <a:t>l’hôtel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20"/>
              <a:t> </a:t>
            </a:r>
            <a:r>
              <a:rPr dirty="0" spc="395"/>
              <a:t>applicationDesktop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5364" y="2478467"/>
            <a:ext cx="6457949" cy="5333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20"/>
              <a:t> </a:t>
            </a:r>
            <a:r>
              <a:rPr dirty="0" spc="395"/>
              <a:t>applicationDesktop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754625" y="909942"/>
            <a:ext cx="15629255" cy="105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0625" marR="5080" indent="-4988560">
              <a:lnSpc>
                <a:spcPct val="116399"/>
              </a:lnSpc>
              <a:spcBef>
                <a:spcPts val="100"/>
              </a:spcBef>
            </a:pPr>
            <a:r>
              <a:rPr dirty="0" sz="2900" spc="409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r>
              <a:rPr dirty="0" sz="2900" spc="110">
                <a:solidFill>
                  <a:srgbClr val="E7D9BF"/>
                </a:solidFill>
                <a:latin typeface="Calibri"/>
                <a:cs typeface="Calibri"/>
              </a:rPr>
              <a:t>lorsqu’on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05">
                <a:solidFill>
                  <a:srgbClr val="E7D9BF"/>
                </a:solidFill>
                <a:latin typeface="Calibri"/>
                <a:cs typeface="Calibri"/>
              </a:rPr>
              <a:t>appuie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bouton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04">
                <a:solidFill>
                  <a:srgbClr val="E7D9BF"/>
                </a:solidFill>
                <a:latin typeface="Calibri"/>
                <a:cs typeface="Calibri"/>
              </a:rPr>
              <a:t>ajouter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04">
                <a:solidFill>
                  <a:srgbClr val="E7D9BF"/>
                </a:solidFill>
                <a:latin typeface="Calibri"/>
                <a:cs typeface="Calibri"/>
              </a:rPr>
              <a:t>client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un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tformulaire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est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afiiché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85">
                <a:solidFill>
                  <a:srgbClr val="E7D9BF"/>
                </a:solidFill>
                <a:latin typeface="Calibri"/>
                <a:cs typeface="Calibri"/>
              </a:rPr>
              <a:t>avec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0">
                <a:solidFill>
                  <a:srgbClr val="E7D9BF"/>
                </a:solidFill>
                <a:latin typeface="Calibri"/>
                <a:cs typeface="Calibri"/>
              </a:rPr>
              <a:t>champs </a:t>
            </a:r>
            <a:r>
              <a:rPr dirty="0" sz="2900" spc="215">
                <a:solidFill>
                  <a:srgbClr val="E7D9BF"/>
                </a:solidFill>
                <a:latin typeface="Calibri"/>
                <a:cs typeface="Calibri"/>
              </a:rPr>
              <a:t>permettant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00">
                <a:solidFill>
                  <a:srgbClr val="E7D9BF"/>
                </a:solidFill>
                <a:latin typeface="Calibri"/>
                <a:cs typeface="Calibri"/>
              </a:rPr>
              <a:t>d'identifier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5">
                <a:solidFill>
                  <a:srgbClr val="E7D9BF"/>
                </a:solidFill>
                <a:latin typeface="Calibri"/>
                <a:cs typeface="Calibri"/>
              </a:rPr>
              <a:t>client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2555"/>
          </a:xfrm>
          <a:custGeom>
            <a:avLst/>
            <a:gdLst/>
            <a:ahLst/>
            <a:cxnLst/>
            <a:rect l="l" t="t" r="r" b="b"/>
            <a:pathLst>
              <a:path w="18288000" h="10282555">
                <a:moveTo>
                  <a:pt x="18287999" y="10282290"/>
                </a:moveTo>
                <a:lnTo>
                  <a:pt x="0" y="10282290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2290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9376" y="2791552"/>
            <a:ext cx="9601199" cy="4705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20"/>
              <a:t> </a:t>
            </a:r>
            <a:r>
              <a:rPr dirty="0" spc="395"/>
              <a:t>applicationDesktop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269743" y="909944"/>
            <a:ext cx="16598900" cy="105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2284" marR="5080" indent="-6840220">
              <a:lnSpc>
                <a:spcPct val="116399"/>
              </a:lnSpc>
              <a:spcBef>
                <a:spcPts val="100"/>
              </a:spcBef>
            </a:pPr>
            <a:r>
              <a:rPr dirty="0" sz="2900" spc="409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r>
              <a:rPr dirty="0" sz="2900" spc="110">
                <a:solidFill>
                  <a:srgbClr val="E7D9BF"/>
                </a:solidFill>
                <a:latin typeface="Calibri"/>
                <a:cs typeface="Calibri"/>
              </a:rPr>
              <a:t>lorsqu’on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05">
                <a:solidFill>
                  <a:srgbClr val="E7D9BF"/>
                </a:solidFill>
                <a:latin typeface="Calibri"/>
                <a:cs typeface="Calibri"/>
              </a:rPr>
              <a:t>appuie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bouton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liste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clients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un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85">
                <a:solidFill>
                  <a:srgbClr val="E7D9BF"/>
                </a:solidFill>
                <a:latin typeface="Calibri"/>
                <a:cs typeface="Calibri"/>
              </a:rPr>
              <a:t>tableau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est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afiiché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85">
                <a:solidFill>
                  <a:srgbClr val="E7D9BF"/>
                </a:solidFill>
                <a:latin typeface="Calibri"/>
                <a:cs typeface="Calibri"/>
              </a:rPr>
              <a:t>avec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1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liste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9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95">
                <a:solidFill>
                  <a:srgbClr val="E7D9BF"/>
                </a:solidFill>
                <a:latin typeface="Calibri"/>
                <a:cs typeface="Calibri"/>
              </a:rPr>
              <a:t>tous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les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clients</a:t>
            </a:r>
            <a:r>
              <a:rPr dirty="0" sz="290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9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90">
                <a:solidFill>
                  <a:srgbClr val="E7D9BF"/>
                </a:solidFill>
                <a:latin typeface="Calibri"/>
                <a:cs typeface="Calibri"/>
              </a:rPr>
              <a:t>l’hotel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B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3191" y="1"/>
            <a:ext cx="5591174" cy="10286998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21471" y="1"/>
            <a:ext cx="17966690" cy="10282555"/>
            <a:chOff x="321471" y="1"/>
            <a:chExt cx="17966690" cy="1028255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1210048"/>
              <a:ext cx="5429249" cy="82295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21471" y="1"/>
              <a:ext cx="17966690" cy="10282555"/>
            </a:xfrm>
            <a:custGeom>
              <a:avLst/>
              <a:gdLst/>
              <a:ahLst/>
              <a:cxnLst/>
              <a:rect l="l" t="t" r="r" b="b"/>
              <a:pathLst>
                <a:path w="17966690" h="10282555">
                  <a:moveTo>
                    <a:pt x="0" y="0"/>
                  </a:moveTo>
                  <a:lnTo>
                    <a:pt x="17966528" y="0"/>
                  </a:lnTo>
                  <a:lnTo>
                    <a:pt x="17966528" y="10282290"/>
                  </a:lnTo>
                  <a:lnTo>
                    <a:pt x="0" y="10282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49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1156" y="2393657"/>
              <a:ext cx="7486649" cy="54959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20"/>
              <a:t> </a:t>
            </a:r>
            <a:r>
              <a:rPr dirty="0" spc="395"/>
              <a:t>applicationDesktop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174493" y="909943"/>
            <a:ext cx="16789400" cy="105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86170" marR="5080" indent="-6174105">
              <a:lnSpc>
                <a:spcPct val="116399"/>
              </a:lnSpc>
              <a:spcBef>
                <a:spcPts val="100"/>
              </a:spcBef>
            </a:pPr>
            <a:r>
              <a:rPr dirty="0" sz="2900" spc="409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r>
              <a:rPr dirty="0" sz="2900" spc="110">
                <a:solidFill>
                  <a:srgbClr val="E7D9BF"/>
                </a:solidFill>
                <a:latin typeface="Calibri"/>
                <a:cs typeface="Calibri"/>
              </a:rPr>
              <a:t>lorsqu’on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05">
                <a:solidFill>
                  <a:srgbClr val="E7D9BF"/>
                </a:solidFill>
                <a:latin typeface="Calibri"/>
                <a:cs typeface="Calibri"/>
              </a:rPr>
              <a:t>appuie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bouton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liste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clients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présents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un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85">
                <a:solidFill>
                  <a:srgbClr val="E7D9BF"/>
                </a:solidFill>
                <a:latin typeface="Calibri"/>
                <a:cs typeface="Calibri"/>
              </a:rPr>
              <a:t>tableau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est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afiiché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85">
                <a:solidFill>
                  <a:srgbClr val="E7D9BF"/>
                </a:solidFill>
                <a:latin typeface="Calibri"/>
                <a:cs typeface="Calibri"/>
              </a:rPr>
              <a:t>avec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1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liste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65">
                <a:solidFill>
                  <a:srgbClr val="E7D9BF"/>
                </a:solidFill>
                <a:latin typeface="Calibri"/>
                <a:cs typeface="Calibri"/>
              </a:rPr>
              <a:t>de </a:t>
            </a:r>
            <a:r>
              <a:rPr dirty="0" sz="2900" spc="95">
                <a:solidFill>
                  <a:srgbClr val="E7D9BF"/>
                </a:solidFill>
                <a:latin typeface="Calibri"/>
                <a:cs typeface="Calibri"/>
              </a:rPr>
              <a:t>tous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clients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9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90">
                <a:solidFill>
                  <a:srgbClr val="E7D9BF"/>
                </a:solidFill>
                <a:latin typeface="Calibri"/>
                <a:cs typeface="Calibri"/>
              </a:rPr>
              <a:t>l’hotel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2555"/>
          </a:xfrm>
          <a:custGeom>
            <a:avLst/>
            <a:gdLst/>
            <a:ahLst/>
            <a:cxnLst/>
            <a:rect l="l" t="t" r="r" b="b"/>
            <a:pathLst>
              <a:path w="18288000" h="10282555">
                <a:moveTo>
                  <a:pt x="0" y="0"/>
                </a:moveTo>
                <a:lnTo>
                  <a:pt x="18288000" y="0"/>
                </a:lnTo>
                <a:lnTo>
                  <a:pt x="18288000" y="10282290"/>
                </a:lnTo>
                <a:lnTo>
                  <a:pt x="0" y="10282290"/>
                </a:lnTo>
                <a:lnTo>
                  <a:pt x="0" y="0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2503" y="4184460"/>
            <a:ext cx="10496549" cy="58769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20"/>
              <a:t> </a:t>
            </a:r>
            <a:r>
              <a:rPr dirty="0" spc="395"/>
              <a:t>applicationDesktop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060478" y="909943"/>
            <a:ext cx="14488794" cy="259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38505" marR="730885">
              <a:lnSpc>
                <a:spcPct val="116399"/>
              </a:lnSpc>
              <a:spcBef>
                <a:spcPts val="100"/>
              </a:spcBef>
            </a:pPr>
            <a:r>
              <a:rPr dirty="0" sz="2900" spc="409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Maintenant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00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0">
                <a:solidFill>
                  <a:srgbClr val="E7D9BF"/>
                </a:solidFill>
                <a:latin typeface="Calibri"/>
                <a:cs typeface="Calibri"/>
              </a:rPr>
              <a:t>allons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passer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aux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0">
                <a:solidFill>
                  <a:srgbClr val="E7D9BF"/>
                </a:solidFill>
                <a:latin typeface="Calibri"/>
                <a:cs typeface="Calibri"/>
              </a:rPr>
              <a:t>fonctionnalités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5">
                <a:solidFill>
                  <a:srgbClr val="E7D9BF"/>
                </a:solidFill>
                <a:latin typeface="Calibri"/>
                <a:cs typeface="Calibri"/>
              </a:rPr>
              <a:t>du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bouton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85">
                <a:solidFill>
                  <a:srgbClr val="E7D9BF"/>
                </a:solidFill>
                <a:latin typeface="Calibri"/>
                <a:cs typeface="Calibri"/>
              </a:rPr>
              <a:t>chambre </a:t>
            </a:r>
            <a:r>
              <a:rPr dirty="0" sz="2900" spc="155">
                <a:solidFill>
                  <a:srgbClr val="E7D9BF"/>
                </a:solidFill>
                <a:latin typeface="Calibri"/>
                <a:cs typeface="Calibri"/>
              </a:rPr>
              <a:t>Lorsqu'on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05">
                <a:solidFill>
                  <a:srgbClr val="E7D9BF"/>
                </a:solidFill>
                <a:latin typeface="Calibri"/>
                <a:cs typeface="Calibri"/>
              </a:rPr>
              <a:t>appuie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bouton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95">
                <a:solidFill>
                  <a:srgbClr val="E7D9BF"/>
                </a:solidFill>
                <a:latin typeface="Calibri"/>
                <a:cs typeface="Calibri"/>
              </a:rPr>
              <a:t>chambre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00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avons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options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suivantes:</a:t>
            </a:r>
            <a:endParaRPr sz="2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2900" spc="145">
                <a:solidFill>
                  <a:srgbClr val="E7D9BF"/>
                </a:solidFill>
                <a:latin typeface="Calibri"/>
                <a:cs typeface="Calibri"/>
              </a:rPr>
              <a:t>Liste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chambres/Listes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chambres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85">
                <a:solidFill>
                  <a:srgbClr val="E7D9BF"/>
                </a:solidFill>
                <a:latin typeface="Calibri"/>
                <a:cs typeface="Calibri"/>
              </a:rPr>
              <a:t>occupées/Liste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chambres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5">
                <a:solidFill>
                  <a:srgbClr val="E7D9BF"/>
                </a:solidFill>
                <a:latin typeface="Calibri"/>
                <a:cs typeface="Calibri"/>
              </a:rPr>
              <a:t>reservées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"/>
            <a:ext cx="18288000" cy="10282555"/>
          </a:xfrm>
          <a:custGeom>
            <a:avLst/>
            <a:gdLst/>
            <a:ahLst/>
            <a:cxnLst/>
            <a:rect l="l" t="t" r="r" b="b"/>
            <a:pathLst>
              <a:path w="18288000" h="10282555">
                <a:moveTo>
                  <a:pt x="0" y="0"/>
                </a:moveTo>
                <a:lnTo>
                  <a:pt x="18288000" y="0"/>
                </a:lnTo>
                <a:lnTo>
                  <a:pt x="18288000" y="10282287"/>
                </a:lnTo>
                <a:lnTo>
                  <a:pt x="0" y="10282287"/>
                </a:lnTo>
                <a:lnTo>
                  <a:pt x="0" y="0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3380" y="2967668"/>
            <a:ext cx="8562974" cy="53435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20"/>
              <a:t> </a:t>
            </a:r>
            <a:r>
              <a:rPr dirty="0" spc="395"/>
              <a:t>applicationDesktop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08796" y="909945"/>
            <a:ext cx="17592040" cy="259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399"/>
              </a:lnSpc>
              <a:spcBef>
                <a:spcPts val="100"/>
              </a:spcBef>
              <a:tabLst>
                <a:tab pos="8915400" algn="l"/>
                <a:tab pos="10414635" algn="l"/>
              </a:tabLst>
            </a:pPr>
            <a:r>
              <a:rPr dirty="0" sz="2900" spc="409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r>
              <a:rPr dirty="0" sz="2900" spc="155">
                <a:solidFill>
                  <a:srgbClr val="E7D9BF"/>
                </a:solidFill>
                <a:latin typeface="Calibri"/>
                <a:cs typeface="Calibri"/>
              </a:rPr>
              <a:t>Lorsqu'on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05">
                <a:solidFill>
                  <a:srgbClr val="E7D9BF"/>
                </a:solidFill>
                <a:latin typeface="Calibri"/>
                <a:cs typeface="Calibri"/>
              </a:rPr>
              <a:t>appuie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bouton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liste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chambres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00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avons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1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liste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chambres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affichées.Pour </a:t>
            </a:r>
            <a:r>
              <a:rPr dirty="0" sz="2900" spc="310">
                <a:solidFill>
                  <a:srgbClr val="E7D9BF"/>
                </a:solidFill>
                <a:latin typeface="Calibri"/>
                <a:cs typeface="Calibri"/>
              </a:rPr>
              <a:t>chaque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95">
                <a:solidFill>
                  <a:srgbClr val="E7D9BF"/>
                </a:solidFill>
                <a:latin typeface="Calibri"/>
                <a:cs typeface="Calibri"/>
              </a:rPr>
              <a:t>chambre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on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555">
                <a:solidFill>
                  <a:srgbClr val="E7D9BF"/>
                </a:solidFill>
                <a:latin typeface="Calibri"/>
                <a:cs typeface="Calibri"/>
              </a:rPr>
              <a:t>a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informations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suivantes: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900" spc="290">
                <a:solidFill>
                  <a:srgbClr val="E7D9BF"/>
                </a:solidFill>
                <a:latin typeface="Calibri"/>
                <a:cs typeface="Calibri"/>
              </a:rPr>
              <a:t>étage,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classe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et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son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00">
                <a:solidFill>
                  <a:srgbClr val="E7D9BF"/>
                </a:solidFill>
                <a:latin typeface="Calibri"/>
                <a:cs typeface="Calibri"/>
              </a:rPr>
              <a:t>prix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050" y="0"/>
            <a:ext cx="18268950" cy="10282555"/>
          </a:xfrm>
          <a:custGeom>
            <a:avLst/>
            <a:gdLst/>
            <a:ahLst/>
            <a:cxnLst/>
            <a:rect l="l" t="t" r="r" b="b"/>
            <a:pathLst>
              <a:path w="18268950" h="10282555">
                <a:moveTo>
                  <a:pt x="0" y="0"/>
                </a:moveTo>
                <a:lnTo>
                  <a:pt x="18268950" y="0"/>
                </a:lnTo>
                <a:lnTo>
                  <a:pt x="18268950" y="10282290"/>
                </a:lnTo>
                <a:lnTo>
                  <a:pt x="0" y="10282290"/>
                </a:lnTo>
                <a:lnTo>
                  <a:pt x="0" y="0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5238" y="2455776"/>
            <a:ext cx="6657974" cy="5372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20"/>
              <a:t> </a:t>
            </a:r>
            <a:r>
              <a:rPr dirty="0" spc="395"/>
              <a:t>applicationDesktop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54635" y="909942"/>
            <a:ext cx="17500600" cy="105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35445" marR="5080" indent="-6723380">
              <a:lnSpc>
                <a:spcPct val="116399"/>
              </a:lnSpc>
              <a:spcBef>
                <a:spcPts val="100"/>
              </a:spcBef>
            </a:pPr>
            <a:r>
              <a:rPr dirty="0" sz="2900" spc="409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r>
              <a:rPr dirty="0" sz="2900" spc="155">
                <a:solidFill>
                  <a:srgbClr val="E7D9BF"/>
                </a:solidFill>
                <a:latin typeface="Calibri"/>
                <a:cs typeface="Calibri"/>
              </a:rPr>
              <a:t>Lorsqu'on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05">
                <a:solidFill>
                  <a:srgbClr val="E7D9BF"/>
                </a:solidFill>
                <a:latin typeface="Calibri"/>
                <a:cs typeface="Calibri"/>
              </a:rPr>
              <a:t>appuie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bouton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liste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chambres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70">
                <a:solidFill>
                  <a:srgbClr val="E7D9BF"/>
                </a:solidFill>
                <a:latin typeface="Calibri"/>
                <a:cs typeface="Calibri"/>
              </a:rPr>
              <a:t>reservées,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00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avons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1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liste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chambres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50">
                <a:solidFill>
                  <a:srgbClr val="E7D9BF"/>
                </a:solidFill>
                <a:latin typeface="Calibri"/>
                <a:cs typeface="Calibri"/>
              </a:rPr>
              <a:t>qui </a:t>
            </a:r>
            <a:r>
              <a:rPr dirty="0" sz="2900" spc="125">
                <a:solidFill>
                  <a:srgbClr val="E7D9BF"/>
                </a:solidFill>
                <a:latin typeface="Calibri"/>
                <a:cs typeface="Calibri"/>
              </a:rPr>
              <a:t>sont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5">
                <a:solidFill>
                  <a:srgbClr val="E7D9BF"/>
                </a:solidFill>
                <a:latin typeface="Calibri"/>
                <a:cs typeface="Calibri"/>
              </a:rPr>
              <a:t>ont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0">
                <a:solidFill>
                  <a:srgbClr val="E7D9BF"/>
                </a:solidFill>
                <a:latin typeface="Calibri"/>
                <a:cs typeface="Calibri"/>
              </a:rPr>
              <a:t>été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5">
                <a:solidFill>
                  <a:srgbClr val="E7D9BF"/>
                </a:solidFill>
                <a:latin typeface="Calibri"/>
                <a:cs typeface="Calibri"/>
              </a:rPr>
              <a:t>reservées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208841" y="3554158"/>
            <a:ext cx="19177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2555"/>
          </a:xfrm>
          <a:custGeom>
            <a:avLst/>
            <a:gdLst/>
            <a:ahLst/>
            <a:cxnLst/>
            <a:rect l="l" t="t" r="r" b="b"/>
            <a:pathLst>
              <a:path w="18288000" h="10282555">
                <a:moveTo>
                  <a:pt x="0" y="0"/>
                </a:moveTo>
                <a:lnTo>
                  <a:pt x="18288000" y="0"/>
                </a:lnTo>
                <a:lnTo>
                  <a:pt x="18288000" y="10282290"/>
                </a:lnTo>
                <a:lnTo>
                  <a:pt x="0" y="10282290"/>
                </a:lnTo>
                <a:lnTo>
                  <a:pt x="0" y="0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6422" y="3526460"/>
            <a:ext cx="6391274" cy="53816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20"/>
              <a:t> </a:t>
            </a:r>
            <a:r>
              <a:rPr dirty="0" spc="395"/>
              <a:t>applicationDesktop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38264" y="909944"/>
            <a:ext cx="17532985" cy="259715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2900" spc="409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r>
              <a:rPr dirty="0" sz="2900" spc="155">
                <a:solidFill>
                  <a:srgbClr val="E7D9BF"/>
                </a:solidFill>
                <a:latin typeface="Calibri"/>
                <a:cs typeface="Calibri"/>
              </a:rPr>
              <a:t>Lorsqu'on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05">
                <a:solidFill>
                  <a:srgbClr val="E7D9BF"/>
                </a:solidFill>
                <a:latin typeface="Calibri"/>
                <a:cs typeface="Calibri"/>
              </a:rPr>
              <a:t>appuie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bouton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liste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chambres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0">
                <a:solidFill>
                  <a:srgbClr val="E7D9BF"/>
                </a:solidFill>
                <a:latin typeface="Calibri"/>
                <a:cs typeface="Calibri"/>
              </a:rPr>
              <a:t>occupées,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00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avons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1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liste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chambres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50">
                <a:solidFill>
                  <a:srgbClr val="E7D9BF"/>
                </a:solidFill>
                <a:latin typeface="Calibri"/>
                <a:cs typeface="Calibri"/>
              </a:rPr>
              <a:t>qui</a:t>
            </a:r>
            <a:endParaRPr sz="2900">
              <a:latin typeface="Calibri"/>
              <a:cs typeface="Calibri"/>
            </a:endParaRPr>
          </a:p>
          <a:p>
            <a:pPr algn="ctr" marR="213995">
              <a:lnSpc>
                <a:spcPct val="100000"/>
              </a:lnSpc>
              <a:spcBef>
                <a:spcPts val="570"/>
              </a:spcBef>
            </a:pPr>
            <a:r>
              <a:rPr dirty="0" sz="2900" spc="125">
                <a:solidFill>
                  <a:srgbClr val="E7D9BF"/>
                </a:solidFill>
                <a:latin typeface="Calibri"/>
                <a:cs typeface="Calibri"/>
              </a:rPr>
              <a:t>sont</a:t>
            </a:r>
            <a:r>
              <a:rPr dirty="0" sz="290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0">
                <a:solidFill>
                  <a:srgbClr val="E7D9BF"/>
                </a:solidFill>
                <a:latin typeface="Calibri"/>
                <a:cs typeface="Calibri"/>
              </a:rPr>
              <a:t>indisponibles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2555"/>
          </a:xfrm>
          <a:custGeom>
            <a:avLst/>
            <a:gdLst/>
            <a:ahLst/>
            <a:cxnLst/>
            <a:rect l="l" t="t" r="r" b="b"/>
            <a:pathLst>
              <a:path w="18288000" h="10282555">
                <a:moveTo>
                  <a:pt x="18287999" y="10282290"/>
                </a:moveTo>
                <a:lnTo>
                  <a:pt x="0" y="10282290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2290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4921" y="3306148"/>
            <a:ext cx="8201024" cy="50672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20"/>
              <a:t> </a:t>
            </a:r>
            <a:r>
              <a:rPr dirty="0" spc="395"/>
              <a:t>applicationDesktop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584800" y="909943"/>
            <a:ext cx="13440410" cy="259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399"/>
              </a:lnSpc>
              <a:spcBef>
                <a:spcPts val="100"/>
              </a:spcBef>
            </a:pPr>
            <a:r>
              <a:rPr dirty="0" sz="2900" spc="409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Maintenant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00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0">
                <a:solidFill>
                  <a:srgbClr val="E7D9BF"/>
                </a:solidFill>
                <a:latin typeface="Calibri"/>
                <a:cs typeface="Calibri"/>
              </a:rPr>
              <a:t>allons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passer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aux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0">
                <a:solidFill>
                  <a:srgbClr val="E7D9BF"/>
                </a:solidFill>
                <a:latin typeface="Calibri"/>
                <a:cs typeface="Calibri"/>
              </a:rPr>
              <a:t>fonctionnalités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5">
                <a:solidFill>
                  <a:srgbClr val="E7D9BF"/>
                </a:solidFill>
                <a:latin typeface="Calibri"/>
                <a:cs typeface="Calibri"/>
              </a:rPr>
              <a:t>du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bouton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0">
                <a:solidFill>
                  <a:srgbClr val="E7D9BF"/>
                </a:solidFill>
                <a:latin typeface="Calibri"/>
                <a:cs typeface="Calibri"/>
              </a:rPr>
              <a:t>reservation </a:t>
            </a:r>
            <a:r>
              <a:rPr dirty="0" sz="2900" spc="155">
                <a:solidFill>
                  <a:srgbClr val="E7D9BF"/>
                </a:solidFill>
                <a:latin typeface="Calibri"/>
                <a:cs typeface="Calibri"/>
              </a:rPr>
              <a:t>Lorsqu'on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05">
                <a:solidFill>
                  <a:srgbClr val="E7D9BF"/>
                </a:solidFill>
                <a:latin typeface="Calibri"/>
                <a:cs typeface="Calibri"/>
              </a:rPr>
              <a:t>appuie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bouton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00">
                <a:solidFill>
                  <a:srgbClr val="E7D9BF"/>
                </a:solidFill>
                <a:latin typeface="Calibri"/>
                <a:cs typeface="Calibri"/>
              </a:rPr>
              <a:t>resrevation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00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avons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options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suivantes: 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Lfaire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5">
                <a:solidFill>
                  <a:srgbClr val="E7D9BF"/>
                </a:solidFill>
                <a:latin typeface="Calibri"/>
                <a:cs typeface="Calibri"/>
              </a:rPr>
              <a:t>une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reservation/annuler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5">
                <a:solidFill>
                  <a:srgbClr val="E7D9BF"/>
                </a:solidFill>
                <a:latin typeface="Calibri"/>
                <a:cs typeface="Calibri"/>
              </a:rPr>
              <a:t>une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0">
                <a:solidFill>
                  <a:srgbClr val="E7D9BF"/>
                </a:solidFill>
                <a:latin typeface="Calibri"/>
                <a:cs typeface="Calibri"/>
              </a:rPr>
              <a:t>reservation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208841" y="5097209"/>
            <a:ext cx="19177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2555"/>
          </a:xfrm>
          <a:custGeom>
            <a:avLst/>
            <a:gdLst/>
            <a:ahLst/>
            <a:cxnLst/>
            <a:rect l="l" t="t" r="r" b="b"/>
            <a:pathLst>
              <a:path w="18288000" h="10282555">
                <a:moveTo>
                  <a:pt x="18287999" y="10282290"/>
                </a:moveTo>
                <a:lnTo>
                  <a:pt x="0" y="10282290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2290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5112" y="2367346"/>
            <a:ext cx="6419849" cy="55530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20"/>
              <a:t> </a:t>
            </a:r>
            <a:r>
              <a:rPr dirty="0" spc="395"/>
              <a:t>applicationDesktop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18309" y="909943"/>
            <a:ext cx="17773015" cy="208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399"/>
              </a:lnSpc>
              <a:spcBef>
                <a:spcPts val="100"/>
              </a:spcBef>
            </a:pPr>
            <a:r>
              <a:rPr dirty="0" sz="2900" spc="409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r>
              <a:rPr dirty="0" sz="2900" spc="150">
                <a:solidFill>
                  <a:srgbClr val="E7D9BF"/>
                </a:solidFill>
                <a:latin typeface="Calibri"/>
                <a:cs typeface="Calibri"/>
              </a:rPr>
              <a:t>lorsqu'on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05">
                <a:solidFill>
                  <a:srgbClr val="E7D9BF"/>
                </a:solidFill>
                <a:latin typeface="Calibri"/>
                <a:cs typeface="Calibri"/>
              </a:rPr>
              <a:t>appuie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bouton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faire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5">
                <a:solidFill>
                  <a:srgbClr val="E7D9BF"/>
                </a:solidFill>
                <a:latin typeface="Calibri"/>
                <a:cs typeface="Calibri"/>
              </a:rPr>
              <a:t>une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00">
                <a:solidFill>
                  <a:srgbClr val="E7D9BF"/>
                </a:solidFill>
                <a:latin typeface="Calibri"/>
                <a:cs typeface="Calibri"/>
              </a:rPr>
              <a:t>reservation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un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75">
                <a:solidFill>
                  <a:srgbClr val="E7D9BF"/>
                </a:solidFill>
                <a:latin typeface="Calibri"/>
                <a:cs typeface="Calibri"/>
              </a:rPr>
              <a:t>formulaire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est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affichée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85">
                <a:solidFill>
                  <a:srgbClr val="E7D9BF"/>
                </a:solidFill>
                <a:latin typeface="Calibri"/>
                <a:cs typeface="Calibri"/>
              </a:rPr>
              <a:t>avec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information 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necessaires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555">
                <a:solidFill>
                  <a:srgbClr val="E7D9BF"/>
                </a:solidFill>
                <a:latin typeface="Calibri"/>
                <a:cs typeface="Calibri"/>
              </a:rPr>
              <a:t>à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55">
                <a:solidFill>
                  <a:srgbClr val="E7D9BF"/>
                </a:solidFill>
                <a:latin typeface="Calibri"/>
                <a:cs typeface="Calibri"/>
              </a:rPr>
              <a:t>saisir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208841" y="4582859"/>
            <a:ext cx="19177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B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73505"/>
            <a:ext cx="3773614" cy="65817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9530" y="2673505"/>
            <a:ext cx="4591049" cy="658177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9144000" y="1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8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5603" y="315031"/>
            <a:ext cx="6878320" cy="12363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950" spc="575" b="1">
                <a:solidFill>
                  <a:srgbClr val="6A4931"/>
                </a:solidFill>
                <a:latin typeface="Cambria"/>
                <a:cs typeface="Cambria"/>
              </a:rPr>
              <a:t>Introduction</a:t>
            </a:r>
            <a:endParaRPr sz="795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29336" y="1257386"/>
            <a:ext cx="7732395" cy="735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16500"/>
              </a:lnSpc>
              <a:spcBef>
                <a:spcPts val="100"/>
              </a:spcBef>
            </a:pPr>
            <a:r>
              <a:rPr dirty="0" sz="2950" spc="200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2950" spc="6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190">
                <a:solidFill>
                  <a:srgbClr val="E7D9BF"/>
                </a:solidFill>
                <a:latin typeface="Calibri"/>
                <a:cs typeface="Calibri"/>
              </a:rPr>
              <a:t>présentons</a:t>
            </a:r>
            <a:r>
              <a:rPr dirty="0" sz="2950" spc="70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60">
                <a:solidFill>
                  <a:srgbClr val="E7D9BF"/>
                </a:solidFill>
                <a:latin typeface="Calibri"/>
                <a:cs typeface="Calibri"/>
              </a:rPr>
              <a:t>ici</a:t>
            </a:r>
            <a:r>
              <a:rPr dirty="0" sz="2950" spc="69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29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50" spc="70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35">
                <a:solidFill>
                  <a:srgbClr val="E7D9BF"/>
                </a:solidFill>
                <a:latin typeface="Calibri"/>
                <a:cs typeface="Calibri"/>
              </a:rPr>
              <a:t>travail</a:t>
            </a:r>
            <a:r>
              <a:rPr dirty="0" sz="2950" spc="69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40">
                <a:solidFill>
                  <a:srgbClr val="E7D9BF"/>
                </a:solidFill>
                <a:latin typeface="Calibri"/>
                <a:cs typeface="Calibri"/>
              </a:rPr>
              <a:t>réalisé</a:t>
            </a:r>
            <a:r>
              <a:rPr dirty="0" sz="2950" spc="70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335">
                <a:solidFill>
                  <a:srgbClr val="E7D9BF"/>
                </a:solidFill>
                <a:latin typeface="Calibri"/>
                <a:cs typeface="Calibri"/>
              </a:rPr>
              <a:t>par </a:t>
            </a:r>
            <a:r>
              <a:rPr dirty="0" sz="2950" spc="145">
                <a:solidFill>
                  <a:srgbClr val="E7D9BF"/>
                </a:solidFill>
                <a:latin typeface="Calibri"/>
                <a:cs typeface="Calibri"/>
              </a:rPr>
              <a:t>une</a:t>
            </a:r>
            <a:r>
              <a:rPr dirty="0" sz="2950" spc="22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280">
                <a:solidFill>
                  <a:srgbClr val="E7D9BF"/>
                </a:solidFill>
                <a:latin typeface="Calibri"/>
                <a:cs typeface="Calibri"/>
              </a:rPr>
              <a:t>équipe</a:t>
            </a:r>
            <a:r>
              <a:rPr dirty="0" sz="2950" spc="22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210">
                <a:solidFill>
                  <a:srgbClr val="E7D9BF"/>
                </a:solidFill>
                <a:latin typeface="Calibri"/>
                <a:cs typeface="Calibri"/>
              </a:rPr>
              <a:t>d'etudiants</a:t>
            </a:r>
            <a:r>
              <a:rPr dirty="0" sz="2950" spc="229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50" spc="22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229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50" spc="225">
                <a:solidFill>
                  <a:srgbClr val="E7D9BF"/>
                </a:solidFill>
                <a:latin typeface="Calibri"/>
                <a:cs typeface="Calibri"/>
              </a:rPr>
              <a:t>  projet</a:t>
            </a:r>
            <a:r>
              <a:rPr dirty="0" sz="2950" spc="229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370">
                <a:solidFill>
                  <a:srgbClr val="E7D9BF"/>
                </a:solidFill>
                <a:latin typeface="Calibri"/>
                <a:cs typeface="Calibri"/>
              </a:rPr>
              <a:t>de </a:t>
            </a:r>
            <a:r>
              <a:rPr dirty="0" sz="2950" spc="229">
                <a:solidFill>
                  <a:srgbClr val="E7D9BF"/>
                </a:solidFill>
                <a:latin typeface="Calibri"/>
                <a:cs typeface="Calibri"/>
              </a:rPr>
              <a:t>gestion</a:t>
            </a:r>
            <a:r>
              <a:rPr dirty="0" sz="2950" spc="6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175">
                <a:solidFill>
                  <a:srgbClr val="E7D9BF"/>
                </a:solidFill>
                <a:latin typeface="Calibri"/>
                <a:cs typeface="Calibri"/>
              </a:rPr>
              <a:t>hotellière.</a:t>
            </a:r>
            <a:r>
              <a:rPr dirty="0" sz="2950" spc="6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150">
                <a:solidFill>
                  <a:srgbClr val="E7D9BF"/>
                </a:solidFill>
                <a:latin typeface="Calibri"/>
                <a:cs typeface="Calibri"/>
              </a:rPr>
              <a:t>A</a:t>
            </a:r>
            <a:r>
              <a:rPr dirty="0" sz="2950" spc="6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195">
                <a:solidFill>
                  <a:srgbClr val="E7D9BF"/>
                </a:solidFill>
                <a:latin typeface="Calibri"/>
                <a:cs typeface="Calibri"/>
              </a:rPr>
              <a:t>travers</a:t>
            </a:r>
            <a:r>
              <a:rPr dirty="0" sz="2950" spc="6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395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950" spc="6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155">
                <a:solidFill>
                  <a:srgbClr val="E7D9BF"/>
                </a:solidFill>
                <a:latin typeface="Calibri"/>
                <a:cs typeface="Calibri"/>
              </a:rPr>
              <a:t>nouvelles </a:t>
            </a:r>
            <a:r>
              <a:rPr dirty="0" sz="2950" spc="204">
                <a:solidFill>
                  <a:srgbClr val="E7D9BF"/>
                </a:solidFill>
                <a:latin typeface="Calibri"/>
                <a:cs typeface="Calibri"/>
              </a:rPr>
              <a:t>techniques</a:t>
            </a:r>
            <a:r>
              <a:rPr dirty="0" sz="2950" spc="600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>
                <a:solidFill>
                  <a:srgbClr val="E7D9BF"/>
                </a:solidFill>
                <a:latin typeface="Calibri"/>
                <a:cs typeface="Calibri"/>
              </a:rPr>
              <a:t>,</a:t>
            </a:r>
            <a:r>
              <a:rPr dirty="0" sz="2950" spc="595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110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2950" spc="600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229">
                <a:solidFill>
                  <a:srgbClr val="E7D9BF"/>
                </a:solidFill>
                <a:latin typeface="Calibri"/>
                <a:cs typeface="Calibri"/>
              </a:rPr>
              <a:t>avons</a:t>
            </a:r>
            <a:r>
              <a:rPr dirty="0" sz="2950" spc="600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195">
                <a:solidFill>
                  <a:srgbClr val="E7D9BF"/>
                </a:solidFill>
                <a:latin typeface="Calibri"/>
                <a:cs typeface="Calibri"/>
              </a:rPr>
              <a:t>repris</a:t>
            </a:r>
            <a:r>
              <a:rPr dirty="0" sz="2950" spc="595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200">
                <a:solidFill>
                  <a:srgbClr val="E7D9BF"/>
                </a:solidFill>
                <a:latin typeface="Calibri"/>
                <a:cs typeface="Calibri"/>
              </a:rPr>
              <a:t>et </a:t>
            </a:r>
            <a:r>
              <a:rPr dirty="0" sz="2950" spc="235">
                <a:solidFill>
                  <a:srgbClr val="E7D9BF"/>
                </a:solidFill>
                <a:latin typeface="Calibri"/>
                <a:cs typeface="Calibri"/>
              </a:rPr>
              <a:t>ameliorer</a:t>
            </a:r>
            <a:r>
              <a:rPr dirty="0" sz="2950" spc="5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440">
                <a:solidFill>
                  <a:srgbClr val="E7D9BF"/>
                </a:solidFill>
                <a:latin typeface="Calibri"/>
                <a:cs typeface="Calibri"/>
              </a:rPr>
              <a:t>ce</a:t>
            </a:r>
            <a:r>
              <a:rPr dirty="0" sz="2950" spc="5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25">
                <a:solidFill>
                  <a:srgbClr val="E7D9BF"/>
                </a:solidFill>
                <a:latin typeface="Calibri"/>
                <a:cs typeface="Calibri"/>
              </a:rPr>
              <a:t>projet</a:t>
            </a:r>
            <a:r>
              <a:rPr dirty="0" sz="2950" spc="5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155">
                <a:solidFill>
                  <a:srgbClr val="E7D9BF"/>
                </a:solidFill>
                <a:latin typeface="Calibri"/>
                <a:cs typeface="Calibri"/>
              </a:rPr>
              <a:t>initié</a:t>
            </a:r>
            <a:r>
              <a:rPr dirty="0" sz="2950" spc="5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360">
                <a:solidFill>
                  <a:srgbClr val="E7D9BF"/>
                </a:solidFill>
                <a:latin typeface="Calibri"/>
                <a:cs typeface="Calibri"/>
              </a:rPr>
              <a:t>par</a:t>
            </a:r>
            <a:r>
              <a:rPr dirty="0" sz="2950" spc="5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E7D9BF"/>
                </a:solidFill>
                <a:latin typeface="Calibri"/>
                <a:cs typeface="Calibri"/>
              </a:rPr>
              <a:t>un</a:t>
            </a:r>
            <a:r>
              <a:rPr dirty="0" sz="2950" spc="5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04">
                <a:solidFill>
                  <a:srgbClr val="E7D9BF"/>
                </a:solidFill>
                <a:latin typeface="Calibri"/>
                <a:cs typeface="Calibri"/>
              </a:rPr>
              <a:t>etudiant </a:t>
            </a:r>
            <a:r>
              <a:rPr dirty="0" sz="2950" spc="110">
                <a:solidFill>
                  <a:srgbClr val="E7D9BF"/>
                </a:solidFill>
                <a:latin typeface="Calibri"/>
                <a:cs typeface="Calibri"/>
              </a:rPr>
              <a:t>il</a:t>
            </a:r>
            <a:r>
              <a:rPr dirty="0" sz="29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170">
                <a:solidFill>
                  <a:srgbClr val="E7D9BF"/>
                </a:solidFill>
                <a:latin typeface="Calibri"/>
                <a:cs typeface="Calibri"/>
              </a:rPr>
              <a:t>y</a:t>
            </a:r>
            <a:r>
              <a:rPr dirty="0" sz="29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575">
                <a:solidFill>
                  <a:srgbClr val="E7D9BF"/>
                </a:solidFill>
                <a:latin typeface="Calibri"/>
                <a:cs typeface="Calibri"/>
              </a:rPr>
              <a:t>a</a:t>
            </a:r>
            <a:r>
              <a:rPr dirty="0" sz="295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85">
                <a:solidFill>
                  <a:srgbClr val="E7D9BF"/>
                </a:solidFill>
                <a:latin typeface="Calibri"/>
                <a:cs typeface="Calibri"/>
              </a:rPr>
              <a:t>10</a:t>
            </a:r>
            <a:r>
              <a:rPr dirty="0" sz="295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150">
                <a:solidFill>
                  <a:srgbClr val="E7D9BF"/>
                </a:solidFill>
                <a:latin typeface="Calibri"/>
                <a:cs typeface="Calibri"/>
              </a:rPr>
              <a:t>ans.</a:t>
            </a:r>
            <a:endParaRPr sz="2950">
              <a:latin typeface="Calibri"/>
              <a:cs typeface="Calibri"/>
            </a:endParaRPr>
          </a:p>
          <a:p>
            <a:pPr algn="just" marL="12700" marR="5080">
              <a:lnSpc>
                <a:spcPct val="116500"/>
              </a:lnSpc>
            </a:pPr>
            <a:r>
              <a:rPr dirty="0" sz="2950" spc="114">
                <a:solidFill>
                  <a:srgbClr val="E7D9BF"/>
                </a:solidFill>
                <a:latin typeface="Calibri"/>
                <a:cs typeface="Calibri"/>
              </a:rPr>
              <a:t>Ainsi</a:t>
            </a:r>
            <a:r>
              <a:rPr dirty="0" sz="2950" spc="270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235">
                <a:solidFill>
                  <a:srgbClr val="E7D9BF"/>
                </a:solidFill>
                <a:latin typeface="Calibri"/>
                <a:cs typeface="Calibri"/>
              </a:rPr>
              <a:t>donc,</a:t>
            </a:r>
            <a:r>
              <a:rPr dirty="0" sz="2950" spc="285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110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2950" spc="280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200">
                <a:solidFill>
                  <a:srgbClr val="E7D9BF"/>
                </a:solidFill>
                <a:latin typeface="Calibri"/>
                <a:cs typeface="Calibri"/>
              </a:rPr>
              <a:t>allons</a:t>
            </a:r>
            <a:r>
              <a:rPr dirty="0" sz="2950" spc="285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215">
                <a:solidFill>
                  <a:srgbClr val="E7D9BF"/>
                </a:solidFill>
                <a:latin typeface="Calibri"/>
                <a:cs typeface="Calibri"/>
              </a:rPr>
              <a:t>presenter</a:t>
            </a:r>
            <a:r>
              <a:rPr dirty="0" sz="2950" spc="280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150">
                <a:solidFill>
                  <a:srgbClr val="E7D9BF"/>
                </a:solidFill>
                <a:latin typeface="Calibri"/>
                <a:cs typeface="Calibri"/>
              </a:rPr>
              <a:t>les </a:t>
            </a:r>
            <a:r>
              <a:rPr dirty="0" sz="2950" spc="200">
                <a:solidFill>
                  <a:srgbClr val="E7D9BF"/>
                </a:solidFill>
                <a:latin typeface="Calibri"/>
                <a:cs typeface="Calibri"/>
              </a:rPr>
              <a:t>différentes</a:t>
            </a:r>
            <a:r>
              <a:rPr dirty="0" sz="2950" spc="11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310">
                <a:solidFill>
                  <a:srgbClr val="E7D9BF"/>
                </a:solidFill>
                <a:latin typeface="Calibri"/>
                <a:cs typeface="Calibri"/>
              </a:rPr>
              <a:t>etapes</a:t>
            </a:r>
            <a:r>
              <a:rPr dirty="0" sz="2950" spc="11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195">
                <a:solidFill>
                  <a:srgbClr val="E7D9BF"/>
                </a:solidFill>
                <a:latin typeface="Calibri"/>
                <a:cs typeface="Calibri"/>
              </a:rPr>
              <a:t>du</a:t>
            </a:r>
            <a:r>
              <a:rPr dirty="0" sz="2950" spc="11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175">
                <a:solidFill>
                  <a:srgbClr val="E7D9BF"/>
                </a:solidFill>
                <a:latin typeface="Calibri"/>
                <a:cs typeface="Calibri"/>
              </a:rPr>
              <a:t>projet,</a:t>
            </a:r>
            <a:r>
              <a:rPr dirty="0" sz="2950" spc="11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575">
                <a:solidFill>
                  <a:srgbClr val="E7D9BF"/>
                </a:solidFill>
                <a:latin typeface="Calibri"/>
                <a:cs typeface="Calibri"/>
              </a:rPr>
              <a:t>à</a:t>
            </a:r>
            <a:r>
              <a:rPr dirty="0" sz="2950" spc="11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215">
                <a:solidFill>
                  <a:srgbClr val="E7D9BF"/>
                </a:solidFill>
                <a:latin typeface="Calibri"/>
                <a:cs typeface="Calibri"/>
              </a:rPr>
              <a:t>savoir</a:t>
            </a:r>
            <a:r>
              <a:rPr dirty="0" sz="2950" spc="11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204">
                <a:solidFill>
                  <a:srgbClr val="E7D9BF"/>
                </a:solidFill>
                <a:latin typeface="Calibri"/>
                <a:cs typeface="Calibri"/>
              </a:rPr>
              <a:t>le </a:t>
            </a:r>
            <a:r>
              <a:rPr dirty="0" sz="2950" spc="325">
                <a:solidFill>
                  <a:srgbClr val="E7D9BF"/>
                </a:solidFill>
                <a:latin typeface="Calibri"/>
                <a:cs typeface="Calibri"/>
              </a:rPr>
              <a:t>rappel</a:t>
            </a:r>
            <a:r>
              <a:rPr dirty="0" sz="2950" spc="610">
                <a:solidFill>
                  <a:srgbClr val="E7D9BF"/>
                </a:solidFill>
                <a:latin typeface="Calibri"/>
                <a:cs typeface="Calibri"/>
              </a:rPr>
              <a:t>    </a:t>
            </a:r>
            <a:r>
              <a:rPr dirty="0" sz="2950" spc="28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2950" spc="625">
                <a:solidFill>
                  <a:srgbClr val="E7D9BF"/>
                </a:solidFill>
                <a:latin typeface="Calibri"/>
                <a:cs typeface="Calibri"/>
              </a:rPr>
              <a:t>    </a:t>
            </a:r>
            <a:r>
              <a:rPr dirty="0" sz="2950" spc="229">
                <a:solidFill>
                  <a:srgbClr val="E7D9BF"/>
                </a:solidFill>
                <a:latin typeface="Calibri"/>
                <a:cs typeface="Calibri"/>
              </a:rPr>
              <a:t>objectifs</a:t>
            </a:r>
            <a:r>
              <a:rPr dirty="0" sz="2950" spc="620">
                <a:solidFill>
                  <a:srgbClr val="E7D9BF"/>
                </a:solidFill>
                <a:latin typeface="Calibri"/>
                <a:cs typeface="Calibri"/>
              </a:rPr>
              <a:t>    </a:t>
            </a:r>
            <a:r>
              <a:rPr dirty="0" sz="2950" spc="195">
                <a:solidFill>
                  <a:srgbClr val="E7D9BF"/>
                </a:solidFill>
                <a:latin typeface="Calibri"/>
                <a:cs typeface="Calibri"/>
              </a:rPr>
              <a:t>du</a:t>
            </a:r>
            <a:r>
              <a:rPr dirty="0" sz="2950" spc="625">
                <a:solidFill>
                  <a:srgbClr val="E7D9BF"/>
                </a:solidFill>
                <a:latin typeface="Calibri"/>
                <a:cs typeface="Calibri"/>
              </a:rPr>
              <a:t>    </a:t>
            </a:r>
            <a:r>
              <a:rPr dirty="0" sz="2950" spc="165">
                <a:solidFill>
                  <a:srgbClr val="E7D9BF"/>
                </a:solidFill>
                <a:latin typeface="Calibri"/>
                <a:cs typeface="Calibri"/>
              </a:rPr>
              <a:t>projet, </a:t>
            </a:r>
            <a:r>
              <a:rPr dirty="0" sz="2950" spc="200">
                <a:solidFill>
                  <a:srgbClr val="E7D9BF"/>
                </a:solidFill>
                <a:latin typeface="Calibri"/>
                <a:cs typeface="Calibri"/>
              </a:rPr>
              <a:t>l’organisation</a:t>
            </a:r>
            <a:r>
              <a:rPr dirty="0" sz="2950" spc="60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395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950" spc="6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155">
                <a:solidFill>
                  <a:srgbClr val="E7D9BF"/>
                </a:solidFill>
                <a:latin typeface="Calibri"/>
                <a:cs typeface="Calibri"/>
              </a:rPr>
              <a:t>l’équipe,</a:t>
            </a:r>
            <a:r>
              <a:rPr dirty="0" sz="2950" spc="6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17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950" spc="6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60">
                <a:solidFill>
                  <a:srgbClr val="E7D9BF"/>
                </a:solidFill>
                <a:latin typeface="Calibri"/>
                <a:cs typeface="Calibri"/>
              </a:rPr>
              <a:t>paramètres </a:t>
            </a:r>
            <a:r>
              <a:rPr dirty="0" sz="2950" spc="395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950" spc="24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140">
                <a:solidFill>
                  <a:srgbClr val="E7D9BF"/>
                </a:solidFill>
                <a:latin typeface="Calibri"/>
                <a:cs typeface="Calibri"/>
              </a:rPr>
              <a:t>l’environnement</a:t>
            </a:r>
            <a:r>
              <a:rPr dirty="0" sz="2950" spc="24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225">
                <a:solidFill>
                  <a:srgbClr val="E7D9BF"/>
                </a:solidFill>
                <a:latin typeface="Calibri"/>
                <a:cs typeface="Calibri"/>
              </a:rPr>
              <a:t>matériel</a:t>
            </a:r>
            <a:r>
              <a:rPr dirty="0" sz="2950" spc="24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395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950" spc="24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90">
                <a:solidFill>
                  <a:srgbClr val="E7D9BF"/>
                </a:solidFill>
                <a:latin typeface="Calibri"/>
                <a:cs typeface="Calibri"/>
              </a:rPr>
              <a:t>test,</a:t>
            </a:r>
            <a:r>
              <a:rPr dirty="0" sz="2950" spc="24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150">
                <a:solidFill>
                  <a:srgbClr val="E7D9BF"/>
                </a:solidFill>
                <a:latin typeface="Calibri"/>
                <a:cs typeface="Calibri"/>
              </a:rPr>
              <a:t>les </a:t>
            </a:r>
            <a:r>
              <a:rPr dirty="0" sz="2950" spc="270">
                <a:solidFill>
                  <a:srgbClr val="E7D9BF"/>
                </a:solidFill>
                <a:latin typeface="Calibri"/>
                <a:cs typeface="Calibri"/>
              </a:rPr>
              <a:t>paramètres</a:t>
            </a:r>
            <a:r>
              <a:rPr dirty="0" sz="2950" spc="520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395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950" spc="515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225">
                <a:solidFill>
                  <a:srgbClr val="E7D9BF"/>
                </a:solidFill>
                <a:latin typeface="Calibri"/>
                <a:cs typeface="Calibri"/>
              </a:rPr>
              <a:t>configuration</a:t>
            </a:r>
            <a:r>
              <a:rPr dirty="0" sz="2950" spc="520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225">
                <a:solidFill>
                  <a:srgbClr val="E7D9BF"/>
                </a:solidFill>
                <a:latin typeface="Calibri"/>
                <a:cs typeface="Calibri"/>
              </a:rPr>
              <a:t>et</a:t>
            </a:r>
            <a:r>
              <a:rPr dirty="0" sz="2950" spc="515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150">
                <a:solidFill>
                  <a:srgbClr val="E7D9BF"/>
                </a:solidFill>
                <a:latin typeface="Calibri"/>
                <a:cs typeface="Calibri"/>
              </a:rPr>
              <a:t>les </a:t>
            </a:r>
            <a:r>
              <a:rPr dirty="0" sz="2950" spc="260">
                <a:solidFill>
                  <a:srgbClr val="E7D9BF"/>
                </a:solidFill>
                <a:latin typeface="Calibri"/>
                <a:cs typeface="Calibri"/>
              </a:rPr>
              <a:t>captures</a:t>
            </a:r>
            <a:r>
              <a:rPr dirty="0" sz="2950" spc="500">
                <a:solidFill>
                  <a:srgbClr val="E7D9BF"/>
                </a:solidFill>
                <a:latin typeface="Calibri"/>
                <a:cs typeface="Calibri"/>
              </a:rPr>
              <a:t>    </a:t>
            </a:r>
            <a:r>
              <a:rPr dirty="0" sz="2950" spc="254">
                <a:solidFill>
                  <a:srgbClr val="E7D9BF"/>
                </a:solidFill>
                <a:latin typeface="Calibri"/>
                <a:cs typeface="Calibri"/>
              </a:rPr>
              <a:t>d’écran</a:t>
            </a:r>
            <a:r>
              <a:rPr dirty="0" sz="2950" spc="509">
                <a:solidFill>
                  <a:srgbClr val="E7D9BF"/>
                </a:solidFill>
                <a:latin typeface="Calibri"/>
                <a:cs typeface="Calibri"/>
              </a:rPr>
              <a:t>    </a:t>
            </a:r>
            <a:r>
              <a:rPr dirty="0" sz="2950" spc="235">
                <a:solidFill>
                  <a:srgbClr val="E7D9BF"/>
                </a:solidFill>
                <a:latin typeface="Calibri"/>
                <a:cs typeface="Calibri"/>
              </a:rPr>
              <a:t>commentées</a:t>
            </a:r>
            <a:r>
              <a:rPr dirty="0" sz="2950" spc="509">
                <a:solidFill>
                  <a:srgbClr val="E7D9BF"/>
                </a:solidFill>
                <a:latin typeface="Calibri"/>
                <a:cs typeface="Calibri"/>
              </a:rPr>
              <a:t>    </a:t>
            </a:r>
            <a:r>
              <a:rPr dirty="0" sz="2950" spc="260">
                <a:solidFill>
                  <a:srgbClr val="E7D9BF"/>
                </a:solidFill>
                <a:latin typeface="Calibri"/>
                <a:cs typeface="Calibri"/>
              </a:rPr>
              <a:t>des </a:t>
            </a:r>
            <a:r>
              <a:rPr dirty="0" sz="2950" spc="180">
                <a:solidFill>
                  <a:srgbClr val="E7D9BF"/>
                </a:solidFill>
                <a:latin typeface="Calibri"/>
                <a:cs typeface="Calibri"/>
              </a:rPr>
              <a:t>différents</a:t>
            </a:r>
            <a:r>
              <a:rPr dirty="0" sz="2950" spc="2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00">
                <a:solidFill>
                  <a:srgbClr val="E7D9BF"/>
                </a:solidFill>
                <a:latin typeface="Calibri"/>
                <a:cs typeface="Calibri"/>
              </a:rPr>
              <a:t>module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"/>
            <a:ext cx="18288000" cy="10282555"/>
          </a:xfrm>
          <a:custGeom>
            <a:avLst/>
            <a:gdLst/>
            <a:ahLst/>
            <a:cxnLst/>
            <a:rect l="l" t="t" r="r" b="b"/>
            <a:pathLst>
              <a:path w="18288000" h="10282555">
                <a:moveTo>
                  <a:pt x="18287999" y="10282287"/>
                </a:moveTo>
                <a:lnTo>
                  <a:pt x="0" y="1028228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2287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3879" y="2514638"/>
            <a:ext cx="10363199" cy="5257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20"/>
              <a:t> </a:t>
            </a:r>
            <a:r>
              <a:rPr dirty="0" spc="395"/>
              <a:t>applicationDesktop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53904" y="909945"/>
            <a:ext cx="17301845" cy="208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399"/>
              </a:lnSpc>
              <a:spcBef>
                <a:spcPts val="100"/>
              </a:spcBef>
            </a:pPr>
            <a:r>
              <a:rPr dirty="0" sz="2900" spc="409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r>
              <a:rPr dirty="0" sz="2900" spc="150">
                <a:solidFill>
                  <a:srgbClr val="E7D9BF"/>
                </a:solidFill>
                <a:latin typeface="Calibri"/>
                <a:cs typeface="Calibri"/>
              </a:rPr>
              <a:t>lorsqu'on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05">
                <a:solidFill>
                  <a:srgbClr val="E7D9BF"/>
                </a:solidFill>
                <a:latin typeface="Calibri"/>
                <a:cs typeface="Calibri"/>
              </a:rPr>
              <a:t>appuie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bouton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75">
                <a:solidFill>
                  <a:srgbClr val="E7D9BF"/>
                </a:solidFill>
                <a:latin typeface="Calibri"/>
                <a:cs typeface="Calibri"/>
              </a:rPr>
              <a:t>annuler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5">
                <a:solidFill>
                  <a:srgbClr val="E7D9BF"/>
                </a:solidFill>
                <a:latin typeface="Calibri"/>
                <a:cs typeface="Calibri"/>
              </a:rPr>
              <a:t>une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5">
                <a:solidFill>
                  <a:srgbClr val="E7D9BF"/>
                </a:solidFill>
                <a:latin typeface="Calibri"/>
                <a:cs typeface="Calibri"/>
              </a:rPr>
              <a:t>reservationon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saisit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0">
                <a:solidFill>
                  <a:srgbClr val="E7D9BF"/>
                </a:solidFill>
                <a:latin typeface="Calibri"/>
                <a:cs typeface="Calibri"/>
              </a:rPr>
              <a:t>l'id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et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0">
                <a:solidFill>
                  <a:srgbClr val="E7D9BF"/>
                </a:solidFill>
                <a:latin typeface="Calibri"/>
                <a:cs typeface="Calibri"/>
              </a:rPr>
              <a:t>nom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5">
                <a:solidFill>
                  <a:srgbClr val="E7D9BF"/>
                </a:solidFill>
                <a:latin typeface="Calibri"/>
                <a:cs typeface="Calibri"/>
              </a:rPr>
              <a:t>du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04">
                <a:solidFill>
                  <a:srgbClr val="E7D9BF"/>
                </a:solidFill>
                <a:latin typeface="Calibri"/>
                <a:cs typeface="Calibri"/>
              </a:rPr>
              <a:t>client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puis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0">
                <a:solidFill>
                  <a:srgbClr val="E7D9BF"/>
                </a:solidFill>
                <a:latin typeface="Calibri"/>
                <a:cs typeface="Calibri"/>
              </a:rPr>
              <a:t>on </a:t>
            </a:r>
            <a:r>
              <a:rPr dirty="0" sz="2900" spc="175">
                <a:solidFill>
                  <a:srgbClr val="E7D9BF"/>
                </a:solidFill>
                <a:latin typeface="Calibri"/>
                <a:cs typeface="Calibri"/>
              </a:rPr>
              <a:t>annulle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1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0">
                <a:solidFill>
                  <a:srgbClr val="E7D9BF"/>
                </a:solidFill>
                <a:latin typeface="Calibri"/>
                <a:cs typeface="Calibri"/>
              </a:rPr>
              <a:t>réservation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208841" y="4582862"/>
            <a:ext cx="19177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2555"/>
          </a:xfrm>
          <a:custGeom>
            <a:avLst/>
            <a:gdLst/>
            <a:ahLst/>
            <a:cxnLst/>
            <a:rect l="l" t="t" r="r" b="b"/>
            <a:pathLst>
              <a:path w="18288000" h="10282555">
                <a:moveTo>
                  <a:pt x="18287999" y="10282290"/>
                </a:moveTo>
                <a:lnTo>
                  <a:pt x="0" y="10282290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2290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783" y="2445225"/>
            <a:ext cx="6915149" cy="54006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70"/>
              <a:t>Module</a:t>
            </a:r>
            <a:r>
              <a:rPr dirty="0" spc="320"/>
              <a:t> </a:t>
            </a:r>
            <a:r>
              <a:rPr dirty="0" spc="395"/>
              <a:t>applicationDesktop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378970" y="982409"/>
            <a:ext cx="13851890" cy="1496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900" spc="409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r>
              <a:rPr dirty="0" sz="2900" spc="150">
                <a:solidFill>
                  <a:srgbClr val="E7D9BF"/>
                </a:solidFill>
                <a:latin typeface="Calibri"/>
                <a:cs typeface="Calibri"/>
              </a:rPr>
              <a:t>lorsqu'on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05">
                <a:solidFill>
                  <a:srgbClr val="E7D9BF"/>
                </a:solidFill>
                <a:latin typeface="Calibri"/>
                <a:cs typeface="Calibri"/>
              </a:rPr>
              <a:t>appuie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bouton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facture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,cela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00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05">
                <a:solidFill>
                  <a:srgbClr val="E7D9BF"/>
                </a:solidFill>
                <a:latin typeface="Calibri"/>
                <a:cs typeface="Calibri"/>
              </a:rPr>
              <a:t>génére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1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facture </a:t>
            </a:r>
            <a:r>
              <a:rPr dirty="0" sz="2900" spc="210">
                <a:solidFill>
                  <a:srgbClr val="E7D9BF"/>
                </a:solidFill>
                <a:latin typeface="Calibri"/>
                <a:cs typeface="Calibri"/>
              </a:rPr>
              <a:t>d'n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5">
                <a:solidFill>
                  <a:srgbClr val="E7D9BF"/>
                </a:solidFill>
                <a:latin typeface="Calibri"/>
                <a:cs typeface="Calibri"/>
              </a:rPr>
              <a:t>client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208841" y="4068508"/>
            <a:ext cx="19177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2555"/>
          </a:xfrm>
          <a:custGeom>
            <a:avLst/>
            <a:gdLst/>
            <a:ahLst/>
            <a:cxnLst/>
            <a:rect l="l" t="t" r="r" b="b"/>
            <a:pathLst>
              <a:path w="18288000" h="10282555">
                <a:moveTo>
                  <a:pt x="0" y="0"/>
                </a:moveTo>
                <a:lnTo>
                  <a:pt x="18288000" y="0"/>
                </a:lnTo>
                <a:lnTo>
                  <a:pt x="18288000" y="10282290"/>
                </a:lnTo>
                <a:lnTo>
                  <a:pt x="0" y="10282290"/>
                </a:lnTo>
                <a:lnTo>
                  <a:pt x="0" y="0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58898" y="5575705"/>
            <a:ext cx="18177510" cy="2197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4900"/>
              </a:lnSpc>
              <a:spcBef>
                <a:spcPts val="100"/>
              </a:spcBef>
            </a:pPr>
            <a:r>
              <a:rPr dirty="0" sz="3100" spc="254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dirty="0" sz="31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330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Go,</a:t>
            </a:r>
            <a:r>
              <a:rPr dirty="0" sz="3100" spc="254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3100" spc="140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ou</a:t>
            </a:r>
            <a:r>
              <a:rPr dirty="0" sz="3100" spc="250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3100" spc="335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Golang</a:t>
            </a:r>
            <a:r>
              <a:rPr dirty="0" sz="3100" spc="335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31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75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r>
              <a:rPr dirty="0" sz="31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dirty="0" sz="31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420">
                <a:solidFill>
                  <a:srgbClr val="FFFFFF"/>
                </a:solidFill>
                <a:latin typeface="Calibri"/>
                <a:cs typeface="Calibri"/>
              </a:rPr>
              <a:t>langage</a:t>
            </a:r>
            <a:r>
              <a:rPr dirty="0" sz="31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41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31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70">
                <a:solidFill>
                  <a:srgbClr val="FFFFFF"/>
                </a:solidFill>
                <a:latin typeface="Calibri"/>
                <a:cs typeface="Calibri"/>
              </a:rPr>
              <a:t>programmation</a:t>
            </a:r>
            <a:r>
              <a:rPr dirty="0" sz="31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330">
                <a:solidFill>
                  <a:srgbClr val="FFFFFF"/>
                </a:solidFill>
                <a:latin typeface="Calibri"/>
                <a:cs typeface="Calibri"/>
              </a:rPr>
              <a:t>open-</a:t>
            </a:r>
            <a:r>
              <a:rPr dirty="0" sz="3100" spc="175">
                <a:solidFill>
                  <a:srgbClr val="FFFFFF"/>
                </a:solidFill>
                <a:latin typeface="Calibri"/>
                <a:cs typeface="Calibri"/>
              </a:rPr>
              <a:t>source,</a:t>
            </a:r>
            <a:r>
              <a:rPr dirty="0" sz="31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65">
                <a:solidFill>
                  <a:srgbClr val="FFFFFF"/>
                </a:solidFill>
                <a:latin typeface="Calibri"/>
                <a:cs typeface="Calibri"/>
              </a:rPr>
              <a:t>typé</a:t>
            </a:r>
            <a:r>
              <a:rPr dirty="0" sz="31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80">
                <a:solidFill>
                  <a:srgbClr val="FFFFFF"/>
                </a:solidFill>
                <a:latin typeface="Calibri"/>
                <a:cs typeface="Calibri"/>
              </a:rPr>
              <a:t>statiquement.</a:t>
            </a:r>
            <a:r>
              <a:rPr dirty="0" sz="31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615">
                <a:solidFill>
                  <a:srgbClr val="FFFFFF"/>
                </a:solidFill>
                <a:latin typeface="Calibri"/>
                <a:cs typeface="Calibri"/>
              </a:rPr>
              <a:t>Ce </a:t>
            </a:r>
            <a:r>
              <a:rPr dirty="0" sz="3100" spc="420">
                <a:solidFill>
                  <a:srgbClr val="FFFFFF"/>
                </a:solidFill>
                <a:latin typeface="Calibri"/>
                <a:cs typeface="Calibri"/>
              </a:rPr>
              <a:t>langage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41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70">
                <a:solidFill>
                  <a:srgbClr val="FFFFFF"/>
                </a:solidFill>
                <a:latin typeface="Calibri"/>
                <a:cs typeface="Calibri"/>
              </a:rPr>
              <a:t>programmation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300">
                <a:solidFill>
                  <a:srgbClr val="FFFFFF"/>
                </a:solidFill>
                <a:latin typeface="Calibri"/>
                <a:cs typeface="Calibri"/>
              </a:rPr>
              <a:t>comprend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95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10">
                <a:solidFill>
                  <a:srgbClr val="FFFFFF"/>
                </a:solidFill>
                <a:latin typeface="Calibri"/>
                <a:cs typeface="Calibri"/>
              </a:rPr>
              <a:t>outils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85">
                <a:solidFill>
                  <a:srgbClr val="FFFFFF"/>
                </a:solidFill>
                <a:latin typeface="Calibri"/>
                <a:cs typeface="Calibri"/>
              </a:rPr>
              <a:t>qui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15">
                <a:solidFill>
                  <a:srgbClr val="FFFFFF"/>
                </a:solidFill>
                <a:latin typeface="Calibri"/>
                <a:cs typeface="Calibri"/>
              </a:rPr>
              <a:t>permettent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14">
                <a:solidFill>
                  <a:srgbClr val="FFFFFF"/>
                </a:solidFill>
                <a:latin typeface="Calibri"/>
                <a:cs typeface="Calibri"/>
              </a:rPr>
              <a:t>d’utiliser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34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20">
                <a:solidFill>
                  <a:srgbClr val="FFFFFF"/>
                </a:solidFill>
                <a:latin typeface="Calibri"/>
                <a:cs typeface="Calibri"/>
              </a:rPr>
              <a:t>mémoire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55">
                <a:solidFill>
                  <a:srgbClr val="FFFFFF"/>
                </a:solidFill>
                <a:latin typeface="Calibri"/>
                <a:cs typeface="Calibri"/>
              </a:rPr>
              <a:t>toute </a:t>
            </a:r>
            <a:r>
              <a:rPr dirty="0" sz="3100" spc="170">
                <a:solidFill>
                  <a:srgbClr val="FFFFFF"/>
                </a:solidFill>
                <a:latin typeface="Calibri"/>
                <a:cs typeface="Calibri"/>
              </a:rPr>
              <a:t>sécurité,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41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310">
                <a:solidFill>
                  <a:srgbClr val="FFFFFF"/>
                </a:solidFill>
                <a:latin typeface="Calibri"/>
                <a:cs typeface="Calibri"/>
              </a:rPr>
              <a:t>gérer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8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80">
                <a:solidFill>
                  <a:srgbClr val="FFFFFF"/>
                </a:solidFill>
                <a:latin typeface="Calibri"/>
                <a:cs typeface="Calibri"/>
              </a:rPr>
              <a:t>objets,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41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75">
                <a:solidFill>
                  <a:srgbClr val="FFFFFF"/>
                </a:solidFill>
                <a:latin typeface="Calibri"/>
                <a:cs typeface="Calibri"/>
              </a:rPr>
              <a:t>collecter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8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80">
                <a:solidFill>
                  <a:srgbClr val="FFFFFF"/>
                </a:solidFill>
                <a:latin typeface="Calibri"/>
                <a:cs typeface="Calibri"/>
              </a:rPr>
              <a:t>déchets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35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41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14">
                <a:solidFill>
                  <a:srgbClr val="FFFFFF"/>
                </a:solidFill>
                <a:latin typeface="Calibri"/>
                <a:cs typeface="Calibri"/>
              </a:rPr>
              <a:t>fournir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375">
                <a:solidFill>
                  <a:srgbClr val="FFFFFF"/>
                </a:solidFill>
                <a:latin typeface="Calibri"/>
                <a:cs typeface="Calibri"/>
              </a:rPr>
              <a:t>typage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20">
                <a:solidFill>
                  <a:srgbClr val="FFFFFF"/>
                </a:solidFill>
                <a:latin typeface="Calibri"/>
                <a:cs typeface="Calibri"/>
              </a:rPr>
              <a:t>statique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en </a:t>
            </a:r>
            <a:r>
              <a:rPr dirty="0" sz="3100" spc="235">
                <a:solidFill>
                  <a:srgbClr val="FFFFFF"/>
                </a:solidFill>
                <a:latin typeface="Calibri"/>
                <a:cs typeface="Calibri"/>
              </a:rPr>
              <a:t>même </a:t>
            </a:r>
            <a:r>
              <a:rPr dirty="0" sz="3100" spc="215">
                <a:solidFill>
                  <a:srgbClr val="FFFFFF"/>
                </a:solidFill>
                <a:latin typeface="Calibri"/>
                <a:cs typeface="Calibri"/>
              </a:rPr>
              <a:t>temps</a:t>
            </a:r>
            <a:r>
              <a:rPr dirty="0" sz="31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7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41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31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34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35">
                <a:solidFill>
                  <a:srgbClr val="FFFFFF"/>
                </a:solidFill>
                <a:latin typeface="Calibri"/>
                <a:cs typeface="Calibri"/>
              </a:rPr>
              <a:t>concurrence.</a:t>
            </a:r>
            <a:endParaRPr sz="31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3339" y="1210049"/>
            <a:ext cx="12363449" cy="4114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840864">
              <a:lnSpc>
                <a:spcPct val="100000"/>
              </a:lnSpc>
              <a:spcBef>
                <a:spcPts val="110"/>
              </a:spcBef>
            </a:pPr>
            <a:r>
              <a:rPr dirty="0" spc="1015"/>
              <a:t>GOLANG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8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340920" y="885185"/>
            <a:ext cx="8488680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5440" marR="5080" indent="-1603375">
              <a:lnSpc>
                <a:spcPct val="114900"/>
              </a:lnSpc>
              <a:spcBef>
                <a:spcPts val="100"/>
              </a:spcBef>
              <a:tabLst>
                <a:tab pos="6024245" algn="l"/>
              </a:tabLst>
            </a:pPr>
            <a:r>
              <a:rPr dirty="0" sz="3100" spc="170">
                <a:solidFill>
                  <a:srgbClr val="FFFFFF"/>
                </a:solidFill>
                <a:latin typeface="Calibri"/>
                <a:cs typeface="Calibri"/>
              </a:rPr>
              <a:t>Installer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375">
                <a:solidFill>
                  <a:srgbClr val="FFFFFF"/>
                </a:solidFill>
                <a:latin typeface="Calibri"/>
                <a:cs typeface="Calibri"/>
              </a:rPr>
              <a:t>golang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409">
                <a:solidFill>
                  <a:srgbClr val="FFFFFF"/>
                </a:solidFill>
                <a:latin typeface="Calibri"/>
                <a:cs typeface="Calibri"/>
              </a:rPr>
              <a:t>avec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465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70">
                <a:solidFill>
                  <a:srgbClr val="FFFFFF"/>
                </a:solidFill>
                <a:latin typeface="Calibri"/>
                <a:cs typeface="Calibri"/>
              </a:rPr>
              <a:t>lien:https://go.dev </a:t>
            </a:r>
            <a:r>
              <a:rPr dirty="0" sz="3100" spc="290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90">
                <a:solidFill>
                  <a:srgbClr val="FFFFFF"/>
                </a:solidFill>
                <a:latin typeface="Calibri"/>
                <a:cs typeface="Calibri"/>
              </a:rPr>
              <a:t>notre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390">
                <a:solidFill>
                  <a:srgbClr val="FFFFFF"/>
                </a:solidFill>
                <a:latin typeface="Calibri"/>
                <a:cs typeface="Calibri"/>
              </a:rPr>
              <a:t>cas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80">
                <a:solidFill>
                  <a:srgbClr val="FFFFFF"/>
                </a:solidFill>
                <a:latin typeface="Calibri"/>
                <a:cs typeface="Calibri"/>
              </a:rPr>
              <a:t>choisir</a:t>
            </a:r>
            <a:r>
              <a:rPr dirty="0" sz="3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3100" spc="110">
                <a:solidFill>
                  <a:srgbClr val="FFFFFF"/>
                </a:solidFill>
                <a:latin typeface="Calibri"/>
                <a:cs typeface="Calibri"/>
              </a:rPr>
              <a:t>linux</a:t>
            </a:r>
            <a:endParaRPr sz="31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4102" y="3017420"/>
            <a:ext cx="12563474" cy="42481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840864">
              <a:lnSpc>
                <a:spcPct val="100000"/>
              </a:lnSpc>
              <a:spcBef>
                <a:spcPts val="110"/>
              </a:spcBef>
            </a:pPr>
            <a:r>
              <a:rPr dirty="0" spc="1015"/>
              <a:t>GOLANG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9039462" y="8991664"/>
            <a:ext cx="20955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135">
                <a:solidFill>
                  <a:srgbClr val="E7D9BF"/>
                </a:solidFill>
                <a:latin typeface="Calibri"/>
                <a:cs typeface="Calibri"/>
              </a:rPr>
              <a:t>v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68583" y="1232417"/>
            <a:ext cx="913066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315">
                <a:solidFill>
                  <a:srgbClr val="FFFFFF"/>
                </a:solidFill>
                <a:latin typeface="Calibri"/>
                <a:cs typeface="Calibri"/>
              </a:rPr>
              <a:t>paquet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80">
                <a:solidFill>
                  <a:srgbClr val="FFFFFF"/>
                </a:solidFill>
                <a:latin typeface="Calibri"/>
                <a:cs typeface="Calibri"/>
              </a:rPr>
              <a:t>installer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35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25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presente </a:t>
            </a:r>
            <a:r>
              <a:rPr dirty="0" sz="3100" spc="100">
                <a:solidFill>
                  <a:srgbClr val="FFFFFF"/>
                </a:solidFill>
                <a:latin typeface="Calibri"/>
                <a:cs typeface="Calibri"/>
              </a:rPr>
              <a:t>sous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95">
                <a:solidFill>
                  <a:srgbClr val="FFFFFF"/>
                </a:solidFill>
                <a:latin typeface="Calibri"/>
                <a:cs typeface="Calibri"/>
              </a:rPr>
              <a:t>cette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85">
                <a:solidFill>
                  <a:srgbClr val="FFFFFF"/>
                </a:solidFill>
                <a:latin typeface="Calibri"/>
                <a:cs typeface="Calibri"/>
              </a:rPr>
              <a:t>forme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052384" y="1232417"/>
            <a:ext cx="6758940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18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00">
                <a:solidFill>
                  <a:srgbClr val="FFFFFF"/>
                </a:solidFill>
                <a:latin typeface="Calibri"/>
                <a:cs typeface="Calibri"/>
              </a:rPr>
              <a:t>chemins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40">
                <a:solidFill>
                  <a:srgbClr val="FFFFFF"/>
                </a:solidFill>
                <a:latin typeface="Calibri"/>
                <a:cs typeface="Calibri"/>
              </a:rPr>
              <a:t>oû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90">
                <a:solidFill>
                  <a:srgbClr val="FFFFFF"/>
                </a:solidFill>
                <a:latin typeface="Calibri"/>
                <a:cs typeface="Calibri"/>
              </a:rPr>
              <a:t>mettre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450">
                <a:solidFill>
                  <a:srgbClr val="FFFFFF"/>
                </a:solidFill>
                <a:latin typeface="Calibri"/>
                <a:cs typeface="Calibri"/>
              </a:rPr>
              <a:t>go</a:t>
            </a:r>
            <a:r>
              <a:rPr dirty="0" sz="31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90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110">
                <a:solidFill>
                  <a:srgbClr val="FFFFFF"/>
                </a:solidFill>
                <a:latin typeface="Calibri"/>
                <a:cs typeface="Calibri"/>
              </a:rPr>
              <a:t>linux</a:t>
            </a:r>
            <a:endParaRPr sz="31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57" y="1962789"/>
            <a:ext cx="6877049" cy="38099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5586" y="2371326"/>
            <a:ext cx="9105900" cy="14954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840864">
              <a:lnSpc>
                <a:spcPct val="100000"/>
              </a:lnSpc>
              <a:spcBef>
                <a:spcPts val="110"/>
              </a:spcBef>
            </a:pPr>
            <a:r>
              <a:rPr dirty="0" spc="1015"/>
              <a:t>GOLANG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980441" y="6118741"/>
            <a:ext cx="16158844" cy="3340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6080">
              <a:lnSpc>
                <a:spcPct val="100000"/>
              </a:lnSpc>
              <a:spcBef>
                <a:spcPts val="100"/>
              </a:spcBef>
            </a:pPr>
            <a:r>
              <a:rPr dirty="0" sz="3100" spc="125">
                <a:solidFill>
                  <a:srgbClr val="FFFFFF"/>
                </a:solidFill>
                <a:latin typeface="Calibri"/>
                <a:cs typeface="Calibri"/>
              </a:rPr>
              <a:t>Autres</a:t>
            </a:r>
            <a:r>
              <a:rPr dirty="0" sz="31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29">
                <a:solidFill>
                  <a:srgbClr val="FFFFFF"/>
                </a:solidFill>
                <a:latin typeface="Calibri"/>
                <a:cs typeface="Calibri"/>
              </a:rPr>
              <a:t>methodes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370">
                <a:solidFill>
                  <a:srgbClr val="FFFFFF"/>
                </a:solidFill>
                <a:latin typeface="Calibri"/>
                <a:cs typeface="Calibri"/>
              </a:rPr>
              <a:t>par</a:t>
            </a:r>
            <a:r>
              <a:rPr dirty="0" sz="3100" spc="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34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dirty="0" sz="3100" spc="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310">
                <a:solidFill>
                  <a:srgbClr val="FFFFFF"/>
                </a:solidFill>
                <a:latin typeface="Calibri"/>
                <a:cs typeface="Calibri"/>
              </a:rPr>
              <a:t>commande</a:t>
            </a:r>
            <a:endParaRPr sz="3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Calibri"/>
              <a:cs typeface="Calibri"/>
            </a:endParaRPr>
          </a:p>
          <a:p>
            <a:pPr algn="ctr" marL="52705">
              <a:lnSpc>
                <a:spcPct val="100000"/>
              </a:lnSpc>
            </a:pPr>
            <a:r>
              <a:rPr dirty="0" sz="2700" spc="145">
                <a:solidFill>
                  <a:srgbClr val="FFFFFF"/>
                </a:solidFill>
                <a:latin typeface="Trebuchet MS"/>
                <a:cs typeface="Trebuchet MS"/>
              </a:rPr>
              <a:t>sudo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220">
                <a:solidFill>
                  <a:srgbClr val="FFFFFF"/>
                </a:solidFill>
                <a:latin typeface="Trebuchet MS"/>
                <a:cs typeface="Trebuchet MS"/>
              </a:rPr>
              <a:t>apt-</a:t>
            </a:r>
            <a:r>
              <a:rPr dirty="0" sz="2700" spc="195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85">
                <a:solidFill>
                  <a:srgbClr val="FFFFFF"/>
                </a:solidFill>
                <a:latin typeface="Trebuchet MS"/>
                <a:cs typeface="Trebuchet MS"/>
              </a:rPr>
              <a:t>update</a:t>
            </a:r>
            <a:r>
              <a:rPr dirty="0" sz="2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&amp;&amp; </a:t>
            </a:r>
            <a:r>
              <a:rPr dirty="0" sz="2700" spc="145">
                <a:solidFill>
                  <a:srgbClr val="FFFFFF"/>
                </a:solidFill>
                <a:latin typeface="Trebuchet MS"/>
                <a:cs typeface="Trebuchet MS"/>
              </a:rPr>
              <a:t>sudo</a:t>
            </a:r>
            <a:r>
              <a:rPr dirty="0" sz="2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220">
                <a:solidFill>
                  <a:srgbClr val="FFFFFF"/>
                </a:solidFill>
                <a:latin typeface="Trebuchet MS"/>
                <a:cs typeface="Trebuchet MS"/>
              </a:rPr>
              <a:t>apt-</a:t>
            </a:r>
            <a:r>
              <a:rPr dirty="0" sz="2700" spc="195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27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700" spc="114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6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dirty="0" sz="2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260">
                <a:solidFill>
                  <a:srgbClr val="FFFFFF"/>
                </a:solidFill>
                <a:latin typeface="Trebuchet MS"/>
                <a:cs typeface="Trebuchet MS"/>
              </a:rPr>
              <a:t>golang-</a:t>
            </a:r>
            <a:r>
              <a:rPr dirty="0" sz="2700" spc="315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endParaRPr sz="2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dirty="0" sz="2700" spc="229">
                <a:solidFill>
                  <a:srgbClr val="FFFFFF"/>
                </a:solidFill>
                <a:latin typeface="Trebuchet MS"/>
                <a:cs typeface="Trebuchet MS"/>
              </a:rPr>
              <a:t>/usr/local/go/bin/</a:t>
            </a:r>
            <a:r>
              <a:rPr dirty="0" sz="2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395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dirty="0" sz="2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votre</a:t>
            </a:r>
            <a:r>
              <a:rPr dirty="0" sz="2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60">
                <a:solidFill>
                  <a:srgbClr val="FFFFFF"/>
                </a:solidFill>
                <a:latin typeface="Trebuchet MS"/>
                <a:cs typeface="Trebuchet MS"/>
              </a:rPr>
              <a:t>variable</a:t>
            </a:r>
            <a:r>
              <a:rPr dirty="0" sz="2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30">
                <a:solidFill>
                  <a:srgbClr val="FFFFFF"/>
                </a:solidFill>
                <a:latin typeface="Trebuchet MS"/>
                <a:cs typeface="Trebuchet MS"/>
              </a:rPr>
              <a:t>d'environnement</a:t>
            </a:r>
            <a:r>
              <a:rPr dirty="0" sz="2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10">
                <a:solidFill>
                  <a:srgbClr val="FFFFFF"/>
                </a:solidFill>
                <a:latin typeface="Trebuchet MS"/>
                <a:cs typeface="Trebuchet MS"/>
              </a:rPr>
              <a:t>PATH</a:t>
            </a:r>
            <a:r>
              <a:rPr dirty="0" sz="2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5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2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75">
                <a:solidFill>
                  <a:srgbClr val="FFFFFF"/>
                </a:solidFill>
                <a:latin typeface="Trebuchet MS"/>
                <a:cs typeface="Trebuchet MS"/>
              </a:rPr>
              <a:t>tapant</a:t>
            </a:r>
            <a:r>
              <a:rPr dirty="0" sz="2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8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dirty="0" sz="2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204">
                <a:solidFill>
                  <a:srgbClr val="FFFFFF"/>
                </a:solidFill>
                <a:latin typeface="Trebuchet MS"/>
                <a:cs typeface="Trebuchet MS"/>
              </a:rPr>
              <a:t>commande</a:t>
            </a:r>
            <a:r>
              <a:rPr dirty="0" sz="2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suivante</a:t>
            </a:r>
            <a:r>
              <a:rPr dirty="0" sz="2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700">
              <a:latin typeface="Trebuchet MS"/>
              <a:cs typeface="Trebuchet MS"/>
            </a:endParaRPr>
          </a:p>
          <a:p>
            <a:pPr marL="3745865" marR="4106545" indent="-2160270">
              <a:lnSpc>
                <a:spcPct val="115700"/>
              </a:lnSpc>
              <a:spcBef>
                <a:spcPts val="75"/>
              </a:spcBef>
            </a:pPr>
            <a:r>
              <a:rPr dirty="0" sz="2700" spc="285">
                <a:latin typeface="Calibri"/>
                <a:cs typeface="Calibri"/>
              </a:rPr>
              <a:t>echo</a:t>
            </a:r>
            <a:r>
              <a:rPr dirty="0" sz="2700" spc="229">
                <a:latin typeface="Calibri"/>
                <a:cs typeface="Calibri"/>
              </a:rPr>
              <a:t> </a:t>
            </a:r>
            <a:r>
              <a:rPr dirty="0" sz="2700" spc="204">
                <a:latin typeface="Calibri"/>
                <a:cs typeface="Calibri"/>
              </a:rPr>
              <a:t>"export</a:t>
            </a:r>
            <a:r>
              <a:rPr dirty="0" sz="2700" spc="229">
                <a:latin typeface="Calibri"/>
                <a:cs typeface="Calibri"/>
              </a:rPr>
              <a:t> </a:t>
            </a:r>
            <a:r>
              <a:rPr dirty="0" sz="2700" spc="305">
                <a:latin typeface="Calibri"/>
                <a:cs typeface="Calibri"/>
              </a:rPr>
              <a:t>PATH=\$PATH:/usr/local/go/bin"</a:t>
            </a:r>
            <a:r>
              <a:rPr dirty="0" sz="2700" spc="229">
                <a:latin typeface="Calibri"/>
                <a:cs typeface="Calibri"/>
              </a:rPr>
              <a:t> </a:t>
            </a:r>
            <a:r>
              <a:rPr dirty="0" sz="2700" spc="665">
                <a:latin typeface="Calibri"/>
                <a:cs typeface="Calibri"/>
              </a:rPr>
              <a:t>&gt;&gt;</a:t>
            </a:r>
            <a:r>
              <a:rPr dirty="0" sz="2700" spc="229">
                <a:latin typeface="Calibri"/>
                <a:cs typeface="Calibri"/>
              </a:rPr>
              <a:t> </a:t>
            </a:r>
            <a:r>
              <a:rPr dirty="0" sz="2700" spc="270">
                <a:latin typeface="Calibri"/>
                <a:cs typeface="Calibri"/>
              </a:rPr>
              <a:t>~/.bashrc </a:t>
            </a:r>
            <a:r>
              <a:rPr dirty="0" sz="2700" spc="195">
                <a:latin typeface="Calibri"/>
                <a:cs typeface="Calibri"/>
              </a:rPr>
              <a:t>source</a:t>
            </a:r>
            <a:r>
              <a:rPr dirty="0" sz="2700" spc="204">
                <a:latin typeface="Calibri"/>
                <a:cs typeface="Calibri"/>
              </a:rPr>
              <a:t> </a:t>
            </a:r>
            <a:r>
              <a:rPr dirty="0" sz="2700" spc="270">
                <a:latin typeface="Calibri"/>
                <a:cs typeface="Calibri"/>
              </a:rPr>
              <a:t>~/.bashrc</a:t>
            </a:r>
            <a:endParaRPr sz="2700">
              <a:latin typeface="Calibri"/>
              <a:cs typeface="Calibri"/>
            </a:endParaRPr>
          </a:p>
          <a:p>
            <a:pPr marL="8071484">
              <a:lnSpc>
                <a:spcPts val="2810"/>
              </a:lnSpc>
            </a:pPr>
            <a:r>
              <a:rPr dirty="0" sz="2900" spc="135">
                <a:solidFill>
                  <a:srgbClr val="E7D9BF"/>
                </a:solidFill>
                <a:latin typeface="Calibri"/>
                <a:cs typeface="Calibri"/>
              </a:rPr>
              <a:t>v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6"/>
                </a:moveTo>
                <a:lnTo>
                  <a:pt x="0" y="10286996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6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679837" y="1241942"/>
            <a:ext cx="709485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260">
                <a:solidFill>
                  <a:srgbClr val="FFFFFF"/>
                </a:solidFill>
                <a:latin typeface="Calibri"/>
                <a:cs typeface="Calibri"/>
              </a:rPr>
              <a:t>Notre</a:t>
            </a:r>
            <a:r>
              <a:rPr dirty="0" sz="31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35">
                <a:solidFill>
                  <a:srgbClr val="FFFFFF"/>
                </a:solidFill>
                <a:latin typeface="Calibri"/>
                <a:cs typeface="Calibri"/>
              </a:rPr>
              <a:t>premier</a:t>
            </a:r>
            <a:r>
              <a:rPr dirty="0" sz="31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300">
                <a:solidFill>
                  <a:srgbClr val="FFFFFF"/>
                </a:solidFill>
                <a:latin typeface="Calibri"/>
                <a:cs typeface="Calibri"/>
              </a:rPr>
              <a:t>programme</a:t>
            </a:r>
            <a:r>
              <a:rPr dirty="0" sz="3100" spc="2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35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endParaRPr sz="31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0976" y="2439983"/>
            <a:ext cx="8486774" cy="5410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840864">
              <a:lnSpc>
                <a:spcPct val="100000"/>
              </a:lnSpc>
              <a:spcBef>
                <a:spcPts val="110"/>
              </a:spcBef>
            </a:pPr>
            <a:r>
              <a:rPr dirty="0" spc="1015"/>
              <a:t>GOLANG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9039462" y="8991665"/>
            <a:ext cx="20955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135">
                <a:solidFill>
                  <a:srgbClr val="E7D9BF"/>
                </a:solidFill>
                <a:latin typeface="Calibri"/>
                <a:cs typeface="Calibri"/>
              </a:rPr>
              <a:t>v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0647" y="0"/>
            <a:ext cx="67055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-46039"/>
            <a:ext cx="8288020" cy="134366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40"/>
              </a:spcBef>
            </a:pPr>
            <a:r>
              <a:rPr dirty="0" spc="805" b="1">
                <a:latin typeface="Cambria"/>
                <a:cs typeface="Cambria"/>
              </a:rPr>
              <a:t>PRESENTATION</a:t>
            </a:r>
            <a:r>
              <a:rPr dirty="0" spc="240" b="1">
                <a:latin typeface="Cambria"/>
                <a:cs typeface="Cambria"/>
              </a:rPr>
              <a:t> </a:t>
            </a:r>
            <a:r>
              <a:rPr dirty="0" spc="869" b="1">
                <a:latin typeface="Cambria"/>
                <a:cs typeface="Cambria"/>
              </a:rPr>
              <a:t>DE </a:t>
            </a:r>
            <a:r>
              <a:rPr dirty="0" spc="685" b="1">
                <a:latin typeface="Cambria"/>
                <a:cs typeface="Cambria"/>
              </a:rPr>
              <a:t>L'APPLICATION</a:t>
            </a:r>
            <a:r>
              <a:rPr dirty="0" spc="265" b="1">
                <a:latin typeface="Cambria"/>
                <a:cs typeface="Cambria"/>
              </a:rPr>
              <a:t> </a:t>
            </a:r>
            <a:r>
              <a:rPr dirty="0" spc="855" b="1">
                <a:latin typeface="Cambria"/>
                <a:cs typeface="Cambria"/>
              </a:rPr>
              <a:t>MOBILE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160660" y="2881560"/>
            <a:ext cx="7168515" cy="2524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Voici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1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premiere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470">
                <a:solidFill>
                  <a:srgbClr val="E7D9BF"/>
                </a:solidFill>
                <a:latin typeface="Calibri"/>
                <a:cs typeface="Calibri"/>
              </a:rPr>
              <a:t>page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9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l'application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Calibri"/>
              <a:cs typeface="Calibri"/>
            </a:endParaRPr>
          </a:p>
          <a:p>
            <a:pPr algn="ctr" marR="102870">
              <a:lnSpc>
                <a:spcPct val="100000"/>
              </a:lnSpc>
            </a:pPr>
            <a:r>
              <a:rPr dirty="0" sz="2900" spc="365">
                <a:solidFill>
                  <a:srgbClr val="E7D9BF"/>
                </a:solidFill>
                <a:latin typeface="Calibri"/>
                <a:cs typeface="Calibri"/>
              </a:rPr>
              <a:t>On</a:t>
            </a:r>
            <a:r>
              <a:rPr dirty="0" sz="2900" spc="254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clique</a:t>
            </a:r>
            <a:r>
              <a:rPr dirty="0" sz="2900" spc="254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6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54">
                <a:solidFill>
                  <a:srgbClr val="E7D9BF"/>
                </a:solidFill>
                <a:latin typeface="Calibri"/>
                <a:cs typeface="Calibri"/>
              </a:rPr>
              <a:t>commencer</a:t>
            </a:r>
            <a:endParaRPr sz="2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2900" spc="315">
                <a:solidFill>
                  <a:srgbClr val="E7D9BF"/>
                </a:solidFill>
                <a:latin typeface="Calibri"/>
                <a:cs typeface="Calibri"/>
              </a:rPr>
              <a:t>Nb: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cette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470">
                <a:solidFill>
                  <a:srgbClr val="E7D9BF"/>
                </a:solidFill>
                <a:latin typeface="Calibri"/>
                <a:cs typeface="Calibri"/>
              </a:rPr>
              <a:t>page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s'affice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5">
                <a:solidFill>
                  <a:srgbClr val="E7D9BF"/>
                </a:solidFill>
                <a:latin typeface="Calibri"/>
                <a:cs typeface="Calibri"/>
              </a:rPr>
              <a:t>une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70">
                <a:solidFill>
                  <a:srgbClr val="E7D9BF"/>
                </a:solidFill>
                <a:latin typeface="Calibri"/>
                <a:cs typeface="Calibri"/>
              </a:rPr>
              <a:t>seule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50">
                <a:solidFill>
                  <a:srgbClr val="E7D9BF"/>
                </a:solidFill>
                <a:latin typeface="Calibri"/>
                <a:cs typeface="Calibri"/>
              </a:rPr>
              <a:t>foi</a:t>
            </a:r>
            <a:endParaRPr sz="2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48894" y="6996359"/>
            <a:ext cx="19177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0349" y="206005"/>
            <a:ext cx="7067550" cy="9839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-46038"/>
            <a:ext cx="8288020" cy="134366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40"/>
              </a:spcBef>
            </a:pPr>
            <a:r>
              <a:rPr dirty="0" spc="805" b="1">
                <a:latin typeface="Cambria"/>
                <a:cs typeface="Cambria"/>
              </a:rPr>
              <a:t>PRESENTATION</a:t>
            </a:r>
            <a:r>
              <a:rPr dirty="0" spc="240" b="1">
                <a:latin typeface="Cambria"/>
                <a:cs typeface="Cambria"/>
              </a:rPr>
              <a:t> </a:t>
            </a:r>
            <a:r>
              <a:rPr dirty="0" spc="869" b="1">
                <a:latin typeface="Cambria"/>
                <a:cs typeface="Cambria"/>
              </a:rPr>
              <a:t>DE </a:t>
            </a:r>
            <a:r>
              <a:rPr dirty="0" spc="685" b="1">
                <a:latin typeface="Cambria"/>
                <a:cs typeface="Cambria"/>
              </a:rPr>
              <a:t>L'APPLICATION</a:t>
            </a:r>
            <a:r>
              <a:rPr dirty="0" spc="265" b="1">
                <a:latin typeface="Cambria"/>
                <a:cs typeface="Cambria"/>
              </a:rPr>
              <a:t> </a:t>
            </a:r>
            <a:r>
              <a:rPr dirty="0" spc="855" b="1">
                <a:latin typeface="Cambria"/>
                <a:cs typeface="Cambria"/>
              </a:rPr>
              <a:t>MOBILE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395958" y="2881561"/>
            <a:ext cx="7277734" cy="3039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Voici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1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deuxieme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470">
                <a:solidFill>
                  <a:srgbClr val="E7D9BF"/>
                </a:solidFill>
                <a:latin typeface="Calibri"/>
                <a:cs typeface="Calibri"/>
              </a:rPr>
              <a:t>page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9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l'application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900" spc="365">
                <a:solidFill>
                  <a:srgbClr val="E7D9BF"/>
                </a:solidFill>
                <a:latin typeface="Calibri"/>
                <a:cs typeface="Calibri"/>
              </a:rPr>
              <a:t>On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clique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0">
                <a:solidFill>
                  <a:srgbClr val="E7D9BF"/>
                </a:solidFill>
                <a:latin typeface="Calibri"/>
                <a:cs typeface="Calibri"/>
              </a:rPr>
              <a:t>connecter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35">
                <a:solidFill>
                  <a:srgbClr val="E7D9BF"/>
                </a:solidFill>
                <a:latin typeface="Calibri"/>
                <a:cs typeface="Calibri"/>
              </a:rPr>
              <a:t>soit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45">
                <a:solidFill>
                  <a:srgbClr val="E7D9BF"/>
                </a:solidFill>
                <a:latin typeface="Calibri"/>
                <a:cs typeface="Calibri"/>
              </a:rPr>
              <a:t>par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05">
                <a:solidFill>
                  <a:srgbClr val="E7D9BF"/>
                </a:solidFill>
                <a:latin typeface="Calibri"/>
                <a:cs typeface="Calibri"/>
              </a:rPr>
              <a:t>MAIL</a:t>
            </a:r>
            <a:endParaRPr sz="2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2900" spc="434">
                <a:solidFill>
                  <a:srgbClr val="E7D9BF"/>
                </a:solidFill>
                <a:latin typeface="Calibri"/>
                <a:cs typeface="Calibri"/>
              </a:rPr>
              <a:t>,GOOGLE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35">
                <a:solidFill>
                  <a:srgbClr val="E7D9BF"/>
                </a:solidFill>
                <a:latin typeface="Calibri"/>
                <a:cs typeface="Calibri"/>
              </a:rPr>
              <a:t>ou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409">
                <a:solidFill>
                  <a:srgbClr val="E7D9BF"/>
                </a:solidFill>
                <a:latin typeface="Calibri"/>
                <a:cs typeface="Calibri"/>
              </a:rPr>
              <a:t>FACEBOOK</a:t>
            </a:r>
            <a:endParaRPr sz="2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2900" spc="315">
                <a:solidFill>
                  <a:srgbClr val="E7D9BF"/>
                </a:solidFill>
                <a:latin typeface="Calibri"/>
                <a:cs typeface="Calibri"/>
              </a:rPr>
              <a:t>Nb: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cette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470">
                <a:solidFill>
                  <a:srgbClr val="E7D9BF"/>
                </a:solidFill>
                <a:latin typeface="Calibri"/>
                <a:cs typeface="Calibri"/>
              </a:rPr>
              <a:t>page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s'affice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5">
                <a:solidFill>
                  <a:srgbClr val="E7D9BF"/>
                </a:solidFill>
                <a:latin typeface="Calibri"/>
                <a:cs typeface="Calibri"/>
              </a:rPr>
              <a:t>une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70">
                <a:solidFill>
                  <a:srgbClr val="E7D9BF"/>
                </a:solidFill>
                <a:latin typeface="Calibri"/>
                <a:cs typeface="Calibri"/>
              </a:rPr>
              <a:t>seule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50">
                <a:solidFill>
                  <a:srgbClr val="E7D9BF"/>
                </a:solidFill>
                <a:latin typeface="Calibri"/>
                <a:cs typeface="Calibri"/>
              </a:rPr>
              <a:t>foi</a:t>
            </a:r>
            <a:endParaRPr sz="2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38811" y="7510711"/>
            <a:ext cx="19177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8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2044" y="1"/>
            <a:ext cx="7495955" cy="10286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-46038"/>
            <a:ext cx="8288020" cy="134366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40"/>
              </a:spcBef>
            </a:pPr>
            <a:r>
              <a:rPr dirty="0" spc="805" b="1">
                <a:latin typeface="Cambria"/>
                <a:cs typeface="Cambria"/>
              </a:rPr>
              <a:t>PRESENTATION</a:t>
            </a:r>
            <a:r>
              <a:rPr dirty="0" spc="240" b="1">
                <a:latin typeface="Cambria"/>
                <a:cs typeface="Cambria"/>
              </a:rPr>
              <a:t> </a:t>
            </a:r>
            <a:r>
              <a:rPr dirty="0" spc="869" b="1">
                <a:latin typeface="Cambria"/>
                <a:cs typeface="Cambria"/>
              </a:rPr>
              <a:t>DE </a:t>
            </a:r>
            <a:r>
              <a:rPr dirty="0" spc="685" b="1">
                <a:latin typeface="Cambria"/>
                <a:cs typeface="Cambria"/>
              </a:rPr>
              <a:t>L'APPLICATION</a:t>
            </a:r>
            <a:r>
              <a:rPr dirty="0" spc="265" b="1">
                <a:latin typeface="Cambria"/>
                <a:cs typeface="Cambria"/>
              </a:rPr>
              <a:t> </a:t>
            </a:r>
            <a:r>
              <a:rPr dirty="0" spc="855" b="1">
                <a:latin typeface="Cambria"/>
                <a:cs typeface="Cambria"/>
              </a:rPr>
              <a:t>MOBILE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169788" y="2881560"/>
            <a:ext cx="7729855" cy="2524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Voici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1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470">
                <a:solidFill>
                  <a:srgbClr val="E7D9BF"/>
                </a:solidFill>
                <a:latin typeface="Calibri"/>
                <a:cs typeface="Calibri"/>
              </a:rPr>
              <a:t>page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9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connexion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Calibri"/>
              <a:cs typeface="Calibri"/>
            </a:endParaRPr>
          </a:p>
          <a:p>
            <a:pPr algn="ctr">
              <a:lnSpc>
                <a:spcPct val="116399"/>
              </a:lnSpc>
            </a:pPr>
            <a:r>
              <a:rPr dirty="0" sz="2900" spc="130">
                <a:solidFill>
                  <a:srgbClr val="E7D9BF"/>
                </a:solidFill>
                <a:latin typeface="Calibri"/>
                <a:cs typeface="Calibri"/>
              </a:rPr>
              <a:t>L'utilisateur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doit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55">
                <a:solidFill>
                  <a:srgbClr val="E7D9BF"/>
                </a:solidFill>
                <a:latin typeface="Calibri"/>
                <a:cs typeface="Calibri"/>
              </a:rPr>
              <a:t>saisirson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0">
                <a:solidFill>
                  <a:srgbClr val="E7D9BF"/>
                </a:solidFill>
                <a:latin typeface="Calibri"/>
                <a:cs typeface="Calibri"/>
              </a:rPr>
              <a:t>Adress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mail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et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14">
                <a:solidFill>
                  <a:srgbClr val="E7D9BF"/>
                </a:solidFill>
                <a:latin typeface="Calibri"/>
                <a:cs typeface="Calibri"/>
              </a:rPr>
              <a:t>son </a:t>
            </a:r>
            <a:r>
              <a:rPr dirty="0" sz="2900" spc="155">
                <a:solidFill>
                  <a:srgbClr val="E7D9BF"/>
                </a:solidFill>
                <a:latin typeface="Calibri"/>
                <a:cs typeface="Calibri"/>
              </a:rPr>
              <a:t>mot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9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85">
                <a:solidFill>
                  <a:srgbClr val="E7D9BF"/>
                </a:solidFill>
                <a:latin typeface="Calibri"/>
                <a:cs typeface="Calibri"/>
              </a:rPr>
              <a:t>passe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puis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cliqué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30">
                <a:solidFill>
                  <a:srgbClr val="E7D9BF"/>
                </a:solidFill>
                <a:latin typeface="Calibri"/>
                <a:cs typeface="Calibri"/>
              </a:rPr>
              <a:t>CONFIRMER</a:t>
            </a:r>
            <a:endParaRPr sz="2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38811" y="6996360"/>
            <a:ext cx="19177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2183" y="0"/>
            <a:ext cx="7455815" cy="102849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-46038"/>
            <a:ext cx="8288020" cy="134366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40"/>
              </a:spcBef>
            </a:pPr>
            <a:r>
              <a:rPr dirty="0" spc="805" b="1">
                <a:latin typeface="Cambria"/>
                <a:cs typeface="Cambria"/>
              </a:rPr>
              <a:t>PRESENTATION</a:t>
            </a:r>
            <a:r>
              <a:rPr dirty="0" spc="240" b="1">
                <a:latin typeface="Cambria"/>
                <a:cs typeface="Cambria"/>
              </a:rPr>
              <a:t> </a:t>
            </a:r>
            <a:r>
              <a:rPr dirty="0" spc="869" b="1">
                <a:latin typeface="Cambria"/>
                <a:cs typeface="Cambria"/>
              </a:rPr>
              <a:t>DE </a:t>
            </a:r>
            <a:r>
              <a:rPr dirty="0" spc="685" b="1">
                <a:latin typeface="Cambria"/>
                <a:cs typeface="Cambria"/>
              </a:rPr>
              <a:t>L'APPLICATION</a:t>
            </a:r>
            <a:r>
              <a:rPr dirty="0" spc="265" b="1">
                <a:latin typeface="Cambria"/>
                <a:cs typeface="Cambria"/>
              </a:rPr>
              <a:t> </a:t>
            </a:r>
            <a:r>
              <a:rPr dirty="0" spc="855" b="1">
                <a:latin typeface="Cambria"/>
                <a:cs typeface="Cambria"/>
              </a:rPr>
              <a:t>MOBILE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409203" y="2809094"/>
            <a:ext cx="7251065" cy="105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7075" marR="5080" indent="-715010">
              <a:lnSpc>
                <a:spcPct val="116399"/>
              </a:lnSpc>
              <a:spcBef>
                <a:spcPts val="100"/>
              </a:spcBef>
            </a:pP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Ici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on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555">
                <a:solidFill>
                  <a:srgbClr val="E7D9BF"/>
                </a:solidFill>
                <a:latin typeface="Calibri"/>
                <a:cs typeface="Calibri"/>
              </a:rPr>
              <a:t>a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1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75">
                <a:solidFill>
                  <a:srgbClr val="E7D9BF"/>
                </a:solidFill>
                <a:latin typeface="Calibri"/>
                <a:cs typeface="Calibri"/>
              </a:rPr>
              <a:t>formulaire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0">
                <a:solidFill>
                  <a:srgbClr val="E7D9BF"/>
                </a:solidFill>
                <a:latin typeface="Calibri"/>
                <a:cs typeface="Calibri"/>
              </a:rPr>
              <a:t>L'administrateur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15">
                <a:solidFill>
                  <a:srgbClr val="E7D9BF"/>
                </a:solidFill>
                <a:latin typeface="Calibri"/>
                <a:cs typeface="Calibri"/>
              </a:rPr>
              <a:t>va </a:t>
            </a:r>
            <a:r>
              <a:rPr dirty="0" sz="2900" spc="180">
                <a:solidFill>
                  <a:srgbClr val="E7D9BF"/>
                </a:solidFill>
                <a:latin typeface="Calibri"/>
                <a:cs typeface="Calibri"/>
              </a:rPr>
              <a:t>remplir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Information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9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5">
                <a:solidFill>
                  <a:srgbClr val="E7D9BF"/>
                </a:solidFill>
                <a:latin typeface="Calibri"/>
                <a:cs typeface="Calibri"/>
              </a:rPr>
              <a:t>l'hotel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38811" y="5453310"/>
            <a:ext cx="19177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129215" y="0"/>
            <a:ext cx="11158855" cy="10287000"/>
            <a:chOff x="7129215" y="0"/>
            <a:chExt cx="11158855" cy="10287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9215" y="0"/>
              <a:ext cx="11158784" cy="384703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129215" y="3571684"/>
              <a:ext cx="11158855" cy="4088129"/>
            </a:xfrm>
            <a:custGeom>
              <a:avLst/>
              <a:gdLst/>
              <a:ahLst/>
              <a:cxnLst/>
              <a:rect l="l" t="t" r="r" b="b"/>
              <a:pathLst>
                <a:path w="11158855" h="4088129">
                  <a:moveTo>
                    <a:pt x="0" y="4088112"/>
                  </a:moveTo>
                  <a:lnTo>
                    <a:pt x="0" y="0"/>
                  </a:lnTo>
                  <a:lnTo>
                    <a:pt x="11158784" y="0"/>
                  </a:lnTo>
                  <a:lnTo>
                    <a:pt x="11158784" y="4088112"/>
                  </a:lnTo>
                  <a:lnTo>
                    <a:pt x="0" y="4088112"/>
                  </a:lnTo>
                  <a:close/>
                </a:path>
              </a:pathLst>
            </a:custGeom>
            <a:solidFill>
              <a:srgbClr val="6A49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9215" y="6901978"/>
              <a:ext cx="11158784" cy="3385021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0" y="0"/>
            <a:ext cx="697230" cy="10287000"/>
          </a:xfrm>
          <a:custGeom>
            <a:avLst/>
            <a:gdLst/>
            <a:ahLst/>
            <a:cxnLst/>
            <a:rect l="l" t="t" r="r" b="b"/>
            <a:pathLst>
              <a:path w="697230" h="10287000">
                <a:moveTo>
                  <a:pt x="69706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97063" y="0"/>
                </a:lnTo>
                <a:lnTo>
                  <a:pt x="697063" y="10286999"/>
                </a:lnTo>
                <a:close/>
              </a:path>
            </a:pathLst>
          </a:custGeom>
          <a:solidFill>
            <a:srgbClr val="9990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4363" y="656698"/>
            <a:ext cx="6126480" cy="6877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50" spc="465">
                <a:solidFill>
                  <a:srgbClr val="6A4931"/>
                </a:solidFill>
              </a:rPr>
              <a:t>I-</a:t>
            </a:r>
            <a:r>
              <a:rPr dirty="0" sz="4350" spc="425">
                <a:solidFill>
                  <a:srgbClr val="6A4931"/>
                </a:solidFill>
              </a:rPr>
              <a:t>Rappel</a:t>
            </a:r>
            <a:r>
              <a:rPr dirty="0" sz="4350" spc="290">
                <a:solidFill>
                  <a:srgbClr val="6A4931"/>
                </a:solidFill>
              </a:rPr>
              <a:t> </a:t>
            </a:r>
            <a:r>
              <a:rPr dirty="0" sz="4350" spc="315">
                <a:solidFill>
                  <a:srgbClr val="6A4931"/>
                </a:solidFill>
              </a:rPr>
              <a:t>des</a:t>
            </a:r>
            <a:r>
              <a:rPr dirty="0" sz="4350" spc="290">
                <a:solidFill>
                  <a:srgbClr val="6A4931"/>
                </a:solidFill>
              </a:rPr>
              <a:t> </a:t>
            </a:r>
            <a:r>
              <a:rPr dirty="0" sz="4350" spc="305">
                <a:solidFill>
                  <a:srgbClr val="6A4931"/>
                </a:solidFill>
              </a:rPr>
              <a:t>objectifs</a:t>
            </a:r>
            <a:endParaRPr sz="4350"/>
          </a:p>
        </p:txBody>
      </p:sp>
      <p:sp>
        <p:nvSpPr>
          <p:cNvPr id="9" name="object 9" descr=""/>
          <p:cNvSpPr txBox="1"/>
          <p:nvPr/>
        </p:nvSpPr>
        <p:spPr>
          <a:xfrm>
            <a:off x="1016000" y="3627754"/>
            <a:ext cx="5622925" cy="2940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8100"/>
              </a:lnSpc>
              <a:spcBef>
                <a:spcPts val="95"/>
              </a:spcBef>
            </a:pPr>
            <a:r>
              <a:rPr dirty="0" sz="2700" spc="220">
                <a:solidFill>
                  <a:srgbClr val="6A4931"/>
                </a:solidFill>
                <a:latin typeface="Arial"/>
                <a:cs typeface="Arial"/>
              </a:rPr>
              <a:t>Mettre</a:t>
            </a:r>
            <a:r>
              <a:rPr dirty="0" sz="2700" spc="120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300">
                <a:solidFill>
                  <a:srgbClr val="6A4931"/>
                </a:solidFill>
                <a:latin typeface="Arial"/>
                <a:cs typeface="Arial"/>
              </a:rPr>
              <a:t>à</a:t>
            </a:r>
            <a:r>
              <a:rPr dirty="0" sz="2700" spc="125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135">
                <a:solidFill>
                  <a:srgbClr val="6A4931"/>
                </a:solidFill>
                <a:latin typeface="Arial"/>
                <a:cs typeface="Arial"/>
              </a:rPr>
              <a:t>jour</a:t>
            </a:r>
            <a:r>
              <a:rPr dirty="0" sz="2700" spc="125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80">
                <a:solidFill>
                  <a:srgbClr val="6A4931"/>
                </a:solidFill>
                <a:latin typeface="Arial"/>
                <a:cs typeface="Arial"/>
              </a:rPr>
              <a:t>une</a:t>
            </a:r>
            <a:r>
              <a:rPr dirty="0" sz="2700" spc="125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229">
                <a:solidFill>
                  <a:srgbClr val="6A4931"/>
                </a:solidFill>
                <a:latin typeface="Arial"/>
                <a:cs typeface="Arial"/>
              </a:rPr>
              <a:t>application</a:t>
            </a:r>
            <a:r>
              <a:rPr dirty="0" sz="2700" spc="125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200">
                <a:solidFill>
                  <a:srgbClr val="6A4931"/>
                </a:solidFill>
                <a:latin typeface="Arial"/>
                <a:cs typeface="Arial"/>
              </a:rPr>
              <a:t>de </a:t>
            </a:r>
            <a:r>
              <a:rPr dirty="0" sz="2700" spc="140">
                <a:solidFill>
                  <a:srgbClr val="6A4931"/>
                </a:solidFill>
                <a:latin typeface="Arial"/>
                <a:cs typeface="Arial"/>
              </a:rPr>
              <a:t>gestion</a:t>
            </a:r>
            <a:r>
              <a:rPr dirty="0" sz="2700" spc="260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170">
                <a:solidFill>
                  <a:srgbClr val="6A4931"/>
                </a:solidFill>
                <a:latin typeface="Arial"/>
                <a:cs typeface="Arial"/>
              </a:rPr>
              <a:t>hôtelière</a:t>
            </a:r>
            <a:r>
              <a:rPr dirty="0" sz="2700" spc="260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120">
                <a:solidFill>
                  <a:srgbClr val="6A4931"/>
                </a:solidFill>
                <a:latin typeface="Arial"/>
                <a:cs typeface="Arial"/>
              </a:rPr>
              <a:t>en</a:t>
            </a:r>
            <a:r>
              <a:rPr dirty="0" sz="2700" spc="260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135">
                <a:solidFill>
                  <a:srgbClr val="6A4931"/>
                </a:solidFill>
                <a:latin typeface="Arial"/>
                <a:cs typeface="Arial"/>
              </a:rPr>
              <a:t>utilisant</a:t>
            </a:r>
            <a:r>
              <a:rPr dirty="0" sz="2700" spc="265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55">
                <a:solidFill>
                  <a:srgbClr val="6A4931"/>
                </a:solidFill>
                <a:latin typeface="Arial"/>
                <a:cs typeface="Arial"/>
              </a:rPr>
              <a:t>des </a:t>
            </a:r>
            <a:r>
              <a:rPr dirty="0" sz="2700" spc="155">
                <a:solidFill>
                  <a:srgbClr val="6A4931"/>
                </a:solidFill>
                <a:latin typeface="Arial"/>
                <a:cs typeface="Arial"/>
              </a:rPr>
              <a:t>technologies</a:t>
            </a:r>
            <a:r>
              <a:rPr dirty="0" sz="2700" spc="300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60">
                <a:solidFill>
                  <a:srgbClr val="6A4931"/>
                </a:solidFill>
                <a:latin typeface="Arial"/>
                <a:cs typeface="Arial"/>
              </a:rPr>
              <a:t>plus</a:t>
            </a:r>
            <a:r>
              <a:rPr dirty="0" sz="2700" spc="305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135">
                <a:solidFill>
                  <a:srgbClr val="6A4931"/>
                </a:solidFill>
                <a:latin typeface="Arial"/>
                <a:cs typeface="Arial"/>
              </a:rPr>
              <a:t>récentes</a:t>
            </a:r>
            <a:r>
              <a:rPr dirty="0" sz="2700" spc="305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215">
                <a:solidFill>
                  <a:srgbClr val="6A4931"/>
                </a:solidFill>
                <a:latin typeface="Arial"/>
                <a:cs typeface="Arial"/>
              </a:rPr>
              <a:t>et</a:t>
            </a:r>
            <a:r>
              <a:rPr dirty="0" sz="2700" spc="300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95">
                <a:solidFill>
                  <a:srgbClr val="6A4931"/>
                </a:solidFill>
                <a:latin typeface="Arial"/>
                <a:cs typeface="Arial"/>
              </a:rPr>
              <a:t>en </a:t>
            </a:r>
            <a:r>
              <a:rPr dirty="0" sz="2700" spc="235">
                <a:solidFill>
                  <a:srgbClr val="6A4931"/>
                </a:solidFill>
                <a:latin typeface="Arial"/>
                <a:cs typeface="Arial"/>
              </a:rPr>
              <a:t>apportant</a:t>
            </a:r>
            <a:r>
              <a:rPr dirty="0" sz="2700" spc="545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80">
                <a:solidFill>
                  <a:srgbClr val="6A4931"/>
                </a:solidFill>
                <a:latin typeface="Arial"/>
                <a:cs typeface="Arial"/>
              </a:rPr>
              <a:t>des</a:t>
            </a:r>
            <a:r>
              <a:rPr dirty="0" sz="2700" spc="550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190">
                <a:solidFill>
                  <a:srgbClr val="6A4931"/>
                </a:solidFill>
                <a:latin typeface="Arial"/>
                <a:cs typeface="Arial"/>
              </a:rPr>
              <a:t>amélioration</a:t>
            </a:r>
            <a:r>
              <a:rPr dirty="0" sz="2700" spc="550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130">
                <a:solidFill>
                  <a:srgbClr val="6A4931"/>
                </a:solidFill>
                <a:latin typeface="Arial"/>
                <a:cs typeface="Arial"/>
              </a:rPr>
              <a:t>aux </a:t>
            </a:r>
            <a:r>
              <a:rPr dirty="0" sz="2700" spc="160">
                <a:solidFill>
                  <a:srgbClr val="6A4931"/>
                </a:solidFill>
                <a:latin typeface="Arial"/>
                <a:cs typeface="Arial"/>
              </a:rPr>
              <a:t>fonctionnalités</a:t>
            </a:r>
            <a:r>
              <a:rPr dirty="0" sz="2700" spc="175">
                <a:solidFill>
                  <a:srgbClr val="6A4931"/>
                </a:solidFill>
                <a:latin typeface="Arial"/>
                <a:cs typeface="Arial"/>
              </a:rPr>
              <a:t>  </a:t>
            </a:r>
            <a:r>
              <a:rPr dirty="0" sz="2700" spc="215">
                <a:solidFill>
                  <a:srgbClr val="6A4931"/>
                </a:solidFill>
                <a:latin typeface="Arial"/>
                <a:cs typeface="Arial"/>
              </a:rPr>
              <a:t>et</a:t>
            </a:r>
            <a:r>
              <a:rPr dirty="0" sz="2700" spc="180">
                <a:solidFill>
                  <a:srgbClr val="6A4931"/>
                </a:solidFill>
                <a:latin typeface="Arial"/>
                <a:cs typeface="Arial"/>
              </a:rPr>
              <a:t>  </a:t>
            </a:r>
            <a:r>
              <a:rPr dirty="0" sz="2700" spc="300">
                <a:solidFill>
                  <a:srgbClr val="6A4931"/>
                </a:solidFill>
                <a:latin typeface="Arial"/>
                <a:cs typeface="Arial"/>
              </a:rPr>
              <a:t>à</a:t>
            </a:r>
            <a:r>
              <a:rPr dirty="0" sz="2700" spc="180">
                <a:solidFill>
                  <a:srgbClr val="6A4931"/>
                </a:solidFill>
                <a:latin typeface="Arial"/>
                <a:cs typeface="Arial"/>
              </a:rPr>
              <a:t>  </a:t>
            </a:r>
            <a:r>
              <a:rPr dirty="0" sz="2700" spc="229">
                <a:solidFill>
                  <a:srgbClr val="6A4931"/>
                </a:solidFill>
                <a:latin typeface="Arial"/>
                <a:cs typeface="Arial"/>
              </a:rPr>
              <a:t>la</a:t>
            </a:r>
            <a:r>
              <a:rPr dirty="0" sz="2700" spc="180">
                <a:solidFill>
                  <a:srgbClr val="6A4931"/>
                </a:solidFill>
                <a:latin typeface="Arial"/>
                <a:cs typeface="Arial"/>
              </a:rPr>
              <a:t>  </a:t>
            </a:r>
            <a:r>
              <a:rPr dirty="0" sz="2700" spc="130">
                <a:solidFill>
                  <a:srgbClr val="6A4931"/>
                </a:solidFill>
                <a:latin typeface="Arial"/>
                <a:cs typeface="Arial"/>
              </a:rPr>
              <a:t>gestion </a:t>
            </a:r>
            <a:r>
              <a:rPr dirty="0" sz="2700" spc="225">
                <a:solidFill>
                  <a:srgbClr val="6A4931"/>
                </a:solidFill>
                <a:latin typeface="Arial"/>
                <a:cs typeface="Arial"/>
              </a:rPr>
              <a:t>de</a:t>
            </a:r>
            <a:r>
              <a:rPr dirty="0" sz="2700" spc="55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2700" spc="95">
                <a:solidFill>
                  <a:srgbClr val="6A4931"/>
                </a:solidFill>
                <a:latin typeface="Arial"/>
                <a:cs typeface="Arial"/>
              </a:rPr>
              <a:t>données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6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10286996"/>
                </a:lnTo>
                <a:lnTo>
                  <a:pt x="0" y="10286996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6880" y="3"/>
            <a:ext cx="7038975" cy="102869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-46034"/>
            <a:ext cx="8288020" cy="134366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40"/>
              </a:spcBef>
            </a:pPr>
            <a:r>
              <a:rPr dirty="0" spc="805" b="1">
                <a:latin typeface="Cambria"/>
                <a:cs typeface="Cambria"/>
              </a:rPr>
              <a:t>PRESENTATION</a:t>
            </a:r>
            <a:r>
              <a:rPr dirty="0" spc="240" b="1">
                <a:latin typeface="Cambria"/>
                <a:cs typeface="Cambria"/>
              </a:rPr>
              <a:t> </a:t>
            </a:r>
            <a:r>
              <a:rPr dirty="0" spc="869" b="1">
                <a:latin typeface="Cambria"/>
                <a:cs typeface="Cambria"/>
              </a:rPr>
              <a:t>DE </a:t>
            </a:r>
            <a:r>
              <a:rPr dirty="0" spc="685" b="1">
                <a:latin typeface="Cambria"/>
                <a:cs typeface="Cambria"/>
              </a:rPr>
              <a:t>L'APPLICATION</a:t>
            </a:r>
            <a:r>
              <a:rPr dirty="0" spc="265" b="1">
                <a:latin typeface="Cambria"/>
                <a:cs typeface="Cambria"/>
              </a:rPr>
              <a:t> </a:t>
            </a:r>
            <a:r>
              <a:rPr dirty="0" spc="855" b="1">
                <a:latin typeface="Cambria"/>
                <a:cs typeface="Cambria"/>
              </a:rPr>
              <a:t>MOBILE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995785" y="2294744"/>
            <a:ext cx="6078220" cy="259715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ctr" marL="110489">
              <a:lnSpc>
                <a:spcPct val="100000"/>
              </a:lnSpc>
              <a:spcBef>
                <a:spcPts val="67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Ici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on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555">
                <a:solidFill>
                  <a:srgbClr val="E7D9BF"/>
                </a:solidFill>
                <a:latin typeface="Calibri"/>
                <a:cs typeface="Calibri"/>
              </a:rPr>
              <a:t>a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le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55">
                <a:solidFill>
                  <a:srgbClr val="E7D9BF"/>
                </a:solidFill>
                <a:latin typeface="Calibri"/>
                <a:cs typeface="Calibri"/>
              </a:rPr>
              <a:t>Menu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9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0">
                <a:solidFill>
                  <a:srgbClr val="E7D9BF"/>
                </a:solidFill>
                <a:latin typeface="Calibri"/>
                <a:cs typeface="Calibri"/>
              </a:rPr>
              <a:t>l'application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0">
                <a:solidFill>
                  <a:srgbClr val="E7D9BF"/>
                </a:solidFill>
                <a:latin typeface="Calibri"/>
                <a:cs typeface="Calibri"/>
              </a:rPr>
              <a:t>r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3500" y="0"/>
            <a:ext cx="74544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-46039"/>
            <a:ext cx="8262620" cy="134366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>
              <a:lnSpc>
                <a:spcPts val="4900"/>
              </a:lnSpc>
              <a:spcBef>
                <a:spcPts val="740"/>
              </a:spcBef>
            </a:pPr>
            <a:r>
              <a:rPr dirty="0" spc="805" b="1">
                <a:latin typeface="Cambria"/>
                <a:cs typeface="Cambria"/>
              </a:rPr>
              <a:t>PRESENTATION</a:t>
            </a:r>
            <a:r>
              <a:rPr dirty="0" spc="240" b="1">
                <a:latin typeface="Cambria"/>
                <a:cs typeface="Cambria"/>
              </a:rPr>
              <a:t> </a:t>
            </a:r>
            <a:r>
              <a:rPr dirty="0" spc="869" b="1">
                <a:latin typeface="Cambria"/>
                <a:cs typeface="Cambria"/>
              </a:rPr>
              <a:t>DE </a:t>
            </a:r>
            <a:r>
              <a:rPr dirty="0" spc="685" b="1">
                <a:latin typeface="Cambria"/>
                <a:cs typeface="Cambria"/>
              </a:rPr>
              <a:t>L'APPLICATION</a:t>
            </a:r>
            <a:r>
              <a:rPr dirty="0" spc="265" b="1">
                <a:latin typeface="Cambria"/>
                <a:cs typeface="Cambria"/>
              </a:rPr>
              <a:t> </a:t>
            </a:r>
            <a:r>
              <a:rPr dirty="0" spc="855" b="1">
                <a:latin typeface="Cambria"/>
                <a:cs typeface="Cambria"/>
              </a:rPr>
              <a:t>MOBILE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23690" y="1793738"/>
            <a:ext cx="7552055" cy="516890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ctr" marL="220979">
              <a:lnSpc>
                <a:spcPct val="100000"/>
              </a:lnSpc>
              <a:spcBef>
                <a:spcPts val="67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  <a:p>
            <a:pPr algn="ctr" marL="586105" marR="578485">
              <a:lnSpc>
                <a:spcPct val="116399"/>
              </a:lnSpc>
            </a:pPr>
            <a:r>
              <a:rPr dirty="0" sz="2900" spc="190">
                <a:solidFill>
                  <a:srgbClr val="E7D9BF"/>
                </a:solidFill>
                <a:latin typeface="Calibri"/>
                <a:cs typeface="Calibri"/>
              </a:rPr>
              <a:t>Si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5">
                <a:solidFill>
                  <a:srgbClr val="E7D9BF"/>
                </a:solidFill>
                <a:latin typeface="Calibri"/>
                <a:cs typeface="Calibri"/>
              </a:rPr>
              <a:t>L'tilisateur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clique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55">
                <a:solidFill>
                  <a:srgbClr val="E7D9BF"/>
                </a:solidFill>
                <a:latin typeface="Calibri"/>
                <a:cs typeface="Calibri"/>
              </a:rPr>
              <a:t>GESTION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DE 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L'HOTEL</a:t>
            </a:r>
            <a:endParaRPr sz="2900">
              <a:latin typeface="Calibri"/>
              <a:cs typeface="Calibri"/>
            </a:endParaRPr>
          </a:p>
          <a:p>
            <a:pPr algn="ctr" indent="110489">
              <a:lnSpc>
                <a:spcPct val="116399"/>
              </a:lnSpc>
            </a:pPr>
            <a:r>
              <a:rPr dirty="0" sz="2900" spc="70">
                <a:solidFill>
                  <a:srgbClr val="E7D9BF"/>
                </a:solidFill>
                <a:latin typeface="Calibri"/>
                <a:cs typeface="Calibri"/>
              </a:rPr>
              <a:t>Il</a:t>
            </a:r>
            <a:r>
              <a:rPr dirty="0" sz="290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40">
                <a:solidFill>
                  <a:srgbClr val="E7D9BF"/>
                </a:solidFill>
                <a:latin typeface="Calibri"/>
                <a:cs typeface="Calibri"/>
              </a:rPr>
              <a:t>va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65">
                <a:solidFill>
                  <a:srgbClr val="E7D9BF"/>
                </a:solidFill>
                <a:latin typeface="Calibri"/>
                <a:cs typeface="Calibri"/>
              </a:rPr>
              <a:t>lui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afficher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cette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470">
                <a:solidFill>
                  <a:srgbClr val="E7D9BF"/>
                </a:solidFill>
                <a:latin typeface="Calibri"/>
                <a:cs typeface="Calibri"/>
              </a:rPr>
              <a:t>page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35">
                <a:solidFill>
                  <a:srgbClr val="E7D9BF"/>
                </a:solidFill>
                <a:latin typeface="Calibri"/>
                <a:cs typeface="Calibri"/>
              </a:rPr>
              <a:t>ou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10">
                <a:solidFill>
                  <a:srgbClr val="E7D9BF"/>
                </a:solidFill>
                <a:latin typeface="Calibri"/>
                <a:cs typeface="Calibri"/>
              </a:rPr>
              <a:t>il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peut 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cliqqué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MODIFIER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NOM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0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L'HOTEL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pour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00">
                <a:solidFill>
                  <a:srgbClr val="E7D9BF"/>
                </a:solidFill>
                <a:latin typeface="Calibri"/>
                <a:cs typeface="Calibri"/>
              </a:rPr>
              <a:t>modifier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35">
                <a:solidFill>
                  <a:srgbClr val="E7D9BF"/>
                </a:solidFill>
                <a:latin typeface="Calibri"/>
                <a:cs typeface="Calibri"/>
              </a:rPr>
              <a:t>ou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MODIFIER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50">
                <a:solidFill>
                  <a:srgbClr val="E7D9BF"/>
                </a:solidFill>
                <a:latin typeface="Calibri"/>
                <a:cs typeface="Calibri"/>
              </a:rPr>
              <a:t>TARIFpour </a:t>
            </a:r>
            <a:r>
              <a:rPr dirty="0" sz="2900" spc="200">
                <a:solidFill>
                  <a:srgbClr val="E7D9BF"/>
                </a:solidFill>
                <a:latin typeface="Calibri"/>
                <a:cs typeface="Calibri"/>
              </a:rPr>
              <a:t>modifier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tarif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15">
                <a:solidFill>
                  <a:srgbClr val="E7D9BF"/>
                </a:solidFill>
                <a:latin typeface="Calibri"/>
                <a:cs typeface="Calibri"/>
              </a:rPr>
              <a:t>ect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-10">
                <a:solidFill>
                  <a:srgbClr val="E7D9BF"/>
                </a:solidFill>
                <a:latin typeface="Calibri"/>
                <a:cs typeface="Calibri"/>
              </a:rPr>
              <a:t>......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00">
              <a:latin typeface="Calibri"/>
              <a:cs typeface="Calibri"/>
            </a:endParaRPr>
          </a:p>
          <a:p>
            <a:pPr algn="ctr" marL="110489">
              <a:lnSpc>
                <a:spcPct val="100000"/>
              </a:lnSpc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5460" y="0"/>
            <a:ext cx="6342539" cy="9934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-46038"/>
            <a:ext cx="8262620" cy="134366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>
              <a:lnSpc>
                <a:spcPts val="4900"/>
              </a:lnSpc>
              <a:spcBef>
                <a:spcPts val="740"/>
              </a:spcBef>
            </a:pPr>
            <a:r>
              <a:rPr dirty="0" spc="805" b="1">
                <a:latin typeface="Cambria"/>
                <a:cs typeface="Cambria"/>
              </a:rPr>
              <a:t>PRESENTATION</a:t>
            </a:r>
            <a:r>
              <a:rPr dirty="0" spc="240" b="1">
                <a:latin typeface="Cambria"/>
                <a:cs typeface="Cambria"/>
              </a:rPr>
              <a:t> </a:t>
            </a:r>
            <a:r>
              <a:rPr dirty="0" spc="869" b="1">
                <a:latin typeface="Cambria"/>
                <a:cs typeface="Cambria"/>
              </a:rPr>
              <a:t>DE </a:t>
            </a:r>
            <a:r>
              <a:rPr dirty="0" spc="685" b="1">
                <a:latin typeface="Cambria"/>
                <a:cs typeface="Cambria"/>
              </a:rPr>
              <a:t>L'APPLICATION</a:t>
            </a:r>
            <a:r>
              <a:rPr dirty="0" spc="265" b="1">
                <a:latin typeface="Cambria"/>
                <a:cs typeface="Cambria"/>
              </a:rPr>
              <a:t> </a:t>
            </a:r>
            <a:r>
              <a:rPr dirty="0" spc="855" b="1">
                <a:latin typeface="Cambria"/>
                <a:cs typeface="Cambria"/>
              </a:rPr>
              <a:t>MOBILE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259756" y="1793739"/>
            <a:ext cx="6790690" cy="516890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ctr" marL="110489">
              <a:lnSpc>
                <a:spcPct val="100000"/>
              </a:lnSpc>
              <a:spcBef>
                <a:spcPts val="67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  <a:p>
            <a:pPr algn="ctr" indent="-635">
              <a:lnSpc>
                <a:spcPct val="116399"/>
              </a:lnSpc>
            </a:pPr>
            <a:r>
              <a:rPr dirty="0" sz="2900" spc="190">
                <a:solidFill>
                  <a:srgbClr val="E7D9BF"/>
                </a:solidFill>
                <a:latin typeface="Calibri"/>
                <a:cs typeface="Calibri"/>
              </a:rPr>
              <a:t>Si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5">
                <a:solidFill>
                  <a:srgbClr val="E7D9BF"/>
                </a:solidFill>
                <a:latin typeface="Calibri"/>
                <a:cs typeface="Calibri"/>
              </a:rPr>
              <a:t>L'tilisateur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clique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04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25">
                <a:solidFill>
                  <a:srgbClr val="E7D9BF"/>
                </a:solidFill>
                <a:latin typeface="Calibri"/>
                <a:cs typeface="Calibri"/>
              </a:rPr>
              <a:t>CHAMBRE </a:t>
            </a:r>
            <a:r>
              <a:rPr dirty="0" sz="2900" spc="70">
                <a:solidFill>
                  <a:srgbClr val="E7D9BF"/>
                </a:solidFill>
                <a:latin typeface="Calibri"/>
                <a:cs typeface="Calibri"/>
              </a:rPr>
              <a:t>Il</a:t>
            </a:r>
            <a:r>
              <a:rPr dirty="0" sz="290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40">
                <a:solidFill>
                  <a:srgbClr val="E7D9BF"/>
                </a:solidFill>
                <a:latin typeface="Calibri"/>
                <a:cs typeface="Calibri"/>
              </a:rPr>
              <a:t>va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65">
                <a:solidFill>
                  <a:srgbClr val="E7D9BF"/>
                </a:solidFill>
                <a:latin typeface="Calibri"/>
                <a:cs typeface="Calibri"/>
              </a:rPr>
              <a:t>lui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afficher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cette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470">
                <a:solidFill>
                  <a:srgbClr val="E7D9BF"/>
                </a:solidFill>
                <a:latin typeface="Calibri"/>
                <a:cs typeface="Calibri"/>
              </a:rPr>
              <a:t>page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35">
                <a:solidFill>
                  <a:srgbClr val="E7D9BF"/>
                </a:solidFill>
                <a:latin typeface="Calibri"/>
                <a:cs typeface="Calibri"/>
              </a:rPr>
              <a:t>ou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10">
                <a:solidFill>
                  <a:srgbClr val="E7D9BF"/>
                </a:solidFill>
                <a:latin typeface="Calibri"/>
                <a:cs typeface="Calibri"/>
              </a:rPr>
              <a:t>il</a:t>
            </a:r>
            <a:r>
              <a:rPr dirty="0" sz="29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peut 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cliqqué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LISTES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80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35">
                <a:solidFill>
                  <a:srgbClr val="E7D9BF"/>
                </a:solidFill>
                <a:latin typeface="Calibri"/>
                <a:cs typeface="Calibri"/>
              </a:rPr>
              <a:t>CHAMBRE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pour </a:t>
            </a:r>
            <a:r>
              <a:rPr dirty="0" sz="2900" spc="155">
                <a:solidFill>
                  <a:srgbClr val="E7D9BF"/>
                </a:solidFill>
                <a:latin typeface="Calibri"/>
                <a:cs typeface="Calibri"/>
              </a:rPr>
              <a:t>visualiser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65">
                <a:solidFill>
                  <a:srgbClr val="E7D9BF"/>
                </a:solidFill>
                <a:latin typeface="Calibri"/>
                <a:cs typeface="Calibri"/>
              </a:rPr>
              <a:t>chambres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-50">
                <a:solidFill>
                  <a:srgbClr val="E7D9BF"/>
                </a:solidFill>
                <a:latin typeface="Calibri"/>
                <a:cs typeface="Calibri"/>
              </a:rPr>
              <a:t>,</a:t>
            </a:r>
            <a:endParaRPr sz="2900">
              <a:latin typeface="Calibri"/>
              <a:cs typeface="Calibri"/>
            </a:endParaRPr>
          </a:p>
          <a:p>
            <a:pPr algn="ctr" marL="81280" marR="74295" indent="-635">
              <a:lnSpc>
                <a:spcPct val="116399"/>
              </a:lnSpc>
            </a:pP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cliqué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54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35">
                <a:solidFill>
                  <a:srgbClr val="E7D9BF"/>
                </a:solidFill>
                <a:latin typeface="Calibri"/>
                <a:cs typeface="Calibri"/>
              </a:rPr>
              <a:t>CHAMBRE</a:t>
            </a:r>
            <a:r>
              <a:rPr dirty="0" sz="2900" spc="254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465">
                <a:solidFill>
                  <a:srgbClr val="E7D9BF"/>
                </a:solidFill>
                <a:latin typeface="Calibri"/>
                <a:cs typeface="Calibri"/>
              </a:rPr>
              <a:t>OCCUPER</a:t>
            </a:r>
            <a:r>
              <a:rPr dirty="0" sz="2900" spc="254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pour </a:t>
            </a:r>
            <a:r>
              <a:rPr dirty="0" sz="2900" spc="155">
                <a:solidFill>
                  <a:srgbClr val="E7D9BF"/>
                </a:solidFill>
                <a:latin typeface="Calibri"/>
                <a:cs typeface="Calibri"/>
              </a:rPr>
              <a:t>visualiser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6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95">
                <a:solidFill>
                  <a:srgbClr val="E7D9BF"/>
                </a:solidFill>
                <a:latin typeface="Calibri"/>
                <a:cs typeface="Calibri"/>
              </a:rPr>
              <a:t>chambre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00">
                <a:solidFill>
                  <a:srgbClr val="E7D9BF"/>
                </a:solidFill>
                <a:latin typeface="Calibri"/>
                <a:cs typeface="Calibri"/>
              </a:rPr>
              <a:t>occuper</a:t>
            </a: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75">
                <a:solidFill>
                  <a:srgbClr val="E7D9BF"/>
                </a:solidFill>
                <a:latin typeface="Calibri"/>
                <a:cs typeface="Calibri"/>
              </a:rPr>
              <a:t>ect.....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8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5799" y="1"/>
            <a:ext cx="6877049" cy="98488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-46038"/>
            <a:ext cx="8288020" cy="134366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40"/>
              </a:spcBef>
            </a:pPr>
            <a:r>
              <a:rPr dirty="0" spc="805" b="1">
                <a:latin typeface="Cambria"/>
                <a:cs typeface="Cambria"/>
              </a:rPr>
              <a:t>PRESENTATION</a:t>
            </a:r>
            <a:r>
              <a:rPr dirty="0" spc="240" b="1">
                <a:latin typeface="Cambria"/>
                <a:cs typeface="Cambria"/>
              </a:rPr>
              <a:t> </a:t>
            </a:r>
            <a:r>
              <a:rPr dirty="0" spc="869" b="1">
                <a:latin typeface="Cambria"/>
                <a:cs typeface="Cambria"/>
              </a:rPr>
              <a:t>DE </a:t>
            </a:r>
            <a:r>
              <a:rPr dirty="0" spc="685" b="1">
                <a:latin typeface="Cambria"/>
                <a:cs typeface="Cambria"/>
              </a:rPr>
              <a:t>L'APPLICATION</a:t>
            </a:r>
            <a:r>
              <a:rPr dirty="0" spc="265" b="1">
                <a:latin typeface="Cambria"/>
                <a:cs typeface="Cambria"/>
              </a:rPr>
              <a:t> </a:t>
            </a:r>
            <a:r>
              <a:rPr dirty="0" spc="855" b="1">
                <a:latin typeface="Cambria"/>
                <a:cs typeface="Cambria"/>
              </a:rPr>
              <a:t>MOBILE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668065" y="2294744"/>
            <a:ext cx="6733540" cy="259715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ctr" marL="110489">
              <a:lnSpc>
                <a:spcPct val="100000"/>
              </a:lnSpc>
              <a:spcBef>
                <a:spcPts val="67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  <a:tabLst>
                <a:tab pos="644525" algn="l"/>
              </a:tabLst>
            </a:pPr>
            <a:r>
              <a:rPr dirty="0" sz="2900" spc="204">
                <a:solidFill>
                  <a:srgbClr val="E7D9BF"/>
                </a:solidFill>
                <a:latin typeface="Calibri"/>
                <a:cs typeface="Calibri"/>
              </a:rPr>
              <a:t>Ici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900" spc="130">
                <a:solidFill>
                  <a:srgbClr val="E7D9BF"/>
                </a:solidFill>
                <a:latin typeface="Calibri"/>
                <a:cs typeface="Calibri"/>
              </a:rPr>
              <a:t>l'utilisateur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clique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35">
                <a:solidFill>
                  <a:srgbClr val="E7D9BF"/>
                </a:solidFill>
                <a:latin typeface="Calibri"/>
                <a:cs typeface="Calibri"/>
              </a:rPr>
              <a:t>sue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04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9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CLIENTS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8019" y="0"/>
            <a:ext cx="7199979" cy="98869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-46038"/>
            <a:ext cx="8288020" cy="134366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40"/>
              </a:spcBef>
            </a:pPr>
            <a:r>
              <a:rPr dirty="0" spc="805" b="1">
                <a:latin typeface="Cambria"/>
                <a:cs typeface="Cambria"/>
              </a:rPr>
              <a:t>PRESENTATION</a:t>
            </a:r>
            <a:r>
              <a:rPr dirty="0" spc="240" b="1">
                <a:latin typeface="Cambria"/>
                <a:cs typeface="Cambria"/>
              </a:rPr>
              <a:t> </a:t>
            </a:r>
            <a:r>
              <a:rPr dirty="0" spc="869" b="1">
                <a:latin typeface="Cambria"/>
                <a:cs typeface="Cambria"/>
              </a:rPr>
              <a:t>DE </a:t>
            </a:r>
            <a:r>
              <a:rPr dirty="0" spc="685" b="1">
                <a:latin typeface="Cambria"/>
                <a:cs typeface="Cambria"/>
              </a:rPr>
              <a:t>L'APPLICATION</a:t>
            </a:r>
            <a:r>
              <a:rPr dirty="0" spc="265" b="1">
                <a:latin typeface="Cambria"/>
                <a:cs typeface="Cambria"/>
              </a:rPr>
              <a:t> </a:t>
            </a:r>
            <a:r>
              <a:rPr dirty="0" spc="855" b="1">
                <a:latin typeface="Cambria"/>
                <a:cs typeface="Cambria"/>
              </a:rPr>
              <a:t>MOBILE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259681" y="2941176"/>
            <a:ext cx="7550150" cy="259715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ctr" marL="110489">
              <a:lnSpc>
                <a:spcPct val="100000"/>
              </a:lnSpc>
              <a:spcBef>
                <a:spcPts val="670"/>
              </a:spcBef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  <a:p>
            <a:pPr algn="ctr">
              <a:lnSpc>
                <a:spcPct val="116399"/>
              </a:lnSpc>
              <a:tabLst>
                <a:tab pos="2263140" algn="l"/>
                <a:tab pos="4335145" algn="l"/>
              </a:tabLst>
            </a:pPr>
            <a:r>
              <a:rPr dirty="0" sz="2900" spc="235">
                <a:solidFill>
                  <a:srgbClr val="E7D9BF"/>
                </a:solidFill>
                <a:latin typeface="Calibri"/>
                <a:cs typeface="Calibri"/>
              </a:rPr>
              <a:t>voici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1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40">
                <a:solidFill>
                  <a:srgbClr val="E7D9BF"/>
                </a:solidFill>
                <a:latin typeface="Calibri"/>
                <a:cs typeface="Calibri"/>
              </a:rPr>
              <a:t>liste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75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75">
                <a:solidFill>
                  <a:srgbClr val="E7D9BF"/>
                </a:solidFill>
                <a:latin typeface="Calibri"/>
                <a:cs typeface="Calibri"/>
              </a:rPr>
              <a:t>clients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on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340">
                <a:solidFill>
                  <a:srgbClr val="E7D9BF"/>
                </a:solidFill>
                <a:latin typeface="Calibri"/>
                <a:cs typeface="Calibri"/>
              </a:rPr>
              <a:t>va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clique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9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00">
                <a:solidFill>
                  <a:srgbClr val="E7D9BF"/>
                </a:solidFill>
                <a:latin typeface="Calibri"/>
                <a:cs typeface="Calibri"/>
              </a:rPr>
              <a:t>le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bouton</a:t>
            </a:r>
            <a:r>
              <a:rPr dirty="0" sz="29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10">
                <a:solidFill>
                  <a:srgbClr val="E7D9BF"/>
                </a:solidFill>
                <a:latin typeface="Calibri"/>
                <a:cs typeface="Calibri"/>
              </a:rPr>
              <a:t>plus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pour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204">
                <a:solidFill>
                  <a:srgbClr val="E7D9BF"/>
                </a:solidFill>
                <a:latin typeface="Calibri"/>
                <a:cs typeface="Calibri"/>
              </a:rPr>
              <a:t>ajouter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85">
                <a:solidFill>
                  <a:srgbClr val="E7D9BF"/>
                </a:solidFill>
                <a:latin typeface="Calibri"/>
                <a:cs typeface="Calibri"/>
              </a:rPr>
              <a:t>pout</a:t>
            </a:r>
            <a:r>
              <a:rPr dirty="0" sz="29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E7D9BF"/>
                </a:solidFill>
                <a:latin typeface="Calibri"/>
                <a:cs typeface="Calibri"/>
              </a:rPr>
              <a:t>un</a:t>
            </a:r>
            <a:r>
              <a:rPr dirty="0" sz="29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00" spc="195">
                <a:solidFill>
                  <a:srgbClr val="E7D9BF"/>
                </a:solidFill>
                <a:latin typeface="Calibri"/>
                <a:cs typeface="Calibri"/>
              </a:rPr>
              <a:t>client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900" spc="420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6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10286996"/>
                </a:lnTo>
                <a:lnTo>
                  <a:pt x="0" y="10286996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9168" y="3"/>
            <a:ext cx="6828831" cy="9820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6951" y="506468"/>
            <a:ext cx="8262620" cy="134366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>
              <a:lnSpc>
                <a:spcPts val="4900"/>
              </a:lnSpc>
              <a:spcBef>
                <a:spcPts val="740"/>
              </a:spcBef>
            </a:pPr>
            <a:r>
              <a:rPr dirty="0" spc="805" b="1">
                <a:latin typeface="Cambria"/>
                <a:cs typeface="Cambria"/>
              </a:rPr>
              <a:t>PRESENTATION</a:t>
            </a:r>
            <a:r>
              <a:rPr dirty="0" spc="240" b="1">
                <a:latin typeface="Cambria"/>
                <a:cs typeface="Cambria"/>
              </a:rPr>
              <a:t> </a:t>
            </a:r>
            <a:r>
              <a:rPr dirty="0" spc="869" b="1">
                <a:latin typeface="Cambria"/>
                <a:cs typeface="Cambria"/>
              </a:rPr>
              <a:t>DE </a:t>
            </a:r>
            <a:r>
              <a:rPr dirty="0" spc="685" b="1">
                <a:latin typeface="Cambria"/>
                <a:cs typeface="Cambria"/>
              </a:rPr>
              <a:t>L'APPLICATION</a:t>
            </a:r>
            <a:r>
              <a:rPr dirty="0" spc="265" b="1">
                <a:latin typeface="Cambria"/>
                <a:cs typeface="Cambria"/>
              </a:rPr>
              <a:t> </a:t>
            </a:r>
            <a:r>
              <a:rPr dirty="0" spc="855" b="1">
                <a:latin typeface="Cambria"/>
                <a:cs typeface="Cambria"/>
              </a:rPr>
              <a:t>MOBILE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151185" y="2244571"/>
            <a:ext cx="7767320" cy="522605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algn="ctr" marL="160020">
              <a:lnSpc>
                <a:spcPct val="100000"/>
              </a:lnSpc>
              <a:spcBef>
                <a:spcPts val="910"/>
              </a:spcBef>
            </a:pPr>
            <a:r>
              <a:rPr dirty="0" sz="4200" spc="605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4200">
              <a:latin typeface="Calibri"/>
              <a:cs typeface="Calibri"/>
            </a:endParaRPr>
          </a:p>
          <a:p>
            <a:pPr algn="ctr">
              <a:lnSpc>
                <a:spcPts val="5850"/>
              </a:lnSpc>
              <a:spcBef>
                <a:spcPts val="330"/>
              </a:spcBef>
            </a:pPr>
            <a:r>
              <a:rPr dirty="0" sz="4200" spc="265">
                <a:solidFill>
                  <a:srgbClr val="E7D9BF"/>
                </a:solidFill>
                <a:latin typeface="Calibri"/>
                <a:cs typeface="Calibri"/>
              </a:rPr>
              <a:t>L'administrateur</a:t>
            </a:r>
            <a:r>
              <a:rPr dirty="0" sz="4200" spc="3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490">
                <a:solidFill>
                  <a:srgbClr val="E7D9BF"/>
                </a:solidFill>
                <a:latin typeface="Calibri"/>
                <a:cs typeface="Calibri"/>
              </a:rPr>
              <a:t>va</a:t>
            </a:r>
            <a:r>
              <a:rPr dirty="0" sz="4200" spc="3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260">
                <a:solidFill>
                  <a:srgbClr val="E7D9BF"/>
                </a:solidFill>
                <a:latin typeface="Calibri"/>
                <a:cs typeface="Calibri"/>
              </a:rPr>
              <a:t>remplir</a:t>
            </a:r>
            <a:r>
              <a:rPr dirty="0" sz="4200" spc="3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220">
                <a:solidFill>
                  <a:srgbClr val="E7D9BF"/>
                </a:solidFill>
                <a:latin typeface="Calibri"/>
                <a:cs typeface="Calibri"/>
              </a:rPr>
              <a:t>les </a:t>
            </a:r>
            <a:r>
              <a:rPr dirty="0" sz="4200" spc="254">
                <a:solidFill>
                  <a:srgbClr val="E7D9BF"/>
                </a:solidFill>
                <a:latin typeface="Calibri"/>
                <a:cs typeface="Calibri"/>
              </a:rPr>
              <a:t>information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280">
                <a:solidFill>
                  <a:srgbClr val="E7D9BF"/>
                </a:solidFill>
                <a:latin typeface="Calibri"/>
                <a:cs typeface="Calibri"/>
              </a:rPr>
              <a:t>du</a:t>
            </a:r>
            <a:r>
              <a:rPr dirty="0" sz="4200" spc="3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300">
                <a:solidFill>
                  <a:srgbClr val="E7D9BF"/>
                </a:solidFill>
                <a:latin typeface="Calibri"/>
                <a:cs typeface="Calibri"/>
              </a:rPr>
              <a:t>client</a:t>
            </a:r>
            <a:r>
              <a:rPr dirty="0" sz="4200" spc="3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et </a:t>
            </a:r>
            <a:r>
              <a:rPr dirty="0" sz="4200" spc="465">
                <a:solidFill>
                  <a:srgbClr val="E7D9BF"/>
                </a:solidFill>
                <a:latin typeface="Calibri"/>
                <a:cs typeface="Calibri"/>
              </a:rPr>
              <a:t>va </a:t>
            </a:r>
            <a:r>
              <a:rPr dirty="0" sz="4200" spc="320">
                <a:solidFill>
                  <a:srgbClr val="E7D9BF"/>
                </a:solidFill>
                <a:latin typeface="Calibri"/>
                <a:cs typeface="Calibri"/>
              </a:rPr>
              <a:t>cliquer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55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395">
                <a:solidFill>
                  <a:srgbClr val="E7D9BF"/>
                </a:solidFill>
                <a:latin typeface="Calibri"/>
                <a:cs typeface="Calibri"/>
              </a:rPr>
              <a:t>ENREGISTRER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4200" spc="605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B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3191" y="0"/>
            <a:ext cx="5591174" cy="1028699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62375" y="0"/>
            <a:ext cx="18225770" cy="10282555"/>
            <a:chOff x="62375" y="0"/>
            <a:chExt cx="18225770" cy="1028255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1210048"/>
              <a:ext cx="5429249" cy="82295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2375" y="0"/>
              <a:ext cx="18225770" cy="10282555"/>
            </a:xfrm>
            <a:custGeom>
              <a:avLst/>
              <a:gdLst/>
              <a:ahLst/>
              <a:cxnLst/>
              <a:rect l="l" t="t" r="r" b="b"/>
              <a:pathLst>
                <a:path w="18225770" h="10282555">
                  <a:moveTo>
                    <a:pt x="0" y="0"/>
                  </a:moveTo>
                  <a:lnTo>
                    <a:pt x="18225624" y="0"/>
                  </a:lnTo>
                  <a:lnTo>
                    <a:pt x="18225624" y="10282290"/>
                  </a:lnTo>
                  <a:lnTo>
                    <a:pt x="0" y="10282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49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13208" y="95215"/>
              <a:ext cx="7074790" cy="97345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12700" y="-46039"/>
            <a:ext cx="8288020" cy="134366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40"/>
              </a:spcBef>
            </a:pPr>
            <a:r>
              <a:rPr dirty="0" spc="805" b="1">
                <a:latin typeface="Cambria"/>
                <a:cs typeface="Cambria"/>
              </a:rPr>
              <a:t>PRESENTATION</a:t>
            </a:r>
            <a:r>
              <a:rPr dirty="0" spc="240" b="1">
                <a:latin typeface="Cambria"/>
                <a:cs typeface="Cambria"/>
              </a:rPr>
              <a:t> </a:t>
            </a:r>
            <a:r>
              <a:rPr dirty="0" spc="869" b="1">
                <a:latin typeface="Cambria"/>
                <a:cs typeface="Cambria"/>
              </a:rPr>
              <a:t>DE </a:t>
            </a:r>
            <a:r>
              <a:rPr dirty="0" spc="685" b="1">
                <a:latin typeface="Cambria"/>
                <a:cs typeface="Cambria"/>
              </a:rPr>
              <a:t>L'APPLICATION</a:t>
            </a:r>
            <a:r>
              <a:rPr dirty="0" spc="265" b="1">
                <a:latin typeface="Cambria"/>
                <a:cs typeface="Cambria"/>
              </a:rPr>
              <a:t> </a:t>
            </a:r>
            <a:r>
              <a:rPr dirty="0" spc="855" b="1">
                <a:latin typeface="Cambria"/>
                <a:cs typeface="Cambria"/>
              </a:rPr>
              <a:t>MOBILE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2303660" y="3252564"/>
            <a:ext cx="5462270" cy="289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200" spc="355">
                <a:solidFill>
                  <a:srgbClr val="E7D9BF"/>
                </a:solidFill>
                <a:latin typeface="Calibri"/>
                <a:cs typeface="Calibri"/>
              </a:rPr>
              <a:t>Voici</a:t>
            </a:r>
            <a:r>
              <a:rPr dirty="0" sz="4200" spc="3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345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4200" spc="3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300">
                <a:solidFill>
                  <a:srgbClr val="E7D9BF"/>
                </a:solidFill>
                <a:latin typeface="Calibri"/>
                <a:cs typeface="Calibri"/>
              </a:rPr>
              <a:t>client</a:t>
            </a:r>
            <a:r>
              <a:rPr dirty="0" sz="4200" spc="3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320">
                <a:solidFill>
                  <a:srgbClr val="E7D9BF"/>
                </a:solidFill>
                <a:latin typeface="Calibri"/>
                <a:cs typeface="Calibri"/>
              </a:rPr>
              <a:t>ajouté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4200" spc="605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6925" y="0"/>
            <a:ext cx="7710370" cy="97345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-46038"/>
            <a:ext cx="8288020" cy="134366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40"/>
              </a:spcBef>
            </a:pPr>
            <a:r>
              <a:rPr dirty="0" spc="805" b="1">
                <a:latin typeface="Cambria"/>
                <a:cs typeface="Cambria"/>
              </a:rPr>
              <a:t>PRESENTATION</a:t>
            </a:r>
            <a:r>
              <a:rPr dirty="0" spc="240" b="1">
                <a:latin typeface="Cambria"/>
                <a:cs typeface="Cambria"/>
              </a:rPr>
              <a:t> </a:t>
            </a:r>
            <a:r>
              <a:rPr dirty="0" spc="869" b="1">
                <a:latin typeface="Cambria"/>
                <a:cs typeface="Cambria"/>
              </a:rPr>
              <a:t>DE </a:t>
            </a:r>
            <a:r>
              <a:rPr dirty="0" spc="685" b="1">
                <a:latin typeface="Cambria"/>
                <a:cs typeface="Cambria"/>
              </a:rPr>
              <a:t>L'APPLICATION</a:t>
            </a:r>
            <a:r>
              <a:rPr dirty="0" spc="265" b="1">
                <a:latin typeface="Cambria"/>
                <a:cs typeface="Cambria"/>
              </a:rPr>
              <a:t> </a:t>
            </a:r>
            <a:r>
              <a:rPr dirty="0" spc="855" b="1">
                <a:latin typeface="Cambria"/>
                <a:cs typeface="Cambria"/>
              </a:rPr>
              <a:t>MOBILE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291083" y="2244591"/>
            <a:ext cx="7487284" cy="374015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algn="ctr" marL="160020">
              <a:lnSpc>
                <a:spcPct val="100000"/>
              </a:lnSpc>
              <a:spcBef>
                <a:spcPts val="910"/>
              </a:spcBef>
            </a:pPr>
            <a:r>
              <a:rPr dirty="0" sz="4200" spc="605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4200">
              <a:latin typeface="Calibri"/>
              <a:cs typeface="Calibri"/>
            </a:endParaRPr>
          </a:p>
          <a:p>
            <a:pPr algn="ctr">
              <a:lnSpc>
                <a:spcPts val="5850"/>
              </a:lnSpc>
              <a:spcBef>
                <a:spcPts val="330"/>
              </a:spcBef>
            </a:pPr>
            <a:r>
              <a:rPr dirty="0" sz="4200" spc="200">
                <a:solidFill>
                  <a:srgbClr val="E7D9BF"/>
                </a:solidFill>
                <a:latin typeface="Calibri"/>
                <a:cs typeface="Calibri"/>
              </a:rPr>
              <a:t>L'utilisateur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495">
                <a:solidFill>
                  <a:srgbClr val="E7D9BF"/>
                </a:solidFill>
                <a:latin typeface="Calibri"/>
                <a:cs typeface="Calibri"/>
              </a:rPr>
              <a:t>va</a:t>
            </a:r>
            <a:r>
              <a:rPr dirty="0" sz="4200" spc="3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cliquer </a:t>
            </a:r>
            <a:r>
              <a:rPr dirty="0" sz="4200" spc="55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4200" spc="3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280">
                <a:solidFill>
                  <a:srgbClr val="E7D9BF"/>
                </a:solidFill>
                <a:latin typeface="Calibri"/>
                <a:cs typeface="Calibri"/>
              </a:rPr>
              <a:t>LES </a:t>
            </a:r>
            <a:r>
              <a:rPr dirty="0" sz="4200" spc="360">
                <a:solidFill>
                  <a:srgbClr val="E7D9BF"/>
                </a:solidFill>
                <a:latin typeface="Calibri"/>
                <a:cs typeface="Calibri"/>
              </a:rPr>
              <a:t>RESERVATIONS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4200" spc="605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B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3191" y="1"/>
            <a:ext cx="5591174" cy="10286998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79963"/>
            <a:ext cx="18288000" cy="10207625"/>
            <a:chOff x="0" y="79963"/>
            <a:chExt cx="18288000" cy="1020762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1210048"/>
              <a:ext cx="5429249" cy="82295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79963"/>
              <a:ext cx="18288000" cy="10207625"/>
            </a:xfrm>
            <a:custGeom>
              <a:avLst/>
              <a:gdLst/>
              <a:ahLst/>
              <a:cxnLst/>
              <a:rect l="l" t="t" r="r" b="b"/>
              <a:pathLst>
                <a:path w="18288000" h="10207625">
                  <a:moveTo>
                    <a:pt x="0" y="10207035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10207035"/>
                  </a:lnTo>
                  <a:lnTo>
                    <a:pt x="0" y="10207035"/>
                  </a:lnTo>
                  <a:close/>
                </a:path>
              </a:pathLst>
            </a:custGeom>
            <a:solidFill>
              <a:srgbClr val="6A49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1672" y="79963"/>
              <a:ext cx="7606327" cy="97631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12700" y="-46038"/>
            <a:ext cx="8288020" cy="134366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40"/>
              </a:spcBef>
            </a:pPr>
            <a:r>
              <a:rPr dirty="0" spc="805" b="1">
                <a:latin typeface="Cambria"/>
                <a:cs typeface="Cambria"/>
              </a:rPr>
              <a:t>PRESENTATION</a:t>
            </a:r>
            <a:r>
              <a:rPr dirty="0" spc="240" b="1">
                <a:latin typeface="Cambria"/>
                <a:cs typeface="Cambria"/>
              </a:rPr>
              <a:t> </a:t>
            </a:r>
            <a:r>
              <a:rPr dirty="0" spc="869" b="1">
                <a:latin typeface="Cambria"/>
                <a:cs typeface="Cambria"/>
              </a:rPr>
              <a:t>DE </a:t>
            </a:r>
            <a:r>
              <a:rPr dirty="0" spc="685" b="1">
                <a:latin typeface="Cambria"/>
                <a:cs typeface="Cambria"/>
              </a:rPr>
              <a:t>L'APPLICATION</a:t>
            </a:r>
            <a:r>
              <a:rPr dirty="0" spc="265" b="1">
                <a:latin typeface="Cambria"/>
                <a:cs typeface="Cambria"/>
              </a:rPr>
              <a:t> </a:t>
            </a:r>
            <a:r>
              <a:rPr dirty="0" spc="855" b="1">
                <a:latin typeface="Cambria"/>
                <a:cs typeface="Cambria"/>
              </a:rPr>
              <a:t>MOBILE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172467" y="2244592"/>
            <a:ext cx="7724775" cy="448310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algn="ctr" marL="160020">
              <a:lnSpc>
                <a:spcPct val="100000"/>
              </a:lnSpc>
              <a:spcBef>
                <a:spcPts val="910"/>
              </a:spcBef>
            </a:pPr>
            <a:r>
              <a:rPr dirty="0" sz="4200" spc="605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4200">
              <a:latin typeface="Calibri"/>
              <a:cs typeface="Calibri"/>
            </a:endParaRPr>
          </a:p>
          <a:p>
            <a:pPr algn="ctr">
              <a:lnSpc>
                <a:spcPts val="5850"/>
              </a:lnSpc>
              <a:spcBef>
                <a:spcPts val="330"/>
              </a:spcBef>
            </a:pPr>
            <a:r>
              <a:rPr dirty="0" sz="4200" spc="270">
                <a:solidFill>
                  <a:srgbClr val="E7D9BF"/>
                </a:solidFill>
                <a:latin typeface="Calibri"/>
                <a:cs typeface="Calibri"/>
              </a:rPr>
              <a:t>L'administrateur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495">
                <a:solidFill>
                  <a:srgbClr val="E7D9BF"/>
                </a:solidFill>
                <a:latin typeface="Calibri"/>
                <a:cs typeface="Calibri"/>
              </a:rPr>
              <a:t>va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 cliquer</a:t>
            </a:r>
            <a:r>
              <a:rPr dirty="0" sz="4200" spc="3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30">
                <a:solidFill>
                  <a:srgbClr val="E7D9BF"/>
                </a:solidFill>
                <a:latin typeface="Calibri"/>
                <a:cs typeface="Calibri"/>
              </a:rPr>
              <a:t>sur </a:t>
            </a:r>
            <a:r>
              <a:rPr dirty="0" sz="4200" spc="330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4200" spc="3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275">
                <a:solidFill>
                  <a:srgbClr val="E7D9BF"/>
                </a:solidFill>
                <a:latin typeface="Calibri"/>
                <a:cs typeface="Calibri"/>
              </a:rPr>
              <a:t>bouton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195">
                <a:solidFill>
                  <a:srgbClr val="E7D9BF"/>
                </a:solidFill>
                <a:latin typeface="Calibri"/>
                <a:cs typeface="Calibri"/>
              </a:rPr>
              <a:t>plus</a:t>
            </a:r>
            <a:r>
              <a:rPr dirty="0" sz="4200" spc="3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275">
                <a:solidFill>
                  <a:srgbClr val="E7D9BF"/>
                </a:solidFill>
                <a:latin typeface="Calibri"/>
                <a:cs typeface="Calibri"/>
              </a:rPr>
              <a:t>pour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295">
                <a:solidFill>
                  <a:srgbClr val="E7D9BF"/>
                </a:solidFill>
                <a:latin typeface="Calibri"/>
                <a:cs typeface="Calibri"/>
              </a:rPr>
              <a:t>ajouter </a:t>
            </a:r>
            <a:r>
              <a:rPr dirty="0" sz="4200" spc="215">
                <a:solidFill>
                  <a:srgbClr val="E7D9BF"/>
                </a:solidFill>
                <a:latin typeface="Calibri"/>
                <a:cs typeface="Calibri"/>
              </a:rPr>
              <a:t>une</a:t>
            </a:r>
            <a:r>
              <a:rPr dirty="0" sz="4200" spc="3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285">
                <a:solidFill>
                  <a:srgbClr val="E7D9BF"/>
                </a:solidFill>
                <a:latin typeface="Calibri"/>
                <a:cs typeface="Calibri"/>
              </a:rPr>
              <a:t>réservation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4200" spc="605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7893" y="0"/>
            <a:ext cx="6550105" cy="9857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-46038"/>
            <a:ext cx="8288020" cy="134366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40"/>
              </a:spcBef>
            </a:pPr>
            <a:r>
              <a:rPr dirty="0" spc="805" b="1">
                <a:latin typeface="Cambria"/>
                <a:cs typeface="Cambria"/>
              </a:rPr>
              <a:t>PRESENTATION</a:t>
            </a:r>
            <a:r>
              <a:rPr dirty="0" spc="240" b="1">
                <a:latin typeface="Cambria"/>
                <a:cs typeface="Cambria"/>
              </a:rPr>
              <a:t> </a:t>
            </a:r>
            <a:r>
              <a:rPr dirty="0" spc="869" b="1">
                <a:latin typeface="Cambria"/>
                <a:cs typeface="Cambria"/>
              </a:rPr>
              <a:t>DE </a:t>
            </a:r>
            <a:r>
              <a:rPr dirty="0" spc="685" b="1">
                <a:latin typeface="Cambria"/>
                <a:cs typeface="Cambria"/>
              </a:rPr>
              <a:t>L'APPLICATION</a:t>
            </a:r>
            <a:r>
              <a:rPr dirty="0" spc="265" b="1">
                <a:latin typeface="Cambria"/>
                <a:cs typeface="Cambria"/>
              </a:rPr>
              <a:t> </a:t>
            </a:r>
            <a:r>
              <a:rPr dirty="0" spc="855" b="1">
                <a:latin typeface="Cambria"/>
                <a:cs typeface="Cambria"/>
              </a:rPr>
              <a:t>MOBILE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203721" y="2244590"/>
            <a:ext cx="7661909" cy="374015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algn="ctr" marL="160655">
              <a:lnSpc>
                <a:spcPct val="100000"/>
              </a:lnSpc>
              <a:spcBef>
                <a:spcPts val="910"/>
              </a:spcBef>
            </a:pPr>
            <a:r>
              <a:rPr dirty="0" sz="4200" spc="605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4200">
              <a:latin typeface="Calibri"/>
              <a:cs typeface="Calibri"/>
            </a:endParaRPr>
          </a:p>
          <a:p>
            <a:pPr algn="ctr">
              <a:lnSpc>
                <a:spcPts val="5850"/>
              </a:lnSpc>
              <a:spcBef>
                <a:spcPts val="330"/>
              </a:spcBef>
            </a:pPr>
            <a:r>
              <a:rPr dirty="0" sz="4200" spc="210">
                <a:solidFill>
                  <a:srgbClr val="E7D9BF"/>
                </a:solidFill>
                <a:latin typeface="Calibri"/>
                <a:cs typeface="Calibri"/>
              </a:rPr>
              <a:t>puis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160">
                <a:solidFill>
                  <a:srgbClr val="E7D9BF"/>
                </a:solidFill>
                <a:latin typeface="Calibri"/>
                <a:cs typeface="Calibri"/>
              </a:rPr>
              <a:t>il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495">
                <a:solidFill>
                  <a:srgbClr val="E7D9BF"/>
                </a:solidFill>
                <a:latin typeface="Calibri"/>
                <a:cs typeface="Calibri"/>
              </a:rPr>
              <a:t>va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265">
                <a:solidFill>
                  <a:srgbClr val="E7D9BF"/>
                </a:solidFill>
                <a:latin typeface="Calibri"/>
                <a:cs typeface="Calibri"/>
              </a:rPr>
              <a:t>remplir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330">
                <a:solidFill>
                  <a:srgbClr val="E7D9BF"/>
                </a:solidFill>
                <a:latin typeface="Calibri"/>
                <a:cs typeface="Calibri"/>
              </a:rPr>
              <a:t>le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250">
                <a:solidFill>
                  <a:srgbClr val="E7D9BF"/>
                </a:solidFill>
                <a:latin typeface="Calibri"/>
                <a:cs typeface="Calibri"/>
              </a:rPr>
              <a:t>formulaire 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et </a:t>
            </a:r>
            <a:r>
              <a:rPr dirty="0" sz="4200" spc="360">
                <a:solidFill>
                  <a:srgbClr val="E7D9BF"/>
                </a:solidFill>
                <a:latin typeface="Calibri"/>
                <a:cs typeface="Calibri"/>
              </a:rPr>
              <a:t>cliqué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55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4200" spc="3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200" spc="275">
                <a:solidFill>
                  <a:srgbClr val="E7D9BF"/>
                </a:solidFill>
                <a:latin typeface="Calibri"/>
                <a:cs typeface="Calibri"/>
              </a:rPr>
              <a:t>Enregistrer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4200" spc="605">
                <a:solidFill>
                  <a:srgbClr val="E7D9BF"/>
                </a:solidFill>
                <a:latin typeface="Calibri"/>
                <a:cs typeface="Calibri"/>
              </a:rPr>
              <a:t>-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B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9215" y="3"/>
            <a:ext cx="11158784" cy="347555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9215" y="6901981"/>
            <a:ext cx="11158784" cy="338501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4363" y="656701"/>
            <a:ext cx="5269230" cy="1278255"/>
          </a:xfrm>
          <a:prstGeom prst="rect"/>
        </p:spPr>
        <p:txBody>
          <a:bodyPr wrap="square" lIns="0" tIns="92075" rIns="0" bIns="0" rtlCol="0" vert="horz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725"/>
              </a:spcBef>
            </a:pPr>
            <a:r>
              <a:rPr dirty="0" sz="4350" spc="434">
                <a:solidFill>
                  <a:srgbClr val="6A4931"/>
                </a:solidFill>
              </a:rPr>
              <a:t>II-</a:t>
            </a:r>
            <a:r>
              <a:rPr dirty="0" sz="4350" spc="405">
                <a:solidFill>
                  <a:srgbClr val="6A4931"/>
                </a:solidFill>
              </a:rPr>
              <a:t>Organisation</a:t>
            </a:r>
            <a:r>
              <a:rPr dirty="0" sz="4350" spc="330">
                <a:solidFill>
                  <a:srgbClr val="6A4931"/>
                </a:solidFill>
              </a:rPr>
              <a:t> </a:t>
            </a:r>
            <a:r>
              <a:rPr dirty="0" sz="4350" spc="405">
                <a:solidFill>
                  <a:srgbClr val="6A4931"/>
                </a:solidFill>
              </a:rPr>
              <a:t>de </a:t>
            </a:r>
            <a:r>
              <a:rPr dirty="0" sz="4350" spc="305">
                <a:solidFill>
                  <a:srgbClr val="6A4931"/>
                </a:solidFill>
              </a:rPr>
              <a:t>l'équipe</a:t>
            </a:r>
            <a:endParaRPr sz="4350"/>
          </a:p>
        </p:txBody>
      </p:sp>
      <p:sp>
        <p:nvSpPr>
          <p:cNvPr id="6" name="object 6" descr=""/>
          <p:cNvSpPr txBox="1"/>
          <p:nvPr/>
        </p:nvSpPr>
        <p:spPr>
          <a:xfrm>
            <a:off x="1242191" y="2541910"/>
            <a:ext cx="10379710" cy="3556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90">
                <a:solidFill>
                  <a:srgbClr val="6A4931"/>
                </a:solidFill>
                <a:latin typeface="Arial"/>
                <a:cs typeface="Arial"/>
              </a:rPr>
              <a:t>A-</a:t>
            </a:r>
            <a:r>
              <a:rPr dirty="0" sz="3000" spc="215">
                <a:solidFill>
                  <a:srgbClr val="6A4931"/>
                </a:solidFill>
                <a:latin typeface="Arial"/>
                <a:cs typeface="Arial"/>
              </a:rPr>
              <a:t>Affectation</a:t>
            </a:r>
            <a:r>
              <a:rPr dirty="0" sz="3000" spc="90">
                <a:solidFill>
                  <a:srgbClr val="6A4931"/>
                </a:solidFill>
                <a:latin typeface="Arial"/>
                <a:cs typeface="Arial"/>
              </a:rPr>
              <a:t> des</a:t>
            </a:r>
            <a:r>
              <a:rPr dirty="0" sz="3000" spc="95">
                <a:solidFill>
                  <a:srgbClr val="6A4931"/>
                </a:solidFill>
                <a:latin typeface="Arial"/>
                <a:cs typeface="Arial"/>
              </a:rPr>
              <a:t> </a:t>
            </a:r>
            <a:r>
              <a:rPr dirty="0" sz="3000" spc="150">
                <a:solidFill>
                  <a:srgbClr val="6A4931"/>
                </a:solidFill>
                <a:latin typeface="Arial"/>
                <a:cs typeface="Arial"/>
              </a:rPr>
              <a:t>tâches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 marL="2009775" marR="1022350" indent="29845">
              <a:lnSpc>
                <a:spcPct val="115900"/>
              </a:lnSpc>
              <a:spcBef>
                <a:spcPts val="2810"/>
              </a:spcBef>
            </a:pPr>
            <a:r>
              <a:rPr dirty="0" sz="3100" spc="345">
                <a:latin typeface="Calibri"/>
                <a:cs typeface="Calibri"/>
              </a:rPr>
              <a:t>Base</a:t>
            </a:r>
            <a:r>
              <a:rPr dirty="0" sz="3100" spc="254">
                <a:latin typeface="Calibri"/>
                <a:cs typeface="Calibri"/>
              </a:rPr>
              <a:t> </a:t>
            </a:r>
            <a:r>
              <a:rPr dirty="0" sz="3100" spc="280">
                <a:latin typeface="Calibri"/>
                <a:cs typeface="Calibri"/>
              </a:rPr>
              <a:t>données-</a:t>
            </a:r>
            <a:r>
              <a:rPr dirty="0" sz="3100" spc="445">
                <a:latin typeface="Calibri"/>
                <a:cs typeface="Calibri"/>
              </a:rPr>
              <a:t>-</a:t>
            </a:r>
            <a:r>
              <a:rPr dirty="0" sz="3100" spc="459">
                <a:latin typeface="Calibri"/>
                <a:cs typeface="Calibri"/>
              </a:rPr>
              <a:t>&gt;Yaye</a:t>
            </a:r>
            <a:r>
              <a:rPr dirty="0" sz="3100" spc="254">
                <a:latin typeface="Calibri"/>
                <a:cs typeface="Calibri"/>
              </a:rPr>
              <a:t> </a:t>
            </a:r>
            <a:r>
              <a:rPr dirty="0" sz="3100" spc="175">
                <a:latin typeface="Calibri"/>
                <a:cs typeface="Calibri"/>
              </a:rPr>
              <a:t>Aissatou</a:t>
            </a:r>
            <a:r>
              <a:rPr dirty="0" sz="3100" spc="254">
                <a:latin typeface="Calibri"/>
                <a:cs typeface="Calibri"/>
              </a:rPr>
              <a:t> </a:t>
            </a:r>
            <a:r>
              <a:rPr dirty="0" sz="3100" spc="285">
                <a:latin typeface="Calibri"/>
                <a:cs typeface="Calibri"/>
              </a:rPr>
              <a:t>Mbodj </a:t>
            </a:r>
            <a:r>
              <a:rPr dirty="0" sz="3100" spc="145">
                <a:latin typeface="Calibri"/>
                <a:cs typeface="Calibri"/>
              </a:rPr>
              <a:t>API</a:t>
            </a:r>
            <a:r>
              <a:rPr dirty="0" sz="3100" spc="240">
                <a:latin typeface="Calibri"/>
                <a:cs typeface="Calibri"/>
              </a:rPr>
              <a:t> </a:t>
            </a:r>
            <a:r>
              <a:rPr dirty="0" sz="3100" spc="160">
                <a:latin typeface="Calibri"/>
                <a:cs typeface="Calibri"/>
              </a:rPr>
              <a:t>rest</a:t>
            </a:r>
            <a:r>
              <a:rPr dirty="0" sz="3100" spc="245">
                <a:latin typeface="Calibri"/>
                <a:cs typeface="Calibri"/>
              </a:rPr>
              <a:t> </a:t>
            </a:r>
            <a:r>
              <a:rPr dirty="0" sz="3100" spc="365">
                <a:latin typeface="Calibri"/>
                <a:cs typeface="Calibri"/>
              </a:rPr>
              <a:t>(go)-</a:t>
            </a:r>
            <a:r>
              <a:rPr dirty="0" sz="3100" spc="445">
                <a:latin typeface="Calibri"/>
                <a:cs typeface="Calibri"/>
              </a:rPr>
              <a:t>-</a:t>
            </a:r>
            <a:r>
              <a:rPr dirty="0" sz="3100" spc="325">
                <a:latin typeface="Calibri"/>
                <a:cs typeface="Calibri"/>
              </a:rPr>
              <a:t>&gt;Mouhamed</a:t>
            </a:r>
            <a:r>
              <a:rPr dirty="0" sz="3100" spc="240">
                <a:latin typeface="Calibri"/>
                <a:cs typeface="Calibri"/>
              </a:rPr>
              <a:t> </a:t>
            </a:r>
            <a:r>
              <a:rPr dirty="0" sz="3100" spc="300">
                <a:latin typeface="Calibri"/>
                <a:cs typeface="Calibri"/>
              </a:rPr>
              <a:t>Cisse </a:t>
            </a:r>
            <a:r>
              <a:rPr dirty="0" sz="3100" spc="275">
                <a:latin typeface="Calibri"/>
                <a:cs typeface="Calibri"/>
              </a:rPr>
              <a:t>Application </a:t>
            </a:r>
            <a:r>
              <a:rPr dirty="0" sz="3100" spc="285">
                <a:latin typeface="Calibri"/>
                <a:cs typeface="Calibri"/>
              </a:rPr>
              <a:t>Desktop-</a:t>
            </a:r>
            <a:r>
              <a:rPr dirty="0" sz="3100" spc="445">
                <a:latin typeface="Calibri"/>
                <a:cs typeface="Calibri"/>
              </a:rPr>
              <a:t>-</a:t>
            </a:r>
            <a:r>
              <a:rPr dirty="0" sz="3100" spc="430">
                <a:latin typeface="Calibri"/>
                <a:cs typeface="Calibri"/>
              </a:rPr>
              <a:t>&gt;Mbaye</a:t>
            </a:r>
            <a:r>
              <a:rPr dirty="0" sz="3100" spc="275">
                <a:latin typeface="Calibri"/>
                <a:cs typeface="Calibri"/>
              </a:rPr>
              <a:t> </a:t>
            </a:r>
            <a:r>
              <a:rPr dirty="0" sz="3100" spc="310">
                <a:latin typeface="Calibri"/>
                <a:cs typeface="Calibri"/>
              </a:rPr>
              <a:t>Dieng</a:t>
            </a:r>
            <a:endParaRPr sz="3100">
              <a:latin typeface="Calibri"/>
              <a:cs typeface="Calibri"/>
            </a:endParaRPr>
          </a:p>
          <a:p>
            <a:pPr marL="1972945">
              <a:lnSpc>
                <a:spcPct val="100000"/>
              </a:lnSpc>
              <a:spcBef>
                <a:spcPts val="595"/>
              </a:spcBef>
            </a:pPr>
            <a:r>
              <a:rPr dirty="0" sz="3100" spc="275">
                <a:latin typeface="Calibri"/>
                <a:cs typeface="Calibri"/>
              </a:rPr>
              <a:t>Application</a:t>
            </a:r>
            <a:r>
              <a:rPr dirty="0" sz="3100" spc="285">
                <a:latin typeface="Calibri"/>
                <a:cs typeface="Calibri"/>
              </a:rPr>
              <a:t> </a:t>
            </a:r>
            <a:r>
              <a:rPr dirty="0" sz="3100" spc="280">
                <a:latin typeface="Calibri"/>
                <a:cs typeface="Calibri"/>
              </a:rPr>
              <a:t>mobile-</a:t>
            </a:r>
            <a:r>
              <a:rPr dirty="0" sz="3100" spc="445">
                <a:latin typeface="Calibri"/>
                <a:cs typeface="Calibri"/>
              </a:rPr>
              <a:t>-</a:t>
            </a:r>
            <a:r>
              <a:rPr dirty="0" sz="3100" spc="310">
                <a:latin typeface="Calibri"/>
                <a:cs typeface="Calibri"/>
              </a:rPr>
              <a:t>&gt;Moustapha</a:t>
            </a:r>
            <a:r>
              <a:rPr dirty="0" sz="3100" spc="285">
                <a:latin typeface="Calibri"/>
                <a:cs typeface="Calibri"/>
              </a:rPr>
              <a:t> </a:t>
            </a:r>
            <a:r>
              <a:rPr dirty="0" sz="3100" spc="360">
                <a:latin typeface="Calibri"/>
                <a:cs typeface="Calibri"/>
              </a:rPr>
              <a:t>Mangane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6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10286996"/>
                </a:lnTo>
                <a:lnTo>
                  <a:pt x="0" y="10286996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24045" y="3"/>
            <a:ext cx="6162674" cy="98869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-46034"/>
            <a:ext cx="8288020" cy="134366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40"/>
              </a:spcBef>
            </a:pPr>
            <a:r>
              <a:rPr dirty="0" spc="805" b="1">
                <a:latin typeface="Cambria"/>
                <a:cs typeface="Cambria"/>
              </a:rPr>
              <a:t>PRESENTATION</a:t>
            </a:r>
            <a:r>
              <a:rPr dirty="0" spc="240" b="1">
                <a:latin typeface="Cambria"/>
                <a:cs typeface="Cambria"/>
              </a:rPr>
              <a:t> </a:t>
            </a:r>
            <a:r>
              <a:rPr dirty="0" spc="869" b="1">
                <a:latin typeface="Cambria"/>
                <a:cs typeface="Cambria"/>
              </a:rPr>
              <a:t>DE </a:t>
            </a:r>
            <a:r>
              <a:rPr dirty="0" spc="685" b="1">
                <a:latin typeface="Cambria"/>
                <a:cs typeface="Cambria"/>
              </a:rPr>
              <a:t>L'APPLICATION</a:t>
            </a:r>
            <a:r>
              <a:rPr dirty="0" spc="265" b="1">
                <a:latin typeface="Cambria"/>
                <a:cs typeface="Cambria"/>
              </a:rPr>
              <a:t> </a:t>
            </a:r>
            <a:r>
              <a:rPr dirty="0" spc="855" b="1">
                <a:latin typeface="Cambria"/>
                <a:cs typeface="Cambria"/>
              </a:rPr>
              <a:t>MOBILE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algn="ctr" marL="160020">
              <a:lnSpc>
                <a:spcPct val="100000"/>
              </a:lnSpc>
              <a:spcBef>
                <a:spcPts val="910"/>
              </a:spcBef>
            </a:pPr>
            <a:r>
              <a:rPr dirty="0" spc="605"/>
              <a:t>-</a:t>
            </a:r>
          </a:p>
          <a:p>
            <a:pPr algn="ctr">
              <a:lnSpc>
                <a:spcPts val="5850"/>
              </a:lnSpc>
              <a:spcBef>
                <a:spcPts val="330"/>
              </a:spcBef>
            </a:pPr>
            <a:r>
              <a:rPr dirty="0" spc="360"/>
              <a:t>Voici</a:t>
            </a:r>
            <a:r>
              <a:rPr dirty="0" spc="325"/>
              <a:t> </a:t>
            </a:r>
            <a:r>
              <a:rPr dirty="0" spc="465"/>
              <a:t>la</a:t>
            </a:r>
            <a:r>
              <a:rPr dirty="0" spc="325"/>
              <a:t> </a:t>
            </a:r>
            <a:r>
              <a:rPr dirty="0" spc="295"/>
              <a:t>reservation</a:t>
            </a:r>
            <a:r>
              <a:rPr dirty="0" spc="330"/>
              <a:t> </a:t>
            </a:r>
            <a:r>
              <a:rPr dirty="0" spc="295"/>
              <a:t>ajouter </a:t>
            </a:r>
            <a:r>
              <a:rPr dirty="0" spc="565"/>
              <a:t>avec</a:t>
            </a:r>
            <a:r>
              <a:rPr dirty="0" spc="320"/>
              <a:t> </a:t>
            </a:r>
            <a:r>
              <a:rPr dirty="0" spc="250"/>
              <a:t>les</a:t>
            </a:r>
            <a:r>
              <a:rPr dirty="0" spc="325"/>
              <a:t> </a:t>
            </a:r>
            <a:r>
              <a:rPr dirty="0" spc="245"/>
              <a:t>informations</a:t>
            </a:r>
            <a:r>
              <a:rPr dirty="0" spc="320"/>
              <a:t> </a:t>
            </a:r>
            <a:r>
              <a:rPr dirty="0" spc="285"/>
              <a:t>du</a:t>
            </a:r>
            <a:r>
              <a:rPr dirty="0" spc="325"/>
              <a:t> </a:t>
            </a:r>
            <a:r>
              <a:rPr dirty="0" spc="295"/>
              <a:t>client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pc="605"/>
              <a:t>-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4254" y="0"/>
            <a:ext cx="6693745" cy="9858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-46039"/>
            <a:ext cx="8288020" cy="134366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40"/>
              </a:spcBef>
            </a:pPr>
            <a:r>
              <a:rPr dirty="0" spc="805" b="1">
                <a:latin typeface="Cambria"/>
                <a:cs typeface="Cambria"/>
              </a:rPr>
              <a:t>PRESENTATION</a:t>
            </a:r>
            <a:r>
              <a:rPr dirty="0" spc="240" b="1">
                <a:latin typeface="Cambria"/>
                <a:cs typeface="Cambria"/>
              </a:rPr>
              <a:t> </a:t>
            </a:r>
            <a:r>
              <a:rPr dirty="0" spc="869" b="1">
                <a:latin typeface="Cambria"/>
                <a:cs typeface="Cambria"/>
              </a:rPr>
              <a:t>DE </a:t>
            </a:r>
            <a:r>
              <a:rPr dirty="0" spc="685" b="1">
                <a:latin typeface="Cambria"/>
                <a:cs typeface="Cambria"/>
              </a:rPr>
              <a:t>L'APPLICATION</a:t>
            </a:r>
            <a:r>
              <a:rPr dirty="0" spc="265" b="1">
                <a:latin typeface="Cambria"/>
                <a:cs typeface="Cambria"/>
              </a:rPr>
              <a:t> </a:t>
            </a:r>
            <a:r>
              <a:rPr dirty="0" spc="855" b="1">
                <a:latin typeface="Cambria"/>
                <a:cs typeface="Cambria"/>
              </a:rPr>
              <a:t>MOBILE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algn="ctr" marL="160020">
              <a:lnSpc>
                <a:spcPct val="100000"/>
              </a:lnSpc>
              <a:spcBef>
                <a:spcPts val="910"/>
              </a:spcBef>
            </a:pPr>
            <a:r>
              <a:rPr dirty="0" spc="605"/>
              <a:t>-</a:t>
            </a:r>
          </a:p>
          <a:p>
            <a:pPr algn="ctr">
              <a:lnSpc>
                <a:spcPts val="5850"/>
              </a:lnSpc>
              <a:spcBef>
                <a:spcPts val="330"/>
              </a:spcBef>
              <a:tabLst>
                <a:tab pos="3733800" algn="l"/>
              </a:tabLst>
            </a:pPr>
            <a:r>
              <a:rPr dirty="0" spc="105"/>
              <a:t>Il</a:t>
            </a:r>
            <a:r>
              <a:rPr dirty="0" spc="330"/>
              <a:t> </a:t>
            </a:r>
            <a:r>
              <a:rPr dirty="0" spc="305"/>
              <a:t>peut</a:t>
            </a:r>
            <a:r>
              <a:rPr dirty="0" spc="330"/>
              <a:t> </a:t>
            </a:r>
            <a:r>
              <a:rPr dirty="0" spc="225"/>
              <a:t>aussi</a:t>
            </a:r>
            <a:r>
              <a:rPr dirty="0" spc="330"/>
              <a:t> </a:t>
            </a:r>
            <a:r>
              <a:rPr dirty="0" spc="229"/>
              <a:t>visualiser</a:t>
            </a:r>
            <a:r>
              <a:rPr dirty="0" spc="330"/>
              <a:t> </a:t>
            </a:r>
            <a:r>
              <a:rPr dirty="0" spc="225"/>
              <a:t>les </a:t>
            </a:r>
            <a:r>
              <a:rPr dirty="0" spc="415"/>
              <a:t>FACTURES</a:t>
            </a:r>
            <a:r>
              <a:rPr dirty="0" spc="335"/>
              <a:t> </a:t>
            </a:r>
            <a:r>
              <a:rPr dirty="0" spc="220"/>
              <a:t>ET</a:t>
            </a:r>
            <a:r>
              <a:rPr dirty="0"/>
              <a:t>	</a:t>
            </a:r>
            <a:r>
              <a:rPr dirty="0" spc="305"/>
              <a:t>LES</a:t>
            </a:r>
            <a:r>
              <a:rPr dirty="0" spc="315"/>
              <a:t> </a:t>
            </a:r>
            <a:r>
              <a:rPr dirty="0" spc="280"/>
              <a:t>STATISTIQUE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pc="605"/>
              <a:t>-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B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73504"/>
            <a:ext cx="3773614" cy="6581774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2215" y="2673504"/>
            <a:ext cx="4200525" cy="65817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5603" y="315029"/>
            <a:ext cx="6130925" cy="12363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950" spc="740" b="1">
                <a:solidFill>
                  <a:srgbClr val="6A4931"/>
                </a:solidFill>
                <a:latin typeface="Cambria"/>
                <a:cs typeface="Cambria"/>
              </a:rPr>
              <a:t>Conclusion</a:t>
            </a:r>
            <a:endParaRPr sz="795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934189" y="1533294"/>
            <a:ext cx="3786504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2819" algn="l"/>
                <a:tab pos="2496820" algn="l"/>
                <a:tab pos="3165475" algn="l"/>
              </a:tabLst>
            </a:pPr>
            <a:r>
              <a:rPr dirty="0" sz="2950" spc="585">
                <a:solidFill>
                  <a:srgbClr val="E7D9BF"/>
                </a:solidFill>
                <a:latin typeface="Calibri"/>
                <a:cs typeface="Calibri"/>
              </a:rPr>
              <a:t>Ce</a:t>
            </a:r>
            <a:r>
              <a:rPr dirty="0" sz="29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950" spc="215">
                <a:solidFill>
                  <a:srgbClr val="E7D9BF"/>
                </a:solidFill>
                <a:latin typeface="Calibri"/>
                <a:cs typeface="Calibri"/>
              </a:rPr>
              <a:t>projet</a:t>
            </a:r>
            <a:r>
              <a:rPr dirty="0" sz="29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950" spc="525">
                <a:solidFill>
                  <a:srgbClr val="E7D9BF"/>
                </a:solidFill>
                <a:latin typeface="Calibri"/>
                <a:cs typeface="Calibri"/>
              </a:rPr>
              <a:t>a</a:t>
            </a:r>
            <a:r>
              <a:rPr dirty="0" sz="29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950" spc="250">
                <a:solidFill>
                  <a:srgbClr val="E7D9BF"/>
                </a:solidFill>
                <a:latin typeface="Calibri"/>
                <a:cs typeface="Calibri"/>
              </a:rPr>
              <a:t>été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110755" y="1533294"/>
            <a:ext cx="3159125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70610" algn="l"/>
              </a:tabLst>
            </a:pPr>
            <a:r>
              <a:rPr dirty="0" sz="2950" spc="120">
                <a:solidFill>
                  <a:srgbClr val="E7D9BF"/>
                </a:solidFill>
                <a:latin typeface="Calibri"/>
                <a:cs typeface="Calibri"/>
              </a:rPr>
              <a:t>une</a:t>
            </a:r>
            <a:r>
              <a:rPr dirty="0" sz="29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950" spc="290">
                <a:solidFill>
                  <a:srgbClr val="E7D9BF"/>
                </a:solidFill>
                <a:latin typeface="Calibri"/>
                <a:cs typeface="Calibri"/>
              </a:rPr>
              <a:t>experience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934189" y="1983979"/>
            <a:ext cx="7335520" cy="159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950" spc="200">
                <a:solidFill>
                  <a:srgbClr val="E7D9BF"/>
                </a:solidFill>
                <a:latin typeface="Calibri"/>
                <a:cs typeface="Calibri"/>
              </a:rPr>
              <a:t>enrichissante</a:t>
            </a:r>
            <a:r>
              <a:rPr dirty="0" sz="2950" spc="4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195">
                <a:solidFill>
                  <a:srgbClr val="E7D9BF"/>
                </a:solidFill>
                <a:latin typeface="Calibri"/>
                <a:cs typeface="Calibri"/>
              </a:rPr>
              <a:t>pour</a:t>
            </a:r>
            <a:r>
              <a:rPr dirty="0" sz="2950" spc="4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160">
                <a:solidFill>
                  <a:srgbClr val="E7D9BF"/>
                </a:solidFill>
                <a:latin typeface="Calibri"/>
                <a:cs typeface="Calibri"/>
              </a:rPr>
              <a:t>toute</a:t>
            </a:r>
            <a:r>
              <a:rPr dirty="0" sz="2950" spc="45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204">
                <a:solidFill>
                  <a:srgbClr val="E7D9BF"/>
                </a:solidFill>
                <a:latin typeface="Calibri"/>
                <a:cs typeface="Calibri"/>
              </a:rPr>
              <a:t>l'équipe.</a:t>
            </a:r>
            <a:r>
              <a:rPr dirty="0" sz="2950" spc="40">
                <a:solidFill>
                  <a:srgbClr val="E7D9BF"/>
                </a:solidFill>
                <a:latin typeface="Calibri"/>
                <a:cs typeface="Calibri"/>
              </a:rPr>
              <a:t>  </a:t>
            </a:r>
            <a:r>
              <a:rPr dirty="0" sz="2950" spc="180">
                <a:solidFill>
                  <a:srgbClr val="E7D9BF"/>
                </a:solidFill>
                <a:latin typeface="Calibri"/>
                <a:cs typeface="Calibri"/>
              </a:rPr>
              <a:t>Nous </a:t>
            </a:r>
            <a:r>
              <a:rPr dirty="0" sz="2950" spc="229">
                <a:solidFill>
                  <a:srgbClr val="E7D9BF"/>
                </a:solidFill>
                <a:latin typeface="Calibri"/>
                <a:cs typeface="Calibri"/>
              </a:rPr>
              <a:t>avons</a:t>
            </a:r>
            <a:r>
              <a:rPr dirty="0" sz="2950" spc="385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195">
                <a:solidFill>
                  <a:srgbClr val="E7D9BF"/>
                </a:solidFill>
                <a:latin typeface="Calibri"/>
                <a:cs typeface="Calibri"/>
              </a:rPr>
              <a:t>pu</a:t>
            </a:r>
            <a:r>
              <a:rPr dirty="0" sz="2950" spc="385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180">
                <a:solidFill>
                  <a:srgbClr val="E7D9BF"/>
                </a:solidFill>
                <a:latin typeface="Calibri"/>
                <a:cs typeface="Calibri"/>
              </a:rPr>
              <a:t>mettre</a:t>
            </a:r>
            <a:r>
              <a:rPr dirty="0" sz="2950" spc="385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229">
                <a:solidFill>
                  <a:srgbClr val="E7D9BF"/>
                </a:solidFill>
                <a:latin typeface="Calibri"/>
                <a:cs typeface="Calibri"/>
              </a:rPr>
              <a:t>en</a:t>
            </a:r>
            <a:r>
              <a:rPr dirty="0" sz="2950" spc="380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254">
                <a:solidFill>
                  <a:srgbClr val="E7D9BF"/>
                </a:solidFill>
                <a:latin typeface="Calibri"/>
                <a:cs typeface="Calibri"/>
              </a:rPr>
              <a:t>pratique</a:t>
            </a:r>
            <a:r>
              <a:rPr dirty="0" sz="2950" spc="385">
                <a:solidFill>
                  <a:srgbClr val="E7D9BF"/>
                </a:solidFill>
                <a:latin typeface="Calibri"/>
                <a:cs typeface="Calibri"/>
              </a:rPr>
              <a:t>   </a:t>
            </a:r>
            <a:r>
              <a:rPr dirty="0" sz="2950" spc="125">
                <a:solidFill>
                  <a:srgbClr val="E7D9BF"/>
                </a:solidFill>
                <a:latin typeface="Calibri"/>
                <a:cs typeface="Calibri"/>
              </a:rPr>
              <a:t>nos </a:t>
            </a:r>
            <a:r>
              <a:rPr dirty="0" sz="2950" spc="260">
                <a:solidFill>
                  <a:srgbClr val="E7D9BF"/>
                </a:solidFill>
                <a:latin typeface="Calibri"/>
                <a:cs typeface="Calibri"/>
              </a:rPr>
              <a:t>connaissances</a:t>
            </a:r>
            <a:r>
              <a:rPr dirty="0" sz="2950" spc="7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29">
                <a:solidFill>
                  <a:srgbClr val="E7D9BF"/>
                </a:solidFill>
                <a:latin typeface="Calibri"/>
                <a:cs typeface="Calibri"/>
              </a:rPr>
              <a:t>en</a:t>
            </a:r>
            <a:r>
              <a:rPr dirty="0" sz="2950" spc="7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75">
                <a:solidFill>
                  <a:srgbClr val="E7D9BF"/>
                </a:solidFill>
                <a:latin typeface="Calibri"/>
                <a:cs typeface="Calibri"/>
              </a:rPr>
              <a:t>analyse</a:t>
            </a:r>
            <a:r>
              <a:rPr dirty="0" sz="2950" spc="7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395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950" spc="7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95">
                <a:solidFill>
                  <a:srgbClr val="E7D9BF"/>
                </a:solidFill>
                <a:latin typeface="Calibri"/>
                <a:cs typeface="Calibri"/>
              </a:rPr>
              <a:t>code,</a:t>
            </a:r>
            <a:r>
              <a:rPr dirty="0" sz="2950" spc="7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04">
                <a:solidFill>
                  <a:srgbClr val="E7D9BF"/>
                </a:solidFill>
                <a:latin typeface="Calibri"/>
                <a:cs typeface="Calibri"/>
              </a:rPr>
              <a:t>en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934189" y="3555603"/>
            <a:ext cx="5990590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  <a:tabLst>
                <a:tab pos="3124200" algn="l"/>
                <a:tab pos="3791585" algn="l"/>
                <a:tab pos="5605145" algn="l"/>
              </a:tabLst>
            </a:pPr>
            <a:r>
              <a:rPr dirty="0" sz="2950" spc="270">
                <a:solidFill>
                  <a:srgbClr val="E7D9BF"/>
                </a:solidFill>
                <a:latin typeface="Calibri"/>
                <a:cs typeface="Calibri"/>
              </a:rPr>
              <a:t>conception</a:t>
            </a:r>
            <a:r>
              <a:rPr dirty="0" sz="29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950" spc="240">
                <a:solidFill>
                  <a:srgbClr val="E7D9BF"/>
                </a:solidFill>
                <a:latin typeface="Calibri"/>
                <a:cs typeface="Calibri"/>
              </a:rPr>
              <a:t>d'applications, </a:t>
            </a:r>
            <a:r>
              <a:rPr dirty="0" sz="2950" spc="260">
                <a:solidFill>
                  <a:srgbClr val="E7D9BF"/>
                </a:solidFill>
                <a:latin typeface="Calibri"/>
                <a:cs typeface="Calibri"/>
              </a:rPr>
              <a:t>développement</a:t>
            </a:r>
            <a:r>
              <a:rPr dirty="0" sz="2950">
                <a:solidFill>
                  <a:srgbClr val="E7D9BF"/>
                </a:solidFill>
                <a:latin typeface="Calibri"/>
                <a:cs typeface="Calibri"/>
              </a:rPr>
              <a:t>		</a:t>
            </a:r>
            <a:r>
              <a:rPr dirty="0" sz="2950" spc="170">
                <a:solidFill>
                  <a:srgbClr val="E7D9BF"/>
                </a:solidFill>
                <a:latin typeface="Calibri"/>
                <a:cs typeface="Calibri"/>
              </a:rPr>
              <a:t>d'API</a:t>
            </a:r>
            <a:r>
              <a:rPr dirty="0" sz="295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950" spc="200">
                <a:solidFill>
                  <a:srgbClr val="E7D9BF"/>
                </a:solidFill>
                <a:latin typeface="Calibri"/>
                <a:cs typeface="Calibri"/>
              </a:rPr>
              <a:t>et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796418" y="3555603"/>
            <a:ext cx="474980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16500"/>
              </a:lnSpc>
              <a:spcBef>
                <a:spcPts val="100"/>
              </a:spcBef>
            </a:pPr>
            <a:r>
              <a:rPr dirty="0" sz="2950" spc="204">
                <a:solidFill>
                  <a:srgbClr val="E7D9BF"/>
                </a:solidFill>
                <a:latin typeface="Calibri"/>
                <a:cs typeface="Calibri"/>
              </a:rPr>
              <a:t>en en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934189" y="4603353"/>
            <a:ext cx="7334250" cy="2644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950" spc="270">
                <a:solidFill>
                  <a:srgbClr val="E7D9BF"/>
                </a:solidFill>
                <a:latin typeface="Calibri"/>
                <a:cs typeface="Calibri"/>
              </a:rPr>
              <a:t>developpement</a:t>
            </a:r>
            <a:r>
              <a:rPr dirty="0" sz="2950" spc="6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80">
                <a:solidFill>
                  <a:srgbClr val="E7D9BF"/>
                </a:solidFill>
                <a:latin typeface="Calibri"/>
                <a:cs typeface="Calibri"/>
              </a:rPr>
              <a:t>d'applications</a:t>
            </a:r>
            <a:r>
              <a:rPr dirty="0" sz="2950" spc="69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50">
                <a:solidFill>
                  <a:srgbClr val="E7D9BF"/>
                </a:solidFill>
                <a:latin typeface="Calibri"/>
                <a:cs typeface="Calibri"/>
              </a:rPr>
              <a:t>desktop </a:t>
            </a:r>
            <a:r>
              <a:rPr dirty="0" sz="2950" spc="225">
                <a:solidFill>
                  <a:srgbClr val="E7D9BF"/>
                </a:solidFill>
                <a:latin typeface="Calibri"/>
                <a:cs typeface="Calibri"/>
              </a:rPr>
              <a:t>et </a:t>
            </a:r>
            <a:r>
              <a:rPr dirty="0" sz="2950" spc="185">
                <a:solidFill>
                  <a:srgbClr val="E7D9BF"/>
                </a:solidFill>
                <a:latin typeface="Calibri"/>
                <a:cs typeface="Calibri"/>
              </a:rPr>
              <a:t>mobile.</a:t>
            </a:r>
            <a:endParaRPr sz="2950">
              <a:latin typeface="Calibri"/>
              <a:cs typeface="Calibri"/>
            </a:endParaRPr>
          </a:p>
          <a:p>
            <a:pPr algn="just" marL="12700" marR="8255">
              <a:lnSpc>
                <a:spcPct val="116500"/>
              </a:lnSpc>
            </a:pPr>
            <a:r>
              <a:rPr dirty="0" sz="2950" spc="200">
                <a:solidFill>
                  <a:srgbClr val="E7D9BF"/>
                </a:solidFill>
                <a:latin typeface="Calibri"/>
                <a:cs typeface="Calibri"/>
              </a:rPr>
              <a:t>Nous</a:t>
            </a:r>
            <a:r>
              <a:rPr dirty="0" sz="2950" spc="6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20">
                <a:solidFill>
                  <a:srgbClr val="E7D9BF"/>
                </a:solidFill>
                <a:latin typeface="Calibri"/>
                <a:cs typeface="Calibri"/>
              </a:rPr>
              <a:t>espérons</a:t>
            </a:r>
            <a:r>
              <a:rPr dirty="0" sz="2950" spc="6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54">
                <a:solidFill>
                  <a:srgbClr val="E7D9BF"/>
                </a:solidFill>
                <a:latin typeface="Calibri"/>
                <a:cs typeface="Calibri"/>
              </a:rPr>
              <a:t>que</a:t>
            </a:r>
            <a:r>
              <a:rPr dirty="0" sz="2950" spc="6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440">
                <a:solidFill>
                  <a:srgbClr val="E7D9BF"/>
                </a:solidFill>
                <a:latin typeface="Calibri"/>
                <a:cs typeface="Calibri"/>
              </a:rPr>
              <a:t>ce</a:t>
            </a:r>
            <a:r>
              <a:rPr dirty="0" sz="2950" spc="6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25">
                <a:solidFill>
                  <a:srgbClr val="E7D9BF"/>
                </a:solidFill>
                <a:latin typeface="Calibri"/>
                <a:cs typeface="Calibri"/>
              </a:rPr>
              <a:t>projet</a:t>
            </a:r>
            <a:r>
              <a:rPr dirty="0" sz="2950" spc="6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75">
                <a:solidFill>
                  <a:srgbClr val="E7D9BF"/>
                </a:solidFill>
                <a:latin typeface="Calibri"/>
                <a:cs typeface="Calibri"/>
              </a:rPr>
              <a:t>sera</a:t>
            </a:r>
            <a:r>
              <a:rPr dirty="0" sz="2950" spc="6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110">
                <a:solidFill>
                  <a:srgbClr val="E7D9BF"/>
                </a:solidFill>
                <a:latin typeface="Calibri"/>
                <a:cs typeface="Calibri"/>
              </a:rPr>
              <a:t>utile </a:t>
            </a:r>
            <a:r>
              <a:rPr dirty="0" sz="2950" spc="195">
                <a:solidFill>
                  <a:srgbClr val="E7D9BF"/>
                </a:solidFill>
                <a:latin typeface="Calibri"/>
                <a:cs typeface="Calibri"/>
              </a:rPr>
              <a:t>pour</a:t>
            </a:r>
            <a:r>
              <a:rPr dirty="0" sz="2950" spc="6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10">
                <a:solidFill>
                  <a:srgbClr val="E7D9BF"/>
                </a:solidFill>
                <a:latin typeface="Calibri"/>
                <a:cs typeface="Calibri"/>
              </a:rPr>
              <a:t>d'autres</a:t>
            </a:r>
            <a:r>
              <a:rPr dirty="0" sz="2950" spc="6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50">
                <a:solidFill>
                  <a:srgbClr val="E7D9BF"/>
                </a:solidFill>
                <a:latin typeface="Calibri"/>
                <a:cs typeface="Calibri"/>
              </a:rPr>
              <a:t>developpeurs</a:t>
            </a:r>
            <a:r>
              <a:rPr dirty="0" sz="2950" spc="6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25">
                <a:solidFill>
                  <a:srgbClr val="E7D9BF"/>
                </a:solidFill>
                <a:latin typeface="Calibri"/>
                <a:cs typeface="Calibri"/>
              </a:rPr>
              <a:t>et</a:t>
            </a:r>
            <a:r>
              <a:rPr dirty="0" sz="2950" spc="6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195">
                <a:solidFill>
                  <a:srgbClr val="E7D9BF"/>
                </a:solidFill>
                <a:latin typeface="Calibri"/>
                <a:cs typeface="Calibri"/>
              </a:rPr>
              <a:t>pour</a:t>
            </a:r>
            <a:r>
              <a:rPr dirty="0" sz="2950" spc="6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150">
                <a:solidFill>
                  <a:srgbClr val="E7D9BF"/>
                </a:solidFill>
                <a:latin typeface="Calibri"/>
                <a:cs typeface="Calibri"/>
              </a:rPr>
              <a:t>les </a:t>
            </a:r>
            <a:r>
              <a:rPr dirty="0" sz="2950" spc="195">
                <a:solidFill>
                  <a:srgbClr val="E7D9BF"/>
                </a:solidFill>
                <a:latin typeface="Calibri"/>
                <a:cs typeface="Calibri"/>
              </a:rPr>
              <a:t>entreprises</a:t>
            </a:r>
            <a:r>
              <a:rPr dirty="0" sz="29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195">
                <a:solidFill>
                  <a:srgbClr val="E7D9BF"/>
                </a:solidFill>
                <a:latin typeface="Calibri"/>
                <a:cs typeface="Calibri"/>
              </a:rPr>
              <a:t>du</a:t>
            </a:r>
            <a:r>
              <a:rPr dirty="0" sz="295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210">
                <a:solidFill>
                  <a:srgbClr val="E7D9BF"/>
                </a:solidFill>
                <a:latin typeface="Calibri"/>
                <a:cs typeface="Calibri"/>
              </a:rPr>
              <a:t>secteur</a:t>
            </a:r>
            <a:r>
              <a:rPr dirty="0" sz="295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950" spc="150">
                <a:solidFill>
                  <a:srgbClr val="E7D9BF"/>
                </a:solidFill>
                <a:latin typeface="Calibri"/>
                <a:cs typeface="Calibri"/>
              </a:rPr>
              <a:t>hotelier.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286000" y="0"/>
            <a:ext cx="13716000" cy="2333625"/>
          </a:xfrm>
          <a:custGeom>
            <a:avLst/>
            <a:gdLst/>
            <a:ahLst/>
            <a:cxnLst/>
            <a:rect l="l" t="t" r="r" b="b"/>
            <a:pathLst>
              <a:path w="13716000" h="2333625">
                <a:moveTo>
                  <a:pt x="13715998" y="2333624"/>
                </a:moveTo>
                <a:lnTo>
                  <a:pt x="0" y="2333624"/>
                </a:lnTo>
                <a:lnTo>
                  <a:pt x="0" y="0"/>
                </a:lnTo>
                <a:lnTo>
                  <a:pt x="13715998" y="0"/>
                </a:lnTo>
                <a:lnTo>
                  <a:pt x="13715998" y="2333624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617567" y="3544301"/>
            <a:ext cx="13049885" cy="0"/>
          </a:xfrm>
          <a:custGeom>
            <a:avLst/>
            <a:gdLst/>
            <a:ahLst/>
            <a:cxnLst/>
            <a:rect l="l" t="t" r="r" b="b"/>
            <a:pathLst>
              <a:path w="13049885" h="0">
                <a:moveTo>
                  <a:pt x="0" y="0"/>
                </a:moveTo>
                <a:lnTo>
                  <a:pt x="13049292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782" y="0"/>
            <a:ext cx="9420225" cy="2318262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5729899" y="4486883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725" y="0"/>
                </a:lnTo>
              </a:path>
            </a:pathLst>
          </a:custGeom>
          <a:ln w="58199">
            <a:solidFill>
              <a:srgbClr val="B9B9F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5815624" y="4420205"/>
            <a:ext cx="9877425" cy="133350"/>
            <a:chOff x="5815624" y="4420205"/>
            <a:chExt cx="9877425" cy="133350"/>
          </a:xfrm>
        </p:grpSpPr>
        <p:sp>
          <p:nvSpPr>
            <p:cNvPr id="8" name="object 8" descr=""/>
            <p:cNvSpPr/>
            <p:nvPr/>
          </p:nvSpPr>
          <p:spPr>
            <a:xfrm>
              <a:off x="6739551" y="4486883"/>
              <a:ext cx="8953500" cy="0"/>
            </a:xfrm>
            <a:custGeom>
              <a:avLst/>
              <a:gdLst/>
              <a:ahLst/>
              <a:cxnLst/>
              <a:rect l="l" t="t" r="r" b="b"/>
              <a:pathLst>
                <a:path w="8953500" h="0">
                  <a:moveTo>
                    <a:pt x="0" y="0"/>
                  </a:moveTo>
                  <a:lnTo>
                    <a:pt x="8953501" y="0"/>
                  </a:lnTo>
                </a:path>
              </a:pathLst>
            </a:custGeom>
            <a:ln w="58199">
              <a:solidFill>
                <a:srgbClr val="B9B9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815624" y="4420205"/>
              <a:ext cx="923925" cy="133350"/>
            </a:xfrm>
            <a:custGeom>
              <a:avLst/>
              <a:gdLst/>
              <a:ahLst/>
              <a:cxnLst/>
              <a:rect l="l" t="t" r="r" b="b"/>
              <a:pathLst>
                <a:path w="923925" h="133350">
                  <a:moveTo>
                    <a:pt x="0" y="0"/>
                  </a:moveTo>
                  <a:lnTo>
                    <a:pt x="923926" y="0"/>
                  </a:lnTo>
                  <a:lnTo>
                    <a:pt x="923926" y="133349"/>
                  </a:lnTo>
                  <a:lnTo>
                    <a:pt x="0" y="13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5729859" y="5550815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4" h="0">
                <a:moveTo>
                  <a:pt x="0" y="0"/>
                </a:moveTo>
                <a:lnTo>
                  <a:pt x="1365582" y="0"/>
                </a:lnTo>
              </a:path>
            </a:pathLst>
          </a:custGeom>
          <a:ln w="58199">
            <a:solidFill>
              <a:srgbClr val="B9B9F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7095441" y="5455041"/>
            <a:ext cx="8597900" cy="133350"/>
            <a:chOff x="7095441" y="5455041"/>
            <a:chExt cx="8597900" cy="133350"/>
          </a:xfrm>
        </p:grpSpPr>
        <p:sp>
          <p:nvSpPr>
            <p:cNvPr id="12" name="object 12" descr=""/>
            <p:cNvSpPr/>
            <p:nvPr/>
          </p:nvSpPr>
          <p:spPr>
            <a:xfrm>
              <a:off x="8467246" y="5550815"/>
              <a:ext cx="7226300" cy="0"/>
            </a:xfrm>
            <a:custGeom>
              <a:avLst/>
              <a:gdLst/>
              <a:ahLst/>
              <a:cxnLst/>
              <a:rect l="l" t="t" r="r" b="b"/>
              <a:pathLst>
                <a:path w="7226300" h="0">
                  <a:moveTo>
                    <a:pt x="0" y="0"/>
                  </a:moveTo>
                  <a:lnTo>
                    <a:pt x="7225807" y="0"/>
                  </a:lnTo>
                </a:path>
              </a:pathLst>
            </a:custGeom>
            <a:ln w="58199">
              <a:solidFill>
                <a:srgbClr val="B9B9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095441" y="5455041"/>
              <a:ext cx="1372235" cy="133350"/>
            </a:xfrm>
            <a:custGeom>
              <a:avLst/>
              <a:gdLst/>
              <a:ahLst/>
              <a:cxnLst/>
              <a:rect l="l" t="t" r="r" b="b"/>
              <a:pathLst>
                <a:path w="1372234" h="133350">
                  <a:moveTo>
                    <a:pt x="0" y="0"/>
                  </a:moveTo>
                  <a:lnTo>
                    <a:pt x="1371805" y="0"/>
                  </a:lnTo>
                  <a:lnTo>
                    <a:pt x="1371805" y="133349"/>
                  </a:lnTo>
                  <a:lnTo>
                    <a:pt x="0" y="13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5729818" y="6614748"/>
            <a:ext cx="1929764" cy="0"/>
          </a:xfrm>
          <a:custGeom>
            <a:avLst/>
            <a:gdLst/>
            <a:ahLst/>
            <a:cxnLst/>
            <a:rect l="l" t="t" r="r" b="b"/>
            <a:pathLst>
              <a:path w="1929765" h="0">
                <a:moveTo>
                  <a:pt x="0" y="0"/>
                </a:moveTo>
                <a:lnTo>
                  <a:pt x="1929340" y="0"/>
                </a:lnTo>
              </a:path>
            </a:pathLst>
          </a:custGeom>
          <a:ln w="58199">
            <a:solidFill>
              <a:srgbClr val="B9B9F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7659158" y="6518973"/>
            <a:ext cx="8034020" cy="133350"/>
            <a:chOff x="7659158" y="6518973"/>
            <a:chExt cx="8034020" cy="133350"/>
          </a:xfrm>
        </p:grpSpPr>
        <p:sp>
          <p:nvSpPr>
            <p:cNvPr id="16" name="object 16" descr=""/>
            <p:cNvSpPr/>
            <p:nvPr/>
          </p:nvSpPr>
          <p:spPr>
            <a:xfrm>
              <a:off x="9516310" y="6614747"/>
              <a:ext cx="6177280" cy="0"/>
            </a:xfrm>
            <a:custGeom>
              <a:avLst/>
              <a:gdLst/>
              <a:ahLst/>
              <a:cxnLst/>
              <a:rect l="l" t="t" r="r" b="b"/>
              <a:pathLst>
                <a:path w="6177280" h="0">
                  <a:moveTo>
                    <a:pt x="0" y="0"/>
                  </a:moveTo>
                  <a:lnTo>
                    <a:pt x="6176743" y="0"/>
                  </a:lnTo>
                </a:path>
              </a:pathLst>
            </a:custGeom>
            <a:ln w="58199">
              <a:solidFill>
                <a:srgbClr val="B9B9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659158" y="6518973"/>
              <a:ext cx="1857375" cy="133350"/>
            </a:xfrm>
            <a:custGeom>
              <a:avLst/>
              <a:gdLst/>
              <a:ahLst/>
              <a:cxnLst/>
              <a:rect l="l" t="t" r="r" b="b"/>
              <a:pathLst>
                <a:path w="1857375" h="133350">
                  <a:moveTo>
                    <a:pt x="0" y="0"/>
                  </a:moveTo>
                  <a:lnTo>
                    <a:pt x="1857151" y="0"/>
                  </a:lnTo>
                  <a:lnTo>
                    <a:pt x="1857151" y="133349"/>
                  </a:lnTo>
                  <a:lnTo>
                    <a:pt x="0" y="13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5729777" y="7525916"/>
            <a:ext cx="9963785" cy="181610"/>
            <a:chOff x="5729777" y="7525916"/>
            <a:chExt cx="9963785" cy="181610"/>
          </a:xfrm>
        </p:grpSpPr>
        <p:sp>
          <p:nvSpPr>
            <p:cNvPr id="19" name="object 19" descr=""/>
            <p:cNvSpPr/>
            <p:nvPr/>
          </p:nvSpPr>
          <p:spPr>
            <a:xfrm>
              <a:off x="5729770" y="7649590"/>
              <a:ext cx="9963785" cy="57785"/>
            </a:xfrm>
            <a:custGeom>
              <a:avLst/>
              <a:gdLst/>
              <a:ahLst/>
              <a:cxnLst/>
              <a:rect l="l" t="t" r="r" b="b"/>
              <a:pathLst>
                <a:path w="9963785" h="57784">
                  <a:moveTo>
                    <a:pt x="9963277" y="29095"/>
                  </a:moveTo>
                  <a:lnTo>
                    <a:pt x="0" y="29095"/>
                  </a:lnTo>
                  <a:lnTo>
                    <a:pt x="0" y="57734"/>
                  </a:lnTo>
                  <a:lnTo>
                    <a:pt x="9963277" y="57734"/>
                  </a:lnTo>
                  <a:lnTo>
                    <a:pt x="9963277" y="29095"/>
                  </a:lnTo>
                  <a:close/>
                </a:path>
                <a:path w="9963785" h="57784">
                  <a:moveTo>
                    <a:pt x="9963277" y="0"/>
                  </a:moveTo>
                  <a:lnTo>
                    <a:pt x="0" y="0"/>
                  </a:lnTo>
                  <a:lnTo>
                    <a:pt x="0" y="28638"/>
                  </a:lnTo>
                  <a:lnTo>
                    <a:pt x="9963277" y="28638"/>
                  </a:lnTo>
                  <a:lnTo>
                    <a:pt x="9963277" y="0"/>
                  </a:lnTo>
                  <a:close/>
                </a:path>
              </a:pathLst>
            </a:custGeom>
            <a:solidFill>
              <a:srgbClr val="B9B9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528731" y="7525916"/>
              <a:ext cx="2744470" cy="152400"/>
            </a:xfrm>
            <a:custGeom>
              <a:avLst/>
              <a:gdLst/>
              <a:ahLst/>
              <a:cxnLst/>
              <a:rect l="l" t="t" r="r" b="b"/>
              <a:pathLst>
                <a:path w="2744470" h="152400">
                  <a:moveTo>
                    <a:pt x="0" y="18954"/>
                  </a:moveTo>
                  <a:lnTo>
                    <a:pt x="2743372" y="0"/>
                  </a:lnTo>
                  <a:lnTo>
                    <a:pt x="2744293" y="133346"/>
                  </a:lnTo>
                  <a:lnTo>
                    <a:pt x="921" y="152300"/>
                  </a:lnTo>
                  <a:lnTo>
                    <a:pt x="0" y="18954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2215832" y="9056001"/>
            <a:ext cx="14496415" cy="1231265"/>
            <a:chOff x="2215832" y="9056001"/>
            <a:chExt cx="14496415" cy="1231265"/>
          </a:xfrm>
        </p:grpSpPr>
        <p:sp>
          <p:nvSpPr>
            <p:cNvPr id="22" name="object 22" descr=""/>
            <p:cNvSpPr/>
            <p:nvPr/>
          </p:nvSpPr>
          <p:spPr>
            <a:xfrm>
              <a:off x="2617567" y="9685187"/>
              <a:ext cx="13049885" cy="0"/>
            </a:xfrm>
            <a:custGeom>
              <a:avLst/>
              <a:gdLst/>
              <a:ahLst/>
              <a:cxnLst/>
              <a:rect l="l" t="t" r="r" b="b"/>
              <a:pathLst>
                <a:path w="13049885" h="0">
                  <a:moveTo>
                    <a:pt x="0" y="0"/>
                  </a:moveTo>
                  <a:lnTo>
                    <a:pt x="13049292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9928" y="9056001"/>
              <a:ext cx="1562099" cy="1230998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5832" y="9056001"/>
              <a:ext cx="1562099" cy="1230998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2604867" y="2599972"/>
            <a:ext cx="1670050" cy="668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200" spc="-430" b="1">
                <a:latin typeface="Times New Roman"/>
                <a:cs typeface="Times New Roman"/>
              </a:rPr>
              <a:t>TÂCHE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1125661" y="308366"/>
            <a:ext cx="4392930" cy="1592580"/>
          </a:xfrm>
          <a:prstGeom prst="rect"/>
        </p:spPr>
        <p:txBody>
          <a:bodyPr wrap="square" lIns="0" tIns="158750" rIns="0" bIns="0" rtlCol="0" vert="horz">
            <a:spAutoFit/>
          </a:bodyPr>
          <a:lstStyle/>
          <a:p>
            <a:pPr marL="678180" marR="5080" indent="-666115">
              <a:lnSpc>
                <a:spcPts val="5590"/>
              </a:lnSpc>
              <a:spcBef>
                <a:spcPts val="1250"/>
              </a:spcBef>
            </a:pPr>
            <a:r>
              <a:rPr dirty="0" sz="5600" spc="-145" b="1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5600" spc="-530" b="1">
                <a:solidFill>
                  <a:srgbClr val="FFFFFF"/>
                </a:solidFill>
                <a:latin typeface="Times New Roman"/>
                <a:cs typeface="Times New Roman"/>
              </a:rPr>
              <a:t>DIAGRAMME </a:t>
            </a:r>
            <a:r>
              <a:rPr dirty="0" sz="5600" spc="-465" b="1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z="5600" spc="-1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600" spc="-525" b="1">
                <a:solidFill>
                  <a:srgbClr val="FFFFFF"/>
                </a:solidFill>
                <a:latin typeface="Times New Roman"/>
                <a:cs typeface="Times New Roman"/>
              </a:rPr>
              <a:t>GRANTT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748949" y="2616966"/>
            <a:ext cx="2305050" cy="714375"/>
          </a:xfrm>
          <a:prstGeom prst="rect">
            <a:avLst/>
          </a:prstGeom>
          <a:solidFill>
            <a:srgbClr val="6A4931"/>
          </a:solidFill>
        </p:spPr>
        <p:txBody>
          <a:bodyPr wrap="square" lIns="0" tIns="144780" rIns="0" bIns="0" rtlCol="0" vert="horz">
            <a:spAutoFit/>
          </a:bodyPr>
          <a:lstStyle/>
          <a:p>
            <a:pPr marL="507365">
              <a:lnSpc>
                <a:spcPct val="100000"/>
              </a:lnSpc>
              <a:spcBef>
                <a:spcPts val="1140"/>
              </a:spcBef>
            </a:pPr>
            <a:r>
              <a:rPr dirty="0" sz="2250" spc="100" b="1">
                <a:solidFill>
                  <a:srgbClr val="FFFFFF"/>
                </a:solidFill>
                <a:latin typeface="Times New Roman"/>
                <a:cs typeface="Times New Roman"/>
              </a:rPr>
              <a:t>semaine</a:t>
            </a:r>
            <a:r>
              <a:rPr dirty="0" sz="2250" spc="-50" b="1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310776" y="2616966"/>
            <a:ext cx="2305050" cy="714375"/>
          </a:xfrm>
          <a:prstGeom prst="rect">
            <a:avLst/>
          </a:prstGeom>
          <a:solidFill>
            <a:srgbClr val="6A4931"/>
          </a:solidFill>
        </p:spPr>
        <p:txBody>
          <a:bodyPr wrap="square" lIns="0" tIns="144780" rIns="0" bIns="0" rtlCol="0" vert="horz">
            <a:spAutoFit/>
          </a:bodyPr>
          <a:lstStyle/>
          <a:p>
            <a:pPr marL="507365">
              <a:lnSpc>
                <a:spcPct val="100000"/>
              </a:lnSpc>
              <a:spcBef>
                <a:spcPts val="1140"/>
              </a:spcBef>
            </a:pPr>
            <a:r>
              <a:rPr dirty="0" sz="2250" spc="100" b="1">
                <a:solidFill>
                  <a:srgbClr val="FFFFFF"/>
                </a:solidFill>
                <a:latin typeface="Times New Roman"/>
                <a:cs typeface="Times New Roman"/>
              </a:rPr>
              <a:t>semaine</a:t>
            </a:r>
            <a:r>
              <a:rPr dirty="0" sz="2250" spc="-50" b="1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870213" y="2616966"/>
            <a:ext cx="2305050" cy="714375"/>
          </a:xfrm>
          <a:prstGeom prst="rect">
            <a:avLst/>
          </a:prstGeom>
          <a:solidFill>
            <a:srgbClr val="6A4931"/>
          </a:solidFill>
        </p:spPr>
        <p:txBody>
          <a:bodyPr wrap="square" lIns="0" tIns="144780" rIns="0" bIns="0" rtlCol="0" vert="horz">
            <a:spAutoFit/>
          </a:bodyPr>
          <a:lstStyle/>
          <a:p>
            <a:pPr marL="496570">
              <a:lnSpc>
                <a:spcPct val="100000"/>
              </a:lnSpc>
              <a:spcBef>
                <a:spcPts val="1140"/>
              </a:spcBef>
            </a:pPr>
            <a:r>
              <a:rPr dirty="0" sz="2250" spc="55" b="1">
                <a:solidFill>
                  <a:srgbClr val="FFFFFF"/>
                </a:solidFill>
                <a:latin typeface="Times New Roman"/>
                <a:cs typeface="Times New Roman"/>
              </a:rPr>
              <a:t>Semaine</a:t>
            </a:r>
            <a:r>
              <a:rPr dirty="0" sz="225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6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3362418" y="2616966"/>
            <a:ext cx="2305050" cy="714375"/>
          </a:xfrm>
          <a:prstGeom prst="rect">
            <a:avLst/>
          </a:prstGeom>
          <a:solidFill>
            <a:srgbClr val="6A4931"/>
          </a:solidFill>
        </p:spPr>
        <p:txBody>
          <a:bodyPr wrap="square" lIns="0" tIns="144780" rIns="0" bIns="0" rtlCol="0" vert="horz">
            <a:spAutoFit/>
          </a:bodyPr>
          <a:lstStyle/>
          <a:p>
            <a:pPr marL="567690">
              <a:lnSpc>
                <a:spcPct val="100000"/>
              </a:lnSpc>
              <a:spcBef>
                <a:spcPts val="1140"/>
              </a:spcBef>
            </a:pPr>
            <a:r>
              <a:rPr dirty="0" sz="2250">
                <a:solidFill>
                  <a:srgbClr val="FFFFFF"/>
                </a:solidFill>
                <a:latin typeface="Times New Roman"/>
                <a:cs typeface="Times New Roman"/>
              </a:rPr>
              <a:t>semaine</a:t>
            </a:r>
            <a:r>
              <a:rPr dirty="0" sz="22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-5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160506" y="4291309"/>
            <a:ext cx="3086735" cy="2326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225">
                <a:latin typeface="Calibri"/>
                <a:cs typeface="Calibri"/>
              </a:rPr>
              <a:t>Base</a:t>
            </a:r>
            <a:r>
              <a:rPr dirty="0" sz="2250" spc="415">
                <a:latin typeface="Calibri"/>
                <a:cs typeface="Calibri"/>
              </a:rPr>
              <a:t> </a:t>
            </a:r>
            <a:r>
              <a:rPr dirty="0" sz="2250" spc="105">
                <a:latin typeface="Calibri"/>
                <a:cs typeface="Calibri"/>
              </a:rPr>
              <a:t>de</a:t>
            </a:r>
            <a:r>
              <a:rPr dirty="0" sz="2250" spc="415">
                <a:latin typeface="Calibri"/>
                <a:cs typeface="Calibri"/>
              </a:rPr>
              <a:t> </a:t>
            </a:r>
            <a:r>
              <a:rPr dirty="0" sz="2250" spc="190">
                <a:latin typeface="Calibri"/>
                <a:cs typeface="Calibri"/>
              </a:rPr>
              <a:t>données</a:t>
            </a:r>
            <a:endParaRPr sz="22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 marL="125095">
              <a:lnSpc>
                <a:spcPct val="100000"/>
              </a:lnSpc>
              <a:spcBef>
                <a:spcPts val="2380"/>
              </a:spcBef>
            </a:pPr>
            <a:r>
              <a:rPr dirty="0" sz="2250" spc="225">
                <a:latin typeface="Calibri"/>
                <a:cs typeface="Calibri"/>
              </a:rPr>
              <a:t>API</a:t>
            </a:r>
            <a:r>
              <a:rPr dirty="0" sz="2250" spc="415">
                <a:latin typeface="Calibri"/>
                <a:cs typeface="Calibri"/>
              </a:rPr>
              <a:t> </a:t>
            </a:r>
            <a:r>
              <a:rPr dirty="0" sz="2250" spc="175">
                <a:latin typeface="Calibri"/>
                <a:cs typeface="Calibri"/>
              </a:rPr>
              <a:t>rest</a:t>
            </a:r>
            <a:endParaRPr sz="2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Calibri"/>
              <a:cs typeface="Calibri"/>
            </a:endParaRPr>
          </a:p>
          <a:p>
            <a:pPr marL="125095">
              <a:lnSpc>
                <a:spcPct val="100000"/>
              </a:lnSpc>
              <a:spcBef>
                <a:spcPts val="5"/>
              </a:spcBef>
            </a:pPr>
            <a:r>
              <a:rPr dirty="0" sz="2250" spc="245">
                <a:latin typeface="Calibri"/>
                <a:cs typeface="Calibri"/>
              </a:rPr>
              <a:t>Application</a:t>
            </a:r>
            <a:r>
              <a:rPr dirty="0" sz="2250" spc="405">
                <a:latin typeface="Calibri"/>
                <a:cs typeface="Calibri"/>
              </a:rPr>
              <a:t> </a:t>
            </a:r>
            <a:r>
              <a:rPr dirty="0" sz="2250" spc="204">
                <a:latin typeface="Calibri"/>
                <a:cs typeface="Calibri"/>
              </a:rPr>
              <a:t>Desktop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273300" y="7530637"/>
            <a:ext cx="2784475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245">
                <a:latin typeface="Calibri"/>
                <a:cs typeface="Calibri"/>
              </a:rPr>
              <a:t>Application</a:t>
            </a:r>
            <a:r>
              <a:rPr dirty="0" sz="2250" spc="405">
                <a:latin typeface="Calibri"/>
                <a:cs typeface="Calibri"/>
              </a:rPr>
              <a:t> </a:t>
            </a:r>
            <a:r>
              <a:rPr dirty="0" sz="2250" spc="180">
                <a:latin typeface="Calibri"/>
                <a:cs typeface="Calibri"/>
              </a:rPr>
              <a:t>Mobile</a:t>
            </a:r>
            <a:endParaRPr sz="2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738688"/>
            <a:ext cx="18288000" cy="7548880"/>
            <a:chOff x="0" y="2738688"/>
            <a:chExt cx="18288000" cy="7548880"/>
          </a:xfrm>
        </p:grpSpPr>
        <p:sp>
          <p:nvSpPr>
            <p:cNvPr id="4" name="object 4" descr=""/>
            <p:cNvSpPr/>
            <p:nvPr/>
          </p:nvSpPr>
          <p:spPr>
            <a:xfrm>
              <a:off x="0" y="2738688"/>
              <a:ext cx="18288000" cy="7548880"/>
            </a:xfrm>
            <a:custGeom>
              <a:avLst/>
              <a:gdLst/>
              <a:ahLst/>
              <a:cxnLst/>
              <a:rect l="l" t="t" r="r" b="b"/>
              <a:pathLst>
                <a:path w="18288000" h="7548880">
                  <a:moveTo>
                    <a:pt x="0" y="7548311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7548311"/>
                  </a:lnTo>
                  <a:lnTo>
                    <a:pt x="0" y="7548311"/>
                  </a:lnTo>
                  <a:close/>
                </a:path>
              </a:pathLst>
            </a:custGeom>
            <a:solidFill>
              <a:srgbClr val="6A49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374" y="5058647"/>
              <a:ext cx="104774" cy="1047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374" y="7039847"/>
              <a:ext cx="104774" cy="1047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5820" y="-66053"/>
            <a:ext cx="10149205" cy="2520950"/>
          </a:xfrm>
          <a:prstGeom prst="rect"/>
        </p:spPr>
        <p:txBody>
          <a:bodyPr wrap="square" lIns="0" tIns="118110" rIns="0" bIns="0" rtlCol="0" vert="horz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930"/>
              </a:spcBef>
            </a:pPr>
            <a:r>
              <a:rPr dirty="0" sz="5850" spc="525" b="1">
                <a:solidFill>
                  <a:srgbClr val="6A4931"/>
                </a:solidFill>
                <a:latin typeface="Cambria"/>
                <a:cs typeface="Cambria"/>
              </a:rPr>
              <a:t>III-</a:t>
            </a:r>
            <a:r>
              <a:rPr dirty="0" sz="5850" spc="505" b="1">
                <a:solidFill>
                  <a:srgbClr val="6A4931"/>
                </a:solidFill>
                <a:latin typeface="Cambria"/>
                <a:cs typeface="Cambria"/>
              </a:rPr>
              <a:t>Les</a:t>
            </a:r>
            <a:r>
              <a:rPr dirty="0" sz="5850" spc="270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z="5850" spc="340" b="1">
                <a:solidFill>
                  <a:srgbClr val="6A4931"/>
                </a:solidFill>
                <a:latin typeface="Cambria"/>
                <a:cs typeface="Cambria"/>
              </a:rPr>
              <a:t>paramètres</a:t>
            </a:r>
            <a:r>
              <a:rPr dirty="0" sz="5850" spc="275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z="5850" spc="405" b="1">
                <a:solidFill>
                  <a:srgbClr val="6A4931"/>
                </a:solidFill>
                <a:latin typeface="Cambria"/>
                <a:cs typeface="Cambria"/>
              </a:rPr>
              <a:t>de </a:t>
            </a:r>
            <a:r>
              <a:rPr dirty="0" sz="5850" spc="440" b="1">
                <a:solidFill>
                  <a:srgbClr val="6A4931"/>
                </a:solidFill>
                <a:latin typeface="Cambria"/>
                <a:cs typeface="Cambria"/>
              </a:rPr>
              <a:t>l'environnement</a:t>
            </a:r>
            <a:r>
              <a:rPr dirty="0" sz="5850" spc="325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z="5850" spc="350" b="1">
                <a:solidFill>
                  <a:srgbClr val="6A4931"/>
                </a:solidFill>
                <a:latin typeface="Cambria"/>
                <a:cs typeface="Cambria"/>
              </a:rPr>
              <a:t>matériel </a:t>
            </a:r>
            <a:r>
              <a:rPr dirty="0" sz="5850" spc="195" b="1">
                <a:solidFill>
                  <a:srgbClr val="6A4931"/>
                </a:solidFill>
                <a:latin typeface="Cambria"/>
                <a:cs typeface="Cambria"/>
              </a:rPr>
              <a:t>et</a:t>
            </a:r>
            <a:r>
              <a:rPr dirty="0" sz="5850" spc="270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z="5850" spc="100" b="1">
                <a:solidFill>
                  <a:srgbClr val="6A4931"/>
                </a:solidFill>
                <a:latin typeface="Cambria"/>
                <a:cs typeface="Cambria"/>
              </a:rPr>
              <a:t>test</a:t>
            </a:r>
            <a:endParaRPr sz="585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4965" y="6755741"/>
            <a:ext cx="6997065" cy="101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14655">
              <a:lnSpc>
                <a:spcPct val="116100"/>
              </a:lnSpc>
              <a:spcBef>
                <a:spcPts val="95"/>
              </a:spcBef>
              <a:tabLst>
                <a:tab pos="2115820" algn="l"/>
                <a:tab pos="3105785" algn="l"/>
                <a:tab pos="3780790" algn="l"/>
                <a:tab pos="4215130" algn="l"/>
                <a:tab pos="4975225" algn="l"/>
                <a:tab pos="5952490" algn="l"/>
                <a:tab pos="6518909" algn="l"/>
              </a:tabLst>
            </a:pPr>
            <a:r>
              <a:rPr dirty="0" sz="2800" spc="245">
                <a:solidFill>
                  <a:srgbClr val="E7D9BF"/>
                </a:solidFill>
                <a:latin typeface="Calibri"/>
                <a:cs typeface="Calibri"/>
              </a:rPr>
              <a:t>machine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175">
                <a:solidFill>
                  <a:srgbClr val="E7D9BF"/>
                </a:solidFill>
                <a:latin typeface="Calibri"/>
                <a:cs typeface="Calibri"/>
              </a:rPr>
              <a:t>hote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35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275">
                <a:solidFill>
                  <a:srgbClr val="E7D9BF"/>
                </a:solidFill>
                <a:latin typeface="Calibri"/>
                <a:cs typeface="Calibri"/>
              </a:rPr>
              <a:t>4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495">
                <a:solidFill>
                  <a:srgbClr val="E7D9BF"/>
                </a:solidFill>
                <a:latin typeface="Calibri"/>
                <a:cs typeface="Calibri"/>
              </a:rPr>
              <a:t>Go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270">
                <a:solidFill>
                  <a:srgbClr val="E7D9BF"/>
                </a:solidFill>
                <a:latin typeface="Calibri"/>
                <a:cs typeface="Calibri"/>
              </a:rPr>
              <a:t>Ram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190">
                <a:solidFill>
                  <a:srgbClr val="E7D9BF"/>
                </a:solidFill>
                <a:latin typeface="Calibri"/>
                <a:cs typeface="Calibri"/>
              </a:rPr>
              <a:t>et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140">
                <a:solidFill>
                  <a:srgbClr val="E7D9BF"/>
                </a:solidFill>
                <a:latin typeface="Calibri"/>
                <a:cs typeface="Calibri"/>
              </a:rPr>
              <a:t>les </a:t>
            </a:r>
            <a:r>
              <a:rPr dirty="0" sz="2800" spc="254">
                <a:solidFill>
                  <a:srgbClr val="E7D9BF"/>
                </a:solidFill>
                <a:latin typeface="Calibri"/>
                <a:cs typeface="Calibri"/>
              </a:rPr>
              <a:t>machine</a:t>
            </a:r>
            <a:r>
              <a:rPr dirty="0" sz="280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40">
                <a:solidFill>
                  <a:srgbClr val="E7D9BF"/>
                </a:solidFill>
                <a:latin typeface="Calibri"/>
                <a:cs typeface="Calibri"/>
              </a:rPr>
              <a:t>virtuelle</a:t>
            </a:r>
            <a:r>
              <a:rPr dirty="0" sz="28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70">
                <a:solidFill>
                  <a:srgbClr val="E7D9BF"/>
                </a:solidFill>
                <a:latin typeface="Calibri"/>
                <a:cs typeface="Calibri"/>
              </a:rPr>
              <a:t>tel</a:t>
            </a:r>
            <a:r>
              <a:rPr dirty="0" sz="28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520">
                <a:solidFill>
                  <a:srgbClr val="E7D9BF"/>
                </a:solidFill>
                <a:latin typeface="Calibri"/>
                <a:cs typeface="Calibri"/>
              </a:rPr>
              <a:t>Go</a:t>
            </a:r>
            <a:r>
              <a:rPr dirty="0" sz="28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85">
                <a:solidFill>
                  <a:srgbClr val="E7D9BF"/>
                </a:solidFill>
                <a:latin typeface="Calibri"/>
                <a:cs typeface="Calibri"/>
              </a:rPr>
              <a:t>chacun..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33374" y="8525747"/>
            <a:ext cx="104775" cy="600075"/>
            <a:chOff x="333374" y="8525747"/>
            <a:chExt cx="104775" cy="600075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374" y="8525747"/>
              <a:ext cx="104774" cy="10477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374" y="9021046"/>
              <a:ext cx="104774" cy="104774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5324887" y="8803274"/>
            <a:ext cx="2267585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164590" algn="l"/>
              </a:tabLst>
            </a:pPr>
            <a:r>
              <a:rPr dirty="0" sz="2800" spc="125">
                <a:solidFill>
                  <a:srgbClr val="E7D9BF"/>
                </a:solidFill>
                <a:latin typeface="Calibri"/>
                <a:cs typeface="Calibri"/>
              </a:rPr>
              <a:t>une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225">
                <a:solidFill>
                  <a:srgbClr val="E7D9BF"/>
                </a:solidFill>
                <a:latin typeface="Calibri"/>
                <a:cs typeface="Calibri"/>
              </a:rPr>
              <a:t>bonne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94965" y="9298574"/>
            <a:ext cx="5986780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215">
                <a:solidFill>
                  <a:srgbClr val="E7D9BF"/>
                </a:solidFill>
                <a:latin typeface="Calibri"/>
                <a:cs typeface="Calibri"/>
              </a:rPr>
              <a:t>communication</a:t>
            </a:r>
            <a:r>
              <a:rPr dirty="0" sz="28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90">
                <a:solidFill>
                  <a:srgbClr val="E7D9BF"/>
                </a:solidFill>
                <a:latin typeface="Calibri"/>
                <a:cs typeface="Calibri"/>
              </a:rPr>
              <a:t>entre</a:t>
            </a:r>
            <a:r>
              <a:rPr dirty="0" sz="28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6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8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220">
                <a:solidFill>
                  <a:srgbClr val="E7D9BF"/>
                </a:solidFill>
                <a:latin typeface="Calibri"/>
                <a:cs typeface="Calibri"/>
              </a:rPr>
              <a:t>machines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-12700" y="3850274"/>
            <a:ext cx="4716780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50">
                <a:solidFill>
                  <a:srgbClr val="E7D9BF"/>
                </a:solidFill>
                <a:latin typeface="Calibri"/>
                <a:cs typeface="Calibri"/>
              </a:rPr>
              <a:t>A.</a:t>
            </a:r>
            <a:r>
              <a:rPr dirty="0" sz="280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245">
                <a:solidFill>
                  <a:srgbClr val="E7D9BF"/>
                </a:solidFill>
                <a:latin typeface="Calibri"/>
                <a:cs typeface="Calibri"/>
              </a:rPr>
              <a:t>Configuration</a:t>
            </a:r>
            <a:r>
              <a:rPr dirty="0" sz="28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204">
                <a:solidFill>
                  <a:srgbClr val="E7D9BF"/>
                </a:solidFill>
                <a:latin typeface="Calibri"/>
                <a:cs typeface="Calibri"/>
              </a:rPr>
              <a:t>matérielle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4902" y="4279242"/>
            <a:ext cx="7494905" cy="151130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800" spc="-50">
                <a:solidFill>
                  <a:srgbClr val="E7D9BF"/>
                </a:solidFill>
                <a:latin typeface="Calibri"/>
                <a:cs typeface="Calibri"/>
              </a:rPr>
              <a:t>1.</a:t>
            </a:r>
            <a:r>
              <a:rPr dirty="0" sz="2800" spc="145">
                <a:solidFill>
                  <a:srgbClr val="E7D9BF"/>
                </a:solidFill>
                <a:latin typeface="Calibri"/>
                <a:cs typeface="Calibri"/>
              </a:rPr>
              <a:t> Liste</a:t>
            </a:r>
            <a:r>
              <a:rPr dirty="0" sz="2800" spc="1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270">
                <a:solidFill>
                  <a:srgbClr val="E7D9BF"/>
                </a:solidFill>
                <a:latin typeface="Calibri"/>
                <a:cs typeface="Calibri"/>
              </a:rPr>
              <a:t>des</a:t>
            </a:r>
            <a:r>
              <a:rPr dirty="0" sz="2800" spc="1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229">
                <a:solidFill>
                  <a:srgbClr val="E7D9BF"/>
                </a:solidFill>
                <a:latin typeface="Calibri"/>
                <a:cs typeface="Calibri"/>
              </a:rPr>
              <a:t>machines</a:t>
            </a:r>
            <a:r>
              <a:rPr dirty="0" sz="2800" spc="1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25">
                <a:solidFill>
                  <a:srgbClr val="E7D9BF"/>
                </a:solidFill>
                <a:latin typeface="Calibri"/>
                <a:cs typeface="Calibri"/>
              </a:rPr>
              <a:t>utilisées</a:t>
            </a:r>
            <a:endParaRPr sz="2800">
              <a:latin typeface="Calibri"/>
              <a:cs typeface="Calibri"/>
            </a:endParaRPr>
          </a:p>
          <a:p>
            <a:pPr marL="512445" marR="5080">
              <a:lnSpc>
                <a:spcPct val="116100"/>
              </a:lnSpc>
              <a:tabLst>
                <a:tab pos="949325" algn="l"/>
              </a:tabLst>
            </a:pPr>
            <a:r>
              <a:rPr dirty="0" sz="2800" spc="275">
                <a:solidFill>
                  <a:srgbClr val="E7D9BF"/>
                </a:solidFill>
                <a:latin typeface="Calibri"/>
                <a:cs typeface="Calibri"/>
              </a:rPr>
              <a:t>4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270">
                <a:solidFill>
                  <a:srgbClr val="E7D9BF"/>
                </a:solidFill>
                <a:latin typeface="Calibri"/>
                <a:cs typeface="Calibri"/>
              </a:rPr>
              <a:t>Machine</a:t>
            </a:r>
            <a:r>
              <a:rPr dirty="0" sz="2800" spc="30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45">
                <a:solidFill>
                  <a:srgbClr val="E7D9BF"/>
                </a:solidFill>
                <a:latin typeface="Calibri"/>
                <a:cs typeface="Calibri"/>
              </a:rPr>
              <a:t>Virtuelle</a:t>
            </a:r>
            <a:r>
              <a:rPr dirty="0" sz="2800" spc="30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800" spc="30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90">
                <a:solidFill>
                  <a:srgbClr val="E7D9BF"/>
                </a:solidFill>
                <a:latin typeface="Calibri"/>
                <a:cs typeface="Calibri"/>
              </a:rPr>
              <a:t>VirtualBox</a:t>
            </a:r>
            <a:r>
              <a:rPr dirty="0" sz="2800" spc="3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45">
                <a:solidFill>
                  <a:srgbClr val="E7D9BF"/>
                </a:solidFill>
                <a:latin typeface="Calibri"/>
                <a:cs typeface="Calibri"/>
              </a:rPr>
              <a:t>invité 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800" spc="26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50">
                <a:solidFill>
                  <a:srgbClr val="E7D9BF"/>
                </a:solidFill>
                <a:latin typeface="Calibri"/>
                <a:cs typeface="Calibri"/>
              </a:rPr>
              <a:t>une</a:t>
            </a:r>
            <a:r>
              <a:rPr dirty="0" sz="2800" spc="2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254">
                <a:solidFill>
                  <a:srgbClr val="E7D9BF"/>
                </a:solidFill>
                <a:latin typeface="Calibri"/>
                <a:cs typeface="Calibri"/>
              </a:rPr>
              <a:t>machine</a:t>
            </a:r>
            <a:r>
              <a:rPr dirty="0" sz="2800" spc="26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75">
                <a:solidFill>
                  <a:srgbClr val="E7D9BF"/>
                </a:solidFill>
                <a:latin typeface="Calibri"/>
                <a:cs typeface="Calibri"/>
              </a:rPr>
              <a:t>hote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-12700" y="5831474"/>
            <a:ext cx="7600315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615315" algn="l"/>
                <a:tab pos="3364229" algn="l"/>
                <a:tab pos="5524500" algn="l"/>
                <a:tab pos="6285230" algn="l"/>
              </a:tabLst>
            </a:pPr>
            <a:r>
              <a:rPr dirty="0" sz="2800" spc="100">
                <a:solidFill>
                  <a:srgbClr val="E7D9BF"/>
                </a:solidFill>
                <a:latin typeface="Calibri"/>
                <a:cs typeface="Calibri"/>
              </a:rPr>
              <a:t>2.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240">
                <a:solidFill>
                  <a:srgbClr val="E7D9BF"/>
                </a:solidFill>
                <a:latin typeface="Calibri"/>
                <a:cs typeface="Calibri"/>
              </a:rPr>
              <a:t>Spécifications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190">
                <a:solidFill>
                  <a:srgbClr val="E7D9BF"/>
                </a:solidFill>
                <a:latin typeface="Calibri"/>
                <a:cs typeface="Calibri"/>
              </a:rPr>
              <a:t>techniques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35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295">
                <a:solidFill>
                  <a:srgbClr val="E7D9BF"/>
                </a:solidFill>
                <a:latin typeface="Calibri"/>
                <a:cs typeface="Calibri"/>
              </a:rPr>
              <a:t>chaque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-12700" y="6326774"/>
            <a:ext cx="1501775" cy="45465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245">
                <a:solidFill>
                  <a:srgbClr val="E7D9BF"/>
                </a:solidFill>
                <a:latin typeface="Calibri"/>
                <a:cs typeface="Calibri"/>
              </a:rPr>
              <a:t>machine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-12700" y="7746341"/>
            <a:ext cx="4822190" cy="1511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35025" marR="720725" indent="-822960">
              <a:lnSpc>
                <a:spcPct val="116100"/>
              </a:lnSpc>
              <a:spcBef>
                <a:spcPts val="95"/>
              </a:spcBef>
            </a:pPr>
            <a:r>
              <a:rPr dirty="0" sz="2800" spc="125">
                <a:solidFill>
                  <a:srgbClr val="E7D9BF"/>
                </a:solidFill>
                <a:latin typeface="Calibri"/>
                <a:cs typeface="Calibri"/>
              </a:rPr>
              <a:t>3.</a:t>
            </a:r>
            <a:r>
              <a:rPr dirty="0" sz="28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245">
                <a:solidFill>
                  <a:srgbClr val="E7D9BF"/>
                </a:solidFill>
                <a:latin typeface="Calibri"/>
                <a:cs typeface="Calibri"/>
              </a:rPr>
              <a:t>Configuration</a:t>
            </a:r>
            <a:r>
              <a:rPr dirty="0" sz="2800" spc="229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220">
                <a:solidFill>
                  <a:srgbClr val="E7D9BF"/>
                </a:solidFill>
                <a:latin typeface="Calibri"/>
                <a:cs typeface="Calibri"/>
              </a:rPr>
              <a:t>réseau </a:t>
            </a:r>
            <a:r>
              <a:rPr dirty="0" sz="2800" spc="240">
                <a:solidFill>
                  <a:srgbClr val="E7D9BF"/>
                </a:solidFill>
                <a:latin typeface="Calibri"/>
                <a:cs typeface="Calibri"/>
              </a:rPr>
              <a:t>adresses</a:t>
            </a:r>
            <a:r>
              <a:rPr dirty="0" sz="280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800" spc="105">
                <a:solidFill>
                  <a:srgbClr val="E7D9BF"/>
                </a:solidFill>
                <a:latin typeface="Calibri"/>
                <a:cs typeface="Calibri"/>
              </a:rPr>
              <a:t>IP</a:t>
            </a:r>
            <a:endParaRPr sz="2800">
              <a:latin typeface="Calibri"/>
              <a:cs typeface="Calibri"/>
            </a:endParaRPr>
          </a:p>
          <a:p>
            <a:pPr marL="1156335">
              <a:lnSpc>
                <a:spcPct val="100000"/>
              </a:lnSpc>
              <a:spcBef>
                <a:spcPts val="540"/>
              </a:spcBef>
              <a:tabLst>
                <a:tab pos="2686050" algn="l"/>
                <a:tab pos="4021454" algn="l"/>
              </a:tabLst>
            </a:pPr>
            <a:r>
              <a:rPr dirty="0" sz="2800" spc="265">
                <a:solidFill>
                  <a:srgbClr val="E7D9BF"/>
                </a:solidFill>
                <a:latin typeface="Calibri"/>
                <a:cs typeface="Calibri"/>
              </a:rPr>
              <a:t>mode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190">
                <a:solidFill>
                  <a:srgbClr val="E7D9BF"/>
                </a:solidFill>
                <a:latin typeface="Calibri"/>
                <a:cs typeface="Calibri"/>
              </a:rPr>
              <a:t>pont</a:t>
            </a:r>
            <a:r>
              <a:rPr dirty="0" sz="28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800" spc="170">
                <a:solidFill>
                  <a:srgbClr val="E7D9BF"/>
                </a:solidFill>
                <a:latin typeface="Calibri"/>
                <a:cs typeface="Calibri"/>
              </a:rPr>
              <a:t>pour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9276215" y="5003098"/>
            <a:ext cx="104775" cy="581025"/>
            <a:chOff x="9276215" y="5003098"/>
            <a:chExt cx="104775" cy="581025"/>
          </a:xfrm>
        </p:grpSpPr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6215" y="5003098"/>
              <a:ext cx="104775" cy="104774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6215" y="5479348"/>
              <a:ext cx="104775" cy="104774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8958716" y="4268099"/>
            <a:ext cx="9281795" cy="2882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8295" marR="5080" indent="-316230">
              <a:lnSpc>
                <a:spcPct val="117900"/>
              </a:lnSpc>
              <a:spcBef>
                <a:spcPts val="90"/>
              </a:spcBef>
              <a:buAutoNum type="arabicPeriod"/>
              <a:tabLst>
                <a:tab pos="1003935" algn="l"/>
              </a:tabLst>
            </a:pPr>
            <a:r>
              <a:rPr dirty="0" sz="2650" spc="195">
                <a:solidFill>
                  <a:srgbClr val="E7D9BF"/>
                </a:solidFill>
                <a:latin typeface="Calibri"/>
                <a:cs typeface="Calibri"/>
              </a:rPr>
              <a:t>Système</a:t>
            </a:r>
            <a:r>
              <a:rPr dirty="0" sz="26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29">
                <a:solidFill>
                  <a:srgbClr val="E7D9BF"/>
                </a:solidFill>
                <a:latin typeface="Calibri"/>
                <a:cs typeface="Calibri"/>
              </a:rPr>
              <a:t>d'exploitation</a:t>
            </a:r>
            <a:r>
              <a:rPr dirty="0" sz="26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120">
                <a:solidFill>
                  <a:srgbClr val="E7D9BF"/>
                </a:solidFill>
                <a:latin typeface="Calibri"/>
                <a:cs typeface="Calibri"/>
              </a:rPr>
              <a:t>utilisé</a:t>
            </a:r>
            <a:r>
              <a:rPr dirty="0" sz="26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55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6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05">
                <a:solidFill>
                  <a:srgbClr val="E7D9BF"/>
                </a:solidFill>
                <a:latin typeface="Calibri"/>
                <a:cs typeface="Calibri"/>
              </a:rPr>
              <a:t>chaque</a:t>
            </a:r>
            <a:r>
              <a:rPr dirty="0" sz="26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45">
                <a:solidFill>
                  <a:srgbClr val="E7D9BF"/>
                </a:solidFill>
                <a:latin typeface="Calibri"/>
                <a:cs typeface="Calibri"/>
              </a:rPr>
              <a:t>machine </a:t>
            </a:r>
            <a:r>
              <a:rPr dirty="0" sz="2650" spc="245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650" spc="165">
                <a:solidFill>
                  <a:srgbClr val="E7D9BF"/>
                </a:solidFill>
                <a:latin typeface="Calibri"/>
                <a:cs typeface="Calibri"/>
              </a:rPr>
              <a:t>version</a:t>
            </a:r>
            <a:r>
              <a:rPr dirty="0" sz="26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20">
                <a:solidFill>
                  <a:srgbClr val="E7D9BF"/>
                </a:solidFill>
                <a:latin typeface="Calibri"/>
                <a:cs typeface="Calibri"/>
              </a:rPr>
              <a:t>20.04</a:t>
            </a:r>
            <a:r>
              <a:rPr dirty="0" sz="26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7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6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95">
                <a:solidFill>
                  <a:srgbClr val="E7D9BF"/>
                </a:solidFill>
                <a:latin typeface="Calibri"/>
                <a:cs typeface="Calibri"/>
              </a:rPr>
              <a:t>ubuntu</a:t>
            </a:r>
            <a:r>
              <a:rPr dirty="0" sz="26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55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65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165">
                <a:solidFill>
                  <a:srgbClr val="E7D9BF"/>
                </a:solidFill>
                <a:latin typeface="Calibri"/>
                <a:cs typeface="Calibri"/>
              </a:rPr>
              <a:t>les</a:t>
            </a:r>
            <a:r>
              <a:rPr dirty="0" sz="265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29">
                <a:solidFill>
                  <a:srgbClr val="E7D9BF"/>
                </a:solidFill>
                <a:latin typeface="Calibri"/>
                <a:cs typeface="Calibri"/>
              </a:rPr>
              <a:t>machines</a:t>
            </a:r>
            <a:r>
              <a:rPr dirty="0" sz="2650" spc="22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125">
                <a:solidFill>
                  <a:srgbClr val="E7D9BF"/>
                </a:solidFill>
                <a:latin typeface="Calibri"/>
                <a:cs typeface="Calibri"/>
              </a:rPr>
              <a:t>virtuelles </a:t>
            </a:r>
            <a:r>
              <a:rPr dirty="0" sz="2650" spc="125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2650" spc="165">
                <a:solidFill>
                  <a:srgbClr val="E7D9BF"/>
                </a:solidFill>
                <a:latin typeface="Calibri"/>
                <a:cs typeface="Calibri"/>
              </a:rPr>
              <a:t>version</a:t>
            </a:r>
            <a:r>
              <a:rPr dirty="0" sz="26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25">
                <a:solidFill>
                  <a:srgbClr val="E7D9BF"/>
                </a:solidFill>
                <a:latin typeface="Calibri"/>
                <a:cs typeface="Calibri"/>
              </a:rPr>
              <a:t>Windows</a:t>
            </a:r>
            <a:r>
              <a:rPr dirty="0" sz="26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55">
                <a:solidFill>
                  <a:srgbClr val="E7D9BF"/>
                </a:solidFill>
                <a:latin typeface="Calibri"/>
                <a:cs typeface="Calibri"/>
              </a:rPr>
              <a:t>sur</a:t>
            </a:r>
            <a:r>
              <a:rPr dirty="0" sz="26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05">
                <a:solidFill>
                  <a:srgbClr val="E7D9BF"/>
                </a:solidFill>
                <a:latin typeface="Calibri"/>
                <a:cs typeface="Calibri"/>
              </a:rPr>
              <a:t>la</a:t>
            </a:r>
            <a:r>
              <a:rPr dirty="0" sz="26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54">
                <a:solidFill>
                  <a:srgbClr val="E7D9BF"/>
                </a:solidFill>
                <a:latin typeface="Calibri"/>
                <a:cs typeface="Calibri"/>
              </a:rPr>
              <a:t>machine</a:t>
            </a:r>
            <a:r>
              <a:rPr dirty="0" sz="26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175">
                <a:solidFill>
                  <a:srgbClr val="E7D9BF"/>
                </a:solidFill>
                <a:latin typeface="Calibri"/>
                <a:cs typeface="Calibri"/>
              </a:rPr>
              <a:t>hote</a:t>
            </a:r>
            <a:endParaRPr sz="2650">
              <a:latin typeface="Calibri"/>
              <a:cs typeface="Calibri"/>
            </a:endParaRPr>
          </a:p>
          <a:p>
            <a:pPr marL="320675" marR="3402965" indent="-308610">
              <a:lnSpc>
                <a:spcPct val="117900"/>
              </a:lnSpc>
              <a:buAutoNum type="arabicPeriod"/>
              <a:tabLst>
                <a:tab pos="407034" algn="l"/>
              </a:tabLst>
            </a:pPr>
            <a:r>
              <a:rPr dirty="0" sz="2650" spc="170">
                <a:solidFill>
                  <a:srgbClr val="E7D9BF"/>
                </a:solidFill>
                <a:latin typeface="Calibri"/>
                <a:cs typeface="Calibri"/>
              </a:rPr>
              <a:t>Version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7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650" spc="21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05">
                <a:solidFill>
                  <a:srgbClr val="E7D9BF"/>
                </a:solidFill>
                <a:latin typeface="Calibri"/>
                <a:cs typeface="Calibri"/>
              </a:rPr>
              <a:t>chaque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60">
                <a:solidFill>
                  <a:srgbClr val="E7D9BF"/>
                </a:solidFill>
                <a:latin typeface="Calibri"/>
                <a:cs typeface="Calibri"/>
              </a:rPr>
              <a:t>logiciel</a:t>
            </a:r>
            <a:r>
              <a:rPr dirty="0" sz="2650" spc="2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110">
                <a:solidFill>
                  <a:srgbClr val="E7D9BF"/>
                </a:solidFill>
                <a:latin typeface="Calibri"/>
                <a:cs typeface="Calibri"/>
              </a:rPr>
              <a:t>utilisé </a:t>
            </a:r>
            <a:r>
              <a:rPr dirty="0" sz="2650" spc="235">
                <a:solidFill>
                  <a:srgbClr val="E7D9BF"/>
                </a:solidFill>
                <a:latin typeface="Calibri"/>
                <a:cs typeface="Calibri"/>
              </a:rPr>
              <a:t>ProxySQL</a:t>
            </a:r>
            <a:endParaRPr sz="2650">
              <a:latin typeface="Calibri"/>
              <a:cs typeface="Calibri"/>
            </a:endParaRPr>
          </a:p>
          <a:p>
            <a:pPr marL="320675">
              <a:lnSpc>
                <a:spcPct val="100000"/>
              </a:lnSpc>
              <a:spcBef>
                <a:spcPts val="570"/>
              </a:spcBef>
            </a:pPr>
            <a:r>
              <a:rPr dirty="0" sz="2650" spc="200">
                <a:solidFill>
                  <a:srgbClr val="E7D9BF"/>
                </a:solidFill>
                <a:latin typeface="Calibri"/>
                <a:cs typeface="Calibri"/>
              </a:rPr>
              <a:t>mysql-</a:t>
            </a:r>
            <a:r>
              <a:rPr dirty="0" sz="2650" spc="170">
                <a:solidFill>
                  <a:srgbClr val="E7D9BF"/>
                </a:solidFill>
                <a:latin typeface="Calibri"/>
                <a:cs typeface="Calibri"/>
              </a:rPr>
              <a:t>server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958716" y="7601849"/>
            <a:ext cx="5934075" cy="145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7804" marR="5080" indent="-205740">
              <a:lnSpc>
                <a:spcPct val="117900"/>
              </a:lnSpc>
              <a:spcBef>
                <a:spcPts val="90"/>
              </a:spcBef>
            </a:pPr>
            <a:r>
              <a:rPr dirty="0" sz="2650" spc="125">
                <a:solidFill>
                  <a:srgbClr val="E7D9BF"/>
                </a:solidFill>
                <a:latin typeface="Calibri"/>
                <a:cs typeface="Calibri"/>
              </a:rPr>
              <a:t>3.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45">
                <a:solidFill>
                  <a:srgbClr val="E7D9BF"/>
                </a:solidFill>
                <a:latin typeface="Calibri"/>
                <a:cs typeface="Calibri"/>
              </a:rPr>
              <a:t>Configuration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7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05">
                <a:solidFill>
                  <a:srgbClr val="E7D9BF"/>
                </a:solidFill>
                <a:latin typeface="Calibri"/>
                <a:cs typeface="Calibri"/>
              </a:rPr>
              <a:t>chaque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50">
                <a:solidFill>
                  <a:srgbClr val="E7D9BF"/>
                </a:solidFill>
                <a:latin typeface="Calibri"/>
                <a:cs typeface="Calibri"/>
              </a:rPr>
              <a:t>logiciel </a:t>
            </a:r>
            <a:r>
              <a:rPr dirty="0" sz="2650" spc="180">
                <a:solidFill>
                  <a:srgbClr val="E7D9BF"/>
                </a:solidFill>
                <a:latin typeface="Calibri"/>
                <a:cs typeface="Calibri"/>
              </a:rPr>
              <a:t>fichiers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37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configuration</a:t>
            </a:r>
            <a:endParaRPr sz="2650">
              <a:latin typeface="Calibri"/>
              <a:cs typeface="Calibri"/>
            </a:endParaRPr>
          </a:p>
          <a:p>
            <a:pPr marL="217804">
              <a:lnSpc>
                <a:spcPct val="100000"/>
              </a:lnSpc>
              <a:spcBef>
                <a:spcPts val="570"/>
              </a:spcBef>
            </a:pPr>
            <a:r>
              <a:rPr dirty="0" sz="2650" spc="180">
                <a:solidFill>
                  <a:srgbClr val="E7D9BF"/>
                </a:solidFill>
                <a:latin typeface="Calibri"/>
                <a:cs typeface="Calibri"/>
              </a:rPr>
              <a:t>ports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105">
                <a:solidFill>
                  <a:srgbClr val="E7D9BF"/>
                </a:solidFill>
                <a:latin typeface="Calibri"/>
                <a:cs typeface="Calibri"/>
              </a:rPr>
              <a:t>utilisés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028907" y="2666044"/>
            <a:ext cx="8289925" cy="1627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835">
                <a:solidFill>
                  <a:srgbClr val="E7D9BF"/>
                </a:solidFill>
                <a:latin typeface="Calibri"/>
                <a:cs typeface="Calibri"/>
              </a:rPr>
              <a:t>a-</a:t>
            </a:r>
            <a:r>
              <a:rPr dirty="0" sz="5000" spc="3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5000" spc="555">
                <a:solidFill>
                  <a:srgbClr val="E7D9BF"/>
                </a:solidFill>
                <a:latin typeface="Calibri"/>
                <a:cs typeface="Calibri"/>
              </a:rPr>
              <a:t>Base</a:t>
            </a:r>
            <a:r>
              <a:rPr dirty="0" sz="5000" spc="3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5000" spc="66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5000" spc="3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5000" spc="450">
                <a:solidFill>
                  <a:srgbClr val="E7D9BF"/>
                </a:solidFill>
                <a:latin typeface="Calibri"/>
                <a:cs typeface="Calibri"/>
              </a:rPr>
              <a:t>donnée</a:t>
            </a:r>
            <a:endParaRPr sz="5000">
              <a:latin typeface="Calibri"/>
              <a:cs typeface="Calibri"/>
            </a:endParaRPr>
          </a:p>
          <a:p>
            <a:pPr marL="3942079">
              <a:lnSpc>
                <a:spcPct val="100000"/>
              </a:lnSpc>
              <a:spcBef>
                <a:spcPts val="3429"/>
              </a:spcBef>
            </a:pPr>
            <a:r>
              <a:rPr dirty="0" sz="2650" spc="130">
                <a:solidFill>
                  <a:srgbClr val="E7D9BF"/>
                </a:solidFill>
                <a:latin typeface="Calibri"/>
                <a:cs typeface="Calibri"/>
              </a:rPr>
              <a:t>B.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45">
                <a:solidFill>
                  <a:srgbClr val="E7D9BF"/>
                </a:solidFill>
                <a:latin typeface="Calibri"/>
                <a:cs typeface="Calibri"/>
              </a:rPr>
              <a:t>Configuration</a:t>
            </a:r>
            <a:r>
              <a:rPr dirty="0" sz="2650" spc="21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2650" spc="240">
                <a:solidFill>
                  <a:srgbClr val="E7D9BF"/>
                </a:solidFill>
                <a:latin typeface="Calibri"/>
                <a:cs typeface="Calibri"/>
              </a:rPr>
              <a:t>logicielle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820" y="-66053"/>
            <a:ext cx="10149205" cy="2520950"/>
          </a:xfrm>
          <a:prstGeom prst="rect"/>
        </p:spPr>
        <p:txBody>
          <a:bodyPr wrap="square" lIns="0" tIns="118110" rIns="0" bIns="0" rtlCol="0" vert="horz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930"/>
              </a:spcBef>
            </a:pPr>
            <a:r>
              <a:rPr dirty="0" sz="5850" spc="525" b="1">
                <a:solidFill>
                  <a:srgbClr val="6A4931"/>
                </a:solidFill>
                <a:latin typeface="Cambria"/>
                <a:cs typeface="Cambria"/>
              </a:rPr>
              <a:t>III-</a:t>
            </a:r>
            <a:r>
              <a:rPr dirty="0" sz="5850" spc="505" b="1">
                <a:solidFill>
                  <a:srgbClr val="6A4931"/>
                </a:solidFill>
                <a:latin typeface="Cambria"/>
                <a:cs typeface="Cambria"/>
              </a:rPr>
              <a:t>Les</a:t>
            </a:r>
            <a:r>
              <a:rPr dirty="0" sz="5850" spc="270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z="5850" spc="340" b="1">
                <a:solidFill>
                  <a:srgbClr val="6A4931"/>
                </a:solidFill>
                <a:latin typeface="Cambria"/>
                <a:cs typeface="Cambria"/>
              </a:rPr>
              <a:t>paramètres</a:t>
            </a:r>
            <a:r>
              <a:rPr dirty="0" sz="5850" spc="275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z="5850" spc="405" b="1">
                <a:solidFill>
                  <a:srgbClr val="6A4931"/>
                </a:solidFill>
                <a:latin typeface="Cambria"/>
                <a:cs typeface="Cambria"/>
              </a:rPr>
              <a:t>de </a:t>
            </a:r>
            <a:r>
              <a:rPr dirty="0" sz="5850" spc="440" b="1">
                <a:solidFill>
                  <a:srgbClr val="6A4931"/>
                </a:solidFill>
                <a:latin typeface="Cambria"/>
                <a:cs typeface="Cambria"/>
              </a:rPr>
              <a:t>l'environnement</a:t>
            </a:r>
            <a:r>
              <a:rPr dirty="0" sz="5850" spc="325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z="5850" spc="350" b="1">
                <a:solidFill>
                  <a:srgbClr val="6A4931"/>
                </a:solidFill>
                <a:latin typeface="Cambria"/>
                <a:cs typeface="Cambria"/>
              </a:rPr>
              <a:t>matériel </a:t>
            </a:r>
            <a:r>
              <a:rPr dirty="0" sz="5850" spc="195" b="1">
                <a:solidFill>
                  <a:srgbClr val="6A4931"/>
                </a:solidFill>
                <a:latin typeface="Cambria"/>
                <a:cs typeface="Cambria"/>
              </a:rPr>
              <a:t>et</a:t>
            </a:r>
            <a:r>
              <a:rPr dirty="0" sz="5850" spc="270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z="5850" spc="100" b="1">
                <a:solidFill>
                  <a:srgbClr val="6A4931"/>
                </a:solidFill>
                <a:latin typeface="Cambria"/>
                <a:cs typeface="Cambria"/>
              </a:rPr>
              <a:t>test</a:t>
            </a:r>
            <a:endParaRPr sz="58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-12700" y="4202093"/>
            <a:ext cx="7607934" cy="44627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15"/>
              </a:spcBef>
            </a:pPr>
            <a:r>
              <a:rPr dirty="0" sz="3700" spc="190">
                <a:solidFill>
                  <a:srgbClr val="E7D9BF"/>
                </a:solidFill>
                <a:latin typeface="Calibri"/>
                <a:cs typeface="Calibri"/>
              </a:rPr>
              <a:t>A</a:t>
            </a:r>
            <a:r>
              <a:rPr dirty="0" sz="370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700" spc="385">
                <a:solidFill>
                  <a:srgbClr val="E7D9BF"/>
                </a:solidFill>
                <a:latin typeface="Calibri"/>
                <a:cs typeface="Calibri"/>
              </a:rPr>
              <a:t>propo</a:t>
            </a:r>
            <a:r>
              <a:rPr dirty="0" sz="370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700" spc="495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70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700" spc="250">
                <a:solidFill>
                  <a:srgbClr val="E7D9BF"/>
                </a:solidFill>
                <a:latin typeface="Calibri"/>
                <a:cs typeface="Calibri"/>
              </a:rPr>
              <a:t>l'ordinateur</a:t>
            </a:r>
            <a:r>
              <a:rPr dirty="0" sz="370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700" spc="140">
                <a:solidFill>
                  <a:srgbClr val="E7D9BF"/>
                </a:solidFill>
                <a:latin typeface="Calibri"/>
                <a:cs typeface="Calibri"/>
              </a:rPr>
              <a:t>utiliser: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Calibri"/>
              <a:cs typeface="Calibri"/>
            </a:endParaRPr>
          </a:p>
          <a:p>
            <a:pPr marL="12700" marR="8890">
              <a:lnSpc>
                <a:spcPct val="116900"/>
              </a:lnSpc>
              <a:tabLst>
                <a:tab pos="3234690" algn="l"/>
              </a:tabLst>
            </a:pPr>
            <a:r>
              <a:rPr dirty="0" sz="3100" spc="240">
                <a:solidFill>
                  <a:srgbClr val="E7D9BF"/>
                </a:solidFill>
                <a:latin typeface="Calibri"/>
                <a:cs typeface="Calibri"/>
              </a:rPr>
              <a:t>processeur</a:t>
            </a:r>
            <a:r>
              <a:rPr dirty="0" sz="3100" spc="3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100" spc="130">
                <a:solidFill>
                  <a:srgbClr val="E7D9BF"/>
                </a:solidFill>
                <a:latin typeface="Calibri"/>
                <a:cs typeface="Calibri"/>
              </a:rPr>
              <a:t>:</a:t>
            </a:r>
            <a:r>
              <a:rPr dirty="0" sz="3100" spc="3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100" spc="180">
                <a:solidFill>
                  <a:srgbClr val="E7D9BF"/>
                </a:solidFill>
                <a:latin typeface="Calibri"/>
                <a:cs typeface="Calibri"/>
              </a:rPr>
              <a:t>Intel(R)</a:t>
            </a:r>
            <a:r>
              <a:rPr dirty="0" sz="3100" spc="33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100" spc="300">
                <a:solidFill>
                  <a:srgbClr val="E7D9BF"/>
                </a:solidFill>
                <a:latin typeface="Calibri"/>
                <a:cs typeface="Calibri"/>
              </a:rPr>
              <a:t>Celeron(R)</a:t>
            </a:r>
            <a:r>
              <a:rPr dirty="0" sz="3100" spc="3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100" spc="500">
                <a:solidFill>
                  <a:srgbClr val="E7D9BF"/>
                </a:solidFill>
                <a:latin typeface="Calibri"/>
                <a:cs typeface="Calibri"/>
              </a:rPr>
              <a:t>N4000 </a:t>
            </a:r>
            <a:r>
              <a:rPr dirty="0" sz="3100" spc="465">
                <a:solidFill>
                  <a:srgbClr val="E7D9BF"/>
                </a:solidFill>
                <a:latin typeface="Calibri"/>
                <a:cs typeface="Calibri"/>
              </a:rPr>
              <a:t>CPU</a:t>
            </a:r>
            <a:r>
              <a:rPr dirty="0" sz="31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100" spc="-860">
                <a:solidFill>
                  <a:srgbClr val="E7D9BF"/>
                </a:solidFill>
                <a:latin typeface="Calibri"/>
                <a:cs typeface="Calibri"/>
              </a:rPr>
              <a:t>@</a:t>
            </a:r>
            <a:r>
              <a:rPr dirty="0" sz="31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100" spc="185">
                <a:solidFill>
                  <a:srgbClr val="E7D9BF"/>
                </a:solidFill>
                <a:latin typeface="Calibri"/>
                <a:cs typeface="Calibri"/>
              </a:rPr>
              <a:t>1.10GHz</a:t>
            </a:r>
            <a:r>
              <a:rPr dirty="0" sz="3100">
                <a:solidFill>
                  <a:srgbClr val="E7D9BF"/>
                </a:solidFill>
                <a:latin typeface="Calibri"/>
                <a:cs typeface="Calibri"/>
              </a:rPr>
              <a:t>	1.10</a:t>
            </a:r>
            <a:r>
              <a:rPr dirty="0" sz="3100" spc="2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100" spc="505">
                <a:solidFill>
                  <a:srgbClr val="E7D9BF"/>
                </a:solidFill>
                <a:latin typeface="Calibri"/>
                <a:cs typeface="Calibri"/>
              </a:rPr>
              <a:t>GHz</a:t>
            </a:r>
            <a:endParaRPr sz="3100">
              <a:latin typeface="Calibri"/>
              <a:cs typeface="Calibri"/>
            </a:endParaRPr>
          </a:p>
          <a:p>
            <a:pPr marL="12700" marR="5080">
              <a:lnSpc>
                <a:spcPct val="116900"/>
              </a:lnSpc>
              <a:tabLst>
                <a:tab pos="1886585" algn="l"/>
                <a:tab pos="2919730" algn="l"/>
                <a:tab pos="4695825" algn="l"/>
                <a:tab pos="5866765" algn="l"/>
                <a:tab pos="6640830" algn="l"/>
              </a:tabLst>
            </a:pPr>
            <a:r>
              <a:rPr dirty="0" sz="3100" spc="229">
                <a:solidFill>
                  <a:srgbClr val="E7D9BF"/>
                </a:solidFill>
                <a:latin typeface="Calibri"/>
                <a:cs typeface="Calibri"/>
              </a:rPr>
              <a:t>Mémoire</a:t>
            </a:r>
            <a:r>
              <a:rPr dirty="0" sz="31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100" spc="185">
                <a:solidFill>
                  <a:srgbClr val="E7D9BF"/>
                </a:solidFill>
                <a:latin typeface="Calibri"/>
                <a:cs typeface="Calibri"/>
              </a:rPr>
              <a:t>RAM</a:t>
            </a:r>
            <a:r>
              <a:rPr dirty="0" sz="31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100" spc="210">
                <a:solidFill>
                  <a:srgbClr val="E7D9BF"/>
                </a:solidFill>
                <a:latin typeface="Calibri"/>
                <a:cs typeface="Calibri"/>
              </a:rPr>
              <a:t>installée</a:t>
            </a:r>
            <a:r>
              <a:rPr dirty="0" sz="31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100" spc="295">
                <a:solidFill>
                  <a:srgbClr val="E7D9BF"/>
                </a:solidFill>
                <a:latin typeface="Calibri"/>
                <a:cs typeface="Calibri"/>
              </a:rPr>
              <a:t>:4,00</a:t>
            </a:r>
            <a:r>
              <a:rPr dirty="0" sz="31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100" spc="555">
                <a:solidFill>
                  <a:srgbClr val="E7D9BF"/>
                </a:solidFill>
                <a:latin typeface="Calibri"/>
                <a:cs typeface="Calibri"/>
              </a:rPr>
              <a:t>Go</a:t>
            </a:r>
            <a:r>
              <a:rPr dirty="0" sz="31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100" spc="190">
                <a:solidFill>
                  <a:srgbClr val="E7D9BF"/>
                </a:solidFill>
                <a:latin typeface="Calibri"/>
                <a:cs typeface="Calibri"/>
              </a:rPr>
              <a:t>(3,75 </a:t>
            </a:r>
            <a:r>
              <a:rPr dirty="0" sz="3100" spc="580">
                <a:solidFill>
                  <a:srgbClr val="E7D9BF"/>
                </a:solidFill>
                <a:latin typeface="Calibri"/>
                <a:cs typeface="Calibri"/>
              </a:rPr>
              <a:t>Go</a:t>
            </a:r>
            <a:r>
              <a:rPr dirty="0" sz="3100" spc="23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100" spc="195">
                <a:solidFill>
                  <a:srgbClr val="E7D9BF"/>
                </a:solidFill>
                <a:latin typeface="Calibri"/>
                <a:cs typeface="Calibri"/>
              </a:rPr>
              <a:t>utilisable)</a:t>
            </a:r>
            <a:endParaRPr sz="3100">
              <a:latin typeface="Calibri"/>
              <a:cs typeface="Calibri"/>
            </a:endParaRPr>
          </a:p>
          <a:p>
            <a:pPr marL="12700" marR="13335">
              <a:lnSpc>
                <a:spcPct val="116900"/>
              </a:lnSpc>
              <a:spcBef>
                <a:spcPts val="5"/>
              </a:spcBef>
              <a:tabLst>
                <a:tab pos="1932939" algn="l"/>
                <a:tab pos="3406140" algn="l"/>
                <a:tab pos="6031865" algn="l"/>
              </a:tabLst>
            </a:pPr>
            <a:r>
              <a:rPr dirty="0" sz="3100" spc="250">
                <a:solidFill>
                  <a:srgbClr val="E7D9BF"/>
                </a:solidFill>
                <a:latin typeface="Calibri"/>
                <a:cs typeface="Calibri"/>
              </a:rPr>
              <a:t>Type</a:t>
            </a:r>
            <a:r>
              <a:rPr dirty="0" sz="31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100" spc="190">
                <a:solidFill>
                  <a:srgbClr val="E7D9BF"/>
                </a:solidFill>
                <a:latin typeface="Calibri"/>
                <a:cs typeface="Calibri"/>
              </a:rPr>
              <a:t>du</a:t>
            </a:r>
            <a:r>
              <a:rPr dirty="0" sz="31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100" spc="165">
                <a:solidFill>
                  <a:srgbClr val="E7D9BF"/>
                </a:solidFill>
                <a:latin typeface="Calibri"/>
                <a:cs typeface="Calibri"/>
              </a:rPr>
              <a:t>systeme:</a:t>
            </a:r>
            <a:r>
              <a:rPr dirty="0" sz="31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100" spc="204">
                <a:solidFill>
                  <a:srgbClr val="E7D9BF"/>
                </a:solidFill>
                <a:latin typeface="Calibri"/>
                <a:cs typeface="Calibri"/>
              </a:rPr>
              <a:t>Système </a:t>
            </a:r>
            <a:r>
              <a:rPr dirty="0" sz="3100" spc="225">
                <a:solidFill>
                  <a:srgbClr val="E7D9BF"/>
                </a:solidFill>
                <a:latin typeface="Calibri"/>
                <a:cs typeface="Calibri"/>
              </a:rPr>
              <a:t>d’exploitation</a:t>
            </a:r>
            <a:r>
              <a:rPr dirty="0" sz="31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100" spc="420">
                <a:solidFill>
                  <a:srgbClr val="E7D9BF"/>
                </a:solidFill>
                <a:latin typeface="Calibri"/>
                <a:cs typeface="Calibri"/>
              </a:rPr>
              <a:t>64</a:t>
            </a:r>
            <a:r>
              <a:rPr dirty="0" sz="3100" spc="254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100" spc="120">
                <a:solidFill>
                  <a:srgbClr val="E7D9BF"/>
                </a:solidFill>
                <a:latin typeface="Calibri"/>
                <a:cs typeface="Calibri"/>
              </a:rPr>
              <a:t>bits,</a:t>
            </a:r>
            <a:r>
              <a:rPr dirty="0" sz="31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100" spc="240">
                <a:solidFill>
                  <a:srgbClr val="E7D9BF"/>
                </a:solidFill>
                <a:latin typeface="Calibri"/>
                <a:cs typeface="Calibri"/>
              </a:rPr>
              <a:t>processeur</a:t>
            </a:r>
            <a:r>
              <a:rPr dirty="0" sz="3100" spc="254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100" spc="355">
                <a:solidFill>
                  <a:srgbClr val="E7D9BF"/>
                </a:solidFill>
                <a:latin typeface="Calibri"/>
                <a:cs typeface="Calibri"/>
              </a:rPr>
              <a:t>x64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277805" y="4453499"/>
            <a:ext cx="5883910" cy="513080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3600" spc="180">
                <a:solidFill>
                  <a:srgbClr val="E7D9BF"/>
                </a:solidFill>
                <a:latin typeface="Calibri"/>
                <a:cs typeface="Calibri"/>
              </a:rPr>
              <a:t>B.</a:t>
            </a:r>
            <a:r>
              <a:rPr dirty="0" sz="360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600" spc="325">
                <a:solidFill>
                  <a:srgbClr val="E7D9BF"/>
                </a:solidFill>
                <a:latin typeface="Calibri"/>
                <a:cs typeface="Calibri"/>
              </a:rPr>
              <a:t>Configuration</a:t>
            </a:r>
            <a:r>
              <a:rPr dirty="0" sz="360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600" spc="325">
                <a:solidFill>
                  <a:srgbClr val="E7D9BF"/>
                </a:solidFill>
                <a:latin typeface="Calibri"/>
                <a:cs typeface="Calibri"/>
              </a:rPr>
              <a:t>logicielle</a:t>
            </a:r>
            <a:endParaRPr sz="3600">
              <a:latin typeface="Calibri"/>
              <a:cs typeface="Calibri"/>
            </a:endParaRPr>
          </a:p>
          <a:p>
            <a:pPr marL="12700" marR="63500">
              <a:lnSpc>
                <a:spcPct val="116300"/>
              </a:lnSpc>
              <a:spcBef>
                <a:spcPts val="5"/>
              </a:spcBef>
            </a:pPr>
            <a:r>
              <a:rPr dirty="0" sz="3600" spc="-60">
                <a:solidFill>
                  <a:srgbClr val="E7D9BF"/>
                </a:solidFill>
                <a:latin typeface="Calibri"/>
                <a:cs typeface="Calibri"/>
              </a:rPr>
              <a:t>1.</a:t>
            </a:r>
            <a:r>
              <a:rPr dirty="0" sz="3600" spc="1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600" spc="260">
                <a:solidFill>
                  <a:srgbClr val="E7D9BF"/>
                </a:solidFill>
                <a:latin typeface="Calibri"/>
                <a:cs typeface="Calibri"/>
              </a:rPr>
              <a:t>Système</a:t>
            </a:r>
            <a:r>
              <a:rPr dirty="0" sz="3600" spc="1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600" spc="310">
                <a:solidFill>
                  <a:srgbClr val="E7D9BF"/>
                </a:solidFill>
                <a:latin typeface="Calibri"/>
                <a:cs typeface="Calibri"/>
              </a:rPr>
              <a:t>d'exploitation</a:t>
            </a:r>
            <a:r>
              <a:rPr dirty="0" sz="3600" spc="1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600" spc="110">
                <a:solidFill>
                  <a:srgbClr val="E7D9BF"/>
                </a:solidFill>
                <a:latin typeface="Calibri"/>
                <a:cs typeface="Calibri"/>
              </a:rPr>
              <a:t>: </a:t>
            </a:r>
            <a:r>
              <a:rPr dirty="0" sz="3600" spc="220">
                <a:solidFill>
                  <a:srgbClr val="E7D9BF"/>
                </a:solidFill>
                <a:latin typeface="Calibri"/>
                <a:cs typeface="Calibri"/>
              </a:rPr>
              <a:t>version</a:t>
            </a:r>
            <a:r>
              <a:rPr dirty="0" sz="3600" spc="2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600" spc="425">
                <a:solidFill>
                  <a:srgbClr val="E7D9BF"/>
                </a:solidFill>
                <a:latin typeface="Calibri"/>
                <a:cs typeface="Calibri"/>
              </a:rPr>
              <a:t>20.04</a:t>
            </a:r>
            <a:r>
              <a:rPr dirty="0" sz="360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600" spc="500">
                <a:solidFill>
                  <a:srgbClr val="E7D9BF"/>
                </a:solidFill>
                <a:latin typeface="Calibri"/>
                <a:cs typeface="Calibri"/>
              </a:rPr>
              <a:t>de</a:t>
            </a:r>
            <a:r>
              <a:rPr dirty="0" sz="3600" spc="28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600" spc="110">
                <a:solidFill>
                  <a:srgbClr val="E7D9BF"/>
                </a:solidFill>
                <a:latin typeface="Calibri"/>
                <a:cs typeface="Calibri"/>
              </a:rPr>
              <a:t>ubuntu </a:t>
            </a:r>
            <a:r>
              <a:rPr dirty="0" sz="3600" spc="140">
                <a:solidFill>
                  <a:srgbClr val="E7D9BF"/>
                </a:solidFill>
                <a:latin typeface="Calibri"/>
                <a:cs typeface="Calibri"/>
              </a:rPr>
              <a:t>outils</a:t>
            </a:r>
            <a:r>
              <a:rPr dirty="0" sz="3600" spc="29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600" spc="140">
                <a:solidFill>
                  <a:srgbClr val="E7D9BF"/>
                </a:solidFill>
                <a:latin typeface="Calibri"/>
                <a:cs typeface="Calibri"/>
              </a:rPr>
              <a:t>utiliser</a:t>
            </a:r>
            <a:endParaRPr sz="3600">
              <a:latin typeface="Calibri"/>
              <a:cs typeface="Calibri"/>
            </a:endParaRPr>
          </a:p>
          <a:p>
            <a:pPr marL="12700" marR="2923540" indent="138430">
              <a:lnSpc>
                <a:spcPct val="116300"/>
              </a:lnSpc>
            </a:pPr>
            <a:r>
              <a:rPr dirty="0" sz="3600" spc="265">
                <a:solidFill>
                  <a:srgbClr val="E7D9BF"/>
                </a:solidFill>
                <a:latin typeface="Calibri"/>
                <a:cs typeface="Calibri"/>
              </a:rPr>
              <a:t>mysql-</a:t>
            </a:r>
            <a:r>
              <a:rPr dirty="0" sz="3600" spc="225">
                <a:solidFill>
                  <a:srgbClr val="E7D9BF"/>
                </a:solidFill>
                <a:latin typeface="Calibri"/>
                <a:cs typeface="Calibri"/>
              </a:rPr>
              <a:t>server </a:t>
            </a:r>
            <a:r>
              <a:rPr dirty="0" sz="3600" spc="370">
                <a:solidFill>
                  <a:srgbClr val="E7D9BF"/>
                </a:solidFill>
                <a:latin typeface="Calibri"/>
                <a:cs typeface="Calibri"/>
              </a:rPr>
              <a:t>vscode </a:t>
            </a:r>
            <a:r>
              <a:rPr dirty="0" sz="3600" spc="450">
                <a:solidFill>
                  <a:srgbClr val="E7D9BF"/>
                </a:solidFill>
                <a:latin typeface="Calibri"/>
                <a:cs typeface="Calibri"/>
              </a:rPr>
              <a:t>golang</a:t>
            </a:r>
            <a:endParaRPr sz="3600">
              <a:latin typeface="Calibri"/>
              <a:cs typeface="Calibri"/>
            </a:endParaRPr>
          </a:p>
          <a:p>
            <a:pPr marL="290195">
              <a:lnSpc>
                <a:spcPct val="100000"/>
              </a:lnSpc>
              <a:spcBef>
                <a:spcPts val="705"/>
              </a:spcBef>
            </a:pPr>
            <a:r>
              <a:rPr dirty="0" sz="3600" spc="114">
                <a:solidFill>
                  <a:srgbClr val="E7D9BF"/>
                </a:solidFill>
                <a:latin typeface="Calibri"/>
                <a:cs typeface="Calibri"/>
              </a:rPr>
              <a:t>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54519" y="2666045"/>
            <a:ext cx="3510279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695">
                <a:solidFill>
                  <a:srgbClr val="E7D9BF"/>
                </a:solidFill>
                <a:latin typeface="Calibri"/>
                <a:cs typeface="Calibri"/>
              </a:rPr>
              <a:t>b-</a:t>
            </a:r>
            <a:r>
              <a:rPr dirty="0" sz="5000" spc="37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5000" spc="235">
                <a:solidFill>
                  <a:srgbClr val="E7D9BF"/>
                </a:solidFill>
                <a:latin typeface="Calibri"/>
                <a:cs typeface="Calibri"/>
              </a:rPr>
              <a:t>API</a:t>
            </a:r>
            <a:r>
              <a:rPr dirty="0" sz="5000" spc="38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5000" spc="335">
                <a:solidFill>
                  <a:srgbClr val="E7D9BF"/>
                </a:solidFill>
                <a:latin typeface="Calibri"/>
                <a:cs typeface="Calibri"/>
              </a:rPr>
              <a:t>REST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2738687"/>
            <a:ext cx="18288000" cy="7548880"/>
          </a:xfrm>
          <a:custGeom>
            <a:avLst/>
            <a:gdLst/>
            <a:ahLst/>
            <a:cxnLst/>
            <a:rect l="l" t="t" r="r" b="b"/>
            <a:pathLst>
              <a:path w="18288000" h="7548880">
                <a:moveTo>
                  <a:pt x="18287999" y="7548312"/>
                </a:moveTo>
                <a:lnTo>
                  <a:pt x="0" y="7548312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7548312"/>
                </a:lnTo>
                <a:close/>
              </a:path>
            </a:pathLst>
          </a:custGeom>
          <a:solidFill>
            <a:srgbClr val="6A49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85820" y="-66055"/>
            <a:ext cx="10149205" cy="2520950"/>
          </a:xfrm>
          <a:prstGeom prst="rect"/>
        </p:spPr>
        <p:txBody>
          <a:bodyPr wrap="square" lIns="0" tIns="118110" rIns="0" bIns="0" rtlCol="0" vert="horz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930"/>
              </a:spcBef>
            </a:pPr>
            <a:r>
              <a:rPr dirty="0" sz="5850" spc="525" b="1">
                <a:solidFill>
                  <a:srgbClr val="6A4931"/>
                </a:solidFill>
                <a:latin typeface="Cambria"/>
                <a:cs typeface="Cambria"/>
              </a:rPr>
              <a:t>III-</a:t>
            </a:r>
            <a:r>
              <a:rPr dirty="0" sz="5850" spc="505" b="1">
                <a:solidFill>
                  <a:srgbClr val="6A4931"/>
                </a:solidFill>
                <a:latin typeface="Cambria"/>
                <a:cs typeface="Cambria"/>
              </a:rPr>
              <a:t>Les</a:t>
            </a:r>
            <a:r>
              <a:rPr dirty="0" sz="5850" spc="270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z="5850" spc="340" b="1">
                <a:solidFill>
                  <a:srgbClr val="6A4931"/>
                </a:solidFill>
                <a:latin typeface="Cambria"/>
                <a:cs typeface="Cambria"/>
              </a:rPr>
              <a:t>paramètres</a:t>
            </a:r>
            <a:r>
              <a:rPr dirty="0" sz="5850" spc="275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z="5850" spc="405" b="1">
                <a:solidFill>
                  <a:srgbClr val="6A4931"/>
                </a:solidFill>
                <a:latin typeface="Cambria"/>
                <a:cs typeface="Cambria"/>
              </a:rPr>
              <a:t>de </a:t>
            </a:r>
            <a:r>
              <a:rPr dirty="0" sz="5850" spc="440" b="1">
                <a:solidFill>
                  <a:srgbClr val="6A4931"/>
                </a:solidFill>
                <a:latin typeface="Cambria"/>
                <a:cs typeface="Cambria"/>
              </a:rPr>
              <a:t>l'environnement</a:t>
            </a:r>
            <a:r>
              <a:rPr dirty="0" sz="5850" spc="325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z="5850" spc="350" b="1">
                <a:solidFill>
                  <a:srgbClr val="6A4931"/>
                </a:solidFill>
                <a:latin typeface="Cambria"/>
                <a:cs typeface="Cambria"/>
              </a:rPr>
              <a:t>matériel </a:t>
            </a:r>
            <a:r>
              <a:rPr dirty="0" sz="5850" spc="195" b="1">
                <a:solidFill>
                  <a:srgbClr val="6A4931"/>
                </a:solidFill>
                <a:latin typeface="Cambria"/>
                <a:cs typeface="Cambria"/>
              </a:rPr>
              <a:t>et</a:t>
            </a:r>
            <a:r>
              <a:rPr dirty="0" sz="5850" spc="270" b="1">
                <a:solidFill>
                  <a:srgbClr val="6A4931"/>
                </a:solidFill>
                <a:latin typeface="Cambria"/>
                <a:cs typeface="Cambria"/>
              </a:rPr>
              <a:t> </a:t>
            </a:r>
            <a:r>
              <a:rPr dirty="0" sz="5850" spc="100" b="1">
                <a:solidFill>
                  <a:srgbClr val="6A4931"/>
                </a:solidFill>
                <a:latin typeface="Cambria"/>
                <a:cs typeface="Cambria"/>
              </a:rPr>
              <a:t>test</a:t>
            </a:r>
            <a:endParaRPr sz="58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41551" y="2673017"/>
            <a:ext cx="7620634" cy="3482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400" spc="695">
                <a:solidFill>
                  <a:srgbClr val="E7D9BF"/>
                </a:solidFill>
                <a:latin typeface="Calibri"/>
                <a:cs typeface="Calibri"/>
              </a:rPr>
              <a:t>c-</a:t>
            </a:r>
            <a:r>
              <a:rPr dirty="0" sz="4400" spc="35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400" spc="390">
                <a:solidFill>
                  <a:srgbClr val="E7D9BF"/>
                </a:solidFill>
                <a:latin typeface="Calibri"/>
                <a:cs typeface="Calibri"/>
              </a:rPr>
              <a:t>Application</a:t>
            </a:r>
            <a:r>
              <a:rPr dirty="0" sz="4400" spc="35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4400" spc="360">
                <a:solidFill>
                  <a:srgbClr val="E7D9BF"/>
                </a:solidFill>
                <a:latin typeface="Calibri"/>
                <a:cs typeface="Calibri"/>
              </a:rPr>
              <a:t>Desktop</a:t>
            </a:r>
            <a:endParaRPr sz="4400">
              <a:latin typeface="Calibri"/>
              <a:cs typeface="Calibri"/>
            </a:endParaRPr>
          </a:p>
          <a:p>
            <a:pPr marL="26670" marR="1251585" indent="122555">
              <a:lnSpc>
                <a:spcPct val="117200"/>
              </a:lnSpc>
              <a:spcBef>
                <a:spcPts val="3920"/>
              </a:spcBef>
              <a:tabLst>
                <a:tab pos="2738120" algn="l"/>
              </a:tabLst>
            </a:pPr>
            <a:r>
              <a:rPr dirty="0" sz="3200" spc="310">
                <a:solidFill>
                  <a:srgbClr val="E7D9BF"/>
                </a:solidFill>
                <a:latin typeface="Calibri"/>
                <a:cs typeface="Calibri"/>
              </a:rPr>
              <a:t>Machine</a:t>
            </a:r>
            <a:r>
              <a:rPr dirty="0" sz="32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200" spc="240">
                <a:solidFill>
                  <a:srgbClr val="E7D9BF"/>
                </a:solidFill>
                <a:latin typeface="Calibri"/>
                <a:cs typeface="Calibri"/>
              </a:rPr>
              <a:t>hp</a:t>
            </a:r>
            <a:r>
              <a:rPr dirty="0" sz="32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200" spc="340">
                <a:solidFill>
                  <a:srgbClr val="E7D9BF"/>
                </a:solidFill>
                <a:latin typeface="Calibri"/>
                <a:cs typeface="Calibri"/>
              </a:rPr>
              <a:t>caractérisée</a:t>
            </a:r>
            <a:r>
              <a:rPr dirty="0" sz="320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200" spc="390">
                <a:solidFill>
                  <a:srgbClr val="E7D9BF"/>
                </a:solidFill>
                <a:latin typeface="Calibri"/>
                <a:cs typeface="Calibri"/>
              </a:rPr>
              <a:t>par</a:t>
            </a:r>
            <a:r>
              <a:rPr dirty="0" sz="3200" spc="27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200" spc="85">
                <a:solidFill>
                  <a:srgbClr val="E7D9BF"/>
                </a:solidFill>
                <a:latin typeface="Calibri"/>
                <a:cs typeface="Calibri"/>
              </a:rPr>
              <a:t>: </a:t>
            </a:r>
            <a:r>
              <a:rPr dirty="0" sz="3200" spc="340">
                <a:solidFill>
                  <a:srgbClr val="E7D9BF"/>
                </a:solidFill>
                <a:latin typeface="Calibri"/>
                <a:cs typeface="Calibri"/>
              </a:rPr>
              <a:t>Ram</a:t>
            </a:r>
            <a:r>
              <a:rPr dirty="0" sz="32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200" spc="135">
                <a:solidFill>
                  <a:srgbClr val="E7D9BF"/>
                </a:solidFill>
                <a:latin typeface="Calibri"/>
                <a:cs typeface="Calibri"/>
              </a:rPr>
              <a:t>:</a:t>
            </a:r>
            <a:r>
              <a:rPr dirty="0" sz="3200" spc="25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200" spc="380">
                <a:solidFill>
                  <a:srgbClr val="E7D9BF"/>
                </a:solidFill>
                <a:latin typeface="Calibri"/>
                <a:cs typeface="Calibri"/>
              </a:rPr>
              <a:t>8go</a:t>
            </a:r>
            <a:endParaRPr sz="3200">
              <a:latin typeface="Calibri"/>
              <a:cs typeface="Calibri"/>
            </a:endParaRPr>
          </a:p>
          <a:p>
            <a:pPr marL="26670" marR="5080">
              <a:lnSpc>
                <a:spcPct val="117200"/>
              </a:lnSpc>
              <a:tabLst>
                <a:tab pos="3466465" algn="l"/>
              </a:tabLst>
            </a:pPr>
            <a:r>
              <a:rPr dirty="0" sz="3200" spc="210">
                <a:solidFill>
                  <a:srgbClr val="E7D9BF"/>
                </a:solidFill>
                <a:latin typeface="Calibri"/>
                <a:cs typeface="Calibri"/>
              </a:rPr>
              <a:t>ProcesseurIntel(R)</a:t>
            </a:r>
            <a:r>
              <a:rPr dirty="0" sz="3200" spc="39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200" spc="315">
                <a:solidFill>
                  <a:srgbClr val="E7D9BF"/>
                </a:solidFill>
                <a:latin typeface="Calibri"/>
                <a:cs typeface="Calibri"/>
              </a:rPr>
              <a:t>Core(TM)</a:t>
            </a:r>
            <a:r>
              <a:rPr dirty="0" sz="3200" spc="39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200" spc="340">
                <a:solidFill>
                  <a:srgbClr val="E7D9BF"/>
                </a:solidFill>
                <a:latin typeface="Calibri"/>
                <a:cs typeface="Calibri"/>
              </a:rPr>
              <a:t>i5-</a:t>
            </a:r>
            <a:r>
              <a:rPr dirty="0" sz="3200" spc="350">
                <a:solidFill>
                  <a:srgbClr val="E7D9BF"/>
                </a:solidFill>
                <a:latin typeface="Calibri"/>
                <a:cs typeface="Calibri"/>
              </a:rPr>
              <a:t>8265U </a:t>
            </a:r>
            <a:r>
              <a:rPr dirty="0" sz="3200" spc="484">
                <a:solidFill>
                  <a:srgbClr val="E7D9BF"/>
                </a:solidFill>
                <a:latin typeface="Calibri"/>
                <a:cs typeface="Calibri"/>
              </a:rPr>
              <a:t>CPU</a:t>
            </a:r>
            <a:r>
              <a:rPr dirty="0" sz="32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200" spc="-890">
                <a:solidFill>
                  <a:srgbClr val="E7D9BF"/>
                </a:solidFill>
                <a:latin typeface="Calibri"/>
                <a:cs typeface="Calibri"/>
              </a:rPr>
              <a:t>@</a:t>
            </a:r>
            <a:r>
              <a:rPr dirty="0" sz="3200" spc="245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E7D9BF"/>
                </a:solidFill>
                <a:latin typeface="Calibri"/>
                <a:cs typeface="Calibri"/>
              </a:rPr>
              <a:t>1.60GHz</a:t>
            </a:r>
            <a:r>
              <a:rPr dirty="0" sz="3200">
                <a:solidFill>
                  <a:srgbClr val="E7D9BF"/>
                </a:solidFill>
                <a:latin typeface="Calibri"/>
                <a:cs typeface="Calibri"/>
              </a:rPr>
              <a:t>	</a:t>
            </a:r>
            <a:r>
              <a:rPr dirty="0" sz="3200" spc="105">
                <a:solidFill>
                  <a:srgbClr val="E7D9BF"/>
                </a:solidFill>
                <a:latin typeface="Calibri"/>
                <a:cs typeface="Calibri"/>
              </a:rPr>
              <a:t>1.80</a:t>
            </a:r>
            <a:r>
              <a:rPr dirty="0" sz="3200" spc="240">
                <a:solidFill>
                  <a:srgbClr val="E7D9BF"/>
                </a:solidFill>
                <a:latin typeface="Calibri"/>
                <a:cs typeface="Calibri"/>
              </a:rPr>
              <a:t> </a:t>
            </a:r>
            <a:r>
              <a:rPr dirty="0" sz="3200" spc="530">
                <a:solidFill>
                  <a:srgbClr val="E7D9BF"/>
                </a:solidFill>
                <a:latin typeface="Calibri"/>
                <a:cs typeface="Calibri"/>
              </a:rPr>
              <a:t>GHz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Babacar Dieng</dc:creator>
  <cp:keywords>DAFdriSs6cc,BAFPTpKImWA</cp:keywords>
  <dc:title>SanBDDs titre (3).pptx</dc:title>
  <dcterms:created xsi:type="dcterms:W3CDTF">2023-03-22T00:28:25Z</dcterms:created>
  <dcterms:modified xsi:type="dcterms:W3CDTF">2023-03-22T00:28:25Z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2023-03-22T00:00:00Z</vt:filetime>
  </property>
</Properties>
</file>