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35999738" cy="35999738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3DC3977-AC0F-4748-BE7C-B4226518642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2700000" y="5891760"/>
            <a:ext cx="30599280" cy="1253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1799640" y="8423640"/>
            <a:ext cx="32399280" cy="99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10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1799640" y="19329480"/>
            <a:ext cx="32399280" cy="99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10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F7AE865-BCCD-42C9-8BB5-36E754077D4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700000" y="5891760"/>
            <a:ext cx="30599280" cy="1253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1799640" y="8423640"/>
            <a:ext cx="15810840" cy="99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10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18401400" y="8423640"/>
            <a:ext cx="15810840" cy="99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10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1799640" y="19329480"/>
            <a:ext cx="15810840" cy="99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10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18401400" y="19329480"/>
            <a:ext cx="15810840" cy="99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10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E0FED5C-E507-43A7-9879-6473D2AFDA9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700000" y="5891760"/>
            <a:ext cx="30599280" cy="1253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1799640" y="8423640"/>
            <a:ext cx="10432440" cy="99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10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12754080" y="8423640"/>
            <a:ext cx="10432440" cy="99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10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23708520" y="8423640"/>
            <a:ext cx="10432440" cy="99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10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1799640" y="19329480"/>
            <a:ext cx="10432440" cy="99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10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12754080" y="19329480"/>
            <a:ext cx="10432440" cy="99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10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23708520" y="19329480"/>
            <a:ext cx="10432440" cy="99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10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03C94B6-998B-4B16-9627-5FB7CDB76E6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2700000" y="5891760"/>
            <a:ext cx="30599280" cy="1253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1799640" y="8423640"/>
            <a:ext cx="32399280" cy="208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9EC2D97-257A-4D42-A39A-F003BAF0EA6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700000" y="5891760"/>
            <a:ext cx="30599280" cy="1253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1799640" y="8423640"/>
            <a:ext cx="32399280" cy="208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10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653ECE8-05A6-4416-8C98-6CD0E3CD4A8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700000" y="5891760"/>
            <a:ext cx="30599280" cy="1253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1799640" y="8423640"/>
            <a:ext cx="15810840" cy="208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10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18401400" y="8423640"/>
            <a:ext cx="15810840" cy="208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10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55F0218-9B7C-47C6-ABDD-264D26D368D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700000" y="5891760"/>
            <a:ext cx="30599280" cy="1253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F282D8A-D437-4681-9A4E-B997906BD81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2700000" y="5891760"/>
            <a:ext cx="30599280" cy="5809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1FD39E3-5E60-40CB-99EE-C31FE56FAB0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700000" y="5891760"/>
            <a:ext cx="30599280" cy="1253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1799640" y="8423640"/>
            <a:ext cx="15810840" cy="99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10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18401400" y="8423640"/>
            <a:ext cx="15810840" cy="208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10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1799640" y="19329480"/>
            <a:ext cx="15810840" cy="99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10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1EDD573-E95C-43B6-94E1-66EEB9B506E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2700000" y="5891760"/>
            <a:ext cx="30599280" cy="1253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1799640" y="8423640"/>
            <a:ext cx="15810840" cy="208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10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18401400" y="8423640"/>
            <a:ext cx="15810840" cy="99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10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18401400" y="19329480"/>
            <a:ext cx="15810840" cy="99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10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365FF8C-59C7-4688-BDFE-56E5EC4F6EF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2700000" y="5891760"/>
            <a:ext cx="30599280" cy="1253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1799640" y="8423640"/>
            <a:ext cx="15810840" cy="99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10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18401400" y="8423640"/>
            <a:ext cx="15810840" cy="99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10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1799640" y="19329480"/>
            <a:ext cx="32399280" cy="99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10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5398591-60ED-4DF9-B8B7-D9A5FD1E30F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700000" y="5891760"/>
            <a:ext cx="30599280" cy="125330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fr-FR" sz="23620" spc="-1" strike="noStrike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b="0" lang="en-US" sz="236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2475000" y="33366600"/>
            <a:ext cx="8099640" cy="1916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fr-FR" sz="473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fr-FR" sz="4730" spc="-1" strike="noStrike">
                <a:solidFill>
                  <a:srgbClr val="8b8b8b"/>
                </a:solidFill>
                <a:latin typeface="Calibri"/>
              </a:rPr>
              <a:t> </a:t>
            </a:r>
            <a:endParaRPr b="0" lang="fr-FR" sz="473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11925000" y="33366600"/>
            <a:ext cx="12149640" cy="1916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fr-FR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25424640" y="33366600"/>
            <a:ext cx="8099640" cy="1916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fr-FR" sz="473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D0C4035-9F08-4CAB-9305-E65EEC4C4AD3}" type="slidenum">
              <a:rPr b="0" lang="fr-FR" sz="473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473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en.wikipedia.org/wiki/Cucumber_(software)" TargetMode="External"/><Relationship Id="rId2" Type="http://schemas.openxmlformats.org/officeDocument/2006/relationships/hyperlink" Target="https://www.scaledagileframework.com/set-based-design/" TargetMode="External"/><Relationship Id="rId3" Type="http://schemas.openxmlformats.org/officeDocument/2006/relationships/hyperlink" Target="https://www.scaledagileframework.com/set-based-design/" TargetMode="External"/><Relationship Id="rId4" Type="http://schemas.openxmlformats.org/officeDocument/2006/relationships/hyperlink" Target="https://www.scaledagileframework.com/set-based-design/" TargetMode="External"/><Relationship Id="rId5" Type="http://schemas.openxmlformats.org/officeDocument/2006/relationships/hyperlink" Target="https://www.scaledagileframework.com/architectural-runway/" TargetMode="External"/><Relationship Id="rId6" Type="http://schemas.openxmlformats.org/officeDocument/2006/relationships/hyperlink" Target="https://www.scaledagileframework.com/architectural-runway/" TargetMode="External"/><Relationship Id="rId7" Type="http://schemas.openxmlformats.org/officeDocument/2006/relationships/hyperlink" Target="https://en.wikipedia.org/wiki/Technical_debt" TargetMode="External"/><Relationship Id="rId8" Type="http://schemas.openxmlformats.org/officeDocument/2006/relationships/hyperlink" Target="https://en.wikipedia.org/wiki/Technical_debt" TargetMode="External"/><Relationship Id="rId9" Type="http://schemas.openxmlformats.org/officeDocument/2006/relationships/hyperlink" Target="https://en.wikipedia.org/wiki/Technical_debt" TargetMode="External"/><Relationship Id="rId10" Type="http://schemas.openxmlformats.org/officeDocument/2006/relationships/hyperlink" Target="https://en.wikipedia.org/wiki/Technical_debt" TargetMode="External"/><Relationship Id="rId11" Type="http://schemas.openxmlformats.org/officeDocument/2006/relationships/hyperlink" Target="https://sourcemaking.com/refactoring/smells/bloaters" TargetMode="External"/><Relationship Id="rId12" Type="http://schemas.openxmlformats.org/officeDocument/2006/relationships/hyperlink" Target="https://sourcemaking.com/refactoring/smells/oo-abusers" TargetMode="External"/><Relationship Id="rId13" Type="http://schemas.openxmlformats.org/officeDocument/2006/relationships/hyperlink" Target="https://sourcemaking.com/refactoring/smells/oo-abusers" TargetMode="External"/><Relationship Id="rId14" Type="http://schemas.openxmlformats.org/officeDocument/2006/relationships/hyperlink" Target="https://sourcemaking.com/refactoring/smells/change-preventers" TargetMode="External"/><Relationship Id="rId15" Type="http://schemas.openxmlformats.org/officeDocument/2006/relationships/hyperlink" Target="https://sourcemaking.com/refactoring/smells/change-preventers" TargetMode="External"/><Relationship Id="rId16" Type="http://schemas.openxmlformats.org/officeDocument/2006/relationships/hyperlink" Target="https://sourcemaking.com/refactoring/smells/bloaters" TargetMode="External"/><Relationship Id="rId17" Type="http://schemas.openxmlformats.org/officeDocument/2006/relationships/hyperlink" Target="https://owasp.org/www-project-top-ten/" TargetMode="External"/><Relationship Id="rId18" Type="http://schemas.openxmlformats.org/officeDocument/2006/relationships/hyperlink" Target="https://en.wikipedia.org/wiki/Specification_by_example" TargetMode="External"/><Relationship Id="rId19" Type="http://schemas.openxmlformats.org/officeDocument/2006/relationships/hyperlink" Target="https://en.wikipedia.org/wiki/Specification_by_example" TargetMode="External"/><Relationship Id="rId20" Type="http://schemas.openxmlformats.org/officeDocument/2006/relationships/hyperlink" Target="https://www.domainlanguage.com/wp-content/uploads/2016/05/DDD_Reference_2015-03.pdf" TargetMode="External"/><Relationship Id="rId21" Type="http://schemas.openxmlformats.org/officeDocument/2006/relationships/hyperlink" Target="https://iso25000.com/index.php/en/iso-25000-standards/iso-25010" TargetMode="External"/><Relationship Id="rId22" Type="http://schemas.openxmlformats.org/officeDocument/2006/relationships/hyperlink" Target="https://sourcemaking.com/refactoring/organizing-data" TargetMode="External"/><Relationship Id="rId23" Type="http://schemas.openxmlformats.org/officeDocument/2006/relationships/hyperlink" Target="https://sourcemaking.com/refactoring/organizing-data" TargetMode="External"/><Relationship Id="rId24" Type="http://schemas.openxmlformats.org/officeDocument/2006/relationships/hyperlink" Target="http://www.principles-wiki.net/collections:solid" TargetMode="External"/><Relationship Id="rId25" Type="http://schemas.openxmlformats.org/officeDocument/2006/relationships/hyperlink" Target="https://www.w3.org/WAI/standards-guidelines/wcag/" TargetMode="External"/><Relationship Id="rId26" Type="http://schemas.openxmlformats.org/officeDocument/2006/relationships/hyperlink" Target="https://www.scaledagileframework.com/solution-intent/" TargetMode="External"/><Relationship Id="rId27" Type="http://schemas.openxmlformats.org/officeDocument/2006/relationships/image" Target="../media/image1.png"/><Relationship Id="rId28" Type="http://schemas.openxmlformats.org/officeDocument/2006/relationships/hyperlink" Target="https://sre.google/" TargetMode="External"/><Relationship Id="rId29" Type="http://schemas.openxmlformats.org/officeDocument/2006/relationships/hyperlink" Target="https://sourcemaking.com/refactoring/smells/dispensables" TargetMode="External"/><Relationship Id="rId30" Type="http://schemas.openxmlformats.org/officeDocument/2006/relationships/hyperlink" Target="http://agilemodeling.com/essays/modelStorming.htm" TargetMode="External"/><Relationship Id="rId31" Type="http://schemas.openxmlformats.org/officeDocument/2006/relationships/hyperlink" Target="https://sourcemaking.com/refactoring/simplifying-conditional-expressions" TargetMode="External"/><Relationship Id="rId32" Type="http://schemas.openxmlformats.org/officeDocument/2006/relationships/hyperlink" Target="https://sourcemaking.com/refactoring/simplifying-conditional-expressions" TargetMode="External"/><Relationship Id="rId33" Type="http://schemas.openxmlformats.org/officeDocument/2006/relationships/hyperlink" Target="https://sourcemaking.com/refactoring/simplifying-conditional-expressions" TargetMode="External"/><Relationship Id="rId34" Type="http://schemas.openxmlformats.org/officeDocument/2006/relationships/hyperlink" Target="https://sourcemaking.com/refactoring/simplifying-conditional-expressions" TargetMode="External"/><Relationship Id="rId35" Type="http://schemas.openxmlformats.org/officeDocument/2006/relationships/hyperlink" Target="https://sourcemaking.com/refactoring/dealing-with-generalisation" TargetMode="External"/><Relationship Id="rId36" Type="http://schemas.openxmlformats.org/officeDocument/2006/relationships/hyperlink" Target="https://sourcemaking.com/refactoring/dealing-with-generalisation" TargetMode="External"/><Relationship Id="rId37" Type="http://schemas.openxmlformats.org/officeDocument/2006/relationships/hyperlink" Target="https://sourcemaking.com/refactoring/dealing-with-generalisation" TargetMode="External"/><Relationship Id="rId38" Type="http://schemas.openxmlformats.org/officeDocument/2006/relationships/hyperlink" Target="https://sourcemaking.com/refactoring/dealing-with-generalisation" TargetMode="External"/><Relationship Id="rId39" Type="http://schemas.openxmlformats.org/officeDocument/2006/relationships/hyperlink" Target="https://sourcemaking.com/refactoring/dealing-with-generalisation" TargetMode="External"/><Relationship Id="rId40" Type="http://schemas.openxmlformats.org/officeDocument/2006/relationships/hyperlink" Target="http://www.principles-wiki.net/principles:keep_it_simple_stupid" TargetMode="External"/><Relationship Id="rId41" Type="http://schemas.openxmlformats.org/officeDocument/2006/relationships/hyperlink" Target="https://en.wikipedia.org/wiki/Principle_of_least_astonishment" TargetMode="External"/><Relationship Id="rId42" Type="http://schemas.openxmlformats.org/officeDocument/2006/relationships/hyperlink" Target="https://en.wikipedia.org/wiki/Principle_of_least_astonishment" TargetMode="External"/><Relationship Id="rId43" Type="http://schemas.openxmlformats.org/officeDocument/2006/relationships/hyperlink" Target="https://en.wikipedia.org/wiki/Principle_of_least_astonishment" TargetMode="External"/><Relationship Id="rId44" Type="http://schemas.openxmlformats.org/officeDocument/2006/relationships/hyperlink" Target="https://97-things-every-x-should-know.gitbooks.io/97-things-every-programmer-should-know/content/en/thing_08/" TargetMode="External"/><Relationship Id="rId45" Type="http://schemas.openxmlformats.org/officeDocument/2006/relationships/hyperlink" Target="https://97-things-every-x-should-know.gitbooks.io/97-things-every-programmer-should-know/content/en/thing_08/" TargetMode="External"/><Relationship Id="rId46" Type="http://schemas.openxmlformats.org/officeDocument/2006/relationships/hyperlink" Target="https://en.wikipedia.org/wiki/Hexagonal_architecture_(software)" TargetMode="External"/><Relationship Id="rId47" Type="http://schemas.openxmlformats.org/officeDocument/2006/relationships/hyperlink" Target="https://blog.cleancoder.com/uncle-bob/2012/08/13/the-clean-architecture.html" TargetMode="External"/><Relationship Id="rId48" Type="http://schemas.openxmlformats.org/officeDocument/2006/relationships/hyperlink" Target="https://12factor.net/" TargetMode="External"/><Relationship Id="rId49" Type="http://schemas.openxmlformats.org/officeDocument/2006/relationships/hyperlink" Target="https://12factor.net/" TargetMode="External"/><Relationship Id="rId50" Type="http://schemas.openxmlformats.org/officeDocument/2006/relationships/hyperlink" Target="https://en.wikipedia.org/wiki/Gemba" TargetMode="External"/><Relationship Id="rId51" Type="http://schemas.openxmlformats.org/officeDocument/2006/relationships/hyperlink" Target="https://en.wikipedia.org/wiki/Gemba" TargetMode="External"/><Relationship Id="rId52" Type="http://schemas.openxmlformats.org/officeDocument/2006/relationships/hyperlink" Target="http://dev2ops.org/2010/02/what-is-devops/" TargetMode="External"/><Relationship Id="rId53" Type="http://schemas.openxmlformats.org/officeDocument/2006/relationships/hyperlink" Target="http://dev2ops.org/2010/02/what-is-devops/" TargetMode="External"/><Relationship Id="rId54" Type="http://schemas.openxmlformats.org/officeDocument/2006/relationships/hyperlink" Target="https://martinfowler.com/bliki/FeatureToggle.html" TargetMode="External"/><Relationship Id="rId55" Type="http://schemas.openxmlformats.org/officeDocument/2006/relationships/hyperlink" Target="https://martinfowler.com/bliki/FeatureToggle.html" TargetMode="External"/><Relationship Id="rId56" Type="http://schemas.openxmlformats.org/officeDocument/2006/relationships/hyperlink" Target="https://fr.slideshare.net/ziobrando/what-lies-beneath-246741981?next_slideshow=1" TargetMode="External"/><Relationship Id="rId57" Type="http://schemas.openxmlformats.org/officeDocument/2006/relationships/hyperlink" Target="https://en.wikipedia.org/wiki/Behavior-driven_development" TargetMode="External"/><Relationship Id="rId58" Type="http://schemas.openxmlformats.org/officeDocument/2006/relationships/hyperlink" Target="https://www.impactmapping.org/" TargetMode="External"/><Relationship Id="rId59" Type="http://schemas.openxmlformats.org/officeDocument/2006/relationships/hyperlink" Target="https://www.impactmapping.org/" TargetMode="External"/><Relationship Id="rId60" Type="http://schemas.openxmlformats.org/officeDocument/2006/relationships/hyperlink" Target="https://www.scaledagileframework.com/model-based-systems-engineering/" TargetMode="External"/><Relationship Id="rId61" Type="http://schemas.openxmlformats.org/officeDocument/2006/relationships/hyperlink" Target="https://en.wikipedia.org/wiki/The_Open_Group_Architecture_Framework" TargetMode="External"/><Relationship Id="rId62" Type="http://schemas.openxmlformats.org/officeDocument/2006/relationships/hyperlink" Target="https://en.wikipedia.org/wiki/Design_thinking" TargetMode="External"/><Relationship Id="rId63" Type="http://schemas.openxmlformats.org/officeDocument/2006/relationships/hyperlink" Target="https://en.wikipedia.org/wiki/Pair_programming" TargetMode="External"/><Relationship Id="rId64" Type="http://schemas.openxmlformats.org/officeDocument/2006/relationships/hyperlink" Target="https://en.wikipedia.org/wiki/Mob_programming" TargetMode="External"/><Relationship Id="rId65" Type="http://schemas.openxmlformats.org/officeDocument/2006/relationships/hyperlink" Target="https://blog.cleancoder.com/uncle-bob/2013/05/27/TheTransformationPriorityPremise.html" TargetMode="External"/><Relationship Id="rId66" Type="http://schemas.openxmlformats.org/officeDocument/2006/relationships/hyperlink" Target="https://blog.cleancoder.com/uncle-bob/2013/05/27/TheTransformationPriorityPremise.html" TargetMode="External"/><Relationship Id="rId67" Type="http://schemas.openxmlformats.org/officeDocument/2006/relationships/hyperlink" Target="https://blog.cleancoder.com/uncle-bob/2013/05/27/TheTransformationPriorityPremise.html" TargetMode="External"/><Relationship Id="rId68" Type="http://schemas.openxmlformats.org/officeDocument/2006/relationships/hyperlink" Target="https://blog.cleancoder.com/uncle-bob/2013/05/27/TheTransformationPriorityPremise.html" TargetMode="External"/><Relationship Id="rId69" Type="http://schemas.openxmlformats.org/officeDocument/2006/relationships/hyperlink" Target="https://medium.com/@kentbeck_7670/test-commit-revert-870bbd756864" TargetMode="External"/><Relationship Id="rId70" Type="http://schemas.openxmlformats.org/officeDocument/2006/relationships/hyperlink" Target="https://medium.com/@kentbeck_7670/test-commit-revert-870bbd756864" TargetMode="External"/><Relationship Id="rId71" Type="http://schemas.openxmlformats.org/officeDocument/2006/relationships/hyperlink" Target="https://medium.com/@kentbeck_7670/test-commit-revert-870bbd756864" TargetMode="External"/><Relationship Id="rId72" Type="http://schemas.openxmlformats.org/officeDocument/2006/relationships/hyperlink" Target="https://bolcom.github.io/student-dojo/legacy-code/DevelopersAnonymous-ObjectCalisthenics.pdf" TargetMode="External"/><Relationship Id="rId73" Type="http://schemas.openxmlformats.org/officeDocument/2006/relationships/hyperlink" Target="https://bolcom.github.io/student-dojo/legacy-code/DevelopersAnonymous-ObjectCalisthenics.pdf" TargetMode="External"/><Relationship Id="rId74" Type="http://schemas.openxmlformats.org/officeDocument/2006/relationships/hyperlink" Target="https://dzone.com/articles/rule-30-&#8211;-when-method-class-or" TargetMode="External"/><Relationship Id="rId75" Type="http://schemas.openxmlformats.org/officeDocument/2006/relationships/hyperlink" Target="https://coder.today/tech/2017-11-09_nasa-coding-standards-defensive-programming-and-reliability-a-postmortem-static-analysis./" TargetMode="External"/><Relationship Id="rId76" Type="http://schemas.openxmlformats.org/officeDocument/2006/relationships/hyperlink" Target="https://coder.today/tech/2017-11-09_nasa-coding-standards-defensive-programming-and-reliability-a-postmortem-static-analysis./" TargetMode="External"/><Relationship Id="rId77" Type="http://schemas.openxmlformats.org/officeDocument/2006/relationships/hyperlink" Target="https://www.nngroup.com/articles/empathy-mapping/" TargetMode="External"/><Relationship Id="rId78" Type="http://schemas.openxmlformats.org/officeDocument/2006/relationships/hyperlink" Target="https://www.nngroup.com/articles/empathy-mapping/" TargetMode="External"/><Relationship Id="rId79" Type="http://schemas.openxmlformats.org/officeDocument/2006/relationships/hyperlink" Target="https://codingdojo.org/WhatIsCodingDojo/" TargetMode="External"/><Relationship Id="rId80" Type="http://schemas.openxmlformats.org/officeDocument/2006/relationships/hyperlink" Target="https://codingdojo.org/PingPong/" TargetMode="External"/><Relationship Id="rId81" Type="http://schemas.openxmlformats.org/officeDocument/2006/relationships/hyperlink" Target="https://codingdojo.org/PingPong/" TargetMode="External"/><Relationship Id="rId82" Type="http://schemas.openxmlformats.org/officeDocument/2006/relationships/hyperlink" Target="https://codingdojo.org/PingPong/" TargetMode="External"/><Relationship Id="rId83" Type="http://schemas.openxmlformats.org/officeDocument/2006/relationships/hyperlink" Target="https://www.codewars.com/" TargetMode="External"/><Relationship Id="rId84" Type="http://schemas.openxmlformats.org/officeDocument/2006/relationships/hyperlink" Target="https://www.scaledagileframework.com/calmr/" TargetMode="External"/><Relationship Id="rId85" Type="http://schemas.openxmlformats.org/officeDocument/2006/relationships/hyperlink" Target="https://sourcemaking.com/refactoring/moving-features-between-objects" TargetMode="External"/><Relationship Id="rId86" Type="http://schemas.openxmlformats.org/officeDocument/2006/relationships/hyperlink" Target="https://sourcemaking.com/refactoring/moving-features-between-objects" TargetMode="External"/><Relationship Id="rId87" Type="http://schemas.openxmlformats.org/officeDocument/2006/relationships/hyperlink" Target="https://sourcemaking.com/refactoring/moving-features-between-objects" TargetMode="External"/><Relationship Id="rId88" Type="http://schemas.openxmlformats.org/officeDocument/2006/relationships/hyperlink" Target="https://sourcemaking.com/refactoring/moving-features-between-objects" TargetMode="External"/><Relationship Id="rId89" Type="http://schemas.openxmlformats.org/officeDocument/2006/relationships/hyperlink" Target="https://sourcemaking.com/refactoring/simplifying-method-calls" TargetMode="External"/><Relationship Id="rId90" Type="http://schemas.openxmlformats.org/officeDocument/2006/relationships/hyperlink" Target="https://sourcemaking.com/refactoring/simplifying-method-calls" TargetMode="External"/><Relationship Id="rId91" Type="http://schemas.openxmlformats.org/officeDocument/2006/relationships/hyperlink" Target="https://sourcemaking.com/refactoring/composing-methods" TargetMode="External"/><Relationship Id="rId92" Type="http://schemas.openxmlformats.org/officeDocument/2006/relationships/hyperlink" Target="https://sourcemaking.com/refactoring/composing-methods" TargetMode="External"/><Relationship Id="rId93" Type="http://schemas.openxmlformats.org/officeDocument/2006/relationships/hyperlink" Target="https://sourcemaking.com/refactoring/composing-methods" TargetMode="External"/><Relationship Id="rId94" Type="http://schemas.openxmlformats.org/officeDocument/2006/relationships/hyperlink" Target="https://agileforgrowth.com/blog/acceptance-criteria-checklist/" TargetMode="External"/><Relationship Id="rId95" Type="http://schemas.openxmlformats.org/officeDocument/2006/relationships/hyperlink" Target="https://agileforgrowth.com/blog/acceptance-criteria-checklist/" TargetMode="External"/><Relationship Id="rId96" Type="http://schemas.openxmlformats.org/officeDocument/2006/relationships/hyperlink" Target="https://www.agilealliance.org/glossary/three-amigos/" TargetMode="External"/><Relationship Id="rId97" Type="http://schemas.openxmlformats.org/officeDocument/2006/relationships/hyperlink" Target="https://www.hava.io/blog/cattle-vs-pets-devops-explained" TargetMode="External"/><Relationship Id="rId98" Type="http://schemas.openxmlformats.org/officeDocument/2006/relationships/hyperlink" Target="https://www.hava.io/blog/cattle-vs-pets-devops-explained" TargetMode="External"/><Relationship Id="rId99" Type="http://schemas.openxmlformats.org/officeDocument/2006/relationships/hyperlink" Target="https://medium.com/@dantwining_26268/zero-downtime-blue-green-deployments-for-microservices-7896558623b2" TargetMode="External"/><Relationship Id="rId100" Type="http://schemas.openxmlformats.org/officeDocument/2006/relationships/hyperlink" Target="https://en.wikipedia.org/wiki/Chaos_engineering" TargetMode="External"/><Relationship Id="rId101" Type="http://schemas.openxmlformats.org/officeDocument/2006/relationships/hyperlink" Target="https://en.wikipedia.org/wiki/Chaos_engineering" TargetMode="External"/><Relationship Id="rId102" Type="http://schemas.openxmlformats.org/officeDocument/2006/relationships/hyperlink" Target="https://martinfowler.com/bliki/CanaryRelease.html" TargetMode="External"/><Relationship Id="rId103" Type="http://schemas.openxmlformats.org/officeDocument/2006/relationships/hyperlink" Target="https://martinfowler.com/bliki/CanaryRelease.html" TargetMode="External"/><Relationship Id="rId104" Type="http://schemas.openxmlformats.org/officeDocument/2006/relationships/hyperlink" Target="https://dev.to/codingblocks/the-devops-handbook-the-value-of-a-b-testing" TargetMode="External"/><Relationship Id="rId105" Type="http://schemas.openxmlformats.org/officeDocument/2006/relationships/hyperlink" Target="https://www.infoq.com/news/2020/04/architecture-decision-records/" TargetMode="External"/><Relationship Id="rId106" Type="http://schemas.openxmlformats.org/officeDocument/2006/relationships/hyperlink" Target="https://www.infoq.com/news/2020/04/architecture-decision-records/" TargetMode="External"/><Relationship Id="rId107" Type="http://schemas.openxmlformats.org/officeDocument/2006/relationships/hyperlink" Target="https://www.infoq.com/news/2020/04/architecture-decision-records/" TargetMode="External"/><Relationship Id="rId108" Type="http://schemas.openxmlformats.org/officeDocument/2006/relationships/hyperlink" Target="https://martinfowler.com/bliki/UbiquitousLanguage.html" TargetMode="External"/><Relationship Id="rId109" Type="http://schemas.openxmlformats.org/officeDocument/2006/relationships/hyperlink" Target="https://martinfowler.com/bliki/UbiquitousLanguage.html" TargetMode="External"/><Relationship Id="rId110" Type="http://schemas.openxmlformats.org/officeDocument/2006/relationships/hyperlink" Target="https://www.digdeeproots.com/articles/on/naming-process/" TargetMode="External"/><Relationship Id="rId111" Type="http://schemas.openxmlformats.org/officeDocument/2006/relationships/hyperlink" Target="https://www.digdeeproots.com/articles/on/naming-process/" TargetMode="External"/><Relationship Id="rId112" Type="http://schemas.openxmlformats.org/officeDocument/2006/relationships/hyperlink" Target="https://fr.slideshare.net/cyriux/living-documentation-bdxio-2015-dddx-london-2015" TargetMode="External"/><Relationship Id="rId113" Type="http://schemas.openxmlformats.org/officeDocument/2006/relationships/hyperlink" Target="https://sre.google/sre-book/introduction/" TargetMode="External"/><Relationship Id="rId114" Type="http://schemas.openxmlformats.org/officeDocument/2006/relationships/hyperlink" Target="https://sre.google/sre-book/introduction/" TargetMode="External"/><Relationship Id="rId115" Type="http://schemas.openxmlformats.org/officeDocument/2006/relationships/hyperlink" Target="https://sre.google/sre-book/introduction/" TargetMode="External"/><Relationship Id="rId116" Type="http://schemas.openxmlformats.org/officeDocument/2006/relationships/hyperlink" Target="https://sre.google/sre-book/introduction/" TargetMode="External"/><Relationship Id="rId117" Type="http://schemas.openxmlformats.org/officeDocument/2006/relationships/hyperlink" Target="https://sre.google/sre-book/introduction/" TargetMode="External"/><Relationship Id="rId118" Type="http://schemas.openxmlformats.org/officeDocument/2006/relationships/hyperlink" Target="https://sre.google/sre-book/service-level-objectives/" TargetMode="External"/><Relationship Id="rId119" Type="http://schemas.openxmlformats.org/officeDocument/2006/relationships/hyperlink" Target="https://sre.google/sre-book/service-level-objectives/" TargetMode="External"/><Relationship Id="rId120" Type="http://schemas.openxmlformats.org/officeDocument/2006/relationships/hyperlink" Target="https://devops.com/sast-dast-sca-whats-best-for-appsec-testing/" TargetMode="External"/><Relationship Id="rId121" Type="http://schemas.openxmlformats.org/officeDocument/2006/relationships/hyperlink" Target="https://devops.com/sast-dast-sca-whats-best-for-appsec-testing/" TargetMode="External"/><Relationship Id="rId122" Type="http://schemas.openxmlformats.org/officeDocument/2006/relationships/hyperlink" Target="https://sre.google/sre-book/practical-alerting/" TargetMode="External"/><Relationship Id="rId123" Type="http://schemas.openxmlformats.org/officeDocument/2006/relationships/hyperlink" Target="https://sre.google/sre-book/practical-alerting/" TargetMode="External"/><Relationship Id="rId124" Type="http://schemas.openxmlformats.org/officeDocument/2006/relationships/hyperlink" Target="https://sre.google/sre-book/practical-alerting/" TargetMode="External"/><Relationship Id="rId125" Type="http://schemas.openxmlformats.org/officeDocument/2006/relationships/hyperlink" Target="https://en.wikipedia.org/wiki/Kaizen" TargetMode="External"/><Relationship Id="rId126" Type="http://schemas.openxmlformats.org/officeDocument/2006/relationships/hyperlink" Target="https://www.leansixsigmadefinition.com/glossary/jidoka/" TargetMode="External"/><Relationship Id="rId127" Type="http://schemas.openxmlformats.org/officeDocument/2006/relationships/hyperlink" Target="https://www.scaledagileframework.com/communities-of-practice/" TargetMode="External"/><Relationship Id="rId128" Type="http://schemas.openxmlformats.org/officeDocument/2006/relationships/hyperlink" Target="https://en.wikipedia.org/wiki/Broken_windows_theory" TargetMode="External"/><Relationship Id="rId129" Type="http://schemas.openxmlformats.org/officeDocument/2006/relationships/hyperlink" Target="https://blog.cleancoder.com/uncle-bob/2015/11/18/TheProgrammersOath.html" TargetMode="External"/><Relationship Id="rId130" Type="http://schemas.openxmlformats.org/officeDocument/2006/relationships/hyperlink" Target="https://blog.cleancoder.com/uncle-bob/2015/11/18/TheProgrammersOath.html" TargetMode="External"/><Relationship Id="rId131" Type="http://schemas.openxmlformats.org/officeDocument/2006/relationships/hyperlink" Target="https://blog.cleancoder.com/uncle-bob/2015/11/18/TheProgrammersOath.html" TargetMode="External"/><Relationship Id="rId132" Type="http://schemas.openxmlformats.org/officeDocument/2006/relationships/hyperlink" Target="https://plan.io/blog/user-story-mapping/" TargetMode="External"/><Relationship Id="rId133" Type="http://schemas.openxmlformats.org/officeDocument/2006/relationships/hyperlink" Target="https://en.wikipedia.org/wiki/Kano_model" TargetMode="External"/><Relationship Id="rId134" Type="http://schemas.openxmlformats.org/officeDocument/2006/relationships/hyperlink" Target="https://www.scaledagileframework.com/value-streams/" TargetMode="External"/><Relationship Id="rId135" Type="http://schemas.openxmlformats.org/officeDocument/2006/relationships/hyperlink" Target="https://www.scaledagileframework.com/value-streams/" TargetMode="External"/><Relationship Id="rId136" Type="http://schemas.openxmlformats.org/officeDocument/2006/relationships/hyperlink" Target="https://en.wikipedia.org/wiki/MoSCoW_method" TargetMode="External"/><Relationship Id="rId137" Type="http://schemas.openxmlformats.org/officeDocument/2006/relationships/hyperlink" Target="https://archive.org/details/xteamshowtobuild00debo/" TargetMode="External"/><Relationship Id="rId138" Type="http://schemas.openxmlformats.org/officeDocument/2006/relationships/hyperlink" Target="http://blog.cleancoder.com/uncle-bob/2014/12/17/TheCyclesOfTDD.html" TargetMode="External"/><Relationship Id="rId139" Type="http://schemas.openxmlformats.org/officeDocument/2006/relationships/hyperlink" Target="http://blog.cleancoder.com/uncle-bob/2014/12/17/TheCyclesOfTDD.html" TargetMode="External"/><Relationship Id="rId140" Type="http://schemas.openxmlformats.org/officeDocument/2006/relationships/hyperlink" Target="http://blog.cleancoder.com/uncle-bob/2014/12/17/TheCyclesOfTDD.html" TargetMode="External"/><Relationship Id="rId141" Type="http://schemas.openxmlformats.org/officeDocument/2006/relationships/hyperlink" Target="https://en.wikipedia.org/wiki/Acceptance_test&#8211;driven_development" TargetMode="External"/><Relationship Id="rId142" Type="http://schemas.openxmlformats.org/officeDocument/2006/relationships/hyperlink" Target="https://www.codecademy.com/articles/tdd-red-green-refactor" TargetMode="External"/><Relationship Id="rId143" Type="http://schemas.openxmlformats.org/officeDocument/2006/relationships/hyperlink" Target="https://www.codecademy.com/articles/tdd-red-green-refactor" TargetMode="External"/><Relationship Id="rId144" Type="http://schemas.openxmlformats.org/officeDocument/2006/relationships/hyperlink" Target="https://www.codecademy.com/articles/tdd-red-green-refactor" TargetMode="External"/><Relationship Id="rId145" Type="http://schemas.openxmlformats.org/officeDocument/2006/relationships/hyperlink" Target="https://cheatography.com/costemaxime/cheat-sheets/summary-of-clean-code-by-robert-c-martin/pdf/" TargetMode="External"/><Relationship Id="rId146" Type="http://schemas.openxmlformats.org/officeDocument/2006/relationships/hyperlink" Target="https://cheatography.com/costemaxime/cheat-sheets/summary-of-clean-code-by-robert-c-martin/pdf/" TargetMode="External"/><Relationship Id="rId147" Type="http://schemas.openxmlformats.org/officeDocument/2006/relationships/hyperlink" Target="https://cheatography.com/costemaxime/cheat-sheets/summary-of-clean-code-by-robert-c-martin/pdf/" TargetMode="External"/><Relationship Id="rId148" Type="http://schemas.openxmlformats.org/officeDocument/2006/relationships/hyperlink" Target="https://cheatography.com/costemaxime/cheat-sheets/summary-of-clean-code-by-robert-c-martin/pdf/" TargetMode="External"/><Relationship Id="rId149" Type="http://schemas.openxmlformats.org/officeDocument/2006/relationships/hyperlink" Target="https://martinfowler.com/bliki/DarkLaunching.html" TargetMode="External"/><Relationship Id="rId150" Type="http://schemas.openxmlformats.org/officeDocument/2006/relationships/hyperlink" Target="https://martinfowler.com/bliki/DarkLaunching.html" TargetMode="External"/><Relationship Id="rId15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orme libre : forme 452"/>
          <p:cNvSpPr/>
          <p:nvPr/>
        </p:nvSpPr>
        <p:spPr>
          <a:xfrm>
            <a:off x="19585800" y="8876160"/>
            <a:ext cx="8919000" cy="4231080"/>
          </a:xfrm>
          <a:custGeom>
            <a:avLst/>
            <a:gdLst/>
            <a:ahLst/>
            <a:rect l="l" t="t" r="r" b="b"/>
            <a:pathLst>
              <a:path w="8919262" h="4231616">
                <a:moveTo>
                  <a:pt x="0" y="2595716"/>
                </a:moveTo>
                <a:lnTo>
                  <a:pt x="4106607" y="2882081"/>
                </a:lnTo>
                <a:lnTo>
                  <a:pt x="7163971" y="1911672"/>
                </a:lnTo>
                <a:lnTo>
                  <a:pt x="8919262" y="4231616"/>
                </a:lnTo>
                <a:lnTo>
                  <a:pt x="8878529" y="1179871"/>
                </a:lnTo>
                <a:lnTo>
                  <a:pt x="2330245" y="0"/>
                </a:lnTo>
                <a:lnTo>
                  <a:pt x="0" y="2595716"/>
                </a:lnTo>
                <a:close/>
              </a:path>
            </a:pathLst>
          </a:custGeom>
          <a:pattFill prst="wdUpDiag">
            <a:fgClr>
              <a:srgbClr val="000000"/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Forme libre : forme 3"/>
          <p:cNvSpPr/>
          <p:nvPr/>
        </p:nvSpPr>
        <p:spPr>
          <a:xfrm>
            <a:off x="16933680" y="10787760"/>
            <a:ext cx="11645640" cy="9304200"/>
          </a:xfrm>
          <a:custGeom>
            <a:avLst/>
            <a:gdLst/>
            <a:ahLst/>
            <a:rect l="l" t="t" r="r" b="b"/>
            <a:pathLst>
              <a:path w="11646174" h="9304475">
                <a:moveTo>
                  <a:pt x="6775772" y="932248"/>
                </a:moveTo>
                <a:lnTo>
                  <a:pt x="9772679" y="0"/>
                </a:lnTo>
                <a:lnTo>
                  <a:pt x="11646174" y="2347333"/>
                </a:lnTo>
                <a:lnTo>
                  <a:pt x="7175500" y="6650175"/>
                </a:lnTo>
                <a:lnTo>
                  <a:pt x="5067300" y="8351975"/>
                </a:lnTo>
                <a:lnTo>
                  <a:pt x="0" y="9304475"/>
                </a:lnTo>
                <a:lnTo>
                  <a:pt x="304800" y="7247075"/>
                </a:lnTo>
                <a:lnTo>
                  <a:pt x="2133600" y="5665925"/>
                </a:lnTo>
                <a:lnTo>
                  <a:pt x="5276850" y="3208475"/>
                </a:lnTo>
                <a:lnTo>
                  <a:pt x="7048500" y="2179775"/>
                </a:lnTo>
                <a:lnTo>
                  <a:pt x="7048500" y="2179775"/>
                </a:lnTo>
                <a:lnTo>
                  <a:pt x="6775772" y="932248"/>
                </a:lnTo>
                <a:close/>
              </a:path>
            </a:pathLst>
          </a:custGeom>
          <a:solidFill>
            <a:srgbClr val="ffa7a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Forme libre : forme 4"/>
          <p:cNvSpPr/>
          <p:nvPr/>
        </p:nvSpPr>
        <p:spPr>
          <a:xfrm>
            <a:off x="4486680" y="12855600"/>
            <a:ext cx="7093440" cy="9737280"/>
          </a:xfrm>
          <a:custGeom>
            <a:avLst/>
            <a:gdLst/>
            <a:ahLst/>
            <a:rect l="l" t="t" r="r" b="b"/>
            <a:pathLst>
              <a:path w="7093857" h="9737693">
                <a:moveTo>
                  <a:pt x="6648301" y="3089152"/>
                </a:moveTo>
                <a:cubicBezTo>
                  <a:pt x="6643261" y="3022125"/>
                  <a:pt x="5325130" y="2724683"/>
                  <a:pt x="5294690" y="2721156"/>
                </a:cubicBezTo>
                <a:cubicBezTo>
                  <a:pt x="5320695" y="2719644"/>
                  <a:pt x="4510616" y="2815498"/>
                  <a:pt x="4502754" y="2843619"/>
                </a:cubicBezTo>
                <a:cubicBezTo>
                  <a:pt x="4321381" y="3102875"/>
                  <a:pt x="3719920" y="4230328"/>
                  <a:pt x="3761951" y="4175093"/>
                </a:cubicBezTo>
                <a:cubicBezTo>
                  <a:pt x="3746832" y="4215108"/>
                  <a:pt x="4164697" y="5659558"/>
                  <a:pt x="4208840" y="5623711"/>
                </a:cubicBezTo>
                <a:cubicBezTo>
                  <a:pt x="4067074" y="5644677"/>
                  <a:pt x="3406422" y="6755775"/>
                  <a:pt x="3404507" y="6741311"/>
                </a:cubicBezTo>
                <a:lnTo>
                  <a:pt x="4447751" y="9737693"/>
                </a:lnTo>
                <a:lnTo>
                  <a:pt x="0" y="7617610"/>
                </a:lnTo>
                <a:lnTo>
                  <a:pt x="3789136" y="1801010"/>
                </a:lnTo>
                <a:lnTo>
                  <a:pt x="4767093" y="0"/>
                </a:lnTo>
                <a:lnTo>
                  <a:pt x="7093857" y="743019"/>
                </a:lnTo>
                <a:lnTo>
                  <a:pt x="6988024" y="772310"/>
                </a:lnTo>
                <a:lnTo>
                  <a:pt x="6648301" y="3089152"/>
                </a:lnTo>
                <a:close/>
              </a:path>
            </a:pathLst>
          </a:custGeom>
          <a:pattFill prst="wdUpDiag">
            <a:fgClr>
              <a:srgbClr val="000000"/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Forme libre : forme 5"/>
          <p:cNvSpPr/>
          <p:nvPr/>
        </p:nvSpPr>
        <p:spPr>
          <a:xfrm>
            <a:off x="7884720" y="15564600"/>
            <a:ext cx="13152240" cy="10295280"/>
          </a:xfrm>
          <a:custGeom>
            <a:avLst/>
            <a:gdLst/>
            <a:ahLst/>
            <a:rect l="l" t="t" r="r" b="b"/>
            <a:pathLst>
              <a:path w="13152656" h="10295700">
                <a:moveTo>
                  <a:pt x="8570655" y="9403051"/>
                </a:moveTo>
                <a:lnTo>
                  <a:pt x="9544049" y="9137580"/>
                </a:lnTo>
                <a:lnTo>
                  <a:pt x="9399023" y="10022484"/>
                </a:lnTo>
                <a:cubicBezTo>
                  <a:pt x="9601341" y="9808701"/>
                  <a:pt x="11043616" y="10306117"/>
                  <a:pt x="11008868" y="10295534"/>
                </a:cubicBezTo>
                <a:cubicBezTo>
                  <a:pt x="11016565" y="10303640"/>
                  <a:pt x="12786673" y="8444121"/>
                  <a:pt x="12754460" y="8489064"/>
                </a:cubicBezTo>
                <a:cubicBezTo>
                  <a:pt x="12794818" y="8475950"/>
                  <a:pt x="13124101" y="7323157"/>
                  <a:pt x="13152390" y="7284960"/>
                </a:cubicBezTo>
                <a:cubicBezTo>
                  <a:pt x="13167529" y="7264519"/>
                  <a:pt x="12532557" y="6696157"/>
                  <a:pt x="12557957" y="6683457"/>
                </a:cubicBezTo>
                <a:lnTo>
                  <a:pt x="8964083" y="4552880"/>
                </a:lnTo>
                <a:lnTo>
                  <a:pt x="7689849" y="2982314"/>
                </a:lnTo>
                <a:cubicBezTo>
                  <a:pt x="6323893" y="2158931"/>
                  <a:pt x="3414888" y="402097"/>
                  <a:pt x="3515782" y="416914"/>
                </a:cubicBezTo>
                <a:cubicBezTo>
                  <a:pt x="3458632" y="441608"/>
                  <a:pt x="1915582" y="-9947"/>
                  <a:pt x="1877482" y="33797"/>
                </a:cubicBezTo>
                <a:cubicBezTo>
                  <a:pt x="1893619" y="-47614"/>
                  <a:pt x="1090607" y="23374"/>
                  <a:pt x="992444" y="189613"/>
                </a:cubicBezTo>
                <a:cubicBezTo>
                  <a:pt x="953729" y="72764"/>
                  <a:pt x="572115" y="1060814"/>
                  <a:pt x="361950" y="1496415"/>
                </a:cubicBezTo>
                <a:lnTo>
                  <a:pt x="764115" y="2946330"/>
                </a:lnTo>
                <a:lnTo>
                  <a:pt x="0" y="4070281"/>
                </a:lnTo>
                <a:lnTo>
                  <a:pt x="1361016" y="7880280"/>
                </a:lnTo>
                <a:lnTo>
                  <a:pt x="4362449" y="9099480"/>
                </a:lnTo>
                <a:lnTo>
                  <a:pt x="8570655" y="9403051"/>
                </a:lnTo>
                <a:close/>
              </a:path>
            </a:pathLst>
          </a:custGeom>
          <a:solidFill>
            <a:srgbClr val="9751cb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Forme libre : forme 6"/>
          <p:cNvSpPr/>
          <p:nvPr/>
        </p:nvSpPr>
        <p:spPr>
          <a:xfrm>
            <a:off x="15938280" y="14389560"/>
            <a:ext cx="10817640" cy="11894040"/>
          </a:xfrm>
          <a:custGeom>
            <a:avLst/>
            <a:gdLst/>
            <a:ahLst/>
            <a:rect l="l" t="t" r="r" b="b"/>
            <a:pathLst>
              <a:path w="10817859" h="11894575">
                <a:moveTo>
                  <a:pt x="6878811" y="293124"/>
                </a:moveTo>
                <a:lnTo>
                  <a:pt x="5714917" y="1836174"/>
                </a:lnTo>
                <a:lnTo>
                  <a:pt x="4863607" y="3330132"/>
                </a:lnTo>
                <a:lnTo>
                  <a:pt x="2345252" y="3584132"/>
                </a:lnTo>
                <a:lnTo>
                  <a:pt x="0" y="5476404"/>
                </a:lnTo>
                <a:lnTo>
                  <a:pt x="2542921" y="7018867"/>
                </a:lnTo>
                <a:lnTo>
                  <a:pt x="4495386" y="9324083"/>
                </a:lnTo>
                <a:lnTo>
                  <a:pt x="6776801" y="11894575"/>
                </a:lnTo>
                <a:lnTo>
                  <a:pt x="10817859" y="4844845"/>
                </a:lnTo>
                <a:lnTo>
                  <a:pt x="10152338" y="0"/>
                </a:lnTo>
                <a:lnTo>
                  <a:pt x="6878811" y="293124"/>
                </a:lnTo>
                <a:close/>
              </a:path>
            </a:pathLst>
          </a:custGeom>
          <a:solidFill>
            <a:srgbClr val="ddec1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Forme libre : forme 7"/>
          <p:cNvSpPr/>
          <p:nvPr/>
        </p:nvSpPr>
        <p:spPr>
          <a:xfrm>
            <a:off x="7232760" y="7209360"/>
            <a:ext cx="16743960" cy="14906880"/>
          </a:xfrm>
          <a:custGeom>
            <a:avLst/>
            <a:gdLst/>
            <a:ahLst/>
            <a:rect l="l" t="t" r="r" b="b"/>
            <a:pathLst>
              <a:path w="16744473" h="14907070">
                <a:moveTo>
                  <a:pt x="6055442" y="1"/>
                </a:moveTo>
                <a:cubicBezTo>
                  <a:pt x="6007510" y="-2867"/>
                  <a:pt x="393290" y="4445411"/>
                  <a:pt x="0" y="4794456"/>
                </a:cubicBezTo>
                <a:lnTo>
                  <a:pt x="4229100" y="6437672"/>
                </a:lnTo>
                <a:lnTo>
                  <a:pt x="3908735" y="8654846"/>
                </a:lnTo>
                <a:lnTo>
                  <a:pt x="2528529" y="8394291"/>
                </a:lnTo>
                <a:cubicBezTo>
                  <a:pt x="2501012" y="8376516"/>
                  <a:pt x="1800396" y="8371440"/>
                  <a:pt x="1836379" y="8417165"/>
                </a:cubicBezTo>
                <a:cubicBezTo>
                  <a:pt x="1791452" y="8387759"/>
                  <a:pt x="1276625" y="9399754"/>
                  <a:pt x="1053898" y="9840248"/>
                </a:cubicBezTo>
                <a:lnTo>
                  <a:pt x="1397412" y="11275143"/>
                </a:lnTo>
                <a:lnTo>
                  <a:pt x="635410" y="12414591"/>
                </a:lnTo>
                <a:cubicBezTo>
                  <a:pt x="583336" y="12426062"/>
                  <a:pt x="3330179" y="14878666"/>
                  <a:pt x="3430504" y="14907070"/>
                </a:cubicBezTo>
                <a:lnTo>
                  <a:pt x="8525797" y="14114480"/>
                </a:lnTo>
                <a:lnTo>
                  <a:pt x="10246442" y="11924072"/>
                </a:lnTo>
                <a:lnTo>
                  <a:pt x="11101849" y="10744201"/>
                </a:lnTo>
                <a:lnTo>
                  <a:pt x="13609075" y="10508227"/>
                </a:lnTo>
                <a:lnTo>
                  <a:pt x="14287500" y="9239865"/>
                </a:lnTo>
                <a:lnTo>
                  <a:pt x="15260894" y="7971504"/>
                </a:lnTo>
                <a:lnTo>
                  <a:pt x="16050754" y="7667250"/>
                </a:lnTo>
                <a:lnTo>
                  <a:pt x="15983021" y="6515783"/>
                </a:lnTo>
                <a:lnTo>
                  <a:pt x="16744473" y="5704623"/>
                </a:lnTo>
                <a:lnTo>
                  <a:pt x="16436668" y="4508091"/>
                </a:lnTo>
                <a:lnTo>
                  <a:pt x="12420600" y="4242211"/>
                </a:lnTo>
                <a:lnTo>
                  <a:pt x="11755694" y="468262"/>
                </a:lnTo>
                <a:lnTo>
                  <a:pt x="6055442" y="1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Forme libre : forme 336"/>
          <p:cNvSpPr/>
          <p:nvPr/>
        </p:nvSpPr>
        <p:spPr>
          <a:xfrm>
            <a:off x="13335120" y="13363200"/>
            <a:ext cx="10801800" cy="10125000"/>
          </a:xfrm>
          <a:custGeom>
            <a:avLst/>
            <a:gdLst/>
            <a:ahLst/>
            <a:rect l="l" t="t" r="r" b="b"/>
            <a:pathLst>
              <a:path w="10802257" h="10125528">
                <a:moveTo>
                  <a:pt x="0" y="5820228"/>
                </a:moveTo>
                <a:lnTo>
                  <a:pt x="1466850" y="4391478"/>
                </a:lnTo>
                <a:lnTo>
                  <a:pt x="3390900" y="4315278"/>
                </a:lnTo>
                <a:lnTo>
                  <a:pt x="4552950" y="3858078"/>
                </a:lnTo>
                <a:lnTo>
                  <a:pt x="9547679" y="0"/>
                </a:lnTo>
                <a:lnTo>
                  <a:pt x="10802257" y="617764"/>
                </a:lnTo>
                <a:lnTo>
                  <a:pt x="6991350" y="7248978"/>
                </a:lnTo>
                <a:lnTo>
                  <a:pt x="5772150" y="8030028"/>
                </a:lnTo>
                <a:lnTo>
                  <a:pt x="6248400" y="9173028"/>
                </a:lnTo>
                <a:lnTo>
                  <a:pt x="6305550" y="10125528"/>
                </a:lnTo>
                <a:lnTo>
                  <a:pt x="4705350" y="9973128"/>
                </a:lnTo>
                <a:lnTo>
                  <a:pt x="3714750" y="8144328"/>
                </a:lnTo>
                <a:lnTo>
                  <a:pt x="3409950" y="7515678"/>
                </a:lnTo>
                <a:lnTo>
                  <a:pt x="1466850" y="7172778"/>
                </a:lnTo>
                <a:lnTo>
                  <a:pt x="0" y="58202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onnecteur droit 8"/>
          <p:cNvSpPr/>
          <p:nvPr/>
        </p:nvSpPr>
        <p:spPr>
          <a:xfrm flipH="1">
            <a:off x="12887640" y="19808280"/>
            <a:ext cx="3017880" cy="1534320"/>
          </a:xfrm>
          <a:prstGeom prst="line">
            <a:avLst/>
          </a:prstGeom>
          <a:ln w="190500">
            <a:solidFill>
              <a:srgbClr val="ffd9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onnecteur droit 9"/>
          <p:cNvSpPr/>
          <p:nvPr/>
        </p:nvSpPr>
        <p:spPr>
          <a:xfrm flipH="1" flipV="1">
            <a:off x="12568680" y="21342600"/>
            <a:ext cx="2948040" cy="968040"/>
          </a:xfrm>
          <a:prstGeom prst="line">
            <a:avLst/>
          </a:prstGeom>
          <a:ln w="190500">
            <a:solidFill>
              <a:srgbClr val="ffd9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onnecteur droit 10"/>
          <p:cNvSpPr/>
          <p:nvPr/>
        </p:nvSpPr>
        <p:spPr>
          <a:xfrm flipH="1">
            <a:off x="14270040" y="13343400"/>
            <a:ext cx="794160" cy="1472400"/>
          </a:xfrm>
          <a:prstGeom prst="line">
            <a:avLst/>
          </a:prstGeom>
          <a:ln w="1905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0" name="Groupe 17"/>
          <p:cNvGrpSpPr/>
          <p:nvPr/>
        </p:nvGrpSpPr>
        <p:grpSpPr>
          <a:xfrm>
            <a:off x="15017760" y="12121920"/>
            <a:ext cx="1324800" cy="1267920"/>
            <a:chOff x="15017760" y="12121920"/>
            <a:chExt cx="1324800" cy="1267920"/>
          </a:xfrm>
        </p:grpSpPr>
        <p:sp>
          <p:nvSpPr>
            <p:cNvPr id="51" name="Organigramme : Connecteur 18"/>
            <p:cNvSpPr/>
            <p:nvPr/>
          </p:nvSpPr>
          <p:spPr>
            <a:xfrm>
              <a:off x="15017760" y="13071600"/>
              <a:ext cx="318240" cy="318240"/>
            </a:xfrm>
            <a:prstGeom prst="flowChartConnector">
              <a:avLst/>
            </a:prstGeom>
            <a:solidFill>
              <a:srgbClr val="4472c4"/>
            </a:solidFill>
            <a:ln w="762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" name="ZoneTexte 19"/>
            <p:cNvSpPr/>
            <p:nvPr/>
          </p:nvSpPr>
          <p:spPr>
            <a:xfrm rot="18873000">
              <a:off x="15258240" y="12385080"/>
              <a:ext cx="1006920" cy="638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fr-FR" sz="1800" spc="-1" strike="noStrike">
                  <a:solidFill>
                    <a:srgbClr val="000000"/>
                  </a:solidFill>
                  <a:latin typeface="Calibri"/>
                </a:rPr>
                <a:t>Plain Old</a:t>
              </a:r>
              <a:endParaRPr b="0" lang="fr-FR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fr-FR" sz="1800" spc="-1" strike="noStrike">
                  <a:solidFill>
                    <a:srgbClr val="000000"/>
                  </a:solidFill>
                  <a:latin typeface="Calibri"/>
                </a:rPr>
                <a:t>Unit Test</a:t>
              </a:r>
              <a:endParaRPr b="0" lang="fr-FR" sz="1800" spc="-1" strike="noStrike">
                <a:latin typeface="Arial"/>
              </a:endParaRPr>
            </a:p>
          </p:txBody>
        </p:sp>
      </p:grpSp>
      <p:sp>
        <p:nvSpPr>
          <p:cNvPr id="53" name="Connecteur droit 26"/>
          <p:cNvSpPr/>
          <p:nvPr/>
        </p:nvSpPr>
        <p:spPr>
          <a:xfrm flipH="1" flipV="1">
            <a:off x="16736400" y="18057600"/>
            <a:ext cx="274320" cy="42480"/>
          </a:xfrm>
          <a:prstGeom prst="line">
            <a:avLst/>
          </a:prstGeom>
          <a:ln w="1905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onnecteur droit 27"/>
          <p:cNvSpPr/>
          <p:nvPr/>
        </p:nvSpPr>
        <p:spPr>
          <a:xfrm flipH="1" flipV="1">
            <a:off x="17282880" y="18212760"/>
            <a:ext cx="1091520" cy="729720"/>
          </a:xfrm>
          <a:prstGeom prst="line">
            <a:avLst/>
          </a:prstGeom>
          <a:ln w="1905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Connecteur droit 28"/>
          <p:cNvSpPr/>
          <p:nvPr/>
        </p:nvSpPr>
        <p:spPr>
          <a:xfrm flipH="1" flipV="1">
            <a:off x="18515520" y="19027800"/>
            <a:ext cx="341640" cy="388800"/>
          </a:xfrm>
          <a:prstGeom prst="line">
            <a:avLst/>
          </a:prstGeom>
          <a:ln w="1905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Connecteur droit 30"/>
          <p:cNvSpPr/>
          <p:nvPr/>
        </p:nvSpPr>
        <p:spPr>
          <a:xfrm flipH="1" flipV="1">
            <a:off x="19094760" y="20395080"/>
            <a:ext cx="563400" cy="228960"/>
          </a:xfrm>
          <a:prstGeom prst="line">
            <a:avLst/>
          </a:prstGeom>
          <a:ln w="1905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Connecteur droit 31"/>
          <p:cNvSpPr/>
          <p:nvPr/>
        </p:nvSpPr>
        <p:spPr>
          <a:xfrm flipH="1" flipV="1">
            <a:off x="12903840" y="18884160"/>
            <a:ext cx="286920" cy="1385640"/>
          </a:xfrm>
          <a:prstGeom prst="line">
            <a:avLst/>
          </a:prstGeom>
          <a:ln w="190500">
            <a:solidFill>
              <a:srgbClr val="f4b1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Connecteur droit 32"/>
          <p:cNvSpPr/>
          <p:nvPr/>
        </p:nvSpPr>
        <p:spPr>
          <a:xfrm>
            <a:off x="10230480" y="20700720"/>
            <a:ext cx="2338200" cy="641880"/>
          </a:xfrm>
          <a:prstGeom prst="line">
            <a:avLst/>
          </a:prstGeom>
          <a:ln w="190500">
            <a:solidFill>
              <a:srgbClr val="f4b1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Légende : flèche courbée à une bordure 33"/>
          <p:cNvSpPr/>
          <p:nvPr/>
        </p:nvSpPr>
        <p:spPr>
          <a:xfrm>
            <a:off x="9330120" y="22486680"/>
            <a:ext cx="1728000" cy="612360"/>
          </a:xfrm>
          <a:prstGeom prst="accentCallout2">
            <a:avLst>
              <a:gd name="adj1" fmla="val 83592"/>
              <a:gd name="adj2" fmla="val 104309"/>
              <a:gd name="adj3" fmla="val 53928"/>
              <a:gd name="adj4" fmla="val 118636"/>
              <a:gd name="adj5" fmla="val -30378"/>
              <a:gd name="adj6" fmla="val 122395"/>
            </a:avLst>
          </a:prstGeom>
          <a:solidFill>
            <a:srgbClr val="ffffff"/>
          </a:solidFill>
          <a:ln>
            <a:solidFill>
              <a:srgbClr val="4472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Agile modeling</a:t>
            </a:r>
            <a:endParaRPr b="0" lang="fr-FR" sz="1800" spc="-1" strike="noStrike">
              <a:latin typeface="Arial"/>
            </a:endParaRPr>
          </a:p>
        </p:txBody>
      </p:sp>
      <p:grpSp>
        <p:nvGrpSpPr>
          <p:cNvPr id="60" name="Groupe 37"/>
          <p:cNvGrpSpPr/>
          <p:nvPr/>
        </p:nvGrpSpPr>
        <p:grpSpPr>
          <a:xfrm>
            <a:off x="17011080" y="16164720"/>
            <a:ext cx="2015640" cy="2094480"/>
            <a:chOff x="17011080" y="16164720"/>
            <a:chExt cx="2015640" cy="2094480"/>
          </a:xfrm>
        </p:grpSpPr>
        <p:sp>
          <p:nvSpPr>
            <p:cNvPr id="61" name="Organigramme : Connecteur 38"/>
            <p:cNvSpPr/>
            <p:nvPr/>
          </p:nvSpPr>
          <p:spPr>
            <a:xfrm>
              <a:off x="17011080" y="17940960"/>
              <a:ext cx="318240" cy="318240"/>
            </a:xfrm>
            <a:prstGeom prst="flowChartConnector">
              <a:avLst/>
            </a:prstGeom>
            <a:solidFill>
              <a:srgbClr val="92d050"/>
            </a:solidFill>
            <a:ln w="76200">
              <a:solidFill>
                <a:srgbClr val="70ad47">
                  <a:lumMod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" name="ZoneTexte 39"/>
            <p:cNvSpPr/>
            <p:nvPr/>
          </p:nvSpPr>
          <p:spPr>
            <a:xfrm rot="18873000">
              <a:off x="16962120" y="16920360"/>
              <a:ext cx="227376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fr-FR" sz="1800" spc="-1" strike="noStrike" u="sng">
                  <a:solidFill>
                    <a:srgbClr val="0563c1"/>
                  </a:solidFill>
                  <a:uFillTx/>
                  <a:latin typeface="Calibri"/>
                  <a:hlinkClick r:id="rId1"/>
                </a:rPr>
                <a:t>Gherkin</a:t>
              </a:r>
              <a:endParaRPr b="0" lang="fr-FR" sz="1800" spc="-1" strike="noStrike">
                <a:latin typeface="Arial"/>
              </a:endParaRPr>
            </a:p>
          </p:txBody>
        </p:sp>
      </p:grpSp>
      <p:sp>
        <p:nvSpPr>
          <p:cNvPr id="63" name="Connecteur droit 46"/>
          <p:cNvSpPr/>
          <p:nvPr/>
        </p:nvSpPr>
        <p:spPr>
          <a:xfrm flipH="1" flipV="1">
            <a:off x="10343160" y="20972880"/>
            <a:ext cx="142200" cy="1075680"/>
          </a:xfrm>
          <a:prstGeom prst="line">
            <a:avLst/>
          </a:prstGeom>
          <a:ln w="190500">
            <a:solidFill>
              <a:srgbClr val="f4b1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Connecteur droit 47"/>
          <p:cNvSpPr/>
          <p:nvPr/>
        </p:nvSpPr>
        <p:spPr>
          <a:xfrm flipH="1" flipV="1">
            <a:off x="10757160" y="22161240"/>
            <a:ext cx="1219680" cy="379440"/>
          </a:xfrm>
          <a:prstGeom prst="line">
            <a:avLst/>
          </a:prstGeom>
          <a:ln w="190500">
            <a:solidFill>
              <a:srgbClr val="f4b1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5" name="Groupe 52"/>
          <p:cNvGrpSpPr/>
          <p:nvPr/>
        </p:nvGrpSpPr>
        <p:grpSpPr>
          <a:xfrm>
            <a:off x="10485360" y="20493720"/>
            <a:ext cx="1651320" cy="1713960"/>
            <a:chOff x="10485360" y="20493720"/>
            <a:chExt cx="1651320" cy="1713960"/>
          </a:xfrm>
        </p:grpSpPr>
        <p:sp>
          <p:nvSpPr>
            <p:cNvPr id="66" name="Organigramme : Connecteur 54"/>
            <p:cNvSpPr/>
            <p:nvPr/>
          </p:nvSpPr>
          <p:spPr>
            <a:xfrm>
              <a:off x="10485360" y="21889440"/>
              <a:ext cx="318240" cy="318240"/>
            </a:xfrm>
            <a:prstGeom prst="flowChartConnector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solidFill>
                <a:srgbClr val="ed7d31">
                  <a:lumMod val="7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" name="ZoneTexte 55"/>
            <p:cNvSpPr/>
            <p:nvPr/>
          </p:nvSpPr>
          <p:spPr>
            <a:xfrm rot="18873000">
              <a:off x="10611360" y="20941560"/>
              <a:ext cx="1525320" cy="639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fr-FR" sz="1800" spc="-1" strike="noStrike" u="sng">
                  <a:solidFill>
                    <a:srgbClr val="0563c1"/>
                  </a:solidFill>
                  <a:uFillTx/>
                  <a:latin typeface="Calibri"/>
                  <a:hlinkClick r:id="rId2"/>
                </a:rPr>
                <a:t>Set-</a:t>
              </a:r>
              <a:r>
                <a:rPr b="0" lang="fr-FR" sz="1800" spc="-1" strike="noStrike" u="sng">
                  <a:solidFill>
                    <a:srgbClr val="0563c1"/>
                  </a:solidFill>
                  <a:uFillTx/>
                  <a:latin typeface="Calibri"/>
                  <a:hlinkClick r:id="rId3"/>
                </a:rPr>
                <a:t>Based</a:t>
              </a:r>
              <a:r>
                <a:rPr b="0" lang="fr-FR" sz="1800" spc="-1" strike="noStrike" u="sng">
                  <a:solidFill>
                    <a:srgbClr val="0563c1"/>
                  </a:solidFill>
                  <a:uFillTx/>
                  <a:latin typeface="Calibri"/>
                  <a:hlinkClick r:id="rId4"/>
                </a:rPr>
                <a:t> Design</a:t>
              </a:r>
              <a:endParaRPr b="0" lang="fr-FR" sz="1800" spc="-1" strike="noStrike">
                <a:latin typeface="Arial"/>
              </a:endParaRPr>
            </a:p>
          </p:txBody>
        </p:sp>
      </p:grpSp>
      <p:sp>
        <p:nvSpPr>
          <p:cNvPr id="68" name="Connecteur droit 56"/>
          <p:cNvSpPr/>
          <p:nvPr/>
        </p:nvSpPr>
        <p:spPr>
          <a:xfrm flipH="1" flipV="1">
            <a:off x="15470280" y="22423320"/>
            <a:ext cx="3016440" cy="539280"/>
          </a:xfrm>
          <a:prstGeom prst="line">
            <a:avLst/>
          </a:prstGeom>
          <a:ln w="190500">
            <a:solidFill>
              <a:srgbClr val="ffd9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Connecteur droit 59"/>
          <p:cNvSpPr/>
          <p:nvPr/>
        </p:nvSpPr>
        <p:spPr>
          <a:xfrm flipH="1">
            <a:off x="15470280" y="20201400"/>
            <a:ext cx="1237680" cy="1996560"/>
          </a:xfrm>
          <a:prstGeom prst="line">
            <a:avLst/>
          </a:prstGeom>
          <a:ln w="190500">
            <a:solidFill>
              <a:srgbClr val="f4b1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Connecteur droit 60"/>
          <p:cNvSpPr/>
          <p:nvPr/>
        </p:nvSpPr>
        <p:spPr>
          <a:xfrm flipH="1">
            <a:off x="18069480" y="20736720"/>
            <a:ext cx="1635480" cy="646560"/>
          </a:xfrm>
          <a:prstGeom prst="line">
            <a:avLst/>
          </a:prstGeom>
          <a:ln w="1905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Connecteur droit 61"/>
          <p:cNvSpPr/>
          <p:nvPr/>
        </p:nvSpPr>
        <p:spPr>
          <a:xfrm flipH="1" flipV="1">
            <a:off x="16980120" y="20088720"/>
            <a:ext cx="913680" cy="1221840"/>
          </a:xfrm>
          <a:prstGeom prst="line">
            <a:avLst/>
          </a:prstGeom>
          <a:ln w="190500">
            <a:solidFill>
              <a:srgbClr val="f4b1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Connecteur droit 62"/>
          <p:cNvSpPr/>
          <p:nvPr/>
        </p:nvSpPr>
        <p:spPr>
          <a:xfrm>
            <a:off x="18069480" y="21734640"/>
            <a:ext cx="689400" cy="1340640"/>
          </a:xfrm>
          <a:prstGeom prst="line">
            <a:avLst/>
          </a:prstGeom>
          <a:ln w="190500">
            <a:solidFill>
              <a:srgbClr val="ffd9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ZoneTexte 63"/>
          <p:cNvSpPr/>
          <p:nvPr/>
        </p:nvSpPr>
        <p:spPr>
          <a:xfrm>
            <a:off x="11980440" y="23798520"/>
            <a:ext cx="277632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fr-FR" sz="2800" spc="-1" strike="noStrike">
                <a:solidFill>
                  <a:srgbClr val="000000"/>
                </a:solidFill>
                <a:latin typeface="Calibri"/>
              </a:rPr>
              <a:t>Architecture Area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74" name="Connecteur droit 64"/>
          <p:cNvSpPr/>
          <p:nvPr/>
        </p:nvSpPr>
        <p:spPr>
          <a:xfrm flipV="1">
            <a:off x="13016520" y="17352000"/>
            <a:ext cx="655200" cy="1260360"/>
          </a:xfrm>
          <a:prstGeom prst="line">
            <a:avLst/>
          </a:prstGeom>
          <a:ln w="190500">
            <a:solidFill>
              <a:srgbClr val="f4b1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Connecteur droit 65"/>
          <p:cNvSpPr/>
          <p:nvPr/>
        </p:nvSpPr>
        <p:spPr>
          <a:xfrm>
            <a:off x="16820640" y="20248200"/>
            <a:ext cx="960480" cy="1198080"/>
          </a:xfrm>
          <a:prstGeom prst="line">
            <a:avLst/>
          </a:prstGeom>
          <a:ln w="190500">
            <a:solidFill>
              <a:srgbClr val="ffd9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Connecteur droit 66"/>
          <p:cNvSpPr/>
          <p:nvPr/>
        </p:nvSpPr>
        <p:spPr>
          <a:xfrm flipH="1">
            <a:off x="15041520" y="22423320"/>
            <a:ext cx="203400" cy="1050120"/>
          </a:xfrm>
          <a:prstGeom prst="line">
            <a:avLst/>
          </a:prstGeom>
          <a:ln w="190500">
            <a:solidFill>
              <a:srgbClr val="f4b1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7" name="Groupe 67"/>
          <p:cNvGrpSpPr/>
          <p:nvPr/>
        </p:nvGrpSpPr>
        <p:grpSpPr>
          <a:xfrm>
            <a:off x="15109200" y="21580560"/>
            <a:ext cx="1903680" cy="1535040"/>
            <a:chOff x="15109200" y="21580560"/>
            <a:chExt cx="1903680" cy="1535040"/>
          </a:xfrm>
        </p:grpSpPr>
        <p:grpSp>
          <p:nvGrpSpPr>
            <p:cNvPr id="78" name="Groupe 68"/>
            <p:cNvGrpSpPr/>
            <p:nvPr/>
          </p:nvGrpSpPr>
          <p:grpSpPr>
            <a:xfrm>
              <a:off x="15198480" y="21580560"/>
              <a:ext cx="1814400" cy="1535040"/>
              <a:chOff x="15198480" y="21580560"/>
              <a:chExt cx="1814400" cy="1535040"/>
            </a:xfrm>
          </p:grpSpPr>
          <p:sp>
            <p:nvSpPr>
              <p:cNvPr id="79" name="Organigramme : Connecteur 70"/>
              <p:cNvSpPr/>
              <p:nvPr/>
            </p:nvSpPr>
            <p:spPr>
              <a:xfrm>
                <a:off x="15198480" y="22151520"/>
                <a:ext cx="318240" cy="318240"/>
              </a:xfrm>
              <a:prstGeom prst="flowChartConnector">
                <a:avLst/>
              </a:prstGeom>
              <a:solidFill>
                <a:schemeClr val="bg1"/>
              </a:solidFill>
              <a:ln w="76200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0" name="ZoneTexte 71"/>
              <p:cNvSpPr/>
              <p:nvPr/>
            </p:nvSpPr>
            <p:spPr>
              <a:xfrm rot="18873000">
                <a:off x="15487560" y="22028400"/>
                <a:ext cx="1525320" cy="6390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fr-FR" sz="1800" spc="-1" strike="noStrike" u="sng">
                    <a:solidFill>
                      <a:srgbClr val="0563c1"/>
                    </a:solidFill>
                    <a:uFillTx/>
                    <a:latin typeface="Calibri"/>
                    <a:hlinkClick r:id="rId5"/>
                  </a:rPr>
                  <a:t>Architecture</a:t>
                </a:r>
                <a:endParaRPr b="0" lang="fr-FR" sz="18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  <a:buNone/>
                </a:pPr>
                <a:r>
                  <a:rPr b="0" lang="fr-FR" sz="1800" spc="-1" strike="noStrike" u="sng">
                    <a:solidFill>
                      <a:srgbClr val="0563c1"/>
                    </a:solidFill>
                    <a:uFillTx/>
                    <a:latin typeface="Calibri"/>
                    <a:hlinkClick r:id="rId6"/>
                  </a:rPr>
                  <a:t>Runway</a:t>
                </a:r>
                <a:endParaRPr b="0" lang="fr-FR" sz="1800" spc="-1" strike="noStrike">
                  <a:latin typeface="Arial"/>
                </a:endParaRPr>
              </a:p>
            </p:txBody>
          </p:sp>
        </p:grpSp>
        <p:sp>
          <p:nvSpPr>
            <p:cNvPr id="81" name="Organigramme : Connecteur 69"/>
            <p:cNvSpPr/>
            <p:nvPr/>
          </p:nvSpPr>
          <p:spPr>
            <a:xfrm>
              <a:off x="15109200" y="22062240"/>
              <a:ext cx="496440" cy="496440"/>
            </a:xfrm>
            <a:prstGeom prst="flowChartConnector">
              <a:avLst/>
            </a:prstGeom>
            <a:noFill/>
            <a:ln w="762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2" name="ZoneTexte 75"/>
          <p:cNvSpPr/>
          <p:nvPr/>
        </p:nvSpPr>
        <p:spPr>
          <a:xfrm>
            <a:off x="7598160" y="13676400"/>
            <a:ext cx="2325240" cy="94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fr-FR" sz="2800" spc="-1" strike="noStrike" u="sng">
                <a:solidFill>
                  <a:srgbClr val="0563c1"/>
                </a:solidFill>
                <a:uFillTx/>
                <a:latin typeface="Calibri"/>
                <a:hlinkClick r:id="rId7"/>
              </a:rPr>
              <a:t>Technical</a:t>
            </a:r>
            <a:r>
              <a:rPr b="1" lang="fr-FR" sz="2800" spc="-1" strike="noStrike" u="sng">
                <a:solidFill>
                  <a:srgbClr val="0563c1"/>
                </a:solidFill>
                <a:uFillTx/>
                <a:latin typeface="Calibri"/>
                <a:hlinkClick r:id="rId8"/>
              </a:rPr>
              <a:t> </a:t>
            </a:r>
            <a:r>
              <a:rPr b="1" lang="fr-FR" sz="2800" spc="-1" strike="noStrike" u="sng">
                <a:solidFill>
                  <a:srgbClr val="0563c1"/>
                </a:solidFill>
                <a:uFillTx/>
                <a:latin typeface="Calibri"/>
                <a:hlinkClick r:id="rId9"/>
              </a:rPr>
              <a:t>Debt</a:t>
            </a:r>
            <a:endParaRPr b="0" lang="fr-FR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fr-FR" sz="2800" spc="-1" strike="noStrike" u="sng">
                <a:solidFill>
                  <a:srgbClr val="0563c1"/>
                </a:solidFill>
                <a:uFillTx/>
                <a:latin typeface="Calibri"/>
                <a:hlinkClick r:id="rId10"/>
              </a:rPr>
              <a:t>Area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83" name="Connecteur droit 76"/>
          <p:cNvSpPr/>
          <p:nvPr/>
        </p:nvSpPr>
        <p:spPr>
          <a:xfrm flipH="1">
            <a:off x="8788680" y="15211080"/>
            <a:ext cx="666000" cy="298440"/>
          </a:xfrm>
          <a:prstGeom prst="line">
            <a:avLst/>
          </a:prstGeom>
          <a:ln w="190500">
            <a:solidFill>
              <a:srgbClr val="ffa7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onnecteur droit 77"/>
          <p:cNvSpPr/>
          <p:nvPr/>
        </p:nvSpPr>
        <p:spPr>
          <a:xfrm flipH="1">
            <a:off x="8053200" y="15734880"/>
            <a:ext cx="510120" cy="1123920"/>
          </a:xfrm>
          <a:prstGeom prst="line">
            <a:avLst/>
          </a:prstGeom>
          <a:ln w="190500">
            <a:solidFill>
              <a:srgbClr val="ffa7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onnecteur droit 78"/>
          <p:cNvSpPr/>
          <p:nvPr/>
        </p:nvSpPr>
        <p:spPr>
          <a:xfrm>
            <a:off x="8053200" y="17177400"/>
            <a:ext cx="294120" cy="1245240"/>
          </a:xfrm>
          <a:prstGeom prst="line">
            <a:avLst/>
          </a:prstGeom>
          <a:ln w="190500">
            <a:solidFill>
              <a:srgbClr val="ffa7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onnecteur droit 79"/>
          <p:cNvSpPr/>
          <p:nvPr/>
        </p:nvSpPr>
        <p:spPr>
          <a:xfrm flipH="1">
            <a:off x="7704720" y="18566280"/>
            <a:ext cx="584640" cy="842040"/>
          </a:xfrm>
          <a:prstGeom prst="line">
            <a:avLst/>
          </a:prstGeom>
          <a:ln w="190500">
            <a:solidFill>
              <a:srgbClr val="ffa7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87" name="Groupe 80"/>
          <p:cNvGrpSpPr/>
          <p:nvPr/>
        </p:nvGrpSpPr>
        <p:grpSpPr>
          <a:xfrm>
            <a:off x="7097040" y="18514440"/>
            <a:ext cx="919080" cy="1165680"/>
            <a:chOff x="7097040" y="18514440"/>
            <a:chExt cx="919080" cy="1165680"/>
          </a:xfrm>
        </p:grpSpPr>
        <p:sp>
          <p:nvSpPr>
            <p:cNvPr id="88" name="Organigramme : Connecteur 81"/>
            <p:cNvSpPr/>
            <p:nvPr/>
          </p:nvSpPr>
          <p:spPr>
            <a:xfrm>
              <a:off x="7432920" y="19361880"/>
              <a:ext cx="318240" cy="318240"/>
            </a:xfrm>
            <a:prstGeom prst="flowChartConnector">
              <a:avLst/>
            </a:prstGeom>
            <a:solidFill>
              <a:srgbClr val="ffa7a7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" name="ZoneTexte 82"/>
            <p:cNvSpPr/>
            <p:nvPr/>
          </p:nvSpPr>
          <p:spPr>
            <a:xfrm rot="18873000">
              <a:off x="7086240" y="18794880"/>
              <a:ext cx="939960" cy="364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fr-FR" sz="1800" spc="-1" strike="noStrike" u="sng">
                  <a:solidFill>
                    <a:srgbClr val="0563c1"/>
                  </a:solidFill>
                  <a:uFillTx/>
                  <a:latin typeface="Calibri"/>
                  <a:hlinkClick r:id="rId11"/>
                </a:rPr>
                <a:t>Bloaters</a:t>
              </a:r>
              <a:endParaRPr b="0" lang="fr-FR" sz="1800" spc="-1" strike="noStrike">
                <a:latin typeface="Arial"/>
              </a:endParaRPr>
            </a:p>
          </p:txBody>
        </p:sp>
      </p:grpSp>
      <p:grpSp>
        <p:nvGrpSpPr>
          <p:cNvPr id="90" name="Groupe 83"/>
          <p:cNvGrpSpPr/>
          <p:nvPr/>
        </p:nvGrpSpPr>
        <p:grpSpPr>
          <a:xfrm>
            <a:off x="7667280" y="16643160"/>
            <a:ext cx="1997640" cy="2008800"/>
            <a:chOff x="7667280" y="16643160"/>
            <a:chExt cx="1997640" cy="2008800"/>
          </a:xfrm>
        </p:grpSpPr>
        <p:sp>
          <p:nvSpPr>
            <p:cNvPr id="91" name="Organigramme : Connecteur 84"/>
            <p:cNvSpPr/>
            <p:nvPr/>
          </p:nvSpPr>
          <p:spPr>
            <a:xfrm>
              <a:off x="8242920" y="18294480"/>
              <a:ext cx="318240" cy="318240"/>
            </a:xfrm>
            <a:prstGeom prst="flowChartConnector">
              <a:avLst/>
            </a:prstGeom>
            <a:solidFill>
              <a:srgbClr val="ffa7a7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" name="ZoneTexte 85"/>
            <p:cNvSpPr/>
            <p:nvPr/>
          </p:nvSpPr>
          <p:spPr>
            <a:xfrm rot="18873000">
              <a:off x="7705800" y="17191080"/>
              <a:ext cx="1919880" cy="912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fr-FR" sz="1800" spc="-1" strike="noStrike" u="sng">
                  <a:solidFill>
                    <a:srgbClr val="0563c1"/>
                  </a:solidFill>
                  <a:uFillTx/>
                  <a:latin typeface="Calibri"/>
                  <a:hlinkClick r:id="rId12"/>
                </a:rPr>
                <a:t>Object-Orientation</a:t>
              </a:r>
              <a:endParaRPr b="0" lang="fr-FR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fr-FR" sz="1800" spc="-1" strike="noStrike" u="sng">
                  <a:solidFill>
                    <a:srgbClr val="0563c1"/>
                  </a:solidFill>
                  <a:uFillTx/>
                  <a:latin typeface="Calibri"/>
                  <a:hlinkClick r:id="rId13"/>
                </a:rPr>
                <a:t>Abusers</a:t>
              </a:r>
              <a:endParaRPr b="0" lang="fr-FR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fr-FR" sz="1800" spc="-1" strike="noStrike">
                <a:latin typeface="Arial"/>
              </a:endParaRPr>
            </a:p>
          </p:txBody>
        </p:sp>
      </p:grpSp>
      <p:grpSp>
        <p:nvGrpSpPr>
          <p:cNvPr id="93" name="Groupe 86"/>
          <p:cNvGrpSpPr/>
          <p:nvPr/>
        </p:nvGrpSpPr>
        <p:grpSpPr>
          <a:xfrm>
            <a:off x="7950600" y="14350320"/>
            <a:ext cx="1279080" cy="1431000"/>
            <a:chOff x="7950600" y="14350320"/>
            <a:chExt cx="1279080" cy="1431000"/>
          </a:xfrm>
        </p:grpSpPr>
        <p:sp>
          <p:nvSpPr>
            <p:cNvPr id="94" name="Organigramme : Connecteur 87"/>
            <p:cNvSpPr/>
            <p:nvPr/>
          </p:nvSpPr>
          <p:spPr>
            <a:xfrm>
              <a:off x="8516880" y="15463080"/>
              <a:ext cx="318240" cy="318240"/>
            </a:xfrm>
            <a:prstGeom prst="flowChartConnector">
              <a:avLst/>
            </a:prstGeom>
            <a:solidFill>
              <a:srgbClr val="ffa7a7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5" name="ZoneTexte 88"/>
            <p:cNvSpPr/>
            <p:nvPr/>
          </p:nvSpPr>
          <p:spPr>
            <a:xfrm rot="18873000">
              <a:off x="8002800" y="14673240"/>
              <a:ext cx="1174680" cy="638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fr-FR" sz="1800" spc="-1" strike="noStrike" u="sng">
                  <a:solidFill>
                    <a:srgbClr val="0563c1"/>
                  </a:solidFill>
                  <a:uFillTx/>
                  <a:latin typeface="Calibri"/>
                  <a:hlinkClick r:id="rId14"/>
                </a:rPr>
                <a:t>Change</a:t>
              </a:r>
              <a:endParaRPr b="0" lang="fr-FR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fr-FR" sz="1800" spc="-1" strike="noStrike" u="sng">
                  <a:solidFill>
                    <a:srgbClr val="0563c1"/>
                  </a:solidFill>
                  <a:uFillTx/>
                  <a:latin typeface="Calibri"/>
                  <a:hlinkClick r:id="rId15"/>
                </a:rPr>
                <a:t>Preventers</a:t>
              </a:r>
              <a:endParaRPr b="0" lang="fr-FR" sz="1800" spc="-1" strike="noStrike">
                <a:latin typeface="Arial"/>
              </a:endParaRPr>
            </a:p>
          </p:txBody>
        </p:sp>
      </p:grpSp>
      <p:grpSp>
        <p:nvGrpSpPr>
          <p:cNvPr id="96" name="Groupe 92"/>
          <p:cNvGrpSpPr/>
          <p:nvPr/>
        </p:nvGrpSpPr>
        <p:grpSpPr>
          <a:xfrm>
            <a:off x="7558200" y="16011720"/>
            <a:ext cx="919080" cy="1165680"/>
            <a:chOff x="7558200" y="16011720"/>
            <a:chExt cx="919080" cy="1165680"/>
          </a:xfrm>
        </p:grpSpPr>
        <p:sp>
          <p:nvSpPr>
            <p:cNvPr id="97" name="Organigramme : Connecteur 93"/>
            <p:cNvSpPr/>
            <p:nvPr/>
          </p:nvSpPr>
          <p:spPr>
            <a:xfrm>
              <a:off x="7894080" y="16859160"/>
              <a:ext cx="318240" cy="318240"/>
            </a:xfrm>
            <a:prstGeom prst="flowChartConnector">
              <a:avLst/>
            </a:prstGeom>
            <a:solidFill>
              <a:srgbClr val="ffa7a7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8" name="ZoneTexte 94"/>
            <p:cNvSpPr/>
            <p:nvPr/>
          </p:nvSpPr>
          <p:spPr>
            <a:xfrm rot="18873000">
              <a:off x="7547400" y="16292160"/>
              <a:ext cx="939960" cy="364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fr-FR" sz="1800" spc="-1" strike="noStrike" u="sng">
                  <a:solidFill>
                    <a:srgbClr val="0563c1"/>
                  </a:solidFill>
                  <a:uFillTx/>
                  <a:latin typeface="Calibri"/>
                  <a:hlinkClick r:id="rId16"/>
                </a:rPr>
                <a:t>Bloaters</a:t>
              </a:r>
              <a:endParaRPr b="0" lang="fr-FR" sz="1800" spc="-1" strike="noStrike">
                <a:latin typeface="Arial"/>
              </a:endParaRPr>
            </a:p>
          </p:txBody>
        </p:sp>
      </p:grpSp>
      <p:sp>
        <p:nvSpPr>
          <p:cNvPr id="99" name="Légende : flèche courbée à une bordure 95"/>
          <p:cNvSpPr/>
          <p:nvPr/>
        </p:nvSpPr>
        <p:spPr>
          <a:xfrm>
            <a:off x="5414400" y="19816920"/>
            <a:ext cx="1728000" cy="612360"/>
          </a:xfrm>
          <a:prstGeom prst="accentCallout2">
            <a:avLst>
              <a:gd name="adj1" fmla="val 98546"/>
              <a:gd name="adj2" fmla="val 104939"/>
              <a:gd name="adj3" fmla="val 53928"/>
              <a:gd name="adj4" fmla="val 118636"/>
              <a:gd name="adj5" fmla="val -30378"/>
              <a:gd name="adj6" fmla="val 122395"/>
            </a:avLst>
          </a:prstGeom>
          <a:solidFill>
            <a:srgbClr val="ffffff"/>
          </a:solidFill>
          <a:ln>
            <a:solidFill>
              <a:srgbClr val="4472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Code Smells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00" name="Connecteur droit 96"/>
          <p:cNvSpPr/>
          <p:nvPr/>
        </p:nvSpPr>
        <p:spPr>
          <a:xfrm flipH="1" flipV="1">
            <a:off x="16224120" y="19808280"/>
            <a:ext cx="437400" cy="280440"/>
          </a:xfrm>
          <a:prstGeom prst="line">
            <a:avLst/>
          </a:prstGeom>
          <a:ln w="190500">
            <a:solidFill>
              <a:srgbClr val="ffd9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ZoneTexte 100"/>
          <p:cNvSpPr/>
          <p:nvPr/>
        </p:nvSpPr>
        <p:spPr>
          <a:xfrm>
            <a:off x="25757640" y="11158920"/>
            <a:ext cx="152388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fr-FR" sz="2800" spc="-1" strike="noStrike">
                <a:solidFill>
                  <a:srgbClr val="000000"/>
                </a:solidFill>
                <a:latin typeface="Calibri"/>
              </a:rPr>
              <a:t>Ops Area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102" name="Connecteur droit 102"/>
          <p:cNvSpPr/>
          <p:nvPr/>
        </p:nvSpPr>
        <p:spPr>
          <a:xfrm>
            <a:off x="19715040" y="16471800"/>
            <a:ext cx="371520" cy="1233000"/>
          </a:xfrm>
          <a:prstGeom prst="line">
            <a:avLst/>
          </a:prstGeom>
          <a:ln w="190500">
            <a:solidFill>
              <a:srgbClr val="33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onnecteur droit 106"/>
          <p:cNvSpPr/>
          <p:nvPr/>
        </p:nvSpPr>
        <p:spPr>
          <a:xfrm flipH="1">
            <a:off x="19930320" y="19154160"/>
            <a:ext cx="533880" cy="1357200"/>
          </a:xfrm>
          <a:prstGeom prst="line">
            <a:avLst/>
          </a:prstGeom>
          <a:ln w="1905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onnecteur droit 107"/>
          <p:cNvSpPr/>
          <p:nvPr/>
        </p:nvSpPr>
        <p:spPr>
          <a:xfrm flipH="1">
            <a:off x="16707960" y="19267920"/>
            <a:ext cx="342720" cy="933480"/>
          </a:xfrm>
          <a:prstGeom prst="line">
            <a:avLst/>
          </a:prstGeom>
          <a:ln w="190500">
            <a:solidFill>
              <a:srgbClr val="f4b1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onnecteur droit 108"/>
          <p:cNvSpPr/>
          <p:nvPr/>
        </p:nvSpPr>
        <p:spPr>
          <a:xfrm>
            <a:off x="17771040" y="15064920"/>
            <a:ext cx="630720" cy="137880"/>
          </a:xfrm>
          <a:prstGeom prst="line">
            <a:avLst/>
          </a:prstGeom>
          <a:ln w="1905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onnecteur droit 115"/>
          <p:cNvSpPr/>
          <p:nvPr/>
        </p:nvSpPr>
        <p:spPr>
          <a:xfrm flipH="1" flipV="1">
            <a:off x="18053280" y="21558960"/>
            <a:ext cx="1067760" cy="551880"/>
          </a:xfrm>
          <a:prstGeom prst="line">
            <a:avLst/>
          </a:prstGeom>
          <a:ln w="1905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onnecteur droit 121"/>
          <p:cNvSpPr/>
          <p:nvPr/>
        </p:nvSpPr>
        <p:spPr>
          <a:xfrm>
            <a:off x="19393200" y="22223160"/>
            <a:ext cx="790920" cy="7920"/>
          </a:xfrm>
          <a:prstGeom prst="line">
            <a:avLst/>
          </a:prstGeom>
          <a:ln w="1905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onnecteur droit 125"/>
          <p:cNvSpPr/>
          <p:nvPr/>
        </p:nvSpPr>
        <p:spPr>
          <a:xfrm>
            <a:off x="19930320" y="20736720"/>
            <a:ext cx="412920" cy="1335240"/>
          </a:xfrm>
          <a:prstGeom prst="line">
            <a:avLst/>
          </a:prstGeom>
          <a:ln w="1905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onnecteur droit 129"/>
          <p:cNvSpPr/>
          <p:nvPr/>
        </p:nvSpPr>
        <p:spPr>
          <a:xfrm flipH="1" flipV="1">
            <a:off x="21703680" y="16343640"/>
            <a:ext cx="95760" cy="937440"/>
          </a:xfrm>
          <a:prstGeom prst="line">
            <a:avLst/>
          </a:prstGeom>
          <a:ln w="1905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onnecteur droit 130"/>
          <p:cNvSpPr/>
          <p:nvPr/>
        </p:nvSpPr>
        <p:spPr>
          <a:xfrm flipV="1">
            <a:off x="21703680" y="15269760"/>
            <a:ext cx="307080" cy="755280"/>
          </a:xfrm>
          <a:prstGeom prst="line">
            <a:avLst/>
          </a:prstGeom>
          <a:ln w="1905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11" name="Groupe 131"/>
          <p:cNvGrpSpPr/>
          <p:nvPr/>
        </p:nvGrpSpPr>
        <p:grpSpPr>
          <a:xfrm>
            <a:off x="21196440" y="14299920"/>
            <a:ext cx="1855080" cy="2043720"/>
            <a:chOff x="21196440" y="14299920"/>
            <a:chExt cx="1855080" cy="2043720"/>
          </a:xfrm>
        </p:grpSpPr>
        <p:sp>
          <p:nvSpPr>
            <p:cNvPr id="112" name="ZoneTexte 132"/>
            <p:cNvSpPr/>
            <p:nvPr/>
          </p:nvSpPr>
          <p:spPr>
            <a:xfrm rot="18873000">
              <a:off x="20986920" y="15055560"/>
              <a:ext cx="227376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fr-FR" sz="1800" spc="-1" strike="noStrike" u="sng">
                  <a:solidFill>
                    <a:srgbClr val="0563c1"/>
                  </a:solidFill>
                  <a:uFillTx/>
                  <a:latin typeface="Calibri"/>
                  <a:hlinkClick r:id="rId17"/>
                </a:rPr>
                <a:t>OWASP</a:t>
              </a:r>
              <a:endParaRPr b="0" lang="fr-FR" sz="1800" spc="-1" strike="noStrike">
                <a:latin typeface="Arial"/>
              </a:endParaRPr>
            </a:p>
          </p:txBody>
        </p:sp>
        <p:sp>
          <p:nvSpPr>
            <p:cNvPr id="113" name="Organigramme : Connecteur 133"/>
            <p:cNvSpPr/>
            <p:nvPr/>
          </p:nvSpPr>
          <p:spPr>
            <a:xfrm>
              <a:off x="21544560" y="16025400"/>
              <a:ext cx="318240" cy="318240"/>
            </a:xfrm>
            <a:prstGeom prst="flowChartConnector">
              <a:avLst/>
            </a:prstGeom>
            <a:solidFill>
              <a:srgbClr val="00ff00"/>
            </a:solidFill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14" name="Connecteur droit 134"/>
          <p:cNvSpPr/>
          <p:nvPr/>
        </p:nvSpPr>
        <p:spPr>
          <a:xfrm flipV="1">
            <a:off x="18515520" y="18039600"/>
            <a:ext cx="1395360" cy="762840"/>
          </a:xfrm>
          <a:prstGeom prst="line">
            <a:avLst/>
          </a:prstGeom>
          <a:ln w="1905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onnecteur droit 141"/>
          <p:cNvSpPr/>
          <p:nvPr/>
        </p:nvSpPr>
        <p:spPr>
          <a:xfrm flipH="1" flipV="1">
            <a:off x="17276040" y="19267920"/>
            <a:ext cx="328320" cy="609480"/>
          </a:xfrm>
          <a:prstGeom prst="line">
            <a:avLst/>
          </a:prstGeom>
          <a:ln w="1905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onnecteur droit 150"/>
          <p:cNvSpPr/>
          <p:nvPr/>
        </p:nvSpPr>
        <p:spPr>
          <a:xfrm flipV="1">
            <a:off x="17829720" y="19027800"/>
            <a:ext cx="460440" cy="849600"/>
          </a:xfrm>
          <a:prstGeom prst="line">
            <a:avLst/>
          </a:prstGeom>
          <a:ln w="1905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17" name="Groupe 151"/>
          <p:cNvGrpSpPr/>
          <p:nvPr/>
        </p:nvGrpSpPr>
        <p:grpSpPr>
          <a:xfrm>
            <a:off x="17745120" y="16762680"/>
            <a:ext cx="2050560" cy="2400480"/>
            <a:chOff x="17745120" y="16762680"/>
            <a:chExt cx="2050560" cy="2400480"/>
          </a:xfrm>
        </p:grpSpPr>
        <p:grpSp>
          <p:nvGrpSpPr>
            <p:cNvPr id="118" name="Groupe 152"/>
            <p:cNvGrpSpPr/>
            <p:nvPr/>
          </p:nvGrpSpPr>
          <p:grpSpPr>
            <a:xfrm>
              <a:off x="17745120" y="16762680"/>
              <a:ext cx="2050560" cy="2311560"/>
              <a:chOff x="17745120" y="16762680"/>
              <a:chExt cx="2050560" cy="2311560"/>
            </a:xfrm>
          </p:grpSpPr>
          <p:sp>
            <p:nvSpPr>
              <p:cNvPr id="119" name="Organigramme : Connecteur 154"/>
              <p:cNvSpPr/>
              <p:nvPr/>
            </p:nvSpPr>
            <p:spPr>
              <a:xfrm>
                <a:off x="18243720" y="18756000"/>
                <a:ext cx="318240" cy="318240"/>
              </a:xfrm>
              <a:prstGeom prst="flowChartConnector">
                <a:avLst/>
              </a:prstGeom>
              <a:solidFill>
                <a:schemeClr val="bg1"/>
              </a:solidFill>
              <a:ln w="76200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0" name="ZoneTexte 155"/>
              <p:cNvSpPr/>
              <p:nvPr/>
            </p:nvSpPr>
            <p:spPr>
              <a:xfrm rot="18873000">
                <a:off x="17633160" y="17477280"/>
                <a:ext cx="2273760" cy="6390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fr-FR" sz="1800" spc="-1" strike="noStrike" u="sng">
                    <a:solidFill>
                      <a:srgbClr val="0563c1"/>
                    </a:solidFill>
                    <a:uFillTx/>
                    <a:latin typeface="Calibri"/>
                    <a:hlinkClick r:id="rId18"/>
                  </a:rPr>
                  <a:t>Specification</a:t>
                </a:r>
                <a:r>
                  <a:rPr b="0" lang="fr-FR" sz="1800" spc="-1" strike="noStrike" u="sng">
                    <a:solidFill>
                      <a:srgbClr val="0563c1"/>
                    </a:solidFill>
                    <a:uFillTx/>
                    <a:latin typeface="Calibri"/>
                    <a:hlinkClick r:id="rId19"/>
                  </a:rPr>
                  <a:t> by Example</a:t>
                </a:r>
                <a:endParaRPr b="0" lang="fr-FR" sz="1800" spc="-1" strike="noStrike">
                  <a:latin typeface="Arial"/>
                </a:endParaRPr>
              </a:p>
            </p:txBody>
          </p:sp>
        </p:grpSp>
        <p:sp>
          <p:nvSpPr>
            <p:cNvPr id="121" name="Organigramme : Connecteur 153"/>
            <p:cNvSpPr/>
            <p:nvPr/>
          </p:nvSpPr>
          <p:spPr>
            <a:xfrm>
              <a:off x="18154800" y="18666720"/>
              <a:ext cx="496440" cy="496440"/>
            </a:xfrm>
            <a:prstGeom prst="flowChartConnector">
              <a:avLst/>
            </a:prstGeom>
            <a:noFill/>
            <a:ln w="762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22" name="Connecteur droit 156"/>
          <p:cNvSpPr/>
          <p:nvPr/>
        </p:nvSpPr>
        <p:spPr>
          <a:xfrm flipH="1">
            <a:off x="16980120" y="19990080"/>
            <a:ext cx="577800" cy="98640"/>
          </a:xfrm>
          <a:prstGeom prst="line">
            <a:avLst/>
          </a:prstGeom>
          <a:ln w="190500">
            <a:solidFill>
              <a:srgbClr val="f4b1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3" name="Groupe 157"/>
          <p:cNvGrpSpPr/>
          <p:nvPr/>
        </p:nvGrpSpPr>
        <p:grpSpPr>
          <a:xfrm>
            <a:off x="16549200" y="19577160"/>
            <a:ext cx="1329840" cy="1342800"/>
            <a:chOff x="16549200" y="19577160"/>
            <a:chExt cx="1329840" cy="1342800"/>
          </a:xfrm>
        </p:grpSpPr>
        <p:grpSp>
          <p:nvGrpSpPr>
            <p:cNvPr id="124" name="Groupe 158"/>
            <p:cNvGrpSpPr/>
            <p:nvPr/>
          </p:nvGrpSpPr>
          <p:grpSpPr>
            <a:xfrm>
              <a:off x="16549200" y="19577160"/>
              <a:ext cx="1329840" cy="1342800"/>
              <a:chOff x="16549200" y="19577160"/>
              <a:chExt cx="1329840" cy="1342800"/>
            </a:xfrm>
          </p:grpSpPr>
          <p:sp>
            <p:nvSpPr>
              <p:cNvPr id="125" name="Organigramme : Connecteur 160"/>
              <p:cNvSpPr/>
              <p:nvPr/>
            </p:nvSpPr>
            <p:spPr>
              <a:xfrm>
                <a:off x="16661520" y="19929600"/>
                <a:ext cx="318240" cy="318240"/>
              </a:xfrm>
              <a:prstGeom prst="flowChartConnector">
                <a:avLst/>
              </a:prstGeom>
              <a:solidFill>
                <a:schemeClr val="bg1"/>
              </a:solidFill>
              <a:ln w="76200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6" name="ZoneTexte 161"/>
              <p:cNvSpPr/>
              <p:nvPr/>
            </p:nvSpPr>
            <p:spPr>
              <a:xfrm rot="18873000">
                <a:off x="16451280" y="20066040"/>
                <a:ext cx="1525320" cy="3646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fr-FR" sz="1800" spc="-1" strike="noStrike" u="sng">
                    <a:solidFill>
                      <a:srgbClr val="0563c1"/>
                    </a:solidFill>
                    <a:uFillTx/>
                    <a:latin typeface="Calibri"/>
                    <a:hlinkClick r:id="rId20"/>
                  </a:rPr>
                  <a:t>DDD</a:t>
                </a:r>
                <a:endParaRPr b="0" lang="fr-FR" sz="1800" spc="-1" strike="noStrike">
                  <a:latin typeface="Arial"/>
                </a:endParaRPr>
              </a:p>
            </p:txBody>
          </p:sp>
        </p:grpSp>
        <p:sp>
          <p:nvSpPr>
            <p:cNvPr id="127" name="Organigramme : Connecteur 159"/>
            <p:cNvSpPr/>
            <p:nvPr/>
          </p:nvSpPr>
          <p:spPr>
            <a:xfrm>
              <a:off x="16572600" y="19840680"/>
              <a:ext cx="496440" cy="496440"/>
            </a:xfrm>
            <a:prstGeom prst="flowChartConnector">
              <a:avLst/>
            </a:prstGeom>
            <a:noFill/>
            <a:ln w="762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28" name="Groupe 162"/>
          <p:cNvGrpSpPr/>
          <p:nvPr/>
        </p:nvGrpSpPr>
        <p:grpSpPr>
          <a:xfrm>
            <a:off x="17469000" y="18696600"/>
            <a:ext cx="2103480" cy="1876320"/>
            <a:chOff x="17469000" y="18696600"/>
            <a:chExt cx="2103480" cy="1876320"/>
          </a:xfrm>
        </p:grpSpPr>
        <p:grpSp>
          <p:nvGrpSpPr>
            <p:cNvPr id="129" name="Groupe 163"/>
            <p:cNvGrpSpPr/>
            <p:nvPr/>
          </p:nvGrpSpPr>
          <p:grpSpPr>
            <a:xfrm>
              <a:off x="17557920" y="18696600"/>
              <a:ext cx="2014560" cy="1876320"/>
              <a:chOff x="17557920" y="18696600"/>
              <a:chExt cx="2014560" cy="1876320"/>
            </a:xfrm>
          </p:grpSpPr>
          <p:sp>
            <p:nvSpPr>
              <p:cNvPr id="130" name="ZoneTexte 165"/>
              <p:cNvSpPr/>
              <p:nvPr/>
            </p:nvSpPr>
            <p:spPr>
              <a:xfrm rot="18873000">
                <a:off x="17507880" y="19452240"/>
                <a:ext cx="2273760" cy="3646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fr-FR" sz="1800" spc="-1" strike="noStrike" u="sng">
                    <a:solidFill>
                      <a:srgbClr val="0563c1"/>
                    </a:solidFill>
                    <a:uFillTx/>
                    <a:latin typeface="Calibri"/>
                    <a:hlinkClick r:id="rId21"/>
                  </a:rPr>
                  <a:t>ISO 25010</a:t>
                </a:r>
                <a:endParaRPr b="0" lang="fr-FR" sz="1800" spc="-1" strike="noStrike">
                  <a:latin typeface="Arial"/>
                </a:endParaRPr>
              </a:p>
            </p:txBody>
          </p:sp>
          <p:sp>
            <p:nvSpPr>
              <p:cNvPr id="131" name="Organigramme : Connecteur 166"/>
              <p:cNvSpPr/>
              <p:nvPr/>
            </p:nvSpPr>
            <p:spPr>
              <a:xfrm>
                <a:off x="17557920" y="19830960"/>
                <a:ext cx="318240" cy="318240"/>
              </a:xfrm>
              <a:prstGeom prst="flowChartConnector">
                <a:avLst/>
              </a:prstGeom>
              <a:solidFill>
                <a:schemeClr val="bg1"/>
              </a:solidFill>
              <a:ln w="76200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32" name="Organigramme : Connecteur 164"/>
            <p:cNvSpPr/>
            <p:nvPr/>
          </p:nvSpPr>
          <p:spPr>
            <a:xfrm>
              <a:off x="17469000" y="19741680"/>
              <a:ext cx="496440" cy="496440"/>
            </a:xfrm>
            <a:prstGeom prst="flowChartConnector">
              <a:avLst/>
            </a:prstGeom>
            <a:noFill/>
            <a:ln w="762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33" name="Connecteur droit 174"/>
          <p:cNvSpPr/>
          <p:nvPr/>
        </p:nvSpPr>
        <p:spPr>
          <a:xfrm flipV="1">
            <a:off x="11886480" y="19301400"/>
            <a:ext cx="1792080" cy="420840"/>
          </a:xfrm>
          <a:prstGeom prst="line">
            <a:avLst/>
          </a:prstGeom>
          <a:ln w="190500">
            <a:solidFill>
              <a:srgbClr val="33cc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onnecteur droit 178"/>
          <p:cNvSpPr/>
          <p:nvPr/>
        </p:nvSpPr>
        <p:spPr>
          <a:xfrm>
            <a:off x="10692000" y="19504440"/>
            <a:ext cx="875880" cy="217800"/>
          </a:xfrm>
          <a:prstGeom prst="line">
            <a:avLst/>
          </a:prstGeom>
          <a:ln w="190500">
            <a:solidFill>
              <a:srgbClr val="33cc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5" name="Groupe 179"/>
          <p:cNvGrpSpPr/>
          <p:nvPr/>
        </p:nvGrpSpPr>
        <p:grpSpPr>
          <a:xfrm>
            <a:off x="11150640" y="18095760"/>
            <a:ext cx="1533240" cy="1785600"/>
            <a:chOff x="11150640" y="18095760"/>
            <a:chExt cx="1533240" cy="1785600"/>
          </a:xfrm>
        </p:grpSpPr>
        <p:sp>
          <p:nvSpPr>
            <p:cNvPr id="136" name="Organigramme : Connecteur 180"/>
            <p:cNvSpPr/>
            <p:nvPr/>
          </p:nvSpPr>
          <p:spPr>
            <a:xfrm>
              <a:off x="11568240" y="19563120"/>
              <a:ext cx="318240" cy="318240"/>
            </a:xfrm>
            <a:prstGeom prst="flowChartConnector">
              <a:avLst/>
            </a:prstGeom>
            <a:solidFill>
              <a:srgbClr val="33cc33"/>
            </a:solidFill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" name="ZoneTexte 181"/>
            <p:cNvSpPr/>
            <p:nvPr/>
          </p:nvSpPr>
          <p:spPr>
            <a:xfrm rot="18873000">
              <a:off x="11148840" y="18547920"/>
              <a:ext cx="1536480" cy="639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fr-FR" sz="1800" spc="-1" strike="noStrike" u="sng">
                  <a:solidFill>
                    <a:srgbClr val="0563c1"/>
                  </a:solidFill>
                  <a:uFillTx/>
                  <a:latin typeface="Calibri"/>
                  <a:hlinkClick r:id="rId22"/>
                </a:rPr>
                <a:t>Organizing</a:t>
              </a:r>
              <a:r>
                <a:rPr b="0" lang="fr-FR" sz="1800" spc="-1" strike="noStrike" u="sng">
                  <a:solidFill>
                    <a:srgbClr val="0563c1"/>
                  </a:solidFill>
                  <a:uFillTx/>
                  <a:latin typeface="Calibri"/>
                  <a:hlinkClick r:id="rId23"/>
                </a:rPr>
                <a:t> Data</a:t>
              </a:r>
              <a:endParaRPr b="0" lang="fr-FR" sz="1800" spc="-1" strike="noStrike">
                <a:latin typeface="Arial"/>
              </a:endParaRPr>
            </a:p>
          </p:txBody>
        </p:sp>
      </p:grpSp>
      <p:grpSp>
        <p:nvGrpSpPr>
          <p:cNvPr id="138" name="Groupe 182"/>
          <p:cNvGrpSpPr/>
          <p:nvPr/>
        </p:nvGrpSpPr>
        <p:grpSpPr>
          <a:xfrm>
            <a:off x="12024360" y="17253000"/>
            <a:ext cx="1337760" cy="1631160"/>
            <a:chOff x="12024360" y="17253000"/>
            <a:chExt cx="1337760" cy="1631160"/>
          </a:xfrm>
        </p:grpSpPr>
        <p:sp>
          <p:nvSpPr>
            <p:cNvPr id="139" name="Organigramme : Connecteur 183"/>
            <p:cNvSpPr/>
            <p:nvPr/>
          </p:nvSpPr>
          <p:spPr>
            <a:xfrm>
              <a:off x="12744720" y="18565920"/>
              <a:ext cx="318240" cy="318240"/>
            </a:xfrm>
            <a:prstGeom prst="flowChartConnector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solidFill>
                <a:srgbClr val="ed7d31">
                  <a:lumMod val="7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" name="ZoneTexte 184"/>
            <p:cNvSpPr/>
            <p:nvPr/>
          </p:nvSpPr>
          <p:spPr>
            <a:xfrm rot="18873000">
              <a:off x="11925000" y="17746200"/>
              <a:ext cx="153648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fr-FR" sz="1800" spc="-1" strike="noStrike" u="sng">
                  <a:solidFill>
                    <a:srgbClr val="0563c1"/>
                  </a:solidFill>
                  <a:uFillTx/>
                  <a:latin typeface="Calibri"/>
                  <a:hlinkClick r:id="rId24"/>
                </a:rPr>
                <a:t>SOLID Principles</a:t>
              </a:r>
              <a:endParaRPr b="0" lang="fr-FR" sz="1800" spc="-1" strike="noStrike">
                <a:latin typeface="Arial"/>
              </a:endParaRPr>
            </a:p>
          </p:txBody>
        </p:sp>
      </p:grpSp>
      <p:sp>
        <p:nvSpPr>
          <p:cNvPr id="141" name="Connecteur droit 185"/>
          <p:cNvSpPr/>
          <p:nvPr/>
        </p:nvSpPr>
        <p:spPr>
          <a:xfrm flipV="1">
            <a:off x="10645560" y="17468640"/>
            <a:ext cx="1036440" cy="1923120"/>
          </a:xfrm>
          <a:prstGeom prst="line">
            <a:avLst/>
          </a:prstGeom>
          <a:ln w="190500">
            <a:solidFill>
              <a:srgbClr val="33cc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onnecteur droit 187"/>
          <p:cNvSpPr/>
          <p:nvPr/>
        </p:nvSpPr>
        <p:spPr>
          <a:xfrm flipV="1">
            <a:off x="9475920" y="19504440"/>
            <a:ext cx="897480" cy="496080"/>
          </a:xfrm>
          <a:prstGeom prst="line">
            <a:avLst/>
          </a:prstGeom>
          <a:ln w="190500">
            <a:solidFill>
              <a:srgbClr val="33cc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onnecteur droit 201"/>
          <p:cNvSpPr/>
          <p:nvPr/>
        </p:nvSpPr>
        <p:spPr>
          <a:xfrm flipV="1">
            <a:off x="22123440" y="14325120"/>
            <a:ext cx="241920" cy="672480"/>
          </a:xfrm>
          <a:prstGeom prst="line">
            <a:avLst/>
          </a:prstGeom>
          <a:ln w="1905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44" name="Groupe 202"/>
          <p:cNvGrpSpPr/>
          <p:nvPr/>
        </p:nvGrpSpPr>
        <p:grpSpPr>
          <a:xfrm>
            <a:off x="21616200" y="13272120"/>
            <a:ext cx="1855080" cy="2044080"/>
            <a:chOff x="21616200" y="13272120"/>
            <a:chExt cx="1855080" cy="2044080"/>
          </a:xfrm>
        </p:grpSpPr>
        <p:sp>
          <p:nvSpPr>
            <p:cNvPr id="145" name="ZoneTexte 203"/>
            <p:cNvSpPr/>
            <p:nvPr/>
          </p:nvSpPr>
          <p:spPr>
            <a:xfrm rot="18873000">
              <a:off x="21406680" y="14027760"/>
              <a:ext cx="227376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fr-FR" sz="1800" spc="-1" strike="noStrike" u="sng">
                  <a:solidFill>
                    <a:srgbClr val="0563c1"/>
                  </a:solidFill>
                  <a:uFillTx/>
                  <a:latin typeface="Calibri"/>
                  <a:hlinkClick r:id="rId25"/>
                </a:rPr>
                <a:t>WCAG</a:t>
              </a:r>
              <a:endParaRPr b="0" lang="fr-FR" sz="1800" spc="-1" strike="noStrike">
                <a:latin typeface="Arial"/>
              </a:endParaRPr>
            </a:p>
          </p:txBody>
        </p:sp>
        <p:sp>
          <p:nvSpPr>
            <p:cNvPr id="146" name="Organigramme : Connecteur 204"/>
            <p:cNvSpPr/>
            <p:nvPr/>
          </p:nvSpPr>
          <p:spPr>
            <a:xfrm>
              <a:off x="21964320" y="14997960"/>
              <a:ext cx="318240" cy="318240"/>
            </a:xfrm>
            <a:prstGeom prst="flowChartConnector">
              <a:avLst/>
            </a:prstGeom>
            <a:solidFill>
              <a:srgbClr val="00ff00"/>
            </a:solidFill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47" name="Connecteur droit 205"/>
          <p:cNvSpPr/>
          <p:nvPr/>
        </p:nvSpPr>
        <p:spPr>
          <a:xfrm flipH="1" flipV="1">
            <a:off x="24478560" y="13335840"/>
            <a:ext cx="390600" cy="1054800"/>
          </a:xfrm>
          <a:prstGeom prst="line">
            <a:avLst/>
          </a:prstGeom>
          <a:ln w="1905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onnecteur droit 209"/>
          <p:cNvSpPr/>
          <p:nvPr/>
        </p:nvSpPr>
        <p:spPr>
          <a:xfrm flipV="1">
            <a:off x="23473800" y="14662440"/>
            <a:ext cx="1282680" cy="1641600"/>
          </a:xfrm>
          <a:prstGeom prst="line">
            <a:avLst/>
          </a:prstGeom>
          <a:ln w="1905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onnecteur droit 210"/>
          <p:cNvSpPr/>
          <p:nvPr/>
        </p:nvSpPr>
        <p:spPr>
          <a:xfrm>
            <a:off x="22541040" y="14341320"/>
            <a:ext cx="707400" cy="1962720"/>
          </a:xfrm>
          <a:prstGeom prst="line">
            <a:avLst/>
          </a:prstGeom>
          <a:ln w="1905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onnecteur droit 217"/>
          <p:cNvSpPr/>
          <p:nvPr/>
        </p:nvSpPr>
        <p:spPr>
          <a:xfrm>
            <a:off x="22524840" y="14165640"/>
            <a:ext cx="619200" cy="70920"/>
          </a:xfrm>
          <a:prstGeom prst="line">
            <a:avLst/>
          </a:prstGeom>
          <a:ln w="1905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Légende : flèche courbée à une bordure 225"/>
          <p:cNvSpPr/>
          <p:nvPr/>
        </p:nvSpPr>
        <p:spPr>
          <a:xfrm>
            <a:off x="15710760" y="23153040"/>
            <a:ext cx="1728000" cy="612360"/>
          </a:xfrm>
          <a:prstGeom prst="accentCallout2">
            <a:avLst>
              <a:gd name="adj1" fmla="val 86701"/>
              <a:gd name="adj2" fmla="val 103469"/>
              <a:gd name="adj3" fmla="val 53928"/>
              <a:gd name="adj4" fmla="val 118636"/>
              <a:gd name="adj5" fmla="val -30378"/>
              <a:gd name="adj6" fmla="val 122395"/>
            </a:avLst>
          </a:prstGeom>
          <a:solidFill>
            <a:srgbClr val="ffffff"/>
          </a:solidFill>
          <a:ln>
            <a:solidFill>
              <a:srgbClr val="4472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Agile documentation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52" name="Connecteur droit 226"/>
          <p:cNvSpPr/>
          <p:nvPr/>
        </p:nvSpPr>
        <p:spPr>
          <a:xfrm flipV="1">
            <a:off x="18821880" y="22343760"/>
            <a:ext cx="1408680" cy="443160"/>
          </a:xfrm>
          <a:prstGeom prst="line">
            <a:avLst/>
          </a:prstGeom>
          <a:ln w="1905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3" name="Groupe 230"/>
          <p:cNvGrpSpPr/>
          <p:nvPr/>
        </p:nvGrpSpPr>
        <p:grpSpPr>
          <a:xfrm>
            <a:off x="18397800" y="22097160"/>
            <a:ext cx="1641960" cy="1342800"/>
            <a:chOff x="18397800" y="22097160"/>
            <a:chExt cx="1641960" cy="1342800"/>
          </a:xfrm>
        </p:grpSpPr>
        <p:grpSp>
          <p:nvGrpSpPr>
            <p:cNvPr id="154" name="Groupe 231"/>
            <p:cNvGrpSpPr/>
            <p:nvPr/>
          </p:nvGrpSpPr>
          <p:grpSpPr>
            <a:xfrm>
              <a:off x="18487080" y="22097160"/>
              <a:ext cx="1552680" cy="1342800"/>
              <a:chOff x="18487080" y="22097160"/>
              <a:chExt cx="1552680" cy="1342800"/>
            </a:xfrm>
          </p:grpSpPr>
          <p:sp>
            <p:nvSpPr>
              <p:cNvPr id="155" name="Organigramme : Connecteur 233"/>
              <p:cNvSpPr/>
              <p:nvPr/>
            </p:nvSpPr>
            <p:spPr>
              <a:xfrm>
                <a:off x="18487080" y="22803480"/>
                <a:ext cx="318240" cy="318240"/>
              </a:xfrm>
              <a:prstGeom prst="flowChartConnector">
                <a:avLst/>
              </a:prstGeom>
              <a:solidFill>
                <a:schemeClr val="bg1"/>
              </a:solidFill>
              <a:ln w="76200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6" name="ZoneTexte 234"/>
              <p:cNvSpPr/>
              <p:nvPr/>
            </p:nvSpPr>
            <p:spPr>
              <a:xfrm rot="18873000">
                <a:off x="18612000" y="22586040"/>
                <a:ext cx="1525320" cy="3646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fr-FR" sz="1800" spc="-1" strike="noStrike" u="sng">
                    <a:solidFill>
                      <a:srgbClr val="0563c1"/>
                    </a:solidFill>
                    <a:uFillTx/>
                    <a:latin typeface="Calibri"/>
                    <a:hlinkClick r:id="rId26"/>
                  </a:rPr>
                  <a:t>Solution Intent</a:t>
                </a:r>
                <a:endParaRPr b="0" lang="fr-FR" sz="1800" spc="-1" strike="noStrike">
                  <a:latin typeface="Arial"/>
                </a:endParaRPr>
              </a:p>
            </p:txBody>
          </p:sp>
        </p:grpSp>
        <p:sp>
          <p:nvSpPr>
            <p:cNvPr id="157" name="Organigramme : Connecteur 232"/>
            <p:cNvSpPr/>
            <p:nvPr/>
          </p:nvSpPr>
          <p:spPr>
            <a:xfrm>
              <a:off x="18397800" y="22714200"/>
              <a:ext cx="496440" cy="496440"/>
            </a:xfrm>
            <a:prstGeom prst="flowChartConnector">
              <a:avLst/>
            </a:prstGeom>
            <a:noFill/>
            <a:ln w="762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158" name="Image 235" descr=""/>
          <p:cNvPicPr/>
          <p:nvPr/>
        </p:nvPicPr>
        <p:blipFill>
          <a:blip r:embed="rId27"/>
          <a:stretch/>
        </p:blipFill>
        <p:spPr>
          <a:xfrm>
            <a:off x="25063560" y="23119560"/>
            <a:ext cx="3414600" cy="1202760"/>
          </a:xfrm>
          <a:prstGeom prst="rect">
            <a:avLst/>
          </a:prstGeom>
          <a:ln w="0">
            <a:noFill/>
          </a:ln>
        </p:spPr>
      </p:pic>
      <p:sp>
        <p:nvSpPr>
          <p:cNvPr id="159" name="ZoneTexte 236"/>
          <p:cNvSpPr/>
          <p:nvPr/>
        </p:nvSpPr>
        <p:spPr>
          <a:xfrm>
            <a:off x="25064640" y="22658760"/>
            <a:ext cx="35172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By Christophe MOUSTIER – JUL2021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60" name="ZoneTexte 237"/>
          <p:cNvSpPr/>
          <p:nvPr/>
        </p:nvSpPr>
        <p:spPr>
          <a:xfrm>
            <a:off x="19090800" y="4115160"/>
            <a:ext cx="12382200" cy="374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fr-FR" sz="8000" spc="-1" strike="noStrike">
                <a:solidFill>
                  <a:srgbClr val="000000"/>
                </a:solidFill>
                <a:latin typeface="Calibri"/>
              </a:rPr>
              <a:t>INEXHAUSTIVE </a:t>
            </a:r>
            <a:endParaRPr b="0" lang="fr-FR" sz="8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fr-FR" sz="8000" spc="-1" strike="noStrike">
                <a:solidFill>
                  <a:srgbClr val="000000"/>
                </a:solidFill>
                <a:latin typeface="Calibri"/>
              </a:rPr>
              <a:t>SOFTWARE CRAFTSMANSHIP</a:t>
            </a:r>
            <a:endParaRPr b="0" lang="fr-FR" sz="8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fr-FR" sz="8000" spc="-1" strike="noStrike">
                <a:solidFill>
                  <a:srgbClr val="000000"/>
                </a:solidFill>
                <a:latin typeface="Calibri"/>
              </a:rPr>
              <a:t>METRO MAP</a:t>
            </a:r>
            <a:endParaRPr b="0" lang="fr-FR" sz="8000" spc="-1" strike="noStrike">
              <a:latin typeface="Arial"/>
            </a:endParaRPr>
          </a:p>
        </p:txBody>
      </p:sp>
      <p:sp>
        <p:nvSpPr>
          <p:cNvPr id="161" name="Légende : flèche courbée à une bordure 238"/>
          <p:cNvSpPr/>
          <p:nvPr/>
        </p:nvSpPr>
        <p:spPr>
          <a:xfrm>
            <a:off x="22012200" y="11732760"/>
            <a:ext cx="1528920" cy="612360"/>
          </a:xfrm>
          <a:prstGeom prst="accentCallout2">
            <a:avLst>
              <a:gd name="adj1" fmla="val 72782"/>
              <a:gd name="adj2" fmla="val 105675"/>
              <a:gd name="adj3" fmla="val 140253"/>
              <a:gd name="adj4" fmla="val 125835"/>
              <a:gd name="adj5" fmla="val 228300"/>
              <a:gd name="adj6" fmla="val 121005"/>
            </a:avLst>
          </a:prstGeom>
          <a:solidFill>
            <a:srgbClr val="ffffff"/>
          </a:solidFill>
          <a:ln>
            <a:solidFill>
              <a:srgbClr val="4472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fr-FR" sz="1800" spc="-1" strike="noStrike" u="sng">
                <a:solidFill>
                  <a:srgbClr val="0563c1"/>
                </a:solidFill>
                <a:uFillTx/>
                <a:latin typeface="Calibri"/>
                <a:hlinkClick r:id="rId28"/>
              </a:rPr>
              <a:t>SRE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62" name="Légende : flèche courbée à une bordure 249"/>
          <p:cNvSpPr/>
          <p:nvPr/>
        </p:nvSpPr>
        <p:spPr>
          <a:xfrm>
            <a:off x="6803280" y="22159080"/>
            <a:ext cx="1528920" cy="612360"/>
          </a:xfrm>
          <a:prstGeom prst="accentCallout2">
            <a:avLst>
              <a:gd name="adj1" fmla="val 79445"/>
              <a:gd name="adj2" fmla="val 104251"/>
              <a:gd name="adj3" fmla="val -8853"/>
              <a:gd name="adj4" fmla="val 188054"/>
              <a:gd name="adj5" fmla="val -369603"/>
              <a:gd name="adj6" fmla="val 198052"/>
            </a:avLst>
          </a:prstGeom>
          <a:solidFill>
            <a:srgbClr val="ffffff"/>
          </a:solidFill>
          <a:ln>
            <a:solidFill>
              <a:srgbClr val="4472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Refactoring techniques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63" name="Connecteur droit 255"/>
          <p:cNvSpPr/>
          <p:nvPr/>
        </p:nvSpPr>
        <p:spPr>
          <a:xfrm flipH="1" flipV="1">
            <a:off x="9726840" y="15323760"/>
            <a:ext cx="1594440" cy="617400"/>
          </a:xfrm>
          <a:prstGeom prst="line">
            <a:avLst/>
          </a:prstGeom>
          <a:ln w="190500">
            <a:solidFill>
              <a:srgbClr val="ffa7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4" name="Groupe 89"/>
          <p:cNvGrpSpPr/>
          <p:nvPr/>
        </p:nvGrpSpPr>
        <p:grpSpPr>
          <a:xfrm>
            <a:off x="9125280" y="13957200"/>
            <a:ext cx="1237680" cy="1413000"/>
            <a:chOff x="9125280" y="13957200"/>
            <a:chExt cx="1237680" cy="1413000"/>
          </a:xfrm>
        </p:grpSpPr>
        <p:sp>
          <p:nvSpPr>
            <p:cNvPr id="165" name="Organigramme : Connecteur 90"/>
            <p:cNvSpPr/>
            <p:nvPr/>
          </p:nvSpPr>
          <p:spPr>
            <a:xfrm>
              <a:off x="9455040" y="15051960"/>
              <a:ext cx="318240" cy="318240"/>
            </a:xfrm>
            <a:prstGeom prst="flowChartConnector">
              <a:avLst/>
            </a:prstGeom>
            <a:solidFill>
              <a:srgbClr val="ffa7a7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6" name="ZoneTexte 91"/>
            <p:cNvSpPr/>
            <p:nvPr/>
          </p:nvSpPr>
          <p:spPr>
            <a:xfrm rot="18873000">
              <a:off x="9046800" y="14399280"/>
              <a:ext cx="1394280" cy="364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fr-FR" sz="1800" spc="-1" strike="noStrike" u="sng">
                  <a:solidFill>
                    <a:srgbClr val="0563c1"/>
                  </a:solidFill>
                  <a:uFillTx/>
                  <a:latin typeface="Calibri"/>
                  <a:hlinkClick r:id="rId29"/>
                </a:rPr>
                <a:t>Dispensables</a:t>
              </a:r>
              <a:endParaRPr b="0" lang="fr-FR" sz="1800" spc="-1" strike="noStrike">
                <a:latin typeface="Arial"/>
              </a:endParaRPr>
            </a:p>
          </p:txBody>
        </p:sp>
      </p:grpSp>
      <p:sp>
        <p:nvSpPr>
          <p:cNvPr id="167" name="Connecteur droit 258"/>
          <p:cNvSpPr/>
          <p:nvPr/>
        </p:nvSpPr>
        <p:spPr>
          <a:xfrm flipH="1" flipV="1">
            <a:off x="11546640" y="16166520"/>
            <a:ext cx="247680" cy="1029960"/>
          </a:xfrm>
          <a:prstGeom prst="line">
            <a:avLst/>
          </a:prstGeom>
          <a:ln w="190500">
            <a:solidFill>
              <a:srgbClr val="33cc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onnecteur droit 279"/>
          <p:cNvSpPr/>
          <p:nvPr/>
        </p:nvSpPr>
        <p:spPr>
          <a:xfrm flipH="1">
            <a:off x="9930600" y="16229520"/>
            <a:ext cx="1328040" cy="678240"/>
          </a:xfrm>
          <a:prstGeom prst="line">
            <a:avLst/>
          </a:prstGeom>
          <a:ln w="190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onnecteur droit 296"/>
          <p:cNvSpPr/>
          <p:nvPr/>
        </p:nvSpPr>
        <p:spPr>
          <a:xfrm>
            <a:off x="11134080" y="15690240"/>
            <a:ext cx="187200" cy="250920"/>
          </a:xfrm>
          <a:prstGeom prst="line">
            <a:avLst/>
          </a:prstGeom>
          <a:ln w="190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70" name="Groupe 292"/>
          <p:cNvGrpSpPr/>
          <p:nvPr/>
        </p:nvGrpSpPr>
        <p:grpSpPr>
          <a:xfrm>
            <a:off x="10341360" y="13984200"/>
            <a:ext cx="1533240" cy="1752480"/>
            <a:chOff x="10341360" y="13984200"/>
            <a:chExt cx="1533240" cy="1752480"/>
          </a:xfrm>
        </p:grpSpPr>
        <p:sp>
          <p:nvSpPr>
            <p:cNvPr id="171" name="Organigramme : Connecteur 293"/>
            <p:cNvSpPr/>
            <p:nvPr/>
          </p:nvSpPr>
          <p:spPr>
            <a:xfrm>
              <a:off x="10862280" y="15418440"/>
              <a:ext cx="318240" cy="318240"/>
            </a:xfrm>
            <a:prstGeom prst="flowChartConnector">
              <a:avLst/>
            </a:prstGeom>
            <a:solidFill>
              <a:srgbClr val="ffff00"/>
            </a:solidFill>
            <a:ln w="76200">
              <a:solidFill>
                <a:srgbClr val="ed7d31">
                  <a:lumMod val="60000"/>
                  <a:lumOff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2" name="ZoneTexte 294"/>
            <p:cNvSpPr/>
            <p:nvPr/>
          </p:nvSpPr>
          <p:spPr>
            <a:xfrm rot="18873000">
              <a:off x="10339560" y="14436360"/>
              <a:ext cx="1536480" cy="639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fr-FR" sz="1800" spc="-1" strike="noStrike">
                  <a:solidFill>
                    <a:srgbClr val="000000"/>
                  </a:solidFill>
                  <a:latin typeface="Calibri"/>
                </a:rPr>
                <a:t>Being arbitrary</a:t>
              </a:r>
              <a:endParaRPr b="0" lang="fr-FR" sz="1800" spc="-1" strike="noStrike">
                <a:latin typeface="Arial"/>
              </a:endParaRPr>
            </a:p>
          </p:txBody>
        </p:sp>
      </p:grpSp>
      <p:sp>
        <p:nvSpPr>
          <p:cNvPr id="173" name="Connecteur droit 306"/>
          <p:cNvSpPr/>
          <p:nvPr/>
        </p:nvSpPr>
        <p:spPr>
          <a:xfrm flipH="1">
            <a:off x="8464680" y="17179560"/>
            <a:ext cx="1353240" cy="3733200"/>
          </a:xfrm>
          <a:prstGeom prst="line">
            <a:avLst/>
          </a:prstGeom>
          <a:ln w="190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74" name="Groupe 48"/>
          <p:cNvGrpSpPr/>
          <p:nvPr/>
        </p:nvGrpSpPr>
        <p:grpSpPr>
          <a:xfrm>
            <a:off x="10071360" y="19475640"/>
            <a:ext cx="1439640" cy="1543680"/>
            <a:chOff x="10071360" y="19475640"/>
            <a:chExt cx="1439640" cy="1543680"/>
          </a:xfrm>
        </p:grpSpPr>
        <p:sp>
          <p:nvSpPr>
            <p:cNvPr id="175" name="Organigramme : Connecteur 49"/>
            <p:cNvSpPr/>
            <p:nvPr/>
          </p:nvSpPr>
          <p:spPr>
            <a:xfrm>
              <a:off x="10071360" y="20701080"/>
              <a:ext cx="318240" cy="318240"/>
            </a:xfrm>
            <a:prstGeom prst="flowChartConnector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solidFill>
                <a:srgbClr val="ed7d31">
                  <a:lumMod val="7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6" name="ZoneTexte 50"/>
            <p:cNvSpPr/>
            <p:nvPr/>
          </p:nvSpPr>
          <p:spPr>
            <a:xfrm rot="18873000">
              <a:off x="10083240" y="19964520"/>
              <a:ext cx="152532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fr-FR" sz="1800" spc="-1" strike="noStrike" u="sng">
                  <a:solidFill>
                    <a:srgbClr val="0563c1"/>
                  </a:solidFill>
                  <a:uFillTx/>
                  <a:latin typeface="Calibri"/>
                  <a:hlinkClick r:id="rId30"/>
                </a:rPr>
                <a:t>Model Storming</a:t>
              </a:r>
              <a:endParaRPr b="0" lang="fr-FR" sz="1800" spc="-1" strike="noStrike">
                <a:latin typeface="Arial"/>
              </a:endParaRPr>
            </a:p>
          </p:txBody>
        </p:sp>
      </p:grpSp>
      <p:grpSp>
        <p:nvGrpSpPr>
          <p:cNvPr id="177" name="Groupe 188"/>
          <p:cNvGrpSpPr/>
          <p:nvPr/>
        </p:nvGrpSpPr>
        <p:grpSpPr>
          <a:xfrm>
            <a:off x="9230760" y="18138240"/>
            <a:ext cx="1728720" cy="1735920"/>
            <a:chOff x="9230760" y="18138240"/>
            <a:chExt cx="1728720" cy="1735920"/>
          </a:xfrm>
        </p:grpSpPr>
        <p:sp>
          <p:nvSpPr>
            <p:cNvPr id="178" name="Organigramme : Connecteur 189"/>
            <p:cNvSpPr/>
            <p:nvPr/>
          </p:nvSpPr>
          <p:spPr>
            <a:xfrm>
              <a:off x="10373760" y="19344960"/>
              <a:ext cx="318240" cy="318240"/>
            </a:xfrm>
            <a:prstGeom prst="flowChartConnector">
              <a:avLst/>
            </a:prstGeom>
            <a:solidFill>
              <a:srgbClr val="33cc33"/>
            </a:solidFill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9" name="ZoneTexte 190"/>
            <p:cNvSpPr/>
            <p:nvPr/>
          </p:nvSpPr>
          <p:spPr>
            <a:xfrm rot="18873000">
              <a:off x="9326880" y="18549360"/>
              <a:ext cx="1536480" cy="913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fr-FR" sz="1800" spc="-1" strike="noStrike" u="sng">
                  <a:solidFill>
                    <a:srgbClr val="0563c1"/>
                  </a:solidFill>
                  <a:uFillTx/>
                  <a:latin typeface="Calibri"/>
                  <a:hlinkClick r:id="rId31"/>
                </a:rPr>
                <a:t>Simplifying</a:t>
              </a:r>
              <a:r>
                <a:rPr b="0" lang="fr-FR" sz="1800" spc="-1" strike="noStrike" u="sng">
                  <a:solidFill>
                    <a:srgbClr val="0563c1"/>
                  </a:solidFill>
                  <a:uFillTx/>
                  <a:latin typeface="Calibri"/>
                  <a:hlinkClick r:id="rId32"/>
                </a:rPr>
                <a:t> </a:t>
              </a:r>
              <a:r>
                <a:rPr b="0" lang="fr-FR" sz="1800" spc="-1" strike="noStrike" u="sng">
                  <a:solidFill>
                    <a:srgbClr val="0563c1"/>
                  </a:solidFill>
                  <a:uFillTx/>
                  <a:latin typeface="Calibri"/>
                  <a:hlinkClick r:id="rId33"/>
                </a:rPr>
                <a:t>Conditional</a:t>
              </a:r>
              <a:r>
                <a:rPr b="0" lang="fr-FR" sz="1800" spc="-1" strike="noStrike" u="sng">
                  <a:solidFill>
                    <a:srgbClr val="0563c1"/>
                  </a:solidFill>
                  <a:uFillTx/>
                  <a:latin typeface="Calibri"/>
                  <a:hlinkClick r:id="rId34"/>
                </a:rPr>
                <a:t> Expressions</a:t>
              </a:r>
              <a:endParaRPr b="0" lang="fr-FR" sz="1800" spc="-1" strike="noStrike">
                <a:latin typeface="Arial"/>
              </a:endParaRPr>
            </a:p>
          </p:txBody>
        </p:sp>
      </p:grpSp>
      <p:grpSp>
        <p:nvGrpSpPr>
          <p:cNvPr id="180" name="Groupe 191"/>
          <p:cNvGrpSpPr/>
          <p:nvPr/>
        </p:nvGrpSpPr>
        <p:grpSpPr>
          <a:xfrm>
            <a:off x="9095760" y="19293120"/>
            <a:ext cx="1734120" cy="1747440"/>
            <a:chOff x="9095760" y="19293120"/>
            <a:chExt cx="1734120" cy="1747440"/>
          </a:xfrm>
        </p:grpSpPr>
        <p:sp>
          <p:nvSpPr>
            <p:cNvPr id="181" name="Organigramme : Connecteur 192"/>
            <p:cNvSpPr/>
            <p:nvPr/>
          </p:nvSpPr>
          <p:spPr>
            <a:xfrm>
              <a:off x="9204120" y="19954080"/>
              <a:ext cx="318240" cy="318240"/>
            </a:xfrm>
            <a:prstGeom prst="flowChartConnector">
              <a:avLst/>
            </a:prstGeom>
            <a:solidFill>
              <a:srgbClr val="33cc33"/>
            </a:solidFill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2" name="ZoneTexte 193"/>
            <p:cNvSpPr/>
            <p:nvPr/>
          </p:nvSpPr>
          <p:spPr>
            <a:xfrm rot="18873000">
              <a:off x="9051120" y="19847160"/>
              <a:ext cx="1823040" cy="639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fr-FR" sz="1800" spc="-1" strike="noStrike" u="sng">
                  <a:solidFill>
                    <a:srgbClr val="0563c1"/>
                  </a:solidFill>
                  <a:uFillTx/>
                  <a:latin typeface="Calibri"/>
                  <a:hlinkClick r:id="rId35"/>
                </a:rPr>
                <a:t>Dealing</a:t>
              </a:r>
              <a:r>
                <a:rPr b="0" lang="fr-FR" sz="1800" spc="-1" strike="noStrike" u="sng">
                  <a:solidFill>
                    <a:srgbClr val="0563c1"/>
                  </a:solidFill>
                  <a:uFillTx/>
                  <a:latin typeface="Calibri"/>
                  <a:hlinkClick r:id="rId36"/>
                </a:rPr>
                <a:t> </a:t>
              </a:r>
              <a:r>
                <a:rPr b="0" lang="fr-FR" sz="1800" spc="-1" strike="noStrike" u="sng">
                  <a:solidFill>
                    <a:srgbClr val="0563c1"/>
                  </a:solidFill>
                  <a:uFillTx/>
                  <a:latin typeface="Calibri"/>
                  <a:hlinkClick r:id="rId37"/>
                </a:rPr>
                <a:t>with</a:t>
              </a:r>
              <a:r>
                <a:rPr b="0" lang="fr-FR" sz="1800" spc="-1" strike="noStrike" u="sng">
                  <a:solidFill>
                    <a:srgbClr val="0563c1"/>
                  </a:solidFill>
                  <a:uFillTx/>
                  <a:latin typeface="Calibri"/>
                  <a:hlinkClick r:id="rId38"/>
                </a:rPr>
                <a:t> </a:t>
              </a:r>
              <a:r>
                <a:rPr b="0" lang="fr-FR" sz="1800" spc="-1" strike="noStrike" u="sng">
                  <a:solidFill>
                    <a:srgbClr val="0563c1"/>
                  </a:solidFill>
                  <a:uFillTx/>
                  <a:latin typeface="Calibri"/>
                  <a:hlinkClick r:id="rId39"/>
                </a:rPr>
                <a:t>Generalisation</a:t>
              </a:r>
              <a:endParaRPr b="0" lang="fr-FR" sz="1800" spc="-1" strike="noStrike">
                <a:latin typeface="Arial"/>
              </a:endParaRPr>
            </a:p>
          </p:txBody>
        </p:sp>
      </p:grpSp>
      <p:grpSp>
        <p:nvGrpSpPr>
          <p:cNvPr id="183" name="Groupe 276"/>
          <p:cNvGrpSpPr/>
          <p:nvPr/>
        </p:nvGrpSpPr>
        <p:grpSpPr>
          <a:xfrm>
            <a:off x="9255600" y="15600600"/>
            <a:ext cx="1337760" cy="1578600"/>
            <a:chOff x="9255600" y="15600600"/>
            <a:chExt cx="1337760" cy="1578600"/>
          </a:xfrm>
        </p:grpSpPr>
        <p:sp>
          <p:nvSpPr>
            <p:cNvPr id="184" name="Organigramme : Connecteur 277"/>
            <p:cNvSpPr/>
            <p:nvPr/>
          </p:nvSpPr>
          <p:spPr>
            <a:xfrm>
              <a:off x="9658800" y="16860960"/>
              <a:ext cx="318240" cy="318240"/>
            </a:xfrm>
            <a:prstGeom prst="flowChartConnector">
              <a:avLst/>
            </a:prstGeom>
            <a:solidFill>
              <a:srgbClr val="ffff00"/>
            </a:solidFill>
            <a:ln w="76200">
              <a:solidFill>
                <a:srgbClr val="ed7d31">
                  <a:lumMod val="60000"/>
                  <a:lumOff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5" name="ZoneTexte 278"/>
            <p:cNvSpPr/>
            <p:nvPr/>
          </p:nvSpPr>
          <p:spPr>
            <a:xfrm rot="18873000">
              <a:off x="9156240" y="16093800"/>
              <a:ext cx="153648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fr-FR" sz="1800" spc="-1" strike="noStrike" u="sng">
                  <a:solidFill>
                    <a:srgbClr val="0563c1"/>
                  </a:solidFill>
                  <a:uFillTx/>
                  <a:latin typeface="Calibri"/>
                  <a:hlinkClick r:id="rId40"/>
                </a:rPr>
                <a:t>KISS</a:t>
              </a:r>
              <a:endParaRPr b="0" lang="fr-FR" sz="1800" spc="-1" strike="noStrike">
                <a:latin typeface="Arial"/>
              </a:endParaRPr>
            </a:p>
          </p:txBody>
        </p:sp>
      </p:grpSp>
      <p:grpSp>
        <p:nvGrpSpPr>
          <p:cNvPr id="186" name="Groupe 303"/>
          <p:cNvGrpSpPr/>
          <p:nvPr/>
        </p:nvGrpSpPr>
        <p:grpSpPr>
          <a:xfrm>
            <a:off x="8273520" y="20455200"/>
            <a:ext cx="1728720" cy="1735920"/>
            <a:chOff x="8273520" y="20455200"/>
            <a:chExt cx="1728720" cy="1735920"/>
          </a:xfrm>
        </p:grpSpPr>
        <p:sp>
          <p:nvSpPr>
            <p:cNvPr id="187" name="Organigramme : Connecteur 304"/>
            <p:cNvSpPr/>
            <p:nvPr/>
          </p:nvSpPr>
          <p:spPr>
            <a:xfrm>
              <a:off x="8305560" y="20912760"/>
              <a:ext cx="318240" cy="318240"/>
            </a:xfrm>
            <a:prstGeom prst="flowChartConnector">
              <a:avLst/>
            </a:prstGeom>
            <a:solidFill>
              <a:srgbClr val="ffff00"/>
            </a:solidFill>
            <a:ln w="76200">
              <a:solidFill>
                <a:srgbClr val="ed7d31">
                  <a:lumMod val="60000"/>
                  <a:lumOff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8" name="ZoneTexte 305"/>
            <p:cNvSpPr/>
            <p:nvPr/>
          </p:nvSpPr>
          <p:spPr>
            <a:xfrm rot="18873000">
              <a:off x="8369640" y="20866320"/>
              <a:ext cx="1536480" cy="913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fr-FR" sz="1800" spc="-1" strike="noStrike" u="sng">
                  <a:solidFill>
                    <a:srgbClr val="0563c1"/>
                  </a:solidFill>
                  <a:uFillTx/>
                  <a:latin typeface="Calibri"/>
                  <a:hlinkClick r:id="rId41"/>
                </a:rPr>
                <a:t>Principle</a:t>
              </a:r>
              <a:endParaRPr b="0" lang="fr-FR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fr-FR" sz="1800" spc="-1" strike="noStrike" u="sng">
                  <a:solidFill>
                    <a:srgbClr val="0563c1"/>
                  </a:solidFill>
                  <a:uFillTx/>
                  <a:latin typeface="Calibri"/>
                  <a:hlinkClick r:id="rId42"/>
                </a:rPr>
                <a:t>of Least </a:t>
              </a:r>
              <a:r>
                <a:rPr b="0" lang="fr-FR" sz="1800" spc="-1" strike="noStrike" u="sng">
                  <a:solidFill>
                    <a:srgbClr val="0563c1"/>
                  </a:solidFill>
                  <a:uFillTx/>
                  <a:latin typeface="Calibri"/>
                  <a:hlinkClick r:id="rId43"/>
                </a:rPr>
                <a:t>Astonishment</a:t>
              </a:r>
              <a:endParaRPr b="0" lang="fr-FR" sz="1800" spc="-1" strike="noStrike">
                <a:latin typeface="Arial"/>
              </a:endParaRPr>
            </a:p>
          </p:txBody>
        </p:sp>
      </p:grpSp>
      <p:sp>
        <p:nvSpPr>
          <p:cNvPr id="189" name="Légende : flèche courbée à une bordure 309"/>
          <p:cNvSpPr/>
          <p:nvPr/>
        </p:nvSpPr>
        <p:spPr>
          <a:xfrm>
            <a:off x="5855040" y="21146040"/>
            <a:ext cx="1528920" cy="612360"/>
          </a:xfrm>
          <a:prstGeom prst="accentCallout2">
            <a:avLst>
              <a:gd name="adj1" fmla="val 72338"/>
              <a:gd name="adj2" fmla="val 101404"/>
              <a:gd name="adj3" fmla="val -30175"/>
              <a:gd name="adj4" fmla="val 128267"/>
              <a:gd name="adj5" fmla="val -66358"/>
              <a:gd name="adj6" fmla="val 169879"/>
            </a:avLst>
          </a:prstGeom>
          <a:solidFill>
            <a:srgbClr val="ffffff"/>
          </a:solidFill>
          <a:ln>
            <a:solidFill>
              <a:srgbClr val="4472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Software Craftsmanship Mindset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90" name="Connecteur droit 313"/>
          <p:cNvSpPr/>
          <p:nvPr/>
        </p:nvSpPr>
        <p:spPr>
          <a:xfrm flipH="1">
            <a:off x="14761800" y="18600840"/>
            <a:ext cx="164160" cy="1237680"/>
          </a:xfrm>
          <a:prstGeom prst="line">
            <a:avLst/>
          </a:prstGeom>
          <a:ln w="190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Connecteur droit 318"/>
          <p:cNvSpPr/>
          <p:nvPr/>
        </p:nvSpPr>
        <p:spPr>
          <a:xfrm flipH="1" flipV="1">
            <a:off x="11593440" y="16053840"/>
            <a:ext cx="2922480" cy="3778920"/>
          </a:xfrm>
          <a:prstGeom prst="line">
            <a:avLst/>
          </a:prstGeom>
          <a:ln w="190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ZoneTexte 186"/>
          <p:cNvSpPr/>
          <p:nvPr/>
        </p:nvSpPr>
        <p:spPr>
          <a:xfrm>
            <a:off x="9738720" y="17545680"/>
            <a:ext cx="1866600" cy="94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fr-FR" sz="2800" spc="-1" strike="noStrike">
                <a:solidFill>
                  <a:srgbClr val="000000"/>
                </a:solidFill>
                <a:latin typeface="Calibri"/>
              </a:rPr>
              <a:t>Refactoring</a:t>
            </a:r>
            <a:endParaRPr b="0" lang="fr-FR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fr-FR" sz="2800" spc="-1" strike="noStrike">
                <a:solidFill>
                  <a:srgbClr val="000000"/>
                </a:solidFill>
                <a:latin typeface="Calibri"/>
              </a:rPr>
              <a:t>Area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193" name="Connecteur droit 327"/>
          <p:cNvSpPr/>
          <p:nvPr/>
        </p:nvSpPr>
        <p:spPr>
          <a:xfrm flipV="1">
            <a:off x="16254000" y="15064920"/>
            <a:ext cx="1198440" cy="250560"/>
          </a:xfrm>
          <a:prstGeom prst="line">
            <a:avLst/>
          </a:prstGeom>
          <a:ln w="1905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ZoneTexte 338"/>
          <p:cNvSpPr/>
          <p:nvPr/>
        </p:nvSpPr>
        <p:spPr>
          <a:xfrm>
            <a:off x="19004040" y="16642800"/>
            <a:ext cx="2195640" cy="94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fr-FR" sz="2800" spc="-1" strike="noStrike">
                <a:solidFill>
                  <a:srgbClr val="000000"/>
                </a:solidFill>
                <a:latin typeface="Calibri"/>
              </a:rPr>
              <a:t>Cross-domain</a:t>
            </a:r>
            <a:endParaRPr b="0" lang="fr-FR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fr-FR" sz="2800" spc="-1" strike="noStrike">
                <a:solidFill>
                  <a:srgbClr val="000000"/>
                </a:solidFill>
                <a:latin typeface="Calibri"/>
              </a:rPr>
              <a:t>Area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195" name="Connecteur droit 339"/>
          <p:cNvSpPr/>
          <p:nvPr/>
        </p:nvSpPr>
        <p:spPr>
          <a:xfrm flipH="1" flipV="1">
            <a:off x="15085080" y="18441720"/>
            <a:ext cx="610560" cy="724320"/>
          </a:xfrm>
          <a:prstGeom prst="line">
            <a:avLst/>
          </a:prstGeom>
          <a:ln w="190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Connecteur droit 345"/>
          <p:cNvSpPr/>
          <p:nvPr/>
        </p:nvSpPr>
        <p:spPr>
          <a:xfrm flipH="1">
            <a:off x="14787720" y="19278720"/>
            <a:ext cx="861480" cy="666720"/>
          </a:xfrm>
          <a:prstGeom prst="line">
            <a:avLst/>
          </a:prstGeom>
          <a:ln w="190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97" name="Groupe 310"/>
          <p:cNvGrpSpPr/>
          <p:nvPr/>
        </p:nvGrpSpPr>
        <p:grpSpPr>
          <a:xfrm>
            <a:off x="14469120" y="18516960"/>
            <a:ext cx="1595880" cy="1587600"/>
            <a:chOff x="14469120" y="18516960"/>
            <a:chExt cx="1595880" cy="1587600"/>
          </a:xfrm>
        </p:grpSpPr>
        <p:sp>
          <p:nvSpPr>
            <p:cNvPr id="198" name="Organigramme : Connecteur 311"/>
            <p:cNvSpPr/>
            <p:nvPr/>
          </p:nvSpPr>
          <p:spPr>
            <a:xfrm>
              <a:off x="14469120" y="19786320"/>
              <a:ext cx="318240" cy="318240"/>
            </a:xfrm>
            <a:prstGeom prst="flowChartConnector">
              <a:avLst/>
            </a:prstGeom>
            <a:solidFill>
              <a:srgbClr val="ffff00"/>
            </a:solidFill>
            <a:ln w="76200">
              <a:solidFill>
                <a:srgbClr val="ed7d31">
                  <a:lumMod val="60000"/>
                  <a:lumOff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9" name="ZoneTexte 312"/>
            <p:cNvSpPr/>
            <p:nvPr/>
          </p:nvSpPr>
          <p:spPr>
            <a:xfrm rot="18873000">
              <a:off x="14529960" y="18969120"/>
              <a:ext cx="1536480" cy="639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fr-FR" sz="1800" spc="-1" strike="noStrike" u="sng">
                  <a:solidFill>
                    <a:srgbClr val="0563c1"/>
                  </a:solidFill>
                  <a:uFillTx/>
                  <a:latin typeface="Calibri"/>
                  <a:hlinkClick r:id="rId44"/>
                </a:rPr>
                <a:t>Boyscout</a:t>
              </a:r>
              <a:endParaRPr b="0" lang="fr-FR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fr-FR" sz="1800" spc="-1" strike="noStrike" u="sng">
                  <a:solidFill>
                    <a:srgbClr val="0563c1"/>
                  </a:solidFill>
                  <a:uFillTx/>
                  <a:latin typeface="Calibri"/>
                  <a:hlinkClick r:id="rId45"/>
                </a:rPr>
                <a:t>Rule</a:t>
              </a:r>
              <a:endParaRPr b="0" lang="fr-FR" sz="1800" spc="-1" strike="noStrike">
                <a:latin typeface="Arial"/>
              </a:endParaRPr>
            </a:p>
          </p:txBody>
        </p:sp>
      </p:grpSp>
      <p:sp>
        <p:nvSpPr>
          <p:cNvPr id="200" name="Connecteur droit 372"/>
          <p:cNvSpPr/>
          <p:nvPr/>
        </p:nvSpPr>
        <p:spPr>
          <a:xfrm flipH="1" flipV="1">
            <a:off x="13525560" y="23054040"/>
            <a:ext cx="1290960" cy="419400"/>
          </a:xfrm>
          <a:prstGeom prst="line">
            <a:avLst/>
          </a:prstGeom>
          <a:ln w="190500">
            <a:solidFill>
              <a:srgbClr val="f4b1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Connecteur droit 381"/>
          <p:cNvSpPr/>
          <p:nvPr/>
        </p:nvSpPr>
        <p:spPr>
          <a:xfrm flipH="1" flipV="1">
            <a:off x="12248640" y="22653360"/>
            <a:ext cx="1089360" cy="381960"/>
          </a:xfrm>
          <a:prstGeom prst="line">
            <a:avLst/>
          </a:prstGeom>
          <a:ln w="190500">
            <a:solidFill>
              <a:srgbClr val="f4b1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2" name="Groupe 367"/>
          <p:cNvGrpSpPr/>
          <p:nvPr/>
        </p:nvGrpSpPr>
        <p:grpSpPr>
          <a:xfrm>
            <a:off x="11930400" y="21226320"/>
            <a:ext cx="1369080" cy="1586160"/>
            <a:chOff x="11930400" y="21226320"/>
            <a:chExt cx="1369080" cy="1586160"/>
          </a:xfrm>
        </p:grpSpPr>
        <p:sp>
          <p:nvSpPr>
            <p:cNvPr id="203" name="Organigramme : Connecteur 368"/>
            <p:cNvSpPr/>
            <p:nvPr/>
          </p:nvSpPr>
          <p:spPr>
            <a:xfrm>
              <a:off x="11930400" y="22494240"/>
              <a:ext cx="318240" cy="318240"/>
            </a:xfrm>
            <a:prstGeom prst="flowChartConnector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solidFill>
                <a:srgbClr val="ed7d31">
                  <a:lumMod val="7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4" name="ZoneTexte 369"/>
            <p:cNvSpPr/>
            <p:nvPr/>
          </p:nvSpPr>
          <p:spPr>
            <a:xfrm rot="18873000">
              <a:off x="11871720" y="21715200"/>
              <a:ext cx="152532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fr-FR" sz="1800" spc="-1" strike="noStrike" u="sng">
                  <a:solidFill>
                    <a:srgbClr val="0563c1"/>
                  </a:solidFill>
                  <a:uFillTx/>
                  <a:latin typeface="Calibri"/>
                  <a:hlinkClick r:id="rId46"/>
                </a:rPr>
                <a:t>Hexagonal Architecture</a:t>
              </a:r>
              <a:endParaRPr b="0" lang="fr-FR" sz="1800" spc="-1" strike="noStrike">
                <a:latin typeface="Arial"/>
              </a:endParaRPr>
            </a:p>
          </p:txBody>
        </p:sp>
      </p:grpSp>
      <p:grpSp>
        <p:nvGrpSpPr>
          <p:cNvPr id="205" name="Groupe 375"/>
          <p:cNvGrpSpPr/>
          <p:nvPr/>
        </p:nvGrpSpPr>
        <p:grpSpPr>
          <a:xfrm>
            <a:off x="13170240" y="21552480"/>
            <a:ext cx="1329840" cy="1660680"/>
            <a:chOff x="13170240" y="21552480"/>
            <a:chExt cx="1329840" cy="1660680"/>
          </a:xfrm>
        </p:grpSpPr>
        <p:sp>
          <p:nvSpPr>
            <p:cNvPr id="206" name="Organigramme : Connecteur 376"/>
            <p:cNvSpPr/>
            <p:nvPr/>
          </p:nvSpPr>
          <p:spPr>
            <a:xfrm>
              <a:off x="13207320" y="22894920"/>
              <a:ext cx="318240" cy="318240"/>
            </a:xfrm>
            <a:prstGeom prst="flowChartConnector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solidFill>
                <a:srgbClr val="ed7d31">
                  <a:lumMod val="7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7" name="ZoneTexte 377"/>
            <p:cNvSpPr/>
            <p:nvPr/>
          </p:nvSpPr>
          <p:spPr>
            <a:xfrm rot="18873000">
              <a:off x="13072320" y="22041360"/>
              <a:ext cx="152532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fr-FR" sz="1800" spc="-1" strike="noStrike" u="sng">
                  <a:solidFill>
                    <a:srgbClr val="0563c1"/>
                  </a:solidFill>
                  <a:uFillTx/>
                  <a:latin typeface="Calibri"/>
                  <a:hlinkClick r:id="rId47"/>
                </a:rPr>
                <a:t>Clean code Architecture</a:t>
              </a:r>
              <a:endParaRPr b="0" lang="fr-FR" sz="1800" spc="-1" strike="noStrike">
                <a:latin typeface="Arial"/>
              </a:endParaRPr>
            </a:p>
          </p:txBody>
        </p:sp>
      </p:grpSp>
      <p:sp>
        <p:nvSpPr>
          <p:cNvPr id="208" name="Connecteur droit 386"/>
          <p:cNvSpPr/>
          <p:nvPr/>
        </p:nvSpPr>
        <p:spPr>
          <a:xfrm flipH="1" flipV="1">
            <a:off x="11682360" y="16053840"/>
            <a:ext cx="7807320" cy="192600"/>
          </a:xfrm>
          <a:prstGeom prst="line">
            <a:avLst/>
          </a:prstGeom>
          <a:ln w="190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9" name="Groupe 392"/>
          <p:cNvGrpSpPr/>
          <p:nvPr/>
        </p:nvGrpSpPr>
        <p:grpSpPr>
          <a:xfrm>
            <a:off x="16182720" y="17558280"/>
            <a:ext cx="1855080" cy="1876320"/>
            <a:chOff x="16182720" y="17558280"/>
            <a:chExt cx="1855080" cy="1876320"/>
          </a:xfrm>
        </p:grpSpPr>
        <p:grpSp>
          <p:nvGrpSpPr>
            <p:cNvPr id="210" name="Groupe 142"/>
            <p:cNvGrpSpPr/>
            <p:nvPr/>
          </p:nvGrpSpPr>
          <p:grpSpPr>
            <a:xfrm>
              <a:off x="16182720" y="17558280"/>
              <a:ext cx="1855080" cy="1876320"/>
              <a:chOff x="16182720" y="17558280"/>
              <a:chExt cx="1855080" cy="1876320"/>
            </a:xfrm>
          </p:grpSpPr>
          <p:sp>
            <p:nvSpPr>
              <p:cNvPr id="211" name="Organigramme : Connecteur 143"/>
              <p:cNvSpPr/>
              <p:nvPr/>
            </p:nvSpPr>
            <p:spPr>
              <a:xfrm>
                <a:off x="17004240" y="18996120"/>
                <a:ext cx="318240" cy="318240"/>
              </a:xfrm>
              <a:prstGeom prst="flowChartConnector">
                <a:avLst/>
              </a:prstGeom>
              <a:solidFill>
                <a:schemeClr val="bg1"/>
              </a:solidFill>
              <a:ln w="76200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2" name="ZoneTexte 144"/>
              <p:cNvSpPr/>
              <p:nvPr/>
            </p:nvSpPr>
            <p:spPr>
              <a:xfrm rot="18873000">
                <a:off x="15973200" y="18313920"/>
                <a:ext cx="2273760" cy="3646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fr-FR" sz="1800" spc="-1" strike="noStrike" u="sng">
                    <a:solidFill>
                      <a:srgbClr val="0563c1"/>
                    </a:solidFill>
                    <a:uFillTx/>
                    <a:latin typeface="Calibri"/>
                    <a:hlinkClick r:id="rId48"/>
                  </a:rPr>
                  <a:t>12 </a:t>
                </a:r>
                <a:r>
                  <a:rPr b="0" lang="fr-FR" sz="1800" spc="-1" strike="noStrike" u="sng">
                    <a:solidFill>
                      <a:srgbClr val="0563c1"/>
                    </a:solidFill>
                    <a:uFillTx/>
                    <a:latin typeface="Calibri"/>
                    <a:hlinkClick r:id="rId49"/>
                  </a:rPr>
                  <a:t>Factors</a:t>
                </a:r>
                <a:endParaRPr b="0" lang="fr-FR" sz="1800" spc="-1" strike="noStrike">
                  <a:latin typeface="Arial"/>
                </a:endParaRPr>
              </a:p>
            </p:txBody>
          </p:sp>
        </p:grpSp>
        <p:sp>
          <p:nvSpPr>
            <p:cNvPr id="213" name="Organigramme : Connecteur 391"/>
            <p:cNvSpPr/>
            <p:nvPr/>
          </p:nvSpPr>
          <p:spPr>
            <a:xfrm>
              <a:off x="16915320" y="18907200"/>
              <a:ext cx="496440" cy="496440"/>
            </a:xfrm>
            <a:prstGeom prst="flowChartConnector">
              <a:avLst/>
            </a:prstGeom>
            <a:noFill/>
            <a:ln w="762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14" name="Connecteur droit 401"/>
          <p:cNvSpPr/>
          <p:nvPr/>
        </p:nvSpPr>
        <p:spPr>
          <a:xfrm>
            <a:off x="20483640" y="13462200"/>
            <a:ext cx="1769040" cy="590760"/>
          </a:xfrm>
          <a:prstGeom prst="line">
            <a:avLst/>
          </a:prstGeom>
          <a:ln w="190500">
            <a:solidFill>
              <a:srgbClr val="33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onnecteur droit 407"/>
          <p:cNvSpPr/>
          <p:nvPr/>
        </p:nvSpPr>
        <p:spPr>
          <a:xfrm flipV="1">
            <a:off x="22478040" y="13289040"/>
            <a:ext cx="1887840" cy="763920"/>
          </a:xfrm>
          <a:prstGeom prst="line">
            <a:avLst/>
          </a:prstGeom>
          <a:ln w="1905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onnecteur droit 414"/>
          <p:cNvSpPr/>
          <p:nvPr/>
        </p:nvSpPr>
        <p:spPr>
          <a:xfrm flipV="1">
            <a:off x="20530440" y="13176360"/>
            <a:ext cx="3789000" cy="173160"/>
          </a:xfrm>
          <a:prstGeom prst="line">
            <a:avLst/>
          </a:prstGeom>
          <a:ln w="190500">
            <a:solidFill>
              <a:srgbClr val="33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Connecteur droit 440"/>
          <p:cNvSpPr/>
          <p:nvPr/>
        </p:nvSpPr>
        <p:spPr>
          <a:xfrm flipH="1">
            <a:off x="19715040" y="15582600"/>
            <a:ext cx="1398960" cy="663840"/>
          </a:xfrm>
          <a:prstGeom prst="line">
            <a:avLst/>
          </a:prstGeom>
          <a:ln w="190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18" name="Groupe 437"/>
          <p:cNvGrpSpPr/>
          <p:nvPr/>
        </p:nvGrpSpPr>
        <p:grpSpPr>
          <a:xfrm>
            <a:off x="20815200" y="14090400"/>
            <a:ext cx="1337760" cy="1538640"/>
            <a:chOff x="20815200" y="14090400"/>
            <a:chExt cx="1337760" cy="1538640"/>
          </a:xfrm>
        </p:grpSpPr>
        <p:sp>
          <p:nvSpPr>
            <p:cNvPr id="219" name="Organigramme : Connecteur 438"/>
            <p:cNvSpPr/>
            <p:nvPr/>
          </p:nvSpPr>
          <p:spPr>
            <a:xfrm>
              <a:off x="21067560" y="15310800"/>
              <a:ext cx="318240" cy="318240"/>
            </a:xfrm>
            <a:prstGeom prst="flowChartConnector">
              <a:avLst/>
            </a:prstGeom>
            <a:solidFill>
              <a:srgbClr val="ffff00"/>
            </a:solidFill>
            <a:ln w="76200">
              <a:solidFill>
                <a:srgbClr val="ed7d31">
                  <a:lumMod val="60000"/>
                  <a:lumOff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0" name="ZoneTexte 439"/>
            <p:cNvSpPr/>
            <p:nvPr/>
          </p:nvSpPr>
          <p:spPr>
            <a:xfrm rot="18873000">
              <a:off x="20715840" y="14583600"/>
              <a:ext cx="153648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fr-FR" sz="1800" spc="-1" strike="noStrike" u="sng">
                  <a:solidFill>
                    <a:srgbClr val="0563c1"/>
                  </a:solidFill>
                  <a:uFillTx/>
                  <a:latin typeface="Calibri"/>
                  <a:hlinkClick r:id="rId50"/>
                </a:rPr>
                <a:t>Gemba </a:t>
              </a:r>
              <a:r>
                <a:rPr b="0" lang="fr-FR" sz="1800" spc="-1" strike="noStrike" u="sng">
                  <a:solidFill>
                    <a:srgbClr val="0563c1"/>
                  </a:solidFill>
                  <a:uFillTx/>
                  <a:latin typeface="Calibri"/>
                  <a:hlinkClick r:id="rId51"/>
                </a:rPr>
                <a:t>walk</a:t>
              </a:r>
              <a:endParaRPr b="0" lang="fr-FR" sz="1800" spc="-1" strike="noStrike">
                <a:latin typeface="Arial"/>
              </a:endParaRPr>
            </a:p>
          </p:txBody>
        </p:sp>
      </p:grpSp>
      <p:sp>
        <p:nvSpPr>
          <p:cNvPr id="221" name="Forme libre : forme 450"/>
          <p:cNvSpPr/>
          <p:nvPr/>
        </p:nvSpPr>
        <p:spPr>
          <a:xfrm>
            <a:off x="25260480" y="13792320"/>
            <a:ext cx="4609800" cy="8876880"/>
          </a:xfrm>
          <a:custGeom>
            <a:avLst/>
            <a:gdLst/>
            <a:ahLst/>
            <a:rect l="l" t="t" r="r" b="b"/>
            <a:pathLst>
              <a:path w="4610100" h="8877300">
                <a:moveTo>
                  <a:pt x="986971" y="1562100"/>
                </a:moveTo>
                <a:lnTo>
                  <a:pt x="1524000" y="5486400"/>
                </a:lnTo>
                <a:lnTo>
                  <a:pt x="0" y="8039100"/>
                </a:lnTo>
                <a:lnTo>
                  <a:pt x="3733800" y="8877300"/>
                </a:lnTo>
                <a:lnTo>
                  <a:pt x="4610100" y="4457700"/>
                </a:lnTo>
                <a:lnTo>
                  <a:pt x="3467100" y="266700"/>
                </a:lnTo>
                <a:lnTo>
                  <a:pt x="2667000" y="0"/>
                </a:lnTo>
                <a:lnTo>
                  <a:pt x="986971" y="1562100"/>
                </a:lnTo>
                <a:close/>
              </a:path>
            </a:pathLst>
          </a:custGeom>
          <a:pattFill prst="wdUpDiag">
            <a:fgClr>
              <a:srgbClr val="000000"/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ZoneTexte 451"/>
          <p:cNvSpPr/>
          <p:nvPr/>
        </p:nvSpPr>
        <p:spPr>
          <a:xfrm>
            <a:off x="27029880" y="15953760"/>
            <a:ext cx="2124360" cy="137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fr-FR" sz="2800" spc="-1" strike="noStrike">
                <a:solidFill>
                  <a:srgbClr val="000000"/>
                </a:solidFill>
                <a:latin typeface="Calibri"/>
              </a:rPr>
              <a:t>Business</a:t>
            </a:r>
            <a:endParaRPr b="0" lang="fr-FR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fr-FR" sz="2800" spc="-1" strike="noStrike">
                <a:solidFill>
                  <a:srgbClr val="000000"/>
                </a:solidFill>
                <a:latin typeface="Calibri"/>
              </a:rPr>
              <a:t>Discontinuity</a:t>
            </a:r>
            <a:endParaRPr b="0" lang="fr-FR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fr-FR" sz="2800" spc="-1" strike="noStrike">
                <a:solidFill>
                  <a:srgbClr val="000000"/>
                </a:solidFill>
                <a:latin typeface="Calibri"/>
              </a:rPr>
              <a:t>Area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223" name="ZoneTexte 453"/>
          <p:cNvSpPr/>
          <p:nvPr/>
        </p:nvSpPr>
        <p:spPr>
          <a:xfrm>
            <a:off x="23685120" y="9235440"/>
            <a:ext cx="2784240" cy="94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fr-FR" sz="2800" spc="-1" strike="noStrike" u="sng">
                <a:solidFill>
                  <a:srgbClr val="0563c1"/>
                </a:solidFill>
                <a:uFillTx/>
                <a:latin typeface="Calibri"/>
                <a:hlinkClick r:id="rId52"/>
              </a:rPr>
              <a:t>Wall of Confusion</a:t>
            </a:r>
            <a:endParaRPr b="0" lang="fr-FR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fr-FR" sz="2800" spc="-1" strike="noStrike" u="sng">
                <a:solidFill>
                  <a:srgbClr val="0563c1"/>
                </a:solidFill>
                <a:uFillTx/>
                <a:latin typeface="Calibri"/>
                <a:hlinkClick r:id="rId53"/>
              </a:rPr>
              <a:t>Area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224" name="Forme libre : forme 454"/>
          <p:cNvSpPr/>
          <p:nvPr/>
        </p:nvSpPr>
        <p:spPr>
          <a:xfrm>
            <a:off x="18937080" y="22842720"/>
            <a:ext cx="3858120" cy="4144320"/>
          </a:xfrm>
          <a:custGeom>
            <a:avLst/>
            <a:gdLst/>
            <a:ahLst/>
            <a:rect l="l" t="t" r="r" b="b"/>
            <a:pathLst>
              <a:path w="3858459" h="4144530">
                <a:moveTo>
                  <a:pt x="3858459" y="3462358"/>
                </a:moveTo>
                <a:lnTo>
                  <a:pt x="3214681" y="2433717"/>
                </a:lnTo>
                <a:lnTo>
                  <a:pt x="2055879" y="0"/>
                </a:lnTo>
                <a:lnTo>
                  <a:pt x="1676632" y="1219201"/>
                </a:lnTo>
                <a:lnTo>
                  <a:pt x="0" y="2935163"/>
                </a:lnTo>
                <a:lnTo>
                  <a:pt x="442452" y="4144530"/>
                </a:lnTo>
                <a:lnTo>
                  <a:pt x="3858459" y="3462358"/>
                </a:lnTo>
                <a:close/>
              </a:path>
            </a:pathLst>
          </a:custGeom>
          <a:pattFill prst="wdUpDiag">
            <a:fgClr>
              <a:srgbClr val="000000"/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ZoneTexte 455"/>
          <p:cNvSpPr/>
          <p:nvPr/>
        </p:nvSpPr>
        <p:spPr>
          <a:xfrm>
            <a:off x="18919800" y="25490880"/>
            <a:ext cx="3891960" cy="94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fr-FR" sz="2800" spc="-1" strike="noStrike">
                <a:solidFill>
                  <a:srgbClr val="000000"/>
                </a:solidFill>
                <a:latin typeface="Calibri"/>
              </a:rPr>
              <a:t>Technology inconsistancy</a:t>
            </a:r>
            <a:endParaRPr b="0" lang="fr-FR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fr-FR" sz="2800" spc="-1" strike="noStrike">
                <a:solidFill>
                  <a:srgbClr val="000000"/>
                </a:solidFill>
                <a:latin typeface="Calibri"/>
              </a:rPr>
              <a:t>Area</a:t>
            </a:r>
            <a:endParaRPr b="0" lang="fr-FR" sz="2800" spc="-1" strike="noStrike">
              <a:latin typeface="Arial"/>
            </a:endParaRPr>
          </a:p>
        </p:txBody>
      </p:sp>
      <p:grpSp>
        <p:nvGrpSpPr>
          <p:cNvPr id="226" name="Groupe 413"/>
          <p:cNvGrpSpPr/>
          <p:nvPr/>
        </p:nvGrpSpPr>
        <p:grpSpPr>
          <a:xfrm>
            <a:off x="22116960" y="12020760"/>
            <a:ext cx="2196360" cy="2392920"/>
            <a:chOff x="22116960" y="12020760"/>
            <a:chExt cx="2196360" cy="2392920"/>
          </a:xfrm>
        </p:grpSpPr>
        <p:grpSp>
          <p:nvGrpSpPr>
            <p:cNvPr id="227" name="Groupe 218"/>
            <p:cNvGrpSpPr/>
            <p:nvPr/>
          </p:nvGrpSpPr>
          <p:grpSpPr>
            <a:xfrm>
              <a:off x="22206240" y="12020760"/>
              <a:ext cx="2107080" cy="2304000"/>
              <a:chOff x="22206240" y="12020760"/>
              <a:chExt cx="2107080" cy="2304000"/>
            </a:xfrm>
          </p:grpSpPr>
          <p:sp>
            <p:nvSpPr>
              <p:cNvPr id="228" name="ZoneTexte 219"/>
              <p:cNvSpPr/>
              <p:nvPr/>
            </p:nvSpPr>
            <p:spPr>
              <a:xfrm rot="18873000">
                <a:off x="22150800" y="12735360"/>
                <a:ext cx="2273760" cy="6390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fr-FR" sz="1800" spc="-1" strike="noStrike" u="sng">
                    <a:solidFill>
                      <a:srgbClr val="0563c1"/>
                    </a:solidFill>
                    <a:uFillTx/>
                    <a:latin typeface="Calibri"/>
                    <a:hlinkClick r:id="rId54"/>
                  </a:rPr>
                  <a:t>Feature </a:t>
                </a:r>
                <a:endParaRPr b="0" lang="fr-FR" sz="18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  <a:buNone/>
                </a:pPr>
                <a:r>
                  <a:rPr b="0" lang="fr-FR" sz="1800" spc="-1" strike="noStrike" u="sng">
                    <a:solidFill>
                      <a:srgbClr val="0563c1"/>
                    </a:solidFill>
                    <a:uFillTx/>
                    <a:latin typeface="Calibri"/>
                    <a:hlinkClick r:id="rId55"/>
                  </a:rPr>
                  <a:t>Toggle</a:t>
                </a:r>
                <a:endParaRPr b="0" lang="fr-FR" sz="1800" spc="-1" strike="noStrike">
                  <a:latin typeface="Arial"/>
                </a:endParaRPr>
              </a:p>
            </p:txBody>
          </p:sp>
          <p:sp>
            <p:nvSpPr>
              <p:cNvPr id="229" name="Organigramme : Connecteur 220"/>
              <p:cNvSpPr/>
              <p:nvPr/>
            </p:nvSpPr>
            <p:spPr>
              <a:xfrm>
                <a:off x="22206240" y="14006520"/>
                <a:ext cx="318240" cy="318240"/>
              </a:xfrm>
              <a:prstGeom prst="flowChartConnector">
                <a:avLst/>
              </a:prstGeom>
              <a:solidFill>
                <a:schemeClr val="bg1"/>
              </a:solidFill>
              <a:ln w="76200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30" name="Organigramme : Connecteur 412"/>
            <p:cNvSpPr/>
            <p:nvPr/>
          </p:nvSpPr>
          <p:spPr>
            <a:xfrm>
              <a:off x="22116960" y="13917240"/>
              <a:ext cx="496440" cy="496440"/>
            </a:xfrm>
            <a:prstGeom prst="flowChartConnector">
              <a:avLst/>
            </a:prstGeom>
            <a:noFill/>
            <a:ln w="762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31" name="Groupe 122"/>
          <p:cNvGrpSpPr/>
          <p:nvPr/>
        </p:nvGrpSpPr>
        <p:grpSpPr>
          <a:xfrm>
            <a:off x="19074600" y="20288160"/>
            <a:ext cx="2015640" cy="2094120"/>
            <a:chOff x="19074600" y="20288160"/>
            <a:chExt cx="2015640" cy="2094120"/>
          </a:xfrm>
        </p:grpSpPr>
        <p:sp>
          <p:nvSpPr>
            <p:cNvPr id="232" name="Organigramme : Connecteur 123"/>
            <p:cNvSpPr/>
            <p:nvPr/>
          </p:nvSpPr>
          <p:spPr>
            <a:xfrm>
              <a:off x="19074600" y="22064040"/>
              <a:ext cx="318240" cy="318240"/>
            </a:xfrm>
            <a:prstGeom prst="flowChartConnector">
              <a:avLst/>
            </a:prstGeom>
            <a:solidFill>
              <a:srgbClr val="92d050"/>
            </a:solidFill>
            <a:ln w="76200">
              <a:solidFill>
                <a:srgbClr val="70ad47">
                  <a:lumMod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3" name="ZoneTexte 124"/>
            <p:cNvSpPr/>
            <p:nvPr/>
          </p:nvSpPr>
          <p:spPr>
            <a:xfrm rot="18873000">
              <a:off x="19025640" y="21043800"/>
              <a:ext cx="227376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fr-FR" sz="1800" spc="-1" strike="noStrike" u="sng">
                  <a:solidFill>
                    <a:srgbClr val="0563c1"/>
                  </a:solidFill>
                  <a:uFillTx/>
                  <a:latin typeface="Calibri"/>
                  <a:hlinkClick r:id="rId56"/>
                </a:rPr>
                <a:t>Event Storming</a:t>
              </a:r>
              <a:endParaRPr b="0" lang="fr-FR" sz="1800" spc="-1" strike="noStrike">
                <a:latin typeface="Arial"/>
              </a:endParaRPr>
            </a:p>
          </p:txBody>
        </p:sp>
      </p:grpSp>
      <p:sp>
        <p:nvSpPr>
          <p:cNvPr id="234" name="Connecteur droit 461"/>
          <p:cNvSpPr/>
          <p:nvPr/>
        </p:nvSpPr>
        <p:spPr>
          <a:xfrm>
            <a:off x="20455920" y="22343760"/>
            <a:ext cx="703080" cy="494640"/>
          </a:xfrm>
          <a:prstGeom prst="line">
            <a:avLst/>
          </a:prstGeom>
          <a:ln w="1905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Légende : flèche courbée à une bordure 29"/>
          <p:cNvSpPr/>
          <p:nvPr/>
        </p:nvSpPr>
        <p:spPr>
          <a:xfrm>
            <a:off x="23446080" y="21569760"/>
            <a:ext cx="1635840" cy="612360"/>
          </a:xfrm>
          <a:prstGeom prst="accentCallout2">
            <a:avLst>
              <a:gd name="adj1" fmla="val 40517"/>
              <a:gd name="adj2" fmla="val -4640"/>
              <a:gd name="adj3" fmla="val 61718"/>
              <a:gd name="adj4" fmla="val -28788"/>
              <a:gd name="adj5" fmla="val 268633"/>
              <a:gd name="adj6" fmla="val -105157"/>
            </a:avLst>
          </a:prstGeom>
          <a:solidFill>
            <a:srgbClr val="ffffff"/>
          </a:solidFill>
          <a:ln>
            <a:solidFill>
              <a:srgbClr val="4472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Ideation</a:t>
            </a:r>
            <a:endParaRPr b="0" lang="fr-FR" sz="1800" spc="-1" strike="noStrike">
              <a:latin typeface="Arial"/>
            </a:endParaRPr>
          </a:p>
        </p:txBody>
      </p:sp>
      <p:grpSp>
        <p:nvGrpSpPr>
          <p:cNvPr id="236" name="Groupe 126"/>
          <p:cNvGrpSpPr/>
          <p:nvPr/>
        </p:nvGrpSpPr>
        <p:grpSpPr>
          <a:xfrm>
            <a:off x="19658520" y="18898560"/>
            <a:ext cx="2129400" cy="1884600"/>
            <a:chOff x="19658520" y="18898560"/>
            <a:chExt cx="2129400" cy="1884600"/>
          </a:xfrm>
        </p:grpSpPr>
        <p:sp>
          <p:nvSpPr>
            <p:cNvPr id="237" name="Organigramme : Connecteur 127"/>
            <p:cNvSpPr/>
            <p:nvPr/>
          </p:nvSpPr>
          <p:spPr>
            <a:xfrm>
              <a:off x="19658520" y="20464920"/>
              <a:ext cx="318240" cy="318240"/>
            </a:xfrm>
            <a:prstGeom prst="flowChartConnector">
              <a:avLst/>
            </a:prstGeom>
            <a:solidFill>
              <a:srgbClr val="92d050"/>
            </a:solidFill>
            <a:ln w="76200">
              <a:solidFill>
                <a:srgbClr val="70ad47">
                  <a:lumMod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8" name="ZoneTexte 128"/>
            <p:cNvSpPr/>
            <p:nvPr/>
          </p:nvSpPr>
          <p:spPr>
            <a:xfrm rot="18873000">
              <a:off x="19723320" y="19654200"/>
              <a:ext cx="227376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fr-FR" sz="1800" spc="-1" strike="noStrike" u="sng">
                  <a:solidFill>
                    <a:srgbClr val="0563c1"/>
                  </a:solidFill>
                  <a:uFillTx/>
                  <a:latin typeface="Calibri"/>
                  <a:hlinkClick r:id="rId57"/>
                </a:rPr>
                <a:t>BDD</a:t>
              </a:r>
              <a:endParaRPr b="0" lang="fr-FR" sz="1800" spc="-1" strike="noStrike">
                <a:latin typeface="Arial"/>
              </a:endParaRPr>
            </a:p>
          </p:txBody>
        </p:sp>
      </p:grpSp>
      <p:sp>
        <p:nvSpPr>
          <p:cNvPr id="239" name="Connecteur droit 467"/>
          <p:cNvSpPr/>
          <p:nvPr/>
        </p:nvSpPr>
        <p:spPr>
          <a:xfrm flipH="1" flipV="1">
            <a:off x="21384360" y="23063760"/>
            <a:ext cx="686520" cy="461520"/>
          </a:xfrm>
          <a:prstGeom prst="line">
            <a:avLst/>
          </a:prstGeom>
          <a:ln w="1905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onnecteur droit 483"/>
          <p:cNvSpPr/>
          <p:nvPr/>
        </p:nvSpPr>
        <p:spPr>
          <a:xfrm flipH="1">
            <a:off x="19845000" y="22118760"/>
            <a:ext cx="610920" cy="1137960"/>
          </a:xfrm>
          <a:prstGeom prst="line">
            <a:avLst/>
          </a:prstGeom>
          <a:ln w="1905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41" name="Groupe 480"/>
          <p:cNvGrpSpPr/>
          <p:nvPr/>
        </p:nvGrpSpPr>
        <p:grpSpPr>
          <a:xfrm>
            <a:off x="19798560" y="21779640"/>
            <a:ext cx="2119320" cy="2068560"/>
            <a:chOff x="19798560" y="21779640"/>
            <a:chExt cx="2119320" cy="2068560"/>
          </a:xfrm>
        </p:grpSpPr>
        <p:sp>
          <p:nvSpPr>
            <p:cNvPr id="242" name="Organigramme : Connecteur 481"/>
            <p:cNvSpPr/>
            <p:nvPr/>
          </p:nvSpPr>
          <p:spPr>
            <a:xfrm>
              <a:off x="19798560" y="22984920"/>
              <a:ext cx="318240" cy="318240"/>
            </a:xfrm>
            <a:prstGeom prst="flowChartConnector">
              <a:avLst/>
            </a:prstGeom>
            <a:solidFill>
              <a:srgbClr val="92d050"/>
            </a:solidFill>
            <a:ln w="76200">
              <a:solidFill>
                <a:srgbClr val="70ad47">
                  <a:lumMod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3" name="ZoneTexte 482"/>
            <p:cNvSpPr/>
            <p:nvPr/>
          </p:nvSpPr>
          <p:spPr>
            <a:xfrm rot="18873000">
              <a:off x="19755360" y="22494240"/>
              <a:ext cx="2273760" cy="639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fr-FR" sz="1800" spc="-1" strike="noStrike" u="sng">
                  <a:solidFill>
                    <a:srgbClr val="0563c1"/>
                  </a:solidFill>
                  <a:uFillTx/>
                  <a:latin typeface="Calibri"/>
                  <a:hlinkClick r:id="rId58"/>
                </a:rPr>
                <a:t>Impact</a:t>
              </a:r>
              <a:endParaRPr b="0" lang="fr-FR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fr-FR" sz="1800" spc="-1" strike="noStrike" u="sng">
                  <a:solidFill>
                    <a:srgbClr val="0563c1"/>
                  </a:solidFill>
                  <a:uFillTx/>
                  <a:latin typeface="Calibri"/>
                  <a:hlinkClick r:id="rId59"/>
                </a:rPr>
                <a:t>Mapping</a:t>
              </a:r>
              <a:endParaRPr b="0" lang="fr-FR" sz="1800" spc="-1" strike="noStrike">
                <a:latin typeface="Arial"/>
              </a:endParaRPr>
            </a:p>
          </p:txBody>
        </p:sp>
      </p:grpSp>
      <p:sp>
        <p:nvSpPr>
          <p:cNvPr id="244" name="Connecteur droit 493"/>
          <p:cNvSpPr/>
          <p:nvPr/>
        </p:nvSpPr>
        <p:spPr>
          <a:xfrm flipH="1">
            <a:off x="14725080" y="23745600"/>
            <a:ext cx="203760" cy="2979360"/>
          </a:xfrm>
          <a:prstGeom prst="line">
            <a:avLst/>
          </a:prstGeom>
          <a:ln w="190500">
            <a:solidFill>
              <a:srgbClr val="f4b183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45" name="Groupe 72"/>
          <p:cNvGrpSpPr/>
          <p:nvPr/>
        </p:nvGrpSpPr>
        <p:grpSpPr>
          <a:xfrm>
            <a:off x="14769720" y="22943520"/>
            <a:ext cx="1371600" cy="1342800"/>
            <a:chOff x="14769720" y="22943520"/>
            <a:chExt cx="1371600" cy="1342800"/>
          </a:xfrm>
        </p:grpSpPr>
        <p:sp>
          <p:nvSpPr>
            <p:cNvPr id="246" name="Organigramme : Connecteur 73"/>
            <p:cNvSpPr/>
            <p:nvPr/>
          </p:nvSpPr>
          <p:spPr>
            <a:xfrm>
              <a:off x="14769720" y="23427000"/>
              <a:ext cx="318240" cy="318240"/>
            </a:xfrm>
            <a:prstGeom prst="flowChartConnector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solidFill>
                <a:srgbClr val="ed7d31">
                  <a:lumMod val="7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7" name="ZoneTexte 74"/>
            <p:cNvSpPr/>
            <p:nvPr/>
          </p:nvSpPr>
          <p:spPr>
            <a:xfrm rot="18873000">
              <a:off x="14713560" y="23432400"/>
              <a:ext cx="152532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fr-FR" sz="1800" spc="-1" strike="noStrike" u="sng">
                  <a:solidFill>
                    <a:srgbClr val="0563c1"/>
                  </a:solidFill>
                  <a:uFillTx/>
                  <a:latin typeface="Calibri"/>
                  <a:hlinkClick r:id="rId60"/>
                </a:rPr>
                <a:t>MBSE</a:t>
              </a:r>
              <a:endParaRPr b="0" lang="fr-FR" sz="1800" spc="-1" strike="noStrike">
                <a:latin typeface="Arial"/>
              </a:endParaRPr>
            </a:p>
          </p:txBody>
        </p:sp>
      </p:grpSp>
      <p:sp>
        <p:nvSpPr>
          <p:cNvPr id="248" name="ZoneTexte 497"/>
          <p:cNvSpPr/>
          <p:nvPr/>
        </p:nvSpPr>
        <p:spPr>
          <a:xfrm>
            <a:off x="13993920" y="25107120"/>
            <a:ext cx="15253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fr-FR" sz="1800" spc="-1" strike="noStrike" u="sng">
                <a:solidFill>
                  <a:srgbClr val="0563c1"/>
                </a:solidFill>
                <a:uFillTx/>
                <a:latin typeface="Calibri"/>
                <a:hlinkClick r:id="rId61"/>
              </a:rPr>
              <a:t>TOGAF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49" name="ZoneTexte 501"/>
          <p:cNvSpPr/>
          <p:nvPr/>
        </p:nvSpPr>
        <p:spPr>
          <a:xfrm>
            <a:off x="24563160" y="25089480"/>
            <a:ext cx="273888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Core Business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Agile ideation techniques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50" name="Connecteur droit 502"/>
          <p:cNvSpPr/>
          <p:nvPr/>
        </p:nvSpPr>
        <p:spPr>
          <a:xfrm>
            <a:off x="22342680" y="23637960"/>
            <a:ext cx="2413800" cy="1485000"/>
          </a:xfrm>
          <a:prstGeom prst="line">
            <a:avLst/>
          </a:prstGeom>
          <a:ln w="190500">
            <a:solidFill>
              <a:srgbClr val="92d05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51" name="Groupe 464"/>
          <p:cNvGrpSpPr/>
          <p:nvPr/>
        </p:nvGrpSpPr>
        <p:grpSpPr>
          <a:xfrm>
            <a:off x="22024080" y="21758760"/>
            <a:ext cx="1996200" cy="2038320"/>
            <a:chOff x="22024080" y="21758760"/>
            <a:chExt cx="1996200" cy="2038320"/>
          </a:xfrm>
        </p:grpSpPr>
        <p:sp>
          <p:nvSpPr>
            <p:cNvPr id="252" name="Organigramme : Connecteur 465"/>
            <p:cNvSpPr/>
            <p:nvPr/>
          </p:nvSpPr>
          <p:spPr>
            <a:xfrm>
              <a:off x="22024080" y="23478840"/>
              <a:ext cx="318240" cy="318240"/>
            </a:xfrm>
            <a:prstGeom prst="flowChartConnector">
              <a:avLst/>
            </a:prstGeom>
            <a:solidFill>
              <a:srgbClr val="92d050"/>
            </a:solidFill>
            <a:ln w="76200">
              <a:solidFill>
                <a:srgbClr val="70ad47">
                  <a:lumMod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3" name="ZoneTexte 466"/>
            <p:cNvSpPr/>
            <p:nvPr/>
          </p:nvSpPr>
          <p:spPr>
            <a:xfrm rot="18873000">
              <a:off x="21955680" y="22514400"/>
              <a:ext cx="227376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fr-FR" sz="1800" spc="-1" strike="noStrike" u="sng">
                  <a:solidFill>
                    <a:srgbClr val="0563c1"/>
                  </a:solidFill>
                  <a:uFillTx/>
                  <a:latin typeface="Calibri"/>
                  <a:hlinkClick r:id="rId62"/>
                </a:rPr>
                <a:t>Design Thinking</a:t>
              </a:r>
              <a:endParaRPr b="0" lang="fr-FR" sz="1800" spc="-1" strike="noStrike">
                <a:latin typeface="Arial"/>
              </a:endParaRPr>
            </a:p>
          </p:txBody>
        </p:sp>
      </p:grpSp>
      <p:sp>
        <p:nvSpPr>
          <p:cNvPr id="254" name="Connecteur droit 520"/>
          <p:cNvSpPr/>
          <p:nvPr/>
        </p:nvSpPr>
        <p:spPr>
          <a:xfrm>
            <a:off x="17944560" y="11268000"/>
            <a:ext cx="471240" cy="194760"/>
          </a:xfrm>
          <a:prstGeom prst="line">
            <a:avLst/>
          </a:prstGeom>
          <a:ln w="190500">
            <a:solidFill>
              <a:srgbClr val="c741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Connecteur droit 524"/>
          <p:cNvSpPr/>
          <p:nvPr/>
        </p:nvSpPr>
        <p:spPr>
          <a:xfrm>
            <a:off x="17673480" y="10267920"/>
            <a:ext cx="158400" cy="639000"/>
          </a:xfrm>
          <a:prstGeom prst="line">
            <a:avLst/>
          </a:prstGeom>
          <a:ln w="190500">
            <a:solidFill>
              <a:srgbClr val="c741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Connecteur droit 527"/>
          <p:cNvSpPr/>
          <p:nvPr/>
        </p:nvSpPr>
        <p:spPr>
          <a:xfrm>
            <a:off x="17541000" y="9104760"/>
            <a:ext cx="19800" cy="891000"/>
          </a:xfrm>
          <a:prstGeom prst="line">
            <a:avLst/>
          </a:prstGeom>
          <a:ln w="190500">
            <a:solidFill>
              <a:srgbClr val="c741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57" name="Groupe 508"/>
          <p:cNvGrpSpPr/>
          <p:nvPr/>
        </p:nvGrpSpPr>
        <p:grpSpPr>
          <a:xfrm>
            <a:off x="17514360" y="8488800"/>
            <a:ext cx="1760400" cy="1778760"/>
            <a:chOff x="17514360" y="8488800"/>
            <a:chExt cx="1760400" cy="1778760"/>
          </a:xfrm>
        </p:grpSpPr>
        <p:sp>
          <p:nvSpPr>
            <p:cNvPr id="258" name="Organigramme : Connecteur 509"/>
            <p:cNvSpPr/>
            <p:nvPr/>
          </p:nvSpPr>
          <p:spPr>
            <a:xfrm>
              <a:off x="17514360" y="9949320"/>
              <a:ext cx="318240" cy="318240"/>
            </a:xfrm>
            <a:prstGeom prst="flowChartConnector">
              <a:avLst/>
            </a:prstGeom>
            <a:solidFill>
              <a:srgbClr val="c74167"/>
            </a:solidFill>
            <a:ln w="76200">
              <a:solidFill>
                <a:srgbClr val="5719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9" name="ZoneTexte 510"/>
            <p:cNvSpPr/>
            <p:nvPr/>
          </p:nvSpPr>
          <p:spPr>
            <a:xfrm rot="18873000">
              <a:off x="17561520" y="9096120"/>
              <a:ext cx="1859040" cy="369000"/>
            </a:xfrm>
            <a:prstGeom prst="rect">
              <a:avLst/>
            </a:prstGeom>
            <a:noFill/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fr-FR" sz="1800" spc="-1" strike="noStrike" u="sng">
                  <a:solidFill>
                    <a:srgbClr val="0563c1"/>
                  </a:solidFill>
                  <a:uFillTx/>
                  <a:latin typeface="Calibri"/>
                  <a:hlinkClick r:id="rId63"/>
                </a:rPr>
                <a:t>Pair Programming</a:t>
              </a:r>
              <a:endParaRPr b="0" lang="fr-FR" sz="1800" spc="-1" strike="noStrike">
                <a:latin typeface="Arial"/>
              </a:endParaRPr>
            </a:p>
          </p:txBody>
        </p:sp>
      </p:grpSp>
      <p:grpSp>
        <p:nvGrpSpPr>
          <p:cNvPr id="260" name="Groupe 511"/>
          <p:cNvGrpSpPr/>
          <p:nvPr/>
        </p:nvGrpSpPr>
        <p:grpSpPr>
          <a:xfrm>
            <a:off x="17381880" y="7304400"/>
            <a:ext cx="1778400" cy="1800360"/>
            <a:chOff x="17381880" y="7304400"/>
            <a:chExt cx="1778400" cy="1800360"/>
          </a:xfrm>
        </p:grpSpPr>
        <p:sp>
          <p:nvSpPr>
            <p:cNvPr id="261" name="Organigramme : Connecteur 512"/>
            <p:cNvSpPr/>
            <p:nvPr/>
          </p:nvSpPr>
          <p:spPr>
            <a:xfrm>
              <a:off x="17381880" y="8786520"/>
              <a:ext cx="318240" cy="318240"/>
            </a:xfrm>
            <a:prstGeom prst="flowChartConnector">
              <a:avLst/>
            </a:prstGeom>
            <a:solidFill>
              <a:srgbClr val="c74167"/>
            </a:solidFill>
            <a:ln w="76200">
              <a:solidFill>
                <a:srgbClr val="5719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2" name="ZoneTexte 513"/>
            <p:cNvSpPr/>
            <p:nvPr/>
          </p:nvSpPr>
          <p:spPr>
            <a:xfrm rot="18873000">
              <a:off x="17395920" y="7934400"/>
              <a:ext cx="1921320" cy="364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fr-FR" sz="1800" spc="-1" strike="noStrike" u="sng">
                  <a:solidFill>
                    <a:srgbClr val="0563c1"/>
                  </a:solidFill>
                  <a:uFillTx/>
                  <a:latin typeface="Calibri"/>
                  <a:hlinkClick r:id="rId64"/>
                </a:rPr>
                <a:t>Mob Programming</a:t>
              </a:r>
              <a:endParaRPr b="0" lang="fr-FR" sz="1800" spc="-1" strike="noStrike">
                <a:latin typeface="Arial"/>
              </a:endParaRPr>
            </a:p>
          </p:txBody>
        </p:sp>
      </p:grpSp>
      <p:sp>
        <p:nvSpPr>
          <p:cNvPr id="263" name="Connecteur droit 530"/>
          <p:cNvSpPr/>
          <p:nvPr/>
        </p:nvSpPr>
        <p:spPr>
          <a:xfrm>
            <a:off x="18641160" y="11688120"/>
            <a:ext cx="2933280" cy="5592960"/>
          </a:xfrm>
          <a:prstGeom prst="line">
            <a:avLst/>
          </a:prstGeom>
          <a:ln w="190500">
            <a:solidFill>
              <a:srgbClr val="c741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ZoneTexte 57"/>
          <p:cNvSpPr/>
          <p:nvPr/>
        </p:nvSpPr>
        <p:spPr>
          <a:xfrm>
            <a:off x="19096200" y="11664000"/>
            <a:ext cx="196560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fr-FR" sz="2800" spc="-1" strike="noStrike">
                <a:solidFill>
                  <a:srgbClr val="000000"/>
                </a:solidFill>
                <a:latin typeface="Calibri"/>
              </a:rPr>
              <a:t>Coding Area</a:t>
            </a:r>
            <a:endParaRPr b="0" lang="fr-FR" sz="2800" spc="-1" strike="noStrike">
              <a:latin typeface="Arial"/>
            </a:endParaRPr>
          </a:p>
        </p:txBody>
      </p:sp>
      <p:grpSp>
        <p:nvGrpSpPr>
          <p:cNvPr id="265" name="Groupe 112"/>
          <p:cNvGrpSpPr/>
          <p:nvPr/>
        </p:nvGrpSpPr>
        <p:grpSpPr>
          <a:xfrm>
            <a:off x="16949160" y="13534920"/>
            <a:ext cx="1525320" cy="1689120"/>
            <a:chOff x="16949160" y="13534920"/>
            <a:chExt cx="1525320" cy="1689120"/>
          </a:xfrm>
        </p:grpSpPr>
        <p:sp>
          <p:nvSpPr>
            <p:cNvPr id="266" name="Organigramme : Connecteur 113"/>
            <p:cNvSpPr/>
            <p:nvPr/>
          </p:nvSpPr>
          <p:spPr>
            <a:xfrm>
              <a:off x="17452800" y="14905800"/>
              <a:ext cx="318240" cy="318240"/>
            </a:xfrm>
            <a:prstGeom prst="flowChartConnector">
              <a:avLst/>
            </a:prstGeom>
            <a:solidFill>
              <a:srgbClr val="4472c4"/>
            </a:solidFill>
            <a:ln w="762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7" name="ZoneTexte 114"/>
            <p:cNvSpPr/>
            <p:nvPr/>
          </p:nvSpPr>
          <p:spPr>
            <a:xfrm rot="18873000">
              <a:off x="16949160" y="13982760"/>
              <a:ext cx="1525320" cy="639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fr-FR" sz="1800" spc="-1" strike="noStrike" u="sng">
                  <a:solidFill>
                    <a:srgbClr val="0563c1"/>
                  </a:solidFill>
                  <a:uFillTx/>
                  <a:latin typeface="Calibri"/>
                  <a:hlinkClick r:id="rId65"/>
                </a:rPr>
                <a:t>Uncle</a:t>
              </a:r>
              <a:r>
                <a:rPr b="0" lang="fr-FR" sz="1800" spc="-1" strike="noStrike" u="sng">
                  <a:solidFill>
                    <a:srgbClr val="0563c1"/>
                  </a:solidFill>
                  <a:uFillTx/>
                  <a:latin typeface="Calibri"/>
                  <a:hlinkClick r:id="rId66"/>
                </a:rPr>
                <a:t> </a:t>
              </a:r>
              <a:r>
                <a:rPr b="0" lang="fr-FR" sz="1800" spc="-1" strike="noStrike" u="sng">
                  <a:solidFill>
                    <a:srgbClr val="0563c1"/>
                  </a:solidFill>
                  <a:uFillTx/>
                  <a:latin typeface="Calibri"/>
                  <a:hlinkClick r:id="rId67"/>
                </a:rPr>
                <a:t>Bob’s</a:t>
              </a:r>
              <a:r>
                <a:rPr b="0" lang="fr-FR" sz="1800" spc="-1" strike="noStrike" u="sng">
                  <a:solidFill>
                    <a:srgbClr val="0563c1"/>
                  </a:solidFill>
                  <a:uFillTx/>
                  <a:latin typeface="Calibri"/>
                  <a:hlinkClick r:id="rId68"/>
                </a:rPr>
                <a:t> TPP</a:t>
              </a:r>
              <a:endParaRPr b="0" lang="fr-FR" sz="1800" spc="-1" strike="noStrike">
                <a:latin typeface="Arial"/>
              </a:endParaRPr>
            </a:p>
          </p:txBody>
        </p:sp>
      </p:grpSp>
      <p:grpSp>
        <p:nvGrpSpPr>
          <p:cNvPr id="268" name="Groupe 109"/>
          <p:cNvGrpSpPr/>
          <p:nvPr/>
        </p:nvGrpSpPr>
        <p:grpSpPr>
          <a:xfrm>
            <a:off x="18401760" y="14357880"/>
            <a:ext cx="1524240" cy="1460880"/>
            <a:chOff x="18401760" y="14357880"/>
            <a:chExt cx="1524240" cy="1460880"/>
          </a:xfrm>
        </p:grpSpPr>
        <p:sp>
          <p:nvSpPr>
            <p:cNvPr id="269" name="Organigramme : Connecteur 110"/>
            <p:cNvSpPr/>
            <p:nvPr/>
          </p:nvSpPr>
          <p:spPr>
            <a:xfrm>
              <a:off x="18401760" y="15043680"/>
              <a:ext cx="318240" cy="318240"/>
            </a:xfrm>
            <a:prstGeom prst="flowChartConnector">
              <a:avLst/>
            </a:prstGeom>
            <a:solidFill>
              <a:srgbClr val="4472c4"/>
            </a:solidFill>
            <a:ln w="762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0" name="ZoneTexte 111"/>
            <p:cNvSpPr/>
            <p:nvPr/>
          </p:nvSpPr>
          <p:spPr>
            <a:xfrm rot="18873000">
              <a:off x="18357120" y="14905800"/>
              <a:ext cx="169092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fr-FR" sz="1800" spc="-1" strike="noStrike" u="sng">
                  <a:solidFill>
                    <a:srgbClr val="0563c1"/>
                  </a:solidFill>
                  <a:uFillTx/>
                  <a:latin typeface="Calibri"/>
                  <a:hlinkClick r:id="rId69"/>
                </a:rPr>
                <a:t>Kent </a:t>
              </a:r>
              <a:r>
                <a:rPr b="0" lang="fr-FR" sz="1800" spc="-1" strike="noStrike" u="sng">
                  <a:solidFill>
                    <a:srgbClr val="0563c1"/>
                  </a:solidFill>
                  <a:uFillTx/>
                  <a:latin typeface="Calibri"/>
                  <a:hlinkClick r:id="rId70"/>
                </a:rPr>
                <a:t>Beck’s</a:t>
              </a:r>
              <a:r>
                <a:rPr b="0" lang="fr-FR" sz="1800" spc="-1" strike="noStrike" u="sng">
                  <a:solidFill>
                    <a:srgbClr val="0563c1"/>
                  </a:solidFill>
                  <a:uFillTx/>
                  <a:latin typeface="Calibri"/>
                  <a:hlinkClick r:id="rId71"/>
                </a:rPr>
                <a:t> TCR</a:t>
              </a:r>
              <a:endParaRPr b="0" lang="fr-FR" sz="1800" spc="-1" strike="noStrike">
                <a:latin typeface="Arial"/>
              </a:endParaRPr>
            </a:p>
          </p:txBody>
        </p:sp>
      </p:grpSp>
      <p:grpSp>
        <p:nvGrpSpPr>
          <p:cNvPr id="271" name="Groupe 514"/>
          <p:cNvGrpSpPr/>
          <p:nvPr/>
        </p:nvGrpSpPr>
        <p:grpSpPr>
          <a:xfrm>
            <a:off x="18369360" y="9944280"/>
            <a:ext cx="1731600" cy="1790280"/>
            <a:chOff x="18369360" y="9944280"/>
            <a:chExt cx="1731600" cy="1790280"/>
          </a:xfrm>
        </p:grpSpPr>
        <p:sp>
          <p:nvSpPr>
            <p:cNvPr id="272" name="Organigramme : Connecteur 515"/>
            <p:cNvSpPr/>
            <p:nvPr/>
          </p:nvSpPr>
          <p:spPr>
            <a:xfrm>
              <a:off x="18369360" y="11416320"/>
              <a:ext cx="318240" cy="318240"/>
            </a:xfrm>
            <a:prstGeom prst="flowChartConnector">
              <a:avLst/>
            </a:prstGeom>
            <a:solidFill>
              <a:srgbClr val="c74167"/>
            </a:solidFill>
            <a:ln w="76200">
              <a:solidFill>
                <a:srgbClr val="5719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3" name="ZoneTexte 516"/>
            <p:cNvSpPr/>
            <p:nvPr/>
          </p:nvSpPr>
          <p:spPr>
            <a:xfrm rot="18873000">
              <a:off x="18423720" y="10455840"/>
              <a:ext cx="1703520" cy="638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fr-FR" sz="1800" spc="-1" strike="noStrike">
                  <a:solidFill>
                    <a:srgbClr val="000000"/>
                  </a:solidFill>
                  <a:latin typeface="Calibri"/>
                </a:rPr>
                <a:t>Automatic Static</a:t>
              </a:r>
              <a:endParaRPr b="0" lang="fr-FR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fr-FR" sz="1800" spc="-1" strike="noStrike">
                  <a:solidFill>
                    <a:srgbClr val="000000"/>
                  </a:solidFill>
                  <a:latin typeface="Calibri"/>
                </a:rPr>
                <a:t>Code Analysis</a:t>
              </a:r>
              <a:endParaRPr b="0" lang="fr-FR" sz="1800" spc="-1" strike="noStrike">
                <a:latin typeface="Arial"/>
              </a:endParaRPr>
            </a:p>
          </p:txBody>
        </p:sp>
      </p:grpSp>
      <p:sp>
        <p:nvSpPr>
          <p:cNvPr id="274" name="Légende : flèche courbée à une bordure 540"/>
          <p:cNvSpPr/>
          <p:nvPr/>
        </p:nvSpPr>
        <p:spPr>
          <a:xfrm>
            <a:off x="19311120" y="7638480"/>
            <a:ext cx="1528920" cy="612360"/>
          </a:xfrm>
          <a:prstGeom prst="accentCallout2">
            <a:avLst>
              <a:gd name="adj1" fmla="val 58567"/>
              <a:gd name="adj2" fmla="val -4053"/>
              <a:gd name="adj3" fmla="val 129740"/>
              <a:gd name="adj4" fmla="val -47120"/>
              <a:gd name="adj5" fmla="val 314179"/>
              <a:gd name="adj6" fmla="val -114880"/>
            </a:avLst>
          </a:prstGeom>
          <a:solidFill>
            <a:srgbClr val="ffffff"/>
          </a:solidFill>
          <a:ln>
            <a:solidFill>
              <a:srgbClr val="4472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Code Review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75" name="Connecteur droit 544"/>
          <p:cNvSpPr/>
          <p:nvPr/>
        </p:nvSpPr>
        <p:spPr>
          <a:xfrm>
            <a:off x="12877920" y="9442440"/>
            <a:ext cx="475920" cy="1297800"/>
          </a:xfrm>
          <a:prstGeom prst="line">
            <a:avLst/>
          </a:prstGeom>
          <a:ln w="19050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onnecteur droit 547"/>
          <p:cNvSpPr/>
          <p:nvPr/>
        </p:nvSpPr>
        <p:spPr>
          <a:xfrm>
            <a:off x="13466520" y="11012040"/>
            <a:ext cx="1530360" cy="158760"/>
          </a:xfrm>
          <a:prstGeom prst="line">
            <a:avLst/>
          </a:prstGeom>
          <a:ln w="19050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Connecteur droit 554"/>
          <p:cNvSpPr/>
          <p:nvPr/>
        </p:nvSpPr>
        <p:spPr>
          <a:xfrm>
            <a:off x="14598360" y="9392400"/>
            <a:ext cx="445320" cy="1665720"/>
          </a:xfrm>
          <a:prstGeom prst="line">
            <a:avLst/>
          </a:prstGeom>
          <a:ln w="19050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onnecteur droit 557"/>
          <p:cNvSpPr/>
          <p:nvPr/>
        </p:nvSpPr>
        <p:spPr>
          <a:xfrm flipH="1" flipV="1">
            <a:off x="16571520" y="11149560"/>
            <a:ext cx="1101240" cy="5760"/>
          </a:xfrm>
          <a:prstGeom prst="line">
            <a:avLst/>
          </a:prstGeom>
          <a:ln w="19050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79" name="Groupe 541"/>
          <p:cNvGrpSpPr/>
          <p:nvPr/>
        </p:nvGrpSpPr>
        <p:grpSpPr>
          <a:xfrm>
            <a:off x="14326560" y="6895440"/>
            <a:ext cx="2474280" cy="2543400"/>
            <a:chOff x="14326560" y="6895440"/>
            <a:chExt cx="2474280" cy="2543400"/>
          </a:xfrm>
        </p:grpSpPr>
        <p:sp>
          <p:nvSpPr>
            <p:cNvPr id="280" name="Organigramme : Connecteur 542"/>
            <p:cNvSpPr/>
            <p:nvPr/>
          </p:nvSpPr>
          <p:spPr>
            <a:xfrm>
              <a:off x="14326560" y="9120600"/>
              <a:ext cx="318240" cy="318240"/>
            </a:xfrm>
            <a:prstGeom prst="flowChartConnector">
              <a:avLst/>
            </a:prstGeom>
            <a:solidFill>
              <a:srgbClr val="5bb157"/>
            </a:solidFill>
            <a:ln w="76200">
              <a:solidFill>
                <a:srgbClr val="0074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1" name="ZoneTexte 543"/>
            <p:cNvSpPr/>
            <p:nvPr/>
          </p:nvSpPr>
          <p:spPr>
            <a:xfrm rot="18873000">
              <a:off x="14281200" y="7759800"/>
              <a:ext cx="2694240" cy="638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fr-FR" sz="1800" spc="-1" strike="noStrike">
                  <a:solidFill>
                    <a:srgbClr val="000000"/>
                  </a:solidFill>
                  <a:latin typeface="Calibri"/>
                </a:rPr>
                <a:t>Language specific sandards</a:t>
              </a:r>
              <a:endParaRPr b="0" lang="fr-FR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fr-FR" sz="1800" spc="-1" strike="noStrike">
                  <a:solidFill>
                    <a:srgbClr val="000000"/>
                  </a:solidFill>
                  <a:latin typeface="Calibri"/>
                </a:rPr>
                <a:t> </a:t>
              </a:r>
              <a:r>
                <a:rPr b="0" lang="fr-FR" sz="1800" spc="-1" strike="noStrike">
                  <a:solidFill>
                    <a:srgbClr val="000000"/>
                  </a:solidFill>
                  <a:latin typeface="Calibri"/>
                </a:rPr>
                <a:t>(MISRA C, ECMA, PEP8, …)</a:t>
              </a:r>
              <a:endParaRPr b="0" lang="fr-FR" sz="1800" spc="-1" strike="noStrike">
                <a:latin typeface="Arial"/>
              </a:endParaRPr>
            </a:p>
          </p:txBody>
        </p:sp>
      </p:grpSp>
      <p:grpSp>
        <p:nvGrpSpPr>
          <p:cNvPr id="282" name="Groupe 505"/>
          <p:cNvGrpSpPr/>
          <p:nvPr/>
        </p:nvGrpSpPr>
        <p:grpSpPr>
          <a:xfrm>
            <a:off x="12718800" y="7635960"/>
            <a:ext cx="1783800" cy="1806480"/>
            <a:chOff x="12718800" y="7635960"/>
            <a:chExt cx="1783800" cy="1806480"/>
          </a:xfrm>
        </p:grpSpPr>
        <p:sp>
          <p:nvSpPr>
            <p:cNvPr id="283" name="Organigramme : Connecteur 506"/>
            <p:cNvSpPr/>
            <p:nvPr/>
          </p:nvSpPr>
          <p:spPr>
            <a:xfrm>
              <a:off x="12718800" y="9124200"/>
              <a:ext cx="318240" cy="318240"/>
            </a:xfrm>
            <a:prstGeom prst="flowChartConnector">
              <a:avLst/>
            </a:prstGeom>
            <a:solidFill>
              <a:srgbClr val="5bb157"/>
            </a:solidFill>
            <a:ln w="76200">
              <a:solidFill>
                <a:srgbClr val="0074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4" name="ZoneTexte 507"/>
            <p:cNvSpPr/>
            <p:nvPr/>
          </p:nvSpPr>
          <p:spPr>
            <a:xfrm rot="18873000">
              <a:off x="12724920" y="8271360"/>
              <a:ext cx="1936800" cy="364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fr-FR" sz="1800" spc="-1" strike="noStrike" u="sng">
                  <a:solidFill>
                    <a:srgbClr val="0563c1"/>
                  </a:solidFill>
                  <a:uFillTx/>
                  <a:latin typeface="Calibri"/>
                  <a:hlinkClick r:id="rId72"/>
                </a:rPr>
                <a:t>Object </a:t>
              </a:r>
              <a:r>
                <a:rPr b="0" lang="fr-FR" sz="1800" spc="-1" strike="noStrike" u="sng">
                  <a:solidFill>
                    <a:srgbClr val="0563c1"/>
                  </a:solidFill>
                  <a:uFillTx/>
                  <a:latin typeface="Calibri"/>
                  <a:hlinkClick r:id="rId73"/>
                </a:rPr>
                <a:t>Calisthenics</a:t>
              </a:r>
              <a:endParaRPr b="0" lang="fr-FR" sz="1800" spc="-1" strike="noStrike">
                <a:latin typeface="Arial"/>
              </a:endParaRPr>
            </a:p>
          </p:txBody>
        </p:sp>
      </p:grpSp>
      <p:grpSp>
        <p:nvGrpSpPr>
          <p:cNvPr id="285" name="Groupe 537"/>
          <p:cNvGrpSpPr/>
          <p:nvPr/>
        </p:nvGrpSpPr>
        <p:grpSpPr>
          <a:xfrm>
            <a:off x="13194720" y="9757800"/>
            <a:ext cx="1280160" cy="1300680"/>
            <a:chOff x="13194720" y="9757800"/>
            <a:chExt cx="1280160" cy="1300680"/>
          </a:xfrm>
        </p:grpSpPr>
        <p:sp>
          <p:nvSpPr>
            <p:cNvPr id="286" name="Organigramme : Connecteur 538"/>
            <p:cNvSpPr/>
            <p:nvPr/>
          </p:nvSpPr>
          <p:spPr>
            <a:xfrm>
              <a:off x="13194720" y="10740240"/>
              <a:ext cx="318240" cy="318240"/>
            </a:xfrm>
            <a:prstGeom prst="flowChartConnector">
              <a:avLst/>
            </a:prstGeom>
            <a:solidFill>
              <a:srgbClr val="5bb157"/>
            </a:solidFill>
            <a:ln w="76200">
              <a:solidFill>
                <a:srgbClr val="0074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7" name="ZoneTexte 539"/>
            <p:cNvSpPr/>
            <p:nvPr/>
          </p:nvSpPr>
          <p:spPr>
            <a:xfrm rot="18873000">
              <a:off x="13281840" y="10148760"/>
              <a:ext cx="1249560" cy="364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fr-FR" sz="1800" spc="-1" strike="noStrike" u="sng">
                  <a:solidFill>
                    <a:srgbClr val="0563c1"/>
                  </a:solidFill>
                  <a:uFillTx/>
                  <a:latin typeface="Calibri"/>
                  <a:hlinkClick r:id="rId74"/>
                </a:rPr>
                <a:t>Rule of 30’s</a:t>
              </a:r>
              <a:endParaRPr b="0" lang="fr-FR" sz="1800" spc="-1" strike="noStrike">
                <a:latin typeface="Arial"/>
              </a:endParaRPr>
            </a:p>
          </p:txBody>
        </p:sp>
      </p:grpSp>
      <p:grpSp>
        <p:nvGrpSpPr>
          <p:cNvPr id="288" name="Groupe 551"/>
          <p:cNvGrpSpPr/>
          <p:nvPr/>
        </p:nvGrpSpPr>
        <p:grpSpPr>
          <a:xfrm>
            <a:off x="14871240" y="9576360"/>
            <a:ext cx="1460880" cy="1753560"/>
            <a:chOff x="14871240" y="9576360"/>
            <a:chExt cx="1460880" cy="1753560"/>
          </a:xfrm>
        </p:grpSpPr>
        <p:sp>
          <p:nvSpPr>
            <p:cNvPr id="289" name="ZoneTexte 553"/>
            <p:cNvSpPr/>
            <p:nvPr/>
          </p:nvSpPr>
          <p:spPr>
            <a:xfrm rot="18873000">
              <a:off x="14884560" y="9991800"/>
              <a:ext cx="1433880" cy="638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fr-FR" sz="1800" spc="-1" strike="noStrike" u="sng">
                  <a:solidFill>
                    <a:srgbClr val="0563c1"/>
                  </a:solidFill>
                  <a:uFillTx/>
                  <a:latin typeface="Calibri"/>
                  <a:hlinkClick r:id="rId75"/>
                </a:rPr>
                <a:t>Defensive</a:t>
              </a:r>
              <a:endParaRPr b="0" lang="fr-FR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fr-FR" sz="1800" spc="-1" strike="noStrike" u="sng">
                  <a:solidFill>
                    <a:srgbClr val="0563c1"/>
                  </a:solidFill>
                  <a:uFillTx/>
                  <a:latin typeface="Calibri"/>
                  <a:hlinkClick r:id="rId76"/>
                </a:rPr>
                <a:t>Programming</a:t>
              </a:r>
              <a:endParaRPr b="0" lang="fr-FR" sz="1800" spc="-1" strike="noStrike">
                <a:latin typeface="Arial"/>
              </a:endParaRPr>
            </a:p>
          </p:txBody>
        </p:sp>
        <p:sp>
          <p:nvSpPr>
            <p:cNvPr id="290" name="Organigramme : Connecteur 552"/>
            <p:cNvSpPr/>
            <p:nvPr/>
          </p:nvSpPr>
          <p:spPr>
            <a:xfrm>
              <a:off x="14997240" y="11011680"/>
              <a:ext cx="318240" cy="318240"/>
            </a:xfrm>
            <a:prstGeom prst="flowChartConnector">
              <a:avLst/>
            </a:prstGeom>
            <a:solidFill>
              <a:srgbClr val="5bb157"/>
            </a:solidFill>
            <a:ln w="76200">
              <a:solidFill>
                <a:srgbClr val="0074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91" name="Légende : flèche courbée à une bordure 572"/>
          <p:cNvSpPr/>
          <p:nvPr/>
        </p:nvSpPr>
        <p:spPr>
          <a:xfrm>
            <a:off x="15605640" y="8673840"/>
            <a:ext cx="1528920" cy="612360"/>
          </a:xfrm>
          <a:prstGeom prst="accentCallout2">
            <a:avLst>
              <a:gd name="adj1" fmla="val 63305"/>
              <a:gd name="adj2" fmla="val -5002"/>
              <a:gd name="adj3" fmla="val 96572"/>
              <a:gd name="adj4" fmla="val -31936"/>
              <a:gd name="adj5" fmla="val 148342"/>
              <a:gd name="adj6" fmla="val -55093"/>
            </a:avLst>
          </a:prstGeom>
          <a:solidFill>
            <a:srgbClr val="ffffff"/>
          </a:solidFill>
          <a:ln>
            <a:solidFill>
              <a:srgbClr val="4472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Coding Standard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92" name="Connecteur droit 577"/>
          <p:cNvSpPr/>
          <p:nvPr/>
        </p:nvSpPr>
        <p:spPr>
          <a:xfrm>
            <a:off x="21281400" y="20498040"/>
            <a:ext cx="1358640" cy="515880"/>
          </a:xfrm>
          <a:prstGeom prst="line">
            <a:avLst/>
          </a:prstGeom>
          <a:ln w="1905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93" name="Groupe 457"/>
          <p:cNvGrpSpPr/>
          <p:nvPr/>
        </p:nvGrpSpPr>
        <p:grpSpPr>
          <a:xfrm>
            <a:off x="21112560" y="21187440"/>
            <a:ext cx="2052720" cy="1922760"/>
            <a:chOff x="21112560" y="21187440"/>
            <a:chExt cx="2052720" cy="1922760"/>
          </a:xfrm>
        </p:grpSpPr>
        <p:sp>
          <p:nvSpPr>
            <p:cNvPr id="294" name="Organigramme : Connecteur 458"/>
            <p:cNvSpPr/>
            <p:nvPr/>
          </p:nvSpPr>
          <p:spPr>
            <a:xfrm>
              <a:off x="21112560" y="22791960"/>
              <a:ext cx="318240" cy="318240"/>
            </a:xfrm>
            <a:prstGeom prst="flowChartConnector">
              <a:avLst/>
            </a:prstGeom>
            <a:solidFill>
              <a:srgbClr val="92d050"/>
            </a:solidFill>
            <a:ln w="76200">
              <a:solidFill>
                <a:srgbClr val="70ad47">
                  <a:lumMod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5" name="ZoneTexte 459"/>
            <p:cNvSpPr/>
            <p:nvPr/>
          </p:nvSpPr>
          <p:spPr>
            <a:xfrm rot="18873000">
              <a:off x="21100680" y="21943080"/>
              <a:ext cx="227376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fr-FR" sz="1800" spc="-1" strike="noStrike" u="sng">
                  <a:solidFill>
                    <a:srgbClr val="0563c1"/>
                  </a:solidFill>
                  <a:uFillTx/>
                  <a:latin typeface="Calibri"/>
                  <a:hlinkClick r:id="rId77"/>
                </a:rPr>
                <a:t>Empathy</a:t>
              </a:r>
              <a:r>
                <a:rPr b="0" lang="fr-FR" sz="1800" spc="-1" strike="noStrike" u="sng">
                  <a:solidFill>
                    <a:srgbClr val="0563c1"/>
                  </a:solidFill>
                  <a:uFillTx/>
                  <a:latin typeface="Calibri"/>
                  <a:hlinkClick r:id="rId78"/>
                </a:rPr>
                <a:t> Mapping</a:t>
              </a:r>
              <a:endParaRPr b="0" lang="fr-FR" sz="1800" spc="-1" strike="noStrike">
                <a:latin typeface="Arial"/>
              </a:endParaRPr>
            </a:p>
          </p:txBody>
        </p:sp>
      </p:grpSp>
      <p:sp>
        <p:nvSpPr>
          <p:cNvPr id="296" name="Connecteur droit 581"/>
          <p:cNvSpPr/>
          <p:nvPr/>
        </p:nvSpPr>
        <p:spPr>
          <a:xfrm flipH="1" flipV="1">
            <a:off x="6660720" y="10779480"/>
            <a:ext cx="6278040" cy="3169080"/>
          </a:xfrm>
          <a:prstGeom prst="line">
            <a:avLst/>
          </a:prstGeom>
          <a:ln w="190500">
            <a:solidFill>
              <a:srgbClr val="ffff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7" name="ZoneTexte 585"/>
          <p:cNvSpPr/>
          <p:nvPr/>
        </p:nvSpPr>
        <p:spPr>
          <a:xfrm>
            <a:off x="5525280" y="10388880"/>
            <a:ext cx="124020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Continuous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Testing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98" name="Connecteur droit 589"/>
          <p:cNvSpPr/>
          <p:nvPr/>
        </p:nvSpPr>
        <p:spPr>
          <a:xfrm flipV="1">
            <a:off x="20455920" y="20610720"/>
            <a:ext cx="553680" cy="1508040"/>
          </a:xfrm>
          <a:prstGeom prst="line">
            <a:avLst/>
          </a:prstGeom>
          <a:ln w="1905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Connecteur droit 596"/>
          <p:cNvSpPr/>
          <p:nvPr/>
        </p:nvSpPr>
        <p:spPr>
          <a:xfrm flipH="1">
            <a:off x="13164120" y="12789720"/>
            <a:ext cx="295920" cy="1158840"/>
          </a:xfrm>
          <a:prstGeom prst="line">
            <a:avLst/>
          </a:prstGeom>
          <a:ln w="190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Légende : flèche courbée à une bordure 14"/>
          <p:cNvSpPr/>
          <p:nvPr/>
        </p:nvSpPr>
        <p:spPr>
          <a:xfrm>
            <a:off x="17193960" y="12978360"/>
            <a:ext cx="1328760" cy="612360"/>
          </a:xfrm>
          <a:prstGeom prst="accentCallout2">
            <a:avLst>
              <a:gd name="adj1" fmla="val 59605"/>
              <a:gd name="adj2" fmla="val -6806"/>
              <a:gd name="adj3" fmla="val 141042"/>
              <a:gd name="adj4" fmla="val -42761"/>
              <a:gd name="adj5" fmla="val 355145"/>
              <a:gd name="adj6" fmla="val -46181"/>
            </a:avLst>
          </a:prstGeom>
          <a:solidFill>
            <a:srgbClr val="ffffff"/>
          </a:solidFill>
          <a:ln>
            <a:solidFill>
              <a:srgbClr val="4472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Unit Testing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01" name="Connecteur droit 607"/>
          <p:cNvSpPr/>
          <p:nvPr/>
        </p:nvSpPr>
        <p:spPr>
          <a:xfrm>
            <a:off x="12767760" y="12403080"/>
            <a:ext cx="532800" cy="227160"/>
          </a:xfrm>
          <a:prstGeom prst="line">
            <a:avLst/>
          </a:prstGeom>
          <a:ln w="190500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" name="Connecteur droit 614"/>
          <p:cNvSpPr/>
          <p:nvPr/>
        </p:nvSpPr>
        <p:spPr>
          <a:xfrm>
            <a:off x="12033720" y="11968920"/>
            <a:ext cx="462240" cy="321480"/>
          </a:xfrm>
          <a:prstGeom prst="line">
            <a:avLst/>
          </a:prstGeom>
          <a:ln w="190500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" name="Connecteur droit 620"/>
          <p:cNvSpPr/>
          <p:nvPr/>
        </p:nvSpPr>
        <p:spPr>
          <a:xfrm>
            <a:off x="11511000" y="11396520"/>
            <a:ext cx="297360" cy="347040"/>
          </a:xfrm>
          <a:prstGeom prst="line">
            <a:avLst/>
          </a:prstGeom>
          <a:ln w="190500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04" name="Groupe 611"/>
          <p:cNvGrpSpPr/>
          <p:nvPr/>
        </p:nvGrpSpPr>
        <p:grpSpPr>
          <a:xfrm>
            <a:off x="11761920" y="10511640"/>
            <a:ext cx="1523880" cy="1503720"/>
            <a:chOff x="11761920" y="10511640"/>
            <a:chExt cx="1523880" cy="1503720"/>
          </a:xfrm>
        </p:grpSpPr>
        <p:sp>
          <p:nvSpPr>
            <p:cNvPr id="305" name="Organigramme : Connecteur 612"/>
            <p:cNvSpPr/>
            <p:nvPr/>
          </p:nvSpPr>
          <p:spPr>
            <a:xfrm>
              <a:off x="11761920" y="11697120"/>
              <a:ext cx="318240" cy="318240"/>
            </a:xfrm>
            <a:prstGeom prst="flowChartConnector">
              <a:avLst/>
            </a:prstGeom>
            <a:solidFill>
              <a:srgbClr val="cc9900"/>
            </a:solidFill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6" name="ZoneTexte 613"/>
            <p:cNvSpPr/>
            <p:nvPr/>
          </p:nvSpPr>
          <p:spPr>
            <a:xfrm rot="18873000">
              <a:off x="11848680" y="11004840"/>
              <a:ext cx="153648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fr-FR" sz="1800" spc="-1" strike="noStrike" u="sng">
                  <a:solidFill>
                    <a:srgbClr val="0563c1"/>
                  </a:solidFill>
                  <a:uFillTx/>
                  <a:latin typeface="Calibri"/>
                  <a:hlinkClick r:id="rId79"/>
                </a:rPr>
                <a:t>Dojo</a:t>
              </a:r>
              <a:endParaRPr b="0" lang="fr-FR" sz="1800" spc="-1" strike="noStrike">
                <a:latin typeface="Arial"/>
              </a:endParaRPr>
            </a:p>
          </p:txBody>
        </p:sp>
      </p:grpSp>
      <p:sp>
        <p:nvSpPr>
          <p:cNvPr id="307" name="Connecteur droit 629"/>
          <p:cNvSpPr/>
          <p:nvPr/>
        </p:nvSpPr>
        <p:spPr>
          <a:xfrm>
            <a:off x="11016720" y="10786320"/>
            <a:ext cx="268920" cy="384840"/>
          </a:xfrm>
          <a:prstGeom prst="line">
            <a:avLst/>
          </a:prstGeom>
          <a:ln w="190500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Connecteur droit 632"/>
          <p:cNvSpPr/>
          <p:nvPr/>
        </p:nvSpPr>
        <p:spPr>
          <a:xfrm>
            <a:off x="10428480" y="10098360"/>
            <a:ext cx="362880" cy="462600"/>
          </a:xfrm>
          <a:prstGeom prst="line">
            <a:avLst/>
          </a:prstGeom>
          <a:ln w="190500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09" name="Groupe 617"/>
          <p:cNvGrpSpPr/>
          <p:nvPr/>
        </p:nvGrpSpPr>
        <p:grpSpPr>
          <a:xfrm>
            <a:off x="11239200" y="9639360"/>
            <a:ext cx="1950480" cy="1831680"/>
            <a:chOff x="11239200" y="9639360"/>
            <a:chExt cx="1950480" cy="1831680"/>
          </a:xfrm>
        </p:grpSpPr>
        <p:sp>
          <p:nvSpPr>
            <p:cNvPr id="310" name="Organigramme : Connecteur 618"/>
            <p:cNvSpPr/>
            <p:nvPr/>
          </p:nvSpPr>
          <p:spPr>
            <a:xfrm>
              <a:off x="11239200" y="11124720"/>
              <a:ext cx="318240" cy="318240"/>
            </a:xfrm>
            <a:prstGeom prst="flowChartConnector">
              <a:avLst/>
            </a:prstGeom>
            <a:solidFill>
              <a:srgbClr val="cc9900"/>
            </a:solidFill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1" name="ZoneTexte 619"/>
            <p:cNvSpPr/>
            <p:nvPr/>
          </p:nvSpPr>
          <p:spPr>
            <a:xfrm rot="18873000">
              <a:off x="11310120" y="10235520"/>
              <a:ext cx="1941480" cy="639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fr-FR" sz="1800" spc="-1" strike="noStrike">
                  <a:solidFill>
                    <a:srgbClr val="000000"/>
                  </a:solidFill>
                  <a:latin typeface="Calibri"/>
                </a:rPr>
                <a:t>Pair programming dojo</a:t>
              </a:r>
              <a:endParaRPr b="0" lang="fr-FR" sz="1800" spc="-1" strike="noStrike">
                <a:latin typeface="Arial"/>
              </a:endParaRPr>
            </a:p>
          </p:txBody>
        </p:sp>
      </p:grpSp>
      <p:grpSp>
        <p:nvGrpSpPr>
          <p:cNvPr id="312" name="Groupe 623"/>
          <p:cNvGrpSpPr/>
          <p:nvPr/>
        </p:nvGrpSpPr>
        <p:grpSpPr>
          <a:xfrm>
            <a:off x="10744920" y="8838360"/>
            <a:ext cx="1968840" cy="1994400"/>
            <a:chOff x="10744920" y="8838360"/>
            <a:chExt cx="1968840" cy="1994400"/>
          </a:xfrm>
        </p:grpSpPr>
        <p:sp>
          <p:nvSpPr>
            <p:cNvPr id="313" name="Organigramme : Connecteur 624"/>
            <p:cNvSpPr/>
            <p:nvPr/>
          </p:nvSpPr>
          <p:spPr>
            <a:xfrm>
              <a:off x="10744920" y="10514520"/>
              <a:ext cx="318240" cy="318240"/>
            </a:xfrm>
            <a:prstGeom prst="flowChartConnector">
              <a:avLst/>
            </a:prstGeom>
            <a:solidFill>
              <a:srgbClr val="cc9900"/>
            </a:solidFill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4" name="ZoneTexte 625"/>
            <p:cNvSpPr/>
            <p:nvPr/>
          </p:nvSpPr>
          <p:spPr>
            <a:xfrm rot="18873000">
              <a:off x="10735920" y="9557640"/>
              <a:ext cx="217188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fr-FR" sz="1800" spc="-1" strike="noStrike" u="sng">
                  <a:solidFill>
                    <a:srgbClr val="0563c1"/>
                  </a:solidFill>
                  <a:uFillTx/>
                  <a:latin typeface="Calibri"/>
                  <a:hlinkClick r:id="rId80"/>
                </a:rPr>
                <a:t>Ping </a:t>
              </a:r>
              <a:r>
                <a:rPr b="0" lang="fr-FR" sz="1800" spc="-1" strike="noStrike" u="sng">
                  <a:solidFill>
                    <a:srgbClr val="0563c1"/>
                  </a:solidFill>
                  <a:uFillTx/>
                  <a:latin typeface="Calibri"/>
                  <a:hlinkClick r:id="rId81"/>
                </a:rPr>
                <a:t>pong</a:t>
              </a:r>
              <a:r>
                <a:rPr b="0" lang="fr-FR" sz="1800" spc="-1" strike="noStrike" u="sng">
                  <a:solidFill>
                    <a:srgbClr val="0563c1"/>
                  </a:solidFill>
                  <a:uFillTx/>
                  <a:latin typeface="Calibri"/>
                  <a:hlinkClick r:id="rId82"/>
                </a:rPr>
                <a:t> dojo</a:t>
              </a:r>
              <a:endParaRPr b="0" lang="fr-FR" sz="1800" spc="-1" strike="noStrike">
                <a:latin typeface="Arial"/>
              </a:endParaRPr>
            </a:p>
          </p:txBody>
        </p:sp>
      </p:grpSp>
      <p:grpSp>
        <p:nvGrpSpPr>
          <p:cNvPr id="315" name="Groupe 626"/>
          <p:cNvGrpSpPr/>
          <p:nvPr/>
        </p:nvGrpSpPr>
        <p:grpSpPr>
          <a:xfrm>
            <a:off x="10156680" y="7922160"/>
            <a:ext cx="2231640" cy="2222640"/>
            <a:chOff x="10156680" y="7922160"/>
            <a:chExt cx="2231640" cy="2222640"/>
          </a:xfrm>
        </p:grpSpPr>
        <p:sp>
          <p:nvSpPr>
            <p:cNvPr id="316" name="Organigramme : Connecteur 627"/>
            <p:cNvSpPr/>
            <p:nvPr/>
          </p:nvSpPr>
          <p:spPr>
            <a:xfrm>
              <a:off x="10156680" y="9826560"/>
              <a:ext cx="318240" cy="318240"/>
            </a:xfrm>
            <a:prstGeom prst="flowChartConnector">
              <a:avLst/>
            </a:prstGeom>
            <a:solidFill>
              <a:srgbClr val="cc9900"/>
            </a:solidFill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7" name="ZoneTexte 628"/>
            <p:cNvSpPr/>
            <p:nvPr/>
          </p:nvSpPr>
          <p:spPr>
            <a:xfrm rot="18873000">
              <a:off x="10114920" y="8764920"/>
              <a:ext cx="251892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fr-FR" sz="1800" spc="-1" strike="noStrike">
                  <a:solidFill>
                    <a:srgbClr val="000000"/>
                  </a:solidFill>
                  <a:latin typeface="Calibri"/>
                </a:rPr>
                <a:t>Mob programming dojo</a:t>
              </a:r>
              <a:endParaRPr b="0" lang="fr-FR" sz="1800" spc="-1" strike="noStrike">
                <a:latin typeface="Arial"/>
              </a:endParaRPr>
            </a:p>
          </p:txBody>
        </p:sp>
      </p:grpSp>
      <p:grpSp>
        <p:nvGrpSpPr>
          <p:cNvPr id="318" name="Groupe 601"/>
          <p:cNvGrpSpPr/>
          <p:nvPr/>
        </p:nvGrpSpPr>
        <p:grpSpPr>
          <a:xfrm>
            <a:off x="12449520" y="10847160"/>
            <a:ext cx="1562760" cy="1715040"/>
            <a:chOff x="12449520" y="10847160"/>
            <a:chExt cx="1562760" cy="1715040"/>
          </a:xfrm>
        </p:grpSpPr>
        <p:sp>
          <p:nvSpPr>
            <p:cNvPr id="319" name="Organigramme : Connecteur 602"/>
            <p:cNvSpPr/>
            <p:nvPr/>
          </p:nvSpPr>
          <p:spPr>
            <a:xfrm>
              <a:off x="12449520" y="12243960"/>
              <a:ext cx="318240" cy="318240"/>
            </a:xfrm>
            <a:prstGeom prst="flowChartConnector">
              <a:avLst/>
            </a:prstGeom>
            <a:solidFill>
              <a:srgbClr val="cc9900"/>
            </a:solidFill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0" name="ZoneTexte 603"/>
            <p:cNvSpPr/>
            <p:nvPr/>
          </p:nvSpPr>
          <p:spPr>
            <a:xfrm rot="18873000">
              <a:off x="12477240" y="11299320"/>
              <a:ext cx="1536480" cy="639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fr-FR" sz="1800" spc="-1" strike="noStrike">
                  <a:solidFill>
                    <a:srgbClr val="000000"/>
                  </a:solidFill>
                  <a:latin typeface="Calibri"/>
                </a:rPr>
                <a:t>Local Mentoring</a:t>
              </a:r>
              <a:endParaRPr b="0" lang="fr-FR" sz="1800" spc="-1" strike="noStrike">
                <a:latin typeface="Arial"/>
              </a:endParaRPr>
            </a:p>
          </p:txBody>
        </p:sp>
      </p:grpSp>
      <p:sp>
        <p:nvSpPr>
          <p:cNvPr id="321" name="Connecteur droit 635"/>
          <p:cNvSpPr/>
          <p:nvPr/>
        </p:nvSpPr>
        <p:spPr>
          <a:xfrm flipH="1">
            <a:off x="13619520" y="11268000"/>
            <a:ext cx="4099680" cy="1362240"/>
          </a:xfrm>
          <a:prstGeom prst="line">
            <a:avLst/>
          </a:prstGeom>
          <a:ln w="190500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22" name="Groupe 571"/>
          <p:cNvGrpSpPr/>
          <p:nvPr/>
        </p:nvGrpSpPr>
        <p:grpSpPr>
          <a:xfrm>
            <a:off x="17583840" y="9584280"/>
            <a:ext cx="1752480" cy="1819440"/>
            <a:chOff x="17583840" y="9584280"/>
            <a:chExt cx="1752480" cy="1819440"/>
          </a:xfrm>
        </p:grpSpPr>
        <p:grpSp>
          <p:nvGrpSpPr>
            <p:cNvPr id="323" name="Groupe 517"/>
            <p:cNvGrpSpPr/>
            <p:nvPr/>
          </p:nvGrpSpPr>
          <p:grpSpPr>
            <a:xfrm>
              <a:off x="17672760" y="9584280"/>
              <a:ext cx="1663560" cy="1730160"/>
              <a:chOff x="17672760" y="9584280"/>
              <a:chExt cx="1663560" cy="1730160"/>
            </a:xfrm>
          </p:grpSpPr>
          <p:sp>
            <p:nvSpPr>
              <p:cNvPr id="324" name="Organigramme : Connecteur 518"/>
              <p:cNvSpPr/>
              <p:nvPr/>
            </p:nvSpPr>
            <p:spPr>
              <a:xfrm>
                <a:off x="17672760" y="10996200"/>
                <a:ext cx="318240" cy="318240"/>
              </a:xfrm>
              <a:prstGeom prst="flowChartConnector">
                <a:avLst/>
              </a:prstGeom>
              <a:solidFill>
                <a:schemeClr val="bg1"/>
              </a:solidFill>
              <a:ln w="76200">
                <a:solidFill>
                  <a:srgbClr val="7f7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5" name="ZoneTexte 519"/>
              <p:cNvSpPr/>
              <p:nvPr/>
            </p:nvSpPr>
            <p:spPr>
              <a:xfrm rot="18873000">
                <a:off x="17696160" y="10162080"/>
                <a:ext cx="1775160" cy="3643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fr-FR" sz="1800" spc="-1" strike="noStrike">
                    <a:solidFill>
                      <a:srgbClr val="000000"/>
                    </a:solidFill>
                    <a:latin typeface="Calibri"/>
                  </a:rPr>
                  <a:t>Peer code review</a:t>
                </a:r>
                <a:endParaRPr b="0" lang="fr-FR" sz="1800" spc="-1" strike="noStrike">
                  <a:latin typeface="Arial"/>
                </a:endParaRPr>
              </a:p>
            </p:txBody>
          </p:sp>
        </p:grpSp>
        <p:sp>
          <p:nvSpPr>
            <p:cNvPr id="326" name="Organigramme : Connecteur 570"/>
            <p:cNvSpPr/>
            <p:nvPr/>
          </p:nvSpPr>
          <p:spPr>
            <a:xfrm>
              <a:off x="17583840" y="10907280"/>
              <a:ext cx="496440" cy="496440"/>
            </a:xfrm>
            <a:prstGeom prst="flowChartConnector">
              <a:avLst/>
            </a:prstGeom>
            <a:noFill/>
            <a:ln w="762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27" name="Groupe 606"/>
          <p:cNvGrpSpPr/>
          <p:nvPr/>
        </p:nvGrpSpPr>
        <p:grpSpPr>
          <a:xfrm>
            <a:off x="13212000" y="11214720"/>
            <a:ext cx="1612080" cy="1663560"/>
            <a:chOff x="13212000" y="11214720"/>
            <a:chExt cx="1612080" cy="1663560"/>
          </a:xfrm>
        </p:grpSpPr>
        <p:grpSp>
          <p:nvGrpSpPr>
            <p:cNvPr id="328" name="Groupe 593"/>
            <p:cNvGrpSpPr/>
            <p:nvPr/>
          </p:nvGrpSpPr>
          <p:grpSpPr>
            <a:xfrm>
              <a:off x="13300920" y="11214720"/>
              <a:ext cx="1523160" cy="1574640"/>
              <a:chOff x="13300920" y="11214720"/>
              <a:chExt cx="1523160" cy="1574640"/>
            </a:xfrm>
          </p:grpSpPr>
          <p:sp>
            <p:nvSpPr>
              <p:cNvPr id="329" name="Organigramme : Connecteur 594"/>
              <p:cNvSpPr/>
              <p:nvPr/>
            </p:nvSpPr>
            <p:spPr>
              <a:xfrm>
                <a:off x="13300920" y="12471120"/>
                <a:ext cx="318240" cy="318240"/>
              </a:xfrm>
              <a:prstGeom prst="flowChartConnector">
                <a:avLst/>
              </a:prstGeom>
              <a:solidFill>
                <a:schemeClr val="bg1"/>
              </a:solidFill>
              <a:ln w="76200">
                <a:solidFill>
                  <a:srgbClr val="7f7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30" name="ZoneTexte 595"/>
              <p:cNvSpPr/>
              <p:nvPr/>
            </p:nvSpPr>
            <p:spPr>
              <a:xfrm rot="18873000">
                <a:off x="13386960" y="11707920"/>
                <a:ext cx="1536480" cy="3646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fr-FR" sz="1800" spc="-1" strike="noStrike" u="sng">
                    <a:solidFill>
                      <a:srgbClr val="0563c1"/>
                    </a:solidFill>
                    <a:uFillTx/>
                    <a:latin typeface="Calibri"/>
                    <a:hlinkClick r:id="rId83"/>
                  </a:rPr>
                  <a:t>Kata</a:t>
                </a:r>
                <a:endParaRPr b="0" lang="fr-FR" sz="1800" spc="-1" strike="noStrike">
                  <a:latin typeface="Arial"/>
                </a:endParaRPr>
              </a:p>
            </p:txBody>
          </p:sp>
        </p:grpSp>
        <p:sp>
          <p:nvSpPr>
            <p:cNvPr id="331" name="Organigramme : Connecteur 605"/>
            <p:cNvSpPr/>
            <p:nvPr/>
          </p:nvSpPr>
          <p:spPr>
            <a:xfrm>
              <a:off x="13212000" y="12382200"/>
              <a:ext cx="496080" cy="496080"/>
            </a:xfrm>
            <a:prstGeom prst="flowChartConnector">
              <a:avLst/>
            </a:prstGeom>
            <a:noFill/>
            <a:ln w="762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32" name="Connecteur droit 640"/>
          <p:cNvSpPr/>
          <p:nvPr/>
        </p:nvSpPr>
        <p:spPr>
          <a:xfrm>
            <a:off x="27444240" y="13102920"/>
            <a:ext cx="2192400" cy="147600"/>
          </a:xfrm>
          <a:prstGeom prst="line">
            <a:avLst/>
          </a:prstGeom>
          <a:ln w="190500">
            <a:solidFill>
              <a:srgbClr val="00ff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" name="ZoneTexte 643"/>
          <p:cNvSpPr/>
          <p:nvPr/>
        </p:nvSpPr>
        <p:spPr>
          <a:xfrm>
            <a:off x="29766240" y="13020840"/>
            <a:ext cx="8499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 u="sng">
                <a:solidFill>
                  <a:srgbClr val="0563c1"/>
                </a:solidFill>
                <a:uFillTx/>
                <a:latin typeface="Calibri"/>
                <a:hlinkClick r:id="rId84"/>
              </a:rPr>
              <a:t>CALMR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34" name="Légende : flèche courbée à une bordure 644"/>
          <p:cNvSpPr/>
          <p:nvPr/>
        </p:nvSpPr>
        <p:spPr>
          <a:xfrm>
            <a:off x="8326080" y="10212840"/>
            <a:ext cx="1528920" cy="612360"/>
          </a:xfrm>
          <a:prstGeom prst="accentCallout2">
            <a:avLst>
              <a:gd name="adj1" fmla="val 49091"/>
              <a:gd name="adj2" fmla="val 106031"/>
              <a:gd name="adj3" fmla="val 120263"/>
              <a:gd name="adj4" fmla="val 122751"/>
              <a:gd name="adj5" fmla="val 122282"/>
              <a:gd name="adj6" fmla="val 175514"/>
            </a:avLst>
          </a:prstGeom>
          <a:solidFill>
            <a:srgbClr val="ffffff"/>
          </a:solidFill>
          <a:ln>
            <a:solidFill>
              <a:srgbClr val="4472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Deliberate practice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35" name="Connecteur droit 194"/>
          <p:cNvSpPr/>
          <p:nvPr/>
        </p:nvSpPr>
        <p:spPr>
          <a:xfrm>
            <a:off x="11953800" y="17355960"/>
            <a:ext cx="1089000" cy="264600"/>
          </a:xfrm>
          <a:prstGeom prst="line">
            <a:avLst/>
          </a:prstGeom>
          <a:ln w="190500">
            <a:solidFill>
              <a:srgbClr val="33cc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Connecteur droit 173"/>
          <p:cNvSpPr/>
          <p:nvPr/>
        </p:nvSpPr>
        <p:spPr>
          <a:xfrm flipH="1" flipV="1">
            <a:off x="13202280" y="17780040"/>
            <a:ext cx="523080" cy="1408680"/>
          </a:xfrm>
          <a:prstGeom prst="line">
            <a:avLst/>
          </a:prstGeom>
          <a:ln w="190500">
            <a:solidFill>
              <a:srgbClr val="33cc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37" name="Groupe 175"/>
          <p:cNvGrpSpPr/>
          <p:nvPr/>
        </p:nvGrpSpPr>
        <p:grpSpPr>
          <a:xfrm>
            <a:off x="13127040" y="17491680"/>
            <a:ext cx="1782720" cy="1968840"/>
            <a:chOff x="13127040" y="17491680"/>
            <a:chExt cx="1782720" cy="1968840"/>
          </a:xfrm>
        </p:grpSpPr>
        <p:sp>
          <p:nvSpPr>
            <p:cNvPr id="338" name="Organigramme : Connecteur 176"/>
            <p:cNvSpPr/>
            <p:nvPr/>
          </p:nvSpPr>
          <p:spPr>
            <a:xfrm>
              <a:off x="13678920" y="19142280"/>
              <a:ext cx="318240" cy="318240"/>
            </a:xfrm>
            <a:prstGeom prst="flowChartConnector">
              <a:avLst/>
            </a:prstGeom>
            <a:solidFill>
              <a:srgbClr val="33cc33"/>
            </a:solidFill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9" name="ZoneTexte 177"/>
            <p:cNvSpPr/>
            <p:nvPr/>
          </p:nvSpPr>
          <p:spPr>
            <a:xfrm rot="18873000">
              <a:off x="13072320" y="18070560"/>
              <a:ext cx="1892160" cy="639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fr-FR" sz="1800" spc="-1" strike="noStrike" u="sng">
                  <a:solidFill>
                    <a:srgbClr val="0563c1"/>
                  </a:solidFill>
                  <a:uFillTx/>
                  <a:latin typeface="Calibri"/>
                  <a:hlinkClick r:id="rId85"/>
                </a:rPr>
                <a:t>Moving Features </a:t>
              </a:r>
              <a:r>
                <a:rPr b="0" lang="fr-FR" sz="1800" spc="-1" strike="noStrike" u="sng">
                  <a:solidFill>
                    <a:srgbClr val="0563c1"/>
                  </a:solidFill>
                  <a:uFillTx/>
                  <a:latin typeface="Calibri"/>
                  <a:hlinkClick r:id="rId86"/>
                </a:rPr>
                <a:t>between</a:t>
              </a:r>
              <a:r>
                <a:rPr b="0" lang="fr-FR" sz="1800" spc="-1" strike="noStrike" u="sng">
                  <a:solidFill>
                    <a:srgbClr val="0563c1"/>
                  </a:solidFill>
                  <a:uFillTx/>
                  <a:latin typeface="Calibri"/>
                  <a:hlinkClick r:id="rId87"/>
                </a:rPr>
                <a:t> </a:t>
              </a:r>
              <a:r>
                <a:rPr b="0" lang="fr-FR" sz="1800" spc="-1" strike="noStrike" u="sng">
                  <a:solidFill>
                    <a:srgbClr val="0563c1"/>
                  </a:solidFill>
                  <a:uFillTx/>
                  <a:latin typeface="Calibri"/>
                  <a:hlinkClick r:id="rId88"/>
                </a:rPr>
                <a:t>Objects</a:t>
              </a:r>
              <a:endParaRPr b="0" lang="fr-FR" sz="1800" spc="-1" strike="noStrike">
                <a:latin typeface="Arial"/>
              </a:endParaRPr>
            </a:p>
          </p:txBody>
        </p:sp>
      </p:grpSp>
      <p:grpSp>
        <p:nvGrpSpPr>
          <p:cNvPr id="340" name="Groupe 198"/>
          <p:cNvGrpSpPr/>
          <p:nvPr/>
        </p:nvGrpSpPr>
        <p:grpSpPr>
          <a:xfrm>
            <a:off x="10591200" y="16086960"/>
            <a:ext cx="1533240" cy="1543320"/>
            <a:chOff x="10591200" y="16086960"/>
            <a:chExt cx="1533240" cy="1543320"/>
          </a:xfrm>
        </p:grpSpPr>
        <p:sp>
          <p:nvSpPr>
            <p:cNvPr id="341" name="Organigramme : Connecteur 199"/>
            <p:cNvSpPr/>
            <p:nvPr/>
          </p:nvSpPr>
          <p:spPr>
            <a:xfrm>
              <a:off x="11635200" y="17196840"/>
              <a:ext cx="318240" cy="318240"/>
            </a:xfrm>
            <a:prstGeom prst="flowChartConnector">
              <a:avLst/>
            </a:prstGeom>
            <a:solidFill>
              <a:srgbClr val="33cc33"/>
            </a:solidFill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2" name="ZoneTexte 200"/>
            <p:cNvSpPr/>
            <p:nvPr/>
          </p:nvSpPr>
          <p:spPr>
            <a:xfrm rot="18873000">
              <a:off x="10589400" y="16539120"/>
              <a:ext cx="1536480" cy="639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fr-FR" sz="1800" spc="-1" strike="noStrike" u="sng">
                  <a:solidFill>
                    <a:srgbClr val="0563c1"/>
                  </a:solidFill>
                  <a:uFillTx/>
                  <a:latin typeface="Calibri"/>
                  <a:hlinkClick r:id="rId89"/>
                </a:rPr>
                <a:t>Simplifying</a:t>
              </a:r>
              <a:r>
                <a:rPr b="0" lang="fr-FR" sz="1800" spc="-1" strike="noStrike" u="sng">
                  <a:solidFill>
                    <a:srgbClr val="0563c1"/>
                  </a:solidFill>
                  <a:uFillTx/>
                  <a:latin typeface="Calibri"/>
                  <a:hlinkClick r:id="rId90"/>
                </a:rPr>
                <a:t> Method Calls</a:t>
              </a:r>
              <a:endParaRPr b="0" lang="fr-FR" sz="1800" spc="-1" strike="noStrike">
                <a:latin typeface="Arial"/>
              </a:endParaRPr>
            </a:p>
          </p:txBody>
        </p:sp>
      </p:grpSp>
      <p:sp>
        <p:nvSpPr>
          <p:cNvPr id="343" name="Connecteur droit 167"/>
          <p:cNvSpPr/>
          <p:nvPr/>
        </p:nvSpPr>
        <p:spPr>
          <a:xfrm flipV="1">
            <a:off x="13314960" y="17352000"/>
            <a:ext cx="356760" cy="155880"/>
          </a:xfrm>
          <a:prstGeom prst="line">
            <a:avLst/>
          </a:prstGeom>
          <a:ln w="190500">
            <a:solidFill>
              <a:srgbClr val="33cc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44" name="Groupe 195"/>
          <p:cNvGrpSpPr/>
          <p:nvPr/>
        </p:nvGrpSpPr>
        <p:grpSpPr>
          <a:xfrm>
            <a:off x="12322800" y="16148880"/>
            <a:ext cx="1533240" cy="1630800"/>
            <a:chOff x="12322800" y="16148880"/>
            <a:chExt cx="1533240" cy="1630800"/>
          </a:xfrm>
        </p:grpSpPr>
        <p:sp>
          <p:nvSpPr>
            <p:cNvPr id="345" name="Organigramme : Connecteur 196"/>
            <p:cNvSpPr/>
            <p:nvPr/>
          </p:nvSpPr>
          <p:spPr>
            <a:xfrm>
              <a:off x="13043160" y="17461440"/>
              <a:ext cx="318240" cy="318240"/>
            </a:xfrm>
            <a:prstGeom prst="flowChartConnector">
              <a:avLst/>
            </a:prstGeom>
            <a:solidFill>
              <a:srgbClr val="33cc33"/>
            </a:solidFill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6" name="ZoneTexte 197"/>
            <p:cNvSpPr/>
            <p:nvPr/>
          </p:nvSpPr>
          <p:spPr>
            <a:xfrm rot="18873000">
              <a:off x="12321000" y="16601040"/>
              <a:ext cx="1536480" cy="639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fr-FR" sz="1800" spc="-1" strike="noStrike" u="sng">
                  <a:solidFill>
                    <a:srgbClr val="0563c1"/>
                  </a:solidFill>
                  <a:uFillTx/>
                  <a:latin typeface="Calibri"/>
                  <a:hlinkClick r:id="rId91"/>
                </a:rPr>
                <a:t>Composing</a:t>
              </a:r>
              <a:r>
                <a:rPr b="0" lang="fr-FR" sz="1800" spc="-1" strike="noStrike" u="sng">
                  <a:solidFill>
                    <a:srgbClr val="0563c1"/>
                  </a:solidFill>
                  <a:uFillTx/>
                  <a:latin typeface="Calibri"/>
                  <a:hlinkClick r:id="rId92"/>
                </a:rPr>
                <a:t> </a:t>
              </a:r>
              <a:r>
                <a:rPr b="0" lang="fr-FR" sz="1800" spc="-1" strike="noStrike" u="sng">
                  <a:solidFill>
                    <a:srgbClr val="0563c1"/>
                  </a:solidFill>
                  <a:uFillTx/>
                  <a:latin typeface="Calibri"/>
                  <a:hlinkClick r:id="rId93"/>
                </a:rPr>
                <a:t>methods</a:t>
              </a:r>
              <a:endParaRPr b="0" lang="fr-FR" sz="1800" spc="-1" strike="noStrike">
                <a:latin typeface="Arial"/>
              </a:endParaRPr>
            </a:p>
          </p:txBody>
        </p:sp>
      </p:grpSp>
      <p:sp>
        <p:nvSpPr>
          <p:cNvPr id="347" name="Connecteur droit 658"/>
          <p:cNvSpPr/>
          <p:nvPr/>
        </p:nvSpPr>
        <p:spPr>
          <a:xfrm flipH="1" flipV="1">
            <a:off x="18969840" y="19688400"/>
            <a:ext cx="12240" cy="434880"/>
          </a:xfrm>
          <a:prstGeom prst="line">
            <a:avLst/>
          </a:prstGeom>
          <a:ln w="1905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48" name="Groupe 40"/>
          <p:cNvGrpSpPr/>
          <p:nvPr/>
        </p:nvGrpSpPr>
        <p:grpSpPr>
          <a:xfrm>
            <a:off x="18810720" y="17607960"/>
            <a:ext cx="2060280" cy="2080440"/>
            <a:chOff x="18810720" y="17607960"/>
            <a:chExt cx="2060280" cy="2080440"/>
          </a:xfrm>
        </p:grpSpPr>
        <p:sp>
          <p:nvSpPr>
            <p:cNvPr id="349" name="Organigramme : Connecteur 41"/>
            <p:cNvSpPr/>
            <p:nvPr/>
          </p:nvSpPr>
          <p:spPr>
            <a:xfrm>
              <a:off x="18810720" y="19370160"/>
              <a:ext cx="318240" cy="318240"/>
            </a:xfrm>
            <a:prstGeom prst="flowChartConnector">
              <a:avLst/>
            </a:prstGeom>
            <a:solidFill>
              <a:srgbClr val="92d050"/>
            </a:solidFill>
            <a:ln w="76200">
              <a:solidFill>
                <a:srgbClr val="70ad47">
                  <a:lumMod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0" name="ZoneTexte 42"/>
            <p:cNvSpPr/>
            <p:nvPr/>
          </p:nvSpPr>
          <p:spPr>
            <a:xfrm rot="18873000">
              <a:off x="18708480" y="18322560"/>
              <a:ext cx="2273760" cy="639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fr-FR" sz="1800" spc="-1" strike="noStrike" u="sng">
                  <a:solidFill>
                    <a:srgbClr val="0563c1"/>
                  </a:solidFill>
                  <a:uFillTx/>
                  <a:latin typeface="Calibri"/>
                  <a:hlinkClick r:id="rId94"/>
                </a:rPr>
                <a:t>US Acceptance </a:t>
              </a:r>
              <a:r>
                <a:rPr b="0" lang="fr-FR" sz="1800" spc="-1" strike="noStrike" u="sng">
                  <a:solidFill>
                    <a:srgbClr val="0563c1"/>
                  </a:solidFill>
                  <a:uFillTx/>
                  <a:latin typeface="Calibri"/>
                  <a:hlinkClick r:id="rId95"/>
                </a:rPr>
                <a:t>Criteria</a:t>
              </a:r>
              <a:endParaRPr b="0" lang="fr-FR" sz="1800" spc="-1" strike="noStrike">
                <a:latin typeface="Arial"/>
              </a:endParaRPr>
            </a:p>
          </p:txBody>
        </p:sp>
      </p:grpSp>
      <p:grpSp>
        <p:nvGrpSpPr>
          <p:cNvPr id="351" name="Groupe 653"/>
          <p:cNvGrpSpPr/>
          <p:nvPr/>
        </p:nvGrpSpPr>
        <p:grpSpPr>
          <a:xfrm>
            <a:off x="18822960" y="18556920"/>
            <a:ext cx="2129400" cy="1884600"/>
            <a:chOff x="18822960" y="18556920"/>
            <a:chExt cx="2129400" cy="1884600"/>
          </a:xfrm>
        </p:grpSpPr>
        <p:sp>
          <p:nvSpPr>
            <p:cNvPr id="352" name="Organigramme : Connecteur 654"/>
            <p:cNvSpPr/>
            <p:nvPr/>
          </p:nvSpPr>
          <p:spPr>
            <a:xfrm>
              <a:off x="18822960" y="20123280"/>
              <a:ext cx="318240" cy="318240"/>
            </a:xfrm>
            <a:prstGeom prst="flowChartConnector">
              <a:avLst/>
            </a:prstGeom>
            <a:solidFill>
              <a:srgbClr val="92d050"/>
            </a:solidFill>
            <a:ln w="76200">
              <a:solidFill>
                <a:srgbClr val="70ad47">
                  <a:lumMod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3" name="ZoneTexte 655"/>
            <p:cNvSpPr/>
            <p:nvPr/>
          </p:nvSpPr>
          <p:spPr>
            <a:xfrm rot="18873000">
              <a:off x="18887760" y="19312560"/>
              <a:ext cx="227376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fr-FR" sz="1800" spc="-1" strike="noStrike" u="sng">
                  <a:solidFill>
                    <a:srgbClr val="0563c1"/>
                  </a:solidFill>
                  <a:uFillTx/>
                  <a:latin typeface="Calibri"/>
                  <a:hlinkClick r:id="rId96"/>
                </a:rPr>
                <a:t>3 Amigos</a:t>
              </a:r>
              <a:endParaRPr b="0" lang="fr-FR" sz="1800" spc="-1" strike="noStrike">
                <a:latin typeface="Arial"/>
              </a:endParaRPr>
            </a:p>
          </p:txBody>
        </p:sp>
      </p:grpSp>
      <p:grpSp>
        <p:nvGrpSpPr>
          <p:cNvPr id="354" name="Groupe 418"/>
          <p:cNvGrpSpPr/>
          <p:nvPr/>
        </p:nvGrpSpPr>
        <p:grpSpPr>
          <a:xfrm>
            <a:off x="24230520" y="11283480"/>
            <a:ext cx="2120400" cy="2141280"/>
            <a:chOff x="24230520" y="11283480"/>
            <a:chExt cx="2120400" cy="2141280"/>
          </a:xfrm>
        </p:grpSpPr>
        <p:grpSp>
          <p:nvGrpSpPr>
            <p:cNvPr id="355" name="Groupe 206"/>
            <p:cNvGrpSpPr/>
            <p:nvPr/>
          </p:nvGrpSpPr>
          <p:grpSpPr>
            <a:xfrm>
              <a:off x="24319440" y="11283480"/>
              <a:ext cx="2031480" cy="2052000"/>
              <a:chOff x="24319440" y="11283480"/>
              <a:chExt cx="2031480" cy="2052000"/>
            </a:xfrm>
          </p:grpSpPr>
          <p:sp>
            <p:nvSpPr>
              <p:cNvPr id="356" name="ZoneTexte 207"/>
              <p:cNvSpPr/>
              <p:nvPr/>
            </p:nvSpPr>
            <p:spPr>
              <a:xfrm rot="18873000">
                <a:off x="24286320" y="12039120"/>
                <a:ext cx="2273760" cy="3646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fr-FR" sz="1800" spc="-1" strike="noStrike" u="sng">
                    <a:solidFill>
                      <a:srgbClr val="0563c1"/>
                    </a:solidFill>
                    <a:uFillTx/>
                    <a:latin typeface="Calibri"/>
                    <a:hlinkClick r:id="rId97"/>
                  </a:rPr>
                  <a:t>Pet vs </a:t>
                </a:r>
                <a:r>
                  <a:rPr b="0" lang="fr-FR" sz="1800" spc="-1" strike="noStrike" u="sng">
                    <a:solidFill>
                      <a:srgbClr val="0563c1"/>
                    </a:solidFill>
                    <a:uFillTx/>
                    <a:latin typeface="Calibri"/>
                    <a:hlinkClick r:id="rId98"/>
                  </a:rPr>
                  <a:t>Cattle</a:t>
                </a:r>
                <a:endParaRPr b="0" lang="fr-FR" sz="1800" spc="-1" strike="noStrike">
                  <a:latin typeface="Arial"/>
                </a:endParaRPr>
              </a:p>
            </p:txBody>
          </p:sp>
          <p:sp>
            <p:nvSpPr>
              <p:cNvPr id="357" name="Organigramme : Connecteur 208"/>
              <p:cNvSpPr/>
              <p:nvPr/>
            </p:nvSpPr>
            <p:spPr>
              <a:xfrm>
                <a:off x="24319440" y="13017240"/>
                <a:ext cx="318240" cy="318240"/>
              </a:xfrm>
              <a:prstGeom prst="flowChartConnector">
                <a:avLst/>
              </a:prstGeom>
              <a:solidFill>
                <a:schemeClr val="bg1"/>
              </a:solidFill>
              <a:ln w="76200">
                <a:solidFill>
                  <a:srgbClr val="7f7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358" name="Organigramme : Connecteur 417"/>
            <p:cNvSpPr/>
            <p:nvPr/>
          </p:nvSpPr>
          <p:spPr>
            <a:xfrm>
              <a:off x="24230520" y="12928320"/>
              <a:ext cx="496440" cy="496440"/>
            </a:xfrm>
            <a:prstGeom prst="flowChartConnector">
              <a:avLst/>
            </a:prstGeom>
            <a:noFill/>
            <a:ln w="762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59" name="Légende : flèche courbée à une bordure 224"/>
          <p:cNvSpPr/>
          <p:nvPr/>
        </p:nvSpPr>
        <p:spPr>
          <a:xfrm>
            <a:off x="23740920" y="11368800"/>
            <a:ext cx="1528920" cy="612360"/>
          </a:xfrm>
          <a:prstGeom prst="accentCallout2">
            <a:avLst>
              <a:gd name="adj1" fmla="val 48795"/>
              <a:gd name="adj2" fmla="val 104133"/>
              <a:gd name="adj3" fmla="val 41194"/>
              <a:gd name="adj4" fmla="val 128801"/>
              <a:gd name="adj5" fmla="val 274497"/>
              <a:gd name="adj6" fmla="val 200781"/>
            </a:avLst>
          </a:prstGeom>
          <a:solidFill>
            <a:srgbClr val="ffffff"/>
          </a:solidFill>
          <a:ln>
            <a:solidFill>
              <a:srgbClr val="4472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DevOps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onnecteur droit 672"/>
          <p:cNvSpPr/>
          <p:nvPr/>
        </p:nvSpPr>
        <p:spPr>
          <a:xfrm flipV="1">
            <a:off x="24726960" y="13152960"/>
            <a:ext cx="861840" cy="23400"/>
          </a:xfrm>
          <a:prstGeom prst="line">
            <a:avLst/>
          </a:prstGeom>
          <a:ln w="1905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1" name="Connecteur droit 675"/>
          <p:cNvSpPr/>
          <p:nvPr/>
        </p:nvSpPr>
        <p:spPr>
          <a:xfrm flipV="1">
            <a:off x="25907400" y="13080600"/>
            <a:ext cx="1213920" cy="72360"/>
          </a:xfrm>
          <a:prstGeom prst="line">
            <a:avLst/>
          </a:prstGeom>
          <a:ln w="1905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2" name="Connecteur droit 687"/>
          <p:cNvSpPr/>
          <p:nvPr/>
        </p:nvSpPr>
        <p:spPr>
          <a:xfrm flipV="1">
            <a:off x="24915960" y="14466600"/>
            <a:ext cx="733320" cy="36720"/>
          </a:xfrm>
          <a:prstGeom prst="line">
            <a:avLst/>
          </a:prstGeom>
          <a:ln w="1905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63" name="Groupe 214"/>
          <p:cNvGrpSpPr/>
          <p:nvPr/>
        </p:nvGrpSpPr>
        <p:grpSpPr>
          <a:xfrm>
            <a:off x="24597360" y="12662280"/>
            <a:ext cx="2035800" cy="2000160"/>
            <a:chOff x="24597360" y="12662280"/>
            <a:chExt cx="2035800" cy="2000160"/>
          </a:xfrm>
        </p:grpSpPr>
        <p:sp>
          <p:nvSpPr>
            <p:cNvPr id="364" name="ZoneTexte 215"/>
            <p:cNvSpPr/>
            <p:nvPr/>
          </p:nvSpPr>
          <p:spPr>
            <a:xfrm rot="18873000">
              <a:off x="24568560" y="13417920"/>
              <a:ext cx="227376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fr-FR" sz="1800" spc="-1" strike="noStrike" u="sng">
                  <a:solidFill>
                    <a:srgbClr val="0563c1"/>
                  </a:solidFill>
                  <a:uFillTx/>
                  <a:latin typeface="Calibri"/>
                  <a:hlinkClick r:id="rId99"/>
                </a:rPr>
                <a:t>ZDD</a:t>
              </a:r>
              <a:endParaRPr b="0" lang="fr-FR" sz="1800" spc="-1" strike="noStrike">
                <a:latin typeface="Arial"/>
              </a:endParaRPr>
            </a:p>
          </p:txBody>
        </p:sp>
        <p:sp>
          <p:nvSpPr>
            <p:cNvPr id="365" name="Organigramme : Connecteur 216"/>
            <p:cNvSpPr/>
            <p:nvPr/>
          </p:nvSpPr>
          <p:spPr>
            <a:xfrm>
              <a:off x="24597360" y="14344200"/>
              <a:ext cx="318240" cy="318240"/>
            </a:xfrm>
            <a:prstGeom prst="flowChartConnector">
              <a:avLst/>
            </a:prstGeom>
            <a:solidFill>
              <a:srgbClr val="00ff00"/>
            </a:solidFill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66" name="Connecteur droit 695"/>
          <p:cNvSpPr/>
          <p:nvPr/>
        </p:nvSpPr>
        <p:spPr>
          <a:xfrm flipV="1">
            <a:off x="25921080" y="13215240"/>
            <a:ext cx="1251360" cy="1138680"/>
          </a:xfrm>
          <a:prstGeom prst="line">
            <a:avLst/>
          </a:prstGeom>
          <a:ln w="1905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67" name="Groupe 677"/>
          <p:cNvGrpSpPr/>
          <p:nvPr/>
        </p:nvGrpSpPr>
        <p:grpSpPr>
          <a:xfrm>
            <a:off x="27126000" y="11209680"/>
            <a:ext cx="2031480" cy="2052000"/>
            <a:chOff x="27126000" y="11209680"/>
            <a:chExt cx="2031480" cy="2052000"/>
          </a:xfrm>
        </p:grpSpPr>
        <p:sp>
          <p:nvSpPr>
            <p:cNvPr id="368" name="ZoneTexte 679"/>
            <p:cNvSpPr/>
            <p:nvPr/>
          </p:nvSpPr>
          <p:spPr>
            <a:xfrm rot="18873000">
              <a:off x="27092880" y="11965320"/>
              <a:ext cx="227376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fr-FR" sz="1800" spc="-1" strike="noStrike">
                  <a:solidFill>
                    <a:srgbClr val="000000"/>
                  </a:solidFill>
                  <a:latin typeface="Calibri"/>
                </a:rPr>
                <a:t>Monitoring</a:t>
              </a:r>
              <a:endParaRPr b="0" lang="fr-FR" sz="1800" spc="-1" strike="noStrike">
                <a:latin typeface="Arial"/>
              </a:endParaRPr>
            </a:p>
          </p:txBody>
        </p:sp>
        <p:sp>
          <p:nvSpPr>
            <p:cNvPr id="369" name="Organigramme : Connecteur 680"/>
            <p:cNvSpPr/>
            <p:nvPr/>
          </p:nvSpPr>
          <p:spPr>
            <a:xfrm>
              <a:off x="27126000" y="12943440"/>
              <a:ext cx="318240" cy="318240"/>
            </a:xfrm>
            <a:prstGeom prst="flowChartConnector">
              <a:avLst/>
            </a:prstGeom>
            <a:solidFill>
              <a:srgbClr val="00ff00"/>
            </a:solidFill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70" name="Groupe 664"/>
          <p:cNvGrpSpPr/>
          <p:nvPr/>
        </p:nvGrpSpPr>
        <p:grpSpPr>
          <a:xfrm>
            <a:off x="25589160" y="11259720"/>
            <a:ext cx="2031480" cy="2052360"/>
            <a:chOff x="25589160" y="11259720"/>
            <a:chExt cx="2031480" cy="2052360"/>
          </a:xfrm>
        </p:grpSpPr>
        <p:sp>
          <p:nvSpPr>
            <p:cNvPr id="371" name="ZoneTexte 666"/>
            <p:cNvSpPr/>
            <p:nvPr/>
          </p:nvSpPr>
          <p:spPr>
            <a:xfrm rot="18873000">
              <a:off x="25556040" y="12015360"/>
              <a:ext cx="227376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fr-FR" sz="1800" spc="-1" strike="noStrike">
                  <a:solidFill>
                    <a:srgbClr val="000000"/>
                  </a:solidFill>
                  <a:latin typeface="Calibri"/>
                </a:rPr>
                <a:t>On call</a:t>
              </a:r>
              <a:endParaRPr b="0" lang="fr-FR" sz="1800" spc="-1" strike="noStrike">
                <a:latin typeface="Arial"/>
              </a:endParaRPr>
            </a:p>
          </p:txBody>
        </p:sp>
        <p:sp>
          <p:nvSpPr>
            <p:cNvPr id="372" name="Organigramme : Connecteur 667"/>
            <p:cNvSpPr/>
            <p:nvPr/>
          </p:nvSpPr>
          <p:spPr>
            <a:xfrm>
              <a:off x="25589160" y="12993840"/>
              <a:ext cx="318240" cy="318240"/>
            </a:xfrm>
            <a:prstGeom prst="flowChartConnector">
              <a:avLst/>
            </a:prstGeom>
            <a:solidFill>
              <a:srgbClr val="00ff00"/>
            </a:solidFill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73" name="Groupe 684"/>
          <p:cNvGrpSpPr/>
          <p:nvPr/>
        </p:nvGrpSpPr>
        <p:grpSpPr>
          <a:xfrm>
            <a:off x="25649280" y="13099680"/>
            <a:ext cx="2189880" cy="2068560"/>
            <a:chOff x="25649280" y="13099680"/>
            <a:chExt cx="2189880" cy="2068560"/>
          </a:xfrm>
        </p:grpSpPr>
        <p:sp>
          <p:nvSpPr>
            <p:cNvPr id="374" name="ZoneTexte 685"/>
            <p:cNvSpPr/>
            <p:nvPr/>
          </p:nvSpPr>
          <p:spPr>
            <a:xfrm rot="18873000">
              <a:off x="25676640" y="13814280"/>
              <a:ext cx="2273760" cy="639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fr-FR" sz="1800" spc="-1" strike="noStrike" u="sng">
                  <a:solidFill>
                    <a:srgbClr val="0563c1"/>
                  </a:solidFill>
                  <a:uFillTx/>
                  <a:latin typeface="Calibri"/>
                  <a:hlinkClick r:id="rId100"/>
                </a:rPr>
                <a:t>Chaos</a:t>
              </a:r>
              <a:endParaRPr b="0" lang="fr-FR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fr-FR" sz="1800" spc="-1" strike="noStrike" u="sng">
                  <a:solidFill>
                    <a:srgbClr val="0563c1"/>
                  </a:solidFill>
                  <a:uFillTx/>
                  <a:latin typeface="Calibri"/>
                  <a:hlinkClick r:id="rId101"/>
                </a:rPr>
                <a:t>Engineering</a:t>
              </a:r>
              <a:endParaRPr b="0" lang="fr-FR" sz="1800" spc="-1" strike="noStrike">
                <a:latin typeface="Arial"/>
              </a:endParaRPr>
            </a:p>
          </p:txBody>
        </p:sp>
        <p:sp>
          <p:nvSpPr>
            <p:cNvPr id="375" name="Organigramme : Connecteur 686"/>
            <p:cNvSpPr/>
            <p:nvPr/>
          </p:nvSpPr>
          <p:spPr>
            <a:xfrm>
              <a:off x="25649280" y="14307480"/>
              <a:ext cx="318240" cy="318240"/>
            </a:xfrm>
            <a:prstGeom prst="flowChartConnector">
              <a:avLst/>
            </a:prstGeom>
            <a:solidFill>
              <a:srgbClr val="00ff00"/>
            </a:solidFill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76" name="ZoneTexte 701"/>
          <p:cNvSpPr/>
          <p:nvPr/>
        </p:nvSpPr>
        <p:spPr>
          <a:xfrm>
            <a:off x="21812040" y="23684400"/>
            <a:ext cx="18432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Connecteur droit 707"/>
          <p:cNvSpPr/>
          <p:nvPr/>
        </p:nvSpPr>
        <p:spPr>
          <a:xfrm>
            <a:off x="23303160" y="14396040"/>
            <a:ext cx="64800" cy="661320"/>
          </a:xfrm>
          <a:prstGeom prst="line">
            <a:avLst/>
          </a:prstGeom>
          <a:ln w="1905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78" name="Groupe 221"/>
          <p:cNvGrpSpPr/>
          <p:nvPr/>
        </p:nvGrpSpPr>
        <p:grpSpPr>
          <a:xfrm>
            <a:off x="23144040" y="12868200"/>
            <a:ext cx="2132280" cy="2068560"/>
            <a:chOff x="23144040" y="12868200"/>
            <a:chExt cx="2132280" cy="2068560"/>
          </a:xfrm>
        </p:grpSpPr>
        <p:sp>
          <p:nvSpPr>
            <p:cNvPr id="379" name="ZoneTexte 222"/>
            <p:cNvSpPr/>
            <p:nvPr/>
          </p:nvSpPr>
          <p:spPr>
            <a:xfrm rot="18873000">
              <a:off x="23113800" y="13582800"/>
              <a:ext cx="2273760" cy="639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fr-FR" sz="1800" spc="-1" strike="noStrike" u="sng">
                  <a:solidFill>
                    <a:srgbClr val="0563c1"/>
                  </a:solidFill>
                  <a:uFillTx/>
                  <a:latin typeface="Calibri"/>
                  <a:hlinkClick r:id="rId102"/>
                </a:rPr>
                <a:t>Canary</a:t>
              </a:r>
              <a:endParaRPr b="0" lang="fr-FR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fr-FR" sz="1800" spc="-1" strike="noStrike" u="sng">
                  <a:solidFill>
                    <a:srgbClr val="0563c1"/>
                  </a:solidFill>
                  <a:uFillTx/>
                  <a:latin typeface="Calibri"/>
                  <a:hlinkClick r:id="rId103"/>
                </a:rPr>
                <a:t>Releasing</a:t>
              </a:r>
              <a:endParaRPr b="0" lang="fr-FR" sz="1800" spc="-1" strike="noStrike">
                <a:latin typeface="Arial"/>
              </a:endParaRPr>
            </a:p>
          </p:txBody>
        </p:sp>
        <p:sp>
          <p:nvSpPr>
            <p:cNvPr id="380" name="Organigramme : Connecteur 223"/>
            <p:cNvSpPr/>
            <p:nvPr/>
          </p:nvSpPr>
          <p:spPr>
            <a:xfrm>
              <a:off x="23144040" y="14077440"/>
              <a:ext cx="318240" cy="318240"/>
            </a:xfrm>
            <a:prstGeom prst="flowChartConnector">
              <a:avLst/>
            </a:prstGeom>
            <a:solidFill>
              <a:srgbClr val="00ff00"/>
            </a:solidFill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81" name="Groupe 704"/>
          <p:cNvGrpSpPr/>
          <p:nvPr/>
        </p:nvGrpSpPr>
        <p:grpSpPr>
          <a:xfrm>
            <a:off x="23208840" y="13801320"/>
            <a:ext cx="1992960" cy="1876320"/>
            <a:chOff x="23208840" y="13801320"/>
            <a:chExt cx="1992960" cy="1876320"/>
          </a:xfrm>
        </p:grpSpPr>
        <p:sp>
          <p:nvSpPr>
            <p:cNvPr id="382" name="ZoneTexte 705"/>
            <p:cNvSpPr/>
            <p:nvPr/>
          </p:nvSpPr>
          <p:spPr>
            <a:xfrm rot="18873000">
              <a:off x="23137200" y="14556960"/>
              <a:ext cx="227376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fr-FR" sz="1800" spc="-1" strike="noStrike" u="sng">
                  <a:solidFill>
                    <a:srgbClr val="0563c1"/>
                  </a:solidFill>
                  <a:uFillTx/>
                  <a:latin typeface="Calibri"/>
                  <a:hlinkClick r:id="rId104"/>
                </a:rPr>
                <a:t>A/B Testing</a:t>
              </a:r>
              <a:endParaRPr b="0" lang="fr-FR" sz="1800" spc="-1" strike="noStrike">
                <a:latin typeface="Arial"/>
              </a:endParaRPr>
            </a:p>
          </p:txBody>
        </p:sp>
        <p:sp>
          <p:nvSpPr>
            <p:cNvPr id="383" name="Organigramme : Connecteur 706"/>
            <p:cNvSpPr/>
            <p:nvPr/>
          </p:nvSpPr>
          <p:spPr>
            <a:xfrm>
              <a:off x="23208840" y="15057360"/>
              <a:ext cx="318240" cy="318240"/>
            </a:xfrm>
            <a:prstGeom prst="flowChartConnector">
              <a:avLst/>
            </a:prstGeom>
            <a:solidFill>
              <a:srgbClr val="00ff00"/>
            </a:solidFill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84" name="Connecteur droit 721"/>
          <p:cNvSpPr/>
          <p:nvPr/>
        </p:nvSpPr>
        <p:spPr>
          <a:xfrm flipV="1">
            <a:off x="12728160" y="20495160"/>
            <a:ext cx="462600" cy="688320"/>
          </a:xfrm>
          <a:prstGeom prst="line">
            <a:avLst/>
          </a:prstGeom>
          <a:ln w="190500">
            <a:solidFill>
              <a:srgbClr val="f4b1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85" name="Groupe 43"/>
          <p:cNvGrpSpPr/>
          <p:nvPr/>
        </p:nvGrpSpPr>
        <p:grpSpPr>
          <a:xfrm>
            <a:off x="11513880" y="19908720"/>
            <a:ext cx="1728720" cy="1735920"/>
            <a:chOff x="11513880" y="19908720"/>
            <a:chExt cx="1728720" cy="1735920"/>
          </a:xfrm>
        </p:grpSpPr>
        <p:sp>
          <p:nvSpPr>
            <p:cNvPr id="386" name="Organigramme : Connecteur 44"/>
            <p:cNvSpPr/>
            <p:nvPr/>
          </p:nvSpPr>
          <p:spPr>
            <a:xfrm>
              <a:off x="12569040" y="21183480"/>
              <a:ext cx="318240" cy="318240"/>
            </a:xfrm>
            <a:prstGeom prst="flowChartConnector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solidFill>
                <a:srgbClr val="ed7d31">
                  <a:lumMod val="7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7" name="ZoneTexte 45"/>
            <p:cNvSpPr/>
            <p:nvPr/>
          </p:nvSpPr>
          <p:spPr>
            <a:xfrm rot="18873000">
              <a:off x="11610000" y="20319840"/>
              <a:ext cx="1536480" cy="913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fr-FR" sz="1800" spc="-1" strike="noStrike" u="sng">
                  <a:solidFill>
                    <a:srgbClr val="0563c1"/>
                  </a:solidFill>
                  <a:uFillTx/>
                  <a:latin typeface="Calibri"/>
                  <a:hlinkClick r:id="rId105"/>
                </a:rPr>
                <a:t>Architecture </a:t>
              </a:r>
              <a:r>
                <a:rPr b="0" lang="fr-FR" sz="1800" spc="-1" strike="noStrike" u="sng">
                  <a:solidFill>
                    <a:srgbClr val="0563c1"/>
                  </a:solidFill>
                  <a:uFillTx/>
                  <a:latin typeface="Calibri"/>
                  <a:hlinkClick r:id="rId106"/>
                </a:rPr>
                <a:t>Decision</a:t>
              </a:r>
              <a:r>
                <a:rPr b="0" lang="fr-FR" sz="1800" spc="-1" strike="noStrike" u="sng">
                  <a:solidFill>
                    <a:srgbClr val="0563c1"/>
                  </a:solidFill>
                  <a:uFillTx/>
                  <a:latin typeface="Calibri"/>
                  <a:hlinkClick r:id="rId107"/>
                </a:rPr>
                <a:t> Records</a:t>
              </a:r>
              <a:endParaRPr b="0" lang="fr-FR" sz="1800" spc="-1" strike="noStrike">
                <a:latin typeface="Arial"/>
              </a:endParaRPr>
            </a:p>
          </p:txBody>
        </p:sp>
      </p:grpSp>
      <p:sp>
        <p:nvSpPr>
          <p:cNvPr id="388" name="Connecteur droit 725"/>
          <p:cNvSpPr/>
          <p:nvPr/>
        </p:nvSpPr>
        <p:spPr>
          <a:xfrm flipH="1" flipV="1">
            <a:off x="13508640" y="20479680"/>
            <a:ext cx="4226040" cy="1079280"/>
          </a:xfrm>
          <a:prstGeom prst="line">
            <a:avLst/>
          </a:prstGeom>
          <a:ln w="190500">
            <a:solidFill>
              <a:srgbClr val="f4b1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89" name="Groupe 116"/>
          <p:cNvGrpSpPr/>
          <p:nvPr/>
        </p:nvGrpSpPr>
        <p:grpSpPr>
          <a:xfrm>
            <a:off x="17645760" y="20063160"/>
            <a:ext cx="2476440" cy="2068560"/>
            <a:chOff x="17645760" y="20063160"/>
            <a:chExt cx="2476440" cy="2068560"/>
          </a:xfrm>
        </p:grpSpPr>
        <p:grpSp>
          <p:nvGrpSpPr>
            <p:cNvPr id="390" name="Groupe 117"/>
            <p:cNvGrpSpPr/>
            <p:nvPr/>
          </p:nvGrpSpPr>
          <p:grpSpPr>
            <a:xfrm>
              <a:off x="17734680" y="20063160"/>
              <a:ext cx="2387520" cy="2068560"/>
              <a:chOff x="17734680" y="20063160"/>
              <a:chExt cx="2387520" cy="2068560"/>
            </a:xfrm>
          </p:grpSpPr>
          <p:sp>
            <p:nvSpPr>
              <p:cNvPr id="391" name="Organigramme : Connecteur 119"/>
              <p:cNvSpPr/>
              <p:nvPr/>
            </p:nvSpPr>
            <p:spPr>
              <a:xfrm>
                <a:off x="17734680" y="21399840"/>
                <a:ext cx="318240" cy="318240"/>
              </a:xfrm>
              <a:prstGeom prst="flowChartConnector">
                <a:avLst/>
              </a:prstGeom>
              <a:solidFill>
                <a:schemeClr val="bg1"/>
              </a:solidFill>
              <a:ln w="76200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92" name="ZoneTexte 120"/>
              <p:cNvSpPr/>
              <p:nvPr/>
            </p:nvSpPr>
            <p:spPr>
              <a:xfrm rot="18873000">
                <a:off x="17959680" y="20777760"/>
                <a:ext cx="2273760" cy="6390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fr-FR" sz="1800" spc="-1" strike="noStrike" u="sng">
                    <a:solidFill>
                      <a:srgbClr val="0563c1"/>
                    </a:solidFill>
                    <a:uFillTx/>
                    <a:latin typeface="Calibri"/>
                    <a:hlinkClick r:id="rId108"/>
                  </a:rPr>
                  <a:t>Ubiquitous</a:t>
                </a:r>
                <a:endParaRPr b="0" lang="fr-FR" sz="18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  <a:buNone/>
                </a:pPr>
                <a:r>
                  <a:rPr b="0" lang="fr-FR" sz="1800" spc="-1" strike="noStrike" u="sng">
                    <a:solidFill>
                      <a:srgbClr val="0563c1"/>
                    </a:solidFill>
                    <a:uFillTx/>
                    <a:latin typeface="Calibri"/>
                    <a:hlinkClick r:id="rId109"/>
                  </a:rPr>
                  <a:t>Language</a:t>
                </a:r>
                <a:endParaRPr b="0" lang="fr-FR" sz="1800" spc="-1" strike="noStrike">
                  <a:latin typeface="Arial"/>
                </a:endParaRPr>
              </a:p>
            </p:txBody>
          </p:sp>
        </p:grpSp>
        <p:sp>
          <p:nvSpPr>
            <p:cNvPr id="393" name="Organigramme : Connecteur 118"/>
            <p:cNvSpPr/>
            <p:nvPr/>
          </p:nvSpPr>
          <p:spPr>
            <a:xfrm>
              <a:off x="17645760" y="21310920"/>
              <a:ext cx="496440" cy="496440"/>
            </a:xfrm>
            <a:prstGeom prst="flowChartConnector">
              <a:avLst/>
            </a:prstGeom>
            <a:noFill/>
            <a:ln w="762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94" name="Groupe 716"/>
          <p:cNvGrpSpPr/>
          <p:nvPr/>
        </p:nvGrpSpPr>
        <p:grpSpPr>
          <a:xfrm>
            <a:off x="13144320" y="19481760"/>
            <a:ext cx="1708200" cy="1543320"/>
            <a:chOff x="13144320" y="19481760"/>
            <a:chExt cx="1708200" cy="1543320"/>
          </a:xfrm>
        </p:grpSpPr>
        <p:sp>
          <p:nvSpPr>
            <p:cNvPr id="395" name="Organigramme : Connecteur 717"/>
            <p:cNvSpPr/>
            <p:nvPr/>
          </p:nvSpPr>
          <p:spPr>
            <a:xfrm>
              <a:off x="13144320" y="20223000"/>
              <a:ext cx="318240" cy="318240"/>
            </a:xfrm>
            <a:prstGeom prst="flowChartConnector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solidFill>
                <a:srgbClr val="ed7d31">
                  <a:lumMod val="7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6" name="ZoneTexte 718"/>
            <p:cNvSpPr/>
            <p:nvPr/>
          </p:nvSpPr>
          <p:spPr>
            <a:xfrm rot="18873000">
              <a:off x="13317480" y="19933920"/>
              <a:ext cx="1536480" cy="639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fr-FR" sz="1800" spc="-1" strike="noStrike" u="sng">
                  <a:solidFill>
                    <a:srgbClr val="0563c1"/>
                  </a:solidFill>
                  <a:uFillTx/>
                  <a:latin typeface="Calibri"/>
                  <a:hlinkClick r:id="rId110"/>
                </a:rPr>
                <a:t>Naming</a:t>
              </a:r>
              <a:r>
                <a:rPr b="0" lang="fr-FR" sz="1800" spc="-1" strike="noStrike" u="sng">
                  <a:solidFill>
                    <a:srgbClr val="0563c1"/>
                  </a:solidFill>
                  <a:uFillTx/>
                  <a:latin typeface="Calibri"/>
                  <a:hlinkClick r:id="rId111"/>
                </a:rPr>
                <a:t> as process</a:t>
              </a:r>
              <a:endParaRPr b="0" lang="fr-FR" sz="1800" spc="-1" strike="noStrike">
                <a:latin typeface="Arial"/>
              </a:endParaRPr>
            </a:p>
          </p:txBody>
        </p:sp>
      </p:grpSp>
      <p:grpSp>
        <p:nvGrpSpPr>
          <p:cNvPr id="397" name="Groupe 97"/>
          <p:cNvGrpSpPr/>
          <p:nvPr/>
        </p:nvGrpSpPr>
        <p:grpSpPr>
          <a:xfrm>
            <a:off x="14450400" y="19649160"/>
            <a:ext cx="1773360" cy="1489680"/>
            <a:chOff x="14450400" y="19649160"/>
            <a:chExt cx="1773360" cy="1489680"/>
          </a:xfrm>
        </p:grpSpPr>
        <p:sp>
          <p:nvSpPr>
            <p:cNvPr id="398" name="Organigramme : Connecteur 98"/>
            <p:cNvSpPr/>
            <p:nvPr/>
          </p:nvSpPr>
          <p:spPr>
            <a:xfrm>
              <a:off x="15905520" y="19649160"/>
              <a:ext cx="318240" cy="31824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9" name="ZoneTexte 99"/>
            <p:cNvSpPr/>
            <p:nvPr/>
          </p:nvSpPr>
          <p:spPr>
            <a:xfrm rot="18873000">
              <a:off x="14323680" y="20215800"/>
              <a:ext cx="171864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r">
                <a:lnSpc>
                  <a:spcPct val="100000"/>
                </a:lnSpc>
                <a:buNone/>
              </a:pPr>
              <a:r>
                <a:rPr b="0" lang="fr-FR" sz="1800" spc="-1" strike="noStrike" u="sng">
                  <a:solidFill>
                    <a:srgbClr val="0563c1"/>
                  </a:solidFill>
                  <a:uFillTx/>
                  <a:latin typeface="Calibri"/>
                  <a:hlinkClick r:id="rId112"/>
                </a:rPr>
                <a:t>Living Documentation</a:t>
              </a:r>
              <a:endParaRPr b="0" lang="fr-FR" sz="1800" spc="-1" strike="noStrike">
                <a:latin typeface="Arial"/>
              </a:endParaRPr>
            </a:p>
          </p:txBody>
        </p:sp>
      </p:grpSp>
      <p:sp>
        <p:nvSpPr>
          <p:cNvPr id="400" name="Connecteur droit 140"/>
          <p:cNvSpPr/>
          <p:nvPr/>
        </p:nvSpPr>
        <p:spPr>
          <a:xfrm flipV="1">
            <a:off x="19602360" y="13509000"/>
            <a:ext cx="768600" cy="2691000"/>
          </a:xfrm>
          <a:prstGeom prst="line">
            <a:avLst/>
          </a:prstGeom>
          <a:ln w="190500">
            <a:solidFill>
              <a:srgbClr val="33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01" name="Groupe 239"/>
          <p:cNvGrpSpPr/>
          <p:nvPr/>
        </p:nvGrpSpPr>
        <p:grpSpPr>
          <a:xfrm>
            <a:off x="20185560" y="11296080"/>
            <a:ext cx="2050560" cy="2212560"/>
            <a:chOff x="20185560" y="11296080"/>
            <a:chExt cx="2050560" cy="2212560"/>
          </a:xfrm>
        </p:grpSpPr>
        <p:sp>
          <p:nvSpPr>
            <p:cNvPr id="402" name="Organigramme : Connecteur 240"/>
            <p:cNvSpPr/>
            <p:nvPr/>
          </p:nvSpPr>
          <p:spPr>
            <a:xfrm>
              <a:off x="20211840" y="13190400"/>
              <a:ext cx="318240" cy="318240"/>
            </a:xfrm>
            <a:prstGeom prst="flowChartConnector">
              <a:avLst/>
            </a:prstGeom>
            <a:solidFill>
              <a:srgbClr val="33ccff"/>
            </a:solidFill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3" name="ZoneTexte 241"/>
            <p:cNvSpPr/>
            <p:nvPr/>
          </p:nvSpPr>
          <p:spPr>
            <a:xfrm rot="18873000">
              <a:off x="20073600" y="12010680"/>
              <a:ext cx="2273760" cy="639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fr-FR" sz="1800" spc="-1" strike="noStrike" u="sng">
                  <a:solidFill>
                    <a:srgbClr val="0563c1"/>
                  </a:solidFill>
                  <a:uFillTx/>
                  <a:latin typeface="Calibri"/>
                  <a:hlinkClick r:id="rId113"/>
                </a:rPr>
                <a:t>50% </a:t>
              </a:r>
              <a:r>
                <a:rPr b="0" lang="fr-FR" sz="1800" spc="-1" strike="noStrike" u="sng">
                  <a:solidFill>
                    <a:srgbClr val="0563c1"/>
                  </a:solidFill>
                  <a:uFillTx/>
                  <a:latin typeface="Calibri"/>
                  <a:hlinkClick r:id="rId114"/>
                </a:rPr>
                <a:t>limit</a:t>
              </a:r>
              <a:r>
                <a:rPr b="0" lang="fr-FR" sz="1800" spc="-1" strike="noStrike" u="sng">
                  <a:solidFill>
                    <a:srgbClr val="0563c1"/>
                  </a:solidFill>
                  <a:uFillTx/>
                  <a:latin typeface="Calibri"/>
                  <a:hlinkClick r:id="rId115"/>
                </a:rPr>
                <a:t> Dev</a:t>
              </a:r>
              <a:endParaRPr b="0" lang="fr-FR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fr-FR" sz="1800" spc="-1" strike="noStrike" u="sng">
                  <a:solidFill>
                    <a:srgbClr val="0563c1"/>
                  </a:solidFill>
                  <a:uFillTx/>
                  <a:latin typeface="Calibri"/>
                  <a:hlinkClick r:id="rId116"/>
                </a:rPr>
                <a:t>on new </a:t>
              </a:r>
              <a:r>
                <a:rPr b="0" lang="fr-FR" sz="1800" spc="-1" strike="noStrike" u="sng">
                  <a:solidFill>
                    <a:srgbClr val="0563c1"/>
                  </a:solidFill>
                  <a:uFillTx/>
                  <a:latin typeface="Calibri"/>
                  <a:hlinkClick r:id="rId117"/>
                </a:rPr>
                <a:t>features</a:t>
              </a:r>
              <a:endParaRPr b="0" lang="fr-FR" sz="1800" spc="-1" strike="noStrike">
                <a:latin typeface="Arial"/>
              </a:endParaRPr>
            </a:p>
          </p:txBody>
        </p:sp>
      </p:grpSp>
      <p:grpSp>
        <p:nvGrpSpPr>
          <p:cNvPr id="404" name="Groupe 427"/>
          <p:cNvGrpSpPr/>
          <p:nvPr/>
        </p:nvGrpSpPr>
        <p:grpSpPr>
          <a:xfrm>
            <a:off x="19354320" y="14437440"/>
            <a:ext cx="2141280" cy="2170080"/>
            <a:chOff x="19354320" y="14437440"/>
            <a:chExt cx="2141280" cy="2170080"/>
          </a:xfrm>
        </p:grpSpPr>
        <p:grpSp>
          <p:nvGrpSpPr>
            <p:cNvPr id="405" name="Groupe 103"/>
            <p:cNvGrpSpPr/>
            <p:nvPr/>
          </p:nvGrpSpPr>
          <p:grpSpPr>
            <a:xfrm>
              <a:off x="19443240" y="14437440"/>
              <a:ext cx="2052360" cy="2080800"/>
              <a:chOff x="19443240" y="14437440"/>
              <a:chExt cx="2052360" cy="2080800"/>
            </a:xfrm>
          </p:grpSpPr>
          <p:sp>
            <p:nvSpPr>
              <p:cNvPr id="406" name="Organigramme : Connecteur 104"/>
              <p:cNvSpPr/>
              <p:nvPr/>
            </p:nvSpPr>
            <p:spPr>
              <a:xfrm>
                <a:off x="19443240" y="16200000"/>
                <a:ext cx="318240" cy="318240"/>
              </a:xfrm>
              <a:prstGeom prst="flowChartConnector">
                <a:avLst/>
              </a:prstGeom>
              <a:solidFill>
                <a:schemeClr val="bg1"/>
              </a:solidFill>
              <a:ln w="76200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07" name="ZoneTexte 105"/>
              <p:cNvSpPr/>
              <p:nvPr/>
            </p:nvSpPr>
            <p:spPr>
              <a:xfrm rot="18873000">
                <a:off x="19431000" y="15193080"/>
                <a:ext cx="2273760" cy="3646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fr-FR" sz="1800" spc="-1" strike="noStrike" u="sng">
                    <a:solidFill>
                      <a:srgbClr val="0563c1"/>
                    </a:solidFill>
                    <a:uFillTx/>
                    <a:latin typeface="Calibri"/>
                    <a:hlinkClick r:id="rId118"/>
                  </a:rPr>
                  <a:t>Error</a:t>
                </a:r>
                <a:r>
                  <a:rPr b="0" lang="fr-FR" sz="1800" spc="-1" strike="noStrike" u="sng">
                    <a:solidFill>
                      <a:srgbClr val="0563c1"/>
                    </a:solidFill>
                    <a:uFillTx/>
                    <a:latin typeface="Calibri"/>
                    <a:hlinkClick r:id="rId119"/>
                  </a:rPr>
                  <a:t> Budget</a:t>
                </a:r>
                <a:endParaRPr b="0" lang="fr-FR" sz="1800" spc="-1" strike="noStrike">
                  <a:latin typeface="Arial"/>
                </a:endParaRPr>
              </a:p>
            </p:txBody>
          </p:sp>
        </p:grpSp>
        <p:sp>
          <p:nvSpPr>
            <p:cNvPr id="408" name="Organigramme : Connecteur 426"/>
            <p:cNvSpPr/>
            <p:nvPr/>
          </p:nvSpPr>
          <p:spPr>
            <a:xfrm>
              <a:off x="19354320" y="16111080"/>
              <a:ext cx="496440" cy="496440"/>
            </a:xfrm>
            <a:prstGeom prst="flowChartConnector">
              <a:avLst/>
            </a:prstGeom>
            <a:noFill/>
            <a:ln w="762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09" name="Connecteur droit 742"/>
          <p:cNvSpPr/>
          <p:nvPr/>
        </p:nvSpPr>
        <p:spPr>
          <a:xfrm>
            <a:off x="20262240" y="18039600"/>
            <a:ext cx="187200" cy="745920"/>
          </a:xfrm>
          <a:prstGeom prst="line">
            <a:avLst/>
          </a:prstGeom>
          <a:ln w="190500">
            <a:solidFill>
              <a:srgbClr val="33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0" name="Connecteur droit 746"/>
          <p:cNvSpPr/>
          <p:nvPr/>
        </p:nvSpPr>
        <p:spPr>
          <a:xfrm flipV="1">
            <a:off x="20199240" y="17444520"/>
            <a:ext cx="1343520" cy="306720"/>
          </a:xfrm>
          <a:prstGeom prst="line">
            <a:avLst/>
          </a:prstGeom>
          <a:ln w="1905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11" name="Groupe 534"/>
          <p:cNvGrpSpPr/>
          <p:nvPr/>
        </p:nvGrpSpPr>
        <p:grpSpPr>
          <a:xfrm>
            <a:off x="21438720" y="16041960"/>
            <a:ext cx="2367000" cy="2068560"/>
            <a:chOff x="21438720" y="16041960"/>
            <a:chExt cx="2367000" cy="2068560"/>
          </a:xfrm>
        </p:grpSpPr>
        <p:grpSp>
          <p:nvGrpSpPr>
            <p:cNvPr id="412" name="Groupe 136"/>
            <p:cNvGrpSpPr/>
            <p:nvPr/>
          </p:nvGrpSpPr>
          <p:grpSpPr>
            <a:xfrm>
              <a:off x="21527640" y="16041960"/>
              <a:ext cx="2278080" cy="2068560"/>
              <a:chOff x="21527640" y="16041960"/>
              <a:chExt cx="2278080" cy="2068560"/>
            </a:xfrm>
          </p:grpSpPr>
          <p:sp>
            <p:nvSpPr>
              <p:cNvPr id="413" name="ZoneTexte 138"/>
              <p:cNvSpPr/>
              <p:nvPr/>
            </p:nvSpPr>
            <p:spPr>
              <a:xfrm rot="18873000">
                <a:off x="21643200" y="16756560"/>
                <a:ext cx="2273760" cy="6390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fr-FR" sz="1800" spc="-1" strike="noStrike" u="sng">
                    <a:solidFill>
                      <a:srgbClr val="0563c1"/>
                    </a:solidFill>
                    <a:uFillTx/>
                    <a:latin typeface="Calibri"/>
                    <a:hlinkClick r:id="rId120"/>
                  </a:rPr>
                  <a:t>SAST/SCA</a:t>
                </a:r>
                <a:endParaRPr b="0" lang="fr-FR" sz="18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  <a:buNone/>
                </a:pPr>
                <a:r>
                  <a:rPr b="0" lang="fr-FR" sz="1800" spc="-1" strike="noStrike" u="sng">
                    <a:solidFill>
                      <a:srgbClr val="0563c1"/>
                    </a:solidFill>
                    <a:uFillTx/>
                    <a:latin typeface="Calibri"/>
                    <a:hlinkClick r:id="rId121"/>
                  </a:rPr>
                  <a:t>vulns</a:t>
                </a:r>
                <a:endParaRPr b="0" lang="fr-FR" sz="1800" spc="-1" strike="noStrike">
                  <a:latin typeface="Arial"/>
                </a:endParaRPr>
              </a:p>
            </p:txBody>
          </p:sp>
          <p:sp>
            <p:nvSpPr>
              <p:cNvPr id="414" name="Organigramme : Connecteur 139"/>
              <p:cNvSpPr/>
              <p:nvPr/>
            </p:nvSpPr>
            <p:spPr>
              <a:xfrm>
                <a:off x="21527640" y="17234640"/>
                <a:ext cx="318240" cy="318240"/>
              </a:xfrm>
              <a:prstGeom prst="flowChartConnector">
                <a:avLst/>
              </a:prstGeom>
              <a:solidFill>
                <a:schemeClr val="bg1"/>
              </a:solidFill>
              <a:ln w="76200">
                <a:solidFill>
                  <a:srgbClr val="7f7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415" name="Organigramme : Connecteur 533"/>
            <p:cNvSpPr/>
            <p:nvPr/>
          </p:nvSpPr>
          <p:spPr>
            <a:xfrm>
              <a:off x="21438720" y="17145360"/>
              <a:ext cx="496440" cy="496440"/>
            </a:xfrm>
            <a:prstGeom prst="flowChartConnector">
              <a:avLst/>
            </a:prstGeom>
            <a:noFill/>
            <a:ln w="762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416" name="Groupe 145"/>
          <p:cNvGrpSpPr/>
          <p:nvPr/>
        </p:nvGrpSpPr>
        <p:grpSpPr>
          <a:xfrm>
            <a:off x="20215800" y="17677440"/>
            <a:ext cx="2120760" cy="1876320"/>
            <a:chOff x="20215800" y="17677440"/>
            <a:chExt cx="2120760" cy="1876320"/>
          </a:xfrm>
        </p:grpSpPr>
        <p:grpSp>
          <p:nvGrpSpPr>
            <p:cNvPr id="417" name="Groupe 146"/>
            <p:cNvGrpSpPr/>
            <p:nvPr/>
          </p:nvGrpSpPr>
          <p:grpSpPr>
            <a:xfrm>
              <a:off x="20305080" y="17677440"/>
              <a:ext cx="2031480" cy="1876320"/>
              <a:chOff x="20305080" y="17677440"/>
              <a:chExt cx="2031480" cy="1876320"/>
            </a:xfrm>
          </p:grpSpPr>
          <p:sp>
            <p:nvSpPr>
              <p:cNvPr id="418" name="ZoneTexte 148"/>
              <p:cNvSpPr/>
              <p:nvPr/>
            </p:nvSpPr>
            <p:spPr>
              <a:xfrm rot="18873000">
                <a:off x="20271960" y="18433080"/>
                <a:ext cx="2273760" cy="3646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fr-FR" sz="1800" spc="-1" strike="noStrike" u="sng">
                    <a:solidFill>
                      <a:srgbClr val="0563c1"/>
                    </a:solidFill>
                    <a:uFillTx/>
                    <a:latin typeface="Calibri"/>
                    <a:hlinkClick r:id="rId122"/>
                  </a:rPr>
                  <a:t>Alert</a:t>
                </a:r>
                <a:r>
                  <a:rPr b="0" lang="fr-FR" sz="1800" spc="-1" strike="noStrike" u="sng">
                    <a:solidFill>
                      <a:srgbClr val="0563c1"/>
                    </a:solidFill>
                    <a:uFillTx/>
                    <a:latin typeface="Calibri"/>
                    <a:hlinkClick r:id="rId123"/>
                  </a:rPr>
                  <a:t> </a:t>
                </a:r>
                <a:r>
                  <a:rPr b="0" lang="fr-FR" sz="1800" spc="-1" strike="noStrike" u="sng">
                    <a:solidFill>
                      <a:srgbClr val="0563c1"/>
                    </a:solidFill>
                    <a:uFillTx/>
                    <a:latin typeface="Calibri"/>
                    <a:hlinkClick r:id="rId124"/>
                  </a:rPr>
                  <a:t>Mgt</a:t>
                </a:r>
                <a:endParaRPr b="0" lang="fr-FR" sz="1800" spc="-1" strike="noStrike">
                  <a:latin typeface="Arial"/>
                </a:endParaRPr>
              </a:p>
            </p:txBody>
          </p:sp>
          <p:sp>
            <p:nvSpPr>
              <p:cNvPr id="419" name="Organigramme : Connecteur 149"/>
              <p:cNvSpPr/>
              <p:nvPr/>
            </p:nvSpPr>
            <p:spPr>
              <a:xfrm>
                <a:off x="20305080" y="18835560"/>
                <a:ext cx="318240" cy="318240"/>
              </a:xfrm>
              <a:prstGeom prst="flowChartConnector">
                <a:avLst/>
              </a:prstGeom>
              <a:solidFill>
                <a:schemeClr val="bg1"/>
              </a:solidFill>
              <a:ln w="76200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420" name="Organigramme : Connecteur 147"/>
            <p:cNvSpPr/>
            <p:nvPr/>
          </p:nvSpPr>
          <p:spPr>
            <a:xfrm>
              <a:off x="20215800" y="18746280"/>
              <a:ext cx="496440" cy="496440"/>
            </a:xfrm>
            <a:prstGeom prst="flowChartConnector">
              <a:avLst/>
            </a:prstGeom>
            <a:noFill/>
            <a:ln w="762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21" name="Connecteur droit 759"/>
          <p:cNvSpPr/>
          <p:nvPr/>
        </p:nvSpPr>
        <p:spPr>
          <a:xfrm flipH="1">
            <a:off x="15038640" y="17058960"/>
            <a:ext cx="3259080" cy="1270080"/>
          </a:xfrm>
          <a:prstGeom prst="line">
            <a:avLst/>
          </a:prstGeom>
          <a:ln w="190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2" name="Connecteur droit 762"/>
          <p:cNvSpPr/>
          <p:nvPr/>
        </p:nvSpPr>
        <p:spPr>
          <a:xfrm flipH="1" flipV="1">
            <a:off x="18569520" y="17171640"/>
            <a:ext cx="1268640" cy="692280"/>
          </a:xfrm>
          <a:prstGeom prst="line">
            <a:avLst/>
          </a:prstGeom>
          <a:ln w="190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23" name="Groupe 262"/>
          <p:cNvGrpSpPr/>
          <p:nvPr/>
        </p:nvGrpSpPr>
        <p:grpSpPr>
          <a:xfrm>
            <a:off x="14766840" y="17212320"/>
            <a:ext cx="1542600" cy="1388520"/>
            <a:chOff x="14766840" y="17212320"/>
            <a:chExt cx="1542600" cy="1388520"/>
          </a:xfrm>
        </p:grpSpPr>
        <p:sp>
          <p:nvSpPr>
            <p:cNvPr id="424" name="Organigramme : Connecteur 264"/>
            <p:cNvSpPr/>
            <p:nvPr/>
          </p:nvSpPr>
          <p:spPr>
            <a:xfrm>
              <a:off x="14766840" y="18282600"/>
              <a:ext cx="318240" cy="318240"/>
            </a:xfrm>
            <a:prstGeom prst="flowChartConnector">
              <a:avLst/>
            </a:prstGeom>
            <a:solidFill>
              <a:srgbClr val="ffff00"/>
            </a:solidFill>
            <a:ln w="76200">
              <a:solidFill>
                <a:srgbClr val="ed7d31">
                  <a:lumMod val="60000"/>
                  <a:lumOff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5" name="ZoneTexte 265"/>
            <p:cNvSpPr/>
            <p:nvPr/>
          </p:nvSpPr>
          <p:spPr>
            <a:xfrm rot="18873000">
              <a:off x="14872320" y="17705520"/>
              <a:ext cx="153648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fr-FR" sz="1800" spc="-1" strike="noStrike" u="sng">
                  <a:solidFill>
                    <a:srgbClr val="0563c1"/>
                  </a:solidFill>
                  <a:uFillTx/>
                  <a:latin typeface="Calibri"/>
                  <a:hlinkClick r:id="rId125"/>
                </a:rPr>
                <a:t>Kaizen</a:t>
              </a:r>
              <a:endParaRPr b="0" lang="fr-FR" sz="1800" spc="-1" strike="noStrike">
                <a:latin typeface="Arial"/>
              </a:endParaRPr>
            </a:p>
          </p:txBody>
        </p:sp>
      </p:grpSp>
      <p:grpSp>
        <p:nvGrpSpPr>
          <p:cNvPr id="426" name="Groupe 736"/>
          <p:cNvGrpSpPr/>
          <p:nvPr/>
        </p:nvGrpSpPr>
        <p:grpSpPr>
          <a:xfrm>
            <a:off x="19838160" y="16520040"/>
            <a:ext cx="2329560" cy="2068560"/>
            <a:chOff x="19838160" y="16520040"/>
            <a:chExt cx="2329560" cy="2068560"/>
          </a:xfrm>
        </p:grpSpPr>
        <p:grpSp>
          <p:nvGrpSpPr>
            <p:cNvPr id="427" name="Groupe 737"/>
            <p:cNvGrpSpPr/>
            <p:nvPr/>
          </p:nvGrpSpPr>
          <p:grpSpPr>
            <a:xfrm>
              <a:off x="19927440" y="16520040"/>
              <a:ext cx="2240280" cy="2068560"/>
              <a:chOff x="19927440" y="16520040"/>
              <a:chExt cx="2240280" cy="2068560"/>
            </a:xfrm>
          </p:grpSpPr>
          <p:sp>
            <p:nvSpPr>
              <p:cNvPr id="428" name="ZoneTexte 739"/>
              <p:cNvSpPr/>
              <p:nvPr/>
            </p:nvSpPr>
            <p:spPr>
              <a:xfrm rot="18873000">
                <a:off x="20005200" y="17234640"/>
                <a:ext cx="2273760" cy="6390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fr-FR" sz="1800" spc="-1" strike="noStrike">
                    <a:solidFill>
                      <a:srgbClr val="000000"/>
                    </a:solidFill>
                    <a:latin typeface="Calibri"/>
                  </a:rPr>
                  <a:t>Automate</a:t>
                </a:r>
                <a:endParaRPr b="0" lang="fr-FR" sz="18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  <a:buNone/>
                </a:pPr>
                <a:r>
                  <a:rPr b="0" lang="fr-FR" sz="1800" spc="-1" strike="noStrike">
                    <a:solidFill>
                      <a:srgbClr val="000000"/>
                    </a:solidFill>
                    <a:latin typeface="Calibri"/>
                  </a:rPr>
                  <a:t>Everything</a:t>
                </a:r>
                <a:endParaRPr b="0" lang="fr-FR" sz="1800" spc="-1" strike="noStrike">
                  <a:latin typeface="Arial"/>
                </a:endParaRPr>
              </a:p>
            </p:txBody>
          </p:sp>
          <p:sp>
            <p:nvSpPr>
              <p:cNvPr id="429" name="Organigramme : Connecteur 740"/>
              <p:cNvSpPr/>
              <p:nvPr/>
            </p:nvSpPr>
            <p:spPr>
              <a:xfrm>
                <a:off x="19927440" y="17704800"/>
                <a:ext cx="318240" cy="318240"/>
              </a:xfrm>
              <a:prstGeom prst="flowChartConnector">
                <a:avLst/>
              </a:prstGeom>
              <a:solidFill>
                <a:schemeClr val="bg1"/>
              </a:solidFill>
              <a:ln w="76200">
                <a:solidFill>
                  <a:srgbClr val="7f7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430" name="Organigramme : Connecteur 738"/>
            <p:cNvSpPr/>
            <p:nvPr/>
          </p:nvSpPr>
          <p:spPr>
            <a:xfrm>
              <a:off x="19838160" y="17615880"/>
              <a:ext cx="496440" cy="496440"/>
            </a:xfrm>
            <a:prstGeom prst="flowChartConnector">
              <a:avLst/>
            </a:prstGeom>
            <a:noFill/>
            <a:ln w="762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431" name="Groupe 756"/>
          <p:cNvGrpSpPr/>
          <p:nvPr/>
        </p:nvGrpSpPr>
        <p:grpSpPr>
          <a:xfrm>
            <a:off x="18297720" y="15752520"/>
            <a:ext cx="1542600" cy="1465200"/>
            <a:chOff x="18297720" y="15752520"/>
            <a:chExt cx="1542600" cy="1465200"/>
          </a:xfrm>
        </p:grpSpPr>
        <p:sp>
          <p:nvSpPr>
            <p:cNvPr id="432" name="Organigramme : Connecteur 757"/>
            <p:cNvSpPr/>
            <p:nvPr/>
          </p:nvSpPr>
          <p:spPr>
            <a:xfrm>
              <a:off x="18297720" y="16899480"/>
              <a:ext cx="318240" cy="318240"/>
            </a:xfrm>
            <a:prstGeom prst="flowChartConnector">
              <a:avLst/>
            </a:prstGeom>
            <a:solidFill>
              <a:srgbClr val="ffff00"/>
            </a:solidFill>
            <a:ln w="76200">
              <a:solidFill>
                <a:srgbClr val="ed7d31">
                  <a:lumMod val="60000"/>
                  <a:lumOff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3" name="ZoneTexte 758"/>
            <p:cNvSpPr/>
            <p:nvPr/>
          </p:nvSpPr>
          <p:spPr>
            <a:xfrm rot="18873000">
              <a:off x="18403200" y="16245720"/>
              <a:ext cx="153648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fr-FR" sz="1800" spc="-1" strike="noStrike" u="sng">
                  <a:solidFill>
                    <a:srgbClr val="0563c1"/>
                  </a:solidFill>
                  <a:uFillTx/>
                  <a:latin typeface="Calibri"/>
                  <a:hlinkClick r:id="rId126"/>
                </a:rPr>
                <a:t>Jidoka</a:t>
              </a:r>
              <a:endParaRPr b="0" lang="fr-FR" sz="1800" spc="-1" strike="noStrike">
                <a:latin typeface="Arial"/>
              </a:endParaRPr>
            </a:p>
          </p:txBody>
        </p:sp>
      </p:grpSp>
      <p:sp>
        <p:nvSpPr>
          <p:cNvPr id="434" name="Connecteur droit 444"/>
          <p:cNvSpPr/>
          <p:nvPr/>
        </p:nvSpPr>
        <p:spPr>
          <a:xfrm>
            <a:off x="9475920" y="8958240"/>
            <a:ext cx="727200" cy="914760"/>
          </a:xfrm>
          <a:prstGeom prst="line">
            <a:avLst/>
          </a:prstGeom>
          <a:ln w="190500">
            <a:solidFill>
              <a:srgbClr val="cc9900"/>
            </a:solidFill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5" name="ZoneTexte 447"/>
          <p:cNvSpPr/>
          <p:nvPr/>
        </p:nvSpPr>
        <p:spPr>
          <a:xfrm>
            <a:off x="7981560" y="8330040"/>
            <a:ext cx="234828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fr-FR" sz="1800" spc="-1" strike="noStrike" u="sng">
                <a:solidFill>
                  <a:srgbClr val="0563c1"/>
                </a:solidFill>
                <a:uFillTx/>
                <a:latin typeface="Calibri"/>
                <a:hlinkClick r:id="rId127"/>
              </a:rPr>
              <a:t>Community of Practice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,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Guilds, Chapters</a:t>
            </a:r>
            <a:endParaRPr b="0" lang="fr-FR" sz="1800" spc="-1" strike="noStrike">
              <a:latin typeface="Arial"/>
            </a:endParaRPr>
          </a:p>
        </p:txBody>
      </p:sp>
      <p:grpSp>
        <p:nvGrpSpPr>
          <p:cNvPr id="436" name="Groupe 282"/>
          <p:cNvGrpSpPr/>
          <p:nvPr/>
        </p:nvGrpSpPr>
        <p:grpSpPr>
          <a:xfrm>
            <a:off x="15242040" y="17724240"/>
            <a:ext cx="1533240" cy="1713600"/>
            <a:chOff x="15242040" y="17724240"/>
            <a:chExt cx="1533240" cy="1713600"/>
          </a:xfrm>
        </p:grpSpPr>
        <p:sp>
          <p:nvSpPr>
            <p:cNvPr id="437" name="Organigramme : Connecteur 283"/>
            <p:cNvSpPr/>
            <p:nvPr/>
          </p:nvSpPr>
          <p:spPr>
            <a:xfrm>
              <a:off x="15649200" y="19119600"/>
              <a:ext cx="318240" cy="318240"/>
            </a:xfrm>
            <a:prstGeom prst="flowChartConnector">
              <a:avLst/>
            </a:prstGeom>
            <a:solidFill>
              <a:srgbClr val="ffff00"/>
            </a:solidFill>
            <a:ln w="76200">
              <a:solidFill>
                <a:srgbClr val="ed7d31">
                  <a:lumMod val="60000"/>
                  <a:lumOff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8" name="ZoneTexte 284"/>
            <p:cNvSpPr/>
            <p:nvPr/>
          </p:nvSpPr>
          <p:spPr>
            <a:xfrm rot="18873000">
              <a:off x="15240240" y="18176400"/>
              <a:ext cx="1536480" cy="639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fr-FR" sz="1800" spc="-1" strike="noStrike">
                  <a:solidFill>
                    <a:srgbClr val="000000"/>
                  </a:solidFill>
                  <a:latin typeface="Calibri"/>
                </a:rPr>
                <a:t>Continuous</a:t>
              </a:r>
              <a:endParaRPr b="0" lang="fr-FR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fr-FR" sz="1800" spc="-1" strike="noStrike">
                  <a:solidFill>
                    <a:srgbClr val="000000"/>
                  </a:solidFill>
                  <a:latin typeface="Calibri"/>
                </a:rPr>
                <a:t>Learning</a:t>
              </a:r>
              <a:endParaRPr b="0" lang="fr-FR" sz="1800" spc="-1" strike="noStrike">
                <a:latin typeface="Arial"/>
              </a:endParaRPr>
            </a:p>
          </p:txBody>
        </p:sp>
      </p:grpSp>
      <p:sp>
        <p:nvSpPr>
          <p:cNvPr id="439" name="Connecteur droit 469"/>
          <p:cNvSpPr/>
          <p:nvPr/>
        </p:nvSpPr>
        <p:spPr>
          <a:xfrm flipH="1">
            <a:off x="11609640" y="14173920"/>
            <a:ext cx="1329120" cy="1704240"/>
          </a:xfrm>
          <a:prstGeom prst="line">
            <a:avLst/>
          </a:prstGeom>
          <a:ln w="190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40" name="Groupe 254"/>
          <p:cNvGrpSpPr/>
          <p:nvPr/>
        </p:nvGrpSpPr>
        <p:grpSpPr>
          <a:xfrm>
            <a:off x="11185920" y="14517360"/>
            <a:ext cx="1494720" cy="1784520"/>
            <a:chOff x="11185920" y="14517360"/>
            <a:chExt cx="1494720" cy="1784520"/>
          </a:xfrm>
        </p:grpSpPr>
        <p:grpSp>
          <p:nvGrpSpPr>
            <p:cNvPr id="441" name="Groupe 250"/>
            <p:cNvGrpSpPr/>
            <p:nvPr/>
          </p:nvGrpSpPr>
          <p:grpSpPr>
            <a:xfrm>
              <a:off x="11274840" y="14517360"/>
              <a:ext cx="1405800" cy="1695600"/>
              <a:chOff x="11274840" y="14517360"/>
              <a:chExt cx="1405800" cy="1695600"/>
            </a:xfrm>
          </p:grpSpPr>
          <p:sp>
            <p:nvSpPr>
              <p:cNvPr id="442" name="Organigramme : Connecteur 251"/>
              <p:cNvSpPr/>
              <p:nvPr/>
            </p:nvSpPr>
            <p:spPr>
              <a:xfrm>
                <a:off x="11274840" y="15894720"/>
                <a:ext cx="318240" cy="318240"/>
              </a:xfrm>
              <a:prstGeom prst="flowChartConnector">
                <a:avLst/>
              </a:prstGeom>
              <a:solidFill>
                <a:schemeClr val="bg1"/>
              </a:solidFill>
              <a:ln w="76200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3" name="ZoneTexte 252"/>
              <p:cNvSpPr/>
              <p:nvPr/>
            </p:nvSpPr>
            <p:spPr>
              <a:xfrm rot="18873000">
                <a:off x="11243520" y="15010560"/>
                <a:ext cx="1536480" cy="3646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fr-FR" sz="1800" spc="-1" strike="noStrike" u="sng">
                    <a:solidFill>
                      <a:srgbClr val="0563c1"/>
                    </a:solidFill>
                    <a:uFillTx/>
                    <a:latin typeface="Calibri"/>
                    <a:hlinkClick r:id="rId128"/>
                  </a:rPr>
                  <a:t>Broken Windows</a:t>
                </a:r>
                <a:endParaRPr b="0" lang="fr-FR" sz="1800" spc="-1" strike="noStrike">
                  <a:latin typeface="Arial"/>
                </a:endParaRPr>
              </a:p>
            </p:txBody>
          </p:sp>
        </p:grpSp>
        <p:sp>
          <p:nvSpPr>
            <p:cNvPr id="444" name="Organigramme : Connecteur 253"/>
            <p:cNvSpPr/>
            <p:nvPr/>
          </p:nvSpPr>
          <p:spPr>
            <a:xfrm>
              <a:off x="11185920" y="15805800"/>
              <a:ext cx="496080" cy="496080"/>
            </a:xfrm>
            <a:prstGeom prst="flowChartConnector">
              <a:avLst/>
            </a:prstGeom>
            <a:noFill/>
            <a:ln w="762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445" name="Groupe 270"/>
          <p:cNvGrpSpPr/>
          <p:nvPr/>
        </p:nvGrpSpPr>
        <p:grpSpPr>
          <a:xfrm>
            <a:off x="12892320" y="12657960"/>
            <a:ext cx="1639440" cy="1562400"/>
            <a:chOff x="12892320" y="12657960"/>
            <a:chExt cx="1639440" cy="1562400"/>
          </a:xfrm>
        </p:grpSpPr>
        <p:sp>
          <p:nvSpPr>
            <p:cNvPr id="446" name="Organigramme : Connecteur 271"/>
            <p:cNvSpPr/>
            <p:nvPr/>
          </p:nvSpPr>
          <p:spPr>
            <a:xfrm>
              <a:off x="12892320" y="13902120"/>
              <a:ext cx="318240" cy="318240"/>
            </a:xfrm>
            <a:prstGeom prst="flowChartConnector">
              <a:avLst/>
            </a:prstGeom>
            <a:solidFill>
              <a:srgbClr val="ffff00"/>
            </a:solidFill>
            <a:ln w="76200">
              <a:solidFill>
                <a:srgbClr val="ed7d31">
                  <a:lumMod val="60000"/>
                  <a:lumOff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7" name="ZoneTexte 272"/>
            <p:cNvSpPr/>
            <p:nvPr/>
          </p:nvSpPr>
          <p:spPr>
            <a:xfrm rot="18873000">
              <a:off x="12996720" y="13110120"/>
              <a:ext cx="1536480" cy="639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fr-FR" sz="1800" spc="-1" strike="noStrike" u="sng">
                  <a:solidFill>
                    <a:srgbClr val="0563c1"/>
                  </a:solidFill>
                  <a:uFillTx/>
                  <a:latin typeface="Calibri"/>
                  <a:hlinkClick r:id="rId129"/>
                </a:rPr>
                <a:t>Programmer’s</a:t>
              </a:r>
              <a:r>
                <a:rPr b="0" lang="fr-FR" sz="1800" spc="-1" strike="noStrike" u="sng">
                  <a:solidFill>
                    <a:srgbClr val="0563c1"/>
                  </a:solidFill>
                  <a:uFillTx/>
                  <a:latin typeface="Calibri"/>
                  <a:hlinkClick r:id="rId130"/>
                </a:rPr>
                <a:t> </a:t>
              </a:r>
              <a:r>
                <a:rPr b="0" lang="fr-FR" sz="1800" spc="-1" strike="noStrike" u="sng">
                  <a:solidFill>
                    <a:srgbClr val="0563c1"/>
                  </a:solidFill>
                  <a:uFillTx/>
                  <a:latin typeface="Calibri"/>
                  <a:hlinkClick r:id="rId131"/>
                </a:rPr>
                <a:t>Oath</a:t>
              </a:r>
              <a:endParaRPr b="0" lang="fr-FR" sz="1800" spc="-1" strike="noStrike">
                <a:latin typeface="Arial"/>
              </a:endParaRPr>
            </a:p>
          </p:txBody>
        </p:sp>
      </p:grpSp>
      <p:sp>
        <p:nvSpPr>
          <p:cNvPr id="448" name="Connecteur droit 456"/>
          <p:cNvSpPr/>
          <p:nvPr/>
        </p:nvSpPr>
        <p:spPr>
          <a:xfrm flipV="1">
            <a:off x="22911840" y="19199520"/>
            <a:ext cx="1098360" cy="1701720"/>
          </a:xfrm>
          <a:prstGeom prst="line">
            <a:avLst/>
          </a:prstGeom>
          <a:ln w="1905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49" name="Groupe 227"/>
          <p:cNvGrpSpPr/>
          <p:nvPr/>
        </p:nvGrpSpPr>
        <p:grpSpPr>
          <a:xfrm>
            <a:off x="20184120" y="20699640"/>
            <a:ext cx="2103840" cy="1876320"/>
            <a:chOff x="20184120" y="20699640"/>
            <a:chExt cx="2103840" cy="1876320"/>
          </a:xfrm>
        </p:grpSpPr>
        <p:sp>
          <p:nvSpPr>
            <p:cNvPr id="450" name="Organigramme : Connecteur 228"/>
            <p:cNvSpPr/>
            <p:nvPr/>
          </p:nvSpPr>
          <p:spPr>
            <a:xfrm>
              <a:off x="20184120" y="22071960"/>
              <a:ext cx="318240" cy="318240"/>
            </a:xfrm>
            <a:prstGeom prst="flowChartConnector">
              <a:avLst/>
            </a:prstGeom>
            <a:solidFill>
              <a:srgbClr val="92d050"/>
            </a:solidFill>
            <a:ln w="76200">
              <a:solidFill>
                <a:srgbClr val="70ad47">
                  <a:lumMod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1" name="ZoneTexte 229"/>
            <p:cNvSpPr/>
            <p:nvPr/>
          </p:nvSpPr>
          <p:spPr>
            <a:xfrm rot="18873000">
              <a:off x="20223360" y="21455280"/>
              <a:ext cx="227376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fr-FR" sz="1800" spc="-1" strike="noStrike" u="sng">
                  <a:solidFill>
                    <a:srgbClr val="0563c1"/>
                  </a:solidFill>
                  <a:uFillTx/>
                  <a:latin typeface="Calibri"/>
                  <a:hlinkClick r:id="rId132"/>
                </a:rPr>
                <a:t>Story Mapping</a:t>
              </a:r>
              <a:endParaRPr b="0" lang="fr-FR" sz="1800" spc="-1" strike="noStrike">
                <a:latin typeface="Arial"/>
              </a:endParaRPr>
            </a:p>
          </p:txBody>
        </p:sp>
      </p:grpSp>
      <p:sp>
        <p:nvSpPr>
          <p:cNvPr id="452" name="Connecteur droit 468"/>
          <p:cNvSpPr/>
          <p:nvPr/>
        </p:nvSpPr>
        <p:spPr>
          <a:xfrm flipH="1" flipV="1">
            <a:off x="22368240" y="16017120"/>
            <a:ext cx="1641960" cy="2957040"/>
          </a:xfrm>
          <a:prstGeom prst="line">
            <a:avLst/>
          </a:prstGeom>
          <a:ln w="1905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53" name="Groupe 574"/>
          <p:cNvGrpSpPr/>
          <p:nvPr/>
        </p:nvGrpSpPr>
        <p:grpSpPr>
          <a:xfrm>
            <a:off x="22640040" y="19572120"/>
            <a:ext cx="2092320" cy="1876320"/>
            <a:chOff x="22640040" y="19572120"/>
            <a:chExt cx="2092320" cy="1876320"/>
          </a:xfrm>
        </p:grpSpPr>
        <p:sp>
          <p:nvSpPr>
            <p:cNvPr id="454" name="Organigramme : Connecteur 575"/>
            <p:cNvSpPr/>
            <p:nvPr/>
          </p:nvSpPr>
          <p:spPr>
            <a:xfrm>
              <a:off x="22640040" y="20854800"/>
              <a:ext cx="318240" cy="318240"/>
            </a:xfrm>
            <a:prstGeom prst="flowChartConnector">
              <a:avLst/>
            </a:prstGeom>
            <a:solidFill>
              <a:srgbClr val="92d050"/>
            </a:solidFill>
            <a:ln w="76200">
              <a:solidFill>
                <a:srgbClr val="70ad47">
                  <a:lumMod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5" name="ZoneTexte 576"/>
            <p:cNvSpPr/>
            <p:nvPr/>
          </p:nvSpPr>
          <p:spPr>
            <a:xfrm rot="18873000">
              <a:off x="22667760" y="20327760"/>
              <a:ext cx="227376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fr-FR" sz="1800" spc="-1" strike="noStrike" u="sng">
                  <a:solidFill>
                    <a:srgbClr val="0563c1"/>
                  </a:solidFill>
                  <a:uFillTx/>
                  <a:latin typeface="Calibri"/>
                  <a:hlinkClick r:id="rId133"/>
                </a:rPr>
                <a:t>Kano Diagram</a:t>
              </a:r>
              <a:endParaRPr b="0" lang="fr-FR" sz="1800" spc="-1" strike="noStrike">
                <a:latin typeface="Arial"/>
              </a:endParaRPr>
            </a:p>
          </p:txBody>
        </p:sp>
      </p:grpSp>
      <p:grpSp>
        <p:nvGrpSpPr>
          <p:cNvPr id="456" name="Groupe 586"/>
          <p:cNvGrpSpPr/>
          <p:nvPr/>
        </p:nvGrpSpPr>
        <p:grpSpPr>
          <a:xfrm>
            <a:off x="20963160" y="18620280"/>
            <a:ext cx="1974960" cy="2036880"/>
            <a:chOff x="20963160" y="18620280"/>
            <a:chExt cx="1974960" cy="2036880"/>
          </a:xfrm>
        </p:grpSpPr>
        <p:sp>
          <p:nvSpPr>
            <p:cNvPr id="457" name="Organigramme : Connecteur 587"/>
            <p:cNvSpPr/>
            <p:nvPr/>
          </p:nvSpPr>
          <p:spPr>
            <a:xfrm>
              <a:off x="20963160" y="20338920"/>
              <a:ext cx="318240" cy="318240"/>
            </a:xfrm>
            <a:prstGeom prst="flowChartConnector">
              <a:avLst/>
            </a:prstGeom>
            <a:solidFill>
              <a:srgbClr val="92d050"/>
            </a:solidFill>
            <a:ln w="76200">
              <a:solidFill>
                <a:srgbClr val="70ad47">
                  <a:lumMod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8" name="ZoneTexte 588"/>
            <p:cNvSpPr/>
            <p:nvPr/>
          </p:nvSpPr>
          <p:spPr>
            <a:xfrm rot="18873000">
              <a:off x="20873520" y="19375920"/>
              <a:ext cx="227376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fr-FR" sz="1800" spc="-1" strike="noStrike" u="sng">
                  <a:solidFill>
                    <a:srgbClr val="0563c1"/>
                  </a:solidFill>
                  <a:uFillTx/>
                  <a:latin typeface="Calibri"/>
                  <a:hlinkClick r:id="rId134"/>
                </a:rPr>
                <a:t>Value </a:t>
              </a:r>
              <a:r>
                <a:rPr b="0" lang="fr-FR" sz="1800" spc="-1" strike="noStrike" u="sng">
                  <a:solidFill>
                    <a:srgbClr val="0563c1"/>
                  </a:solidFill>
                  <a:uFillTx/>
                  <a:latin typeface="Calibri"/>
                  <a:hlinkClick r:id="rId135"/>
                </a:rPr>
                <a:t>Streams</a:t>
              </a:r>
              <a:endParaRPr b="0" lang="fr-FR" sz="1800" spc="-1" strike="noStrike">
                <a:latin typeface="Arial"/>
              </a:endParaRPr>
            </a:p>
          </p:txBody>
        </p:sp>
      </p:grpSp>
      <p:grpSp>
        <p:nvGrpSpPr>
          <p:cNvPr id="459" name="Groupe 446"/>
          <p:cNvGrpSpPr/>
          <p:nvPr/>
        </p:nvGrpSpPr>
        <p:grpSpPr>
          <a:xfrm>
            <a:off x="23963760" y="17586720"/>
            <a:ext cx="2134080" cy="1876320"/>
            <a:chOff x="23963760" y="17586720"/>
            <a:chExt cx="2134080" cy="1876320"/>
          </a:xfrm>
        </p:grpSpPr>
        <p:sp>
          <p:nvSpPr>
            <p:cNvPr id="460" name="Organigramme : Connecteur 448"/>
            <p:cNvSpPr/>
            <p:nvPr/>
          </p:nvSpPr>
          <p:spPr>
            <a:xfrm>
              <a:off x="23963760" y="18927720"/>
              <a:ext cx="318240" cy="318240"/>
            </a:xfrm>
            <a:prstGeom prst="flowChartConnector">
              <a:avLst/>
            </a:prstGeom>
            <a:solidFill>
              <a:srgbClr val="92d050"/>
            </a:solidFill>
            <a:ln w="76200">
              <a:solidFill>
                <a:srgbClr val="70ad47">
                  <a:lumMod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1" name="ZoneTexte 449"/>
            <p:cNvSpPr/>
            <p:nvPr/>
          </p:nvSpPr>
          <p:spPr>
            <a:xfrm rot="18873000">
              <a:off x="24033240" y="18342360"/>
              <a:ext cx="227376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fr-FR" sz="1800" spc="-1" strike="noStrike" u="sng">
                  <a:solidFill>
                    <a:srgbClr val="0563c1"/>
                  </a:solidFill>
                  <a:uFillTx/>
                  <a:latin typeface="Calibri"/>
                  <a:hlinkClick r:id="rId136"/>
                </a:rPr>
                <a:t>MoSCoW</a:t>
              </a:r>
              <a:endParaRPr b="0" lang="fr-FR" sz="1800" spc="-1" strike="noStrike">
                <a:latin typeface="Arial"/>
              </a:endParaRPr>
            </a:p>
          </p:txBody>
        </p:sp>
      </p:grpSp>
      <p:grpSp>
        <p:nvGrpSpPr>
          <p:cNvPr id="462" name="Groupe 460"/>
          <p:cNvGrpSpPr/>
          <p:nvPr/>
        </p:nvGrpSpPr>
        <p:grpSpPr>
          <a:xfrm>
            <a:off x="22096440" y="14026680"/>
            <a:ext cx="1974960" cy="2036880"/>
            <a:chOff x="22096440" y="14026680"/>
            <a:chExt cx="1974960" cy="2036880"/>
          </a:xfrm>
        </p:grpSpPr>
        <p:sp>
          <p:nvSpPr>
            <p:cNvPr id="463" name="Organigramme : Connecteur 462"/>
            <p:cNvSpPr/>
            <p:nvPr/>
          </p:nvSpPr>
          <p:spPr>
            <a:xfrm>
              <a:off x="22096440" y="15745320"/>
              <a:ext cx="318240" cy="318240"/>
            </a:xfrm>
            <a:prstGeom prst="flowChartConnector">
              <a:avLst/>
            </a:prstGeom>
            <a:solidFill>
              <a:srgbClr val="92d050"/>
            </a:solidFill>
            <a:ln w="76200">
              <a:solidFill>
                <a:srgbClr val="70ad47">
                  <a:lumMod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4" name="ZoneTexte 463"/>
            <p:cNvSpPr/>
            <p:nvPr/>
          </p:nvSpPr>
          <p:spPr>
            <a:xfrm rot="18873000">
              <a:off x="22006800" y="14782320"/>
              <a:ext cx="227376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fr-FR" sz="1800" spc="-1" strike="noStrike" u="sng">
                  <a:solidFill>
                    <a:srgbClr val="0563c1"/>
                  </a:solidFill>
                  <a:uFillTx/>
                  <a:latin typeface="Calibri"/>
                  <a:hlinkClick r:id="rId137"/>
                </a:rPr>
                <a:t>X-Team</a:t>
              </a:r>
              <a:endParaRPr b="0" lang="fr-FR" sz="1800" spc="-1" strike="noStrike">
                <a:latin typeface="Arial"/>
              </a:endParaRPr>
            </a:p>
          </p:txBody>
        </p:sp>
      </p:grpSp>
      <p:sp>
        <p:nvSpPr>
          <p:cNvPr id="465" name="Connecteur droit 11"/>
          <p:cNvSpPr/>
          <p:nvPr/>
        </p:nvSpPr>
        <p:spPr>
          <a:xfrm flipH="1">
            <a:off x="13784400" y="15087960"/>
            <a:ext cx="372960" cy="1991880"/>
          </a:xfrm>
          <a:prstGeom prst="line">
            <a:avLst/>
          </a:prstGeom>
          <a:ln w="1905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6" name="Connecteur droit 12"/>
          <p:cNvSpPr/>
          <p:nvPr/>
        </p:nvSpPr>
        <p:spPr>
          <a:xfrm flipV="1">
            <a:off x="13943520" y="15428160"/>
            <a:ext cx="2038680" cy="1811160"/>
          </a:xfrm>
          <a:prstGeom prst="line">
            <a:avLst/>
          </a:prstGeom>
          <a:ln w="1905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67" name="Groupe 20"/>
          <p:cNvGrpSpPr/>
          <p:nvPr/>
        </p:nvGrpSpPr>
        <p:grpSpPr>
          <a:xfrm>
            <a:off x="14110920" y="13744800"/>
            <a:ext cx="1589040" cy="1389600"/>
            <a:chOff x="14110920" y="13744800"/>
            <a:chExt cx="1589040" cy="1389600"/>
          </a:xfrm>
        </p:grpSpPr>
        <p:sp>
          <p:nvSpPr>
            <p:cNvPr id="468" name="Organigramme : Connecteur 21"/>
            <p:cNvSpPr/>
            <p:nvPr/>
          </p:nvSpPr>
          <p:spPr>
            <a:xfrm>
              <a:off x="14110920" y="14816160"/>
              <a:ext cx="318240" cy="318240"/>
            </a:xfrm>
            <a:prstGeom prst="flowChartConnector">
              <a:avLst/>
            </a:prstGeom>
            <a:solidFill>
              <a:srgbClr val="4472c4"/>
            </a:solidFill>
            <a:ln w="762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9" name="ZoneTexte 22"/>
            <p:cNvSpPr/>
            <p:nvPr/>
          </p:nvSpPr>
          <p:spPr>
            <a:xfrm rot="18873000">
              <a:off x="14272200" y="14233680"/>
              <a:ext cx="152532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fr-FR" sz="1800" spc="-1" strike="noStrike">
                  <a:solidFill>
                    <a:srgbClr val="000000"/>
                  </a:solidFill>
                  <a:latin typeface="Calibri"/>
                </a:rPr>
                <a:t>Test First</a:t>
              </a:r>
              <a:endParaRPr b="0" lang="fr-FR" sz="1800" spc="-1" strike="noStrike">
                <a:latin typeface="Arial"/>
              </a:endParaRPr>
            </a:p>
          </p:txBody>
        </p:sp>
      </p:grpSp>
      <p:grpSp>
        <p:nvGrpSpPr>
          <p:cNvPr id="470" name="Groupe 324"/>
          <p:cNvGrpSpPr/>
          <p:nvPr/>
        </p:nvGrpSpPr>
        <p:grpSpPr>
          <a:xfrm>
            <a:off x="15106320" y="14066640"/>
            <a:ext cx="1623240" cy="1640880"/>
            <a:chOff x="15106320" y="14066640"/>
            <a:chExt cx="1623240" cy="1640880"/>
          </a:xfrm>
        </p:grpSpPr>
        <p:sp>
          <p:nvSpPr>
            <p:cNvPr id="471" name="Organigramme : Connecteur 325"/>
            <p:cNvSpPr/>
            <p:nvPr/>
          </p:nvSpPr>
          <p:spPr>
            <a:xfrm>
              <a:off x="15935760" y="15156000"/>
              <a:ext cx="318240" cy="318240"/>
            </a:xfrm>
            <a:prstGeom prst="flowChartConnector">
              <a:avLst/>
            </a:prstGeom>
            <a:solidFill>
              <a:srgbClr val="4472c4"/>
            </a:solidFill>
            <a:ln w="762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2" name="ZoneTexte 326"/>
            <p:cNvSpPr/>
            <p:nvPr/>
          </p:nvSpPr>
          <p:spPr>
            <a:xfrm rot="18873000">
              <a:off x="14946120" y="14704560"/>
              <a:ext cx="194328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fr-FR" sz="1800" spc="-1" strike="noStrike" u="sng">
                  <a:solidFill>
                    <a:srgbClr val="0563c1"/>
                  </a:solidFill>
                  <a:uFillTx/>
                  <a:latin typeface="Calibri"/>
                  <a:hlinkClick r:id="rId138"/>
                </a:rPr>
                <a:t>3 </a:t>
              </a:r>
              <a:r>
                <a:rPr b="0" lang="fr-FR" sz="1800" spc="-1" strike="noStrike" u="sng">
                  <a:solidFill>
                    <a:srgbClr val="0563c1"/>
                  </a:solidFill>
                  <a:uFillTx/>
                  <a:latin typeface="Calibri"/>
                  <a:hlinkClick r:id="rId139"/>
                </a:rPr>
                <a:t>laws</a:t>
              </a:r>
              <a:r>
                <a:rPr b="0" lang="fr-FR" sz="1800" spc="-1" strike="noStrike" u="sng">
                  <a:solidFill>
                    <a:srgbClr val="0563c1"/>
                  </a:solidFill>
                  <a:uFillTx/>
                  <a:latin typeface="Calibri"/>
                  <a:hlinkClick r:id="rId140"/>
                </a:rPr>
                <a:t> of TDD</a:t>
              </a:r>
              <a:endParaRPr b="0" lang="fr-FR" sz="1800" spc="-1" strike="noStrike">
                <a:latin typeface="Arial"/>
              </a:endParaRPr>
            </a:p>
          </p:txBody>
        </p:sp>
      </p:grpSp>
      <p:sp>
        <p:nvSpPr>
          <p:cNvPr id="473" name="Connecteur droit 15"/>
          <p:cNvSpPr/>
          <p:nvPr/>
        </p:nvSpPr>
        <p:spPr>
          <a:xfrm flipH="1" flipV="1">
            <a:off x="13897080" y="17352000"/>
            <a:ext cx="2567520" cy="592920"/>
          </a:xfrm>
          <a:prstGeom prst="line">
            <a:avLst/>
          </a:prstGeom>
          <a:ln w="1905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74" name="Groupe 34"/>
          <p:cNvGrpSpPr/>
          <p:nvPr/>
        </p:nvGrpSpPr>
        <p:grpSpPr>
          <a:xfrm>
            <a:off x="16418160" y="16604280"/>
            <a:ext cx="1437840" cy="1612440"/>
            <a:chOff x="16418160" y="16604280"/>
            <a:chExt cx="1437840" cy="1612440"/>
          </a:xfrm>
        </p:grpSpPr>
        <p:sp>
          <p:nvSpPr>
            <p:cNvPr id="475" name="Organigramme : Connecteur 35"/>
            <p:cNvSpPr/>
            <p:nvPr/>
          </p:nvSpPr>
          <p:spPr>
            <a:xfrm>
              <a:off x="16418160" y="17898480"/>
              <a:ext cx="318240" cy="318240"/>
            </a:xfrm>
            <a:prstGeom prst="flowChartConnector">
              <a:avLst/>
            </a:prstGeom>
            <a:solidFill>
              <a:srgbClr val="92d050"/>
            </a:solidFill>
            <a:ln w="76200">
              <a:solidFill>
                <a:srgbClr val="70ad47">
                  <a:lumMod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6" name="ZoneTexte 36"/>
            <p:cNvSpPr/>
            <p:nvPr/>
          </p:nvSpPr>
          <p:spPr>
            <a:xfrm rot="18873000">
              <a:off x="16428240" y="17093160"/>
              <a:ext cx="152532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fr-FR" sz="1800" spc="-1" strike="noStrike" u="sng">
                  <a:solidFill>
                    <a:srgbClr val="0563c1"/>
                  </a:solidFill>
                  <a:uFillTx/>
                  <a:latin typeface="Calibri"/>
                  <a:hlinkClick r:id="rId141"/>
                </a:rPr>
                <a:t>ATDD</a:t>
              </a:r>
              <a:endParaRPr b="0" lang="fr-FR" sz="1800" spc="-1" strike="noStrike">
                <a:latin typeface="Arial"/>
              </a:endParaRPr>
            </a:p>
          </p:txBody>
        </p:sp>
      </p:grpSp>
      <p:grpSp>
        <p:nvGrpSpPr>
          <p:cNvPr id="477" name="Groupe 168"/>
          <p:cNvGrpSpPr/>
          <p:nvPr/>
        </p:nvGrpSpPr>
        <p:grpSpPr>
          <a:xfrm>
            <a:off x="13536000" y="15458400"/>
            <a:ext cx="1845720" cy="2028960"/>
            <a:chOff x="13536000" y="15458400"/>
            <a:chExt cx="1845720" cy="2028960"/>
          </a:xfrm>
        </p:grpSpPr>
        <p:grpSp>
          <p:nvGrpSpPr>
            <p:cNvPr id="478" name="Groupe 169"/>
            <p:cNvGrpSpPr/>
            <p:nvPr/>
          </p:nvGrpSpPr>
          <p:grpSpPr>
            <a:xfrm>
              <a:off x="13625280" y="15458400"/>
              <a:ext cx="1756440" cy="1940040"/>
              <a:chOff x="13625280" y="15458400"/>
              <a:chExt cx="1756440" cy="1940040"/>
            </a:xfrm>
          </p:grpSpPr>
          <p:sp>
            <p:nvSpPr>
              <p:cNvPr id="479" name="Organigramme : Connecteur 171"/>
              <p:cNvSpPr/>
              <p:nvPr/>
            </p:nvSpPr>
            <p:spPr>
              <a:xfrm>
                <a:off x="13625280" y="17080200"/>
                <a:ext cx="318240" cy="318240"/>
              </a:xfrm>
              <a:prstGeom prst="flowChartConnector">
                <a:avLst/>
              </a:prstGeom>
              <a:solidFill>
                <a:schemeClr val="bg1"/>
              </a:solidFill>
              <a:ln w="76200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80" name="ZoneTexte 172"/>
              <p:cNvSpPr/>
              <p:nvPr/>
            </p:nvSpPr>
            <p:spPr>
              <a:xfrm rot="18873000">
                <a:off x="13681080" y="16061400"/>
                <a:ext cx="1846080" cy="3646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fr-FR" sz="1800" spc="-1" strike="noStrike" u="sng">
                    <a:solidFill>
                      <a:srgbClr val="0563c1"/>
                    </a:solidFill>
                    <a:uFillTx/>
                    <a:latin typeface="Calibri"/>
                    <a:hlinkClick r:id="rId142"/>
                  </a:rPr>
                  <a:t>Kent </a:t>
                </a:r>
                <a:r>
                  <a:rPr b="0" lang="fr-FR" sz="1800" spc="-1" strike="noStrike" u="sng">
                    <a:solidFill>
                      <a:srgbClr val="0563c1"/>
                    </a:solidFill>
                    <a:uFillTx/>
                    <a:latin typeface="Calibri"/>
                    <a:hlinkClick r:id="rId143"/>
                  </a:rPr>
                  <a:t>Beck’s</a:t>
                </a:r>
                <a:r>
                  <a:rPr b="0" lang="fr-FR" sz="1800" spc="-1" strike="noStrike">
                    <a:solidFill>
                      <a:srgbClr val="000000"/>
                    </a:solidFill>
                    <a:latin typeface="Calibri"/>
                  </a:rPr>
                  <a:t> </a:t>
                </a:r>
                <a:r>
                  <a:rPr b="0" lang="fr-FR" sz="1800" spc="-1" strike="noStrike" u="sng">
                    <a:solidFill>
                      <a:srgbClr val="0563c1"/>
                    </a:solidFill>
                    <a:uFillTx/>
                    <a:latin typeface="Calibri"/>
                    <a:hlinkClick r:id="rId144"/>
                  </a:rPr>
                  <a:t>TDD</a:t>
                </a:r>
                <a:endParaRPr b="0" lang="fr-FR" sz="1800" spc="-1" strike="noStrike">
                  <a:latin typeface="Arial"/>
                </a:endParaRPr>
              </a:p>
            </p:txBody>
          </p:sp>
        </p:grpSp>
        <p:sp>
          <p:nvSpPr>
            <p:cNvPr id="481" name="Organigramme : Connecteur 170"/>
            <p:cNvSpPr/>
            <p:nvPr/>
          </p:nvSpPr>
          <p:spPr>
            <a:xfrm>
              <a:off x="13536000" y="16991280"/>
              <a:ext cx="496080" cy="496080"/>
            </a:xfrm>
            <a:prstGeom prst="flowChartConnector">
              <a:avLst/>
            </a:prstGeom>
            <a:noFill/>
            <a:ln w="762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482" name="Groupe 470"/>
          <p:cNvGrpSpPr/>
          <p:nvPr/>
        </p:nvGrpSpPr>
        <p:grpSpPr>
          <a:xfrm>
            <a:off x="16188480" y="9617040"/>
            <a:ext cx="1339200" cy="1691640"/>
            <a:chOff x="16188480" y="9617040"/>
            <a:chExt cx="1339200" cy="1691640"/>
          </a:xfrm>
        </p:grpSpPr>
        <p:sp>
          <p:nvSpPr>
            <p:cNvPr id="483" name="ZoneTexte 471"/>
            <p:cNvSpPr/>
            <p:nvPr/>
          </p:nvSpPr>
          <p:spPr>
            <a:xfrm rot="18873000">
              <a:off x="16227720" y="9970560"/>
              <a:ext cx="1260000" cy="638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fr-FR" sz="1800" spc="-1" strike="noStrike" u="sng">
                  <a:solidFill>
                    <a:srgbClr val="0563c1"/>
                  </a:solidFill>
                  <a:uFillTx/>
                  <a:latin typeface="Calibri"/>
                  <a:hlinkClick r:id="rId145"/>
                </a:rPr>
                <a:t>Uncle</a:t>
              </a:r>
              <a:r>
                <a:rPr b="0" lang="fr-FR" sz="1800" spc="-1" strike="noStrike" u="sng">
                  <a:solidFill>
                    <a:srgbClr val="0563c1"/>
                  </a:solidFill>
                  <a:uFillTx/>
                  <a:latin typeface="Calibri"/>
                  <a:hlinkClick r:id="rId146"/>
                </a:rPr>
                <a:t> </a:t>
              </a:r>
              <a:r>
                <a:rPr b="0" lang="fr-FR" sz="1800" spc="-1" strike="noStrike" u="sng">
                  <a:solidFill>
                    <a:srgbClr val="0563c1"/>
                  </a:solidFill>
                  <a:uFillTx/>
                  <a:latin typeface="Calibri"/>
                  <a:hlinkClick r:id="rId147"/>
                </a:rPr>
                <a:t>Bob’s</a:t>
              </a:r>
              <a:endParaRPr b="0" lang="fr-FR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fr-FR" sz="1800" spc="-1" strike="noStrike" u="sng">
                  <a:solidFill>
                    <a:srgbClr val="0563c1"/>
                  </a:solidFill>
                  <a:uFillTx/>
                  <a:latin typeface="Calibri"/>
                  <a:hlinkClick r:id="rId148"/>
                </a:rPr>
                <a:t>Clean code</a:t>
              </a:r>
              <a:endParaRPr b="0" lang="fr-FR" sz="1800" spc="-1" strike="noStrike">
                <a:latin typeface="Arial"/>
              </a:endParaRPr>
            </a:p>
          </p:txBody>
        </p:sp>
        <p:sp>
          <p:nvSpPr>
            <p:cNvPr id="484" name="Organigramme : Connecteur 472"/>
            <p:cNvSpPr/>
            <p:nvPr/>
          </p:nvSpPr>
          <p:spPr>
            <a:xfrm>
              <a:off x="16253280" y="10990440"/>
              <a:ext cx="318240" cy="318240"/>
            </a:xfrm>
            <a:prstGeom prst="flowChartConnector">
              <a:avLst/>
            </a:prstGeom>
            <a:solidFill>
              <a:srgbClr val="5bb157"/>
            </a:solidFill>
            <a:ln w="76200">
              <a:solidFill>
                <a:srgbClr val="0074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85" name="Connecteur droit 473"/>
          <p:cNvSpPr/>
          <p:nvPr/>
        </p:nvSpPr>
        <p:spPr>
          <a:xfrm flipH="1">
            <a:off x="15315480" y="11149560"/>
            <a:ext cx="937440" cy="21240"/>
          </a:xfrm>
          <a:prstGeom prst="line">
            <a:avLst/>
          </a:prstGeom>
          <a:ln w="19050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6" name="ZoneTexte 58"/>
          <p:cNvSpPr/>
          <p:nvPr/>
        </p:nvSpPr>
        <p:spPr>
          <a:xfrm>
            <a:off x="23863680" y="17634600"/>
            <a:ext cx="222336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fr-FR" sz="2800" spc="-1" strike="noStrike">
                <a:solidFill>
                  <a:srgbClr val="000000"/>
                </a:solidFill>
                <a:latin typeface="Calibri"/>
              </a:rPr>
              <a:t>Business Area</a:t>
            </a:r>
            <a:endParaRPr b="0" lang="fr-FR" sz="2800" spc="-1" strike="noStrike">
              <a:latin typeface="Arial"/>
            </a:endParaRPr>
          </a:p>
        </p:txBody>
      </p:sp>
      <p:grpSp>
        <p:nvGrpSpPr>
          <p:cNvPr id="487" name="Groupe 211"/>
          <p:cNvGrpSpPr/>
          <p:nvPr/>
        </p:nvGrpSpPr>
        <p:grpSpPr>
          <a:xfrm>
            <a:off x="23202000" y="15099840"/>
            <a:ext cx="2008800" cy="1876320"/>
            <a:chOff x="23202000" y="15099840"/>
            <a:chExt cx="2008800" cy="1876320"/>
          </a:xfrm>
        </p:grpSpPr>
        <p:sp>
          <p:nvSpPr>
            <p:cNvPr id="488" name="ZoneTexte 212"/>
            <p:cNvSpPr/>
            <p:nvPr/>
          </p:nvSpPr>
          <p:spPr>
            <a:xfrm rot="18873000">
              <a:off x="23146200" y="15855480"/>
              <a:ext cx="227376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fr-FR" sz="1800" spc="-1" strike="noStrike" u="sng">
                  <a:solidFill>
                    <a:srgbClr val="0563c1"/>
                  </a:solidFill>
                  <a:uFillTx/>
                  <a:latin typeface="Calibri"/>
                  <a:hlinkClick r:id="rId149"/>
                </a:rPr>
                <a:t>Dark</a:t>
              </a:r>
              <a:r>
                <a:rPr b="0" lang="fr-FR" sz="1800" spc="-1" strike="noStrike" u="sng">
                  <a:solidFill>
                    <a:srgbClr val="0563c1"/>
                  </a:solidFill>
                  <a:uFillTx/>
                  <a:latin typeface="Calibri"/>
                  <a:hlinkClick r:id="rId150"/>
                </a:rPr>
                <a:t> Launch</a:t>
              </a:r>
              <a:endParaRPr b="0" lang="fr-FR" sz="1800" spc="-1" strike="noStrike">
                <a:latin typeface="Arial"/>
              </a:endParaRPr>
            </a:p>
          </p:txBody>
        </p:sp>
        <p:sp>
          <p:nvSpPr>
            <p:cNvPr id="489" name="Organigramme : Connecteur 213"/>
            <p:cNvSpPr/>
            <p:nvPr/>
          </p:nvSpPr>
          <p:spPr>
            <a:xfrm>
              <a:off x="23202000" y="16257600"/>
              <a:ext cx="318240" cy="318240"/>
            </a:xfrm>
            <a:prstGeom prst="flowChartConnector">
              <a:avLst/>
            </a:prstGeom>
            <a:solidFill>
              <a:srgbClr val="00ff00"/>
            </a:solidFill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821</TotalTime>
  <Application>LibreOffice/7.3.4.2$Windows_X86_64 LibreOffice_project/728fec16bd5f605073805c3c9e7c4212a0120dc5</Application>
  <AppVersion>15.0000</AppVersion>
  <Words>278</Words>
  <Paragraphs>148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2021-07-24T11:34:59Z</dcterms:created>
  <dc:creator>Moustier Christophe</dc:creator>
  <dc:description/>
  <dc:language>fr-FR</dc:language>
  <cp:lastModifiedBy/>
  <dcterms:modified xsi:type="dcterms:W3CDTF">2022-06-28T00:56:12Z</dcterms:modified>
  <cp:revision>50</cp:revision>
  <dc:subject/>
  <dc:title>Inexhaustive Software Craftsmanship Metro Map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Personnalisé</vt:lpwstr>
  </property>
  <property fmtid="{D5CDD505-2E9C-101B-9397-08002B2CF9AE}" pid="3" name="Slides">
    <vt:i4>1</vt:i4>
  </property>
</Properties>
</file>