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60" r:id="rId4"/>
    <p:sldId id="259" r:id="rId5"/>
    <p:sldId id="261" r:id="rId6"/>
    <p:sldId id="262" r:id="rId7"/>
    <p:sldId id="263" r:id="rId8"/>
    <p:sldId id="265" r:id="rId9"/>
    <p:sldId id="264"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9" d="100"/>
          <a:sy n="79"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USUMI\Desktop\SQL_Project\sql_tabl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OUSUMI\Desktop\SQL_Project\sql_tabl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OUSUMI\Desktop\SQL_Project\sql_tab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OUSUMI\Desktop\SQL_Project\sql_tabl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[Book2]Sheet1!PivotTable1</c:name>
    <c:fmtId val="3"/>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IN" b="1">
                <a:solidFill>
                  <a:schemeClr val="bg1"/>
                </a:solidFill>
              </a:rPr>
              <a:t>Customer count by each country</a:t>
            </a: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Sheet1!$J$2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Sheet1!$I$3:$I$27</c:f>
              <c:strCache>
                <c:ptCount val="24"/>
                <c:pt idx="0">
                  <c:v>USA</c:v>
                </c:pt>
                <c:pt idx="1">
                  <c:v>Canada</c:v>
                </c:pt>
                <c:pt idx="2">
                  <c:v>France</c:v>
                </c:pt>
                <c:pt idx="3">
                  <c:v>Brazil</c:v>
                </c:pt>
                <c:pt idx="4">
                  <c:v>Germany</c:v>
                </c:pt>
                <c:pt idx="5">
                  <c:v>United Kingdom</c:v>
                </c:pt>
                <c:pt idx="6">
                  <c:v>Portugal</c:v>
                </c:pt>
                <c:pt idx="7">
                  <c:v>Czech Republic</c:v>
                </c:pt>
                <c:pt idx="8">
                  <c:v>India</c:v>
                </c:pt>
                <c:pt idx="9">
                  <c:v>Netherlands</c:v>
                </c:pt>
                <c:pt idx="10">
                  <c:v>Spain</c:v>
                </c:pt>
                <c:pt idx="11">
                  <c:v>Poland</c:v>
                </c:pt>
                <c:pt idx="12">
                  <c:v>Belgium</c:v>
                </c:pt>
                <c:pt idx="13">
                  <c:v>Denmark</c:v>
                </c:pt>
                <c:pt idx="14">
                  <c:v>Argentina</c:v>
                </c:pt>
                <c:pt idx="15">
                  <c:v>Norway</c:v>
                </c:pt>
                <c:pt idx="16">
                  <c:v>Hungary</c:v>
                </c:pt>
                <c:pt idx="17">
                  <c:v>Chile</c:v>
                </c:pt>
                <c:pt idx="18">
                  <c:v>Australia</c:v>
                </c:pt>
                <c:pt idx="19">
                  <c:v>Sweden</c:v>
                </c:pt>
                <c:pt idx="20">
                  <c:v>Austria</c:v>
                </c:pt>
                <c:pt idx="21">
                  <c:v>Finland</c:v>
                </c:pt>
                <c:pt idx="22">
                  <c:v>Italy</c:v>
                </c:pt>
                <c:pt idx="23">
                  <c:v>Ireland</c:v>
                </c:pt>
              </c:strCache>
            </c:strRef>
          </c:cat>
          <c:val>
            <c:numRef>
              <c:f>Sheet1!$J$3:$J$27</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00-C6F7-4253-9C8F-D68039FC15DE}"/>
            </c:ext>
          </c:extLst>
        </c:ser>
        <c:dLbls>
          <c:dLblPos val="outEnd"/>
          <c:showLegendKey val="0"/>
          <c:showVal val="1"/>
          <c:showCatName val="0"/>
          <c:showSerName val="0"/>
          <c:showPercent val="0"/>
          <c:showBubbleSize val="0"/>
        </c:dLbls>
        <c:gapWidth val="219"/>
        <c:overlap val="-27"/>
        <c:axId val="1435858319"/>
        <c:axId val="1435864559"/>
      </c:barChart>
      <c:catAx>
        <c:axId val="143585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5864559"/>
        <c:crosses val="autoZero"/>
        <c:auto val="1"/>
        <c:lblAlgn val="ctr"/>
        <c:lblOffset val="100"/>
        <c:noMultiLvlLbl val="0"/>
      </c:catAx>
      <c:valAx>
        <c:axId val="1435864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5858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[Book2]Sheet2!PivotTable2</c:name>
    <c:fmtId val="3"/>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US" b="1">
                <a:solidFill>
                  <a:schemeClr val="bg1"/>
                </a:solidFill>
                <a:latin typeface="Calibri" panose="020F0502020204030204" pitchFamily="34" charset="0"/>
                <a:cs typeface="Calibri" panose="020F0502020204030204" pitchFamily="34" charset="0"/>
              </a:rPr>
              <a:t>Total</a:t>
            </a:r>
            <a:r>
              <a:rPr lang="en-US" b="1" baseline="0">
                <a:solidFill>
                  <a:schemeClr val="bg1"/>
                </a:solidFill>
                <a:latin typeface="Calibri" panose="020F0502020204030204" pitchFamily="34" charset="0"/>
                <a:cs typeface="Calibri" panose="020F0502020204030204" pitchFamily="34" charset="0"/>
              </a:rPr>
              <a:t> Revenue by each Country</a:t>
            </a:r>
            <a:endParaRPr lang="en-US" b="1">
              <a:solidFill>
                <a:schemeClr val="bg1"/>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Sheet2!$J$2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Sheet2!$I$3:$I$27</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Sheet2!$J$3:$J$27</c:f>
              <c:numCache>
                <c:formatCode>General</c:formatCode>
                <c:ptCount val="24"/>
                <c:pt idx="0">
                  <c:v>1040.49</c:v>
                </c:pt>
                <c:pt idx="1">
                  <c:v>535.59</c:v>
                </c:pt>
                <c:pt idx="2">
                  <c:v>427.68</c:v>
                </c:pt>
                <c:pt idx="3">
                  <c:v>389.07</c:v>
                </c:pt>
                <c:pt idx="4">
                  <c:v>334.62</c:v>
                </c:pt>
                <c:pt idx="5">
                  <c:v>273.24</c:v>
                </c:pt>
                <c:pt idx="6">
                  <c:v>245.51999999999998</c:v>
                </c:pt>
                <c:pt idx="7">
                  <c:v>185.13</c:v>
                </c:pt>
                <c:pt idx="8">
                  <c:v>183.15</c:v>
                </c:pt>
                <c:pt idx="9">
                  <c:v>114.84</c:v>
                </c:pt>
                <c:pt idx="10">
                  <c:v>98.01</c:v>
                </c:pt>
                <c:pt idx="11">
                  <c:v>97.02</c:v>
                </c:pt>
                <c:pt idx="12">
                  <c:v>81.180000000000007</c:v>
                </c:pt>
                <c:pt idx="13">
                  <c:v>79.2</c:v>
                </c:pt>
                <c:pt idx="14">
                  <c:v>78.209999999999994</c:v>
                </c:pt>
                <c:pt idx="15">
                  <c:v>76.23</c:v>
                </c:pt>
                <c:pt idx="16">
                  <c:v>75.239999999999995</c:v>
                </c:pt>
                <c:pt idx="17">
                  <c:v>72.27</c:v>
                </c:pt>
                <c:pt idx="18">
                  <c:v>69.3</c:v>
                </c:pt>
                <c:pt idx="19">
                  <c:v>65.34</c:v>
                </c:pt>
                <c:pt idx="20">
                  <c:v>60.39</c:v>
                </c:pt>
                <c:pt idx="21">
                  <c:v>50.49</c:v>
                </c:pt>
                <c:pt idx="22">
                  <c:v>39.6</c:v>
                </c:pt>
                <c:pt idx="23">
                  <c:v>37.619999999999997</c:v>
                </c:pt>
              </c:numCache>
            </c:numRef>
          </c:val>
          <c:extLst>
            <c:ext xmlns:c16="http://schemas.microsoft.com/office/drawing/2014/chart" uri="{C3380CC4-5D6E-409C-BE32-E72D297353CC}">
              <c16:uniqueId val="{00000000-7F45-450C-95B6-7BE4BEED67C8}"/>
            </c:ext>
          </c:extLst>
        </c:ser>
        <c:dLbls>
          <c:dLblPos val="outEnd"/>
          <c:showLegendKey val="0"/>
          <c:showVal val="1"/>
          <c:showCatName val="0"/>
          <c:showSerName val="0"/>
          <c:showPercent val="0"/>
          <c:showBubbleSize val="0"/>
        </c:dLbls>
        <c:gapWidth val="219"/>
        <c:overlap val="-27"/>
        <c:axId val="1753910399"/>
        <c:axId val="1753925279"/>
      </c:barChart>
      <c:catAx>
        <c:axId val="1753910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925279"/>
        <c:crosses val="autoZero"/>
        <c:auto val="1"/>
        <c:lblAlgn val="ctr"/>
        <c:lblOffset val="100"/>
        <c:noMultiLvlLbl val="0"/>
      </c:catAx>
      <c:valAx>
        <c:axId val="1753925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910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[Book2]Sheet4!PivotTable4</c:name>
    <c:fmtId val="4"/>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IN" b="1">
                <a:solidFill>
                  <a:schemeClr val="bg1"/>
                </a:solidFill>
                <a:latin typeface="Calibri" panose="020F0502020204030204" pitchFamily="34" charset="0"/>
                <a:cs typeface="Calibri" panose="020F0502020204030204" pitchFamily="34" charset="0"/>
              </a:rPr>
              <a:t>Top</a:t>
            </a:r>
            <a:r>
              <a:rPr lang="en-IN" b="1" baseline="0">
                <a:solidFill>
                  <a:schemeClr val="bg1"/>
                </a:solidFill>
                <a:latin typeface="Calibri" panose="020F0502020204030204" pitchFamily="34" charset="0"/>
                <a:cs typeface="Calibri" panose="020F0502020204030204" pitchFamily="34" charset="0"/>
              </a:rPr>
              <a:t> selling track in USA</a:t>
            </a:r>
            <a:endParaRPr lang="en-IN" b="1">
              <a:solidFill>
                <a:schemeClr val="bg1"/>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IN"/>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Sheet4!$J$2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Sheet4!$I$3:$I$8</c:f>
              <c:strCache>
                <c:ptCount val="5"/>
                <c:pt idx="0">
                  <c:v>I Looked At You</c:v>
                </c:pt>
                <c:pt idx="1">
                  <c:v>Scentless Apprentice</c:v>
                </c:pt>
                <c:pt idx="2">
                  <c:v>Violent Pornography</c:v>
                </c:pt>
                <c:pt idx="3">
                  <c:v>War Pigs</c:v>
                </c:pt>
                <c:pt idx="4">
                  <c:v>You Know I'm No Good (feat. Ghostface Killah)</c:v>
                </c:pt>
              </c:strCache>
            </c:strRef>
          </c:cat>
          <c:val>
            <c:numRef>
              <c:f>Sheet4!$J$3:$J$8</c:f>
              <c:numCache>
                <c:formatCode>General</c:formatCode>
                <c:ptCount val="5"/>
                <c:pt idx="0">
                  <c:v>4</c:v>
                </c:pt>
                <c:pt idx="1">
                  <c:v>4</c:v>
                </c:pt>
                <c:pt idx="2">
                  <c:v>4</c:v>
                </c:pt>
                <c:pt idx="3">
                  <c:v>6</c:v>
                </c:pt>
                <c:pt idx="4">
                  <c:v>5</c:v>
                </c:pt>
              </c:numCache>
            </c:numRef>
          </c:val>
          <c:extLst>
            <c:ext xmlns:c16="http://schemas.microsoft.com/office/drawing/2014/chart" uri="{C3380CC4-5D6E-409C-BE32-E72D297353CC}">
              <c16:uniqueId val="{00000000-03F3-4062-AC27-C4A8D87104B4}"/>
            </c:ext>
          </c:extLst>
        </c:ser>
        <c:dLbls>
          <c:dLblPos val="outEnd"/>
          <c:showLegendKey val="0"/>
          <c:showVal val="1"/>
          <c:showCatName val="0"/>
          <c:showSerName val="0"/>
          <c:showPercent val="0"/>
          <c:showBubbleSize val="0"/>
        </c:dLbls>
        <c:gapWidth val="219"/>
        <c:overlap val="-27"/>
        <c:axId val="1753936799"/>
        <c:axId val="1753952159"/>
      </c:barChart>
      <c:catAx>
        <c:axId val="175393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753952159"/>
        <c:crosses val="autoZero"/>
        <c:auto val="1"/>
        <c:lblAlgn val="ctr"/>
        <c:lblOffset val="100"/>
        <c:noMultiLvlLbl val="0"/>
      </c:catAx>
      <c:valAx>
        <c:axId val="1753952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936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[sql_table.xlsx]sub 2!PivotTable3</c:name>
    <c:fmtId val="-1"/>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b="1">
                <a:solidFill>
                  <a:schemeClr val="bg1"/>
                </a:solidFill>
              </a:rPr>
              <a:t>Top</a:t>
            </a:r>
            <a:r>
              <a:rPr lang="en-US" b="1" baseline="0">
                <a:solidFill>
                  <a:schemeClr val="bg1"/>
                </a:solidFill>
              </a:rPr>
              <a:t> genres by each country</a:t>
            </a:r>
            <a:endParaRPr lang="en-US" b="1">
              <a:solidFill>
                <a:schemeClr val="bg1"/>
              </a:solidFill>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s>
    <c:plotArea>
      <c:layout/>
      <c:pieChart>
        <c:varyColors val="1"/>
        <c:ser>
          <c:idx val="0"/>
          <c:order val="0"/>
          <c:tx>
            <c:strRef>
              <c:f>'sub 2'!$H$2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DCFC-428F-8F34-634C572539B9}"/>
              </c:ext>
            </c:extLst>
          </c:dPt>
          <c:dPt>
            <c:idx val="1"/>
            <c:bubble3D val="0"/>
            <c:spPr>
              <a:solidFill>
                <a:schemeClr val="accent2"/>
              </a:solidFill>
              <a:ln>
                <a:noFill/>
              </a:ln>
              <a:effectLst/>
            </c:spPr>
            <c:extLst>
              <c:ext xmlns:c16="http://schemas.microsoft.com/office/drawing/2014/chart" uri="{C3380CC4-5D6E-409C-BE32-E72D297353CC}">
                <c16:uniqueId val="{00000003-DCFC-428F-8F34-634C572539B9}"/>
              </c:ext>
            </c:extLst>
          </c:dPt>
          <c:dPt>
            <c:idx val="2"/>
            <c:bubble3D val="0"/>
            <c:spPr>
              <a:solidFill>
                <a:schemeClr val="accent3"/>
              </a:solidFill>
              <a:ln>
                <a:noFill/>
              </a:ln>
              <a:effectLst/>
            </c:spPr>
            <c:extLst>
              <c:ext xmlns:c16="http://schemas.microsoft.com/office/drawing/2014/chart" uri="{C3380CC4-5D6E-409C-BE32-E72D297353CC}">
                <c16:uniqueId val="{00000005-DCFC-428F-8F34-634C572539B9}"/>
              </c:ext>
            </c:extLst>
          </c:dPt>
          <c:dPt>
            <c:idx val="3"/>
            <c:bubble3D val="0"/>
            <c:spPr>
              <a:solidFill>
                <a:schemeClr val="accent4"/>
              </a:solidFill>
              <a:ln>
                <a:noFill/>
              </a:ln>
              <a:effectLst/>
            </c:spPr>
            <c:extLst>
              <c:ext xmlns:c16="http://schemas.microsoft.com/office/drawing/2014/chart" uri="{C3380CC4-5D6E-409C-BE32-E72D297353CC}">
                <c16:uniqueId val="{00000007-DCFC-428F-8F34-634C572539B9}"/>
              </c:ext>
            </c:extLst>
          </c:dPt>
          <c:dPt>
            <c:idx val="4"/>
            <c:bubble3D val="0"/>
            <c:spPr>
              <a:solidFill>
                <a:schemeClr val="accent5"/>
              </a:solidFill>
              <a:ln>
                <a:noFill/>
              </a:ln>
              <a:effectLst/>
            </c:spPr>
            <c:extLst>
              <c:ext xmlns:c16="http://schemas.microsoft.com/office/drawing/2014/chart" uri="{C3380CC4-5D6E-409C-BE32-E72D297353CC}">
                <c16:uniqueId val="{00000009-DCFC-428F-8F34-634C572539B9}"/>
              </c:ext>
            </c:extLst>
          </c:dPt>
          <c:dPt>
            <c:idx val="5"/>
            <c:bubble3D val="0"/>
            <c:spPr>
              <a:solidFill>
                <a:schemeClr val="accent6"/>
              </a:solidFill>
              <a:ln>
                <a:noFill/>
              </a:ln>
              <a:effectLst/>
            </c:spPr>
            <c:extLst>
              <c:ext xmlns:c16="http://schemas.microsoft.com/office/drawing/2014/chart" uri="{C3380CC4-5D6E-409C-BE32-E72D297353CC}">
                <c16:uniqueId val="{0000000B-DCFC-428F-8F34-634C572539B9}"/>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DCFC-428F-8F34-634C572539B9}"/>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DCFC-428F-8F34-634C572539B9}"/>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DCFC-428F-8F34-634C572539B9}"/>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DCFC-428F-8F34-634C572539B9}"/>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DCFC-428F-8F34-634C572539B9}"/>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DCFC-428F-8F34-634C572539B9}"/>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DCFC-428F-8F34-634C572539B9}"/>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DCFC-428F-8F34-634C572539B9}"/>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DCFC-428F-8F34-634C572539B9}"/>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DCFC-428F-8F34-634C572539B9}"/>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DCFC-428F-8F34-634C572539B9}"/>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DCFC-428F-8F34-634C572539B9}"/>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DCFC-428F-8F34-634C572539B9}"/>
              </c:ext>
            </c:extLst>
          </c:dPt>
          <c:dPt>
            <c:idx val="19"/>
            <c:bubble3D val="0"/>
            <c:spPr>
              <a:solidFill>
                <a:schemeClr val="accent2">
                  <a:lumMod val="80000"/>
                </a:schemeClr>
              </a:solidFill>
              <a:ln>
                <a:noFill/>
              </a:ln>
              <a:effectLst/>
            </c:spPr>
            <c:extLst>
              <c:ext xmlns:c16="http://schemas.microsoft.com/office/drawing/2014/chart" uri="{C3380CC4-5D6E-409C-BE32-E72D297353CC}">
                <c16:uniqueId val="{00000027-DCFC-428F-8F34-634C572539B9}"/>
              </c:ext>
            </c:extLst>
          </c:dPt>
          <c:dPt>
            <c:idx val="20"/>
            <c:bubble3D val="0"/>
            <c:spPr>
              <a:solidFill>
                <a:schemeClr val="accent3">
                  <a:lumMod val="80000"/>
                </a:schemeClr>
              </a:solidFill>
              <a:ln>
                <a:noFill/>
              </a:ln>
              <a:effectLst/>
            </c:spPr>
            <c:extLst>
              <c:ext xmlns:c16="http://schemas.microsoft.com/office/drawing/2014/chart" uri="{C3380CC4-5D6E-409C-BE32-E72D297353CC}">
                <c16:uniqueId val="{00000029-DCFC-428F-8F34-634C572539B9}"/>
              </c:ext>
            </c:extLst>
          </c:dPt>
          <c:dPt>
            <c:idx val="21"/>
            <c:bubble3D val="0"/>
            <c:spPr>
              <a:solidFill>
                <a:schemeClr val="accent4">
                  <a:lumMod val="80000"/>
                </a:schemeClr>
              </a:solidFill>
              <a:ln>
                <a:noFill/>
              </a:ln>
              <a:effectLst/>
            </c:spPr>
            <c:extLst>
              <c:ext xmlns:c16="http://schemas.microsoft.com/office/drawing/2014/chart" uri="{C3380CC4-5D6E-409C-BE32-E72D297353CC}">
                <c16:uniqueId val="{0000002B-DCFC-428F-8F34-634C572539B9}"/>
              </c:ext>
            </c:extLst>
          </c:dPt>
          <c:dPt>
            <c:idx val="22"/>
            <c:bubble3D val="0"/>
            <c:spPr>
              <a:solidFill>
                <a:schemeClr val="accent5">
                  <a:lumMod val="80000"/>
                </a:schemeClr>
              </a:solidFill>
              <a:ln>
                <a:noFill/>
              </a:ln>
              <a:effectLst/>
            </c:spPr>
            <c:extLst>
              <c:ext xmlns:c16="http://schemas.microsoft.com/office/drawing/2014/chart" uri="{C3380CC4-5D6E-409C-BE32-E72D297353CC}">
                <c16:uniqueId val="{0000002D-DCFC-428F-8F34-634C572539B9}"/>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'sub 2'!$G$3:$G$28</c:f>
              <c:multiLvlStrCache>
                <c:ptCount val="23"/>
                <c:lvl>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lvl>
                <c:lvl>
                  <c:pt idx="0">
                    <c:v>Alternative &amp; Punk</c:v>
                  </c:pt>
                  <c:pt idx="2">
                    <c:v>Rock</c:v>
                  </c:pt>
                </c:lvl>
              </c:multiLvlStrCache>
            </c:multiLvlStrRef>
          </c:cat>
          <c:val>
            <c:numRef>
              <c:f>'sub 2'!$H$3:$H$28</c:f>
              <c:numCache>
                <c:formatCode>General</c:formatCode>
                <c:ptCount val="23"/>
                <c:pt idx="0">
                  <c:v>203.94</c:v>
                </c:pt>
                <c:pt idx="1">
                  <c:v>360.36</c:v>
                </c:pt>
                <c:pt idx="2">
                  <c:v>341.55</c:v>
                </c:pt>
                <c:pt idx="3">
                  <c:v>229.68</c:v>
                </c:pt>
                <c:pt idx="4">
                  <c:v>1993.86</c:v>
                </c:pt>
                <c:pt idx="5">
                  <c:v>3536.28</c:v>
                </c:pt>
                <c:pt idx="6">
                  <c:v>622.71</c:v>
                </c:pt>
                <c:pt idx="7">
                  <c:v>1664.19</c:v>
                </c:pt>
                <c:pt idx="8">
                  <c:v>118.8</c:v>
                </c:pt>
                <c:pt idx="9">
                  <c:v>398.97</c:v>
                </c:pt>
                <c:pt idx="10">
                  <c:v>1985.94</c:v>
                </c:pt>
                <c:pt idx="11">
                  <c:v>2105.73</c:v>
                </c:pt>
                <c:pt idx="12">
                  <c:v>515.79</c:v>
                </c:pt>
                <c:pt idx="13">
                  <c:v>964.26</c:v>
                </c:pt>
                <c:pt idx="14">
                  <c:v>883.08</c:v>
                </c:pt>
                <c:pt idx="15">
                  <c:v>389.07</c:v>
                </c:pt>
                <c:pt idx="16">
                  <c:v>241.56</c:v>
                </c:pt>
                <c:pt idx="17">
                  <c:v>385.11</c:v>
                </c:pt>
                <c:pt idx="18">
                  <c:v>356.4</c:v>
                </c:pt>
                <c:pt idx="19">
                  <c:v>1147.4100000000001</c:v>
                </c:pt>
                <c:pt idx="20">
                  <c:v>525.69000000000005</c:v>
                </c:pt>
                <c:pt idx="21">
                  <c:v>646.47</c:v>
                </c:pt>
                <c:pt idx="22">
                  <c:v>1682.01</c:v>
                </c:pt>
              </c:numCache>
            </c:numRef>
          </c:val>
          <c:extLst>
            <c:ext xmlns:c16="http://schemas.microsoft.com/office/drawing/2014/chart" uri="{C3380CC4-5D6E-409C-BE32-E72D297353CC}">
              <c16:uniqueId val="{0000002E-DCFC-428F-8F34-634C572539B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[sql_table.xlsx]Sheet5!PivotTable2</c:name>
    <c:fmtId val="-1"/>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IN" sz="1400" b="1">
                <a:solidFill>
                  <a:schemeClr val="bg1"/>
                </a:solidFill>
                <a:latin typeface="Calibri" panose="020F0502020204030204" pitchFamily="34" charset="0"/>
                <a:cs typeface="Calibri" panose="020F0502020204030204" pitchFamily="34" charset="0"/>
              </a:rPr>
              <a:t>Purchase</a:t>
            </a:r>
            <a:r>
              <a:rPr lang="en-IN" sz="1400" b="1" baseline="0">
                <a:solidFill>
                  <a:schemeClr val="bg1"/>
                </a:solidFill>
                <a:latin typeface="Calibri" panose="020F0502020204030204" pitchFamily="34" charset="0"/>
                <a:cs typeface="Calibri" panose="020F0502020204030204" pitchFamily="34" charset="0"/>
              </a:rPr>
              <a:t> count by each customer</a:t>
            </a:r>
            <a:endParaRPr lang="en-IN" sz="1400" b="1">
              <a:solidFill>
                <a:schemeClr val="bg1"/>
              </a:solidFill>
              <a:latin typeface="Calibri" panose="020F0502020204030204" pitchFamily="34" charset="0"/>
              <a:cs typeface="Calibri" panose="020F0502020204030204" pitchFamily="34" charset="0"/>
            </a:endParaRPr>
          </a:p>
        </c:rich>
      </c:tx>
      <c:layout>
        <c:manualLayout>
          <c:xMode val="edge"/>
          <c:yMode val="edge"/>
          <c:x val="0.37544685990338167"/>
          <c:y val="1.7511854974263087E-2"/>
        </c:manualLayout>
      </c:layout>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3087374061603368E-2"/>
          <c:y val="0.17917874396135267"/>
          <c:w val="0.94186329870163898"/>
          <c:h val="0.39831716687587965"/>
        </c:manualLayout>
      </c:layout>
      <c:barChart>
        <c:barDir val="col"/>
        <c:grouping val="clustered"/>
        <c:varyColors val="0"/>
        <c:ser>
          <c:idx val="0"/>
          <c:order val="0"/>
          <c:tx>
            <c:strRef>
              <c:f>Sheet5!$B$1</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Sheet5!$A$2:$A$19</c:f>
              <c:strCache>
                <c:ptCount val="17"/>
                <c:pt idx="0">
                  <c:v>FrantišekWichterlová</c:v>
                </c:pt>
                <c:pt idx="1">
                  <c:v>MadalenaSampaio</c:v>
                </c:pt>
                <c:pt idx="2">
                  <c:v>FernandaRamos</c:v>
                </c:pt>
                <c:pt idx="3">
                  <c:v>EdwardFrancis</c:v>
                </c:pt>
                <c:pt idx="4">
                  <c:v>HughO'Reilly</c:v>
                </c:pt>
                <c:pt idx="5">
                  <c:v>LuísGonçalves</c:v>
                </c:pt>
                <c:pt idx="6">
                  <c:v>ManojPareek</c:v>
                </c:pt>
                <c:pt idx="7">
                  <c:v>LuisRojas</c:v>
                </c:pt>
                <c:pt idx="8">
                  <c:v>JoãoFernandes</c:v>
                </c:pt>
                <c:pt idx="9">
                  <c:v>RichardCunningham</c:v>
                </c:pt>
                <c:pt idx="10">
                  <c:v>DanMiller</c:v>
                </c:pt>
                <c:pt idx="11">
                  <c:v>EduardoMartins</c:v>
                </c:pt>
                <c:pt idx="12">
                  <c:v>IsabelleMercier</c:v>
                </c:pt>
                <c:pt idx="13">
                  <c:v>HeatherLeacock</c:v>
                </c:pt>
                <c:pt idx="14">
                  <c:v>EllieSullivan</c:v>
                </c:pt>
                <c:pt idx="15">
                  <c:v>JackSmith</c:v>
                </c:pt>
                <c:pt idx="16">
                  <c:v>HelenaHolý</c:v>
                </c:pt>
              </c:strCache>
            </c:strRef>
          </c:cat>
          <c:val>
            <c:numRef>
              <c:f>Sheet5!$B$2:$B$19</c:f>
              <c:numCache>
                <c:formatCode>General</c:formatCode>
                <c:ptCount val="17"/>
                <c:pt idx="0">
                  <c:v>18</c:v>
                </c:pt>
                <c:pt idx="1">
                  <c:v>16</c:v>
                </c:pt>
                <c:pt idx="2">
                  <c:v>15</c:v>
                </c:pt>
                <c:pt idx="3">
                  <c:v>13</c:v>
                </c:pt>
                <c:pt idx="4">
                  <c:v>13</c:v>
                </c:pt>
                <c:pt idx="5">
                  <c:v>13</c:v>
                </c:pt>
                <c:pt idx="6">
                  <c:v>13</c:v>
                </c:pt>
                <c:pt idx="7">
                  <c:v>13</c:v>
                </c:pt>
                <c:pt idx="8">
                  <c:v>13</c:v>
                </c:pt>
                <c:pt idx="9">
                  <c:v>12</c:v>
                </c:pt>
                <c:pt idx="10">
                  <c:v>12</c:v>
                </c:pt>
                <c:pt idx="11">
                  <c:v>12</c:v>
                </c:pt>
                <c:pt idx="12">
                  <c:v>12</c:v>
                </c:pt>
                <c:pt idx="13">
                  <c:v>12</c:v>
                </c:pt>
                <c:pt idx="14">
                  <c:v>12</c:v>
                </c:pt>
                <c:pt idx="15">
                  <c:v>12</c:v>
                </c:pt>
                <c:pt idx="16">
                  <c:v>12</c:v>
                </c:pt>
              </c:numCache>
            </c:numRef>
          </c:val>
          <c:extLst>
            <c:ext xmlns:c16="http://schemas.microsoft.com/office/drawing/2014/chart" uri="{C3380CC4-5D6E-409C-BE32-E72D297353CC}">
              <c16:uniqueId val="{00000000-1958-43AB-BC07-AAC1B7368494}"/>
            </c:ext>
          </c:extLst>
        </c:ser>
        <c:dLbls>
          <c:dLblPos val="outEnd"/>
          <c:showLegendKey val="0"/>
          <c:showVal val="1"/>
          <c:showCatName val="0"/>
          <c:showSerName val="0"/>
          <c:showPercent val="0"/>
          <c:showBubbleSize val="0"/>
        </c:dLbls>
        <c:gapWidth val="219"/>
        <c:axId val="1433113407"/>
        <c:axId val="1433091327"/>
      </c:barChart>
      <c:catAx>
        <c:axId val="1433113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3091327"/>
        <c:crosses val="autoZero"/>
        <c:auto val="1"/>
        <c:lblAlgn val="ctr"/>
        <c:lblOffset val="100"/>
        <c:noMultiLvlLbl val="0"/>
      </c:catAx>
      <c:valAx>
        <c:axId val="1433091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1134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[sql_table.xlsx]obj 7!PivotTable3</c:name>
    <c:fmtId val="-1"/>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US" b="1">
                <a:solidFill>
                  <a:schemeClr val="bg1"/>
                </a:solidFill>
                <a:latin typeface="Calibri" panose="020F0502020204030204" pitchFamily="34" charset="0"/>
                <a:cs typeface="Calibri" panose="020F0502020204030204" pitchFamily="34" charset="0"/>
              </a:rPr>
              <a:t>Avg</a:t>
            </a:r>
            <a:r>
              <a:rPr lang="en-US" b="1" baseline="0">
                <a:solidFill>
                  <a:schemeClr val="bg1"/>
                </a:solidFill>
                <a:latin typeface="Calibri" panose="020F0502020204030204" pitchFamily="34" charset="0"/>
                <a:cs typeface="Calibri" panose="020F0502020204030204" pitchFamily="34" charset="0"/>
              </a:rPr>
              <a:t> order_value by each customer</a:t>
            </a:r>
            <a:endParaRPr lang="en-US" b="1">
              <a:solidFill>
                <a:schemeClr val="bg1"/>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 7'!$L$1</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 7'!$K$2:$K$17</c:f>
              <c:strCache>
                <c:ptCount val="15"/>
                <c:pt idx="0">
                  <c:v>CamilleBernard</c:v>
                </c:pt>
                <c:pt idx="1">
                  <c:v>EnriqueMuñoz</c:v>
                </c:pt>
                <c:pt idx="2">
                  <c:v>FrançoisTremblay</c:v>
                </c:pt>
                <c:pt idx="3">
                  <c:v>FrankHarris</c:v>
                </c:pt>
                <c:pt idx="4">
                  <c:v>FrankRalston</c:v>
                </c:pt>
                <c:pt idx="5">
                  <c:v>FynnZimmermann</c:v>
                </c:pt>
                <c:pt idx="6">
                  <c:v>HelenaHolý</c:v>
                </c:pt>
                <c:pt idx="7">
                  <c:v>HughO'Reilly</c:v>
                </c:pt>
                <c:pt idx="8">
                  <c:v>MichelleBrooks</c:v>
                </c:pt>
                <c:pt idx="9">
                  <c:v>PatrickGray</c:v>
                </c:pt>
                <c:pt idx="10">
                  <c:v>PhilHughes</c:v>
                </c:pt>
                <c:pt idx="11">
                  <c:v>PujaSrivastava</c:v>
                </c:pt>
                <c:pt idx="12">
                  <c:v>RobertBrown</c:v>
                </c:pt>
                <c:pt idx="13">
                  <c:v>SteveMurray</c:v>
                </c:pt>
                <c:pt idx="14">
                  <c:v>WyattGirard</c:v>
                </c:pt>
              </c:strCache>
            </c:strRef>
          </c:cat>
          <c:val>
            <c:numRef>
              <c:f>'obj 7'!$L$2:$L$17</c:f>
              <c:numCache>
                <c:formatCode>General</c:formatCode>
                <c:ptCount val="15"/>
                <c:pt idx="0">
                  <c:v>8.8000000000000007</c:v>
                </c:pt>
                <c:pt idx="1">
                  <c:v>8.91</c:v>
                </c:pt>
                <c:pt idx="2">
                  <c:v>11.11</c:v>
                </c:pt>
                <c:pt idx="3">
                  <c:v>9.2799999999999994</c:v>
                </c:pt>
                <c:pt idx="4">
                  <c:v>8.91</c:v>
                </c:pt>
                <c:pt idx="5">
                  <c:v>9.41</c:v>
                </c:pt>
                <c:pt idx="6">
                  <c:v>10.73</c:v>
                </c:pt>
                <c:pt idx="7">
                  <c:v>8.83</c:v>
                </c:pt>
                <c:pt idx="8">
                  <c:v>9.9</c:v>
                </c:pt>
                <c:pt idx="9">
                  <c:v>9.35</c:v>
                </c:pt>
                <c:pt idx="10">
                  <c:v>8.91</c:v>
                </c:pt>
                <c:pt idx="11">
                  <c:v>8.91</c:v>
                </c:pt>
                <c:pt idx="12">
                  <c:v>10.15</c:v>
                </c:pt>
                <c:pt idx="13">
                  <c:v>8.8000000000000007</c:v>
                </c:pt>
                <c:pt idx="14">
                  <c:v>9.09</c:v>
                </c:pt>
              </c:numCache>
            </c:numRef>
          </c:val>
          <c:extLst>
            <c:ext xmlns:c16="http://schemas.microsoft.com/office/drawing/2014/chart" uri="{C3380CC4-5D6E-409C-BE32-E72D297353CC}">
              <c16:uniqueId val="{00000000-F6B7-4B03-BF5C-55C0F64BDE06}"/>
            </c:ext>
          </c:extLst>
        </c:ser>
        <c:dLbls>
          <c:dLblPos val="outEnd"/>
          <c:showLegendKey val="0"/>
          <c:showVal val="1"/>
          <c:showCatName val="0"/>
          <c:showSerName val="0"/>
          <c:showPercent val="0"/>
          <c:showBubbleSize val="0"/>
        </c:dLbls>
        <c:gapWidth val="219"/>
        <c:overlap val="-27"/>
        <c:axId val="1433111487"/>
        <c:axId val="1433100927"/>
      </c:barChart>
      <c:catAx>
        <c:axId val="143311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3100927"/>
        <c:crosses val="autoZero"/>
        <c:auto val="1"/>
        <c:lblAlgn val="ctr"/>
        <c:lblOffset val="100"/>
        <c:noMultiLvlLbl val="0"/>
      </c:catAx>
      <c:valAx>
        <c:axId val="143310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3111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[sql_table.xlsx]sub 11!PivotTable1</c:name>
    <c:fmtId val="-1"/>
  </c:pivotSource>
  <c:chart>
    <c:title>
      <c:tx>
        <c:rich>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r>
              <a:rPr lang="en-US" b="1">
                <a:solidFill>
                  <a:schemeClr val="bg1"/>
                </a:solidFill>
                <a:latin typeface="Calibri" panose="020F0502020204030204" pitchFamily="34" charset="0"/>
                <a:cs typeface="Calibri" panose="020F0502020204030204" pitchFamily="34" charset="0"/>
              </a:rPr>
              <a:t>avg_total_spent</a:t>
            </a:r>
            <a:r>
              <a:rPr lang="en-US" b="1" baseline="0">
                <a:solidFill>
                  <a:schemeClr val="bg1"/>
                </a:solidFill>
                <a:latin typeface="Calibri" panose="020F0502020204030204" pitchFamily="34" charset="0"/>
                <a:cs typeface="Calibri" panose="020F0502020204030204" pitchFamily="34" charset="0"/>
              </a:rPr>
              <a:t> by  country</a:t>
            </a:r>
            <a:endParaRPr lang="en-US" b="1">
              <a:solidFill>
                <a:schemeClr val="bg1"/>
              </a:solidFill>
              <a:latin typeface="Calibri" panose="020F0502020204030204" pitchFamily="34" charset="0"/>
              <a:cs typeface="Calibri" panose="020F0502020204030204" pitchFamily="34" charset="0"/>
            </a:endParaRPr>
          </a:p>
        </c:rich>
      </c:tx>
      <c:overlay val="0"/>
      <c:spPr>
        <a:solidFill>
          <a:schemeClr val="accent2">
            <a:lumMod val="20000"/>
            <a:lumOff val="80000"/>
          </a:schemeClr>
        </a:solidFill>
        <a:ln>
          <a:noFill/>
        </a:ln>
        <a:effectLst/>
      </c:spPr>
      <c:txPr>
        <a:bodyPr rot="0" spcFirstLastPara="1" vertOverflow="ellipsis" vert="horz" wrap="square" anchor="ctr" anchorCtr="1"/>
        <a:lstStyle/>
        <a:p>
          <a:pPr>
            <a:defRPr sz="1400" b="1" i="0" u="none" strike="noStrike" kern="1200" spc="0" baseline="0">
              <a:solidFill>
                <a:schemeClr val="bg1"/>
              </a:solidFill>
              <a:latin typeface="Calibri" panose="020F0502020204030204" pitchFamily="34" charset="0"/>
              <a:ea typeface="+mn-ea"/>
              <a:cs typeface="Calibri" panose="020F050202020403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4.449022045618911E-3"/>
              <c:y val="3.8973554043013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dLbl>
          <c:idx val="0"/>
          <c:layout>
            <c:manualLayout>
              <c:x val="-4.449022045618911E-3"/>
              <c:y val="3.8973554043013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layout>
            <c:manualLayout>
              <c:x val="-4.449022045618911E-3"/>
              <c:y val="3.89735540430134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pivotFmt>
      <c:pivotFmt>
        <c:idx val="51"/>
        <c:spPr>
          <a:solidFill>
            <a:schemeClr val="accent1"/>
          </a:solidFill>
          <a:ln>
            <a:noFill/>
          </a:ln>
          <a:effectLst/>
        </c:spPr>
      </c:pivotFmt>
    </c:pivotFmts>
    <c:plotArea>
      <c:layout/>
      <c:pieChart>
        <c:varyColors val="1"/>
        <c:ser>
          <c:idx val="0"/>
          <c:order val="0"/>
          <c:tx>
            <c:strRef>
              <c:f>'sub 11'!$J$2</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4C13-4C97-B68C-C48CC9D6E6E1}"/>
              </c:ext>
            </c:extLst>
          </c:dPt>
          <c:dPt>
            <c:idx val="1"/>
            <c:bubble3D val="0"/>
            <c:spPr>
              <a:solidFill>
                <a:schemeClr val="accent2"/>
              </a:solidFill>
              <a:ln>
                <a:noFill/>
              </a:ln>
              <a:effectLst/>
            </c:spPr>
            <c:extLst>
              <c:ext xmlns:c16="http://schemas.microsoft.com/office/drawing/2014/chart" uri="{C3380CC4-5D6E-409C-BE32-E72D297353CC}">
                <c16:uniqueId val="{00000003-4C13-4C97-B68C-C48CC9D6E6E1}"/>
              </c:ext>
            </c:extLst>
          </c:dPt>
          <c:dPt>
            <c:idx val="2"/>
            <c:bubble3D val="0"/>
            <c:spPr>
              <a:solidFill>
                <a:schemeClr val="accent3"/>
              </a:solidFill>
              <a:ln>
                <a:noFill/>
              </a:ln>
              <a:effectLst/>
            </c:spPr>
            <c:extLst>
              <c:ext xmlns:c16="http://schemas.microsoft.com/office/drawing/2014/chart" uri="{C3380CC4-5D6E-409C-BE32-E72D297353CC}">
                <c16:uniqueId val="{00000005-4C13-4C97-B68C-C48CC9D6E6E1}"/>
              </c:ext>
            </c:extLst>
          </c:dPt>
          <c:dPt>
            <c:idx val="3"/>
            <c:bubble3D val="0"/>
            <c:spPr>
              <a:solidFill>
                <a:schemeClr val="accent4"/>
              </a:solidFill>
              <a:ln>
                <a:noFill/>
              </a:ln>
              <a:effectLst/>
            </c:spPr>
            <c:extLst>
              <c:ext xmlns:c16="http://schemas.microsoft.com/office/drawing/2014/chart" uri="{C3380CC4-5D6E-409C-BE32-E72D297353CC}">
                <c16:uniqueId val="{00000007-4C13-4C97-B68C-C48CC9D6E6E1}"/>
              </c:ext>
            </c:extLst>
          </c:dPt>
          <c:dPt>
            <c:idx val="4"/>
            <c:bubble3D val="0"/>
            <c:spPr>
              <a:solidFill>
                <a:schemeClr val="accent5"/>
              </a:solidFill>
              <a:ln>
                <a:noFill/>
              </a:ln>
              <a:effectLst/>
            </c:spPr>
            <c:extLst>
              <c:ext xmlns:c16="http://schemas.microsoft.com/office/drawing/2014/chart" uri="{C3380CC4-5D6E-409C-BE32-E72D297353CC}">
                <c16:uniqueId val="{00000009-4C13-4C97-B68C-C48CC9D6E6E1}"/>
              </c:ext>
            </c:extLst>
          </c:dPt>
          <c:dPt>
            <c:idx val="5"/>
            <c:bubble3D val="0"/>
            <c:spPr>
              <a:solidFill>
                <a:schemeClr val="accent6"/>
              </a:solidFill>
              <a:ln>
                <a:noFill/>
              </a:ln>
              <a:effectLst/>
            </c:spPr>
            <c:extLst>
              <c:ext xmlns:c16="http://schemas.microsoft.com/office/drawing/2014/chart" uri="{C3380CC4-5D6E-409C-BE32-E72D297353CC}">
                <c16:uniqueId val="{0000000B-4C13-4C97-B68C-C48CC9D6E6E1}"/>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4C13-4C97-B68C-C48CC9D6E6E1}"/>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4C13-4C97-B68C-C48CC9D6E6E1}"/>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4C13-4C97-B68C-C48CC9D6E6E1}"/>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4C13-4C97-B68C-C48CC9D6E6E1}"/>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4C13-4C97-B68C-C48CC9D6E6E1}"/>
              </c:ext>
            </c:extLst>
          </c:dPt>
          <c:dPt>
            <c:idx val="11"/>
            <c:bubble3D val="0"/>
            <c:spPr>
              <a:solidFill>
                <a:schemeClr val="accent6">
                  <a:lumMod val="60000"/>
                </a:schemeClr>
              </a:solidFill>
              <a:ln>
                <a:noFill/>
              </a:ln>
              <a:effectLst/>
            </c:spPr>
            <c:extLst>
              <c:ext xmlns:c16="http://schemas.microsoft.com/office/drawing/2014/chart" uri="{C3380CC4-5D6E-409C-BE32-E72D297353CC}">
                <c16:uniqueId val="{00000017-4C13-4C97-B68C-C48CC9D6E6E1}"/>
              </c:ext>
            </c:extLst>
          </c:dPt>
          <c:dPt>
            <c:idx val="12"/>
            <c:bubble3D val="0"/>
            <c:spPr>
              <a:solidFill>
                <a:schemeClr val="accent1">
                  <a:lumMod val="80000"/>
                  <a:lumOff val="20000"/>
                </a:schemeClr>
              </a:solidFill>
              <a:ln>
                <a:noFill/>
              </a:ln>
              <a:effectLst/>
            </c:spPr>
            <c:extLst>
              <c:ext xmlns:c16="http://schemas.microsoft.com/office/drawing/2014/chart" uri="{C3380CC4-5D6E-409C-BE32-E72D297353CC}">
                <c16:uniqueId val="{00000019-4C13-4C97-B68C-C48CC9D6E6E1}"/>
              </c:ext>
            </c:extLst>
          </c:dPt>
          <c:dPt>
            <c:idx val="13"/>
            <c:bubble3D val="0"/>
            <c:spPr>
              <a:solidFill>
                <a:schemeClr val="accent2">
                  <a:lumMod val="80000"/>
                  <a:lumOff val="20000"/>
                </a:schemeClr>
              </a:solidFill>
              <a:ln>
                <a:noFill/>
              </a:ln>
              <a:effectLst/>
            </c:spPr>
            <c:extLst>
              <c:ext xmlns:c16="http://schemas.microsoft.com/office/drawing/2014/chart" uri="{C3380CC4-5D6E-409C-BE32-E72D297353CC}">
                <c16:uniqueId val="{0000001B-4C13-4C97-B68C-C48CC9D6E6E1}"/>
              </c:ext>
            </c:extLst>
          </c:dPt>
          <c:dPt>
            <c:idx val="14"/>
            <c:bubble3D val="0"/>
            <c:spPr>
              <a:solidFill>
                <a:schemeClr val="accent3">
                  <a:lumMod val="80000"/>
                  <a:lumOff val="20000"/>
                </a:schemeClr>
              </a:solidFill>
              <a:ln>
                <a:noFill/>
              </a:ln>
              <a:effectLst/>
            </c:spPr>
            <c:extLst>
              <c:ext xmlns:c16="http://schemas.microsoft.com/office/drawing/2014/chart" uri="{C3380CC4-5D6E-409C-BE32-E72D297353CC}">
                <c16:uniqueId val="{0000001D-4C13-4C97-B68C-C48CC9D6E6E1}"/>
              </c:ext>
            </c:extLst>
          </c:dPt>
          <c:dPt>
            <c:idx val="15"/>
            <c:bubble3D val="0"/>
            <c:spPr>
              <a:solidFill>
                <a:schemeClr val="accent4">
                  <a:lumMod val="80000"/>
                  <a:lumOff val="20000"/>
                </a:schemeClr>
              </a:solidFill>
              <a:ln>
                <a:noFill/>
              </a:ln>
              <a:effectLst/>
            </c:spPr>
            <c:extLst>
              <c:ext xmlns:c16="http://schemas.microsoft.com/office/drawing/2014/chart" uri="{C3380CC4-5D6E-409C-BE32-E72D297353CC}">
                <c16:uniqueId val="{0000001F-4C13-4C97-B68C-C48CC9D6E6E1}"/>
              </c:ext>
            </c:extLst>
          </c:dPt>
          <c:dPt>
            <c:idx val="16"/>
            <c:bubble3D val="0"/>
            <c:spPr>
              <a:solidFill>
                <a:schemeClr val="accent5">
                  <a:lumMod val="80000"/>
                  <a:lumOff val="20000"/>
                </a:schemeClr>
              </a:solidFill>
              <a:ln>
                <a:noFill/>
              </a:ln>
              <a:effectLst/>
            </c:spPr>
            <c:extLst>
              <c:ext xmlns:c16="http://schemas.microsoft.com/office/drawing/2014/chart" uri="{C3380CC4-5D6E-409C-BE32-E72D297353CC}">
                <c16:uniqueId val="{00000021-4C13-4C97-B68C-C48CC9D6E6E1}"/>
              </c:ext>
            </c:extLst>
          </c:dPt>
          <c:dPt>
            <c:idx val="17"/>
            <c:bubble3D val="0"/>
            <c:spPr>
              <a:solidFill>
                <a:schemeClr val="accent6">
                  <a:lumMod val="80000"/>
                  <a:lumOff val="20000"/>
                </a:schemeClr>
              </a:solidFill>
              <a:ln>
                <a:noFill/>
              </a:ln>
              <a:effectLst/>
            </c:spPr>
            <c:extLst>
              <c:ext xmlns:c16="http://schemas.microsoft.com/office/drawing/2014/chart" uri="{C3380CC4-5D6E-409C-BE32-E72D297353CC}">
                <c16:uniqueId val="{00000023-4C13-4C97-B68C-C48CC9D6E6E1}"/>
              </c:ext>
            </c:extLst>
          </c:dPt>
          <c:dPt>
            <c:idx val="18"/>
            <c:bubble3D val="0"/>
            <c:spPr>
              <a:solidFill>
                <a:schemeClr val="accent1">
                  <a:lumMod val="80000"/>
                </a:schemeClr>
              </a:solidFill>
              <a:ln>
                <a:noFill/>
              </a:ln>
              <a:effectLst/>
            </c:spPr>
            <c:extLst>
              <c:ext xmlns:c16="http://schemas.microsoft.com/office/drawing/2014/chart" uri="{C3380CC4-5D6E-409C-BE32-E72D297353CC}">
                <c16:uniqueId val="{00000025-4C13-4C97-B68C-C48CC9D6E6E1}"/>
              </c:ext>
            </c:extLst>
          </c:dPt>
          <c:dPt>
            <c:idx val="19"/>
            <c:bubble3D val="0"/>
            <c:spPr>
              <a:solidFill>
                <a:schemeClr val="accent2">
                  <a:lumMod val="80000"/>
                </a:schemeClr>
              </a:solidFill>
              <a:ln>
                <a:noFill/>
              </a:ln>
              <a:effectLst/>
            </c:spPr>
            <c:extLst>
              <c:ext xmlns:c16="http://schemas.microsoft.com/office/drawing/2014/chart" uri="{C3380CC4-5D6E-409C-BE32-E72D297353CC}">
                <c16:uniqueId val="{00000027-4C13-4C97-B68C-C48CC9D6E6E1}"/>
              </c:ext>
            </c:extLst>
          </c:dPt>
          <c:dPt>
            <c:idx val="20"/>
            <c:bubble3D val="0"/>
            <c:spPr>
              <a:solidFill>
                <a:schemeClr val="accent3">
                  <a:lumMod val="80000"/>
                </a:schemeClr>
              </a:solidFill>
              <a:ln>
                <a:noFill/>
              </a:ln>
              <a:effectLst/>
            </c:spPr>
            <c:extLst>
              <c:ext xmlns:c16="http://schemas.microsoft.com/office/drawing/2014/chart" uri="{C3380CC4-5D6E-409C-BE32-E72D297353CC}">
                <c16:uniqueId val="{00000029-4C13-4C97-B68C-C48CC9D6E6E1}"/>
              </c:ext>
            </c:extLst>
          </c:dPt>
          <c:dPt>
            <c:idx val="21"/>
            <c:bubble3D val="0"/>
            <c:spPr>
              <a:solidFill>
                <a:schemeClr val="accent4">
                  <a:lumMod val="80000"/>
                </a:schemeClr>
              </a:solidFill>
              <a:ln>
                <a:noFill/>
              </a:ln>
              <a:effectLst/>
            </c:spPr>
            <c:extLst>
              <c:ext xmlns:c16="http://schemas.microsoft.com/office/drawing/2014/chart" uri="{C3380CC4-5D6E-409C-BE32-E72D297353CC}">
                <c16:uniqueId val="{0000002B-4C13-4C97-B68C-C48CC9D6E6E1}"/>
              </c:ext>
            </c:extLst>
          </c:dPt>
          <c:dPt>
            <c:idx val="22"/>
            <c:bubble3D val="0"/>
            <c:spPr>
              <a:solidFill>
                <a:schemeClr val="accent5">
                  <a:lumMod val="80000"/>
                </a:schemeClr>
              </a:solidFill>
              <a:ln>
                <a:noFill/>
              </a:ln>
              <a:effectLst/>
            </c:spPr>
            <c:extLst>
              <c:ext xmlns:c16="http://schemas.microsoft.com/office/drawing/2014/chart" uri="{C3380CC4-5D6E-409C-BE32-E72D297353CC}">
                <c16:uniqueId val="{0000002D-4C13-4C97-B68C-C48CC9D6E6E1}"/>
              </c:ext>
            </c:extLst>
          </c:dPt>
          <c:dPt>
            <c:idx val="23"/>
            <c:bubble3D val="0"/>
            <c:spPr>
              <a:solidFill>
                <a:schemeClr val="accent6">
                  <a:lumMod val="80000"/>
                </a:schemeClr>
              </a:solidFill>
              <a:ln>
                <a:noFill/>
              </a:ln>
              <a:effectLst/>
            </c:spPr>
            <c:extLst>
              <c:ext xmlns:c16="http://schemas.microsoft.com/office/drawing/2014/chart" uri="{C3380CC4-5D6E-409C-BE32-E72D297353CC}">
                <c16:uniqueId val="{0000002F-4C13-4C97-B68C-C48CC9D6E6E1}"/>
              </c:ext>
            </c:extLst>
          </c:dPt>
          <c:dLbls>
            <c:dLbl>
              <c:idx val="0"/>
              <c:layout>
                <c:manualLayout>
                  <c:x val="-4.449022045618911E-3"/>
                  <c:y val="3.897355404301348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C13-4C97-B68C-C48CC9D6E6E1}"/>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 11'!$I$3:$I$27</c:f>
              <c:strCache>
                <c:ptCount val="24"/>
                <c:pt idx="0">
                  <c:v>Czech Republic</c:v>
                </c:pt>
                <c:pt idx="1">
                  <c:v>Ireland</c:v>
                </c:pt>
                <c:pt idx="2">
                  <c:v>Spain</c:v>
                </c:pt>
                <c:pt idx="3">
                  <c:v>India</c:v>
                </c:pt>
                <c:pt idx="4">
                  <c:v>Australia</c:v>
                </c:pt>
                <c:pt idx="5">
                  <c:v>Chile</c:v>
                </c:pt>
                <c:pt idx="6">
                  <c:v>Portugal</c:v>
                </c:pt>
                <c:pt idx="7">
                  <c:v>Germany</c:v>
                </c:pt>
                <c:pt idx="8">
                  <c:v>United Kingdom</c:v>
                </c:pt>
                <c:pt idx="9">
                  <c:v>Hungary</c:v>
                </c:pt>
                <c:pt idx="10">
                  <c:v>Brazil</c:v>
                </c:pt>
                <c:pt idx="11">
                  <c:v>USA</c:v>
                </c:pt>
                <c:pt idx="12">
                  <c:v>France</c:v>
                </c:pt>
                <c:pt idx="13">
                  <c:v>Sweden</c:v>
                </c:pt>
                <c:pt idx="14">
                  <c:v>Poland</c:v>
                </c:pt>
                <c:pt idx="15">
                  <c:v>Canada</c:v>
                </c:pt>
                <c:pt idx="16">
                  <c:v>Finland</c:v>
                </c:pt>
                <c:pt idx="17">
                  <c:v>Norway</c:v>
                </c:pt>
                <c:pt idx="18">
                  <c:v>Austria</c:v>
                </c:pt>
                <c:pt idx="19">
                  <c:v>Belgium</c:v>
                </c:pt>
                <c:pt idx="20">
                  <c:v>Netherlands</c:v>
                </c:pt>
                <c:pt idx="21">
                  <c:v>Italy</c:v>
                </c:pt>
                <c:pt idx="22">
                  <c:v>Argentina</c:v>
                </c:pt>
                <c:pt idx="23">
                  <c:v>Denmark</c:v>
                </c:pt>
              </c:strCache>
            </c:strRef>
          </c:cat>
          <c:val>
            <c:numRef>
              <c:f>'sub 11'!$J$3:$J$27</c:f>
              <c:numCache>
                <c:formatCode>General</c:formatCode>
                <c:ptCount val="24"/>
                <c:pt idx="0">
                  <c:v>1591.92</c:v>
                </c:pt>
                <c:pt idx="1">
                  <c:v>1433.52</c:v>
                </c:pt>
                <c:pt idx="2">
                  <c:v>1076.1300000000001</c:v>
                </c:pt>
                <c:pt idx="3">
                  <c:v>943.97</c:v>
                </c:pt>
                <c:pt idx="4">
                  <c:v>940.5</c:v>
                </c:pt>
                <c:pt idx="5">
                  <c:v>912.78</c:v>
                </c:pt>
                <c:pt idx="6">
                  <c:v>877.64</c:v>
                </c:pt>
                <c:pt idx="7">
                  <c:v>860.31</c:v>
                </c:pt>
                <c:pt idx="8">
                  <c:v>832.92</c:v>
                </c:pt>
                <c:pt idx="9">
                  <c:v>830.61</c:v>
                </c:pt>
                <c:pt idx="10">
                  <c:v>811.8</c:v>
                </c:pt>
                <c:pt idx="11">
                  <c:v>800.45</c:v>
                </c:pt>
                <c:pt idx="12">
                  <c:v>794.57</c:v>
                </c:pt>
                <c:pt idx="13">
                  <c:v>754.38</c:v>
                </c:pt>
                <c:pt idx="14">
                  <c:v>690.03</c:v>
                </c:pt>
                <c:pt idx="15">
                  <c:v>686.19</c:v>
                </c:pt>
                <c:pt idx="16">
                  <c:v>685.08</c:v>
                </c:pt>
                <c:pt idx="17">
                  <c:v>664.29</c:v>
                </c:pt>
                <c:pt idx="18">
                  <c:v>649.44000000000005</c:v>
                </c:pt>
                <c:pt idx="19">
                  <c:v>567.27</c:v>
                </c:pt>
                <c:pt idx="20">
                  <c:v>544.5</c:v>
                </c:pt>
                <c:pt idx="21">
                  <c:v>468.27</c:v>
                </c:pt>
                <c:pt idx="22">
                  <c:v>396</c:v>
                </c:pt>
                <c:pt idx="23">
                  <c:v>196.02</c:v>
                </c:pt>
              </c:numCache>
            </c:numRef>
          </c:val>
          <c:extLst>
            <c:ext xmlns:c16="http://schemas.microsoft.com/office/drawing/2014/chart" uri="{C3380CC4-5D6E-409C-BE32-E72D297353CC}">
              <c16:uniqueId val="{00000030-4C13-4C97-B68C-C48CC9D6E6E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8548479460741252"/>
          <c:y val="8.9653426806211245E-2"/>
          <c:w val="0.22302247122124938"/>
          <c:h val="0.8534551855587472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E44B-A026-F45C-CDEA-94E254F5B8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35A396-A412-A1B2-215A-25C5F3893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B0F8E6-DDD2-FB7A-9355-2A2AC9466F67}"/>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687ADCC4-0BAB-336E-E0B4-CD707B8D1C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9571E-FAFB-31C0-51DA-9134738C3F1E}"/>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2012529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6E6F-AAB5-39F4-EE69-740C6C04AD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DF5C33-1B2E-709D-BEFE-B6ED38256A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FFDBC-1D47-0A1C-1578-F651B723D90E}"/>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84010C4E-E529-481B-A542-FA14B86FD8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2B5D8-A598-F317-7999-E9C1638E61C4}"/>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168653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4C686-D274-CC14-7879-6827AF3589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F05A1A-EB97-A2B6-B278-09DAF342C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DBA3E-9892-4EA6-AF75-347D97E2626F}"/>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9383317C-EC35-DBD2-91DF-D26A66D57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3AD4CD-091F-806F-0A65-4EF8FB025FC3}"/>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333932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148D-0693-4F58-5D59-0F18BD9FC9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E795F-6658-B04F-DBC6-2B73547C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25F7EE-5D6D-D5F6-B958-EEA7D1261478}"/>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08E9CB75-06ED-3774-4D74-F307B53D92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4A747-454E-8CFD-5A3C-9442AA352AFD}"/>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34408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794F-142F-8285-16FE-77190D7C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B4975A-A8CB-0BE2-D0F1-921A71BEC8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E9F6C-B01B-4F18-C2C8-8B2544653B16}"/>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E1FAE775-B880-DFF4-2ED6-7B0AB67E67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211E6-0D01-AC28-F8A7-862F5A88534B}"/>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32936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82B7-55DE-2171-0979-01770E9C9D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50650-4C5D-3EAE-69A4-48DF36E81F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3BAD28-7365-342B-52D0-9E9171CFD9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F18D34-D072-8129-7699-FDA328A02EE7}"/>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6" name="Footer Placeholder 5">
            <a:extLst>
              <a:ext uri="{FF2B5EF4-FFF2-40B4-BE49-F238E27FC236}">
                <a16:creationId xmlns:a16="http://schemas.microsoft.com/office/drawing/2014/main" id="{9986B927-5B77-6A58-C1B2-8C1A03D13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CA0BA-EFB5-AD63-9A79-777CBDD5A596}"/>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298200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CA474-52F5-D9BE-2333-2049C93433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6BD63B-B685-58F0-4E9A-06C2486B2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61F38-C69E-4F21-A4B3-B9E9FABE6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C603BB-1632-A65A-A5F3-9C8AB991D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9DD12-DD63-1593-5202-96F192F26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9EE6F9-6C95-EEEE-CCD1-E327A63348DD}"/>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8" name="Footer Placeholder 7">
            <a:extLst>
              <a:ext uri="{FF2B5EF4-FFF2-40B4-BE49-F238E27FC236}">
                <a16:creationId xmlns:a16="http://schemas.microsoft.com/office/drawing/2014/main" id="{A2EDE288-4F52-63AE-439B-5813425E6A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7AA2EA-96F5-A9E6-DB3B-FCA2D2693C53}"/>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75532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23F9-18A2-E946-CF0E-EA4F68AFA6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A22DD4-17E8-BAF2-2736-A72FA20EA10F}"/>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4" name="Footer Placeholder 3">
            <a:extLst>
              <a:ext uri="{FF2B5EF4-FFF2-40B4-BE49-F238E27FC236}">
                <a16:creationId xmlns:a16="http://schemas.microsoft.com/office/drawing/2014/main" id="{7A1D983B-E400-DE96-60E8-A97C20E24D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AB29F-12D8-83B5-A238-CE85C62737CB}"/>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313827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50E06-7353-C0C1-4828-7673FE9355E7}"/>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3" name="Footer Placeholder 2">
            <a:extLst>
              <a:ext uri="{FF2B5EF4-FFF2-40B4-BE49-F238E27FC236}">
                <a16:creationId xmlns:a16="http://schemas.microsoft.com/office/drawing/2014/main" id="{468933D7-950B-A72C-76FD-AFE159C22E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87F086-9D6E-03E3-C4D4-C96F8866CBA5}"/>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2954950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7AF1-8510-EE18-1E04-0051622DA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0CAE19-A525-4E5E-7D0D-3D7457BF8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510AA-CF6B-80D8-080A-A2897F5FF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7B476-5DA0-35AA-481C-CF1DBAACAE62}"/>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6" name="Footer Placeholder 5">
            <a:extLst>
              <a:ext uri="{FF2B5EF4-FFF2-40B4-BE49-F238E27FC236}">
                <a16:creationId xmlns:a16="http://schemas.microsoft.com/office/drawing/2014/main" id="{1706B2AC-4E46-25D4-8ECA-17B839CFC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A06283-0575-B30A-AB1F-0611E4A0F3E1}"/>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146919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BAD2-6369-834C-974C-9A6078BD9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4C2AFA-70C3-5D51-C81A-BB5F48552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07D94C-82A4-A9E2-9069-E052F20F7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3888B-22F6-8A9D-7628-3028A86493DB}"/>
              </a:ext>
            </a:extLst>
          </p:cNvPr>
          <p:cNvSpPr>
            <a:spLocks noGrp="1"/>
          </p:cNvSpPr>
          <p:nvPr>
            <p:ph type="dt" sz="half" idx="10"/>
          </p:nvPr>
        </p:nvSpPr>
        <p:spPr/>
        <p:txBody>
          <a:bodyPr/>
          <a:lstStyle/>
          <a:p>
            <a:fld id="{77F4C662-A5A6-4D60-9814-A5AAD08BB5C3}" type="datetimeFigureOut">
              <a:rPr lang="en-IN" smtClean="0"/>
              <a:t>20-07-2025</a:t>
            </a:fld>
            <a:endParaRPr lang="en-IN"/>
          </a:p>
        </p:txBody>
      </p:sp>
      <p:sp>
        <p:nvSpPr>
          <p:cNvPr id="6" name="Footer Placeholder 5">
            <a:extLst>
              <a:ext uri="{FF2B5EF4-FFF2-40B4-BE49-F238E27FC236}">
                <a16:creationId xmlns:a16="http://schemas.microsoft.com/office/drawing/2014/main" id="{AAFAFC07-F9DC-5F96-1A79-7F672B40ED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50EE88-387E-8FB3-1BD2-A3E367D893DF}"/>
              </a:ext>
            </a:extLst>
          </p:cNvPr>
          <p:cNvSpPr>
            <a:spLocks noGrp="1"/>
          </p:cNvSpPr>
          <p:nvPr>
            <p:ph type="sldNum" sz="quarter" idx="12"/>
          </p:nvPr>
        </p:nvSpPr>
        <p:spPr/>
        <p:txBody>
          <a:bodyPr/>
          <a:lstStyle/>
          <a:p>
            <a:fld id="{0E3937A1-015D-400A-ABBF-559A54932DA3}" type="slidenum">
              <a:rPr lang="en-IN" smtClean="0"/>
              <a:t>‹#›</a:t>
            </a:fld>
            <a:endParaRPr lang="en-IN"/>
          </a:p>
        </p:txBody>
      </p:sp>
    </p:spTree>
    <p:extLst>
      <p:ext uri="{BB962C8B-B14F-4D97-AF65-F5344CB8AC3E}">
        <p14:creationId xmlns:p14="http://schemas.microsoft.com/office/powerpoint/2010/main" val="265585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9D67-1C8D-DC3E-9662-B348CED54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8BA1E2-9C24-5FBF-6D75-65A798B88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F5786-AF68-1F74-73F6-6ED7F8967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F4C662-A5A6-4D60-9814-A5AAD08BB5C3}" type="datetimeFigureOut">
              <a:rPr lang="en-IN" smtClean="0"/>
              <a:t>20-07-2025</a:t>
            </a:fld>
            <a:endParaRPr lang="en-IN"/>
          </a:p>
        </p:txBody>
      </p:sp>
      <p:sp>
        <p:nvSpPr>
          <p:cNvPr id="5" name="Footer Placeholder 4">
            <a:extLst>
              <a:ext uri="{FF2B5EF4-FFF2-40B4-BE49-F238E27FC236}">
                <a16:creationId xmlns:a16="http://schemas.microsoft.com/office/drawing/2014/main" id="{D449EFE1-ED5F-AD32-A504-52B468856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DC4CC79-E491-B7AD-B64D-BBBB6E50AF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3937A1-015D-400A-ABBF-559A54932DA3}" type="slidenum">
              <a:rPr lang="en-IN" smtClean="0"/>
              <a:t>‹#›</a:t>
            </a:fld>
            <a:endParaRPr lang="en-IN"/>
          </a:p>
        </p:txBody>
      </p:sp>
    </p:spTree>
    <p:extLst>
      <p:ext uri="{BB962C8B-B14F-4D97-AF65-F5344CB8AC3E}">
        <p14:creationId xmlns:p14="http://schemas.microsoft.com/office/powerpoint/2010/main" val="28506454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3262-2D9F-9E1B-4D2B-45A5F8BE0B3E}"/>
              </a:ext>
            </a:extLst>
          </p:cNvPr>
          <p:cNvSpPr>
            <a:spLocks noGrp="1"/>
          </p:cNvSpPr>
          <p:nvPr>
            <p:ph type="title"/>
          </p:nvPr>
        </p:nvSpPr>
        <p:spPr>
          <a:xfrm>
            <a:off x="2779776" y="365125"/>
            <a:ext cx="8574024" cy="3633851"/>
          </a:xfrm>
        </p:spPr>
        <p:txBody>
          <a:bodyPr>
            <a:normAutofit/>
          </a:bodyPr>
          <a:lstStyle/>
          <a:p>
            <a:r>
              <a:rPr lang="en-US" sz="3600" b="1" i="1" dirty="0">
                <a:solidFill>
                  <a:srgbClr val="FFFFFF"/>
                </a:solidFill>
                <a:latin typeface="Calibri" panose="020F0502020204030204" pitchFamily="34" charset="0"/>
                <a:cs typeface="Calibri" panose="020F0502020204030204" pitchFamily="34" charset="0"/>
              </a:rPr>
              <a:t>Chinook Music Store Data Analysis</a:t>
            </a:r>
            <a:br>
              <a:rPr lang="en-US" sz="3600" b="1" i="1" dirty="0">
                <a:solidFill>
                  <a:srgbClr val="FFFFFF"/>
                </a:solidFill>
                <a:latin typeface="Calibri" panose="020F0502020204030204" pitchFamily="34" charset="0"/>
                <a:cs typeface="Calibri" panose="020F0502020204030204" pitchFamily="34" charset="0"/>
              </a:rPr>
            </a:br>
            <a:r>
              <a:rPr lang="en-US" sz="2000" b="1" i="1" dirty="0">
                <a:solidFill>
                  <a:srgbClr val="FFFFFF"/>
                </a:solidFill>
                <a:latin typeface="Calibri" panose="020F0502020204030204" pitchFamily="34" charset="0"/>
                <a:cs typeface="Calibri" panose="020F0502020204030204" pitchFamily="34" charset="0"/>
              </a:rPr>
              <a:t>presented by - </a:t>
            </a:r>
            <a:r>
              <a:rPr lang="en-US" sz="2000" b="1" i="1" dirty="0" err="1">
                <a:solidFill>
                  <a:srgbClr val="FFFFFF"/>
                </a:solidFill>
                <a:latin typeface="Calibri" panose="020F0502020204030204" pitchFamily="34" charset="0"/>
                <a:cs typeface="Calibri" panose="020F0502020204030204" pitchFamily="34" charset="0"/>
              </a:rPr>
              <a:t>Mousumi</a:t>
            </a:r>
            <a:r>
              <a:rPr lang="en-US" sz="2000" b="1" i="1" dirty="0">
                <a:solidFill>
                  <a:srgbClr val="FFFFFF"/>
                </a:solidFill>
                <a:latin typeface="Calibri" panose="020F0502020204030204" pitchFamily="34" charset="0"/>
                <a:cs typeface="Calibri" panose="020F0502020204030204" pitchFamily="34" charset="0"/>
              </a:rPr>
              <a:t> Gorai</a:t>
            </a:r>
            <a:br>
              <a:rPr lang="en-US" sz="2000" b="1" i="1" dirty="0">
                <a:solidFill>
                  <a:srgbClr val="FFFFFF"/>
                </a:solidFill>
                <a:latin typeface="Calibri" panose="020F0502020204030204" pitchFamily="34" charset="0"/>
                <a:cs typeface="Calibri" panose="020F0502020204030204" pitchFamily="34" charset="0"/>
              </a:rPr>
            </a:br>
            <a:r>
              <a:rPr lang="en-US" sz="2000" b="1" i="1" dirty="0">
                <a:solidFill>
                  <a:srgbClr val="FFFFFF"/>
                </a:solidFill>
                <a:latin typeface="Calibri" panose="020F0502020204030204" pitchFamily="34" charset="0"/>
                <a:cs typeface="Calibri" panose="020F0502020204030204" pitchFamily="34" charset="0"/>
              </a:rPr>
              <a:t>20-July-2025</a:t>
            </a:r>
            <a:endParaRPr lang="en-IN" sz="2000" b="1" i="1" dirty="0"/>
          </a:p>
        </p:txBody>
      </p:sp>
    </p:spTree>
    <p:extLst>
      <p:ext uri="{BB962C8B-B14F-4D97-AF65-F5344CB8AC3E}">
        <p14:creationId xmlns:p14="http://schemas.microsoft.com/office/powerpoint/2010/main" val="318296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D9EC-60FC-41F2-BCBE-4AB311A580C4}"/>
              </a:ext>
            </a:extLst>
          </p:cNvPr>
          <p:cNvSpPr>
            <a:spLocks noGrp="1"/>
          </p:cNvSpPr>
          <p:nvPr>
            <p:ph type="title"/>
          </p:nvPr>
        </p:nvSpPr>
        <p:spPr>
          <a:xfrm>
            <a:off x="175364" y="162837"/>
            <a:ext cx="6249820" cy="1227051"/>
          </a:xfrm>
        </p:spPr>
        <p:txBody>
          <a:bodyPr>
            <a:normAutofit/>
          </a:bodyPr>
          <a:lstStyle/>
          <a:p>
            <a:r>
              <a:rPr lang="en-US" sz="3600" b="1" dirty="0">
                <a:latin typeface="Calibri" panose="020F0502020204030204" pitchFamily="34" charset="0"/>
                <a:cs typeface="Calibri" panose="020F0502020204030204" pitchFamily="34" charset="0"/>
              </a:rPr>
              <a:t>Average Total Spent by Country</a:t>
            </a:r>
            <a:endParaRPr lang="en-IN" sz="3600"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6B3B4082-DC47-38C2-CCB6-204C6B67D1B9}"/>
              </a:ext>
            </a:extLst>
          </p:cNvPr>
          <p:cNvGraphicFramePr>
            <a:graphicFrameLocks noGrp="1"/>
          </p:cNvGraphicFramePr>
          <p:nvPr>
            <p:ph idx="1"/>
            <p:extLst>
              <p:ext uri="{D42A27DB-BD31-4B8C-83A1-F6EECF244321}">
                <p14:modId xmlns:p14="http://schemas.microsoft.com/office/powerpoint/2010/main" val="2651573127"/>
              </p:ext>
            </p:extLst>
          </p:nvPr>
        </p:nvGraphicFramePr>
        <p:xfrm>
          <a:off x="162837" y="1712891"/>
          <a:ext cx="6335499" cy="398077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2433F1D-CA19-EAB7-DC03-2108BF264F1D}"/>
              </a:ext>
            </a:extLst>
          </p:cNvPr>
          <p:cNvSpPr txBox="1"/>
          <p:nvPr/>
        </p:nvSpPr>
        <p:spPr>
          <a:xfrm>
            <a:off x="6181344" y="902208"/>
            <a:ext cx="5693664" cy="5078313"/>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Countries like Ireland and Czech Republic have high-spending individual customers, indicating high-value potential even with a small base.</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USA has volume, but not the highest spend per person → shows broad reach but lower per-customer revenue.</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Brazil shows both decent count and spend → a balanced opportunity.</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Recommendations</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 Nurture high-value markets (Ireland, Czech Republic) with personalized, premium offers—even if customer count is low.</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 Increase customer value in large markets like USA with upsells, bundles, and loyalty rewards.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 Replicate Brazil's balance of volume and spend in similar markets through targeted campaigns.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18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DEE2-796A-8604-3B08-4AC6B6B5C192}"/>
              </a:ext>
            </a:extLst>
          </p:cNvPr>
          <p:cNvSpPr>
            <a:spLocks noGrp="1"/>
          </p:cNvSpPr>
          <p:nvPr>
            <p:ph type="title"/>
          </p:nvPr>
        </p:nvSpPr>
        <p:spPr>
          <a:xfrm>
            <a:off x="475488" y="365125"/>
            <a:ext cx="10878312" cy="829691"/>
          </a:xfrm>
        </p:spPr>
        <p:txBody>
          <a:bodyPr>
            <a:normAutofit/>
          </a:bodyPr>
          <a:lstStyle/>
          <a:p>
            <a:r>
              <a:rPr lang="en-IN" sz="3600" b="1" dirty="0">
                <a:latin typeface="Calibri" panose="020F0502020204030204" pitchFamily="34" charset="0"/>
                <a:cs typeface="Calibri" panose="020F0502020204030204" pitchFamily="34" charset="0"/>
              </a:rPr>
              <a:t>Final Conclusion &amp; Recommendations</a:t>
            </a:r>
          </a:p>
        </p:txBody>
      </p:sp>
      <p:sp>
        <p:nvSpPr>
          <p:cNvPr id="3" name="Content Placeholder 2">
            <a:extLst>
              <a:ext uri="{FF2B5EF4-FFF2-40B4-BE49-F238E27FC236}">
                <a16:creationId xmlns:a16="http://schemas.microsoft.com/office/drawing/2014/main" id="{EE6B2375-8A1A-1FE4-92CC-4ACE625EC403}"/>
              </a:ext>
            </a:extLst>
          </p:cNvPr>
          <p:cNvSpPr>
            <a:spLocks noGrp="1"/>
          </p:cNvSpPr>
          <p:nvPr>
            <p:ph idx="1"/>
          </p:nvPr>
        </p:nvSpPr>
        <p:spPr>
          <a:xfrm>
            <a:off x="402336" y="1255776"/>
            <a:ext cx="10951464" cy="4921187"/>
          </a:xfrm>
        </p:spPr>
        <p:txBody>
          <a:bodyPr>
            <a:normAutofit/>
          </a:bodyPr>
          <a:lstStyle/>
          <a:p>
            <a:pPr marL="0" indent="0">
              <a:buNone/>
            </a:pPr>
            <a:r>
              <a:rPr lang="en-US" sz="1800" b="1" dirty="0">
                <a:latin typeface="Calibri" panose="020F0502020204030204" pitchFamily="34" charset="0"/>
                <a:cs typeface="Calibri" panose="020F0502020204030204" pitchFamily="34" charset="0"/>
              </a:rPr>
              <a:t>Conclusion</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The USA has the largest customer base and highest sales, but lower average spend per customer.</a:t>
            </a:r>
          </a:p>
          <a:p>
            <a:r>
              <a:rPr lang="en-US" sz="1800" dirty="0">
                <a:latin typeface="Calibri" panose="020F0502020204030204" pitchFamily="34" charset="0"/>
                <a:cs typeface="Calibri" panose="020F0502020204030204" pitchFamily="34" charset="0"/>
              </a:rPr>
              <a:t>Countries like Ireland and Czech Republic show high average spending, indicating valuable niche markets.</a:t>
            </a:r>
          </a:p>
          <a:p>
            <a:r>
              <a:rPr lang="en-US" sz="1800" dirty="0">
                <a:latin typeface="Calibri" panose="020F0502020204030204" pitchFamily="34" charset="0"/>
                <a:cs typeface="Calibri" panose="020F0502020204030204" pitchFamily="34" charset="0"/>
              </a:rPr>
              <a:t>Customers vary in purchase frequency vs order value — both are important</a:t>
            </a:r>
          </a:p>
          <a:p>
            <a:r>
              <a:rPr lang="en-US" sz="1800" dirty="0">
                <a:latin typeface="Calibri" panose="020F0502020204030204" pitchFamily="34" charset="0"/>
                <a:cs typeface="Calibri" panose="020F0502020204030204" pitchFamily="34" charset="0"/>
              </a:rPr>
              <a:t>.Certain tracks and genres consistently outperform others, especially in the USA.</a:t>
            </a:r>
          </a:p>
          <a:p>
            <a:pPr marL="0" indent="0">
              <a:buNone/>
            </a:pPr>
            <a:r>
              <a:rPr lang="en-US" sz="1800" b="1" dirty="0">
                <a:latin typeface="Calibri" panose="020F0502020204030204" pitchFamily="34" charset="0"/>
                <a:cs typeface="Calibri" panose="020F0502020204030204" pitchFamily="34" charset="0"/>
              </a:rPr>
              <a:t>Recommendations</a:t>
            </a:r>
            <a:r>
              <a:rPr lang="en-US" sz="1800" dirty="0">
                <a:latin typeface="Calibri" panose="020F0502020204030204" pitchFamily="34" charset="0"/>
                <a:cs typeface="Calibri" panose="020F0502020204030204" pitchFamily="34" charset="0"/>
              </a:rPr>
              <a:t>:</a:t>
            </a:r>
          </a:p>
          <a:p>
            <a:r>
              <a:rPr lang="en-US" sz="1800" dirty="0">
                <a:latin typeface="Calibri" panose="020F0502020204030204" pitchFamily="34" charset="0"/>
                <a:cs typeface="Calibri" panose="020F0502020204030204" pitchFamily="34" charset="0"/>
              </a:rPr>
              <a:t>Focus on customer retention in large markets (USA, Canada) through loyalty programs.</a:t>
            </a:r>
          </a:p>
          <a:p>
            <a:r>
              <a:rPr lang="en-US" sz="1800" dirty="0">
                <a:latin typeface="Calibri" panose="020F0502020204030204" pitchFamily="34" charset="0"/>
                <a:cs typeface="Calibri" panose="020F0502020204030204" pitchFamily="34" charset="0"/>
              </a:rPr>
              <a:t>Launch premium campaigns in high-value countries (Ireland, Czech Republic).</a:t>
            </a:r>
          </a:p>
          <a:p>
            <a:r>
              <a:rPr lang="en-US" sz="1800" dirty="0">
                <a:latin typeface="Calibri" panose="020F0502020204030204" pitchFamily="34" charset="0"/>
                <a:cs typeface="Calibri" panose="020F0502020204030204" pitchFamily="34" charset="0"/>
              </a:rPr>
              <a:t>Segment customers by purchase behavior for personalized targeting (frequent buyers vs high spenders).</a:t>
            </a:r>
          </a:p>
          <a:p>
            <a:r>
              <a:rPr lang="en-US" sz="1800" dirty="0">
                <a:latin typeface="Calibri" panose="020F0502020204030204" pitchFamily="34" charset="0"/>
                <a:cs typeface="Calibri" panose="020F0502020204030204" pitchFamily="34" charset="0"/>
              </a:rPr>
              <a:t>Invest in top-performing genres (rock/alternative) to drive revenue further .</a:t>
            </a:r>
          </a:p>
          <a:p>
            <a:r>
              <a:rPr lang="en-US" sz="1800" dirty="0">
                <a:latin typeface="Calibri" panose="020F0502020204030204" pitchFamily="34" charset="0"/>
                <a:cs typeface="Calibri" panose="020F0502020204030204" pitchFamily="34" charset="0"/>
              </a:rPr>
              <a:t>Use country-level insights to tailor marketing strategies by region.</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64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69C8-C85F-EA02-8C23-ECD82020BEC8}"/>
              </a:ext>
            </a:extLst>
          </p:cNvPr>
          <p:cNvSpPr>
            <a:spLocks noGrp="1"/>
          </p:cNvSpPr>
          <p:nvPr>
            <p:ph type="title"/>
          </p:nvPr>
        </p:nvSpPr>
        <p:spPr>
          <a:xfrm>
            <a:off x="3986784" y="2694432"/>
            <a:ext cx="3121152" cy="1304544"/>
          </a:xfrm>
        </p:spPr>
        <p:txBody>
          <a:bodyPr>
            <a:normAutofit/>
          </a:bodyPr>
          <a:lstStyle/>
          <a:p>
            <a:r>
              <a:rPr lang="en-US" sz="3600" b="1" i="1" dirty="0">
                <a:latin typeface="Calibri" panose="020F0502020204030204" pitchFamily="34" charset="0"/>
                <a:cs typeface="Calibri" panose="020F0502020204030204" pitchFamily="34" charset="0"/>
              </a:rPr>
              <a:t>Thank You</a:t>
            </a:r>
            <a:br>
              <a:rPr lang="en-US" sz="3600" b="1" i="1" dirty="0">
                <a:latin typeface="Calibri" panose="020F0502020204030204" pitchFamily="34" charset="0"/>
                <a:cs typeface="Calibri" panose="020F0502020204030204" pitchFamily="34" charset="0"/>
              </a:rPr>
            </a:br>
            <a:endParaRPr lang="en-IN" sz="36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6221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6A96-6917-9F7A-0A62-24CD292C9F09}"/>
              </a:ext>
            </a:extLst>
          </p:cNvPr>
          <p:cNvSpPr>
            <a:spLocks noGrp="1"/>
          </p:cNvSpPr>
          <p:nvPr>
            <p:ph type="title"/>
          </p:nvPr>
        </p:nvSpPr>
        <p:spPr>
          <a:xfrm>
            <a:off x="2499360" y="402336"/>
            <a:ext cx="5437632" cy="1072896"/>
          </a:xfrm>
        </p:spPr>
        <p:txBody>
          <a:bodyPr>
            <a:normAutofit/>
          </a:bodyPr>
          <a:lstStyle/>
          <a:p>
            <a:r>
              <a:rPr lang="en-US" sz="3600" b="1" dirty="0">
                <a:latin typeface="Calibri" panose="020F0502020204030204" pitchFamily="34" charset="0"/>
                <a:cs typeface="Calibri" panose="020F0502020204030204" pitchFamily="34" charset="0"/>
              </a:rPr>
              <a:t>Introduction</a:t>
            </a:r>
            <a:endParaRPr lang="en-IN" sz="3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E663B-AC1C-4B3E-97DD-81AF9DB4D71E}"/>
              </a:ext>
            </a:extLst>
          </p:cNvPr>
          <p:cNvSpPr>
            <a:spLocks noGrp="1"/>
          </p:cNvSpPr>
          <p:nvPr>
            <p:ph idx="1"/>
          </p:nvPr>
        </p:nvSpPr>
        <p:spPr>
          <a:xfrm>
            <a:off x="2438400" y="1609344"/>
            <a:ext cx="8915400" cy="4567619"/>
          </a:xfrm>
        </p:spPr>
        <p:txBody>
          <a:bodyPr>
            <a:normAutofit/>
          </a:bodyPr>
          <a:lstStyle/>
          <a:p>
            <a:r>
              <a:rPr lang="en-US" sz="1800" dirty="0">
                <a:latin typeface="Calibri" panose="020F0502020204030204" pitchFamily="34" charset="0"/>
                <a:cs typeface="Calibri" panose="020F0502020204030204" pitchFamily="34" charset="0"/>
              </a:rPr>
              <a:t>This project analyzes the Chinook music store database, which simulates an online platform selling digital tracks and albums. Using MySQL, we explored customer demographics, sales trends, genre popularity, and album performance. </a:t>
            </a:r>
          </a:p>
          <a:p>
            <a:r>
              <a:rPr lang="en-US" sz="1800" dirty="0">
                <a:latin typeface="Calibri" panose="020F0502020204030204" pitchFamily="34" charset="0"/>
                <a:cs typeface="Calibri" panose="020F0502020204030204" pitchFamily="34" charset="0"/>
              </a:rPr>
              <a:t>The objective is to uncover actionable insights that support data-driven decisions in marketing, customer targeting, and product promotion.</a:t>
            </a:r>
          </a:p>
          <a:p>
            <a:r>
              <a:rPr lang="en-IN" sz="1800" dirty="0">
                <a:latin typeface="Calibri" panose="020F0502020204030204" pitchFamily="34" charset="0"/>
                <a:cs typeface="Calibri" panose="020F0502020204030204" pitchFamily="34" charset="0"/>
              </a:rPr>
              <a:t>Data Source: Chinook Database </a:t>
            </a:r>
          </a:p>
          <a:p>
            <a:r>
              <a:rPr lang="en-IN" sz="1800" dirty="0">
                <a:latin typeface="Calibri" panose="020F0502020204030204" pitchFamily="34" charset="0"/>
                <a:cs typeface="Calibri" panose="020F0502020204030204" pitchFamily="34" charset="0"/>
              </a:rPr>
              <a:t>Tools Used: MySQL, Excel, PowerPoint</a:t>
            </a:r>
          </a:p>
          <a:p>
            <a:r>
              <a:rPr lang="en-IN" sz="1800" dirty="0">
                <a:latin typeface="Calibri" panose="020F0502020204030204" pitchFamily="34" charset="0"/>
                <a:cs typeface="Calibri" panose="020F0502020204030204" pitchFamily="34" charset="0"/>
              </a:rPr>
              <a:t>Focus Areas: Customers, Invoice, Tracks, Genres, Albums</a:t>
            </a:r>
          </a:p>
        </p:txBody>
      </p:sp>
    </p:spTree>
    <p:extLst>
      <p:ext uri="{BB962C8B-B14F-4D97-AF65-F5344CB8AC3E}">
        <p14:creationId xmlns:p14="http://schemas.microsoft.com/office/powerpoint/2010/main" val="275520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337F-5148-340E-0DDE-01C58447FA5C}"/>
              </a:ext>
            </a:extLst>
          </p:cNvPr>
          <p:cNvSpPr>
            <a:spLocks noGrp="1"/>
          </p:cNvSpPr>
          <p:nvPr>
            <p:ph type="title"/>
          </p:nvPr>
        </p:nvSpPr>
        <p:spPr>
          <a:xfrm>
            <a:off x="2572512" y="256032"/>
            <a:ext cx="5462016" cy="1231392"/>
          </a:xfrm>
        </p:spPr>
        <p:txBody>
          <a:bodyPr>
            <a:normAutofit/>
          </a:bodyPr>
          <a:lstStyle/>
          <a:p>
            <a:r>
              <a:rPr lang="en-US" sz="3600" b="1" dirty="0">
                <a:latin typeface="Calibri" panose="020F0502020204030204" pitchFamily="34" charset="0"/>
                <a:cs typeface="Calibri" panose="020F0502020204030204" pitchFamily="34" charset="0"/>
              </a:rPr>
              <a:t>Goals and Objectives</a:t>
            </a:r>
            <a:endParaRPr lang="en-IN" sz="36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5F260B4-7DBE-E024-8DCD-202845C41F9A}"/>
              </a:ext>
            </a:extLst>
          </p:cNvPr>
          <p:cNvSpPr>
            <a:spLocks noGrp="1"/>
          </p:cNvSpPr>
          <p:nvPr>
            <p:ph idx="1"/>
          </p:nvPr>
        </p:nvSpPr>
        <p:spPr>
          <a:xfrm>
            <a:off x="2560320" y="1621537"/>
            <a:ext cx="9314688" cy="3950207"/>
          </a:xfrm>
        </p:spPr>
        <p:txBody>
          <a:bodyPr/>
          <a:lstStyle/>
          <a:p>
            <a:r>
              <a:rPr lang="en-US" sz="1800" dirty="0">
                <a:latin typeface="Calibri" panose="020F0502020204030204" pitchFamily="34" charset="0"/>
                <a:cs typeface="Calibri" panose="020F0502020204030204" pitchFamily="34" charset="0"/>
              </a:rPr>
              <a:t>Understand customer demographics and geographic distribution.</a:t>
            </a:r>
          </a:p>
          <a:p>
            <a:r>
              <a:rPr lang="en-US" sz="1800" dirty="0">
                <a:latin typeface="Calibri" panose="020F0502020204030204" pitchFamily="34" charset="0"/>
                <a:cs typeface="Calibri" panose="020F0502020204030204" pitchFamily="34" charset="0"/>
              </a:rPr>
              <a:t>Identify top-selling genres, tracks, and artists.</a:t>
            </a:r>
          </a:p>
          <a:p>
            <a:r>
              <a:rPr lang="en-US" sz="1800" dirty="0">
                <a:latin typeface="Calibri" panose="020F0502020204030204" pitchFamily="34" charset="0"/>
                <a:cs typeface="Calibri" panose="020F0502020204030204" pitchFamily="34" charset="0"/>
              </a:rPr>
              <a:t>Analyze purchasing patterns and frequency of customer transactions.</a:t>
            </a:r>
          </a:p>
          <a:p>
            <a:r>
              <a:rPr lang="en-US" sz="1800" dirty="0">
                <a:latin typeface="Calibri" panose="020F0502020204030204" pitchFamily="34" charset="0"/>
                <a:cs typeface="Calibri" panose="020F0502020204030204" pitchFamily="34" charset="0"/>
              </a:rPr>
              <a:t>Develop personalized marketing campaigns based on customer preferences and purchase history.</a:t>
            </a:r>
            <a:endParaRPr lang="en-IN"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Analyze the impact of factors like price, release date, and promotions on customer purchasing decisions.</a:t>
            </a:r>
            <a:endParaRPr lang="en-IN" sz="18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28051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727D-6B08-8929-3AEA-3E3D90DEBAE4}"/>
              </a:ext>
            </a:extLst>
          </p:cNvPr>
          <p:cNvSpPr>
            <a:spLocks noGrp="1"/>
          </p:cNvSpPr>
          <p:nvPr>
            <p:ph type="title"/>
          </p:nvPr>
        </p:nvSpPr>
        <p:spPr/>
        <p:txBody>
          <a:bodyPr>
            <a:normAutofit/>
          </a:bodyPr>
          <a:lstStyle/>
          <a:p>
            <a:r>
              <a:rPr lang="en-US" sz="3600" b="1" dirty="0">
                <a:latin typeface="Calibri" panose="020F0502020204030204" pitchFamily="34" charset="0"/>
                <a:cs typeface="Calibri" panose="020F0502020204030204" pitchFamily="34" charset="0"/>
              </a:rPr>
              <a:t>Data Base Schema</a:t>
            </a:r>
            <a:endParaRPr lang="en-IN" sz="3600" b="1" dirty="0">
              <a:latin typeface="Calibri" panose="020F0502020204030204" pitchFamily="34" charset="0"/>
              <a:cs typeface="Calibri" panose="020F0502020204030204" pitchFamily="34" charset="0"/>
            </a:endParaRPr>
          </a:p>
        </p:txBody>
      </p:sp>
      <p:pic>
        <p:nvPicPr>
          <p:cNvPr id="4" name="Google Shape;79;p17">
            <a:extLst>
              <a:ext uri="{FF2B5EF4-FFF2-40B4-BE49-F238E27FC236}">
                <a16:creationId xmlns:a16="http://schemas.microsoft.com/office/drawing/2014/main" id="{9001DACA-10C5-032D-C5C7-5A048A26C872}"/>
              </a:ext>
            </a:extLst>
          </p:cNvPr>
          <p:cNvPicPr preferRelativeResize="0">
            <a:picLocks noGrp="1"/>
          </p:cNvPicPr>
          <p:nvPr>
            <p:ph idx="1"/>
          </p:nvPr>
        </p:nvPicPr>
        <p:blipFill>
          <a:blip r:embed="rId2">
            <a:alphaModFix/>
          </a:blip>
          <a:stretch>
            <a:fillRect/>
          </a:stretch>
        </p:blipFill>
        <p:spPr>
          <a:xfrm>
            <a:off x="694945" y="1414272"/>
            <a:ext cx="8449056" cy="4632960"/>
          </a:xfrm>
          <a:prstGeom prst="rect">
            <a:avLst/>
          </a:prstGeom>
          <a:solidFill>
            <a:schemeClr val="bg2"/>
          </a:solidFill>
          <a:ln>
            <a:noFill/>
          </a:ln>
          <a:effectLst>
            <a:softEdge rad="63500"/>
          </a:effectLst>
        </p:spPr>
      </p:pic>
    </p:spTree>
    <p:extLst>
      <p:ext uri="{BB962C8B-B14F-4D97-AF65-F5344CB8AC3E}">
        <p14:creationId xmlns:p14="http://schemas.microsoft.com/office/powerpoint/2010/main" val="592588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1578-0A04-D29F-6543-6FB0875A3C58}"/>
              </a:ext>
            </a:extLst>
          </p:cNvPr>
          <p:cNvSpPr>
            <a:spLocks noGrp="1"/>
          </p:cNvSpPr>
          <p:nvPr>
            <p:ph type="title"/>
          </p:nvPr>
        </p:nvSpPr>
        <p:spPr>
          <a:xfrm>
            <a:off x="167640" y="145669"/>
            <a:ext cx="7050024" cy="890651"/>
          </a:xfrm>
        </p:spPr>
        <p:txBody>
          <a:bodyPr>
            <a:normAutofit/>
          </a:bodyPr>
          <a:lstStyle/>
          <a:p>
            <a:r>
              <a:rPr lang="en-IN" sz="3600" b="1" dirty="0">
                <a:latin typeface="Calibri" panose="020F0502020204030204" pitchFamily="34" charset="0"/>
                <a:cs typeface="Calibri" panose="020F0502020204030204" pitchFamily="34" charset="0"/>
              </a:rPr>
              <a:t>Customer Distribution by Country</a:t>
            </a:r>
          </a:p>
        </p:txBody>
      </p:sp>
      <p:graphicFrame>
        <p:nvGraphicFramePr>
          <p:cNvPr id="4" name="Content Placeholder 3">
            <a:extLst>
              <a:ext uri="{FF2B5EF4-FFF2-40B4-BE49-F238E27FC236}">
                <a16:creationId xmlns:a16="http://schemas.microsoft.com/office/drawing/2014/main" id="{DD32668E-3289-3D8E-09CA-B37268F5469A}"/>
              </a:ext>
            </a:extLst>
          </p:cNvPr>
          <p:cNvGraphicFramePr>
            <a:graphicFrameLocks noGrp="1"/>
          </p:cNvGraphicFramePr>
          <p:nvPr>
            <p:ph idx="1"/>
            <p:extLst>
              <p:ext uri="{D42A27DB-BD31-4B8C-83A1-F6EECF244321}">
                <p14:modId xmlns:p14="http://schemas.microsoft.com/office/powerpoint/2010/main" val="4151546062"/>
              </p:ext>
            </p:extLst>
          </p:nvPr>
        </p:nvGraphicFramePr>
        <p:xfrm>
          <a:off x="167640" y="1182623"/>
          <a:ext cx="5477256" cy="426281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CEBB3C0-9594-EA92-3CD8-15549496E319}"/>
              </a:ext>
            </a:extLst>
          </p:cNvPr>
          <p:cNvSpPr txBox="1"/>
          <p:nvPr/>
        </p:nvSpPr>
        <p:spPr>
          <a:xfrm>
            <a:off x="6303264" y="1121664"/>
            <a:ext cx="5340096" cy="3970318"/>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The USA has the highest number of customers (13 out of 59 total), accounting for ~22% of the customer base.</a:t>
            </a: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Other major contributors : Canada (8 customers)France &amp; Brazil (5 each)Germany &amp; UK (4 each)</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cs typeface="Calibri" panose="020F0502020204030204" pitchFamily="34" charset="0"/>
              </a:rPr>
              <a:t>Opportunity to focus marketing on countries with moderate engagement like France, Brazil, and Germany.</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Recommendation</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Focus on increasing engagement in countries with a small customer base to strengthen global presence.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8229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73151-FDAE-E3C8-5DA6-A5CFCD56F034}"/>
              </a:ext>
            </a:extLst>
          </p:cNvPr>
          <p:cNvSpPr>
            <a:spLocks noGrp="1"/>
          </p:cNvSpPr>
          <p:nvPr>
            <p:ph type="title"/>
          </p:nvPr>
        </p:nvSpPr>
        <p:spPr>
          <a:xfrm>
            <a:off x="536448" y="195073"/>
            <a:ext cx="7985760" cy="792479"/>
          </a:xfrm>
        </p:spPr>
        <p:txBody>
          <a:bodyPr>
            <a:normAutofit/>
          </a:bodyPr>
          <a:lstStyle/>
          <a:p>
            <a:r>
              <a:rPr lang="en-US" sz="3600" b="1" dirty="0">
                <a:latin typeface="Calibri" panose="020F0502020204030204" pitchFamily="34" charset="0"/>
                <a:cs typeface="Calibri" panose="020F0502020204030204" pitchFamily="34" charset="0"/>
              </a:rPr>
              <a:t>Total revenue each country</a:t>
            </a:r>
            <a:endParaRPr lang="en-IN" sz="3600"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442BB1F5-62CD-89E0-EC9A-5548E3733711}"/>
              </a:ext>
            </a:extLst>
          </p:cNvPr>
          <p:cNvGraphicFramePr>
            <a:graphicFrameLocks noGrp="1"/>
          </p:cNvGraphicFramePr>
          <p:nvPr>
            <p:ph idx="1"/>
            <p:extLst>
              <p:ext uri="{D42A27DB-BD31-4B8C-83A1-F6EECF244321}">
                <p14:modId xmlns:p14="http://schemas.microsoft.com/office/powerpoint/2010/main" val="812044210"/>
              </p:ext>
            </p:extLst>
          </p:nvPr>
        </p:nvGraphicFramePr>
        <p:xfrm>
          <a:off x="146304" y="1097281"/>
          <a:ext cx="7461504" cy="42062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E00E38A-5503-611A-EDA1-71D294C2A1A5}"/>
              </a:ext>
            </a:extLst>
          </p:cNvPr>
          <p:cNvSpPr txBox="1"/>
          <p:nvPr/>
        </p:nvSpPr>
        <p:spPr>
          <a:xfrm>
            <a:off x="7912608" y="1109472"/>
            <a:ext cx="4059936" cy="535531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USA has the highest total revenue, amounting to </a:t>
            </a:r>
            <a:r>
              <a:rPr lang="en-US" b="1" dirty="0">
                <a:latin typeface="Calibri" panose="020F0502020204030204" pitchFamily="34" charset="0"/>
                <a:cs typeface="Calibri" panose="020F0502020204030204" pitchFamily="34" charset="0"/>
              </a:rPr>
              <a:t>1040.49 million</a:t>
            </a:r>
            <a:r>
              <a:rPr lang="en-US" dirty="0">
                <a:latin typeface="Calibri" panose="020F0502020204030204" pitchFamily="34" charset="0"/>
                <a:cs typeface="Calibri" panose="020F0502020204030204" pitchFamily="34" charset="0"/>
              </a:rPr>
              <a:t>, followed by Canada with </a:t>
            </a:r>
            <a:r>
              <a:rPr lang="en-US" b="1" dirty="0">
                <a:latin typeface="Calibri" panose="020F0502020204030204" pitchFamily="34" charset="0"/>
                <a:cs typeface="Calibri" panose="020F0502020204030204" pitchFamily="34" charset="0"/>
              </a:rPr>
              <a:t>535.59 million</a:t>
            </a:r>
            <a:r>
              <a:rPr lang="en-US" dirty="0">
                <a:latin typeface="Calibri" panose="020F0502020204030204" pitchFamily="34" charset="0"/>
                <a:cs typeface="Calibri" panose="020F0502020204030204" pitchFamily="34" charset="0"/>
              </a:rPr>
              <a:t> and Brazil with </a:t>
            </a:r>
            <a:r>
              <a:rPr lang="en-US" b="1" dirty="0">
                <a:latin typeface="Calibri" panose="020F0502020204030204" pitchFamily="34" charset="0"/>
                <a:cs typeface="Calibri" panose="020F0502020204030204" pitchFamily="34" charset="0"/>
              </a:rPr>
              <a:t>427.68 million</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 country with the lowest total revenue among all others is Denmark, with total revenue of </a:t>
            </a:r>
            <a:r>
              <a:rPr lang="en-US" b="1" dirty="0">
                <a:latin typeface="Calibri" panose="020F0502020204030204" pitchFamily="34" charset="0"/>
                <a:cs typeface="Calibri" panose="020F0502020204030204" pitchFamily="34" charset="0"/>
              </a:rPr>
              <a:t>37.62 million</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Recommendation</a:t>
            </a:r>
            <a:r>
              <a:rPr lang="en-US"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Boost key markets: Focus on USA &amp; Canada for continued revenue growth.</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Grow mid-tier markets: Use promotions and bundles in France, Germany, and UK.</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Target low-revenue regions: Test localized offers to improve engagement.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596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926B-250D-90A3-8E33-C16FBEF294C5}"/>
              </a:ext>
            </a:extLst>
          </p:cNvPr>
          <p:cNvSpPr>
            <a:spLocks noGrp="1"/>
          </p:cNvSpPr>
          <p:nvPr>
            <p:ph type="title"/>
          </p:nvPr>
        </p:nvSpPr>
        <p:spPr>
          <a:xfrm>
            <a:off x="231648" y="109729"/>
            <a:ext cx="6486144" cy="963167"/>
          </a:xfrm>
        </p:spPr>
        <p:txBody>
          <a:bodyPr>
            <a:normAutofit/>
          </a:bodyPr>
          <a:lstStyle/>
          <a:p>
            <a:r>
              <a:rPr lang="en-US" sz="3600" b="1" dirty="0">
                <a:latin typeface="Calibri" panose="020F0502020204030204" pitchFamily="34" charset="0"/>
                <a:cs typeface="Calibri" panose="020F0502020204030204" pitchFamily="34" charset="0"/>
              </a:rPr>
              <a:t>Top Selling Tracks in the USA</a:t>
            </a:r>
            <a:endParaRPr lang="en-IN" sz="3600"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F7968701-2837-FC71-BCD5-5D06D0DD39F3}"/>
              </a:ext>
            </a:extLst>
          </p:cNvPr>
          <p:cNvGraphicFramePr>
            <a:graphicFrameLocks noGrp="1"/>
          </p:cNvGraphicFramePr>
          <p:nvPr>
            <p:ph idx="1"/>
            <p:extLst>
              <p:ext uri="{D42A27DB-BD31-4B8C-83A1-F6EECF244321}">
                <p14:modId xmlns:p14="http://schemas.microsoft.com/office/powerpoint/2010/main" val="1146515478"/>
              </p:ext>
            </p:extLst>
          </p:nvPr>
        </p:nvGraphicFramePr>
        <p:xfrm>
          <a:off x="292608" y="1097280"/>
          <a:ext cx="6352032" cy="51450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4282CB5-678F-160F-78BC-2D6EFF53F79C}"/>
              </a:ext>
            </a:extLst>
          </p:cNvPr>
          <p:cNvSpPr txBox="1"/>
          <p:nvPr/>
        </p:nvSpPr>
        <p:spPr>
          <a:xfrm>
            <a:off x="6669024" y="1469796"/>
            <a:ext cx="5425440" cy="3693319"/>
          </a:xfrm>
          <a:prstGeom prst="rect">
            <a:avLst/>
          </a:prstGeom>
          <a:noFill/>
        </p:spPr>
        <p:txBody>
          <a:bodyPr wrap="square">
            <a:spAutoFit/>
          </a:bodyPr>
          <a:lstStyle/>
          <a:p>
            <a:r>
              <a:rPr lang="en-IN" dirty="0">
                <a:latin typeface="Calibri" panose="020F0502020204030204" pitchFamily="34" charset="0"/>
                <a:cs typeface="Calibri" panose="020F0502020204030204" pitchFamily="34" charset="0"/>
              </a:rPr>
              <a:t>"War Pigs" is the best-selling track with 6 purchases.</a:t>
            </a:r>
          </a:p>
          <a:p>
            <a:r>
              <a:rPr lang="en-IN" dirty="0">
                <a:latin typeface="Calibri" panose="020F0502020204030204" pitchFamily="34" charset="0"/>
                <a:cs typeface="Calibri" panose="020F0502020204030204" pitchFamily="34" charset="0"/>
              </a:rPr>
              <a:t>Followed by "You Know I'm No Good" with 5 purchases.</a:t>
            </a:r>
          </a:p>
          <a:p>
            <a:r>
              <a:rPr lang="en-IN" dirty="0">
                <a:latin typeface="Calibri" panose="020F0502020204030204" pitchFamily="34" charset="0"/>
                <a:cs typeface="Calibri" panose="020F0502020204030204" pitchFamily="34" charset="0"/>
              </a:rPr>
              <a:t>Other top tracks (4 sales each):</a:t>
            </a:r>
          </a:p>
          <a:p>
            <a:r>
              <a:rPr lang="en-IN" dirty="0">
                <a:latin typeface="Calibri" panose="020F0502020204030204" pitchFamily="34" charset="0"/>
                <a:cs typeface="Calibri" panose="020F0502020204030204" pitchFamily="34" charset="0"/>
              </a:rPr>
              <a:t>"I Looked At You“</a:t>
            </a:r>
          </a:p>
          <a:p>
            <a:r>
              <a:rPr lang="en-IN" dirty="0">
                <a:latin typeface="Calibri" panose="020F0502020204030204" pitchFamily="34" charset="0"/>
                <a:cs typeface="Calibri" panose="020F0502020204030204" pitchFamily="34" charset="0"/>
              </a:rPr>
              <a:t>"Scentless Apprentice“</a:t>
            </a:r>
          </a:p>
          <a:p>
            <a:r>
              <a:rPr lang="en-IN" dirty="0">
                <a:latin typeface="Calibri" panose="020F0502020204030204" pitchFamily="34" charset="0"/>
                <a:cs typeface="Calibri" panose="020F0502020204030204" pitchFamily="34" charset="0"/>
              </a:rPr>
              <a:t>"Violent Pornography“</a:t>
            </a:r>
          </a:p>
          <a:p>
            <a:r>
              <a:rPr lang="en-IN" dirty="0">
                <a:latin typeface="Calibri" panose="020F0502020204030204" pitchFamily="34" charset="0"/>
                <a:cs typeface="Calibri" panose="020F0502020204030204" pitchFamily="34" charset="0"/>
              </a:rPr>
              <a:t>These tracks reflect strong interest in rock and alternative genres among U.S. customers.</a:t>
            </a:r>
          </a:p>
          <a:p>
            <a:endParaRPr lang="en-IN"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Recommendation</a:t>
            </a:r>
            <a:r>
              <a:rPr lang="en-IN"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Focus marketing efforts in the U.S. on popular rock/alternative tracks and offer bundled playlists or discounts on related albums to drive more sales.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287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FA2C-1090-FF58-CDC5-F2ACBD4AAC78}"/>
              </a:ext>
            </a:extLst>
          </p:cNvPr>
          <p:cNvSpPr>
            <a:spLocks noGrp="1"/>
          </p:cNvSpPr>
          <p:nvPr>
            <p:ph type="title"/>
          </p:nvPr>
        </p:nvSpPr>
        <p:spPr>
          <a:xfrm>
            <a:off x="207264" y="97537"/>
            <a:ext cx="6827520" cy="1036319"/>
          </a:xfrm>
        </p:spPr>
        <p:txBody>
          <a:bodyPr>
            <a:normAutofit fontScale="90000"/>
          </a:bodyPr>
          <a:lstStyle/>
          <a:p>
            <a:r>
              <a:rPr lang="en-US" sz="3600" b="1" dirty="0">
                <a:latin typeface="Calibri" panose="020F0502020204030204" pitchFamily="34" charset="0"/>
                <a:cs typeface="Calibri" panose="020F0502020204030204" pitchFamily="34" charset="0"/>
              </a:rPr>
              <a:t>Top selling genre in countries other than </a:t>
            </a:r>
            <a:r>
              <a:rPr lang="en-US" sz="3600" b="1" dirty="0" err="1">
                <a:latin typeface="Calibri" panose="020F0502020204030204" pitchFamily="34" charset="0"/>
                <a:cs typeface="Calibri" panose="020F0502020204030204" pitchFamily="34" charset="0"/>
              </a:rPr>
              <a:t>usa</a:t>
            </a:r>
            <a:endParaRPr lang="en-IN" sz="3600"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7D6CCB14-2CFF-09DA-AED2-C6B3BBDC83B5}"/>
              </a:ext>
            </a:extLst>
          </p:cNvPr>
          <p:cNvGraphicFramePr>
            <a:graphicFrameLocks noGrp="1"/>
          </p:cNvGraphicFramePr>
          <p:nvPr>
            <p:ph idx="1"/>
            <p:extLst>
              <p:ext uri="{D42A27DB-BD31-4B8C-83A1-F6EECF244321}">
                <p14:modId xmlns:p14="http://schemas.microsoft.com/office/powerpoint/2010/main" val="3784695614"/>
              </p:ext>
            </p:extLst>
          </p:nvPr>
        </p:nvGraphicFramePr>
        <p:xfrm>
          <a:off x="402336" y="1267969"/>
          <a:ext cx="5900928" cy="5364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7858484-EE45-4BBC-98EE-5C17A4C302F1}"/>
              </a:ext>
            </a:extLst>
          </p:cNvPr>
          <p:cNvSpPr txBox="1"/>
          <p:nvPr/>
        </p:nvSpPr>
        <p:spPr>
          <a:xfrm>
            <a:off x="6339840" y="1072819"/>
            <a:ext cx="5742432"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Having established that the USA is our top country in sales, we are now examining the top genres in other countries.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Across most countries, Rock is the top-selling genre. Countries like </a:t>
            </a:r>
            <a:r>
              <a:rPr lang="en-US" b="1" dirty="0">
                <a:latin typeface="Calibri" panose="020F0502020204030204" pitchFamily="34" charset="0"/>
                <a:cs typeface="Calibri" panose="020F0502020204030204" pitchFamily="34" charset="0"/>
              </a:rPr>
              <a:t>Brazil</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Canada</a:t>
            </a: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France</a:t>
            </a:r>
            <a:r>
              <a:rPr lang="en-US" dirty="0">
                <a:latin typeface="Calibri" panose="020F0502020204030204" pitchFamily="34" charset="0"/>
                <a:cs typeface="Calibri" panose="020F0502020204030204" pitchFamily="34" charset="0"/>
              </a:rPr>
              <a:t>, and the </a:t>
            </a:r>
            <a:r>
              <a:rPr lang="en-US" b="1" dirty="0">
                <a:latin typeface="Calibri" panose="020F0502020204030204" pitchFamily="34" charset="0"/>
                <a:cs typeface="Calibri" panose="020F0502020204030204" pitchFamily="34" charset="0"/>
              </a:rPr>
              <a:t>United Kingdom</a:t>
            </a:r>
            <a:r>
              <a:rPr lang="en-US" dirty="0">
                <a:latin typeface="Calibri" panose="020F0502020204030204" pitchFamily="34" charset="0"/>
                <a:cs typeface="Calibri" panose="020F0502020204030204" pitchFamily="34" charset="0"/>
              </a:rPr>
              <a:t> show particularly high sales in Rock, demonstrating its universal appeal beyond the USA.</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0"/>
            <a:r>
              <a:rPr lang="en-IN" b="1" dirty="0">
                <a:latin typeface="Calibri" panose="020F0502020204030204" pitchFamily="34" charset="0"/>
                <a:cs typeface="Calibri" panose="020F0502020204030204" pitchFamily="34" charset="0"/>
              </a:rPr>
              <a:t>   Recommendation:</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Focus international promotion efforts primarily on Rock music, given its consistent top ranking across diverse markets.</a:t>
            </a:r>
          </a:p>
          <a:p>
            <a:pPr marL="285750" lvl="0" indent="-285750">
              <a:buFont typeface="Arial" panose="020B0604020202020204" pitchFamily="34" charset="0"/>
              <a:buChar char="•"/>
            </a:pPr>
            <a:r>
              <a:rPr lang="en-IN" dirty="0">
                <a:latin typeface="Calibri" panose="020F0502020204030204" pitchFamily="34" charset="0"/>
                <a:cs typeface="Calibri" panose="020F0502020204030204" pitchFamily="34" charset="0"/>
              </a:rPr>
              <a:t>Consider localized marketing strategies for countries like Argentina and Australia, where Alternative &amp; Punk shows stronger performance.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446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5663-2AF6-E906-385D-1D196535A6BC}"/>
              </a:ext>
            </a:extLst>
          </p:cNvPr>
          <p:cNvSpPr>
            <a:spLocks noGrp="1"/>
          </p:cNvSpPr>
          <p:nvPr>
            <p:ph type="title"/>
          </p:nvPr>
        </p:nvSpPr>
        <p:spPr>
          <a:xfrm>
            <a:off x="85344" y="97536"/>
            <a:ext cx="9351264" cy="719327"/>
          </a:xfrm>
        </p:spPr>
        <p:txBody>
          <a:bodyPr>
            <a:noAutofit/>
          </a:bodyPr>
          <a:lstStyle/>
          <a:p>
            <a:r>
              <a:rPr lang="en-US" sz="3600" b="1" dirty="0">
                <a:latin typeface="Calibri" panose="020F0502020204030204" pitchFamily="34" charset="0"/>
                <a:cs typeface="Calibri" panose="020F0502020204030204" pitchFamily="34" charset="0"/>
              </a:rPr>
              <a:t>Customer Purchase Frequency &amp; Avg Order Value</a:t>
            </a:r>
            <a:endParaRPr lang="en-IN" sz="3600" b="1"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7FA73656-0F28-7712-DA02-AD690E539AB0}"/>
              </a:ext>
            </a:extLst>
          </p:cNvPr>
          <p:cNvGraphicFramePr>
            <a:graphicFrameLocks noGrp="1"/>
          </p:cNvGraphicFramePr>
          <p:nvPr>
            <p:ph idx="1"/>
            <p:extLst>
              <p:ext uri="{D42A27DB-BD31-4B8C-83A1-F6EECF244321}">
                <p14:modId xmlns:p14="http://schemas.microsoft.com/office/powerpoint/2010/main" val="453030668"/>
              </p:ext>
            </p:extLst>
          </p:nvPr>
        </p:nvGraphicFramePr>
        <p:xfrm>
          <a:off x="109728" y="792481"/>
          <a:ext cx="6278880" cy="29626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DCAAED1-3455-2DC0-E166-94224D727921}"/>
              </a:ext>
            </a:extLst>
          </p:cNvPr>
          <p:cNvGraphicFramePr/>
          <p:nvPr>
            <p:extLst>
              <p:ext uri="{D42A27DB-BD31-4B8C-83A1-F6EECF244321}">
                <p14:modId xmlns:p14="http://schemas.microsoft.com/office/powerpoint/2010/main" val="97501254"/>
              </p:ext>
            </p:extLst>
          </p:nvPr>
        </p:nvGraphicFramePr>
        <p:xfrm>
          <a:off x="6484874" y="877316"/>
          <a:ext cx="5597398" cy="25242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860DED5-99B3-4BFE-26F8-6C7194684A4A}"/>
              </a:ext>
            </a:extLst>
          </p:cNvPr>
          <p:cNvSpPr txBox="1"/>
          <p:nvPr/>
        </p:nvSpPr>
        <p:spPr>
          <a:xfrm>
            <a:off x="353568" y="3392532"/>
            <a:ext cx="8827008" cy="3456524"/>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František </a:t>
            </a:r>
            <a:r>
              <a:rPr lang="en-US" kern="100" dirty="0" err="1">
                <a:latin typeface="Aptos" panose="020B0004020202020204" pitchFamily="34" charset="0"/>
                <a:ea typeface="Aptos" panose="020B0004020202020204" pitchFamily="34" charset="0"/>
                <a:cs typeface="Times New Roman" panose="02020603050405020304" pitchFamily="18" charset="0"/>
              </a:rPr>
              <a:t>Wichterlová</a:t>
            </a:r>
            <a:r>
              <a:rPr lang="en-US" kern="100" dirty="0">
                <a:latin typeface="Aptos" panose="020B0004020202020204" pitchFamily="34" charset="0"/>
                <a:ea typeface="Aptos" panose="020B0004020202020204" pitchFamily="34" charset="0"/>
                <a:cs typeface="Times New Roman" panose="02020603050405020304" pitchFamily="18" charset="0"/>
              </a:rPr>
              <a:t> has the highest number of purchases (18 total orders).</a:t>
            </a:r>
          </a:p>
          <a:p>
            <a:pPr marL="342900" lvl="0" indent="-342900">
              <a:lnSpc>
                <a:spcPct val="115000"/>
              </a:lnSpc>
              <a:spcAft>
                <a:spcPts val="800"/>
              </a:spcAft>
              <a:buSzPts val="1000"/>
              <a:buFont typeface="Symbol" panose="05050102010706020507" pitchFamily="18" charset="2"/>
              <a:buChar char=""/>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Several customers have 12–16 purchases, showing a consistent buying pattern.</a:t>
            </a:r>
          </a:p>
          <a:p>
            <a:pPr marL="342900" lvl="0" indent="-342900">
              <a:lnSpc>
                <a:spcPct val="115000"/>
              </a:lnSpc>
              <a:spcAft>
                <a:spcPts val="800"/>
              </a:spcAft>
              <a:buSzPts val="1000"/>
              <a:buFont typeface="Symbol" panose="05050102010706020507" pitchFamily="18" charset="2"/>
              <a:buChar char=""/>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Customer with highest average order value: </a:t>
            </a:r>
            <a:r>
              <a:rPr lang="en-US" dirty="0">
                <a:latin typeface="Switzer"/>
              </a:rPr>
              <a:t>François Tremblay  </a:t>
            </a:r>
            <a:r>
              <a:rPr lang="en-US" kern="100" dirty="0">
                <a:latin typeface="Aptos" panose="020B0004020202020204" pitchFamily="34" charset="0"/>
                <a:ea typeface="Aptos" panose="020B0004020202020204" pitchFamily="34" charset="0"/>
                <a:cs typeface="Times New Roman" panose="02020603050405020304" pitchFamily="18" charset="0"/>
              </a:rPr>
              <a:t>with $11.11, followed by </a:t>
            </a:r>
            <a:r>
              <a:rPr lang="en-US" kern="100" dirty="0" err="1">
                <a:latin typeface="Aptos" panose="020B0004020202020204" pitchFamily="34" charset="0"/>
                <a:ea typeface="Aptos" panose="020B0004020202020204" pitchFamily="34" charset="0"/>
                <a:cs typeface="Times New Roman" panose="02020603050405020304" pitchFamily="18" charset="0"/>
              </a:rPr>
              <a:t>HelenaHoly</a:t>
            </a:r>
            <a:r>
              <a:rPr lang="en-US" kern="100" dirty="0">
                <a:latin typeface="Aptos" panose="020B0004020202020204" pitchFamily="34" charset="0"/>
                <a:ea typeface="Aptos" panose="020B0004020202020204" pitchFamily="34" charset="0"/>
                <a:cs typeface="Times New Roman" panose="02020603050405020304" pitchFamily="18" charset="0"/>
              </a:rPr>
              <a:t>  ($10.73).Some customers have high purchase count but low order value, and vice versa.</a:t>
            </a:r>
          </a:p>
          <a:p>
            <a:pPr marL="342900" lvl="0" indent="-342900">
              <a:lnSpc>
                <a:spcPct val="115000"/>
              </a:lnSpc>
              <a:spcAft>
                <a:spcPts val="800"/>
              </a:spcAft>
              <a:buSzPts val="1000"/>
              <a:buFont typeface="Symbol" panose="05050102010706020507" pitchFamily="18" charset="2"/>
              <a:buChar char=""/>
              <a:tabLst>
                <a:tab pos="2286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Recommendation</a:t>
            </a:r>
            <a:r>
              <a:rPr lang="en-US" kern="100" dirty="0">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15000"/>
              </a:lnSpc>
              <a:spcAft>
                <a:spcPts val="800"/>
              </a:spcAft>
              <a:buSzPts val="1000"/>
              <a:buFont typeface="Symbol" panose="05050102010706020507" pitchFamily="18" charset="2"/>
              <a:buChar char=""/>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Reward frequent buyers (like František </a:t>
            </a:r>
            <a:r>
              <a:rPr lang="en-US" kern="100" dirty="0" err="1">
                <a:latin typeface="Aptos" panose="020B0004020202020204" pitchFamily="34" charset="0"/>
                <a:ea typeface="Aptos" panose="020B0004020202020204" pitchFamily="34" charset="0"/>
                <a:cs typeface="Times New Roman" panose="02020603050405020304" pitchFamily="18" charset="0"/>
              </a:rPr>
              <a:t>Wichterlová</a:t>
            </a:r>
            <a:r>
              <a:rPr lang="en-US" kern="100" dirty="0">
                <a:latin typeface="Aptos" panose="020B0004020202020204" pitchFamily="34" charset="0"/>
                <a:ea typeface="Aptos" panose="020B0004020202020204" pitchFamily="34" charset="0"/>
                <a:cs typeface="Times New Roman" panose="02020603050405020304" pitchFamily="18" charset="0"/>
              </a:rPr>
              <a:t>) with loyalty points or early access offers.</a:t>
            </a:r>
          </a:p>
          <a:p>
            <a:pPr marL="342900" lvl="0" indent="-342900">
              <a:lnSpc>
                <a:spcPct val="115000"/>
              </a:lnSpc>
              <a:spcAft>
                <a:spcPts val="800"/>
              </a:spcAft>
              <a:buSzPts val="1000"/>
              <a:buFont typeface="Symbol" panose="05050102010706020507" pitchFamily="18" charset="2"/>
              <a:buChar char=""/>
              <a:tabLst>
                <a:tab pos="228600" algn="l"/>
              </a:tabLst>
            </a:pPr>
            <a:r>
              <a:rPr lang="en-US" kern="100" dirty="0">
                <a:latin typeface="Aptos" panose="020B0004020202020204" pitchFamily="34" charset="0"/>
                <a:ea typeface="Aptos" panose="020B0004020202020204" pitchFamily="34" charset="0"/>
                <a:cs typeface="Times New Roman" panose="02020603050405020304" pitchFamily="18" charset="0"/>
              </a:rPr>
              <a:t>Target high order value customers for premium subscriptions or bundle deals.</a:t>
            </a:r>
          </a:p>
        </p:txBody>
      </p:sp>
    </p:spTree>
    <p:extLst>
      <p:ext uri="{BB962C8B-B14F-4D97-AF65-F5344CB8AC3E}">
        <p14:creationId xmlns:p14="http://schemas.microsoft.com/office/powerpoint/2010/main" val="4138944209"/>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TotalTime>
  <Words>935</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Switzer</vt:lpstr>
      <vt:lpstr>Symbol</vt:lpstr>
      <vt:lpstr>Office Theme</vt:lpstr>
      <vt:lpstr>Chinook Music Store Data Analysis presented by - Mousumi Gorai 20-July-2025</vt:lpstr>
      <vt:lpstr>Introduction</vt:lpstr>
      <vt:lpstr>Goals and Objectives</vt:lpstr>
      <vt:lpstr>Data Base Schema</vt:lpstr>
      <vt:lpstr>Customer Distribution by Country</vt:lpstr>
      <vt:lpstr>Total revenue each country</vt:lpstr>
      <vt:lpstr>Top Selling Tracks in the USA</vt:lpstr>
      <vt:lpstr>Top selling genre in countries other than usa</vt:lpstr>
      <vt:lpstr>Customer Purchase Frequency &amp; Avg Order Value</vt:lpstr>
      <vt:lpstr>Average Total Spent by Country</vt:lpstr>
      <vt:lpstr>Final Conclusion &amp; Recommendations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Operations Team</dc:creator>
  <cp:lastModifiedBy>Operations Team</cp:lastModifiedBy>
  <cp:revision>15</cp:revision>
  <dcterms:created xsi:type="dcterms:W3CDTF">2025-07-18T00:44:04Z</dcterms:created>
  <dcterms:modified xsi:type="dcterms:W3CDTF">2025-07-20T10:43:24Z</dcterms:modified>
</cp:coreProperties>
</file>