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1"/>
  </p:notesMasterIdLst>
  <p:sldIdLst>
    <p:sldId id="257" r:id="rId2"/>
    <p:sldId id="259" r:id="rId3"/>
    <p:sldId id="260" r:id="rId4"/>
    <p:sldId id="276" r:id="rId5"/>
    <p:sldId id="261" r:id="rId6"/>
    <p:sldId id="274" r:id="rId7"/>
    <p:sldId id="273" r:id="rId8"/>
    <p:sldId id="263" r:id="rId9"/>
    <p:sldId id="264" r:id="rId10"/>
    <p:sldId id="268" r:id="rId11"/>
    <p:sldId id="271" r:id="rId12"/>
    <p:sldId id="275" r:id="rId13"/>
    <p:sldId id="277" r:id="rId14"/>
    <p:sldId id="278" r:id="rId15"/>
    <p:sldId id="265" r:id="rId16"/>
    <p:sldId id="272" r:id="rId17"/>
    <p:sldId id="270"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6C2E"/>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3" d="100"/>
          <a:sy n="83"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OUSUMI\Desktop\Project\Updated%201st%20June\IT%20Tickets%20Analysis%20_Project%20Updated.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OUSUMI\Desktop\Project\Updated%201st%20June\IT%20Tickets%20Analysis%20_Project%20Updated.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OUSUMI\Desktop\Project\Updated%201st%20June\IT%20Tickets%20Analysis%20_Project%20Updated.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OUSUMI\Desktop\Project\Updated%201st%20June\IT%20Tickets%20Analysis%20_Project%20Updated.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OUSUMI\Desktop\Project\IT%20Tickets%20Analysis%20_Project_Updated.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OUSUMI\Desktop\Project\IT%20Tickets%20Analysis%20_Project_Updated.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OUSUMI\Desktop\Project\IT%20Tickets%20Analysis%20_Project_Updated.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OUSUMI\Desktop\Project\Updated%201st%20June\IT%20Tickets%20Analysis%20_Project%20Updated.xlsb"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MOUSUMI\Desktop\Project\Updated%201st%20June\IT%20Tickets%20Analysis%20_Project%20Updated.xlsb"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_Project Updated.xlsb]Pivot Report!PivotTable5</c:name>
    <c:fmtId val="61"/>
  </c:pivotSource>
  <c:chart>
    <c:title>
      <c:tx>
        <c:rich>
          <a:bodyPr rot="0" spcFirstLastPara="1" vertOverflow="ellipsis" vert="horz" wrap="square" anchor="ctr" anchorCtr="1"/>
          <a:lstStyle/>
          <a:p>
            <a:pPr>
              <a:defRPr sz="1200" b="1" i="0" u="none" strike="noStrike" kern="1200" baseline="0">
                <a:solidFill>
                  <a:srgbClr val="002060"/>
                </a:solidFill>
                <a:latin typeface="Calibri" panose="020F0502020204030204" pitchFamily="34" charset="0"/>
                <a:ea typeface="+mn-ea"/>
                <a:cs typeface="Calibri" panose="020F0502020204030204" pitchFamily="34" charset="0"/>
              </a:defRPr>
            </a:pPr>
            <a:r>
              <a:rPr lang="en-US" sz="1200">
                <a:solidFill>
                  <a:srgbClr val="002060"/>
                </a:solidFill>
                <a:latin typeface="Calibri" panose="020F0502020204030204" pitchFamily="34" charset="0"/>
                <a:cs typeface="Calibri" panose="020F0502020204030204" pitchFamily="34" charset="0"/>
              </a:rPr>
              <a:t>Count</a:t>
            </a:r>
            <a:r>
              <a:rPr lang="en-US" sz="1200" baseline="0">
                <a:solidFill>
                  <a:srgbClr val="002060"/>
                </a:solidFill>
                <a:latin typeface="Calibri" panose="020F0502020204030204" pitchFamily="34" charset="0"/>
                <a:cs typeface="Calibri" panose="020F0502020204030204" pitchFamily="34" charset="0"/>
              </a:rPr>
              <a:t> of Tickets by Requset Category </a:t>
            </a:r>
            <a:endParaRPr lang="en-US" sz="1200">
              <a:solidFill>
                <a:srgbClr val="002060"/>
              </a:solidFill>
              <a:latin typeface="Calibri" panose="020F0502020204030204" pitchFamily="34" charset="0"/>
              <a:cs typeface="Calibri" panose="020F0502020204030204" pitchFamily="34" charset="0"/>
            </a:endParaRPr>
          </a:p>
        </c:rich>
      </c:tx>
      <c:layout>
        <c:manualLayout>
          <c:xMode val="edge"/>
          <c:yMode val="edge"/>
          <c:x val="0.15447728778311656"/>
          <c:y val="2.7618873222242622E-3"/>
        </c:manualLayout>
      </c:layout>
      <c:overlay val="0"/>
      <c:spPr>
        <a:solidFill>
          <a:schemeClr val="accent2">
            <a:lumMod val="20000"/>
            <a:lumOff val="80000"/>
          </a:schemeClr>
        </a:solidFill>
        <a:ln>
          <a:noFill/>
        </a:ln>
        <a:effectLst/>
      </c:spPr>
      <c:txPr>
        <a:bodyPr rot="0" spcFirstLastPara="1" vertOverflow="ellipsis" vert="horz" wrap="square" anchor="ctr" anchorCtr="1"/>
        <a:lstStyle/>
        <a:p>
          <a:pPr>
            <a:defRPr sz="12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
        <c:idx val="25"/>
        <c:spPr>
          <a:solidFill>
            <a:schemeClr val="accent1"/>
          </a:solidFill>
          <a:ln>
            <a:noFill/>
          </a:ln>
          <a:effectLst>
            <a:outerShdw blurRad="254000" sx="102000" sy="102000" algn="ctr" rotWithShape="0">
              <a:prstClr val="black">
                <a:alpha val="20000"/>
              </a:prstClr>
            </a:outerShdw>
          </a:effectLst>
        </c:spPr>
      </c:pivotFmt>
      <c:pivotFmt>
        <c:idx val="2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254000" sx="102000" sy="102000" algn="ctr" rotWithShape="0">
              <a:prstClr val="black">
                <a:alpha val="20000"/>
              </a:prstClr>
            </a:outerShdw>
          </a:effectLst>
        </c:spPr>
      </c:pivotFmt>
      <c:pivotFmt>
        <c:idx val="28"/>
        <c:spPr>
          <a:solidFill>
            <a:schemeClr val="accent1"/>
          </a:solidFill>
          <a:ln>
            <a:noFill/>
          </a:ln>
          <a:effectLst>
            <a:outerShdw blurRad="254000" sx="102000" sy="102000" algn="ctr" rotWithShape="0">
              <a:prstClr val="black">
                <a:alpha val="20000"/>
              </a:prstClr>
            </a:outerShdw>
          </a:effectLst>
        </c:spPr>
      </c:pivotFmt>
      <c:pivotFmt>
        <c:idx val="29"/>
        <c:spPr>
          <a:solidFill>
            <a:schemeClr val="accent1"/>
          </a:solidFill>
          <a:ln>
            <a:noFill/>
          </a:ln>
          <a:effectLst>
            <a:outerShdw blurRad="254000" sx="102000" sy="102000" algn="ctr" rotWithShape="0">
              <a:prstClr val="black">
                <a:alpha val="20000"/>
              </a:prstClr>
            </a:outerShdw>
          </a:effectLst>
        </c:spPr>
      </c:pivotFmt>
      <c:pivotFmt>
        <c:idx val="30"/>
        <c:spPr>
          <a:solidFill>
            <a:schemeClr val="accent1"/>
          </a:solidFill>
          <a:ln>
            <a:noFill/>
          </a:ln>
          <a:effectLst>
            <a:outerShdw blurRad="254000" sx="102000" sy="102000" algn="ctr" rotWithShape="0">
              <a:prstClr val="black">
                <a:alpha val="20000"/>
              </a:prstClr>
            </a:outerShdw>
          </a:effectLst>
        </c:spPr>
      </c:pivotFmt>
      <c:pivotFmt>
        <c:idx val="3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254000" sx="102000" sy="102000" algn="ctr" rotWithShape="0">
              <a:prstClr val="black">
                <a:alpha val="20000"/>
              </a:prstClr>
            </a:outerShdw>
          </a:effectLst>
        </c:spPr>
      </c:pivotFmt>
      <c:pivotFmt>
        <c:idx val="33"/>
        <c:spPr>
          <a:solidFill>
            <a:schemeClr val="accent1"/>
          </a:solidFill>
          <a:ln>
            <a:noFill/>
          </a:ln>
          <a:effectLst>
            <a:outerShdw blurRad="254000" sx="102000" sy="102000" algn="ctr" rotWithShape="0">
              <a:prstClr val="black">
                <a:alpha val="20000"/>
              </a:prstClr>
            </a:outerShdw>
          </a:effectLst>
        </c:spPr>
      </c:pivotFmt>
      <c:pivotFmt>
        <c:idx val="34"/>
        <c:spPr>
          <a:solidFill>
            <a:schemeClr val="accent1"/>
          </a:solidFill>
          <a:ln>
            <a:noFill/>
          </a:ln>
          <a:effectLst>
            <a:outerShdw blurRad="254000" sx="102000" sy="102000" algn="ctr" rotWithShape="0">
              <a:prstClr val="black">
                <a:alpha val="20000"/>
              </a:prstClr>
            </a:outerShdw>
          </a:effectLst>
        </c:spPr>
      </c:pivotFmt>
      <c:pivotFmt>
        <c:idx val="35"/>
        <c:spPr>
          <a:solidFill>
            <a:schemeClr val="accent1"/>
          </a:solidFill>
          <a:ln>
            <a:noFill/>
          </a:ln>
          <a:effectLst>
            <a:outerShdw blurRad="254000" sx="102000" sy="102000" algn="ctr" rotWithShape="0">
              <a:prstClr val="black">
                <a:alpha val="20000"/>
              </a:prstClr>
            </a:outerShdw>
          </a:effectLst>
        </c:spPr>
      </c:pivotFmt>
      <c:pivotFmt>
        <c:idx val="3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254000" sx="102000" sy="102000" algn="ctr" rotWithShape="0">
              <a:prstClr val="black">
                <a:alpha val="20000"/>
              </a:prstClr>
            </a:outerShdw>
          </a:effectLst>
        </c:spPr>
      </c:pivotFmt>
      <c:pivotFmt>
        <c:idx val="38"/>
        <c:spPr>
          <a:solidFill>
            <a:schemeClr val="accent1"/>
          </a:solidFill>
          <a:ln>
            <a:noFill/>
          </a:ln>
          <a:effectLst>
            <a:outerShdw blurRad="254000" sx="102000" sy="102000" algn="ctr" rotWithShape="0">
              <a:prstClr val="black">
                <a:alpha val="20000"/>
              </a:prstClr>
            </a:outerShdw>
          </a:effectLst>
        </c:spPr>
      </c:pivotFmt>
      <c:pivotFmt>
        <c:idx val="39"/>
        <c:spPr>
          <a:solidFill>
            <a:schemeClr val="accent1"/>
          </a:solidFill>
          <a:ln>
            <a:noFill/>
          </a:ln>
          <a:effectLst>
            <a:outerShdw blurRad="254000" sx="102000" sy="102000" algn="ctr" rotWithShape="0">
              <a:prstClr val="black">
                <a:alpha val="20000"/>
              </a:prstClr>
            </a:outerShdw>
          </a:effectLst>
        </c:spPr>
      </c:pivotFmt>
      <c:pivotFmt>
        <c:idx val="40"/>
        <c:spPr>
          <a:solidFill>
            <a:schemeClr val="accent1"/>
          </a:solidFill>
          <a:ln>
            <a:noFill/>
          </a:ln>
          <a:effectLst>
            <a:outerShdw blurRad="254000" sx="102000" sy="102000" algn="ctr" rotWithShape="0">
              <a:prstClr val="black">
                <a:alpha val="20000"/>
              </a:prstClr>
            </a:outerShdw>
          </a:effectLst>
        </c:spPr>
      </c:pivotFmt>
      <c:pivotFmt>
        <c:idx val="4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254000" sx="102000" sy="102000" algn="ctr" rotWithShape="0">
              <a:prstClr val="black">
                <a:alpha val="20000"/>
              </a:prstClr>
            </a:outerShdw>
          </a:effectLst>
        </c:spPr>
      </c:pivotFmt>
      <c:pivotFmt>
        <c:idx val="43"/>
        <c:spPr>
          <a:solidFill>
            <a:schemeClr val="accent1"/>
          </a:solidFill>
          <a:ln>
            <a:noFill/>
          </a:ln>
          <a:effectLst>
            <a:outerShdw blurRad="254000" sx="102000" sy="102000" algn="ctr" rotWithShape="0">
              <a:prstClr val="black">
                <a:alpha val="20000"/>
              </a:prstClr>
            </a:outerShdw>
          </a:effectLst>
        </c:spPr>
      </c:pivotFmt>
      <c:pivotFmt>
        <c:idx val="44"/>
        <c:spPr>
          <a:solidFill>
            <a:schemeClr val="accent1"/>
          </a:solidFill>
          <a:ln>
            <a:noFill/>
          </a:ln>
          <a:effectLst>
            <a:outerShdw blurRad="254000" sx="102000" sy="102000" algn="ctr" rotWithShape="0">
              <a:prstClr val="black">
                <a:alpha val="20000"/>
              </a:prstClr>
            </a:outerShdw>
          </a:effectLst>
        </c:spPr>
      </c:pivotFmt>
      <c:pivotFmt>
        <c:idx val="45"/>
        <c:spPr>
          <a:solidFill>
            <a:schemeClr val="accent1"/>
          </a:solidFill>
          <a:ln>
            <a:noFill/>
          </a:ln>
          <a:effectLst>
            <a:outerShdw blurRad="254000" sx="102000" sy="102000" algn="ctr" rotWithShape="0">
              <a:prstClr val="black">
                <a:alpha val="20000"/>
              </a:prstClr>
            </a:outerShdw>
          </a:effectLst>
        </c:spPr>
      </c:pivotFmt>
      <c:pivotFmt>
        <c:idx val="4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47"/>
        <c:spPr>
          <a:solidFill>
            <a:schemeClr val="accent1"/>
          </a:solidFill>
          <a:ln>
            <a:noFill/>
          </a:ln>
          <a:effectLst>
            <a:outerShdw blurRad="254000" sx="102000" sy="102000" algn="ctr" rotWithShape="0">
              <a:prstClr val="black">
                <a:alpha val="20000"/>
              </a:prstClr>
            </a:outerShdw>
          </a:effectLst>
        </c:spPr>
      </c:pivotFmt>
      <c:pivotFmt>
        <c:idx val="48"/>
        <c:spPr>
          <a:solidFill>
            <a:schemeClr val="accent1"/>
          </a:solidFill>
          <a:ln>
            <a:noFill/>
          </a:ln>
          <a:effectLst>
            <a:outerShdw blurRad="254000" sx="102000" sy="102000" algn="ctr" rotWithShape="0">
              <a:prstClr val="black">
                <a:alpha val="20000"/>
              </a:prstClr>
            </a:outerShdw>
          </a:effectLst>
        </c:spPr>
      </c:pivotFmt>
      <c:pivotFmt>
        <c:idx val="49"/>
        <c:spPr>
          <a:solidFill>
            <a:schemeClr val="accent1"/>
          </a:solidFill>
          <a:ln>
            <a:noFill/>
          </a:ln>
          <a:effectLst>
            <a:outerShdw blurRad="254000" sx="102000" sy="102000" algn="ctr" rotWithShape="0">
              <a:prstClr val="black">
                <a:alpha val="20000"/>
              </a:prstClr>
            </a:outerShdw>
          </a:effectLst>
        </c:spPr>
      </c:pivotFmt>
      <c:pivotFmt>
        <c:idx val="50"/>
        <c:spPr>
          <a:solidFill>
            <a:schemeClr val="accent1"/>
          </a:solidFill>
          <a:ln>
            <a:noFill/>
          </a:ln>
          <a:effectLst>
            <a:outerShdw blurRad="254000" sx="102000" sy="102000" algn="ctr" rotWithShape="0">
              <a:prstClr val="black">
                <a:alpha val="20000"/>
              </a:prstClr>
            </a:outerShdw>
          </a:effectLst>
        </c:spPr>
        <c:dLbl>
          <c:idx val="0"/>
          <c:layout>
            <c:manualLayout>
              <c:x val="2.1574973031283671E-2"/>
              <c:y val="-9.0497694565292774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254000" sx="102000" sy="102000" algn="ctr" rotWithShape="0">
              <a:prstClr val="black">
                <a:alpha val="20000"/>
              </a:prstClr>
            </a:outerShdw>
          </a:effectLst>
        </c:spPr>
      </c:pivotFmt>
      <c:pivotFmt>
        <c:idx val="53"/>
        <c:spPr>
          <a:solidFill>
            <a:schemeClr val="accent1"/>
          </a:solidFill>
          <a:ln>
            <a:noFill/>
          </a:ln>
          <a:effectLst>
            <a:outerShdw blurRad="254000" sx="102000" sy="102000" algn="ctr" rotWithShape="0">
              <a:prstClr val="black">
                <a:alpha val="20000"/>
              </a:prstClr>
            </a:outerShdw>
          </a:effectLst>
        </c:spPr>
      </c:pivotFmt>
      <c:pivotFmt>
        <c:idx val="54"/>
        <c:spPr>
          <a:solidFill>
            <a:schemeClr val="accent1"/>
          </a:solidFill>
          <a:ln>
            <a:noFill/>
          </a:ln>
          <a:effectLst>
            <a:outerShdw blurRad="254000" sx="102000" sy="102000" algn="ctr" rotWithShape="0">
              <a:prstClr val="black">
                <a:alpha val="20000"/>
              </a:prstClr>
            </a:outerShdw>
          </a:effectLst>
        </c:spPr>
      </c:pivotFmt>
      <c:pivotFmt>
        <c:idx val="55"/>
        <c:spPr>
          <a:solidFill>
            <a:schemeClr val="accent1"/>
          </a:solidFill>
          <a:ln>
            <a:noFill/>
          </a:ln>
          <a:effectLst>
            <a:outerShdw blurRad="254000" sx="102000" sy="102000" algn="ctr" rotWithShape="0">
              <a:prstClr val="black">
                <a:alpha val="20000"/>
              </a:prstClr>
            </a:outerShdw>
          </a:effectLst>
        </c:spPr>
        <c:dLbl>
          <c:idx val="0"/>
          <c:layout>
            <c:manualLayout>
              <c:x val="2.1574973031283671E-2"/>
              <c:y val="-9.0497694565292774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254000" sx="102000" sy="102000" algn="ctr" rotWithShape="0">
              <a:prstClr val="black">
                <a:alpha val="20000"/>
              </a:prstClr>
            </a:outerShdw>
          </a:effectLst>
        </c:spPr>
      </c:pivotFmt>
      <c:pivotFmt>
        <c:idx val="58"/>
        <c:spPr>
          <a:solidFill>
            <a:schemeClr val="accent1"/>
          </a:solidFill>
          <a:ln>
            <a:noFill/>
          </a:ln>
          <a:effectLst>
            <a:outerShdw blurRad="254000" sx="102000" sy="102000" algn="ctr" rotWithShape="0">
              <a:prstClr val="black">
                <a:alpha val="20000"/>
              </a:prstClr>
            </a:outerShdw>
          </a:effectLst>
        </c:spPr>
      </c:pivotFmt>
      <c:pivotFmt>
        <c:idx val="59"/>
        <c:spPr>
          <a:solidFill>
            <a:schemeClr val="accent1"/>
          </a:solidFill>
          <a:ln>
            <a:noFill/>
          </a:ln>
          <a:effectLst>
            <a:outerShdw blurRad="254000" sx="102000" sy="102000" algn="ctr" rotWithShape="0">
              <a:prstClr val="black">
                <a:alpha val="20000"/>
              </a:prstClr>
            </a:outerShdw>
          </a:effectLst>
        </c:spPr>
      </c:pivotFmt>
      <c:pivotFmt>
        <c:idx val="60"/>
        <c:spPr>
          <a:solidFill>
            <a:schemeClr val="accent1"/>
          </a:solidFill>
          <a:ln>
            <a:noFill/>
          </a:ln>
          <a:effectLst>
            <a:outerShdw blurRad="254000" sx="102000" sy="102000" algn="ctr" rotWithShape="0">
              <a:prstClr val="black">
                <a:alpha val="20000"/>
              </a:prstClr>
            </a:outerShdw>
          </a:effectLst>
        </c:spPr>
        <c:dLbl>
          <c:idx val="0"/>
          <c:layout>
            <c:manualLayout>
              <c:x val="2.1574973031283671E-2"/>
              <c:y val="-9.0497694565292774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13854984733636128"/>
          <c:y val="0.18508938522055765"/>
          <c:w val="0.54197965244337776"/>
          <c:h val="0.70709870168396793"/>
        </c:manualLayout>
      </c:layout>
      <c:doughnutChart>
        <c:varyColors val="1"/>
        <c:ser>
          <c:idx val="0"/>
          <c:order val="0"/>
          <c:tx>
            <c:strRef>
              <c:f>'Pivot Report'!$R$2</c:f>
              <c:strCache>
                <c:ptCount val="1"/>
                <c:pt idx="0">
                  <c:v>Total</c:v>
                </c:pt>
              </c:strCache>
            </c:strRef>
          </c:tx>
          <c:dPt>
            <c:idx val="0"/>
            <c:bubble3D val="0"/>
            <c:spPr>
              <a:solidFill>
                <a:srgbClr val="00B05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8D7-4BD3-A7F5-52DEB7B8756A}"/>
              </c:ext>
            </c:extLst>
          </c:dPt>
          <c:dPt>
            <c:idx val="1"/>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8D7-4BD3-A7F5-52DEB7B8756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8D7-4BD3-A7F5-52DEB7B8756A}"/>
              </c:ext>
            </c:extLst>
          </c:dPt>
          <c:dPt>
            <c:idx val="3"/>
            <c:bubble3D val="0"/>
            <c:spPr>
              <a:solidFill>
                <a:srgbClr val="FFC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8D7-4BD3-A7F5-52DEB7B8756A}"/>
              </c:ext>
            </c:extLst>
          </c:dPt>
          <c:dLbls>
            <c:dLbl>
              <c:idx val="3"/>
              <c:layout>
                <c:manualLayout>
                  <c:x val="2.1574973031283671E-2"/>
                  <c:y val="-9.0497694565292774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8D7-4BD3-A7F5-52DEB7B8756A}"/>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Report'!$Q$3:$Q$7</c:f>
              <c:strCache>
                <c:ptCount val="4"/>
                <c:pt idx="0">
                  <c:v>System</c:v>
                </c:pt>
                <c:pt idx="1">
                  <c:v>Login Access</c:v>
                </c:pt>
                <c:pt idx="2">
                  <c:v>Software</c:v>
                </c:pt>
                <c:pt idx="3">
                  <c:v>Hardware</c:v>
                </c:pt>
              </c:strCache>
            </c:strRef>
          </c:cat>
          <c:val>
            <c:numRef>
              <c:f>'Pivot Report'!$R$3:$R$7</c:f>
              <c:numCache>
                <c:formatCode>General</c:formatCode>
                <c:ptCount val="4"/>
                <c:pt idx="0">
                  <c:v>39002</c:v>
                </c:pt>
                <c:pt idx="1">
                  <c:v>29193</c:v>
                </c:pt>
                <c:pt idx="2">
                  <c:v>19570</c:v>
                </c:pt>
                <c:pt idx="3">
                  <c:v>9733</c:v>
                </c:pt>
              </c:numCache>
            </c:numRef>
          </c:val>
          <c:extLst>
            <c:ext xmlns:c16="http://schemas.microsoft.com/office/drawing/2014/chart" uri="{C3380CC4-5D6E-409C-BE32-E72D297353CC}">
              <c16:uniqueId val="{00000008-E8D7-4BD3-A7F5-52DEB7B8756A}"/>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0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_Project Updated.xlsb]Pivot 3!PivotTable2</c:name>
    <c:fmtId val="48"/>
  </c:pivotSource>
  <c:chart>
    <c:title>
      <c:tx>
        <c:rich>
          <a:bodyPr rot="0" spcFirstLastPara="1" vertOverflow="ellipsis" vert="horz" wrap="square" anchor="ctr" anchorCtr="1"/>
          <a:lstStyle/>
          <a:p>
            <a:pPr>
              <a:defRPr sz="1200" b="1" i="0" u="none" strike="noStrike" kern="1200" spc="0" baseline="0">
                <a:solidFill>
                  <a:srgbClr val="002060"/>
                </a:solidFill>
                <a:latin typeface="Calibri" panose="020F0502020204030204" pitchFamily="34" charset="0"/>
                <a:ea typeface="+mn-ea"/>
                <a:cs typeface="Calibri" panose="020F0502020204030204" pitchFamily="34" charset="0"/>
              </a:defRPr>
            </a:pPr>
            <a:r>
              <a:rPr lang="en-US" sz="1200" b="1">
                <a:solidFill>
                  <a:srgbClr val="002060"/>
                </a:solidFill>
                <a:latin typeface="Calibri" panose="020F0502020204030204" pitchFamily="34" charset="0"/>
                <a:cs typeface="Calibri" panose="020F0502020204030204" pitchFamily="34" charset="0"/>
              </a:rPr>
              <a:t>Issue Type by Ticket Count</a:t>
            </a:r>
          </a:p>
        </c:rich>
      </c:tx>
      <c:layout>
        <c:manualLayout>
          <c:xMode val="edge"/>
          <c:yMode val="edge"/>
          <c:x val="0.22348115811948377"/>
          <c:y val="5.4202527009705181E-3"/>
        </c:manualLayout>
      </c:layout>
      <c:overlay val="0"/>
      <c:spPr>
        <a:solidFill>
          <a:schemeClr val="accent2">
            <a:lumMod val="20000"/>
            <a:lumOff val="80000"/>
          </a:schemeClr>
        </a:solidFill>
        <a:ln>
          <a:noFill/>
        </a:ln>
        <a:effectLst/>
      </c:spPr>
      <c:txPr>
        <a:bodyPr rot="0" spcFirstLastPara="1" vertOverflow="ellipsis" vert="horz" wrap="square" anchor="ctr" anchorCtr="1"/>
        <a:lstStyle/>
        <a:p>
          <a:pPr>
            <a:defRPr sz="1200" b="1" i="0" u="none" strike="noStrike" kern="1200" spc="0" baseline="0">
              <a:solidFill>
                <a:srgbClr val="002060"/>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s>
    <c:plotArea>
      <c:layout>
        <c:manualLayout>
          <c:layoutTarget val="inner"/>
          <c:xMode val="edge"/>
          <c:yMode val="edge"/>
          <c:x val="7.2460781112038408E-2"/>
          <c:y val="0.21460761026953087"/>
          <c:w val="0.53249682499365003"/>
          <c:h val="0.70458421355867107"/>
        </c:manualLayout>
      </c:layout>
      <c:pieChart>
        <c:varyColors val="1"/>
        <c:ser>
          <c:idx val="0"/>
          <c:order val="0"/>
          <c:tx>
            <c:strRef>
              <c:f>'Pivot 3'!$B$1</c:f>
              <c:strCache>
                <c:ptCount val="1"/>
                <c:pt idx="0">
                  <c:v>Total</c:v>
                </c:pt>
              </c:strCache>
            </c:strRef>
          </c:tx>
          <c:dPt>
            <c:idx val="0"/>
            <c:bubble3D val="0"/>
            <c:spPr>
              <a:solidFill>
                <a:srgbClr val="0070C0"/>
              </a:solidFill>
              <a:ln w="19050">
                <a:solidFill>
                  <a:schemeClr val="lt1"/>
                </a:solidFill>
              </a:ln>
              <a:effectLst/>
            </c:spPr>
            <c:extLst>
              <c:ext xmlns:c16="http://schemas.microsoft.com/office/drawing/2014/chart" uri="{C3380CC4-5D6E-409C-BE32-E72D297353CC}">
                <c16:uniqueId val="{00000001-8EAE-431D-8F6A-E0519769BF5C}"/>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8EAE-431D-8F6A-E0519769BF5C}"/>
              </c:ext>
            </c:extLst>
          </c:dPt>
          <c:dLbls>
            <c:dLbl>
              <c:idx val="1"/>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3-8EAE-431D-8F6A-E0519769BF5C}"/>
                </c:ext>
              </c:extLst>
            </c:dLbl>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3'!$A$2:$A$4</c:f>
              <c:strCache>
                <c:ptCount val="2"/>
                <c:pt idx="0">
                  <c:v>IT Request</c:v>
                </c:pt>
                <c:pt idx="1">
                  <c:v>IT Error</c:v>
                </c:pt>
              </c:strCache>
            </c:strRef>
          </c:cat>
          <c:val>
            <c:numRef>
              <c:f>'Pivot 3'!$B$2:$B$4</c:f>
              <c:numCache>
                <c:formatCode>General</c:formatCode>
                <c:ptCount val="2"/>
                <c:pt idx="0">
                  <c:v>73220</c:v>
                </c:pt>
                <c:pt idx="1">
                  <c:v>24278</c:v>
                </c:pt>
              </c:numCache>
            </c:numRef>
          </c:val>
          <c:extLst>
            <c:ext xmlns:c16="http://schemas.microsoft.com/office/drawing/2014/chart" uri="{C3380CC4-5D6E-409C-BE32-E72D297353CC}">
              <c16:uniqueId val="{00000004-8EAE-431D-8F6A-E0519769BF5C}"/>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5006833601252134"/>
          <c:y val="0.38583735172638306"/>
          <c:w val="0.29466393842847238"/>
          <c:h val="0.49817792352764245"/>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900"/>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_Project Updated.xlsb]Pivot 3!PivotTable3</c:name>
    <c:fmtId val="37"/>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s>
    <c:plotArea>
      <c:layout>
        <c:manualLayout>
          <c:layoutTarget val="inner"/>
          <c:xMode val="edge"/>
          <c:yMode val="edge"/>
          <c:x val="3.9679513744992401E-2"/>
          <c:y val="0.13193018755867192"/>
          <c:w val="0.62823428650366075"/>
          <c:h val="0.86806981244132808"/>
        </c:manualLayout>
      </c:layout>
      <c:doughnutChart>
        <c:varyColors val="1"/>
        <c:ser>
          <c:idx val="0"/>
          <c:order val="0"/>
          <c:tx>
            <c:strRef>
              <c:f>'Pivot 3'!$M$2</c:f>
              <c:strCache>
                <c:ptCount val="1"/>
                <c:pt idx="0">
                  <c:v>Total</c:v>
                </c:pt>
              </c:strCache>
            </c:strRef>
          </c:tx>
          <c:dPt>
            <c:idx val="0"/>
            <c:bubble3D val="0"/>
            <c:spPr>
              <a:solidFill>
                <a:srgbClr val="00B050"/>
              </a:solidFill>
              <a:ln w="19050">
                <a:solidFill>
                  <a:schemeClr val="lt1"/>
                </a:solidFill>
              </a:ln>
              <a:effectLst/>
            </c:spPr>
            <c:extLst>
              <c:ext xmlns:c16="http://schemas.microsoft.com/office/drawing/2014/chart" uri="{C3380CC4-5D6E-409C-BE32-E72D297353CC}">
                <c16:uniqueId val="{00000001-4E62-4C1E-A216-E66332889C49}"/>
              </c:ext>
            </c:extLst>
          </c:dPt>
          <c:dPt>
            <c:idx val="1"/>
            <c:bubble3D val="0"/>
            <c:spPr>
              <a:solidFill>
                <a:srgbClr val="0070C0"/>
              </a:solidFill>
              <a:ln w="19050">
                <a:solidFill>
                  <a:schemeClr val="lt1"/>
                </a:solidFill>
              </a:ln>
              <a:effectLst/>
            </c:spPr>
            <c:extLst>
              <c:ext xmlns:c16="http://schemas.microsoft.com/office/drawing/2014/chart" uri="{C3380CC4-5D6E-409C-BE32-E72D297353CC}">
                <c16:uniqueId val="{00000003-4E62-4C1E-A216-E66332889C4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E62-4C1E-A216-E66332889C49}"/>
              </c:ext>
            </c:extLst>
          </c:dPt>
          <c:dPt>
            <c:idx val="3"/>
            <c:bubble3D val="0"/>
            <c:spPr>
              <a:solidFill>
                <a:srgbClr val="F66C2E"/>
              </a:solidFill>
              <a:ln w="19050">
                <a:solidFill>
                  <a:schemeClr val="lt1"/>
                </a:solidFill>
              </a:ln>
              <a:effectLst/>
            </c:spPr>
            <c:extLst>
              <c:ext xmlns:c16="http://schemas.microsoft.com/office/drawing/2014/chart" uri="{C3380CC4-5D6E-409C-BE32-E72D297353CC}">
                <c16:uniqueId val="{00000007-4E62-4C1E-A216-E66332889C49}"/>
              </c:ext>
            </c:extLst>
          </c:dPt>
          <c:dLbls>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3'!$L$3:$L$7</c:f>
              <c:strCache>
                <c:ptCount val="4"/>
                <c:pt idx="0">
                  <c:v> High</c:v>
                </c:pt>
                <c:pt idx="1">
                  <c:v> Low</c:v>
                </c:pt>
                <c:pt idx="2">
                  <c:v> Mid</c:v>
                </c:pt>
                <c:pt idx="3">
                  <c:v>Unassigned</c:v>
                </c:pt>
              </c:strCache>
            </c:strRef>
          </c:cat>
          <c:val>
            <c:numRef>
              <c:f>'Pivot 3'!$M$3:$M$7</c:f>
              <c:numCache>
                <c:formatCode>General</c:formatCode>
                <c:ptCount val="4"/>
                <c:pt idx="0">
                  <c:v>35549</c:v>
                </c:pt>
                <c:pt idx="1">
                  <c:v>16694</c:v>
                </c:pt>
                <c:pt idx="2">
                  <c:v>15845</c:v>
                </c:pt>
                <c:pt idx="3">
                  <c:v>29410</c:v>
                </c:pt>
              </c:numCache>
            </c:numRef>
          </c:val>
          <c:extLst>
            <c:ext xmlns:c16="http://schemas.microsoft.com/office/drawing/2014/chart" uri="{C3380CC4-5D6E-409C-BE32-E72D297353CC}">
              <c16:uniqueId val="{00000008-4E62-4C1E-A216-E66332889C49}"/>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6962046760265292"/>
          <c:y val="0.23609817504438688"/>
          <c:w val="0.32346808113420966"/>
          <c:h val="0.55901012373453318"/>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9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_Project Updated.xlsb]Pivot Report!PivotTable8</c:name>
    <c:fmtId val="28"/>
  </c:pivotSource>
  <c:chart>
    <c:title>
      <c:tx>
        <c:rich>
          <a:bodyPr rot="0" spcFirstLastPara="1" vertOverflow="ellipsis" vert="horz" wrap="square" anchor="ctr" anchorCtr="1"/>
          <a:lstStyle/>
          <a:p>
            <a:pPr>
              <a:defRPr sz="1200" b="0" i="0" u="none" strike="noStrike" kern="1200" spc="0" baseline="0">
                <a:solidFill>
                  <a:srgbClr val="002060"/>
                </a:solidFill>
                <a:latin typeface="Calibri" panose="020F0502020204030204" pitchFamily="34" charset="0"/>
                <a:ea typeface="+mn-ea"/>
                <a:cs typeface="Calibri" panose="020F0502020204030204" pitchFamily="34" charset="0"/>
              </a:defRPr>
            </a:pPr>
            <a:r>
              <a:rPr lang="en-IN" sz="1200" b="1">
                <a:solidFill>
                  <a:srgbClr val="002060"/>
                </a:solidFill>
                <a:latin typeface="Calibri" panose="020F0502020204030204" pitchFamily="34" charset="0"/>
                <a:cs typeface="Calibri" panose="020F0502020204030204" pitchFamily="34" charset="0"/>
              </a:rPr>
              <a:t>Count of Ticket by Severirt and Priority</a:t>
            </a:r>
          </a:p>
        </c:rich>
      </c:tx>
      <c:layout>
        <c:manualLayout>
          <c:xMode val="edge"/>
          <c:yMode val="edge"/>
          <c:x val="0.25119325149858451"/>
          <c:y val="0"/>
        </c:manualLayout>
      </c:layout>
      <c:overlay val="0"/>
      <c:spPr>
        <a:solidFill>
          <a:schemeClr val="accent2">
            <a:lumMod val="20000"/>
            <a:lumOff val="80000"/>
          </a:schemeClr>
        </a:solidFill>
        <a:ln>
          <a:noFill/>
        </a:ln>
        <a:effectLst/>
      </c:spPr>
      <c:txPr>
        <a:bodyPr rot="0" spcFirstLastPara="1" vertOverflow="ellipsis" vert="horz" wrap="square" anchor="ctr" anchorCtr="1"/>
        <a:lstStyle/>
        <a:p>
          <a:pPr>
            <a:defRPr sz="1200" b="0" i="0" u="none" strike="noStrike" kern="1200" spc="0" baseline="0">
              <a:solidFill>
                <a:srgbClr val="002060"/>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703948673082532"/>
          <c:y val="0.17862409400659779"/>
          <c:w val="0.71843126275882185"/>
          <c:h val="0.5742802737893058"/>
        </c:manualLayout>
      </c:layout>
      <c:barChart>
        <c:barDir val="col"/>
        <c:grouping val="clustered"/>
        <c:varyColors val="0"/>
        <c:ser>
          <c:idx val="0"/>
          <c:order val="0"/>
          <c:tx>
            <c:strRef>
              <c:f>'Pivot Report'!$R$26:$R$27</c:f>
              <c:strCache>
                <c:ptCount val="1"/>
                <c:pt idx="0">
                  <c:v> 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Report'!$Q$28:$Q$33</c:f>
              <c:strCache>
                <c:ptCount val="5"/>
                <c:pt idx="0">
                  <c:v> Normal</c:v>
                </c:pt>
                <c:pt idx="1">
                  <c:v>Major</c:v>
                </c:pt>
                <c:pt idx="2">
                  <c:v> Minor</c:v>
                </c:pt>
                <c:pt idx="3">
                  <c:v> Urgent</c:v>
                </c:pt>
                <c:pt idx="4">
                  <c:v>Unclassified</c:v>
                </c:pt>
              </c:strCache>
            </c:strRef>
          </c:cat>
          <c:val>
            <c:numRef>
              <c:f>'Pivot Report'!$R$28:$R$33</c:f>
              <c:numCache>
                <c:formatCode>General</c:formatCode>
                <c:ptCount val="5"/>
                <c:pt idx="0">
                  <c:v>32080</c:v>
                </c:pt>
                <c:pt idx="1">
                  <c:v>2075</c:v>
                </c:pt>
                <c:pt idx="2">
                  <c:v>676</c:v>
                </c:pt>
                <c:pt idx="3">
                  <c:v>612</c:v>
                </c:pt>
                <c:pt idx="4">
                  <c:v>106</c:v>
                </c:pt>
              </c:numCache>
            </c:numRef>
          </c:val>
          <c:extLst>
            <c:ext xmlns:c16="http://schemas.microsoft.com/office/drawing/2014/chart" uri="{C3380CC4-5D6E-409C-BE32-E72D297353CC}">
              <c16:uniqueId val="{00000000-5681-4AE2-BAE5-B3D5DAE9D04B}"/>
            </c:ext>
          </c:extLst>
        </c:ser>
        <c:ser>
          <c:idx val="1"/>
          <c:order val="1"/>
          <c:tx>
            <c:strRef>
              <c:f>'Pivot Report'!$S$26:$S$27</c:f>
              <c:strCache>
                <c:ptCount val="1"/>
                <c:pt idx="0">
                  <c:v> Low</c:v>
                </c:pt>
              </c:strCache>
            </c:strRef>
          </c:tx>
          <c:spPr>
            <a:solidFill>
              <a:schemeClr val="accent2"/>
            </a:solidFill>
            <a:ln>
              <a:noFill/>
            </a:ln>
            <a:effectLst/>
          </c:spPr>
          <c:invertIfNegative val="0"/>
          <c:dLbls>
            <c:delete val="1"/>
          </c:dLbls>
          <c:cat>
            <c:strRef>
              <c:f>'Pivot Report'!$Q$28:$Q$33</c:f>
              <c:strCache>
                <c:ptCount val="5"/>
                <c:pt idx="0">
                  <c:v> Normal</c:v>
                </c:pt>
                <c:pt idx="1">
                  <c:v>Major</c:v>
                </c:pt>
                <c:pt idx="2">
                  <c:v> Minor</c:v>
                </c:pt>
                <c:pt idx="3">
                  <c:v> Urgent</c:v>
                </c:pt>
                <c:pt idx="4">
                  <c:v>Unclassified</c:v>
                </c:pt>
              </c:strCache>
            </c:strRef>
          </c:cat>
          <c:val>
            <c:numRef>
              <c:f>'Pivot Report'!$S$28:$S$33</c:f>
              <c:numCache>
                <c:formatCode>General</c:formatCode>
                <c:ptCount val="5"/>
                <c:pt idx="0">
                  <c:v>15282</c:v>
                </c:pt>
                <c:pt idx="1">
                  <c:v>614</c:v>
                </c:pt>
                <c:pt idx="2">
                  <c:v>549</c:v>
                </c:pt>
                <c:pt idx="3">
                  <c:v>169</c:v>
                </c:pt>
                <c:pt idx="4">
                  <c:v>80</c:v>
                </c:pt>
              </c:numCache>
            </c:numRef>
          </c:val>
          <c:extLst>
            <c:ext xmlns:c16="http://schemas.microsoft.com/office/drawing/2014/chart" uri="{C3380CC4-5D6E-409C-BE32-E72D297353CC}">
              <c16:uniqueId val="{00000001-5681-4AE2-BAE5-B3D5DAE9D04B}"/>
            </c:ext>
          </c:extLst>
        </c:ser>
        <c:ser>
          <c:idx val="2"/>
          <c:order val="2"/>
          <c:tx>
            <c:strRef>
              <c:f>'Pivot Report'!$T$26:$T$27</c:f>
              <c:strCache>
                <c:ptCount val="1"/>
                <c:pt idx="0">
                  <c:v> Mid</c:v>
                </c:pt>
              </c:strCache>
            </c:strRef>
          </c:tx>
          <c:spPr>
            <a:solidFill>
              <a:schemeClr val="accent3"/>
            </a:solidFill>
            <a:ln>
              <a:noFill/>
            </a:ln>
            <a:effectLst/>
          </c:spPr>
          <c:invertIfNegative val="0"/>
          <c:dLbls>
            <c:delete val="1"/>
          </c:dLbls>
          <c:cat>
            <c:strRef>
              <c:f>'Pivot Report'!$Q$28:$Q$33</c:f>
              <c:strCache>
                <c:ptCount val="5"/>
                <c:pt idx="0">
                  <c:v> Normal</c:v>
                </c:pt>
                <c:pt idx="1">
                  <c:v>Major</c:v>
                </c:pt>
                <c:pt idx="2">
                  <c:v> Minor</c:v>
                </c:pt>
                <c:pt idx="3">
                  <c:v> Urgent</c:v>
                </c:pt>
                <c:pt idx="4">
                  <c:v>Unclassified</c:v>
                </c:pt>
              </c:strCache>
            </c:strRef>
          </c:cat>
          <c:val>
            <c:numRef>
              <c:f>'Pivot Report'!$T$28:$T$33</c:f>
              <c:numCache>
                <c:formatCode>General</c:formatCode>
                <c:ptCount val="5"/>
                <c:pt idx="0">
                  <c:v>14468</c:v>
                </c:pt>
                <c:pt idx="1">
                  <c:v>713</c:v>
                </c:pt>
                <c:pt idx="2">
                  <c:v>407</c:v>
                </c:pt>
                <c:pt idx="3">
                  <c:v>202</c:v>
                </c:pt>
                <c:pt idx="4">
                  <c:v>55</c:v>
                </c:pt>
              </c:numCache>
            </c:numRef>
          </c:val>
          <c:extLst>
            <c:ext xmlns:c16="http://schemas.microsoft.com/office/drawing/2014/chart" uri="{C3380CC4-5D6E-409C-BE32-E72D297353CC}">
              <c16:uniqueId val="{00000002-5681-4AE2-BAE5-B3D5DAE9D04B}"/>
            </c:ext>
          </c:extLst>
        </c:ser>
        <c:ser>
          <c:idx val="3"/>
          <c:order val="3"/>
          <c:tx>
            <c:strRef>
              <c:f>'Pivot Report'!$U$26:$U$27</c:f>
              <c:strCache>
                <c:ptCount val="1"/>
                <c:pt idx="0">
                  <c:v>Unassigned</c:v>
                </c:pt>
              </c:strCache>
            </c:strRef>
          </c:tx>
          <c:spPr>
            <a:solidFill>
              <a:schemeClr val="accent4"/>
            </a:solidFill>
            <a:ln>
              <a:noFill/>
            </a:ln>
            <a:effectLst/>
          </c:spPr>
          <c:invertIfNegative val="0"/>
          <c:dLbls>
            <c:delete val="1"/>
          </c:dLbls>
          <c:cat>
            <c:strRef>
              <c:f>'Pivot Report'!$Q$28:$Q$33</c:f>
              <c:strCache>
                <c:ptCount val="5"/>
                <c:pt idx="0">
                  <c:v> Normal</c:v>
                </c:pt>
                <c:pt idx="1">
                  <c:v>Major</c:v>
                </c:pt>
                <c:pt idx="2">
                  <c:v> Minor</c:v>
                </c:pt>
                <c:pt idx="3">
                  <c:v> Urgent</c:v>
                </c:pt>
                <c:pt idx="4">
                  <c:v>Unclassified</c:v>
                </c:pt>
              </c:strCache>
            </c:strRef>
          </c:cat>
          <c:val>
            <c:numRef>
              <c:f>'Pivot Report'!$U$28:$U$33</c:f>
              <c:numCache>
                <c:formatCode>General</c:formatCode>
                <c:ptCount val="5"/>
                <c:pt idx="0">
                  <c:v>26826</c:v>
                </c:pt>
                <c:pt idx="1">
                  <c:v>1434</c:v>
                </c:pt>
                <c:pt idx="2">
                  <c:v>626</c:v>
                </c:pt>
                <c:pt idx="3">
                  <c:v>409</c:v>
                </c:pt>
                <c:pt idx="4">
                  <c:v>115</c:v>
                </c:pt>
              </c:numCache>
            </c:numRef>
          </c:val>
          <c:extLst>
            <c:ext xmlns:c16="http://schemas.microsoft.com/office/drawing/2014/chart" uri="{C3380CC4-5D6E-409C-BE32-E72D297353CC}">
              <c16:uniqueId val="{00000003-5681-4AE2-BAE5-B3D5DAE9D04B}"/>
            </c:ext>
          </c:extLst>
        </c:ser>
        <c:dLbls>
          <c:dLblPos val="outEnd"/>
          <c:showLegendKey val="0"/>
          <c:showVal val="1"/>
          <c:showCatName val="0"/>
          <c:showSerName val="0"/>
          <c:showPercent val="0"/>
          <c:showBubbleSize val="0"/>
        </c:dLbls>
        <c:gapWidth val="219"/>
        <c:overlap val="-27"/>
        <c:axId val="1618695679"/>
        <c:axId val="1618679359"/>
      </c:barChart>
      <c:catAx>
        <c:axId val="1618695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618679359"/>
        <c:crosses val="autoZero"/>
        <c:auto val="1"/>
        <c:lblAlgn val="ctr"/>
        <c:lblOffset val="100"/>
        <c:noMultiLvlLbl val="0"/>
      </c:catAx>
      <c:valAx>
        <c:axId val="1618679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618695679"/>
        <c:crosses val="autoZero"/>
        <c:crossBetween val="between"/>
      </c:valAx>
      <c:spPr>
        <a:noFill/>
        <a:ln>
          <a:noFill/>
        </a:ln>
        <a:effectLst/>
      </c:spPr>
    </c:plotArea>
    <c:legend>
      <c:legendPos val="r"/>
      <c:layout>
        <c:manualLayout>
          <c:xMode val="edge"/>
          <c:yMode val="edge"/>
          <c:x val="0.81111181102362218"/>
          <c:y val="0.34090937162266477"/>
          <c:w val="0.18888818897637796"/>
          <c:h val="0.47275590551181101"/>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_Project_Updated.xlsb]Subjective- 6!PivotTable5</c:name>
    <c:fmtId val="-1"/>
  </c:pivotSource>
  <c:chart>
    <c:title>
      <c:tx>
        <c:rich>
          <a:bodyPr rot="0" spcFirstLastPara="1" vertOverflow="ellipsis" vert="horz" wrap="square" anchor="ctr" anchorCtr="1"/>
          <a:lstStyle/>
          <a:p>
            <a:pPr>
              <a:defRPr sz="1200" b="1" i="0" u="none" strike="noStrike" kern="1200" spc="0" baseline="0">
                <a:solidFill>
                  <a:srgbClr val="002060"/>
                </a:solidFill>
                <a:latin typeface="Calibri" panose="020F0502020204030204" pitchFamily="34" charset="0"/>
                <a:ea typeface="+mn-ea"/>
                <a:cs typeface="Calibri" panose="020F0502020204030204" pitchFamily="34" charset="0"/>
              </a:defRPr>
            </a:pPr>
            <a:r>
              <a:rPr lang="en-IN" sz="1200" b="1">
                <a:solidFill>
                  <a:srgbClr val="002060"/>
                </a:solidFill>
                <a:latin typeface="Calibri" panose="020F0502020204030204" pitchFamily="34" charset="0"/>
                <a:cs typeface="Calibri" panose="020F0502020204030204" pitchFamily="34" charset="0"/>
              </a:rPr>
              <a:t>Avg.Resolution</a:t>
            </a:r>
            <a:r>
              <a:rPr lang="en-IN" sz="1200" b="1" baseline="0">
                <a:solidFill>
                  <a:srgbClr val="002060"/>
                </a:solidFill>
                <a:latin typeface="Calibri" panose="020F0502020204030204" pitchFamily="34" charset="0"/>
                <a:cs typeface="Calibri" panose="020F0502020204030204" pitchFamily="34" charset="0"/>
              </a:rPr>
              <a:t> time, Satisfaction rate by Request Category</a:t>
            </a:r>
            <a:endParaRPr lang="en-IN" sz="1200" b="1">
              <a:solidFill>
                <a:srgbClr val="002060"/>
              </a:solidFill>
              <a:latin typeface="Calibri" panose="020F0502020204030204" pitchFamily="34" charset="0"/>
              <a:cs typeface="Calibri" panose="020F0502020204030204" pitchFamily="34" charset="0"/>
            </a:endParaRPr>
          </a:p>
        </c:rich>
      </c:tx>
      <c:overlay val="0"/>
      <c:spPr>
        <a:solidFill>
          <a:schemeClr val="accent2">
            <a:lumMod val="20000"/>
            <a:lumOff val="80000"/>
          </a:schemeClr>
        </a:solidFill>
        <a:ln>
          <a:noFill/>
        </a:ln>
        <a:effectLst/>
      </c:spPr>
      <c:txPr>
        <a:bodyPr rot="0" spcFirstLastPara="1" vertOverflow="ellipsis" vert="horz" wrap="square" anchor="ctr" anchorCtr="1"/>
        <a:lstStyle/>
        <a:p>
          <a:pPr>
            <a:defRPr sz="1200" b="1" i="0" u="none" strike="noStrike" kern="1200" spc="0" baseline="0">
              <a:solidFill>
                <a:srgbClr val="002060"/>
              </a:solidFill>
              <a:latin typeface="Calibri" panose="020F0502020204030204" pitchFamily="34" charset="0"/>
              <a:ea typeface="+mn-ea"/>
              <a:cs typeface="Calibri" panose="020F0502020204030204" pitchFamily="34" charset="0"/>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'Subjective- 6'!$B$1</c:f>
              <c:strCache>
                <c:ptCount val="1"/>
                <c:pt idx="0">
                  <c:v>Average of Resolution Time (Days)</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'Subjective- 6'!$A$2:$A$6</c:f>
              <c:strCache>
                <c:ptCount val="4"/>
                <c:pt idx="0">
                  <c:v>Hardware</c:v>
                </c:pt>
                <c:pt idx="1">
                  <c:v>System</c:v>
                </c:pt>
                <c:pt idx="2">
                  <c:v>Software</c:v>
                </c:pt>
                <c:pt idx="3">
                  <c:v>Login Access</c:v>
                </c:pt>
              </c:strCache>
            </c:strRef>
          </c:cat>
          <c:val>
            <c:numRef>
              <c:f>'Subjective- 6'!$B$2:$B$6</c:f>
              <c:numCache>
                <c:formatCode>0.00</c:formatCode>
                <c:ptCount val="4"/>
                <c:pt idx="0">
                  <c:v>7.6253981300729476</c:v>
                </c:pt>
                <c:pt idx="1">
                  <c:v>6.6156094559253376</c:v>
                </c:pt>
                <c:pt idx="2">
                  <c:v>5.2387327542156363</c:v>
                </c:pt>
                <c:pt idx="3">
                  <c:v>0.31380810468262937</c:v>
                </c:pt>
              </c:numCache>
            </c:numRef>
          </c:val>
          <c:extLst>
            <c:ext xmlns:c16="http://schemas.microsoft.com/office/drawing/2014/chart" uri="{C3380CC4-5D6E-409C-BE32-E72D297353CC}">
              <c16:uniqueId val="{00000000-F08F-44DB-9782-94B55B288A8C}"/>
            </c:ext>
          </c:extLst>
        </c:ser>
        <c:ser>
          <c:idx val="1"/>
          <c:order val="1"/>
          <c:tx>
            <c:strRef>
              <c:f>'Subjective- 6'!$C$1</c:f>
              <c:strCache>
                <c:ptCount val="1"/>
                <c:pt idx="0">
                  <c:v>Average of Satisfaction Rate</c:v>
                </c:pt>
              </c:strCache>
            </c:strRef>
          </c:tx>
          <c:spPr>
            <a:solidFill>
              <a:srgbClr val="F66C2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'Subjective- 6'!$A$2:$A$6</c:f>
              <c:strCache>
                <c:ptCount val="4"/>
                <c:pt idx="0">
                  <c:v>Hardware</c:v>
                </c:pt>
                <c:pt idx="1">
                  <c:v>System</c:v>
                </c:pt>
                <c:pt idx="2">
                  <c:v>Software</c:v>
                </c:pt>
                <c:pt idx="3">
                  <c:v>Login Access</c:v>
                </c:pt>
              </c:strCache>
            </c:strRef>
          </c:cat>
          <c:val>
            <c:numRef>
              <c:f>'Subjective- 6'!$C$2:$C$6</c:f>
              <c:numCache>
                <c:formatCode>0.00</c:formatCode>
                <c:ptCount val="4"/>
                <c:pt idx="0">
                  <c:v>4.1009966094729275</c:v>
                </c:pt>
                <c:pt idx="1">
                  <c:v>4.1023024460284088</c:v>
                </c:pt>
                <c:pt idx="2">
                  <c:v>4.106336228921819</c:v>
                </c:pt>
                <c:pt idx="3">
                  <c:v>4.0945089576268288</c:v>
                </c:pt>
              </c:numCache>
            </c:numRef>
          </c:val>
          <c:extLst>
            <c:ext xmlns:c16="http://schemas.microsoft.com/office/drawing/2014/chart" uri="{C3380CC4-5D6E-409C-BE32-E72D297353CC}">
              <c16:uniqueId val="{00000001-F08F-44DB-9782-94B55B288A8C}"/>
            </c:ext>
          </c:extLst>
        </c:ser>
        <c:dLbls>
          <c:dLblPos val="outEnd"/>
          <c:showLegendKey val="0"/>
          <c:showVal val="1"/>
          <c:showCatName val="0"/>
          <c:showSerName val="0"/>
          <c:showPercent val="0"/>
          <c:showBubbleSize val="0"/>
        </c:dLbls>
        <c:gapWidth val="219"/>
        <c:overlap val="-27"/>
        <c:axId val="1976970239"/>
        <c:axId val="1976954399"/>
      </c:barChart>
      <c:catAx>
        <c:axId val="1976970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976954399"/>
        <c:crosses val="autoZero"/>
        <c:auto val="1"/>
        <c:lblAlgn val="ctr"/>
        <c:lblOffset val="100"/>
        <c:noMultiLvlLbl val="0"/>
      </c:catAx>
      <c:valAx>
        <c:axId val="197695439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9769702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_Project_Updated.xlsb]Subjective-8!PivotTable6</c:name>
    <c:fmtId val="-1"/>
  </c:pivotSource>
  <c:chart>
    <c:title>
      <c:tx>
        <c:rich>
          <a:bodyPr rot="0" spcFirstLastPara="1" vertOverflow="ellipsis" vert="horz" wrap="square" anchor="ctr" anchorCtr="1"/>
          <a:lstStyle/>
          <a:p>
            <a:pPr>
              <a:defRPr sz="1200" b="1" i="0" u="none" strike="noStrike" kern="1200" spc="0" baseline="0">
                <a:solidFill>
                  <a:srgbClr val="002060"/>
                </a:solidFill>
                <a:latin typeface="Calibri" panose="020F0502020204030204" pitchFamily="34" charset="0"/>
                <a:ea typeface="+mn-ea"/>
                <a:cs typeface="Calibri" panose="020F0502020204030204" pitchFamily="34" charset="0"/>
              </a:defRPr>
            </a:pPr>
            <a:r>
              <a:rPr lang="en-IN" sz="1200" b="1">
                <a:solidFill>
                  <a:srgbClr val="002060"/>
                </a:solidFill>
                <a:latin typeface="Calibri" panose="020F0502020204030204" pitchFamily="34" charset="0"/>
                <a:cs typeface="Calibri" panose="020F0502020204030204" pitchFamily="34" charset="0"/>
              </a:rPr>
              <a:t>Ticket</a:t>
            </a:r>
            <a:r>
              <a:rPr lang="en-IN" sz="1200" b="1" baseline="0">
                <a:solidFill>
                  <a:srgbClr val="002060"/>
                </a:solidFill>
                <a:latin typeface="Calibri" panose="020F0502020204030204" pitchFamily="34" charset="0"/>
                <a:cs typeface="Calibri" panose="020F0502020204030204" pitchFamily="34" charset="0"/>
              </a:rPr>
              <a:t> volume, Avg.Resolution Time and Satisfaction rate by Age group</a:t>
            </a:r>
            <a:endParaRPr lang="en-IN" sz="1200" b="1">
              <a:solidFill>
                <a:srgbClr val="002060"/>
              </a:solidFill>
              <a:latin typeface="Calibri" panose="020F0502020204030204" pitchFamily="34" charset="0"/>
              <a:cs typeface="Calibri" panose="020F0502020204030204" pitchFamily="34" charset="0"/>
            </a:endParaRPr>
          </a:p>
        </c:rich>
      </c:tx>
      <c:overlay val="0"/>
      <c:spPr>
        <a:solidFill>
          <a:schemeClr val="accent2">
            <a:lumMod val="20000"/>
            <a:lumOff val="80000"/>
          </a:schemeClr>
        </a:solidFill>
        <a:ln>
          <a:noFill/>
        </a:ln>
        <a:effectLst/>
      </c:spPr>
      <c:txPr>
        <a:bodyPr rot="0" spcFirstLastPara="1" vertOverflow="ellipsis" vert="horz" wrap="square" anchor="ctr" anchorCtr="1"/>
        <a:lstStyle/>
        <a:p>
          <a:pPr>
            <a:defRPr sz="1200" b="1" i="0" u="none" strike="noStrike" kern="1200" spc="0" baseline="0">
              <a:solidFill>
                <a:srgbClr val="002060"/>
              </a:solidFill>
              <a:latin typeface="Calibri" panose="020F0502020204030204" pitchFamily="34" charset="0"/>
              <a:ea typeface="+mn-ea"/>
              <a:cs typeface="Calibri" panose="020F0502020204030204" pitchFamily="34" charset="0"/>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428960166743863"/>
          <c:y val="0.19630506868782563"/>
          <c:w val="0.49873591168750964"/>
          <c:h val="0.68645191852202747"/>
        </c:manualLayout>
      </c:layout>
      <c:barChart>
        <c:barDir val="col"/>
        <c:grouping val="stacked"/>
        <c:varyColors val="0"/>
        <c:ser>
          <c:idx val="0"/>
          <c:order val="0"/>
          <c:tx>
            <c:strRef>
              <c:f>'Subjective-8'!$M$1</c:f>
              <c:strCache>
                <c:ptCount val="1"/>
                <c:pt idx="0">
                  <c:v>Sum of Count of ID Ticket</c:v>
                </c:pt>
              </c:strCache>
            </c:strRef>
          </c:tx>
          <c:spPr>
            <a:solidFill>
              <a:srgbClr val="0070C0"/>
            </a:solidFill>
            <a:ln>
              <a:noFill/>
            </a:ln>
            <a:effectLst/>
          </c:spPr>
          <c:invertIfNegative val="0"/>
          <c:dLbls>
            <c:delete val="1"/>
          </c:dLbls>
          <c:cat>
            <c:strRef>
              <c:f>'Subjective-8'!$L$2:$L$8</c:f>
              <c:strCache>
                <c:ptCount val="6"/>
                <c:pt idx="0">
                  <c:v>20-29</c:v>
                </c:pt>
                <c:pt idx="1">
                  <c:v>30-34</c:v>
                </c:pt>
                <c:pt idx="2">
                  <c:v>35-39</c:v>
                </c:pt>
                <c:pt idx="3">
                  <c:v>40-44</c:v>
                </c:pt>
                <c:pt idx="4">
                  <c:v>45-49</c:v>
                </c:pt>
                <c:pt idx="5">
                  <c:v>50-54</c:v>
                </c:pt>
              </c:strCache>
            </c:strRef>
          </c:cat>
          <c:val>
            <c:numRef>
              <c:f>'Subjective-8'!$M$2:$M$8</c:f>
              <c:numCache>
                <c:formatCode>General</c:formatCode>
                <c:ptCount val="6"/>
                <c:pt idx="0">
                  <c:v>9645</c:v>
                </c:pt>
                <c:pt idx="1">
                  <c:v>17673</c:v>
                </c:pt>
                <c:pt idx="2">
                  <c:v>13634</c:v>
                </c:pt>
                <c:pt idx="3">
                  <c:v>23323</c:v>
                </c:pt>
                <c:pt idx="4">
                  <c:v>19517</c:v>
                </c:pt>
                <c:pt idx="5">
                  <c:v>13706</c:v>
                </c:pt>
              </c:numCache>
            </c:numRef>
          </c:val>
          <c:extLst>
            <c:ext xmlns:c16="http://schemas.microsoft.com/office/drawing/2014/chart" uri="{C3380CC4-5D6E-409C-BE32-E72D297353CC}">
              <c16:uniqueId val="{00000000-E041-448E-9D6D-1EB4F8109FE4}"/>
            </c:ext>
          </c:extLst>
        </c:ser>
        <c:dLbls>
          <c:showLegendKey val="0"/>
          <c:showVal val="1"/>
          <c:showCatName val="0"/>
          <c:showSerName val="0"/>
          <c:showPercent val="0"/>
          <c:showBubbleSize val="0"/>
        </c:dLbls>
        <c:gapWidth val="219"/>
        <c:overlap val="100"/>
        <c:axId val="1799019072"/>
        <c:axId val="1799026272"/>
      </c:barChart>
      <c:lineChart>
        <c:grouping val="standard"/>
        <c:varyColors val="0"/>
        <c:ser>
          <c:idx val="1"/>
          <c:order val="1"/>
          <c:tx>
            <c:strRef>
              <c:f>'Subjective-8'!$N$1</c:f>
              <c:strCache>
                <c:ptCount val="1"/>
                <c:pt idx="0">
                  <c:v>Average of Average of Resolution Time (Days)</c:v>
                </c:pt>
              </c:strCache>
            </c:strRef>
          </c:tx>
          <c:spPr>
            <a:ln w="28575" cap="rnd">
              <a:solidFill>
                <a:srgbClr val="00B050"/>
              </a:solidFill>
              <a:round/>
            </a:ln>
            <a:effectLst/>
          </c:spPr>
          <c:marker>
            <c:symbol val="none"/>
          </c:marker>
          <c:dLbls>
            <c:dLbl>
              <c:idx val="5"/>
              <c:layout>
                <c:manualLayout>
                  <c:x val="-2.3050892741110524E-2"/>
                  <c:y val="-3.324916320757564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041-448E-9D6D-1EB4F8109FE4}"/>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'Subjective-8'!$L$2:$L$8</c:f>
              <c:strCache>
                <c:ptCount val="6"/>
                <c:pt idx="0">
                  <c:v>20-29</c:v>
                </c:pt>
                <c:pt idx="1">
                  <c:v>30-34</c:v>
                </c:pt>
                <c:pt idx="2">
                  <c:v>35-39</c:v>
                </c:pt>
                <c:pt idx="3">
                  <c:v>40-44</c:v>
                </c:pt>
                <c:pt idx="4">
                  <c:v>45-49</c:v>
                </c:pt>
                <c:pt idx="5">
                  <c:v>50-54</c:v>
                </c:pt>
              </c:strCache>
            </c:strRef>
          </c:cat>
          <c:val>
            <c:numRef>
              <c:f>'Subjective-8'!$N$2:$N$8</c:f>
              <c:numCache>
                <c:formatCode>0.00</c:formatCode>
                <c:ptCount val="6"/>
                <c:pt idx="0">
                  <c:v>4.5089683773976157</c:v>
                </c:pt>
                <c:pt idx="1">
                  <c:v>4.4877594283323345</c:v>
                </c:pt>
                <c:pt idx="2">
                  <c:v>4.8897421372456771</c:v>
                </c:pt>
                <c:pt idx="3">
                  <c:v>4.5589305863249834</c:v>
                </c:pt>
                <c:pt idx="4">
                  <c:v>4.5895140427791556</c:v>
                </c:pt>
                <c:pt idx="5">
                  <c:v>4.1600561706279446</c:v>
                </c:pt>
              </c:numCache>
            </c:numRef>
          </c:val>
          <c:smooth val="0"/>
          <c:extLst>
            <c:ext xmlns:c16="http://schemas.microsoft.com/office/drawing/2014/chart" uri="{C3380CC4-5D6E-409C-BE32-E72D297353CC}">
              <c16:uniqueId val="{00000001-E041-448E-9D6D-1EB4F8109FE4}"/>
            </c:ext>
          </c:extLst>
        </c:ser>
        <c:ser>
          <c:idx val="2"/>
          <c:order val="2"/>
          <c:tx>
            <c:strRef>
              <c:f>'Subjective-8'!$O$1</c:f>
              <c:strCache>
                <c:ptCount val="1"/>
                <c:pt idx="0">
                  <c:v>Average of Average of Satisfaction Rate</c:v>
                </c:pt>
              </c:strCache>
            </c:strRef>
          </c:tx>
          <c:spPr>
            <a:ln w="28575" cap="rnd">
              <a:solidFill>
                <a:srgbClr val="F66C2E"/>
              </a:solidFill>
              <a:round/>
            </a:ln>
            <a:effectLst/>
          </c:spPr>
          <c:marker>
            <c:symbol val="none"/>
          </c:marker>
          <c:dLbls>
            <c:dLbl>
              <c:idx val="4"/>
              <c:layout>
                <c:manualLayout>
                  <c:x val="4.6101785482221044E-3"/>
                  <c:y val="3.74053086085225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041-448E-9D6D-1EB4F8109FE4}"/>
                </c:ext>
              </c:extLst>
            </c:dLbl>
            <c:dLbl>
              <c:idx val="5"/>
              <c:layout>
                <c:manualLayout>
                  <c:x val="-3.6881428385776918E-2"/>
                  <c:y val="2.90930178066286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041-448E-9D6D-1EB4F8109FE4}"/>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'Subjective-8'!$L$2:$L$8</c:f>
              <c:strCache>
                <c:ptCount val="6"/>
                <c:pt idx="0">
                  <c:v>20-29</c:v>
                </c:pt>
                <c:pt idx="1">
                  <c:v>30-34</c:v>
                </c:pt>
                <c:pt idx="2">
                  <c:v>35-39</c:v>
                </c:pt>
                <c:pt idx="3">
                  <c:v>40-44</c:v>
                </c:pt>
                <c:pt idx="4">
                  <c:v>45-49</c:v>
                </c:pt>
                <c:pt idx="5">
                  <c:v>50-54</c:v>
                </c:pt>
              </c:strCache>
            </c:strRef>
          </c:cat>
          <c:val>
            <c:numRef>
              <c:f>'Subjective-8'!$O$2:$O$8</c:f>
              <c:numCache>
                <c:formatCode>0.00</c:formatCode>
                <c:ptCount val="6"/>
                <c:pt idx="0">
                  <c:v>4.2594090202177295</c:v>
                </c:pt>
                <c:pt idx="1">
                  <c:v>4.2331997333172842</c:v>
                </c:pt>
                <c:pt idx="2">
                  <c:v>3.9346155034902899</c:v>
                </c:pt>
                <c:pt idx="3">
                  <c:v>4.0157442160368149</c:v>
                </c:pt>
                <c:pt idx="4">
                  <c:v>4.2625688564642878</c:v>
                </c:pt>
                <c:pt idx="5">
                  <c:v>4.1439832530126157</c:v>
                </c:pt>
              </c:numCache>
            </c:numRef>
          </c:val>
          <c:smooth val="0"/>
          <c:extLst>
            <c:ext xmlns:c16="http://schemas.microsoft.com/office/drawing/2014/chart" uri="{C3380CC4-5D6E-409C-BE32-E72D297353CC}">
              <c16:uniqueId val="{00000002-E041-448E-9D6D-1EB4F8109FE4}"/>
            </c:ext>
          </c:extLst>
        </c:ser>
        <c:dLbls>
          <c:showLegendKey val="0"/>
          <c:showVal val="1"/>
          <c:showCatName val="0"/>
          <c:showSerName val="0"/>
          <c:showPercent val="0"/>
          <c:showBubbleSize val="0"/>
        </c:dLbls>
        <c:marker val="1"/>
        <c:smooth val="0"/>
        <c:axId val="1799011872"/>
        <c:axId val="1799019552"/>
      </c:lineChart>
      <c:catAx>
        <c:axId val="1799019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799026272"/>
        <c:crosses val="autoZero"/>
        <c:auto val="1"/>
        <c:lblAlgn val="ctr"/>
        <c:lblOffset val="100"/>
        <c:noMultiLvlLbl val="0"/>
      </c:catAx>
      <c:valAx>
        <c:axId val="1799026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799019072"/>
        <c:crosses val="autoZero"/>
        <c:crossBetween val="between"/>
      </c:valAx>
      <c:valAx>
        <c:axId val="179901955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799011872"/>
        <c:crosses val="max"/>
        <c:crossBetween val="between"/>
      </c:valAx>
      <c:catAx>
        <c:axId val="1799011872"/>
        <c:scaling>
          <c:orientation val="minMax"/>
        </c:scaling>
        <c:delete val="1"/>
        <c:axPos val="b"/>
        <c:numFmt formatCode="General" sourceLinked="1"/>
        <c:majorTickMark val="out"/>
        <c:minorTickMark val="none"/>
        <c:tickLblPos val="nextTo"/>
        <c:crossAx val="1799019552"/>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20000"/>
        <a:lumOff val="8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_Project_Updated.xlsb]Subjective- 9!PivotTable13</c:name>
    <c:fmtId val="-1"/>
  </c:pivotSource>
  <c:chart>
    <c:title>
      <c:tx>
        <c:rich>
          <a:bodyPr rot="0" spcFirstLastPara="1" vertOverflow="ellipsis" vert="horz" wrap="square" anchor="ctr" anchorCtr="1"/>
          <a:lstStyle/>
          <a:p>
            <a:pPr>
              <a:defRPr sz="1200" b="1" i="0" u="none" strike="noStrike" kern="1200" spc="0" baseline="0">
                <a:solidFill>
                  <a:srgbClr val="002060"/>
                </a:solidFill>
                <a:latin typeface="Calibri" panose="020F0502020204030204" pitchFamily="34" charset="0"/>
                <a:ea typeface="+mn-ea"/>
                <a:cs typeface="Calibri" panose="020F0502020204030204" pitchFamily="34" charset="0"/>
              </a:defRPr>
            </a:pPr>
            <a:r>
              <a:rPr lang="en-IN" sz="1200" b="1" baseline="0">
                <a:solidFill>
                  <a:srgbClr val="002060"/>
                </a:solidFill>
                <a:latin typeface="Calibri" panose="020F0502020204030204" pitchFamily="34" charset="0"/>
                <a:cs typeface="Calibri" panose="020F0502020204030204" pitchFamily="34" charset="0"/>
              </a:rPr>
              <a:t>Ticket Volume, Avg.Resolution Time and Satisfaction Rate Over Month</a:t>
            </a:r>
            <a:endParaRPr lang="en-IN" sz="1200" b="1">
              <a:solidFill>
                <a:srgbClr val="002060"/>
              </a:solidFill>
              <a:latin typeface="Calibri" panose="020F0502020204030204" pitchFamily="34" charset="0"/>
              <a:cs typeface="Calibri" panose="020F0502020204030204" pitchFamily="34" charset="0"/>
            </a:endParaRPr>
          </a:p>
        </c:rich>
      </c:tx>
      <c:overlay val="0"/>
      <c:spPr>
        <a:solidFill>
          <a:schemeClr val="accent2">
            <a:lumMod val="20000"/>
            <a:lumOff val="80000"/>
          </a:schemeClr>
        </a:solidFill>
        <a:ln>
          <a:noFill/>
        </a:ln>
        <a:effectLst/>
      </c:spPr>
      <c:txPr>
        <a:bodyPr rot="0" spcFirstLastPara="1" vertOverflow="ellipsis" vert="horz" wrap="square" anchor="ctr" anchorCtr="1"/>
        <a:lstStyle/>
        <a:p>
          <a:pPr>
            <a:defRPr sz="1200" b="1" i="0" u="none" strike="noStrike" kern="1200" spc="0" baseline="0">
              <a:solidFill>
                <a:srgbClr val="002060"/>
              </a:solidFill>
              <a:latin typeface="Calibri" panose="020F0502020204030204" pitchFamily="34" charset="0"/>
              <a:ea typeface="+mn-ea"/>
              <a:cs typeface="Calibri" panose="020F0502020204030204" pitchFamily="34" charset="0"/>
            </a:defRPr>
          </a:pPr>
          <a:endParaRPr lang="en-IN"/>
        </a:p>
      </c:txPr>
    </c:title>
    <c:autoTitleDeleted val="0"/>
    <c:pivotFmts>
      <c:pivotFmt>
        <c:idx val="0"/>
        <c:spPr>
          <a:solidFill>
            <a:schemeClr val="accent1">
              <a:lumMod val="60000"/>
              <a:lumOff val="40000"/>
            </a:schemeClr>
          </a:solidFill>
          <a:ln>
            <a:noFill/>
          </a:ln>
          <a:effectLst/>
        </c:spPr>
        <c:marker>
          <c:symbol val="none"/>
        </c:marker>
      </c:pivotFmt>
      <c:pivotFmt>
        <c:idx val="1"/>
        <c:spPr>
          <a:solidFill>
            <a:schemeClr val="accent1"/>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6"/>
            </a:solidFill>
            <a:round/>
          </a:ln>
          <a:effectLst/>
        </c:spPr>
        <c:marker>
          <c:symbol val="none"/>
        </c:marker>
        <c:dLbl>
          <c:idx val="0"/>
          <c:layout>
            <c:manualLayout>
              <c:x val="-2.1238938053097355E-2"/>
              <c:y val="-1.40105053048700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6"/>
            </a:solidFill>
            <a:round/>
          </a:ln>
          <a:effectLst/>
        </c:spPr>
        <c:marker>
          <c:symbol val="none"/>
        </c:marker>
        <c:dLbl>
          <c:idx val="0"/>
          <c:layout>
            <c:manualLayout>
              <c:x val="-2.359882005899705E-2"/>
              <c:y val="4.20315159146101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6"/>
            </a:solidFill>
            <a:round/>
          </a:ln>
          <a:effectLst/>
        </c:spPr>
        <c:marker>
          <c:symbol val="none"/>
        </c:marker>
        <c:dLbl>
          <c:idx val="0"/>
          <c:layout>
            <c:manualLayout>
              <c:x val="-2.8318584070796481E-2"/>
              <c:y val="-4.6701684349567743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6"/>
            </a:solidFill>
            <a:round/>
          </a:ln>
          <a:effectLst/>
        </c:spPr>
        <c:marker>
          <c:symbol val="none"/>
        </c:marker>
        <c:dLbl>
          <c:idx val="0"/>
          <c:layout>
            <c:manualLayout>
              <c:x val="-2.595870206489675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6"/>
            </a:solidFill>
            <a:round/>
          </a:ln>
          <a:effectLst/>
        </c:spPr>
        <c:marker>
          <c:symbol val="none"/>
        </c:marker>
        <c:dLbl>
          <c:idx val="0"/>
          <c:layout>
            <c:manualLayout>
              <c:x val="-2.1238938053097345E-2"/>
              <c:y val="4.670168434956603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6"/>
            </a:solidFill>
            <a:round/>
          </a:ln>
          <a:effectLst/>
        </c:spPr>
        <c:marker>
          <c:symbol val="none"/>
        </c:marker>
        <c:dLbl>
          <c:idx val="0"/>
          <c:layout>
            <c:manualLayout>
              <c:x val="-2.595870206489675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6"/>
            </a:solidFill>
            <a:round/>
          </a:ln>
          <a:effectLst/>
        </c:spPr>
        <c:marker>
          <c:symbol val="none"/>
        </c:marker>
        <c:dLbl>
          <c:idx val="0"/>
          <c:layout>
            <c:manualLayout>
              <c:x val="-2.59587020648968E-2"/>
              <c:y val="2.33508421747833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6"/>
            </a:solidFill>
            <a:round/>
          </a:ln>
          <a:effectLst/>
        </c:spPr>
        <c:marker>
          <c:symbol val="none"/>
        </c:marker>
        <c:dLbl>
          <c:idx val="0"/>
          <c:layout>
            <c:manualLayout>
              <c:x val="-3.0678466076696165E-2"/>
              <c:y val="1.40105053048699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6"/>
            </a:solidFill>
            <a:round/>
          </a:ln>
          <a:effectLst/>
        </c:spPr>
        <c:marker>
          <c:symbol val="none"/>
        </c:marker>
        <c:dLbl>
          <c:idx val="0"/>
          <c:layout>
            <c:manualLayout>
              <c:x val="-3.5398230088495575E-2"/>
              <c:y val="4.20315159146101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6"/>
            </a:solidFill>
            <a:round/>
          </a:ln>
          <a:effectLst/>
        </c:spPr>
        <c:marker>
          <c:symbol val="none"/>
        </c:marker>
        <c:dLbl>
          <c:idx val="0"/>
          <c:layout>
            <c:manualLayout>
              <c:x val="-3.5398230088495575E-2"/>
              <c:y val="-2.802101060974013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6"/>
            </a:solidFill>
            <a:round/>
          </a:ln>
          <a:effectLst/>
        </c:spPr>
        <c:marker>
          <c:symbol val="none"/>
        </c:marker>
        <c:dLbl>
          <c:idx val="0"/>
          <c:layout>
            <c:manualLayout>
              <c:x val="-2.1238938053097345E-2"/>
              <c:y val="-9.340336869913376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6"/>
            </a:solidFill>
            <a:round/>
          </a:ln>
          <a:effectLst/>
        </c:spPr>
        <c:marker>
          <c:symbol val="none"/>
        </c:marker>
        <c:dLbl>
          <c:idx val="0"/>
          <c:layout>
            <c:manualLayout>
              <c:x val="-2.8318584070796547E-2"/>
              <c:y val="2.33508421747834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2"/>
            </a:solidFill>
            <a:round/>
          </a:ln>
          <a:effectLst/>
        </c:spPr>
        <c:marker>
          <c:symbol val="none"/>
        </c:marker>
        <c:dLbl>
          <c:idx val="0"/>
          <c:layout>
            <c:manualLayout>
              <c:x val="-2.5958702064896765E-2"/>
              <c:y val="-9.3403368699134202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2"/>
            </a:solidFill>
            <a:round/>
          </a:ln>
          <a:effectLst/>
        </c:spPr>
        <c:marker>
          <c:symbol val="none"/>
        </c:marker>
        <c:dLbl>
          <c:idx val="0"/>
          <c:layout>
            <c:manualLayout>
              <c:x val="-2.359882005899705E-2"/>
              <c:y val="-2.802101060974013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2"/>
            </a:solidFill>
            <a:round/>
          </a:ln>
          <a:effectLst/>
        </c:spPr>
        <c:marker>
          <c:symbol val="none"/>
        </c:marker>
        <c:dLbl>
          <c:idx val="0"/>
          <c:layout>
            <c:manualLayout>
              <c:x val="-3.0678466076696186E-2"/>
              <c:y val="-2.33508421747834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2"/>
            </a:solidFill>
            <a:round/>
          </a:ln>
          <a:effectLst/>
        </c:spPr>
        <c:marker>
          <c:symbol val="none"/>
        </c:marker>
        <c:dLbl>
          <c:idx val="0"/>
          <c:layout>
            <c:manualLayout>
              <c:x val="-3.0678466076696165E-2"/>
              <c:y val="-2.33508421747834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2"/>
            </a:solidFill>
            <a:round/>
          </a:ln>
          <a:effectLst/>
        </c:spPr>
        <c:marker>
          <c:symbol val="none"/>
        </c:marker>
        <c:dLbl>
          <c:idx val="0"/>
          <c:layout>
            <c:manualLayout>
              <c:x val="-3.5398230088495575E-2"/>
              <c:y val="-9.340336869913376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2"/>
            </a:solidFill>
            <a:round/>
          </a:ln>
          <a:effectLst/>
        </c:spPr>
        <c:marker>
          <c:symbol val="none"/>
        </c:marker>
        <c:dLbl>
          <c:idx val="0"/>
          <c:layout>
            <c:manualLayout>
              <c:x val="-2.1238938053097345E-2"/>
              <c:y val="-1.40105053048700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2"/>
            </a:solidFill>
            <a:round/>
          </a:ln>
          <a:effectLst/>
        </c:spPr>
        <c:marker>
          <c:symbol val="none"/>
        </c:marker>
        <c:dLbl>
          <c:idx val="0"/>
          <c:layout>
            <c:manualLayout>
              <c:x val="-3.303834808259587E-2"/>
              <c:y val="-1.40105053048700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2"/>
            </a:solidFill>
            <a:round/>
          </a:ln>
          <a:effectLst/>
        </c:spPr>
        <c:marker>
          <c:symbol val="none"/>
        </c:marker>
        <c:dLbl>
          <c:idx val="0"/>
          <c:layout>
            <c:manualLayout>
              <c:x val="-4.247787610619469E-2"/>
              <c:y val="-2.802101060974017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2"/>
            </a:solidFill>
            <a:round/>
          </a:ln>
          <a:effectLst/>
        </c:spPr>
        <c:marker>
          <c:symbol val="none"/>
        </c:marker>
        <c:dLbl>
          <c:idx val="0"/>
          <c:layout>
            <c:manualLayout>
              <c:x val="-3.5398230088495575E-2"/>
              <c:y val="-2.33508421747834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2"/>
            </a:solidFill>
            <a:round/>
          </a:ln>
          <a:effectLst/>
        </c:spPr>
        <c:marker>
          <c:symbol val="none"/>
        </c:marker>
        <c:dLbl>
          <c:idx val="0"/>
          <c:layout>
            <c:manualLayout>
              <c:x val="-3.539823008849557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2"/>
            </a:solidFill>
            <a:round/>
          </a:ln>
          <a:effectLst/>
        </c:spPr>
        <c:marker>
          <c:symbol val="none"/>
        </c:marker>
        <c:dLbl>
          <c:idx val="0"/>
          <c:layout>
            <c:manualLayout>
              <c:x val="-4.247787610619469E-2"/>
              <c:y val="-3.736134747965355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2"/>
            </a:solidFill>
            <a:round/>
          </a:ln>
          <a:effectLst/>
        </c:spPr>
        <c:marker>
          <c:symbol val="none"/>
        </c:marker>
        <c:dLbl>
          <c:idx val="0"/>
          <c:layout>
            <c:manualLayout>
              <c:x val="-3.5398230088495665E-2"/>
              <c:y val="-1.40105053048700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2"/>
            </a:solidFill>
            <a:round/>
          </a:ln>
          <a:effectLst/>
        </c:spPr>
        <c:marker>
          <c:symbol val="none"/>
        </c:marker>
        <c:dLbl>
          <c:idx val="0"/>
          <c:layout>
            <c:manualLayout>
              <c:x val="-2.5958702064896765E-2"/>
              <c:y val="-9.3403368699134202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2"/>
            </a:solidFill>
            <a:round/>
          </a:ln>
          <a:effectLst/>
        </c:spPr>
        <c:marker>
          <c:symbol val="none"/>
        </c:marker>
        <c:dLbl>
          <c:idx val="0"/>
          <c:layout>
            <c:manualLayout>
              <c:x val="-2.359882005899705E-2"/>
              <c:y val="-2.802101060974013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2"/>
            </a:solidFill>
            <a:round/>
          </a:ln>
          <a:effectLst/>
        </c:spPr>
        <c:marker>
          <c:symbol val="none"/>
        </c:marker>
        <c:dLbl>
          <c:idx val="0"/>
          <c:layout>
            <c:manualLayout>
              <c:x val="-3.0678466076696186E-2"/>
              <c:y val="-2.33508421747834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2"/>
            </a:solidFill>
            <a:round/>
          </a:ln>
          <a:effectLst/>
        </c:spPr>
        <c:marker>
          <c:symbol val="none"/>
        </c:marker>
        <c:dLbl>
          <c:idx val="0"/>
          <c:layout>
            <c:manualLayout>
              <c:x val="-3.0678466076696165E-2"/>
              <c:y val="-2.33508421747834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2"/>
            </a:solidFill>
            <a:round/>
          </a:ln>
          <a:effectLst/>
        </c:spPr>
        <c:marker>
          <c:symbol val="none"/>
        </c:marker>
        <c:dLbl>
          <c:idx val="0"/>
          <c:layout>
            <c:manualLayout>
              <c:x val="-3.5398230088495575E-2"/>
              <c:y val="-9.340336869913376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2"/>
            </a:solidFill>
            <a:round/>
          </a:ln>
          <a:effectLst/>
        </c:spPr>
        <c:marker>
          <c:symbol val="none"/>
        </c:marker>
        <c:dLbl>
          <c:idx val="0"/>
          <c:layout>
            <c:manualLayout>
              <c:x val="-2.1238938053097345E-2"/>
              <c:y val="-1.40105053048700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2"/>
            </a:solidFill>
            <a:round/>
          </a:ln>
          <a:effectLst/>
        </c:spPr>
        <c:marker>
          <c:symbol val="none"/>
        </c:marker>
        <c:dLbl>
          <c:idx val="0"/>
          <c:layout>
            <c:manualLayout>
              <c:x val="-3.303834808259587E-2"/>
              <c:y val="-1.40105053048700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2"/>
            </a:solidFill>
            <a:round/>
          </a:ln>
          <a:effectLst/>
        </c:spPr>
        <c:marker>
          <c:symbol val="none"/>
        </c:marker>
        <c:dLbl>
          <c:idx val="0"/>
          <c:layout>
            <c:manualLayout>
              <c:x val="-4.247787610619469E-2"/>
              <c:y val="-2.802101060974017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2"/>
            </a:solidFill>
            <a:round/>
          </a:ln>
          <a:effectLst/>
        </c:spPr>
        <c:marker>
          <c:symbol val="none"/>
        </c:marker>
        <c:dLbl>
          <c:idx val="0"/>
          <c:layout>
            <c:manualLayout>
              <c:x val="-3.5398230088495575E-2"/>
              <c:y val="-2.33508421747834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2"/>
            </a:solidFill>
            <a:round/>
          </a:ln>
          <a:effectLst/>
        </c:spPr>
        <c:marker>
          <c:symbol val="none"/>
        </c:marker>
        <c:dLbl>
          <c:idx val="0"/>
          <c:layout>
            <c:manualLayout>
              <c:x val="-3.539823008849557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2"/>
            </a:solidFill>
            <a:round/>
          </a:ln>
          <a:effectLst/>
        </c:spPr>
        <c:marker>
          <c:symbol val="none"/>
        </c:marker>
        <c:dLbl>
          <c:idx val="0"/>
          <c:layout>
            <c:manualLayout>
              <c:x val="-4.247787610619469E-2"/>
              <c:y val="-3.736134747965355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2"/>
            </a:solidFill>
            <a:round/>
          </a:ln>
          <a:effectLst/>
        </c:spPr>
        <c:marker>
          <c:symbol val="none"/>
        </c:marker>
        <c:dLbl>
          <c:idx val="0"/>
          <c:layout>
            <c:manualLayout>
              <c:x val="-3.5398230088495665E-2"/>
              <c:y val="-1.40105053048700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6"/>
            </a:solidFill>
            <a:round/>
          </a:ln>
          <a:effectLst/>
        </c:spPr>
        <c:marker>
          <c:symbol val="none"/>
        </c:marker>
        <c:dLbl>
          <c:idx val="0"/>
          <c:layout>
            <c:manualLayout>
              <c:x val="-2.1238938053097355E-2"/>
              <c:y val="-1.40105053048700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6"/>
            </a:solidFill>
            <a:round/>
          </a:ln>
          <a:effectLst/>
        </c:spPr>
        <c:marker>
          <c:symbol val="none"/>
        </c:marker>
        <c:dLbl>
          <c:idx val="0"/>
          <c:layout>
            <c:manualLayout>
              <c:x val="-2.359882005899705E-2"/>
              <c:y val="4.20315159146101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6"/>
            </a:solidFill>
            <a:round/>
          </a:ln>
          <a:effectLst/>
        </c:spPr>
        <c:marker>
          <c:symbol val="none"/>
        </c:marker>
        <c:dLbl>
          <c:idx val="0"/>
          <c:layout>
            <c:manualLayout>
              <c:x val="-2.8318584070796481E-2"/>
              <c:y val="-4.6701684349567743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6"/>
            </a:solidFill>
            <a:round/>
          </a:ln>
          <a:effectLst/>
        </c:spPr>
        <c:marker>
          <c:symbol val="none"/>
        </c:marker>
        <c:dLbl>
          <c:idx val="0"/>
          <c:layout>
            <c:manualLayout>
              <c:x val="-2.595870206489675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6"/>
            </a:solidFill>
            <a:round/>
          </a:ln>
          <a:effectLst/>
        </c:spPr>
        <c:marker>
          <c:symbol val="none"/>
        </c:marker>
        <c:dLbl>
          <c:idx val="0"/>
          <c:layout>
            <c:manualLayout>
              <c:x val="-2.1238938053097345E-2"/>
              <c:y val="4.670168434956603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6"/>
            </a:solidFill>
            <a:round/>
          </a:ln>
          <a:effectLst/>
        </c:spPr>
        <c:marker>
          <c:symbol val="none"/>
        </c:marker>
        <c:dLbl>
          <c:idx val="0"/>
          <c:layout>
            <c:manualLayout>
              <c:x val="-2.595870206489675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6"/>
            </a:solidFill>
            <a:round/>
          </a:ln>
          <a:effectLst/>
        </c:spPr>
        <c:marker>
          <c:symbol val="none"/>
        </c:marker>
        <c:dLbl>
          <c:idx val="0"/>
          <c:layout>
            <c:manualLayout>
              <c:x val="-2.59587020648968E-2"/>
              <c:y val="2.33508421747833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6"/>
            </a:solidFill>
            <a:round/>
          </a:ln>
          <a:effectLst/>
        </c:spPr>
        <c:marker>
          <c:symbol val="none"/>
        </c:marker>
        <c:dLbl>
          <c:idx val="0"/>
          <c:layout>
            <c:manualLayout>
              <c:x val="-3.0678466076696165E-2"/>
              <c:y val="1.40105053048699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6"/>
            </a:solidFill>
            <a:round/>
          </a:ln>
          <a:effectLst/>
        </c:spPr>
        <c:marker>
          <c:symbol val="none"/>
        </c:marker>
        <c:dLbl>
          <c:idx val="0"/>
          <c:layout>
            <c:manualLayout>
              <c:x val="-3.5398230088495575E-2"/>
              <c:y val="4.20315159146101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6"/>
            </a:solidFill>
            <a:round/>
          </a:ln>
          <a:effectLst/>
        </c:spPr>
        <c:marker>
          <c:symbol val="none"/>
        </c:marker>
        <c:dLbl>
          <c:idx val="0"/>
          <c:layout>
            <c:manualLayout>
              <c:x val="-3.5398230088495575E-2"/>
              <c:y val="-2.802101060974013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6"/>
            </a:solidFill>
            <a:round/>
          </a:ln>
          <a:effectLst/>
        </c:spPr>
        <c:marker>
          <c:symbol val="none"/>
        </c:marker>
        <c:dLbl>
          <c:idx val="0"/>
          <c:layout>
            <c:manualLayout>
              <c:x val="-2.1238938053097345E-2"/>
              <c:y val="-9.340336869913376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6"/>
            </a:solidFill>
            <a:round/>
          </a:ln>
          <a:effectLst/>
        </c:spPr>
        <c:marker>
          <c:symbol val="none"/>
        </c:marker>
        <c:dLbl>
          <c:idx val="0"/>
          <c:layout>
            <c:manualLayout>
              <c:x val="-2.8318584070796547E-2"/>
              <c:y val="2.33508421747834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2"/>
            </a:solidFill>
            <a:round/>
          </a:ln>
          <a:effectLst/>
        </c:spPr>
        <c:marker>
          <c:symbol val="none"/>
        </c:marker>
        <c:dLbl>
          <c:idx val="0"/>
          <c:layout>
            <c:manualLayout>
              <c:x val="-2.5958702064896765E-2"/>
              <c:y val="-9.3403368699134202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2"/>
            </a:solidFill>
            <a:round/>
          </a:ln>
          <a:effectLst/>
        </c:spPr>
        <c:marker>
          <c:symbol val="none"/>
        </c:marker>
        <c:dLbl>
          <c:idx val="0"/>
          <c:layout>
            <c:manualLayout>
              <c:x val="-2.359882005899705E-2"/>
              <c:y val="-2.802101060974013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2"/>
            </a:solidFill>
            <a:round/>
          </a:ln>
          <a:effectLst/>
        </c:spPr>
        <c:marker>
          <c:symbol val="none"/>
        </c:marker>
        <c:dLbl>
          <c:idx val="0"/>
          <c:layout>
            <c:manualLayout>
              <c:x val="-3.0678466076696186E-2"/>
              <c:y val="-2.33508421747834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2"/>
            </a:solidFill>
            <a:round/>
          </a:ln>
          <a:effectLst/>
        </c:spPr>
        <c:marker>
          <c:symbol val="none"/>
        </c:marker>
        <c:dLbl>
          <c:idx val="0"/>
          <c:layout>
            <c:manualLayout>
              <c:x val="-3.0678466076696165E-2"/>
              <c:y val="-2.33508421747834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2"/>
            </a:solidFill>
            <a:round/>
          </a:ln>
          <a:effectLst/>
        </c:spPr>
        <c:marker>
          <c:symbol val="none"/>
        </c:marker>
        <c:dLbl>
          <c:idx val="0"/>
          <c:layout>
            <c:manualLayout>
              <c:x val="-3.5398230088495575E-2"/>
              <c:y val="-9.340336869913376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2"/>
            </a:solidFill>
            <a:round/>
          </a:ln>
          <a:effectLst/>
        </c:spPr>
        <c:marker>
          <c:symbol val="none"/>
        </c:marker>
        <c:dLbl>
          <c:idx val="0"/>
          <c:layout>
            <c:manualLayout>
              <c:x val="-2.1238938053097345E-2"/>
              <c:y val="-1.40105053048700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2"/>
            </a:solidFill>
            <a:round/>
          </a:ln>
          <a:effectLst/>
        </c:spPr>
        <c:marker>
          <c:symbol val="none"/>
        </c:marker>
        <c:dLbl>
          <c:idx val="0"/>
          <c:layout>
            <c:manualLayout>
              <c:x val="-3.303834808259587E-2"/>
              <c:y val="-1.40105053048700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2"/>
            </a:solidFill>
            <a:round/>
          </a:ln>
          <a:effectLst/>
        </c:spPr>
        <c:marker>
          <c:symbol val="none"/>
        </c:marker>
        <c:dLbl>
          <c:idx val="0"/>
          <c:layout>
            <c:manualLayout>
              <c:x val="-4.247787610619469E-2"/>
              <c:y val="-2.802101060974017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2"/>
            </a:solidFill>
            <a:round/>
          </a:ln>
          <a:effectLst/>
        </c:spPr>
        <c:marker>
          <c:symbol val="none"/>
        </c:marker>
        <c:dLbl>
          <c:idx val="0"/>
          <c:layout>
            <c:manualLayout>
              <c:x val="-3.5398230088495575E-2"/>
              <c:y val="-2.33508421747834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2"/>
            </a:solidFill>
            <a:round/>
          </a:ln>
          <a:effectLst/>
        </c:spPr>
        <c:marker>
          <c:symbol val="none"/>
        </c:marker>
        <c:dLbl>
          <c:idx val="0"/>
          <c:layout>
            <c:manualLayout>
              <c:x val="-3.539823008849557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2"/>
            </a:solidFill>
            <a:round/>
          </a:ln>
          <a:effectLst/>
        </c:spPr>
        <c:marker>
          <c:symbol val="none"/>
        </c:marker>
        <c:dLbl>
          <c:idx val="0"/>
          <c:layout>
            <c:manualLayout>
              <c:x val="-4.247787610619469E-2"/>
              <c:y val="-3.736134747965355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2"/>
            </a:solidFill>
            <a:round/>
          </a:ln>
          <a:effectLst/>
        </c:spPr>
        <c:marker>
          <c:symbol val="none"/>
        </c:marker>
        <c:dLbl>
          <c:idx val="0"/>
          <c:layout>
            <c:manualLayout>
              <c:x val="-3.5398230088495665E-2"/>
              <c:y val="-1.40105053048700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6"/>
            </a:solidFill>
            <a:round/>
          </a:ln>
          <a:effectLst/>
        </c:spPr>
        <c:marker>
          <c:symbol val="none"/>
        </c:marker>
        <c:dLbl>
          <c:idx val="0"/>
          <c:layout>
            <c:manualLayout>
              <c:x val="-2.1238938053097355E-2"/>
              <c:y val="-1.40105053048700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chemeClr val="accent6"/>
            </a:solidFill>
            <a:round/>
          </a:ln>
          <a:effectLst/>
        </c:spPr>
        <c:marker>
          <c:symbol val="none"/>
        </c:marker>
        <c:dLbl>
          <c:idx val="0"/>
          <c:layout>
            <c:manualLayout>
              <c:x val="-2.359882005899705E-2"/>
              <c:y val="4.20315159146101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chemeClr val="accent6"/>
            </a:solidFill>
            <a:round/>
          </a:ln>
          <a:effectLst/>
        </c:spPr>
        <c:marker>
          <c:symbol val="none"/>
        </c:marker>
        <c:dLbl>
          <c:idx val="0"/>
          <c:layout>
            <c:manualLayout>
              <c:x val="-2.8318584070796481E-2"/>
              <c:y val="-4.6701684349567743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8575" cap="rnd">
            <a:solidFill>
              <a:schemeClr val="accent6"/>
            </a:solidFill>
            <a:round/>
          </a:ln>
          <a:effectLst/>
        </c:spPr>
        <c:marker>
          <c:symbol val="none"/>
        </c:marker>
        <c:dLbl>
          <c:idx val="0"/>
          <c:layout>
            <c:manualLayout>
              <c:x val="-2.595870206489675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chemeClr val="accent6"/>
            </a:solidFill>
            <a:round/>
          </a:ln>
          <a:effectLst/>
        </c:spPr>
        <c:marker>
          <c:symbol val="none"/>
        </c:marker>
        <c:dLbl>
          <c:idx val="0"/>
          <c:layout>
            <c:manualLayout>
              <c:x val="-2.1238938053097345E-2"/>
              <c:y val="4.670168434956603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chemeClr val="accent6"/>
            </a:solidFill>
            <a:round/>
          </a:ln>
          <a:effectLst/>
        </c:spPr>
        <c:marker>
          <c:symbol val="none"/>
        </c:marker>
        <c:dLbl>
          <c:idx val="0"/>
          <c:layout>
            <c:manualLayout>
              <c:x val="-2.595870206489675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1"/>
          </a:solidFill>
          <a:ln w="28575" cap="rnd">
            <a:solidFill>
              <a:schemeClr val="accent6"/>
            </a:solidFill>
            <a:round/>
          </a:ln>
          <a:effectLst/>
        </c:spPr>
        <c:marker>
          <c:symbol val="none"/>
        </c:marker>
        <c:dLbl>
          <c:idx val="0"/>
          <c:layout>
            <c:manualLayout>
              <c:x val="-2.59587020648968E-2"/>
              <c:y val="2.33508421747833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1"/>
          </a:solidFill>
          <a:ln w="28575" cap="rnd">
            <a:solidFill>
              <a:schemeClr val="accent6"/>
            </a:solidFill>
            <a:round/>
          </a:ln>
          <a:effectLst/>
        </c:spPr>
        <c:marker>
          <c:symbol val="none"/>
        </c:marker>
        <c:dLbl>
          <c:idx val="0"/>
          <c:layout>
            <c:manualLayout>
              <c:x val="-3.0678466076696165E-2"/>
              <c:y val="1.40105053048699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8575" cap="rnd">
            <a:solidFill>
              <a:schemeClr val="accent6"/>
            </a:solidFill>
            <a:round/>
          </a:ln>
          <a:effectLst/>
        </c:spPr>
        <c:marker>
          <c:symbol val="none"/>
        </c:marker>
        <c:dLbl>
          <c:idx val="0"/>
          <c:layout>
            <c:manualLayout>
              <c:x val="-3.5398230088495575E-2"/>
              <c:y val="4.20315159146101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8575" cap="rnd">
            <a:solidFill>
              <a:schemeClr val="accent6"/>
            </a:solidFill>
            <a:round/>
          </a:ln>
          <a:effectLst/>
        </c:spPr>
        <c:marker>
          <c:symbol val="none"/>
        </c:marker>
        <c:dLbl>
          <c:idx val="0"/>
          <c:layout>
            <c:manualLayout>
              <c:x val="-3.5398230088495575E-2"/>
              <c:y val="-2.802101060974013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6"/>
            </a:solidFill>
            <a:round/>
          </a:ln>
          <a:effectLst/>
        </c:spPr>
        <c:marker>
          <c:symbol val="none"/>
        </c:marker>
        <c:dLbl>
          <c:idx val="0"/>
          <c:layout>
            <c:manualLayout>
              <c:x val="-2.1238938053097345E-2"/>
              <c:y val="-9.340336869913376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0"/>
        <c:spPr>
          <a:solidFill>
            <a:schemeClr val="accent1"/>
          </a:solidFill>
          <a:ln w="28575" cap="rnd">
            <a:solidFill>
              <a:schemeClr val="accent6"/>
            </a:solidFill>
            <a:round/>
          </a:ln>
          <a:effectLst/>
        </c:spPr>
        <c:marker>
          <c:symbol val="none"/>
        </c:marker>
        <c:dLbl>
          <c:idx val="0"/>
          <c:layout>
            <c:manualLayout>
              <c:x val="-2.8318584070796547E-2"/>
              <c:y val="2.33508421747834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086451582932662E-2"/>
          <c:y val="0.15040295831267916"/>
          <c:w val="0.5621146029312708"/>
          <c:h val="0.74592739248683892"/>
        </c:manualLayout>
      </c:layout>
      <c:barChart>
        <c:barDir val="col"/>
        <c:grouping val="clustered"/>
        <c:varyColors val="0"/>
        <c:ser>
          <c:idx val="0"/>
          <c:order val="0"/>
          <c:tx>
            <c:strRef>
              <c:f>'Subjective- 9'!$B$1</c:f>
              <c:strCache>
                <c:ptCount val="1"/>
                <c:pt idx="0">
                  <c:v>Count of ID Ticket</c:v>
                </c:pt>
              </c:strCache>
            </c:strRef>
          </c:tx>
          <c:spPr>
            <a:solidFill>
              <a:srgbClr val="0070C0"/>
            </a:solidFill>
            <a:ln>
              <a:noFill/>
            </a:ln>
            <a:effectLst/>
          </c:spPr>
          <c:invertIfNegative val="0"/>
          <c:dLbls>
            <c:delete val="1"/>
          </c:dLbls>
          <c:cat>
            <c:strRef>
              <c:f>'Subjective- 9'!$A$2:$A$14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'Subjective- 9'!$B$2:$B$14</c:f>
              <c:numCache>
                <c:formatCode>General</c:formatCode>
                <c:ptCount val="12"/>
                <c:pt idx="0">
                  <c:v>7242</c:v>
                </c:pt>
                <c:pt idx="1">
                  <c:v>7901</c:v>
                </c:pt>
                <c:pt idx="2">
                  <c:v>8228</c:v>
                </c:pt>
                <c:pt idx="3">
                  <c:v>7937</c:v>
                </c:pt>
                <c:pt idx="4">
                  <c:v>8121</c:v>
                </c:pt>
                <c:pt idx="5">
                  <c:v>8141</c:v>
                </c:pt>
                <c:pt idx="6">
                  <c:v>8070</c:v>
                </c:pt>
                <c:pt idx="7">
                  <c:v>8489</c:v>
                </c:pt>
                <c:pt idx="8">
                  <c:v>8219</c:v>
                </c:pt>
                <c:pt idx="9">
                  <c:v>8495</c:v>
                </c:pt>
                <c:pt idx="10">
                  <c:v>8254</c:v>
                </c:pt>
                <c:pt idx="11">
                  <c:v>8401</c:v>
                </c:pt>
              </c:numCache>
            </c:numRef>
          </c:val>
          <c:extLst>
            <c:ext xmlns:c16="http://schemas.microsoft.com/office/drawing/2014/chart" uri="{C3380CC4-5D6E-409C-BE32-E72D297353CC}">
              <c16:uniqueId val="{00000000-2B84-4AA3-9FD0-B295F8939129}"/>
            </c:ext>
          </c:extLst>
        </c:ser>
        <c:dLbls>
          <c:showLegendKey val="0"/>
          <c:showVal val="1"/>
          <c:showCatName val="0"/>
          <c:showSerName val="0"/>
          <c:showPercent val="0"/>
          <c:showBubbleSize val="0"/>
        </c:dLbls>
        <c:gapWidth val="150"/>
        <c:axId val="1076787759"/>
        <c:axId val="1076785359"/>
      </c:barChart>
      <c:lineChart>
        <c:grouping val="standard"/>
        <c:varyColors val="0"/>
        <c:ser>
          <c:idx val="1"/>
          <c:order val="1"/>
          <c:tx>
            <c:strRef>
              <c:f>'Subjective- 9'!$C$1</c:f>
              <c:strCache>
                <c:ptCount val="1"/>
                <c:pt idx="0">
                  <c:v>Average of Resolution Time (Days)</c:v>
                </c:pt>
              </c:strCache>
            </c:strRef>
          </c:tx>
          <c:spPr>
            <a:ln w="28575" cap="rnd">
              <a:solidFill>
                <a:srgbClr val="F66C2E"/>
              </a:solidFill>
              <a:round/>
            </a:ln>
            <a:effectLst/>
          </c:spPr>
          <c:marker>
            <c:symbol val="none"/>
          </c:marker>
          <c:dLbls>
            <c:dLbl>
              <c:idx val="0"/>
              <c:layout>
                <c:manualLayout>
                  <c:x val="-2.5958702064896765E-2"/>
                  <c:y val="-9.34033686991342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B84-4AA3-9FD0-B295F8939129}"/>
                </c:ext>
              </c:extLst>
            </c:dLbl>
            <c:dLbl>
              <c:idx val="1"/>
              <c:layout>
                <c:manualLayout>
                  <c:x val="-2.359882005899705E-2"/>
                  <c:y val="-2.80210106097401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B84-4AA3-9FD0-B295F8939129}"/>
                </c:ext>
              </c:extLst>
            </c:dLbl>
            <c:dLbl>
              <c:idx val="2"/>
              <c:layout>
                <c:manualLayout>
                  <c:x val="-3.0678466076696186E-2"/>
                  <c:y val="-2.33508421747834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B84-4AA3-9FD0-B295F8939129}"/>
                </c:ext>
              </c:extLst>
            </c:dLbl>
            <c:dLbl>
              <c:idx val="3"/>
              <c:layout>
                <c:manualLayout>
                  <c:x val="-3.0678466076696165E-2"/>
                  <c:y val="-2.33508421747834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B84-4AA3-9FD0-B295F8939129}"/>
                </c:ext>
              </c:extLst>
            </c:dLbl>
            <c:dLbl>
              <c:idx val="4"/>
              <c:layout>
                <c:manualLayout>
                  <c:x val="-3.5398230088495575E-2"/>
                  <c:y val="-9.340336869913376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B84-4AA3-9FD0-B295F8939129}"/>
                </c:ext>
              </c:extLst>
            </c:dLbl>
            <c:dLbl>
              <c:idx val="5"/>
              <c:layout>
                <c:manualLayout>
                  <c:x val="-2.1238938053097345E-2"/>
                  <c:y val="-1.401050530487008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B84-4AA3-9FD0-B295F8939129}"/>
                </c:ext>
              </c:extLst>
            </c:dLbl>
            <c:dLbl>
              <c:idx val="6"/>
              <c:layout>
                <c:manualLayout>
                  <c:x val="-3.303834808259587E-2"/>
                  <c:y val="-1.40105053048700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B84-4AA3-9FD0-B295F8939129}"/>
                </c:ext>
              </c:extLst>
            </c:dLbl>
            <c:dLbl>
              <c:idx val="7"/>
              <c:layout>
                <c:manualLayout>
                  <c:x val="-4.247787610619469E-2"/>
                  <c:y val="-2.80210106097401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B84-4AA3-9FD0-B295F8939129}"/>
                </c:ext>
              </c:extLst>
            </c:dLbl>
            <c:dLbl>
              <c:idx val="8"/>
              <c:layout>
                <c:manualLayout>
                  <c:x val="-3.5398230088495575E-2"/>
                  <c:y val="-2.33508421747834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B84-4AA3-9FD0-B295F8939129}"/>
                </c:ext>
              </c:extLst>
            </c:dLbl>
            <c:dLbl>
              <c:idx val="9"/>
              <c:layout>
                <c:manualLayout>
                  <c:x val="-3.539823008849557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B84-4AA3-9FD0-B295F8939129}"/>
                </c:ext>
              </c:extLst>
            </c:dLbl>
            <c:dLbl>
              <c:idx val="10"/>
              <c:layout>
                <c:manualLayout>
                  <c:x val="-4.247787610619469E-2"/>
                  <c:y val="-3.73613474796535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2B84-4AA3-9FD0-B295F8939129}"/>
                </c:ext>
              </c:extLst>
            </c:dLbl>
            <c:dLbl>
              <c:idx val="11"/>
              <c:layout>
                <c:manualLayout>
                  <c:x val="-3.5398230088495665E-2"/>
                  <c:y val="-1.40105053048700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B84-4AA3-9FD0-B295F893912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'Subjective- 9'!$A$2:$A$14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'Subjective- 9'!$C$2:$C$14</c:f>
              <c:numCache>
                <c:formatCode>0.00</c:formatCode>
                <c:ptCount val="12"/>
                <c:pt idx="0">
                  <c:v>4.5758077879038943</c:v>
                </c:pt>
                <c:pt idx="1">
                  <c:v>4.5862549044424759</c:v>
                </c:pt>
                <c:pt idx="2">
                  <c:v>4.5572435585804572</c:v>
                </c:pt>
                <c:pt idx="3">
                  <c:v>4.5624291293939772</c:v>
                </c:pt>
                <c:pt idx="4">
                  <c:v>4.5613840660017235</c:v>
                </c:pt>
                <c:pt idx="5">
                  <c:v>4.6195799041886749</c:v>
                </c:pt>
                <c:pt idx="6">
                  <c:v>4.5545229244114003</c:v>
                </c:pt>
                <c:pt idx="7">
                  <c:v>4.5028860878784309</c:v>
                </c:pt>
                <c:pt idx="8">
                  <c:v>4.5021292127996109</c:v>
                </c:pt>
                <c:pt idx="9">
                  <c:v>4.5629193643319601</c:v>
                </c:pt>
                <c:pt idx="10">
                  <c:v>4.5053307487278893</c:v>
                </c:pt>
                <c:pt idx="11">
                  <c:v>4.5538626354005478</c:v>
                </c:pt>
              </c:numCache>
            </c:numRef>
          </c:val>
          <c:smooth val="0"/>
          <c:extLst>
            <c:ext xmlns:c16="http://schemas.microsoft.com/office/drawing/2014/chart" uri="{C3380CC4-5D6E-409C-BE32-E72D297353CC}">
              <c16:uniqueId val="{0000000D-2B84-4AA3-9FD0-B295F8939129}"/>
            </c:ext>
          </c:extLst>
        </c:ser>
        <c:ser>
          <c:idx val="2"/>
          <c:order val="2"/>
          <c:tx>
            <c:strRef>
              <c:f>'Subjective- 9'!$D$1</c:f>
              <c:strCache>
                <c:ptCount val="1"/>
                <c:pt idx="0">
                  <c:v>Average of Satisfaction Rate</c:v>
                </c:pt>
              </c:strCache>
            </c:strRef>
          </c:tx>
          <c:spPr>
            <a:ln w="28575" cap="rnd">
              <a:solidFill>
                <a:srgbClr val="00B050"/>
              </a:solidFill>
              <a:round/>
            </a:ln>
            <a:effectLst/>
          </c:spPr>
          <c:marker>
            <c:symbol val="none"/>
          </c:marker>
          <c:dLbls>
            <c:dLbl>
              <c:idx val="0"/>
              <c:layout>
                <c:manualLayout>
                  <c:x val="-2.1238938053097355E-2"/>
                  <c:y val="-1.40105053048700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2B84-4AA3-9FD0-B295F8939129}"/>
                </c:ext>
              </c:extLst>
            </c:dLbl>
            <c:dLbl>
              <c:idx val="1"/>
              <c:layout>
                <c:manualLayout>
                  <c:x val="-2.359882005899705E-2"/>
                  <c:y val="4.20315159146101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2B84-4AA3-9FD0-B295F8939129}"/>
                </c:ext>
              </c:extLst>
            </c:dLbl>
            <c:dLbl>
              <c:idx val="2"/>
              <c:layout>
                <c:manualLayout>
                  <c:x val="-2.8318584070796481E-2"/>
                  <c:y val="-4.670168434956774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2B84-4AA3-9FD0-B295F8939129}"/>
                </c:ext>
              </c:extLst>
            </c:dLbl>
            <c:dLbl>
              <c:idx val="3"/>
              <c:layout>
                <c:manualLayout>
                  <c:x val="-2.595870206489675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2B84-4AA3-9FD0-B295F8939129}"/>
                </c:ext>
              </c:extLst>
            </c:dLbl>
            <c:dLbl>
              <c:idx val="4"/>
              <c:layout>
                <c:manualLayout>
                  <c:x val="-2.1238938053097345E-2"/>
                  <c:y val="4.670168434956603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2B84-4AA3-9FD0-B295F8939129}"/>
                </c:ext>
              </c:extLst>
            </c:dLbl>
            <c:dLbl>
              <c:idx val="5"/>
              <c:layout>
                <c:manualLayout>
                  <c:x val="-2.595870206489675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2B84-4AA3-9FD0-B295F8939129}"/>
                </c:ext>
              </c:extLst>
            </c:dLbl>
            <c:dLbl>
              <c:idx val="6"/>
              <c:layout>
                <c:manualLayout>
                  <c:x val="-2.59587020648968E-2"/>
                  <c:y val="2.33508421747833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2B84-4AA3-9FD0-B295F8939129}"/>
                </c:ext>
              </c:extLst>
            </c:dLbl>
            <c:dLbl>
              <c:idx val="7"/>
              <c:layout>
                <c:manualLayout>
                  <c:x val="-3.0678466076696165E-2"/>
                  <c:y val="1.40105053048699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2B84-4AA3-9FD0-B295F8939129}"/>
                </c:ext>
              </c:extLst>
            </c:dLbl>
            <c:dLbl>
              <c:idx val="8"/>
              <c:layout>
                <c:manualLayout>
                  <c:x val="-3.5398230088495575E-2"/>
                  <c:y val="4.20315159146101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2B84-4AA3-9FD0-B295F8939129}"/>
                </c:ext>
              </c:extLst>
            </c:dLbl>
            <c:dLbl>
              <c:idx val="9"/>
              <c:layout>
                <c:manualLayout>
                  <c:x val="-3.5398230088495575E-2"/>
                  <c:y val="-2.80210106097401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2B84-4AA3-9FD0-B295F8939129}"/>
                </c:ext>
              </c:extLst>
            </c:dLbl>
            <c:dLbl>
              <c:idx val="10"/>
              <c:layout>
                <c:manualLayout>
                  <c:x val="-2.1238938053097345E-2"/>
                  <c:y val="-9.340336869913376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2B84-4AA3-9FD0-B295F8939129}"/>
                </c:ext>
              </c:extLst>
            </c:dLbl>
            <c:dLbl>
              <c:idx val="11"/>
              <c:layout>
                <c:manualLayout>
                  <c:x val="-2.8318584070796547E-2"/>
                  <c:y val="2.33508421747834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2B84-4AA3-9FD0-B295F8939129}"/>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'Subjective- 9'!$A$2:$A$14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'Subjective- 9'!$D$2:$D$14</c:f>
              <c:numCache>
                <c:formatCode>0.00</c:formatCode>
                <c:ptCount val="12"/>
                <c:pt idx="0">
                  <c:v>4.1516155758077877</c:v>
                </c:pt>
                <c:pt idx="1">
                  <c:v>4.0717630679660806</c:v>
                </c:pt>
                <c:pt idx="2">
                  <c:v>4.0736509479824985</c:v>
                </c:pt>
                <c:pt idx="3">
                  <c:v>4.1137709462013357</c:v>
                </c:pt>
                <c:pt idx="4">
                  <c:v>4.1107006526289869</c:v>
                </c:pt>
                <c:pt idx="5">
                  <c:v>4.0924947795111164</c:v>
                </c:pt>
                <c:pt idx="6">
                  <c:v>4.1240396530359353</c:v>
                </c:pt>
                <c:pt idx="7">
                  <c:v>4.098598185887619</c:v>
                </c:pt>
                <c:pt idx="8">
                  <c:v>4.1023238836841465</c:v>
                </c:pt>
                <c:pt idx="9">
                  <c:v>4.081341965862272</c:v>
                </c:pt>
                <c:pt idx="10">
                  <c:v>4.093409256118246</c:v>
                </c:pt>
                <c:pt idx="11">
                  <c:v>4.1007022973455545</c:v>
                </c:pt>
              </c:numCache>
            </c:numRef>
          </c:val>
          <c:smooth val="0"/>
          <c:extLst>
            <c:ext xmlns:c16="http://schemas.microsoft.com/office/drawing/2014/chart" uri="{C3380CC4-5D6E-409C-BE32-E72D297353CC}">
              <c16:uniqueId val="{0000001A-2B84-4AA3-9FD0-B295F8939129}"/>
            </c:ext>
          </c:extLst>
        </c:ser>
        <c:dLbls>
          <c:showLegendKey val="0"/>
          <c:showVal val="0"/>
          <c:showCatName val="0"/>
          <c:showSerName val="0"/>
          <c:showPercent val="0"/>
          <c:showBubbleSize val="0"/>
        </c:dLbls>
        <c:marker val="1"/>
        <c:smooth val="0"/>
        <c:axId val="1798946112"/>
        <c:axId val="1798943712"/>
      </c:lineChart>
      <c:catAx>
        <c:axId val="1076787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076785359"/>
        <c:crosses val="autoZero"/>
        <c:auto val="1"/>
        <c:lblAlgn val="ctr"/>
        <c:lblOffset val="100"/>
        <c:noMultiLvlLbl val="0"/>
      </c:catAx>
      <c:valAx>
        <c:axId val="1076785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076787759"/>
        <c:crosses val="autoZero"/>
        <c:crossBetween val="between"/>
      </c:valAx>
      <c:valAx>
        <c:axId val="179894371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798946112"/>
        <c:crosses val="max"/>
        <c:crossBetween val="between"/>
      </c:valAx>
      <c:catAx>
        <c:axId val="1798946112"/>
        <c:scaling>
          <c:orientation val="minMax"/>
        </c:scaling>
        <c:delete val="1"/>
        <c:axPos val="b"/>
        <c:numFmt formatCode="General" sourceLinked="1"/>
        <c:majorTickMark val="out"/>
        <c:minorTickMark val="none"/>
        <c:tickLblPos val="nextTo"/>
        <c:crossAx val="1798943712"/>
        <c:crosses val="autoZero"/>
        <c:auto val="1"/>
        <c:lblAlgn val="ctr"/>
        <c:lblOffset val="100"/>
        <c:noMultiLvlLbl val="0"/>
      </c:catAx>
      <c:spPr>
        <a:noFill/>
        <a:ln>
          <a:noFill/>
        </a:ln>
        <a:effectLst/>
      </c:spPr>
    </c:plotArea>
    <c:legend>
      <c:legendPos val="r"/>
      <c:layout>
        <c:manualLayout>
          <c:xMode val="edge"/>
          <c:yMode val="edge"/>
          <c:x val="0.68692467423872905"/>
          <c:y val="0.43918116870413493"/>
          <c:w val="0.31307532576127101"/>
          <c:h val="0.31407213681901952"/>
        </c:manualLayout>
      </c:layout>
      <c:overlay val="0"/>
      <c:spPr>
        <a:noFill/>
        <a:ln>
          <a:noFill/>
        </a:ln>
        <a:effectLst/>
      </c:spPr>
      <c:txPr>
        <a:bodyPr rot="0" spcFirstLastPara="1" vertOverflow="ellipsis" vert="horz" wrap="square" anchor="ctr" anchorCtr="1"/>
        <a:lstStyle/>
        <a:p>
          <a:pPr>
            <a:defRPr sz="9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_Project Updated.xlsb]Pivot Report!PivotTable6</c:name>
    <c:fmtId val="46"/>
  </c:pivotSource>
  <c:chart>
    <c:title>
      <c:tx>
        <c:rich>
          <a:bodyPr rot="0" spcFirstLastPara="1" vertOverflow="ellipsis" vert="horz" wrap="square" anchor="ctr" anchorCtr="1"/>
          <a:lstStyle/>
          <a:p>
            <a:pPr>
              <a:defRPr sz="1200" b="0" i="0" u="none" strike="noStrike" kern="1200" spc="0" baseline="0">
                <a:solidFill>
                  <a:srgbClr val="002060"/>
                </a:solidFill>
                <a:latin typeface="Calibri" panose="020F0502020204030204" pitchFamily="34" charset="0"/>
                <a:ea typeface="+mn-ea"/>
                <a:cs typeface="Calibri" panose="020F0502020204030204" pitchFamily="34" charset="0"/>
              </a:defRPr>
            </a:pPr>
            <a:r>
              <a:rPr lang="en-US" sz="1200" b="1">
                <a:solidFill>
                  <a:srgbClr val="002060"/>
                </a:solidFill>
                <a:latin typeface="Calibri" panose="020F0502020204030204" pitchFamily="34" charset="0"/>
                <a:cs typeface="Calibri" panose="020F0502020204030204" pitchFamily="34" charset="0"/>
              </a:rPr>
              <a:t>Top</a:t>
            </a:r>
            <a:r>
              <a:rPr lang="en-US" sz="1200" b="1" baseline="0">
                <a:solidFill>
                  <a:srgbClr val="002060"/>
                </a:solidFill>
                <a:latin typeface="Calibri" panose="020F0502020204030204" pitchFamily="34" charset="0"/>
                <a:cs typeface="Calibri" panose="020F0502020204030204" pitchFamily="34" charset="0"/>
              </a:rPr>
              <a:t> 5 Agent by highest satisfaction rate</a:t>
            </a:r>
            <a:endParaRPr lang="en-US" sz="1200" b="1">
              <a:solidFill>
                <a:srgbClr val="002060"/>
              </a:solidFill>
              <a:latin typeface="Calibri" panose="020F0502020204030204" pitchFamily="34" charset="0"/>
              <a:cs typeface="Calibri" panose="020F0502020204030204" pitchFamily="34" charset="0"/>
            </a:endParaRPr>
          </a:p>
        </c:rich>
      </c:tx>
      <c:layout>
        <c:manualLayout>
          <c:xMode val="edge"/>
          <c:yMode val="edge"/>
          <c:x val="0.14875744797303181"/>
          <c:y val="1.2505208149429752E-2"/>
        </c:manualLayout>
      </c:layout>
      <c:overlay val="0"/>
      <c:spPr>
        <a:solidFill>
          <a:schemeClr val="accent2">
            <a:lumMod val="20000"/>
            <a:lumOff val="80000"/>
          </a:schemeClr>
        </a:solidFill>
        <a:ln>
          <a:noFill/>
        </a:ln>
        <a:effectLst/>
      </c:spPr>
      <c:txPr>
        <a:bodyPr rot="0" spcFirstLastPara="1" vertOverflow="ellipsis" vert="horz" wrap="square" anchor="ctr" anchorCtr="1"/>
        <a:lstStyle/>
        <a:p>
          <a:pPr>
            <a:defRPr sz="1200" b="0" i="0" u="none" strike="noStrike" kern="1200" spc="0" baseline="0">
              <a:solidFill>
                <a:srgbClr val="002060"/>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8056449104999318"/>
          <c:y val="0.23768181443687253"/>
          <c:w val="0.61943550895000687"/>
          <c:h val="0.66413521179807677"/>
        </c:manualLayout>
      </c:layout>
      <c:barChart>
        <c:barDir val="bar"/>
        <c:grouping val="clustered"/>
        <c:varyColors val="0"/>
        <c:ser>
          <c:idx val="0"/>
          <c:order val="0"/>
          <c:tx>
            <c:strRef>
              <c:f>'Pivot Report'!$B$21</c:f>
              <c:strCache>
                <c:ptCount val="1"/>
                <c:pt idx="0">
                  <c:v>Total</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Report'!$A$22:$A$27</c:f>
              <c:strCache>
                <c:ptCount val="5"/>
                <c:pt idx="0">
                  <c:v>Diana Rojo</c:v>
                </c:pt>
                <c:pt idx="1">
                  <c:v>Javier D.</c:v>
                </c:pt>
                <c:pt idx="2">
                  <c:v>JesusGrajeda</c:v>
                </c:pt>
                <c:pt idx="3">
                  <c:v>Galindo Guadalupe</c:v>
                </c:pt>
                <c:pt idx="4">
                  <c:v>Segura Garcia</c:v>
                </c:pt>
              </c:strCache>
            </c:strRef>
          </c:cat>
          <c:val>
            <c:numRef>
              <c:f>'Pivot Report'!$B$22:$B$27</c:f>
              <c:numCache>
                <c:formatCode>0.00</c:formatCode>
                <c:ptCount val="5"/>
                <c:pt idx="0">
                  <c:v>4.5967825635703168</c:v>
                </c:pt>
                <c:pt idx="1">
                  <c:v>4.4897206114918289</c:v>
                </c:pt>
                <c:pt idx="2">
                  <c:v>4.4735772357723578</c:v>
                </c:pt>
                <c:pt idx="3">
                  <c:v>4.4716223003515818</c:v>
                </c:pt>
                <c:pt idx="4">
                  <c:v>4.4614189539098916</c:v>
                </c:pt>
              </c:numCache>
            </c:numRef>
          </c:val>
          <c:extLst>
            <c:ext xmlns:c16="http://schemas.microsoft.com/office/drawing/2014/chart" uri="{C3380CC4-5D6E-409C-BE32-E72D297353CC}">
              <c16:uniqueId val="{00000000-1A1F-4EA3-A2B8-6C75184C5F46}"/>
            </c:ext>
          </c:extLst>
        </c:ser>
        <c:dLbls>
          <c:dLblPos val="outEnd"/>
          <c:showLegendKey val="0"/>
          <c:showVal val="1"/>
          <c:showCatName val="0"/>
          <c:showSerName val="0"/>
          <c:showPercent val="0"/>
          <c:showBubbleSize val="0"/>
        </c:dLbls>
        <c:gapWidth val="182"/>
        <c:axId val="369607391"/>
        <c:axId val="369631871"/>
      </c:barChart>
      <c:catAx>
        <c:axId val="3696073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369631871"/>
        <c:crosses val="autoZero"/>
        <c:auto val="1"/>
        <c:lblAlgn val="ctr"/>
        <c:lblOffset val="100"/>
        <c:noMultiLvlLbl val="0"/>
      </c:catAx>
      <c:valAx>
        <c:axId val="369631871"/>
        <c:scaling>
          <c:orientation val="minMax"/>
        </c:scaling>
        <c:delete val="1"/>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369607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_Project Updated.xlsb]Pivot 2!PivotTable4</c:name>
    <c:fmtId val="41"/>
  </c:pivotSource>
  <c:chart>
    <c:title>
      <c:tx>
        <c:rich>
          <a:bodyPr rot="0" spcFirstLastPara="1" vertOverflow="ellipsis" vert="horz" wrap="square" anchor="ctr" anchorCtr="1"/>
          <a:lstStyle/>
          <a:p>
            <a:pPr>
              <a:defRPr sz="1200" b="0" i="0" u="none" strike="noStrike" kern="1200" spc="0" baseline="0">
                <a:solidFill>
                  <a:srgbClr val="002060"/>
                </a:solidFill>
                <a:latin typeface="Calibri" panose="020F0502020204030204" pitchFamily="34" charset="0"/>
                <a:ea typeface="+mn-ea"/>
                <a:cs typeface="Calibri" panose="020F0502020204030204" pitchFamily="34" charset="0"/>
              </a:defRPr>
            </a:pPr>
            <a:r>
              <a:rPr lang="en-US" sz="1200" b="1">
                <a:solidFill>
                  <a:srgbClr val="002060"/>
                </a:solidFill>
                <a:latin typeface="Calibri" panose="020F0502020204030204" pitchFamily="34" charset="0"/>
                <a:cs typeface="Calibri" panose="020F0502020204030204" pitchFamily="34" charset="0"/>
              </a:rPr>
              <a:t>Ticket</a:t>
            </a:r>
            <a:r>
              <a:rPr lang="en-US" sz="1200" b="1" baseline="0">
                <a:solidFill>
                  <a:srgbClr val="002060"/>
                </a:solidFill>
                <a:latin typeface="Calibri" panose="020F0502020204030204" pitchFamily="34" charset="0"/>
                <a:cs typeface="Calibri" panose="020F0502020204030204" pitchFamily="34" charset="0"/>
              </a:rPr>
              <a:t> trend over time</a:t>
            </a:r>
            <a:endParaRPr lang="en-US" sz="1200" b="1">
              <a:solidFill>
                <a:srgbClr val="002060"/>
              </a:solidFill>
              <a:latin typeface="Calibri" panose="020F0502020204030204" pitchFamily="34" charset="0"/>
              <a:cs typeface="Calibri" panose="020F0502020204030204" pitchFamily="34" charset="0"/>
            </a:endParaRPr>
          </a:p>
        </c:rich>
      </c:tx>
      <c:overlay val="0"/>
      <c:spPr>
        <a:solidFill>
          <a:schemeClr val="accent2">
            <a:lumMod val="20000"/>
            <a:lumOff val="80000"/>
          </a:schemeClr>
        </a:solidFill>
        <a:ln>
          <a:noFill/>
        </a:ln>
        <a:effectLst/>
      </c:spPr>
      <c:txPr>
        <a:bodyPr rot="0" spcFirstLastPara="1" vertOverflow="ellipsis" vert="horz" wrap="square" anchor="ctr" anchorCtr="1"/>
        <a:lstStyle/>
        <a:p>
          <a:pPr>
            <a:defRPr sz="1200" b="0" i="0" u="none" strike="noStrike" kern="1200" spc="0" baseline="0">
              <a:solidFill>
                <a:srgbClr val="002060"/>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'Pivot 2'!$B$1</c:f>
              <c:strCache>
                <c:ptCount val="1"/>
                <c:pt idx="0">
                  <c:v>Total</c:v>
                </c:pt>
              </c:strCache>
            </c:strRef>
          </c:tx>
          <c:spPr>
            <a:solidFill>
              <a:srgbClr val="0070C0"/>
            </a:solidFill>
            <a:ln>
              <a:noFill/>
            </a:ln>
            <a:effectLst/>
          </c:spPr>
          <c:cat>
            <c:multiLvlStrRef>
              <c:f>'Pivot 2'!$A$2:$A$67</c:f>
              <c:multiLvlStrCache>
                <c:ptCount val="60"/>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pt idx="55">
                    <c:v>Aug</c:v>
                  </c:pt>
                  <c:pt idx="56">
                    <c:v>Sep</c:v>
                  </c:pt>
                  <c:pt idx="57">
                    <c:v>Oct</c:v>
                  </c:pt>
                  <c:pt idx="58">
                    <c:v>Nov</c:v>
                  </c:pt>
                  <c:pt idx="59">
                    <c:v>Dec</c:v>
                  </c:pt>
                </c:lvl>
                <c:lvl>
                  <c:pt idx="0">
                    <c:v>2016</c:v>
                  </c:pt>
                  <c:pt idx="12">
                    <c:v>2017</c:v>
                  </c:pt>
                  <c:pt idx="24">
                    <c:v>2018</c:v>
                  </c:pt>
                  <c:pt idx="36">
                    <c:v>2019</c:v>
                  </c:pt>
                  <c:pt idx="48">
                    <c:v>2020</c:v>
                  </c:pt>
                </c:lvl>
              </c:multiLvlStrCache>
            </c:multiLvlStrRef>
          </c:cat>
          <c:val>
            <c:numRef>
              <c:f>'Pivot 2'!$B$2:$B$67</c:f>
              <c:numCache>
                <c:formatCode>General</c:formatCode>
                <c:ptCount val="60"/>
                <c:pt idx="0">
                  <c:v>1115</c:v>
                </c:pt>
                <c:pt idx="1">
                  <c:v>1056</c:v>
                </c:pt>
                <c:pt idx="2">
                  <c:v>1105</c:v>
                </c:pt>
                <c:pt idx="3">
                  <c:v>1054</c:v>
                </c:pt>
                <c:pt idx="4">
                  <c:v>1160</c:v>
                </c:pt>
                <c:pt idx="5">
                  <c:v>1051</c:v>
                </c:pt>
                <c:pt idx="6">
                  <c:v>1101</c:v>
                </c:pt>
                <c:pt idx="7">
                  <c:v>1090</c:v>
                </c:pt>
                <c:pt idx="8">
                  <c:v>1061</c:v>
                </c:pt>
                <c:pt idx="9">
                  <c:v>1088</c:v>
                </c:pt>
                <c:pt idx="10">
                  <c:v>1046</c:v>
                </c:pt>
                <c:pt idx="11">
                  <c:v>1124</c:v>
                </c:pt>
                <c:pt idx="12">
                  <c:v>1125</c:v>
                </c:pt>
                <c:pt idx="13">
                  <c:v>1151</c:v>
                </c:pt>
                <c:pt idx="14">
                  <c:v>1283</c:v>
                </c:pt>
                <c:pt idx="15">
                  <c:v>1245</c:v>
                </c:pt>
                <c:pt idx="16">
                  <c:v>1345</c:v>
                </c:pt>
                <c:pt idx="17">
                  <c:v>1244</c:v>
                </c:pt>
                <c:pt idx="18">
                  <c:v>1233</c:v>
                </c:pt>
                <c:pt idx="19">
                  <c:v>1259</c:v>
                </c:pt>
                <c:pt idx="20">
                  <c:v>1225</c:v>
                </c:pt>
                <c:pt idx="21">
                  <c:v>1305</c:v>
                </c:pt>
                <c:pt idx="22">
                  <c:v>1243</c:v>
                </c:pt>
                <c:pt idx="23">
                  <c:v>1257</c:v>
                </c:pt>
                <c:pt idx="24">
                  <c:v>1289</c:v>
                </c:pt>
                <c:pt idx="25">
                  <c:v>1507</c:v>
                </c:pt>
                <c:pt idx="26">
                  <c:v>1470</c:v>
                </c:pt>
                <c:pt idx="27">
                  <c:v>1627</c:v>
                </c:pt>
                <c:pt idx="28">
                  <c:v>1653</c:v>
                </c:pt>
                <c:pt idx="29">
                  <c:v>1656</c:v>
                </c:pt>
                <c:pt idx="30">
                  <c:v>1620</c:v>
                </c:pt>
                <c:pt idx="31">
                  <c:v>1669</c:v>
                </c:pt>
                <c:pt idx="32">
                  <c:v>1638</c:v>
                </c:pt>
                <c:pt idx="33">
                  <c:v>1660</c:v>
                </c:pt>
                <c:pt idx="34">
                  <c:v>1626</c:v>
                </c:pt>
                <c:pt idx="35">
                  <c:v>1539</c:v>
                </c:pt>
                <c:pt idx="36">
                  <c:v>1522</c:v>
                </c:pt>
                <c:pt idx="37">
                  <c:v>1746</c:v>
                </c:pt>
                <c:pt idx="38">
                  <c:v>1846</c:v>
                </c:pt>
                <c:pt idx="39">
                  <c:v>1598</c:v>
                </c:pt>
                <c:pt idx="40">
                  <c:v>1734</c:v>
                </c:pt>
                <c:pt idx="41">
                  <c:v>1820</c:v>
                </c:pt>
                <c:pt idx="42">
                  <c:v>1885</c:v>
                </c:pt>
                <c:pt idx="43">
                  <c:v>1905</c:v>
                </c:pt>
                <c:pt idx="44">
                  <c:v>1856</c:v>
                </c:pt>
                <c:pt idx="45">
                  <c:v>1875</c:v>
                </c:pt>
                <c:pt idx="46">
                  <c:v>1831</c:v>
                </c:pt>
                <c:pt idx="47">
                  <c:v>1872</c:v>
                </c:pt>
                <c:pt idx="48">
                  <c:v>2191</c:v>
                </c:pt>
                <c:pt idx="49">
                  <c:v>2441</c:v>
                </c:pt>
                <c:pt idx="50">
                  <c:v>2524</c:v>
                </c:pt>
                <c:pt idx="51">
                  <c:v>2413</c:v>
                </c:pt>
                <c:pt idx="52">
                  <c:v>2229</c:v>
                </c:pt>
                <c:pt idx="53">
                  <c:v>2370</c:v>
                </c:pt>
                <c:pt idx="54">
                  <c:v>2231</c:v>
                </c:pt>
                <c:pt idx="55">
                  <c:v>2566</c:v>
                </c:pt>
                <c:pt idx="56">
                  <c:v>2439</c:v>
                </c:pt>
                <c:pt idx="57">
                  <c:v>2567</c:v>
                </c:pt>
                <c:pt idx="58">
                  <c:v>2508</c:v>
                </c:pt>
                <c:pt idx="59">
                  <c:v>2609</c:v>
                </c:pt>
              </c:numCache>
            </c:numRef>
          </c:val>
          <c:extLst>
            <c:ext xmlns:c16="http://schemas.microsoft.com/office/drawing/2014/chart" uri="{C3380CC4-5D6E-409C-BE32-E72D297353CC}">
              <c16:uniqueId val="{00000000-41B9-44AC-A6DD-0E6FE06EE9D9}"/>
            </c:ext>
          </c:extLst>
        </c:ser>
        <c:dLbls>
          <c:showLegendKey val="0"/>
          <c:showVal val="0"/>
          <c:showCatName val="0"/>
          <c:showSerName val="0"/>
          <c:showPercent val="0"/>
          <c:showBubbleSize val="0"/>
        </c:dLbls>
        <c:axId val="392130079"/>
        <c:axId val="392130559"/>
      </c:areaChart>
      <c:catAx>
        <c:axId val="3921300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392130559"/>
        <c:crosses val="autoZero"/>
        <c:auto val="1"/>
        <c:lblAlgn val="ctr"/>
        <c:lblOffset val="100"/>
        <c:noMultiLvlLbl val="0"/>
      </c:catAx>
      <c:valAx>
        <c:axId val="392130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392130079"/>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E97F94-D24A-4388-ABCA-67696272182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C59A30-B078-4803-88BD-28AD9DAEC235}">
      <dgm:prSet custT="1"/>
      <dgm:spPr/>
      <dgm:t>
        <a:bodyPr/>
        <a:lstStyle/>
        <a:p>
          <a:r>
            <a:rPr lang="en-US" sz="2000" b="1" dirty="0">
              <a:solidFill>
                <a:srgbClr val="002060"/>
              </a:solidFill>
              <a:latin typeface="Calibri" panose="020F0502020204030204" pitchFamily="34" charset="0"/>
              <a:cs typeface="Calibri" panose="020F0502020204030204" pitchFamily="34" charset="0"/>
            </a:rPr>
            <a:t>Top agents (e.g., Diana Rojo) deliver both high satisfaction and quick resolutions.</a:t>
          </a:r>
        </a:p>
      </dgm:t>
    </dgm:pt>
    <dgm:pt modelId="{2CB2BB1A-0C97-4A55-99F9-603FA75B8E43}" type="parTrans" cxnId="{3B0336F8-998F-4DC6-BED5-801EEE73DB51}">
      <dgm:prSet/>
      <dgm:spPr/>
      <dgm:t>
        <a:bodyPr/>
        <a:lstStyle/>
        <a:p>
          <a:endParaRPr lang="en-US"/>
        </a:p>
      </dgm:t>
    </dgm:pt>
    <dgm:pt modelId="{92A65200-35F5-4028-9CEF-58933AF2D719}" type="sibTrans" cxnId="{3B0336F8-998F-4DC6-BED5-801EEE73DB51}">
      <dgm:prSet/>
      <dgm:spPr/>
      <dgm:t>
        <a:bodyPr/>
        <a:lstStyle/>
        <a:p>
          <a:endParaRPr lang="en-US"/>
        </a:p>
      </dgm:t>
    </dgm:pt>
    <dgm:pt modelId="{5EE11D9A-EE69-4C50-9432-351FBE3F59C2}">
      <dgm:prSet custT="1"/>
      <dgm:spPr/>
      <dgm:t>
        <a:bodyPr/>
        <a:lstStyle/>
        <a:p>
          <a:r>
            <a:rPr lang="en-US" sz="2000" b="1" dirty="0">
              <a:solidFill>
                <a:srgbClr val="002060"/>
              </a:solidFill>
              <a:latin typeface="Calibri" panose="020F0502020204030204" pitchFamily="34" charset="0"/>
              <a:cs typeface="Calibri" panose="020F0502020204030204" pitchFamily="34" charset="0"/>
            </a:rPr>
            <a:t>High ticket volume does not equal high performance — skill matters more.</a:t>
          </a:r>
        </a:p>
      </dgm:t>
    </dgm:pt>
    <dgm:pt modelId="{D7D9EA48-EB2A-4B40-96D8-D9125E885B4A}" type="parTrans" cxnId="{CE883FC7-73E2-414F-8675-60356E60733E}">
      <dgm:prSet/>
      <dgm:spPr/>
      <dgm:t>
        <a:bodyPr/>
        <a:lstStyle/>
        <a:p>
          <a:endParaRPr lang="en-US"/>
        </a:p>
      </dgm:t>
    </dgm:pt>
    <dgm:pt modelId="{88CC428E-6FCA-4AB5-8272-370FEF5299A2}" type="sibTrans" cxnId="{CE883FC7-73E2-414F-8675-60356E60733E}">
      <dgm:prSet/>
      <dgm:spPr/>
      <dgm:t>
        <a:bodyPr/>
        <a:lstStyle/>
        <a:p>
          <a:endParaRPr lang="en-US"/>
        </a:p>
      </dgm:t>
    </dgm:pt>
    <dgm:pt modelId="{A106DDC3-8FDA-4ECE-AD9C-D8D1E318EA1A}">
      <dgm:prSet custT="1"/>
      <dgm:spPr/>
      <dgm:t>
        <a:bodyPr/>
        <a:lstStyle/>
        <a:p>
          <a:r>
            <a:rPr lang="en-US" sz="2000" b="1" dirty="0">
              <a:solidFill>
                <a:srgbClr val="002060"/>
              </a:solidFill>
              <a:latin typeface="Calibri" panose="020F0502020204030204" pitchFamily="34" charset="0"/>
              <a:cs typeface="Calibri" panose="020F0502020204030204" pitchFamily="34" charset="0"/>
            </a:rPr>
            <a:t>Hardware requests have the longest resolution time due to physical dependencies.</a:t>
          </a:r>
        </a:p>
      </dgm:t>
    </dgm:pt>
    <dgm:pt modelId="{777D4207-407B-45DA-A561-26FAEF72C5D8}" type="parTrans" cxnId="{59CD0714-B3F0-4337-8BB3-8CEC821F55F5}">
      <dgm:prSet/>
      <dgm:spPr/>
      <dgm:t>
        <a:bodyPr/>
        <a:lstStyle/>
        <a:p>
          <a:endParaRPr lang="en-US"/>
        </a:p>
      </dgm:t>
    </dgm:pt>
    <dgm:pt modelId="{7D320355-3929-492E-AC53-1A4D1E6C7A82}" type="sibTrans" cxnId="{59CD0714-B3F0-4337-8BB3-8CEC821F55F5}">
      <dgm:prSet/>
      <dgm:spPr/>
      <dgm:t>
        <a:bodyPr/>
        <a:lstStyle/>
        <a:p>
          <a:endParaRPr lang="en-US"/>
        </a:p>
      </dgm:t>
    </dgm:pt>
    <dgm:pt modelId="{5BEA7F28-15AF-4F9B-ADA5-337E37567B3C}">
      <dgm:prSet custT="1"/>
      <dgm:spPr/>
      <dgm:t>
        <a:bodyPr/>
        <a:lstStyle/>
        <a:p>
          <a:r>
            <a:rPr lang="en-US" sz="2000" b="1" dirty="0">
              <a:solidFill>
                <a:srgbClr val="002060"/>
              </a:solidFill>
              <a:latin typeface="Calibri" panose="020F0502020204030204" pitchFamily="34" charset="0"/>
              <a:cs typeface="Calibri" panose="020F0502020204030204" pitchFamily="34" charset="0"/>
            </a:rPr>
            <a:t>Resolution time spiked in June, indicating tool or resource strain under pressure.</a:t>
          </a:r>
        </a:p>
      </dgm:t>
    </dgm:pt>
    <dgm:pt modelId="{95F47AB5-26CD-482F-9214-0EEA66F2AF97}" type="parTrans" cxnId="{CF48EEE1-6D8A-4A4B-9362-FFEB58F2FE8D}">
      <dgm:prSet/>
      <dgm:spPr/>
      <dgm:t>
        <a:bodyPr/>
        <a:lstStyle/>
        <a:p>
          <a:endParaRPr lang="en-US"/>
        </a:p>
      </dgm:t>
    </dgm:pt>
    <dgm:pt modelId="{70D26299-5939-4A2D-8E00-8A3F49E18F2B}" type="sibTrans" cxnId="{CF48EEE1-6D8A-4A4B-9362-FFEB58F2FE8D}">
      <dgm:prSet/>
      <dgm:spPr/>
      <dgm:t>
        <a:bodyPr/>
        <a:lstStyle/>
        <a:p>
          <a:endParaRPr lang="en-US"/>
        </a:p>
      </dgm:t>
    </dgm:pt>
    <dgm:pt modelId="{5E7BD05A-7C40-4F8E-99EF-6E05853C1364}">
      <dgm:prSet custT="1"/>
      <dgm:spPr/>
      <dgm:t>
        <a:bodyPr/>
        <a:lstStyle/>
        <a:p>
          <a:r>
            <a:rPr lang="en-US" sz="2000" b="1" dirty="0">
              <a:solidFill>
                <a:srgbClr val="002060"/>
              </a:solidFill>
              <a:latin typeface="Calibri" panose="020F0502020204030204" pitchFamily="34" charset="0"/>
              <a:cs typeface="Calibri" panose="020F0502020204030204" pitchFamily="34" charset="0"/>
            </a:rPr>
            <a:t>Agent performance is steady overall — no immediate firing needed.</a:t>
          </a:r>
        </a:p>
      </dgm:t>
    </dgm:pt>
    <dgm:pt modelId="{E1F02369-8CB2-4F4C-907A-301C52081170}" type="parTrans" cxnId="{2803F438-3EC5-4937-BABB-83591A42399E}">
      <dgm:prSet/>
      <dgm:spPr/>
      <dgm:t>
        <a:bodyPr/>
        <a:lstStyle/>
        <a:p>
          <a:endParaRPr lang="en-US"/>
        </a:p>
      </dgm:t>
    </dgm:pt>
    <dgm:pt modelId="{38A27A55-19B4-4BE0-A1AA-77B87035FF41}" type="sibTrans" cxnId="{2803F438-3EC5-4937-BABB-83591A42399E}">
      <dgm:prSet/>
      <dgm:spPr/>
      <dgm:t>
        <a:bodyPr/>
        <a:lstStyle/>
        <a:p>
          <a:endParaRPr lang="en-US"/>
        </a:p>
      </dgm:t>
    </dgm:pt>
    <dgm:pt modelId="{B24B490E-BA56-442E-B036-5501F8DBB3EF}">
      <dgm:prSet custT="1"/>
      <dgm:spPr/>
      <dgm:t>
        <a:bodyPr/>
        <a:lstStyle/>
        <a:p>
          <a:r>
            <a:rPr lang="en-US" sz="2000" b="1" dirty="0">
              <a:solidFill>
                <a:srgbClr val="002060"/>
              </a:solidFill>
              <a:latin typeface="Calibri" panose="020F0502020204030204" pitchFamily="34" charset="0"/>
              <a:cs typeface="Calibri" panose="020F0502020204030204" pitchFamily="34" charset="0"/>
            </a:rPr>
            <a:t>Current tools are adequate, but not optimized for high-demand periods.</a:t>
          </a:r>
        </a:p>
      </dgm:t>
    </dgm:pt>
    <dgm:pt modelId="{2D030D0D-AD14-4F77-93E0-C72587DF86BC}" type="parTrans" cxnId="{0F285E47-9930-4F4D-BB3A-854877D4C255}">
      <dgm:prSet/>
      <dgm:spPr/>
      <dgm:t>
        <a:bodyPr/>
        <a:lstStyle/>
        <a:p>
          <a:endParaRPr lang="en-US"/>
        </a:p>
      </dgm:t>
    </dgm:pt>
    <dgm:pt modelId="{25699C40-0073-498C-8934-D55CA7BC97A9}" type="sibTrans" cxnId="{0F285E47-9930-4F4D-BB3A-854877D4C255}">
      <dgm:prSet/>
      <dgm:spPr/>
      <dgm:t>
        <a:bodyPr/>
        <a:lstStyle/>
        <a:p>
          <a:endParaRPr lang="en-US"/>
        </a:p>
      </dgm:t>
    </dgm:pt>
    <dgm:pt modelId="{2C0809DD-4251-4524-A352-6CF9F89CB3E9}">
      <dgm:prSet custT="1"/>
      <dgm:spPr/>
      <dgm:t>
        <a:bodyPr/>
        <a:lstStyle/>
        <a:p>
          <a:r>
            <a:rPr lang="en-US" sz="2000" b="1" dirty="0">
              <a:solidFill>
                <a:srgbClr val="002060"/>
              </a:solidFill>
              <a:latin typeface="Calibri" panose="020F0502020204030204" pitchFamily="34" charset="0"/>
              <a:cs typeface="Calibri" panose="020F0502020204030204" pitchFamily="34" charset="0"/>
            </a:rPr>
            <a:t>Training and workflow optimization offer the best short-term return on investment.</a:t>
          </a:r>
        </a:p>
      </dgm:t>
    </dgm:pt>
    <dgm:pt modelId="{9FC7A019-3D44-4520-B0D8-237284B6A414}" type="parTrans" cxnId="{9AB5B2AB-8E04-4285-A81B-76CB19CBD208}">
      <dgm:prSet/>
      <dgm:spPr/>
      <dgm:t>
        <a:bodyPr/>
        <a:lstStyle/>
        <a:p>
          <a:endParaRPr lang="en-US"/>
        </a:p>
      </dgm:t>
    </dgm:pt>
    <dgm:pt modelId="{3D0B6E89-0200-43D7-BA99-B25283539E3B}" type="sibTrans" cxnId="{9AB5B2AB-8E04-4285-A81B-76CB19CBD208}">
      <dgm:prSet/>
      <dgm:spPr/>
      <dgm:t>
        <a:bodyPr/>
        <a:lstStyle/>
        <a:p>
          <a:endParaRPr lang="en-US"/>
        </a:p>
      </dgm:t>
    </dgm:pt>
    <dgm:pt modelId="{CE826CD2-61A8-4C90-B7DC-224559DAEB0D}" type="pres">
      <dgm:prSet presAssocID="{E1E97F94-D24A-4388-ABCA-676962721828}" presName="root" presStyleCnt="0">
        <dgm:presLayoutVars>
          <dgm:dir/>
          <dgm:resizeHandles val="exact"/>
        </dgm:presLayoutVars>
      </dgm:prSet>
      <dgm:spPr/>
    </dgm:pt>
    <dgm:pt modelId="{BA36FB07-E4BD-4232-AB35-B4601D9BCACC}" type="pres">
      <dgm:prSet presAssocID="{08C59A30-B078-4803-88BD-28AD9DAEC235}" presName="compNode" presStyleCnt="0"/>
      <dgm:spPr/>
    </dgm:pt>
    <dgm:pt modelId="{35B0246B-8588-41A4-B83E-BE4287F63443}" type="pres">
      <dgm:prSet presAssocID="{08C59A30-B078-4803-88BD-28AD9DAEC235}" presName="bgRect" presStyleLbl="bgShp" presStyleIdx="0" presStyleCnt="7"/>
      <dgm:spPr>
        <a:solidFill>
          <a:schemeClr val="accent2">
            <a:lumMod val="20000"/>
            <a:lumOff val="80000"/>
          </a:schemeClr>
        </a:solidFill>
      </dgm:spPr>
    </dgm:pt>
    <dgm:pt modelId="{CEB6B436-A33F-44ED-BCD8-A817F4A12A71}" type="pres">
      <dgm:prSet presAssocID="{08C59A30-B078-4803-88BD-28AD9DAEC23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ve Letter"/>
        </a:ext>
      </dgm:extLst>
    </dgm:pt>
    <dgm:pt modelId="{B2B76D99-954D-4729-AAC3-73DEB1620F11}" type="pres">
      <dgm:prSet presAssocID="{08C59A30-B078-4803-88BD-28AD9DAEC235}" presName="spaceRect" presStyleCnt="0"/>
      <dgm:spPr/>
    </dgm:pt>
    <dgm:pt modelId="{FD76EE38-4F64-448F-A8C2-4C033036B18B}" type="pres">
      <dgm:prSet presAssocID="{08C59A30-B078-4803-88BD-28AD9DAEC235}" presName="parTx" presStyleLbl="revTx" presStyleIdx="0" presStyleCnt="7">
        <dgm:presLayoutVars>
          <dgm:chMax val="0"/>
          <dgm:chPref val="0"/>
        </dgm:presLayoutVars>
      </dgm:prSet>
      <dgm:spPr/>
    </dgm:pt>
    <dgm:pt modelId="{7FDA8898-6E43-4760-9723-023C994134D7}" type="pres">
      <dgm:prSet presAssocID="{92A65200-35F5-4028-9CEF-58933AF2D719}" presName="sibTrans" presStyleCnt="0"/>
      <dgm:spPr/>
    </dgm:pt>
    <dgm:pt modelId="{AFFC2C30-8ACA-4C97-B460-098C68BD6477}" type="pres">
      <dgm:prSet presAssocID="{5EE11D9A-EE69-4C50-9432-351FBE3F59C2}" presName="compNode" presStyleCnt="0"/>
      <dgm:spPr/>
    </dgm:pt>
    <dgm:pt modelId="{4ACFA144-4E6F-483F-B202-F7BF5D0B12D0}" type="pres">
      <dgm:prSet presAssocID="{5EE11D9A-EE69-4C50-9432-351FBE3F59C2}" presName="bgRect" presStyleLbl="bgShp" presStyleIdx="1" presStyleCnt="7" custLinFactNeighborX="1144" custLinFactNeighborY="-8998"/>
      <dgm:spPr>
        <a:solidFill>
          <a:schemeClr val="accent1">
            <a:lumMod val="20000"/>
            <a:lumOff val="80000"/>
          </a:schemeClr>
        </a:solidFill>
      </dgm:spPr>
    </dgm:pt>
    <dgm:pt modelId="{9F7DD6FC-B347-450E-9CDB-EFD4303E467B}" type="pres">
      <dgm:prSet presAssocID="{5EE11D9A-EE69-4C50-9432-351FBE3F59C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wboy"/>
        </a:ext>
      </dgm:extLst>
    </dgm:pt>
    <dgm:pt modelId="{A318DE5B-FD39-48BF-A97B-EB00D802F39F}" type="pres">
      <dgm:prSet presAssocID="{5EE11D9A-EE69-4C50-9432-351FBE3F59C2}" presName="spaceRect" presStyleCnt="0"/>
      <dgm:spPr/>
    </dgm:pt>
    <dgm:pt modelId="{9FF9CEDA-096C-402B-AF66-993FD369328C}" type="pres">
      <dgm:prSet presAssocID="{5EE11D9A-EE69-4C50-9432-351FBE3F59C2}" presName="parTx" presStyleLbl="revTx" presStyleIdx="1" presStyleCnt="7">
        <dgm:presLayoutVars>
          <dgm:chMax val="0"/>
          <dgm:chPref val="0"/>
        </dgm:presLayoutVars>
      </dgm:prSet>
      <dgm:spPr/>
    </dgm:pt>
    <dgm:pt modelId="{EE1E9D26-85F4-47A9-9D8C-92A744D9E12C}" type="pres">
      <dgm:prSet presAssocID="{88CC428E-6FCA-4AB5-8272-370FEF5299A2}" presName="sibTrans" presStyleCnt="0"/>
      <dgm:spPr/>
    </dgm:pt>
    <dgm:pt modelId="{170578C4-6B8D-47B7-9710-FDE704A6FF8D}" type="pres">
      <dgm:prSet presAssocID="{A106DDC3-8FDA-4ECE-AD9C-D8D1E318EA1A}" presName="compNode" presStyleCnt="0"/>
      <dgm:spPr/>
    </dgm:pt>
    <dgm:pt modelId="{F8991343-0F54-45B0-A6D6-FF15BA3570B6}" type="pres">
      <dgm:prSet presAssocID="{A106DDC3-8FDA-4ECE-AD9C-D8D1E318EA1A}" presName="bgRect" presStyleLbl="bgShp" presStyleIdx="2" presStyleCnt="7" custLinFactNeighborX="1144" custLinFactNeighborY="1800"/>
      <dgm:spPr>
        <a:solidFill>
          <a:schemeClr val="accent2">
            <a:lumMod val="20000"/>
            <a:lumOff val="80000"/>
          </a:schemeClr>
        </a:solidFill>
      </dgm:spPr>
    </dgm:pt>
    <dgm:pt modelId="{4E98C392-4B16-4827-B5DC-1EE751836228}" type="pres">
      <dgm:prSet presAssocID="{A106DDC3-8FDA-4ECE-AD9C-D8D1E318EA1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E859EFA-F75A-48A4-8306-7071A623AA06}" type="pres">
      <dgm:prSet presAssocID="{A106DDC3-8FDA-4ECE-AD9C-D8D1E318EA1A}" presName="spaceRect" presStyleCnt="0"/>
      <dgm:spPr/>
    </dgm:pt>
    <dgm:pt modelId="{590538D3-3711-4CBB-9DF4-60B2C93983C0}" type="pres">
      <dgm:prSet presAssocID="{A106DDC3-8FDA-4ECE-AD9C-D8D1E318EA1A}" presName="parTx" presStyleLbl="revTx" presStyleIdx="2" presStyleCnt="7">
        <dgm:presLayoutVars>
          <dgm:chMax val="0"/>
          <dgm:chPref val="0"/>
        </dgm:presLayoutVars>
      </dgm:prSet>
      <dgm:spPr/>
    </dgm:pt>
    <dgm:pt modelId="{7248B670-0792-4456-A7FE-7C69C77B9CC1}" type="pres">
      <dgm:prSet presAssocID="{7D320355-3929-492E-AC53-1A4D1E6C7A82}" presName="sibTrans" presStyleCnt="0"/>
      <dgm:spPr/>
    </dgm:pt>
    <dgm:pt modelId="{FE8CE4C4-EBA4-4C40-8E53-D01D909727F8}" type="pres">
      <dgm:prSet presAssocID="{5BEA7F28-15AF-4F9B-ADA5-337E37567B3C}" presName="compNode" presStyleCnt="0"/>
      <dgm:spPr/>
    </dgm:pt>
    <dgm:pt modelId="{CED7B070-43DD-4D37-BC60-99C7CBE4940C}" type="pres">
      <dgm:prSet presAssocID="{5BEA7F28-15AF-4F9B-ADA5-337E37567B3C}" presName="bgRect" presStyleLbl="bgShp" presStyleIdx="3" presStyleCnt="7"/>
      <dgm:spPr>
        <a:solidFill>
          <a:schemeClr val="accent2">
            <a:lumMod val="20000"/>
            <a:lumOff val="80000"/>
          </a:schemeClr>
        </a:solidFill>
      </dgm:spPr>
    </dgm:pt>
    <dgm:pt modelId="{F6226E2A-7BD0-4E18-9E38-ED10CD5295A8}" type="pres">
      <dgm:prSet presAssocID="{5BEA7F28-15AF-4F9B-ADA5-337E37567B3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cket knife"/>
        </a:ext>
      </dgm:extLst>
    </dgm:pt>
    <dgm:pt modelId="{0B80AACF-4A67-4AB8-BBFF-DF8926DDA6B2}" type="pres">
      <dgm:prSet presAssocID="{5BEA7F28-15AF-4F9B-ADA5-337E37567B3C}" presName="spaceRect" presStyleCnt="0"/>
      <dgm:spPr/>
    </dgm:pt>
    <dgm:pt modelId="{56210258-85A4-49D2-A0D2-ECF752914B98}" type="pres">
      <dgm:prSet presAssocID="{5BEA7F28-15AF-4F9B-ADA5-337E37567B3C}" presName="parTx" presStyleLbl="revTx" presStyleIdx="3" presStyleCnt="7">
        <dgm:presLayoutVars>
          <dgm:chMax val="0"/>
          <dgm:chPref val="0"/>
        </dgm:presLayoutVars>
      </dgm:prSet>
      <dgm:spPr/>
    </dgm:pt>
    <dgm:pt modelId="{D98D73CA-3AC0-4B09-87A1-E98265C3B8E2}" type="pres">
      <dgm:prSet presAssocID="{70D26299-5939-4A2D-8E00-8A3F49E18F2B}" presName="sibTrans" presStyleCnt="0"/>
      <dgm:spPr/>
    </dgm:pt>
    <dgm:pt modelId="{09339735-5C07-40A5-B96B-A5219914E04C}" type="pres">
      <dgm:prSet presAssocID="{5E7BD05A-7C40-4F8E-99EF-6E05853C1364}" presName="compNode" presStyleCnt="0"/>
      <dgm:spPr/>
    </dgm:pt>
    <dgm:pt modelId="{AFD602ED-B9C4-4A89-9106-73C078FBFF08}" type="pres">
      <dgm:prSet presAssocID="{5E7BD05A-7C40-4F8E-99EF-6E05853C1364}" presName="bgRect" presStyleLbl="bgShp" presStyleIdx="4" presStyleCnt="7"/>
      <dgm:spPr>
        <a:solidFill>
          <a:schemeClr val="accent2">
            <a:lumMod val="20000"/>
            <a:lumOff val="80000"/>
          </a:schemeClr>
        </a:solidFill>
      </dgm:spPr>
    </dgm:pt>
    <dgm:pt modelId="{24EC9F52-C24D-4E7B-9519-644D326F0593}" type="pres">
      <dgm:prSet presAssocID="{5E7BD05A-7C40-4F8E-99EF-6E05853C136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C68BA238-CDD4-4F08-A9DF-F8B0074B044D}" type="pres">
      <dgm:prSet presAssocID="{5E7BD05A-7C40-4F8E-99EF-6E05853C1364}" presName="spaceRect" presStyleCnt="0"/>
      <dgm:spPr/>
    </dgm:pt>
    <dgm:pt modelId="{E3A29C2D-265C-4C8D-AE3E-BABC2CA553C4}" type="pres">
      <dgm:prSet presAssocID="{5E7BD05A-7C40-4F8E-99EF-6E05853C1364}" presName="parTx" presStyleLbl="revTx" presStyleIdx="4" presStyleCnt="7">
        <dgm:presLayoutVars>
          <dgm:chMax val="0"/>
          <dgm:chPref val="0"/>
        </dgm:presLayoutVars>
      </dgm:prSet>
      <dgm:spPr/>
    </dgm:pt>
    <dgm:pt modelId="{4949D9D3-C9D1-4E71-89F4-F3203FF52A9D}" type="pres">
      <dgm:prSet presAssocID="{38A27A55-19B4-4BE0-A1AA-77B87035FF41}" presName="sibTrans" presStyleCnt="0"/>
      <dgm:spPr/>
    </dgm:pt>
    <dgm:pt modelId="{6EAB5DF6-12BE-4934-B004-290BD2B7A22C}" type="pres">
      <dgm:prSet presAssocID="{B24B490E-BA56-442E-B036-5501F8DBB3EF}" presName="compNode" presStyleCnt="0"/>
      <dgm:spPr/>
    </dgm:pt>
    <dgm:pt modelId="{00F397C7-C42C-4E37-B2B2-7036AB50F639}" type="pres">
      <dgm:prSet presAssocID="{B24B490E-BA56-442E-B036-5501F8DBB3EF}" presName="bgRect" presStyleLbl="bgShp" presStyleIdx="5" presStyleCnt="7"/>
      <dgm:spPr>
        <a:solidFill>
          <a:schemeClr val="accent2">
            <a:lumMod val="20000"/>
            <a:lumOff val="80000"/>
          </a:schemeClr>
        </a:solidFill>
      </dgm:spPr>
    </dgm:pt>
    <dgm:pt modelId="{BBEF5459-30A5-4CFE-AAE1-0172389185EB}" type="pres">
      <dgm:prSet presAssocID="{B24B490E-BA56-442E-B036-5501F8DBB3E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ining Tools"/>
        </a:ext>
      </dgm:extLst>
    </dgm:pt>
    <dgm:pt modelId="{624A68F4-25D9-4BDD-9D71-EDAA816B7B7D}" type="pres">
      <dgm:prSet presAssocID="{B24B490E-BA56-442E-B036-5501F8DBB3EF}" presName="spaceRect" presStyleCnt="0"/>
      <dgm:spPr/>
    </dgm:pt>
    <dgm:pt modelId="{168A8D8A-A180-428F-A0C0-9184C4F56215}" type="pres">
      <dgm:prSet presAssocID="{B24B490E-BA56-442E-B036-5501F8DBB3EF}" presName="parTx" presStyleLbl="revTx" presStyleIdx="5" presStyleCnt="7">
        <dgm:presLayoutVars>
          <dgm:chMax val="0"/>
          <dgm:chPref val="0"/>
        </dgm:presLayoutVars>
      </dgm:prSet>
      <dgm:spPr/>
    </dgm:pt>
    <dgm:pt modelId="{5CACFADE-0242-4517-A883-FAD29EC1024D}" type="pres">
      <dgm:prSet presAssocID="{25699C40-0073-498C-8934-D55CA7BC97A9}" presName="sibTrans" presStyleCnt="0"/>
      <dgm:spPr/>
    </dgm:pt>
    <dgm:pt modelId="{6B79BBBB-6EBF-4F24-97DE-0F49A08A8B9E}" type="pres">
      <dgm:prSet presAssocID="{2C0809DD-4251-4524-A352-6CF9F89CB3E9}" presName="compNode" presStyleCnt="0"/>
      <dgm:spPr/>
    </dgm:pt>
    <dgm:pt modelId="{3793BB8F-EBFB-41CD-AF2F-4A757E9D06DA}" type="pres">
      <dgm:prSet presAssocID="{2C0809DD-4251-4524-A352-6CF9F89CB3E9}" presName="bgRect" presStyleLbl="bgShp" presStyleIdx="6" presStyleCnt="7"/>
      <dgm:spPr>
        <a:solidFill>
          <a:schemeClr val="accent2">
            <a:lumMod val="20000"/>
            <a:lumOff val="80000"/>
          </a:schemeClr>
        </a:solidFill>
      </dgm:spPr>
    </dgm:pt>
    <dgm:pt modelId="{5D175C96-838E-44CA-8617-74F28D77BECE}" type="pres">
      <dgm:prSet presAssocID="{2C0809DD-4251-4524-A352-6CF9F89CB3E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Arrow Circle"/>
        </a:ext>
      </dgm:extLst>
    </dgm:pt>
    <dgm:pt modelId="{5ECC5A49-8312-4D88-B652-EF6B12359118}" type="pres">
      <dgm:prSet presAssocID="{2C0809DD-4251-4524-A352-6CF9F89CB3E9}" presName="spaceRect" presStyleCnt="0"/>
      <dgm:spPr/>
    </dgm:pt>
    <dgm:pt modelId="{51310D7B-B642-4B45-BDD7-5835345C2FE6}" type="pres">
      <dgm:prSet presAssocID="{2C0809DD-4251-4524-A352-6CF9F89CB3E9}" presName="parTx" presStyleLbl="revTx" presStyleIdx="6" presStyleCnt="7">
        <dgm:presLayoutVars>
          <dgm:chMax val="0"/>
          <dgm:chPref val="0"/>
        </dgm:presLayoutVars>
      </dgm:prSet>
      <dgm:spPr/>
    </dgm:pt>
  </dgm:ptLst>
  <dgm:cxnLst>
    <dgm:cxn modelId="{208F6311-924B-45C9-AE7A-DEE694C46A84}" type="presOf" srcId="{B24B490E-BA56-442E-B036-5501F8DBB3EF}" destId="{168A8D8A-A180-428F-A0C0-9184C4F56215}" srcOrd="0" destOrd="0" presId="urn:microsoft.com/office/officeart/2018/2/layout/IconVerticalSolidList"/>
    <dgm:cxn modelId="{59CD0714-B3F0-4337-8BB3-8CEC821F55F5}" srcId="{E1E97F94-D24A-4388-ABCA-676962721828}" destId="{A106DDC3-8FDA-4ECE-AD9C-D8D1E318EA1A}" srcOrd="2" destOrd="0" parTransId="{777D4207-407B-45DA-A561-26FAEF72C5D8}" sibTransId="{7D320355-3929-492E-AC53-1A4D1E6C7A82}"/>
    <dgm:cxn modelId="{85C27A1B-672A-4F0F-A208-3D062DDD566D}" type="presOf" srcId="{E1E97F94-D24A-4388-ABCA-676962721828}" destId="{CE826CD2-61A8-4C90-B7DC-224559DAEB0D}" srcOrd="0" destOrd="0" presId="urn:microsoft.com/office/officeart/2018/2/layout/IconVerticalSolidList"/>
    <dgm:cxn modelId="{2803F438-3EC5-4937-BABB-83591A42399E}" srcId="{E1E97F94-D24A-4388-ABCA-676962721828}" destId="{5E7BD05A-7C40-4F8E-99EF-6E05853C1364}" srcOrd="4" destOrd="0" parTransId="{E1F02369-8CB2-4F4C-907A-301C52081170}" sibTransId="{38A27A55-19B4-4BE0-A1AA-77B87035FF41}"/>
    <dgm:cxn modelId="{0F285E47-9930-4F4D-BB3A-854877D4C255}" srcId="{E1E97F94-D24A-4388-ABCA-676962721828}" destId="{B24B490E-BA56-442E-B036-5501F8DBB3EF}" srcOrd="5" destOrd="0" parTransId="{2D030D0D-AD14-4F77-93E0-C72587DF86BC}" sibTransId="{25699C40-0073-498C-8934-D55CA7BC97A9}"/>
    <dgm:cxn modelId="{1AFC9B71-012C-4BAC-BB0A-8520E10F13C2}" type="presOf" srcId="{5BEA7F28-15AF-4F9B-ADA5-337E37567B3C}" destId="{56210258-85A4-49D2-A0D2-ECF752914B98}" srcOrd="0" destOrd="0" presId="urn:microsoft.com/office/officeart/2018/2/layout/IconVerticalSolidList"/>
    <dgm:cxn modelId="{D9D76F73-1B31-47D4-8679-1BAD30B3D870}" type="presOf" srcId="{2C0809DD-4251-4524-A352-6CF9F89CB3E9}" destId="{51310D7B-B642-4B45-BDD7-5835345C2FE6}" srcOrd="0" destOrd="0" presId="urn:microsoft.com/office/officeart/2018/2/layout/IconVerticalSolidList"/>
    <dgm:cxn modelId="{43A70077-6FD6-486B-B444-195EF6130D22}" type="presOf" srcId="{5E7BD05A-7C40-4F8E-99EF-6E05853C1364}" destId="{E3A29C2D-265C-4C8D-AE3E-BABC2CA553C4}" srcOrd="0" destOrd="0" presId="urn:microsoft.com/office/officeart/2018/2/layout/IconVerticalSolidList"/>
    <dgm:cxn modelId="{9AB5B2AB-8E04-4285-A81B-76CB19CBD208}" srcId="{E1E97F94-D24A-4388-ABCA-676962721828}" destId="{2C0809DD-4251-4524-A352-6CF9F89CB3E9}" srcOrd="6" destOrd="0" parTransId="{9FC7A019-3D44-4520-B0D8-237284B6A414}" sibTransId="{3D0B6E89-0200-43D7-BA99-B25283539E3B}"/>
    <dgm:cxn modelId="{B46437AD-9640-4489-9F3F-03E3B0F33DC9}" type="presOf" srcId="{08C59A30-B078-4803-88BD-28AD9DAEC235}" destId="{FD76EE38-4F64-448F-A8C2-4C033036B18B}" srcOrd="0" destOrd="0" presId="urn:microsoft.com/office/officeart/2018/2/layout/IconVerticalSolidList"/>
    <dgm:cxn modelId="{CE883FC7-73E2-414F-8675-60356E60733E}" srcId="{E1E97F94-D24A-4388-ABCA-676962721828}" destId="{5EE11D9A-EE69-4C50-9432-351FBE3F59C2}" srcOrd="1" destOrd="0" parTransId="{D7D9EA48-EB2A-4B40-96D8-D9125E885B4A}" sibTransId="{88CC428E-6FCA-4AB5-8272-370FEF5299A2}"/>
    <dgm:cxn modelId="{791F72C8-EC77-4BC9-A7F3-AF965C4BF584}" type="presOf" srcId="{A106DDC3-8FDA-4ECE-AD9C-D8D1E318EA1A}" destId="{590538D3-3711-4CBB-9DF4-60B2C93983C0}" srcOrd="0" destOrd="0" presId="urn:microsoft.com/office/officeart/2018/2/layout/IconVerticalSolidList"/>
    <dgm:cxn modelId="{CF48EEE1-6D8A-4A4B-9362-FFEB58F2FE8D}" srcId="{E1E97F94-D24A-4388-ABCA-676962721828}" destId="{5BEA7F28-15AF-4F9B-ADA5-337E37567B3C}" srcOrd="3" destOrd="0" parTransId="{95F47AB5-26CD-482F-9214-0EEA66F2AF97}" sibTransId="{70D26299-5939-4A2D-8E00-8A3F49E18F2B}"/>
    <dgm:cxn modelId="{C7FD64F1-5306-4547-B7D2-7EDAC97615C6}" type="presOf" srcId="{5EE11D9A-EE69-4C50-9432-351FBE3F59C2}" destId="{9FF9CEDA-096C-402B-AF66-993FD369328C}" srcOrd="0" destOrd="0" presId="urn:microsoft.com/office/officeart/2018/2/layout/IconVerticalSolidList"/>
    <dgm:cxn modelId="{3B0336F8-998F-4DC6-BED5-801EEE73DB51}" srcId="{E1E97F94-D24A-4388-ABCA-676962721828}" destId="{08C59A30-B078-4803-88BD-28AD9DAEC235}" srcOrd="0" destOrd="0" parTransId="{2CB2BB1A-0C97-4A55-99F9-603FA75B8E43}" sibTransId="{92A65200-35F5-4028-9CEF-58933AF2D719}"/>
    <dgm:cxn modelId="{C9566401-F229-44EC-AB73-11356C6C82BE}" type="presParOf" srcId="{CE826CD2-61A8-4C90-B7DC-224559DAEB0D}" destId="{BA36FB07-E4BD-4232-AB35-B4601D9BCACC}" srcOrd="0" destOrd="0" presId="urn:microsoft.com/office/officeart/2018/2/layout/IconVerticalSolidList"/>
    <dgm:cxn modelId="{306DCF03-2B4D-406F-9434-5744F066BD78}" type="presParOf" srcId="{BA36FB07-E4BD-4232-AB35-B4601D9BCACC}" destId="{35B0246B-8588-41A4-B83E-BE4287F63443}" srcOrd="0" destOrd="0" presId="urn:microsoft.com/office/officeart/2018/2/layout/IconVerticalSolidList"/>
    <dgm:cxn modelId="{804AD807-05CA-4F26-A91A-AFF9F58F1600}" type="presParOf" srcId="{BA36FB07-E4BD-4232-AB35-B4601D9BCACC}" destId="{CEB6B436-A33F-44ED-BCD8-A817F4A12A71}" srcOrd="1" destOrd="0" presId="urn:microsoft.com/office/officeart/2018/2/layout/IconVerticalSolidList"/>
    <dgm:cxn modelId="{4C9FA76C-915F-40F5-BA1A-5B15E77B19E5}" type="presParOf" srcId="{BA36FB07-E4BD-4232-AB35-B4601D9BCACC}" destId="{B2B76D99-954D-4729-AAC3-73DEB1620F11}" srcOrd="2" destOrd="0" presId="urn:microsoft.com/office/officeart/2018/2/layout/IconVerticalSolidList"/>
    <dgm:cxn modelId="{EAB2354C-5E35-4694-91B6-1D0DDCB5707A}" type="presParOf" srcId="{BA36FB07-E4BD-4232-AB35-B4601D9BCACC}" destId="{FD76EE38-4F64-448F-A8C2-4C033036B18B}" srcOrd="3" destOrd="0" presId="urn:microsoft.com/office/officeart/2018/2/layout/IconVerticalSolidList"/>
    <dgm:cxn modelId="{A0FD6AE9-B8CB-4DF6-8B37-9D45D41483A6}" type="presParOf" srcId="{CE826CD2-61A8-4C90-B7DC-224559DAEB0D}" destId="{7FDA8898-6E43-4760-9723-023C994134D7}" srcOrd="1" destOrd="0" presId="urn:microsoft.com/office/officeart/2018/2/layout/IconVerticalSolidList"/>
    <dgm:cxn modelId="{24E2DA82-A23B-4294-9174-F432376E5875}" type="presParOf" srcId="{CE826CD2-61A8-4C90-B7DC-224559DAEB0D}" destId="{AFFC2C30-8ACA-4C97-B460-098C68BD6477}" srcOrd="2" destOrd="0" presId="urn:microsoft.com/office/officeart/2018/2/layout/IconVerticalSolidList"/>
    <dgm:cxn modelId="{1E8BA096-1163-48EE-900B-DB7C2C82F0E5}" type="presParOf" srcId="{AFFC2C30-8ACA-4C97-B460-098C68BD6477}" destId="{4ACFA144-4E6F-483F-B202-F7BF5D0B12D0}" srcOrd="0" destOrd="0" presId="urn:microsoft.com/office/officeart/2018/2/layout/IconVerticalSolidList"/>
    <dgm:cxn modelId="{FFB67B9E-A0F3-4F72-AA30-C19B22CF1747}" type="presParOf" srcId="{AFFC2C30-8ACA-4C97-B460-098C68BD6477}" destId="{9F7DD6FC-B347-450E-9CDB-EFD4303E467B}" srcOrd="1" destOrd="0" presId="urn:microsoft.com/office/officeart/2018/2/layout/IconVerticalSolidList"/>
    <dgm:cxn modelId="{FB8890FE-9A0B-45E5-ADCE-C9F5C75B76DC}" type="presParOf" srcId="{AFFC2C30-8ACA-4C97-B460-098C68BD6477}" destId="{A318DE5B-FD39-48BF-A97B-EB00D802F39F}" srcOrd="2" destOrd="0" presId="urn:microsoft.com/office/officeart/2018/2/layout/IconVerticalSolidList"/>
    <dgm:cxn modelId="{CEB49489-8048-4D7D-8F99-33FB6960770D}" type="presParOf" srcId="{AFFC2C30-8ACA-4C97-B460-098C68BD6477}" destId="{9FF9CEDA-096C-402B-AF66-993FD369328C}" srcOrd="3" destOrd="0" presId="urn:microsoft.com/office/officeart/2018/2/layout/IconVerticalSolidList"/>
    <dgm:cxn modelId="{AF7DC311-EA99-48F3-A38F-AC1600ED2D74}" type="presParOf" srcId="{CE826CD2-61A8-4C90-B7DC-224559DAEB0D}" destId="{EE1E9D26-85F4-47A9-9D8C-92A744D9E12C}" srcOrd="3" destOrd="0" presId="urn:microsoft.com/office/officeart/2018/2/layout/IconVerticalSolidList"/>
    <dgm:cxn modelId="{CC6E5CAA-00B3-4021-B157-35EAD9080A40}" type="presParOf" srcId="{CE826CD2-61A8-4C90-B7DC-224559DAEB0D}" destId="{170578C4-6B8D-47B7-9710-FDE704A6FF8D}" srcOrd="4" destOrd="0" presId="urn:microsoft.com/office/officeart/2018/2/layout/IconVerticalSolidList"/>
    <dgm:cxn modelId="{C255890D-1EA4-4297-97AD-BDB283C75216}" type="presParOf" srcId="{170578C4-6B8D-47B7-9710-FDE704A6FF8D}" destId="{F8991343-0F54-45B0-A6D6-FF15BA3570B6}" srcOrd="0" destOrd="0" presId="urn:microsoft.com/office/officeart/2018/2/layout/IconVerticalSolidList"/>
    <dgm:cxn modelId="{0EA72047-4D56-4BBF-B3CE-01FF4797E438}" type="presParOf" srcId="{170578C4-6B8D-47B7-9710-FDE704A6FF8D}" destId="{4E98C392-4B16-4827-B5DC-1EE751836228}" srcOrd="1" destOrd="0" presId="urn:microsoft.com/office/officeart/2018/2/layout/IconVerticalSolidList"/>
    <dgm:cxn modelId="{2A27DACD-8535-4A1C-8E03-3C27FCBE681C}" type="presParOf" srcId="{170578C4-6B8D-47B7-9710-FDE704A6FF8D}" destId="{2E859EFA-F75A-48A4-8306-7071A623AA06}" srcOrd="2" destOrd="0" presId="urn:microsoft.com/office/officeart/2018/2/layout/IconVerticalSolidList"/>
    <dgm:cxn modelId="{949CEE74-F8F7-48FE-A740-93A19E731B7F}" type="presParOf" srcId="{170578C4-6B8D-47B7-9710-FDE704A6FF8D}" destId="{590538D3-3711-4CBB-9DF4-60B2C93983C0}" srcOrd="3" destOrd="0" presId="urn:microsoft.com/office/officeart/2018/2/layout/IconVerticalSolidList"/>
    <dgm:cxn modelId="{8A79CED8-A30B-4428-BC43-F17917C2A83C}" type="presParOf" srcId="{CE826CD2-61A8-4C90-B7DC-224559DAEB0D}" destId="{7248B670-0792-4456-A7FE-7C69C77B9CC1}" srcOrd="5" destOrd="0" presId="urn:microsoft.com/office/officeart/2018/2/layout/IconVerticalSolidList"/>
    <dgm:cxn modelId="{74BF51C4-BAC0-4324-8434-FADE33193A3E}" type="presParOf" srcId="{CE826CD2-61A8-4C90-B7DC-224559DAEB0D}" destId="{FE8CE4C4-EBA4-4C40-8E53-D01D909727F8}" srcOrd="6" destOrd="0" presId="urn:microsoft.com/office/officeart/2018/2/layout/IconVerticalSolidList"/>
    <dgm:cxn modelId="{0313834E-C477-4DA0-B077-69EF48E11A39}" type="presParOf" srcId="{FE8CE4C4-EBA4-4C40-8E53-D01D909727F8}" destId="{CED7B070-43DD-4D37-BC60-99C7CBE4940C}" srcOrd="0" destOrd="0" presId="urn:microsoft.com/office/officeart/2018/2/layout/IconVerticalSolidList"/>
    <dgm:cxn modelId="{28977B0B-76AB-4124-8C4B-A82DFA18965D}" type="presParOf" srcId="{FE8CE4C4-EBA4-4C40-8E53-D01D909727F8}" destId="{F6226E2A-7BD0-4E18-9E38-ED10CD5295A8}" srcOrd="1" destOrd="0" presId="urn:microsoft.com/office/officeart/2018/2/layout/IconVerticalSolidList"/>
    <dgm:cxn modelId="{1503C054-31D6-4D7E-AAA8-D35DAB24CE78}" type="presParOf" srcId="{FE8CE4C4-EBA4-4C40-8E53-D01D909727F8}" destId="{0B80AACF-4A67-4AB8-BBFF-DF8926DDA6B2}" srcOrd="2" destOrd="0" presId="urn:microsoft.com/office/officeart/2018/2/layout/IconVerticalSolidList"/>
    <dgm:cxn modelId="{FEE23EF2-62C6-429F-80BB-C97E29B4994F}" type="presParOf" srcId="{FE8CE4C4-EBA4-4C40-8E53-D01D909727F8}" destId="{56210258-85A4-49D2-A0D2-ECF752914B98}" srcOrd="3" destOrd="0" presId="urn:microsoft.com/office/officeart/2018/2/layout/IconVerticalSolidList"/>
    <dgm:cxn modelId="{350BACA3-E60B-4CF8-9834-8BBB6D005BDF}" type="presParOf" srcId="{CE826CD2-61A8-4C90-B7DC-224559DAEB0D}" destId="{D98D73CA-3AC0-4B09-87A1-E98265C3B8E2}" srcOrd="7" destOrd="0" presId="urn:microsoft.com/office/officeart/2018/2/layout/IconVerticalSolidList"/>
    <dgm:cxn modelId="{E21A1948-4E80-4912-8133-E084E743AA2D}" type="presParOf" srcId="{CE826CD2-61A8-4C90-B7DC-224559DAEB0D}" destId="{09339735-5C07-40A5-B96B-A5219914E04C}" srcOrd="8" destOrd="0" presId="urn:microsoft.com/office/officeart/2018/2/layout/IconVerticalSolidList"/>
    <dgm:cxn modelId="{6ACA3644-408E-4AB6-9749-EB30AF10D694}" type="presParOf" srcId="{09339735-5C07-40A5-B96B-A5219914E04C}" destId="{AFD602ED-B9C4-4A89-9106-73C078FBFF08}" srcOrd="0" destOrd="0" presId="urn:microsoft.com/office/officeart/2018/2/layout/IconVerticalSolidList"/>
    <dgm:cxn modelId="{1DA9D05F-4292-4D8E-A73F-E5F4F8E9BCBA}" type="presParOf" srcId="{09339735-5C07-40A5-B96B-A5219914E04C}" destId="{24EC9F52-C24D-4E7B-9519-644D326F0593}" srcOrd="1" destOrd="0" presId="urn:microsoft.com/office/officeart/2018/2/layout/IconVerticalSolidList"/>
    <dgm:cxn modelId="{A0732B37-C63B-4DFF-A6EA-0BF5E8B3A6D9}" type="presParOf" srcId="{09339735-5C07-40A5-B96B-A5219914E04C}" destId="{C68BA238-CDD4-4F08-A9DF-F8B0074B044D}" srcOrd="2" destOrd="0" presId="urn:microsoft.com/office/officeart/2018/2/layout/IconVerticalSolidList"/>
    <dgm:cxn modelId="{E75ECC7B-5517-4AB7-8009-651873B91BA6}" type="presParOf" srcId="{09339735-5C07-40A5-B96B-A5219914E04C}" destId="{E3A29C2D-265C-4C8D-AE3E-BABC2CA553C4}" srcOrd="3" destOrd="0" presId="urn:microsoft.com/office/officeart/2018/2/layout/IconVerticalSolidList"/>
    <dgm:cxn modelId="{AE2D7770-4BDD-4BFF-96EF-83215D78825E}" type="presParOf" srcId="{CE826CD2-61A8-4C90-B7DC-224559DAEB0D}" destId="{4949D9D3-C9D1-4E71-89F4-F3203FF52A9D}" srcOrd="9" destOrd="0" presId="urn:microsoft.com/office/officeart/2018/2/layout/IconVerticalSolidList"/>
    <dgm:cxn modelId="{9CE8822D-84D2-4E05-9054-96F54FC613C0}" type="presParOf" srcId="{CE826CD2-61A8-4C90-B7DC-224559DAEB0D}" destId="{6EAB5DF6-12BE-4934-B004-290BD2B7A22C}" srcOrd="10" destOrd="0" presId="urn:microsoft.com/office/officeart/2018/2/layout/IconVerticalSolidList"/>
    <dgm:cxn modelId="{11C7A489-5447-4C2B-AB21-6AA1E0287347}" type="presParOf" srcId="{6EAB5DF6-12BE-4934-B004-290BD2B7A22C}" destId="{00F397C7-C42C-4E37-B2B2-7036AB50F639}" srcOrd="0" destOrd="0" presId="urn:microsoft.com/office/officeart/2018/2/layout/IconVerticalSolidList"/>
    <dgm:cxn modelId="{69B58A9D-9257-41EC-A178-5022C2010A32}" type="presParOf" srcId="{6EAB5DF6-12BE-4934-B004-290BD2B7A22C}" destId="{BBEF5459-30A5-4CFE-AAE1-0172389185EB}" srcOrd="1" destOrd="0" presId="urn:microsoft.com/office/officeart/2018/2/layout/IconVerticalSolidList"/>
    <dgm:cxn modelId="{F93B3350-064E-4C56-A9C1-236EB6918663}" type="presParOf" srcId="{6EAB5DF6-12BE-4934-B004-290BD2B7A22C}" destId="{624A68F4-25D9-4BDD-9D71-EDAA816B7B7D}" srcOrd="2" destOrd="0" presId="urn:microsoft.com/office/officeart/2018/2/layout/IconVerticalSolidList"/>
    <dgm:cxn modelId="{8A0CCB6E-0C0D-4485-8EA9-0CB2ACC31675}" type="presParOf" srcId="{6EAB5DF6-12BE-4934-B004-290BD2B7A22C}" destId="{168A8D8A-A180-428F-A0C0-9184C4F56215}" srcOrd="3" destOrd="0" presId="urn:microsoft.com/office/officeart/2018/2/layout/IconVerticalSolidList"/>
    <dgm:cxn modelId="{9FBF9A3E-B3B2-4D44-A3B5-010592ED3510}" type="presParOf" srcId="{CE826CD2-61A8-4C90-B7DC-224559DAEB0D}" destId="{5CACFADE-0242-4517-A883-FAD29EC1024D}" srcOrd="11" destOrd="0" presId="urn:microsoft.com/office/officeart/2018/2/layout/IconVerticalSolidList"/>
    <dgm:cxn modelId="{00E57532-12CF-46E2-B53D-37D4EB648F55}" type="presParOf" srcId="{CE826CD2-61A8-4C90-B7DC-224559DAEB0D}" destId="{6B79BBBB-6EBF-4F24-97DE-0F49A08A8B9E}" srcOrd="12" destOrd="0" presId="urn:microsoft.com/office/officeart/2018/2/layout/IconVerticalSolidList"/>
    <dgm:cxn modelId="{24DE08BA-570E-4C06-BD0B-66E1E1CD09E6}" type="presParOf" srcId="{6B79BBBB-6EBF-4F24-97DE-0F49A08A8B9E}" destId="{3793BB8F-EBFB-41CD-AF2F-4A757E9D06DA}" srcOrd="0" destOrd="0" presId="urn:microsoft.com/office/officeart/2018/2/layout/IconVerticalSolidList"/>
    <dgm:cxn modelId="{7196A485-3ACE-47A7-9431-2D195AE0B6CE}" type="presParOf" srcId="{6B79BBBB-6EBF-4F24-97DE-0F49A08A8B9E}" destId="{5D175C96-838E-44CA-8617-74F28D77BECE}" srcOrd="1" destOrd="0" presId="urn:microsoft.com/office/officeart/2018/2/layout/IconVerticalSolidList"/>
    <dgm:cxn modelId="{0CE91D48-4554-4C73-A166-1DAB1860F7F6}" type="presParOf" srcId="{6B79BBBB-6EBF-4F24-97DE-0F49A08A8B9E}" destId="{5ECC5A49-8312-4D88-B652-EF6B12359118}" srcOrd="2" destOrd="0" presId="urn:microsoft.com/office/officeart/2018/2/layout/IconVerticalSolidList"/>
    <dgm:cxn modelId="{F022CD38-D550-412E-B286-59A49C1E6E7A}" type="presParOf" srcId="{6B79BBBB-6EBF-4F24-97DE-0F49A08A8B9E}" destId="{51310D7B-B642-4B45-BDD7-5835345C2F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395F63-CB3F-4A9E-95F3-F55C19475C0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043E807-57F9-4622-BADB-6210CEF711A0}">
      <dgm:prSet custT="1"/>
      <dgm:spPr/>
      <dgm:t>
        <a:bodyPr/>
        <a:lstStyle/>
        <a:p>
          <a:r>
            <a:rPr lang="en-IN" sz="2000" b="1" dirty="0">
              <a:solidFill>
                <a:schemeClr val="bg2"/>
              </a:solidFill>
              <a:latin typeface="Calibri" panose="020F0502020204030204" pitchFamily="34" charset="0"/>
              <a:cs typeface="Calibri" panose="020F0502020204030204" pitchFamily="34" charset="0"/>
            </a:rPr>
            <a:t>Short-Term Recommendations :</a:t>
          </a:r>
          <a:endParaRPr lang="en-US" sz="2000" b="1" dirty="0">
            <a:solidFill>
              <a:schemeClr val="bg2"/>
            </a:solidFill>
            <a:latin typeface="Calibri" panose="020F0502020204030204" pitchFamily="34" charset="0"/>
            <a:cs typeface="Calibri" panose="020F0502020204030204" pitchFamily="34" charset="0"/>
          </a:endParaRPr>
        </a:p>
      </dgm:t>
    </dgm:pt>
    <dgm:pt modelId="{7855D351-7FE1-4CFF-8B43-8B4CD9FA5A14}" type="parTrans" cxnId="{06A091BE-CEE4-4C42-B676-4626EC3FBCA1}">
      <dgm:prSet/>
      <dgm:spPr/>
      <dgm:t>
        <a:bodyPr/>
        <a:lstStyle/>
        <a:p>
          <a:endParaRPr lang="en-US">
            <a:latin typeface="Calibri" panose="020F0502020204030204" pitchFamily="34" charset="0"/>
            <a:cs typeface="Calibri" panose="020F0502020204030204" pitchFamily="34" charset="0"/>
          </a:endParaRPr>
        </a:p>
      </dgm:t>
    </dgm:pt>
    <dgm:pt modelId="{3A0F7C7E-BA5E-4D69-A7F5-7C080A2DF5D2}" type="sibTrans" cxnId="{06A091BE-CEE4-4C42-B676-4626EC3FBCA1}">
      <dgm:prSet/>
      <dgm:spPr/>
      <dgm:t>
        <a:bodyPr/>
        <a:lstStyle/>
        <a:p>
          <a:endParaRPr lang="en-US">
            <a:latin typeface="Calibri" panose="020F0502020204030204" pitchFamily="34" charset="0"/>
            <a:cs typeface="Calibri" panose="020F0502020204030204" pitchFamily="34" charset="0"/>
          </a:endParaRPr>
        </a:p>
      </dgm:t>
    </dgm:pt>
    <dgm:pt modelId="{9F0BF6F6-9E83-4DED-A49D-220D1E1110F7}">
      <dgm:prSet custT="1"/>
      <dgm:spPr/>
      <dgm:t>
        <a:bodyPr/>
        <a:lstStyle/>
        <a:p>
          <a:r>
            <a:rPr lang="en-IN" sz="1700" dirty="0">
              <a:latin typeface="Calibri" panose="020F0502020204030204" pitchFamily="34" charset="0"/>
              <a:cs typeface="Calibri" panose="020F0502020204030204" pitchFamily="34" charset="0"/>
            </a:rPr>
            <a:t>🧠 </a:t>
          </a:r>
          <a:r>
            <a:rPr lang="en-IN" sz="2000" b="1" dirty="0">
              <a:solidFill>
                <a:srgbClr val="002060"/>
              </a:solidFill>
              <a:latin typeface="Calibri" panose="020F0502020204030204" pitchFamily="34" charset="0"/>
              <a:cs typeface="Calibri" panose="020F0502020204030204" pitchFamily="34" charset="0"/>
            </a:rPr>
            <a:t>Train existing agents with high resolution times or low satisfaction</a:t>
          </a:r>
          <a:endParaRPr lang="en-US" sz="2000" b="1" dirty="0">
            <a:solidFill>
              <a:srgbClr val="002060"/>
            </a:solidFill>
            <a:latin typeface="Calibri" panose="020F0502020204030204" pitchFamily="34" charset="0"/>
            <a:cs typeface="Calibri" panose="020F0502020204030204" pitchFamily="34" charset="0"/>
          </a:endParaRPr>
        </a:p>
      </dgm:t>
    </dgm:pt>
    <dgm:pt modelId="{0625C272-82A5-4C30-A404-55273E3BC948}" type="parTrans" cxnId="{74D83A50-AF3D-48D8-B09A-BF6EE671E8F9}">
      <dgm:prSet/>
      <dgm:spPr/>
      <dgm:t>
        <a:bodyPr/>
        <a:lstStyle/>
        <a:p>
          <a:endParaRPr lang="en-US">
            <a:latin typeface="Calibri" panose="020F0502020204030204" pitchFamily="34" charset="0"/>
            <a:cs typeface="Calibri" panose="020F0502020204030204" pitchFamily="34" charset="0"/>
          </a:endParaRPr>
        </a:p>
      </dgm:t>
    </dgm:pt>
    <dgm:pt modelId="{8EF705E2-0170-4877-8E60-497EDF29BB20}" type="sibTrans" cxnId="{74D83A50-AF3D-48D8-B09A-BF6EE671E8F9}">
      <dgm:prSet/>
      <dgm:spPr/>
      <dgm:t>
        <a:bodyPr/>
        <a:lstStyle/>
        <a:p>
          <a:endParaRPr lang="en-US">
            <a:latin typeface="Calibri" panose="020F0502020204030204" pitchFamily="34" charset="0"/>
            <a:cs typeface="Calibri" panose="020F0502020204030204" pitchFamily="34" charset="0"/>
          </a:endParaRPr>
        </a:p>
      </dgm:t>
    </dgm:pt>
    <dgm:pt modelId="{289F0AFE-0879-4373-8DBB-8FF242FEDD0C}">
      <dgm:prSet custT="1"/>
      <dgm:spPr/>
      <dgm:t>
        <a:bodyPr/>
        <a:lstStyle/>
        <a:p>
          <a:r>
            <a:rPr lang="en-IN" sz="2000" b="1" dirty="0">
              <a:solidFill>
                <a:srgbClr val="002060"/>
              </a:solidFill>
              <a:latin typeface="Calibri" panose="020F0502020204030204" pitchFamily="34" charset="0"/>
              <a:cs typeface="Calibri" panose="020F0502020204030204" pitchFamily="34" charset="0"/>
            </a:rPr>
            <a:t>🔄 Standardize workflows for handling hardware requests</a:t>
          </a:r>
          <a:endParaRPr lang="en-US" sz="2000" b="1" dirty="0">
            <a:solidFill>
              <a:srgbClr val="002060"/>
            </a:solidFill>
            <a:latin typeface="Calibri" panose="020F0502020204030204" pitchFamily="34" charset="0"/>
            <a:cs typeface="Calibri" panose="020F0502020204030204" pitchFamily="34" charset="0"/>
          </a:endParaRPr>
        </a:p>
      </dgm:t>
    </dgm:pt>
    <dgm:pt modelId="{F28C298C-58E7-406D-A797-0ED38D9A9E1D}" type="parTrans" cxnId="{F648D34A-473B-4049-89F6-5C43903A502B}">
      <dgm:prSet/>
      <dgm:spPr/>
      <dgm:t>
        <a:bodyPr/>
        <a:lstStyle/>
        <a:p>
          <a:endParaRPr lang="en-US">
            <a:latin typeface="Calibri" panose="020F0502020204030204" pitchFamily="34" charset="0"/>
            <a:cs typeface="Calibri" panose="020F0502020204030204" pitchFamily="34" charset="0"/>
          </a:endParaRPr>
        </a:p>
      </dgm:t>
    </dgm:pt>
    <dgm:pt modelId="{73676665-08A0-4936-86EE-1F2D83B13912}" type="sibTrans" cxnId="{F648D34A-473B-4049-89F6-5C43903A502B}">
      <dgm:prSet/>
      <dgm:spPr/>
      <dgm:t>
        <a:bodyPr/>
        <a:lstStyle/>
        <a:p>
          <a:endParaRPr lang="en-US">
            <a:latin typeface="Calibri" panose="020F0502020204030204" pitchFamily="34" charset="0"/>
            <a:cs typeface="Calibri" panose="020F0502020204030204" pitchFamily="34" charset="0"/>
          </a:endParaRPr>
        </a:p>
      </dgm:t>
    </dgm:pt>
    <dgm:pt modelId="{42FEE383-8C02-4D78-BFE8-98EADD55755A}">
      <dgm:prSet custT="1"/>
      <dgm:spPr/>
      <dgm:t>
        <a:bodyPr/>
        <a:lstStyle/>
        <a:p>
          <a:r>
            <a:rPr lang="en-IN" sz="2000" b="1" dirty="0">
              <a:solidFill>
                <a:srgbClr val="002060"/>
              </a:solidFill>
              <a:latin typeface="Calibri" panose="020F0502020204030204" pitchFamily="34" charset="0"/>
              <a:cs typeface="Calibri" panose="020F0502020204030204" pitchFamily="34" charset="0"/>
            </a:rPr>
            <a:t>📊 Monitor performance regularly and provide feedback</a:t>
          </a:r>
          <a:endParaRPr lang="en-US" sz="2000" b="1" dirty="0">
            <a:solidFill>
              <a:srgbClr val="002060"/>
            </a:solidFill>
            <a:latin typeface="Calibri" panose="020F0502020204030204" pitchFamily="34" charset="0"/>
            <a:cs typeface="Calibri" panose="020F0502020204030204" pitchFamily="34" charset="0"/>
          </a:endParaRPr>
        </a:p>
      </dgm:t>
    </dgm:pt>
    <dgm:pt modelId="{08C0F027-115F-4DD4-B8B3-41E549FE349E}" type="parTrans" cxnId="{BB8C67C4-FAEE-4D4D-A295-F96AECA15E48}">
      <dgm:prSet/>
      <dgm:spPr/>
      <dgm:t>
        <a:bodyPr/>
        <a:lstStyle/>
        <a:p>
          <a:endParaRPr lang="en-US">
            <a:latin typeface="Calibri" panose="020F0502020204030204" pitchFamily="34" charset="0"/>
            <a:cs typeface="Calibri" panose="020F0502020204030204" pitchFamily="34" charset="0"/>
          </a:endParaRPr>
        </a:p>
      </dgm:t>
    </dgm:pt>
    <dgm:pt modelId="{2764D2DA-664F-4DBE-8772-3B05916A0E5B}" type="sibTrans" cxnId="{BB8C67C4-FAEE-4D4D-A295-F96AECA15E48}">
      <dgm:prSet/>
      <dgm:spPr/>
      <dgm:t>
        <a:bodyPr/>
        <a:lstStyle/>
        <a:p>
          <a:endParaRPr lang="en-US">
            <a:latin typeface="Calibri" panose="020F0502020204030204" pitchFamily="34" charset="0"/>
            <a:cs typeface="Calibri" panose="020F0502020204030204" pitchFamily="34" charset="0"/>
          </a:endParaRPr>
        </a:p>
      </dgm:t>
    </dgm:pt>
    <dgm:pt modelId="{90071BF6-74E1-43A2-B2D6-5EF5EDD48858}">
      <dgm:prSet custT="1"/>
      <dgm:spPr/>
      <dgm:t>
        <a:bodyPr/>
        <a:lstStyle/>
        <a:p>
          <a:r>
            <a:rPr lang="en-IN" sz="2000" b="1" dirty="0">
              <a:solidFill>
                <a:srgbClr val="002060"/>
              </a:solidFill>
              <a:latin typeface="Calibri" panose="020F0502020204030204" pitchFamily="34" charset="0"/>
              <a:cs typeface="Calibri" panose="020F0502020204030204" pitchFamily="34" charset="0"/>
            </a:rPr>
            <a:t>⚖️ Balance ticket load to avoid agent overload</a:t>
          </a:r>
          <a:endParaRPr lang="en-US" sz="2000" b="1" dirty="0">
            <a:solidFill>
              <a:srgbClr val="002060"/>
            </a:solidFill>
            <a:latin typeface="Calibri" panose="020F0502020204030204" pitchFamily="34" charset="0"/>
            <a:cs typeface="Calibri" panose="020F0502020204030204" pitchFamily="34" charset="0"/>
          </a:endParaRPr>
        </a:p>
      </dgm:t>
    </dgm:pt>
    <dgm:pt modelId="{3C7D2C1D-5D12-4C81-AAEA-2A8B80186D0B}" type="parTrans" cxnId="{3C569AFA-4BC8-4D49-A1DB-9FB9770178FB}">
      <dgm:prSet/>
      <dgm:spPr/>
      <dgm:t>
        <a:bodyPr/>
        <a:lstStyle/>
        <a:p>
          <a:endParaRPr lang="en-US">
            <a:latin typeface="Calibri" panose="020F0502020204030204" pitchFamily="34" charset="0"/>
            <a:cs typeface="Calibri" panose="020F0502020204030204" pitchFamily="34" charset="0"/>
          </a:endParaRPr>
        </a:p>
      </dgm:t>
    </dgm:pt>
    <dgm:pt modelId="{6DFE257C-980F-4AC6-B074-348C0191F9F5}" type="sibTrans" cxnId="{3C569AFA-4BC8-4D49-A1DB-9FB9770178FB}">
      <dgm:prSet/>
      <dgm:spPr/>
      <dgm:t>
        <a:bodyPr/>
        <a:lstStyle/>
        <a:p>
          <a:endParaRPr lang="en-US">
            <a:latin typeface="Calibri" panose="020F0502020204030204" pitchFamily="34" charset="0"/>
            <a:cs typeface="Calibri" panose="020F0502020204030204" pitchFamily="34" charset="0"/>
          </a:endParaRPr>
        </a:p>
      </dgm:t>
    </dgm:pt>
    <dgm:pt modelId="{0CCE58EF-088C-4D68-92EF-270B21190283}">
      <dgm:prSet custT="1"/>
      <dgm:spPr/>
      <dgm:t>
        <a:bodyPr/>
        <a:lstStyle/>
        <a:p>
          <a:r>
            <a:rPr lang="en-US" sz="2000" b="1" dirty="0">
              <a:solidFill>
                <a:schemeClr val="bg2"/>
              </a:solidFill>
              <a:latin typeface="Calibri" panose="020F0502020204030204" pitchFamily="34" charset="0"/>
              <a:cs typeface="Calibri" panose="020F0502020204030204" pitchFamily="34" charset="0"/>
            </a:rPr>
            <a:t>Long-Term Recommendations:</a:t>
          </a:r>
        </a:p>
      </dgm:t>
    </dgm:pt>
    <dgm:pt modelId="{6F71E7C0-927F-4595-AB4A-33C847953011}" type="parTrans" cxnId="{127D8983-7763-41B8-9A52-A356185C0C74}">
      <dgm:prSet/>
      <dgm:spPr/>
      <dgm:t>
        <a:bodyPr/>
        <a:lstStyle/>
        <a:p>
          <a:endParaRPr lang="en-US">
            <a:latin typeface="Calibri" panose="020F0502020204030204" pitchFamily="34" charset="0"/>
            <a:cs typeface="Calibri" panose="020F0502020204030204" pitchFamily="34" charset="0"/>
          </a:endParaRPr>
        </a:p>
      </dgm:t>
    </dgm:pt>
    <dgm:pt modelId="{AA2D3FE5-0C9E-4251-9F2C-A79AB531506A}" type="sibTrans" cxnId="{127D8983-7763-41B8-9A52-A356185C0C74}">
      <dgm:prSet/>
      <dgm:spPr/>
      <dgm:t>
        <a:bodyPr/>
        <a:lstStyle/>
        <a:p>
          <a:endParaRPr lang="en-US">
            <a:latin typeface="Calibri" panose="020F0502020204030204" pitchFamily="34" charset="0"/>
            <a:cs typeface="Calibri" panose="020F0502020204030204" pitchFamily="34" charset="0"/>
          </a:endParaRPr>
        </a:p>
      </dgm:t>
    </dgm:pt>
    <dgm:pt modelId="{5098DD2E-E30E-482B-8EEA-F2F8F7DCE405}">
      <dgm:prSet custT="1"/>
      <dgm:spPr/>
      <dgm:t>
        <a:bodyPr/>
        <a:lstStyle/>
        <a:p>
          <a:r>
            <a:rPr lang="en-US" sz="2000" b="1" dirty="0">
              <a:solidFill>
                <a:srgbClr val="002060"/>
              </a:solidFill>
              <a:latin typeface="Calibri" panose="020F0502020204030204" pitchFamily="34" charset="0"/>
              <a:cs typeface="Calibri" panose="020F0502020204030204" pitchFamily="34" charset="0"/>
            </a:rPr>
            <a:t>💻 Upgrade software/tools to improve efficiency during peak periods</a:t>
          </a:r>
        </a:p>
      </dgm:t>
    </dgm:pt>
    <dgm:pt modelId="{8C04506B-A1F4-400C-93FE-A7870D3D7FA3}" type="parTrans" cxnId="{FA076880-194A-435C-AC7D-BABA6E4B4D6C}">
      <dgm:prSet/>
      <dgm:spPr/>
      <dgm:t>
        <a:bodyPr/>
        <a:lstStyle/>
        <a:p>
          <a:endParaRPr lang="en-US">
            <a:latin typeface="Calibri" panose="020F0502020204030204" pitchFamily="34" charset="0"/>
            <a:cs typeface="Calibri" panose="020F0502020204030204" pitchFamily="34" charset="0"/>
          </a:endParaRPr>
        </a:p>
      </dgm:t>
    </dgm:pt>
    <dgm:pt modelId="{B9F736D9-542E-4879-9AB8-55550ED379F3}" type="sibTrans" cxnId="{FA076880-194A-435C-AC7D-BABA6E4B4D6C}">
      <dgm:prSet/>
      <dgm:spPr/>
      <dgm:t>
        <a:bodyPr/>
        <a:lstStyle/>
        <a:p>
          <a:endParaRPr lang="en-US">
            <a:latin typeface="Calibri" panose="020F0502020204030204" pitchFamily="34" charset="0"/>
            <a:cs typeface="Calibri" panose="020F0502020204030204" pitchFamily="34" charset="0"/>
          </a:endParaRPr>
        </a:p>
      </dgm:t>
    </dgm:pt>
    <dgm:pt modelId="{666900AD-D8B2-444B-90F1-2A0AC18CF85E}">
      <dgm:prSet custT="1"/>
      <dgm:spPr/>
      <dgm:t>
        <a:bodyPr/>
        <a:lstStyle/>
        <a:p>
          <a:r>
            <a:rPr lang="en-US" sz="2000" b="1" dirty="0">
              <a:solidFill>
                <a:srgbClr val="002060"/>
              </a:solidFill>
              <a:latin typeface="Calibri" panose="020F0502020204030204" pitchFamily="34" charset="0"/>
              <a:cs typeface="Calibri" panose="020F0502020204030204" pitchFamily="34" charset="0"/>
            </a:rPr>
            <a:t>🔧 Improve inventory &amp; procurement processes for hardware supports</a:t>
          </a:r>
        </a:p>
      </dgm:t>
    </dgm:pt>
    <dgm:pt modelId="{36E48906-31FF-4BD7-8520-9B5E80F27670}" type="parTrans" cxnId="{1C9871AF-4C2B-43B9-AE65-8FBE26C1DF0E}">
      <dgm:prSet/>
      <dgm:spPr/>
      <dgm:t>
        <a:bodyPr/>
        <a:lstStyle/>
        <a:p>
          <a:endParaRPr lang="en-US">
            <a:latin typeface="Calibri" panose="020F0502020204030204" pitchFamily="34" charset="0"/>
            <a:cs typeface="Calibri" panose="020F0502020204030204" pitchFamily="34" charset="0"/>
          </a:endParaRPr>
        </a:p>
      </dgm:t>
    </dgm:pt>
    <dgm:pt modelId="{61BB38AB-9D33-4633-93D0-93398B87F4E4}" type="sibTrans" cxnId="{1C9871AF-4C2B-43B9-AE65-8FBE26C1DF0E}">
      <dgm:prSet/>
      <dgm:spPr/>
      <dgm:t>
        <a:bodyPr/>
        <a:lstStyle/>
        <a:p>
          <a:endParaRPr lang="en-US">
            <a:latin typeface="Calibri" panose="020F0502020204030204" pitchFamily="34" charset="0"/>
            <a:cs typeface="Calibri" panose="020F0502020204030204" pitchFamily="34" charset="0"/>
          </a:endParaRPr>
        </a:p>
      </dgm:t>
    </dgm:pt>
    <dgm:pt modelId="{657E96A2-35A0-40F1-8827-7CD0EC00FE3C}">
      <dgm:prSet custT="1"/>
      <dgm:spPr/>
      <dgm:t>
        <a:bodyPr/>
        <a:lstStyle/>
        <a:p>
          <a:r>
            <a:rPr lang="en-US" sz="2000" b="1" dirty="0">
              <a:solidFill>
                <a:srgbClr val="002060"/>
              </a:solidFill>
              <a:latin typeface="Calibri" panose="020F0502020204030204" pitchFamily="34" charset="0"/>
              <a:cs typeface="Calibri" panose="020F0502020204030204" pitchFamily="34" charset="0"/>
            </a:rPr>
            <a:t>✅ Focus on high-ROI improvements like training &amp; optimization</a:t>
          </a:r>
        </a:p>
      </dgm:t>
    </dgm:pt>
    <dgm:pt modelId="{C1CD54FD-74E6-44AD-ABBC-843518ABB508}" type="parTrans" cxnId="{13DE9D04-EC41-4C16-8FB8-8641D8D2D640}">
      <dgm:prSet/>
      <dgm:spPr/>
      <dgm:t>
        <a:bodyPr/>
        <a:lstStyle/>
        <a:p>
          <a:endParaRPr lang="en-US">
            <a:latin typeface="Calibri" panose="020F0502020204030204" pitchFamily="34" charset="0"/>
            <a:cs typeface="Calibri" panose="020F0502020204030204" pitchFamily="34" charset="0"/>
          </a:endParaRPr>
        </a:p>
      </dgm:t>
    </dgm:pt>
    <dgm:pt modelId="{28952ADF-51E6-4C40-8F7E-A2027C441539}" type="sibTrans" cxnId="{13DE9D04-EC41-4C16-8FB8-8641D8D2D640}">
      <dgm:prSet/>
      <dgm:spPr/>
      <dgm:t>
        <a:bodyPr/>
        <a:lstStyle/>
        <a:p>
          <a:endParaRPr lang="en-US">
            <a:latin typeface="Calibri" panose="020F0502020204030204" pitchFamily="34" charset="0"/>
            <a:cs typeface="Calibri" panose="020F0502020204030204" pitchFamily="34" charset="0"/>
          </a:endParaRPr>
        </a:p>
      </dgm:t>
    </dgm:pt>
    <dgm:pt modelId="{1E415FDE-27FA-4A7A-A429-37F5B3359DE7}" type="pres">
      <dgm:prSet presAssocID="{55395F63-CB3F-4A9E-95F3-F55C19475C04}" presName="vert0" presStyleCnt="0">
        <dgm:presLayoutVars>
          <dgm:dir/>
          <dgm:animOne val="branch"/>
          <dgm:animLvl val="lvl"/>
        </dgm:presLayoutVars>
      </dgm:prSet>
      <dgm:spPr/>
    </dgm:pt>
    <dgm:pt modelId="{321C83BA-42C2-4930-B663-4C3512554070}" type="pres">
      <dgm:prSet presAssocID="{7043E807-57F9-4622-BADB-6210CEF711A0}" presName="thickLine" presStyleLbl="alignNode1" presStyleIdx="0" presStyleCnt="9"/>
      <dgm:spPr/>
    </dgm:pt>
    <dgm:pt modelId="{B618AEF9-D601-4D0C-B900-C9A4BD562828}" type="pres">
      <dgm:prSet presAssocID="{7043E807-57F9-4622-BADB-6210CEF711A0}" presName="horz1" presStyleCnt="0"/>
      <dgm:spPr/>
    </dgm:pt>
    <dgm:pt modelId="{9D6D5334-70A4-4F35-A550-19C97D1EE4E9}" type="pres">
      <dgm:prSet presAssocID="{7043E807-57F9-4622-BADB-6210CEF711A0}" presName="tx1" presStyleLbl="revTx" presStyleIdx="0" presStyleCnt="9"/>
      <dgm:spPr/>
    </dgm:pt>
    <dgm:pt modelId="{E4B408E2-3758-4802-B83E-D61646DC852F}" type="pres">
      <dgm:prSet presAssocID="{7043E807-57F9-4622-BADB-6210CEF711A0}" presName="vert1" presStyleCnt="0"/>
      <dgm:spPr/>
    </dgm:pt>
    <dgm:pt modelId="{D9A92F9C-A0D8-4F25-ACB1-AEA1A7542B08}" type="pres">
      <dgm:prSet presAssocID="{9F0BF6F6-9E83-4DED-A49D-220D1E1110F7}" presName="thickLine" presStyleLbl="alignNode1" presStyleIdx="1" presStyleCnt="9"/>
      <dgm:spPr/>
    </dgm:pt>
    <dgm:pt modelId="{4E645BEA-9263-4656-9AC3-611CA6E07D14}" type="pres">
      <dgm:prSet presAssocID="{9F0BF6F6-9E83-4DED-A49D-220D1E1110F7}" presName="horz1" presStyleCnt="0"/>
      <dgm:spPr/>
    </dgm:pt>
    <dgm:pt modelId="{D3AFAF22-385C-47D5-9951-2EC86BF5C99D}" type="pres">
      <dgm:prSet presAssocID="{9F0BF6F6-9E83-4DED-A49D-220D1E1110F7}" presName="tx1" presStyleLbl="revTx" presStyleIdx="1" presStyleCnt="9"/>
      <dgm:spPr/>
    </dgm:pt>
    <dgm:pt modelId="{EB002F2B-A83F-41B6-8910-7AD7F7FD0FAC}" type="pres">
      <dgm:prSet presAssocID="{9F0BF6F6-9E83-4DED-A49D-220D1E1110F7}" presName="vert1" presStyleCnt="0"/>
      <dgm:spPr/>
    </dgm:pt>
    <dgm:pt modelId="{FDC68DBD-5294-4935-91E9-FB47220F50BD}" type="pres">
      <dgm:prSet presAssocID="{289F0AFE-0879-4373-8DBB-8FF242FEDD0C}" presName="thickLine" presStyleLbl="alignNode1" presStyleIdx="2" presStyleCnt="9"/>
      <dgm:spPr/>
    </dgm:pt>
    <dgm:pt modelId="{996AB43F-9083-49C9-930F-9684AC1B433E}" type="pres">
      <dgm:prSet presAssocID="{289F0AFE-0879-4373-8DBB-8FF242FEDD0C}" presName="horz1" presStyleCnt="0"/>
      <dgm:spPr/>
    </dgm:pt>
    <dgm:pt modelId="{F434DB60-6848-4DED-92C3-44FD8397FCEE}" type="pres">
      <dgm:prSet presAssocID="{289F0AFE-0879-4373-8DBB-8FF242FEDD0C}" presName="tx1" presStyleLbl="revTx" presStyleIdx="2" presStyleCnt="9"/>
      <dgm:spPr/>
    </dgm:pt>
    <dgm:pt modelId="{05E92D03-E1BF-4B74-920D-81E08E7E0E4C}" type="pres">
      <dgm:prSet presAssocID="{289F0AFE-0879-4373-8DBB-8FF242FEDD0C}" presName="vert1" presStyleCnt="0"/>
      <dgm:spPr/>
    </dgm:pt>
    <dgm:pt modelId="{D9D05FFA-EFC1-43D4-B4FE-7FBC02BD6FB5}" type="pres">
      <dgm:prSet presAssocID="{42FEE383-8C02-4D78-BFE8-98EADD55755A}" presName="thickLine" presStyleLbl="alignNode1" presStyleIdx="3" presStyleCnt="9"/>
      <dgm:spPr/>
    </dgm:pt>
    <dgm:pt modelId="{57A78943-2A35-4DD7-9EB3-61D4671798FA}" type="pres">
      <dgm:prSet presAssocID="{42FEE383-8C02-4D78-BFE8-98EADD55755A}" presName="horz1" presStyleCnt="0"/>
      <dgm:spPr/>
    </dgm:pt>
    <dgm:pt modelId="{8B774959-5C5A-4C52-A9DA-6E0C76B29416}" type="pres">
      <dgm:prSet presAssocID="{42FEE383-8C02-4D78-BFE8-98EADD55755A}" presName="tx1" presStyleLbl="revTx" presStyleIdx="3" presStyleCnt="9"/>
      <dgm:spPr/>
    </dgm:pt>
    <dgm:pt modelId="{35E92B56-9F2E-48CD-89CC-0742936E7E94}" type="pres">
      <dgm:prSet presAssocID="{42FEE383-8C02-4D78-BFE8-98EADD55755A}" presName="vert1" presStyleCnt="0"/>
      <dgm:spPr/>
    </dgm:pt>
    <dgm:pt modelId="{20C87B30-4408-47CF-9448-C163EA2637D5}" type="pres">
      <dgm:prSet presAssocID="{90071BF6-74E1-43A2-B2D6-5EF5EDD48858}" presName="thickLine" presStyleLbl="alignNode1" presStyleIdx="4" presStyleCnt="9"/>
      <dgm:spPr/>
    </dgm:pt>
    <dgm:pt modelId="{54E2B5DF-C5D3-4017-8B00-87775A4E298F}" type="pres">
      <dgm:prSet presAssocID="{90071BF6-74E1-43A2-B2D6-5EF5EDD48858}" presName="horz1" presStyleCnt="0"/>
      <dgm:spPr/>
    </dgm:pt>
    <dgm:pt modelId="{7E3D47A7-1AB3-4188-BB2F-7B1FA16C3C5D}" type="pres">
      <dgm:prSet presAssocID="{90071BF6-74E1-43A2-B2D6-5EF5EDD48858}" presName="tx1" presStyleLbl="revTx" presStyleIdx="4" presStyleCnt="9"/>
      <dgm:spPr/>
    </dgm:pt>
    <dgm:pt modelId="{EE00B853-3337-4F99-93C7-40E3DEA5481C}" type="pres">
      <dgm:prSet presAssocID="{90071BF6-74E1-43A2-B2D6-5EF5EDD48858}" presName="vert1" presStyleCnt="0"/>
      <dgm:spPr/>
    </dgm:pt>
    <dgm:pt modelId="{E41F3D7D-C495-4DAD-86FE-1A061A082981}" type="pres">
      <dgm:prSet presAssocID="{0CCE58EF-088C-4D68-92EF-270B21190283}" presName="thickLine" presStyleLbl="alignNode1" presStyleIdx="5" presStyleCnt="9"/>
      <dgm:spPr/>
    </dgm:pt>
    <dgm:pt modelId="{DB99B6C3-8E83-462A-8A54-33B4AB13FF23}" type="pres">
      <dgm:prSet presAssocID="{0CCE58EF-088C-4D68-92EF-270B21190283}" presName="horz1" presStyleCnt="0"/>
      <dgm:spPr/>
    </dgm:pt>
    <dgm:pt modelId="{351C9083-1E37-46F9-B121-1D5E64B1C58F}" type="pres">
      <dgm:prSet presAssocID="{0CCE58EF-088C-4D68-92EF-270B21190283}" presName="tx1" presStyleLbl="revTx" presStyleIdx="5" presStyleCnt="9"/>
      <dgm:spPr/>
    </dgm:pt>
    <dgm:pt modelId="{24FABB30-95BA-4DD2-BB02-5969FE782FF4}" type="pres">
      <dgm:prSet presAssocID="{0CCE58EF-088C-4D68-92EF-270B21190283}" presName="vert1" presStyleCnt="0"/>
      <dgm:spPr/>
    </dgm:pt>
    <dgm:pt modelId="{70ECC6EF-DCC1-4CF3-837A-E5259EC869C5}" type="pres">
      <dgm:prSet presAssocID="{5098DD2E-E30E-482B-8EEA-F2F8F7DCE405}" presName="thickLine" presStyleLbl="alignNode1" presStyleIdx="6" presStyleCnt="9"/>
      <dgm:spPr/>
    </dgm:pt>
    <dgm:pt modelId="{7C0586E2-13FE-4F2E-9EF2-731A9AE7F148}" type="pres">
      <dgm:prSet presAssocID="{5098DD2E-E30E-482B-8EEA-F2F8F7DCE405}" presName="horz1" presStyleCnt="0"/>
      <dgm:spPr/>
    </dgm:pt>
    <dgm:pt modelId="{7E76EA0E-3A1F-41DF-9D89-89C7EB8C3066}" type="pres">
      <dgm:prSet presAssocID="{5098DD2E-E30E-482B-8EEA-F2F8F7DCE405}" presName="tx1" presStyleLbl="revTx" presStyleIdx="6" presStyleCnt="9"/>
      <dgm:spPr/>
    </dgm:pt>
    <dgm:pt modelId="{47267509-76DF-473F-BED4-64EEA2F27240}" type="pres">
      <dgm:prSet presAssocID="{5098DD2E-E30E-482B-8EEA-F2F8F7DCE405}" presName="vert1" presStyleCnt="0"/>
      <dgm:spPr/>
    </dgm:pt>
    <dgm:pt modelId="{19BEC056-A5E3-46DA-B07B-E86EBD50085C}" type="pres">
      <dgm:prSet presAssocID="{666900AD-D8B2-444B-90F1-2A0AC18CF85E}" presName="thickLine" presStyleLbl="alignNode1" presStyleIdx="7" presStyleCnt="9"/>
      <dgm:spPr/>
    </dgm:pt>
    <dgm:pt modelId="{89C5206D-9C90-47EA-8168-876D12FB01AF}" type="pres">
      <dgm:prSet presAssocID="{666900AD-D8B2-444B-90F1-2A0AC18CF85E}" presName="horz1" presStyleCnt="0"/>
      <dgm:spPr/>
    </dgm:pt>
    <dgm:pt modelId="{2BD44196-4609-4C5A-A6F3-4C9C5A5B2D4A}" type="pres">
      <dgm:prSet presAssocID="{666900AD-D8B2-444B-90F1-2A0AC18CF85E}" presName="tx1" presStyleLbl="revTx" presStyleIdx="7" presStyleCnt="9"/>
      <dgm:spPr/>
    </dgm:pt>
    <dgm:pt modelId="{C31A2489-C5FA-4699-9DB0-39509F1F7C54}" type="pres">
      <dgm:prSet presAssocID="{666900AD-D8B2-444B-90F1-2A0AC18CF85E}" presName="vert1" presStyleCnt="0"/>
      <dgm:spPr/>
    </dgm:pt>
    <dgm:pt modelId="{4F41A1DF-C3E4-4B2D-842D-6D354D6105D1}" type="pres">
      <dgm:prSet presAssocID="{657E96A2-35A0-40F1-8827-7CD0EC00FE3C}" presName="thickLine" presStyleLbl="alignNode1" presStyleIdx="8" presStyleCnt="9"/>
      <dgm:spPr/>
    </dgm:pt>
    <dgm:pt modelId="{192833D4-C61D-456C-815A-4BBA9B16BAD2}" type="pres">
      <dgm:prSet presAssocID="{657E96A2-35A0-40F1-8827-7CD0EC00FE3C}" presName="horz1" presStyleCnt="0"/>
      <dgm:spPr/>
    </dgm:pt>
    <dgm:pt modelId="{8DC617C8-FCF3-4EC0-9B83-2671223A108A}" type="pres">
      <dgm:prSet presAssocID="{657E96A2-35A0-40F1-8827-7CD0EC00FE3C}" presName="tx1" presStyleLbl="revTx" presStyleIdx="8" presStyleCnt="9"/>
      <dgm:spPr/>
    </dgm:pt>
    <dgm:pt modelId="{E4841B20-3382-4E65-B226-E5BA8C673F6B}" type="pres">
      <dgm:prSet presAssocID="{657E96A2-35A0-40F1-8827-7CD0EC00FE3C}" presName="vert1" presStyleCnt="0"/>
      <dgm:spPr/>
    </dgm:pt>
  </dgm:ptLst>
  <dgm:cxnLst>
    <dgm:cxn modelId="{92D64402-474D-49E3-A51B-72B7385E704E}" type="presOf" srcId="{0CCE58EF-088C-4D68-92EF-270B21190283}" destId="{351C9083-1E37-46F9-B121-1D5E64B1C58F}" srcOrd="0" destOrd="0" presId="urn:microsoft.com/office/officeart/2008/layout/LinedList"/>
    <dgm:cxn modelId="{13DE9D04-EC41-4C16-8FB8-8641D8D2D640}" srcId="{55395F63-CB3F-4A9E-95F3-F55C19475C04}" destId="{657E96A2-35A0-40F1-8827-7CD0EC00FE3C}" srcOrd="8" destOrd="0" parTransId="{C1CD54FD-74E6-44AD-ABBC-843518ABB508}" sibTransId="{28952ADF-51E6-4C40-8F7E-A2027C441539}"/>
    <dgm:cxn modelId="{46653208-AEA8-4F88-86DE-FDBE5CCCC973}" type="presOf" srcId="{5098DD2E-E30E-482B-8EEA-F2F8F7DCE405}" destId="{7E76EA0E-3A1F-41DF-9D89-89C7EB8C3066}" srcOrd="0" destOrd="0" presId="urn:microsoft.com/office/officeart/2008/layout/LinedList"/>
    <dgm:cxn modelId="{3C84AB0D-996E-4FB0-9AF7-21ABA80429F4}" type="presOf" srcId="{42FEE383-8C02-4D78-BFE8-98EADD55755A}" destId="{8B774959-5C5A-4C52-A9DA-6E0C76B29416}" srcOrd="0" destOrd="0" presId="urn:microsoft.com/office/officeart/2008/layout/LinedList"/>
    <dgm:cxn modelId="{E13CF819-7348-44CB-BAA2-C80350FC798B}" type="presOf" srcId="{7043E807-57F9-4622-BADB-6210CEF711A0}" destId="{9D6D5334-70A4-4F35-A550-19C97D1EE4E9}" srcOrd="0" destOrd="0" presId="urn:microsoft.com/office/officeart/2008/layout/LinedList"/>
    <dgm:cxn modelId="{927B8725-F7FD-42CB-8336-EE4282A45636}" type="presOf" srcId="{666900AD-D8B2-444B-90F1-2A0AC18CF85E}" destId="{2BD44196-4609-4C5A-A6F3-4C9C5A5B2D4A}" srcOrd="0" destOrd="0" presId="urn:microsoft.com/office/officeart/2008/layout/LinedList"/>
    <dgm:cxn modelId="{1CD6DF5C-BE77-492D-BF89-04EDB9A0ED8F}" type="presOf" srcId="{9F0BF6F6-9E83-4DED-A49D-220D1E1110F7}" destId="{D3AFAF22-385C-47D5-9951-2EC86BF5C99D}" srcOrd="0" destOrd="0" presId="urn:microsoft.com/office/officeart/2008/layout/LinedList"/>
    <dgm:cxn modelId="{F648D34A-473B-4049-89F6-5C43903A502B}" srcId="{55395F63-CB3F-4A9E-95F3-F55C19475C04}" destId="{289F0AFE-0879-4373-8DBB-8FF242FEDD0C}" srcOrd="2" destOrd="0" parTransId="{F28C298C-58E7-406D-A797-0ED38D9A9E1D}" sibTransId="{73676665-08A0-4936-86EE-1F2D83B13912}"/>
    <dgm:cxn modelId="{74D83A50-AF3D-48D8-B09A-BF6EE671E8F9}" srcId="{55395F63-CB3F-4A9E-95F3-F55C19475C04}" destId="{9F0BF6F6-9E83-4DED-A49D-220D1E1110F7}" srcOrd="1" destOrd="0" parTransId="{0625C272-82A5-4C30-A404-55273E3BC948}" sibTransId="{8EF705E2-0170-4877-8E60-497EDF29BB20}"/>
    <dgm:cxn modelId="{FA076880-194A-435C-AC7D-BABA6E4B4D6C}" srcId="{55395F63-CB3F-4A9E-95F3-F55C19475C04}" destId="{5098DD2E-E30E-482B-8EEA-F2F8F7DCE405}" srcOrd="6" destOrd="0" parTransId="{8C04506B-A1F4-400C-93FE-A7870D3D7FA3}" sibTransId="{B9F736D9-542E-4879-9AB8-55550ED379F3}"/>
    <dgm:cxn modelId="{127D8983-7763-41B8-9A52-A356185C0C74}" srcId="{55395F63-CB3F-4A9E-95F3-F55C19475C04}" destId="{0CCE58EF-088C-4D68-92EF-270B21190283}" srcOrd="5" destOrd="0" parTransId="{6F71E7C0-927F-4595-AB4A-33C847953011}" sibTransId="{AA2D3FE5-0C9E-4251-9F2C-A79AB531506A}"/>
    <dgm:cxn modelId="{07C195A3-74E8-476B-9AD6-3439C3470E58}" type="presOf" srcId="{657E96A2-35A0-40F1-8827-7CD0EC00FE3C}" destId="{8DC617C8-FCF3-4EC0-9B83-2671223A108A}" srcOrd="0" destOrd="0" presId="urn:microsoft.com/office/officeart/2008/layout/LinedList"/>
    <dgm:cxn modelId="{188850A9-44EC-4971-96E2-9E5F3B260A60}" type="presOf" srcId="{289F0AFE-0879-4373-8DBB-8FF242FEDD0C}" destId="{F434DB60-6848-4DED-92C3-44FD8397FCEE}" srcOrd="0" destOrd="0" presId="urn:microsoft.com/office/officeart/2008/layout/LinedList"/>
    <dgm:cxn modelId="{1C9871AF-4C2B-43B9-AE65-8FBE26C1DF0E}" srcId="{55395F63-CB3F-4A9E-95F3-F55C19475C04}" destId="{666900AD-D8B2-444B-90F1-2A0AC18CF85E}" srcOrd="7" destOrd="0" parTransId="{36E48906-31FF-4BD7-8520-9B5E80F27670}" sibTransId="{61BB38AB-9D33-4633-93D0-93398B87F4E4}"/>
    <dgm:cxn modelId="{06A091BE-CEE4-4C42-B676-4626EC3FBCA1}" srcId="{55395F63-CB3F-4A9E-95F3-F55C19475C04}" destId="{7043E807-57F9-4622-BADB-6210CEF711A0}" srcOrd="0" destOrd="0" parTransId="{7855D351-7FE1-4CFF-8B43-8B4CD9FA5A14}" sibTransId="{3A0F7C7E-BA5E-4D69-A7F5-7C080A2DF5D2}"/>
    <dgm:cxn modelId="{DE6C7BBF-9B48-495C-A9FF-8915A3367494}" type="presOf" srcId="{90071BF6-74E1-43A2-B2D6-5EF5EDD48858}" destId="{7E3D47A7-1AB3-4188-BB2F-7B1FA16C3C5D}" srcOrd="0" destOrd="0" presId="urn:microsoft.com/office/officeart/2008/layout/LinedList"/>
    <dgm:cxn modelId="{BB8C67C4-FAEE-4D4D-A295-F96AECA15E48}" srcId="{55395F63-CB3F-4A9E-95F3-F55C19475C04}" destId="{42FEE383-8C02-4D78-BFE8-98EADD55755A}" srcOrd="3" destOrd="0" parTransId="{08C0F027-115F-4DD4-B8B3-41E549FE349E}" sibTransId="{2764D2DA-664F-4DBE-8772-3B05916A0E5B}"/>
    <dgm:cxn modelId="{65A8F2F7-93A1-417F-B928-09FFAA0944D5}" type="presOf" srcId="{55395F63-CB3F-4A9E-95F3-F55C19475C04}" destId="{1E415FDE-27FA-4A7A-A429-37F5B3359DE7}" srcOrd="0" destOrd="0" presId="urn:microsoft.com/office/officeart/2008/layout/LinedList"/>
    <dgm:cxn modelId="{3C569AFA-4BC8-4D49-A1DB-9FB9770178FB}" srcId="{55395F63-CB3F-4A9E-95F3-F55C19475C04}" destId="{90071BF6-74E1-43A2-B2D6-5EF5EDD48858}" srcOrd="4" destOrd="0" parTransId="{3C7D2C1D-5D12-4C81-AAEA-2A8B80186D0B}" sibTransId="{6DFE257C-980F-4AC6-B074-348C0191F9F5}"/>
    <dgm:cxn modelId="{F3B3B723-BD10-4E73-BAB0-0E8F0B51EC28}" type="presParOf" srcId="{1E415FDE-27FA-4A7A-A429-37F5B3359DE7}" destId="{321C83BA-42C2-4930-B663-4C3512554070}" srcOrd="0" destOrd="0" presId="urn:microsoft.com/office/officeart/2008/layout/LinedList"/>
    <dgm:cxn modelId="{C6443D9E-1DC8-4CF6-BA1F-1436A10BE602}" type="presParOf" srcId="{1E415FDE-27FA-4A7A-A429-37F5B3359DE7}" destId="{B618AEF9-D601-4D0C-B900-C9A4BD562828}" srcOrd="1" destOrd="0" presId="urn:microsoft.com/office/officeart/2008/layout/LinedList"/>
    <dgm:cxn modelId="{1E5E0597-1C99-4490-83FB-8969D9CBDD79}" type="presParOf" srcId="{B618AEF9-D601-4D0C-B900-C9A4BD562828}" destId="{9D6D5334-70A4-4F35-A550-19C97D1EE4E9}" srcOrd="0" destOrd="0" presId="urn:microsoft.com/office/officeart/2008/layout/LinedList"/>
    <dgm:cxn modelId="{0E55B303-1299-4795-A7AE-6CC97772574F}" type="presParOf" srcId="{B618AEF9-D601-4D0C-B900-C9A4BD562828}" destId="{E4B408E2-3758-4802-B83E-D61646DC852F}" srcOrd="1" destOrd="0" presId="urn:microsoft.com/office/officeart/2008/layout/LinedList"/>
    <dgm:cxn modelId="{005792BD-3A8E-46EC-A4DC-58403E554B87}" type="presParOf" srcId="{1E415FDE-27FA-4A7A-A429-37F5B3359DE7}" destId="{D9A92F9C-A0D8-4F25-ACB1-AEA1A7542B08}" srcOrd="2" destOrd="0" presId="urn:microsoft.com/office/officeart/2008/layout/LinedList"/>
    <dgm:cxn modelId="{10A1DC21-5BC3-4C19-BADE-23104C1331BB}" type="presParOf" srcId="{1E415FDE-27FA-4A7A-A429-37F5B3359DE7}" destId="{4E645BEA-9263-4656-9AC3-611CA6E07D14}" srcOrd="3" destOrd="0" presId="urn:microsoft.com/office/officeart/2008/layout/LinedList"/>
    <dgm:cxn modelId="{0A6A91CF-2B45-4A9A-B9E1-BB13266C13EE}" type="presParOf" srcId="{4E645BEA-9263-4656-9AC3-611CA6E07D14}" destId="{D3AFAF22-385C-47D5-9951-2EC86BF5C99D}" srcOrd="0" destOrd="0" presId="urn:microsoft.com/office/officeart/2008/layout/LinedList"/>
    <dgm:cxn modelId="{23577ADB-58A1-4508-B36B-6B348F336C23}" type="presParOf" srcId="{4E645BEA-9263-4656-9AC3-611CA6E07D14}" destId="{EB002F2B-A83F-41B6-8910-7AD7F7FD0FAC}" srcOrd="1" destOrd="0" presId="urn:microsoft.com/office/officeart/2008/layout/LinedList"/>
    <dgm:cxn modelId="{5EBF8331-99EA-459D-A2F3-E22AE4D1FFB1}" type="presParOf" srcId="{1E415FDE-27FA-4A7A-A429-37F5B3359DE7}" destId="{FDC68DBD-5294-4935-91E9-FB47220F50BD}" srcOrd="4" destOrd="0" presId="urn:microsoft.com/office/officeart/2008/layout/LinedList"/>
    <dgm:cxn modelId="{1DC24642-1D19-4C93-A12B-DE38A049D237}" type="presParOf" srcId="{1E415FDE-27FA-4A7A-A429-37F5B3359DE7}" destId="{996AB43F-9083-49C9-930F-9684AC1B433E}" srcOrd="5" destOrd="0" presId="urn:microsoft.com/office/officeart/2008/layout/LinedList"/>
    <dgm:cxn modelId="{DF3AA8CD-9B67-417A-B977-9DA34847071D}" type="presParOf" srcId="{996AB43F-9083-49C9-930F-9684AC1B433E}" destId="{F434DB60-6848-4DED-92C3-44FD8397FCEE}" srcOrd="0" destOrd="0" presId="urn:microsoft.com/office/officeart/2008/layout/LinedList"/>
    <dgm:cxn modelId="{56F17416-9F86-43AA-8FF5-CF8917A9728D}" type="presParOf" srcId="{996AB43F-9083-49C9-930F-9684AC1B433E}" destId="{05E92D03-E1BF-4B74-920D-81E08E7E0E4C}" srcOrd="1" destOrd="0" presId="urn:microsoft.com/office/officeart/2008/layout/LinedList"/>
    <dgm:cxn modelId="{5299FCDE-0A32-4E68-BFFA-57493BA16003}" type="presParOf" srcId="{1E415FDE-27FA-4A7A-A429-37F5B3359DE7}" destId="{D9D05FFA-EFC1-43D4-B4FE-7FBC02BD6FB5}" srcOrd="6" destOrd="0" presId="urn:microsoft.com/office/officeart/2008/layout/LinedList"/>
    <dgm:cxn modelId="{F52D0DE4-498F-4200-B7D6-BEF49267DD0A}" type="presParOf" srcId="{1E415FDE-27FA-4A7A-A429-37F5B3359DE7}" destId="{57A78943-2A35-4DD7-9EB3-61D4671798FA}" srcOrd="7" destOrd="0" presId="urn:microsoft.com/office/officeart/2008/layout/LinedList"/>
    <dgm:cxn modelId="{D33F51F5-D5BC-48B7-882D-D311F005D63A}" type="presParOf" srcId="{57A78943-2A35-4DD7-9EB3-61D4671798FA}" destId="{8B774959-5C5A-4C52-A9DA-6E0C76B29416}" srcOrd="0" destOrd="0" presId="urn:microsoft.com/office/officeart/2008/layout/LinedList"/>
    <dgm:cxn modelId="{EB293180-3284-48F5-A435-D796C3495874}" type="presParOf" srcId="{57A78943-2A35-4DD7-9EB3-61D4671798FA}" destId="{35E92B56-9F2E-48CD-89CC-0742936E7E94}" srcOrd="1" destOrd="0" presId="urn:microsoft.com/office/officeart/2008/layout/LinedList"/>
    <dgm:cxn modelId="{24B37A52-4360-470B-AF15-25AD8A637A3A}" type="presParOf" srcId="{1E415FDE-27FA-4A7A-A429-37F5B3359DE7}" destId="{20C87B30-4408-47CF-9448-C163EA2637D5}" srcOrd="8" destOrd="0" presId="urn:microsoft.com/office/officeart/2008/layout/LinedList"/>
    <dgm:cxn modelId="{7CB16F8A-DDC5-4B03-A01D-95404CBB68ED}" type="presParOf" srcId="{1E415FDE-27FA-4A7A-A429-37F5B3359DE7}" destId="{54E2B5DF-C5D3-4017-8B00-87775A4E298F}" srcOrd="9" destOrd="0" presId="urn:microsoft.com/office/officeart/2008/layout/LinedList"/>
    <dgm:cxn modelId="{C032B553-D3B6-4389-90E5-76ED081F721D}" type="presParOf" srcId="{54E2B5DF-C5D3-4017-8B00-87775A4E298F}" destId="{7E3D47A7-1AB3-4188-BB2F-7B1FA16C3C5D}" srcOrd="0" destOrd="0" presId="urn:microsoft.com/office/officeart/2008/layout/LinedList"/>
    <dgm:cxn modelId="{2FBA407E-CF5A-4CE9-B904-8ED56AE4856F}" type="presParOf" srcId="{54E2B5DF-C5D3-4017-8B00-87775A4E298F}" destId="{EE00B853-3337-4F99-93C7-40E3DEA5481C}" srcOrd="1" destOrd="0" presId="urn:microsoft.com/office/officeart/2008/layout/LinedList"/>
    <dgm:cxn modelId="{8DCBA6E9-ABCA-45F5-B6D0-7B78C72E2A4B}" type="presParOf" srcId="{1E415FDE-27FA-4A7A-A429-37F5B3359DE7}" destId="{E41F3D7D-C495-4DAD-86FE-1A061A082981}" srcOrd="10" destOrd="0" presId="urn:microsoft.com/office/officeart/2008/layout/LinedList"/>
    <dgm:cxn modelId="{0CC25FA4-B6C7-4208-B680-B17B59B39C93}" type="presParOf" srcId="{1E415FDE-27FA-4A7A-A429-37F5B3359DE7}" destId="{DB99B6C3-8E83-462A-8A54-33B4AB13FF23}" srcOrd="11" destOrd="0" presId="urn:microsoft.com/office/officeart/2008/layout/LinedList"/>
    <dgm:cxn modelId="{DC5E31B3-AE07-4B2C-82B2-CC81F80169E4}" type="presParOf" srcId="{DB99B6C3-8E83-462A-8A54-33B4AB13FF23}" destId="{351C9083-1E37-46F9-B121-1D5E64B1C58F}" srcOrd="0" destOrd="0" presId="urn:microsoft.com/office/officeart/2008/layout/LinedList"/>
    <dgm:cxn modelId="{F763E22A-A133-4679-9EE5-35A5E802EF36}" type="presParOf" srcId="{DB99B6C3-8E83-462A-8A54-33B4AB13FF23}" destId="{24FABB30-95BA-4DD2-BB02-5969FE782FF4}" srcOrd="1" destOrd="0" presId="urn:microsoft.com/office/officeart/2008/layout/LinedList"/>
    <dgm:cxn modelId="{D3D6CCC2-5BDF-470C-B88A-4BA0E29308EB}" type="presParOf" srcId="{1E415FDE-27FA-4A7A-A429-37F5B3359DE7}" destId="{70ECC6EF-DCC1-4CF3-837A-E5259EC869C5}" srcOrd="12" destOrd="0" presId="urn:microsoft.com/office/officeart/2008/layout/LinedList"/>
    <dgm:cxn modelId="{F0BF8CC3-57BF-4BFE-9A53-1211B49DB3CA}" type="presParOf" srcId="{1E415FDE-27FA-4A7A-A429-37F5B3359DE7}" destId="{7C0586E2-13FE-4F2E-9EF2-731A9AE7F148}" srcOrd="13" destOrd="0" presId="urn:microsoft.com/office/officeart/2008/layout/LinedList"/>
    <dgm:cxn modelId="{0B7E9C12-8AA2-4DAD-A090-4ED05F0989A4}" type="presParOf" srcId="{7C0586E2-13FE-4F2E-9EF2-731A9AE7F148}" destId="{7E76EA0E-3A1F-41DF-9D89-89C7EB8C3066}" srcOrd="0" destOrd="0" presId="urn:microsoft.com/office/officeart/2008/layout/LinedList"/>
    <dgm:cxn modelId="{FF736A16-C858-485B-8409-0C651504EE0A}" type="presParOf" srcId="{7C0586E2-13FE-4F2E-9EF2-731A9AE7F148}" destId="{47267509-76DF-473F-BED4-64EEA2F27240}" srcOrd="1" destOrd="0" presId="urn:microsoft.com/office/officeart/2008/layout/LinedList"/>
    <dgm:cxn modelId="{8298916D-F787-401C-B720-2DDC38556740}" type="presParOf" srcId="{1E415FDE-27FA-4A7A-A429-37F5B3359DE7}" destId="{19BEC056-A5E3-46DA-B07B-E86EBD50085C}" srcOrd="14" destOrd="0" presId="urn:microsoft.com/office/officeart/2008/layout/LinedList"/>
    <dgm:cxn modelId="{564701B7-6B73-4BEF-9866-9A5A175F098B}" type="presParOf" srcId="{1E415FDE-27FA-4A7A-A429-37F5B3359DE7}" destId="{89C5206D-9C90-47EA-8168-876D12FB01AF}" srcOrd="15" destOrd="0" presId="urn:microsoft.com/office/officeart/2008/layout/LinedList"/>
    <dgm:cxn modelId="{60923847-9890-4F92-93B5-F41D88CBAF65}" type="presParOf" srcId="{89C5206D-9C90-47EA-8168-876D12FB01AF}" destId="{2BD44196-4609-4C5A-A6F3-4C9C5A5B2D4A}" srcOrd="0" destOrd="0" presId="urn:microsoft.com/office/officeart/2008/layout/LinedList"/>
    <dgm:cxn modelId="{8BF8D311-62A3-4BDE-9998-55EA4F09F293}" type="presParOf" srcId="{89C5206D-9C90-47EA-8168-876D12FB01AF}" destId="{C31A2489-C5FA-4699-9DB0-39509F1F7C54}" srcOrd="1" destOrd="0" presId="urn:microsoft.com/office/officeart/2008/layout/LinedList"/>
    <dgm:cxn modelId="{450A57E0-E77B-4AFF-8EE0-3ADB99B81B91}" type="presParOf" srcId="{1E415FDE-27FA-4A7A-A429-37F5B3359DE7}" destId="{4F41A1DF-C3E4-4B2D-842D-6D354D6105D1}" srcOrd="16" destOrd="0" presId="urn:microsoft.com/office/officeart/2008/layout/LinedList"/>
    <dgm:cxn modelId="{C755CA5F-ACA4-4263-AD71-C439DE205351}" type="presParOf" srcId="{1E415FDE-27FA-4A7A-A429-37F5B3359DE7}" destId="{192833D4-C61D-456C-815A-4BBA9B16BAD2}" srcOrd="17" destOrd="0" presId="urn:microsoft.com/office/officeart/2008/layout/LinedList"/>
    <dgm:cxn modelId="{D21F79DC-8D84-447D-83BA-3B09CD4CFD87}" type="presParOf" srcId="{192833D4-C61D-456C-815A-4BBA9B16BAD2}" destId="{8DC617C8-FCF3-4EC0-9B83-2671223A108A}" srcOrd="0" destOrd="0" presId="urn:microsoft.com/office/officeart/2008/layout/LinedList"/>
    <dgm:cxn modelId="{F3EA482A-3CCB-43CD-AAE1-BDEF85DD060E}" type="presParOf" srcId="{192833D4-C61D-456C-815A-4BBA9B16BAD2}" destId="{E4841B20-3382-4E65-B226-E5BA8C673F6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0246B-8588-41A4-B83E-BE4287F63443}">
      <dsp:nvSpPr>
        <dsp:cNvPr id="0" name=""/>
        <dsp:cNvSpPr/>
      </dsp:nvSpPr>
      <dsp:spPr>
        <a:xfrm>
          <a:off x="0" y="3255"/>
          <a:ext cx="7086811" cy="627678"/>
        </a:xfrm>
        <a:prstGeom prst="roundRect">
          <a:avLst>
            <a:gd name="adj" fmla="val 10000"/>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CEB6B436-A33F-44ED-BCD8-A817F4A12A71}">
      <dsp:nvSpPr>
        <dsp:cNvPr id="0" name=""/>
        <dsp:cNvSpPr/>
      </dsp:nvSpPr>
      <dsp:spPr>
        <a:xfrm>
          <a:off x="189872" y="144483"/>
          <a:ext cx="345560" cy="3452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76EE38-4F64-448F-A8C2-4C033036B18B}">
      <dsp:nvSpPr>
        <dsp:cNvPr id="0" name=""/>
        <dsp:cNvSpPr/>
      </dsp:nvSpPr>
      <dsp:spPr>
        <a:xfrm>
          <a:off x="725305" y="3255"/>
          <a:ext cx="6339536" cy="666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581" tIns="70581" rIns="70581" bIns="70581"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002060"/>
              </a:solidFill>
              <a:latin typeface="Calibri" panose="020F0502020204030204" pitchFamily="34" charset="0"/>
              <a:cs typeface="Calibri" panose="020F0502020204030204" pitchFamily="34" charset="0"/>
            </a:rPr>
            <a:t>Top agents (e.g., Diana Rojo) deliver both high satisfaction and quick resolutions.</a:t>
          </a:r>
        </a:p>
      </dsp:txBody>
      <dsp:txXfrm>
        <a:off x="725305" y="3255"/>
        <a:ext cx="6339536" cy="666907"/>
      </dsp:txXfrm>
    </dsp:sp>
    <dsp:sp modelId="{4ACFA144-4E6F-483F-B202-F7BF5D0B12D0}">
      <dsp:nvSpPr>
        <dsp:cNvPr id="0" name=""/>
        <dsp:cNvSpPr/>
      </dsp:nvSpPr>
      <dsp:spPr>
        <a:xfrm>
          <a:off x="0" y="780412"/>
          <a:ext cx="7086811" cy="627678"/>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9F7DD6FC-B347-450E-9CDB-EFD4303E467B}">
      <dsp:nvSpPr>
        <dsp:cNvPr id="0" name=""/>
        <dsp:cNvSpPr/>
      </dsp:nvSpPr>
      <dsp:spPr>
        <a:xfrm>
          <a:off x="189872" y="978118"/>
          <a:ext cx="345560" cy="3452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F9CEDA-096C-402B-AF66-993FD369328C}">
      <dsp:nvSpPr>
        <dsp:cNvPr id="0" name=""/>
        <dsp:cNvSpPr/>
      </dsp:nvSpPr>
      <dsp:spPr>
        <a:xfrm>
          <a:off x="725305" y="836890"/>
          <a:ext cx="6339536" cy="666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581" tIns="70581" rIns="70581" bIns="70581"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002060"/>
              </a:solidFill>
              <a:latin typeface="Calibri" panose="020F0502020204030204" pitchFamily="34" charset="0"/>
              <a:cs typeface="Calibri" panose="020F0502020204030204" pitchFamily="34" charset="0"/>
            </a:rPr>
            <a:t>High ticket volume does not equal high performance — skill matters more.</a:t>
          </a:r>
        </a:p>
      </dsp:txBody>
      <dsp:txXfrm>
        <a:off x="725305" y="836890"/>
        <a:ext cx="6339536" cy="666907"/>
      </dsp:txXfrm>
    </dsp:sp>
    <dsp:sp modelId="{F8991343-0F54-45B0-A6D6-FF15BA3570B6}">
      <dsp:nvSpPr>
        <dsp:cNvPr id="0" name=""/>
        <dsp:cNvSpPr/>
      </dsp:nvSpPr>
      <dsp:spPr>
        <a:xfrm>
          <a:off x="0" y="1681823"/>
          <a:ext cx="7086811" cy="627678"/>
        </a:xfrm>
        <a:prstGeom prst="roundRect">
          <a:avLst>
            <a:gd name="adj" fmla="val 10000"/>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4E98C392-4B16-4827-B5DC-1EE751836228}">
      <dsp:nvSpPr>
        <dsp:cNvPr id="0" name=""/>
        <dsp:cNvSpPr/>
      </dsp:nvSpPr>
      <dsp:spPr>
        <a:xfrm>
          <a:off x="189872" y="1811753"/>
          <a:ext cx="345560" cy="3452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0538D3-3711-4CBB-9DF4-60B2C93983C0}">
      <dsp:nvSpPr>
        <dsp:cNvPr id="0" name=""/>
        <dsp:cNvSpPr/>
      </dsp:nvSpPr>
      <dsp:spPr>
        <a:xfrm>
          <a:off x="725305" y="1670525"/>
          <a:ext cx="6339536" cy="666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581" tIns="70581" rIns="70581" bIns="70581"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002060"/>
              </a:solidFill>
              <a:latin typeface="Calibri" panose="020F0502020204030204" pitchFamily="34" charset="0"/>
              <a:cs typeface="Calibri" panose="020F0502020204030204" pitchFamily="34" charset="0"/>
            </a:rPr>
            <a:t>Hardware requests have the longest resolution time due to physical dependencies.</a:t>
          </a:r>
        </a:p>
      </dsp:txBody>
      <dsp:txXfrm>
        <a:off x="725305" y="1670525"/>
        <a:ext cx="6339536" cy="666907"/>
      </dsp:txXfrm>
    </dsp:sp>
    <dsp:sp modelId="{CED7B070-43DD-4D37-BC60-99C7CBE4940C}">
      <dsp:nvSpPr>
        <dsp:cNvPr id="0" name=""/>
        <dsp:cNvSpPr/>
      </dsp:nvSpPr>
      <dsp:spPr>
        <a:xfrm>
          <a:off x="0" y="2504160"/>
          <a:ext cx="7086811" cy="627678"/>
        </a:xfrm>
        <a:prstGeom prst="roundRect">
          <a:avLst>
            <a:gd name="adj" fmla="val 10000"/>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F6226E2A-7BD0-4E18-9E38-ED10CD5295A8}">
      <dsp:nvSpPr>
        <dsp:cNvPr id="0" name=""/>
        <dsp:cNvSpPr/>
      </dsp:nvSpPr>
      <dsp:spPr>
        <a:xfrm>
          <a:off x="189872" y="2645388"/>
          <a:ext cx="345560" cy="3452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210258-85A4-49D2-A0D2-ECF752914B98}">
      <dsp:nvSpPr>
        <dsp:cNvPr id="0" name=""/>
        <dsp:cNvSpPr/>
      </dsp:nvSpPr>
      <dsp:spPr>
        <a:xfrm>
          <a:off x="725305" y="2504160"/>
          <a:ext cx="6339536" cy="666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581" tIns="70581" rIns="70581" bIns="70581"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002060"/>
              </a:solidFill>
              <a:latin typeface="Calibri" panose="020F0502020204030204" pitchFamily="34" charset="0"/>
              <a:cs typeface="Calibri" panose="020F0502020204030204" pitchFamily="34" charset="0"/>
            </a:rPr>
            <a:t>Resolution time spiked in June, indicating tool or resource strain under pressure.</a:t>
          </a:r>
        </a:p>
      </dsp:txBody>
      <dsp:txXfrm>
        <a:off x="725305" y="2504160"/>
        <a:ext cx="6339536" cy="666907"/>
      </dsp:txXfrm>
    </dsp:sp>
    <dsp:sp modelId="{AFD602ED-B9C4-4A89-9106-73C078FBFF08}">
      <dsp:nvSpPr>
        <dsp:cNvPr id="0" name=""/>
        <dsp:cNvSpPr/>
      </dsp:nvSpPr>
      <dsp:spPr>
        <a:xfrm>
          <a:off x="0" y="3337795"/>
          <a:ext cx="7086811" cy="627678"/>
        </a:xfrm>
        <a:prstGeom prst="roundRect">
          <a:avLst>
            <a:gd name="adj" fmla="val 10000"/>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24EC9F52-C24D-4E7B-9519-644D326F0593}">
      <dsp:nvSpPr>
        <dsp:cNvPr id="0" name=""/>
        <dsp:cNvSpPr/>
      </dsp:nvSpPr>
      <dsp:spPr>
        <a:xfrm>
          <a:off x="189872" y="3479023"/>
          <a:ext cx="345560" cy="3452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A29C2D-265C-4C8D-AE3E-BABC2CA553C4}">
      <dsp:nvSpPr>
        <dsp:cNvPr id="0" name=""/>
        <dsp:cNvSpPr/>
      </dsp:nvSpPr>
      <dsp:spPr>
        <a:xfrm>
          <a:off x="725305" y="3337795"/>
          <a:ext cx="6339536" cy="666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581" tIns="70581" rIns="70581" bIns="70581"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002060"/>
              </a:solidFill>
              <a:latin typeface="Calibri" panose="020F0502020204030204" pitchFamily="34" charset="0"/>
              <a:cs typeface="Calibri" panose="020F0502020204030204" pitchFamily="34" charset="0"/>
            </a:rPr>
            <a:t>Agent performance is steady overall — no immediate firing needed.</a:t>
          </a:r>
        </a:p>
      </dsp:txBody>
      <dsp:txXfrm>
        <a:off x="725305" y="3337795"/>
        <a:ext cx="6339536" cy="666907"/>
      </dsp:txXfrm>
    </dsp:sp>
    <dsp:sp modelId="{00F397C7-C42C-4E37-B2B2-7036AB50F639}">
      <dsp:nvSpPr>
        <dsp:cNvPr id="0" name=""/>
        <dsp:cNvSpPr/>
      </dsp:nvSpPr>
      <dsp:spPr>
        <a:xfrm>
          <a:off x="0" y="4171430"/>
          <a:ext cx="7086811" cy="627678"/>
        </a:xfrm>
        <a:prstGeom prst="roundRect">
          <a:avLst>
            <a:gd name="adj" fmla="val 10000"/>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BBEF5459-30A5-4CFE-AAE1-0172389185EB}">
      <dsp:nvSpPr>
        <dsp:cNvPr id="0" name=""/>
        <dsp:cNvSpPr/>
      </dsp:nvSpPr>
      <dsp:spPr>
        <a:xfrm>
          <a:off x="189872" y="4312658"/>
          <a:ext cx="345560" cy="34522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8A8D8A-A180-428F-A0C0-9184C4F56215}">
      <dsp:nvSpPr>
        <dsp:cNvPr id="0" name=""/>
        <dsp:cNvSpPr/>
      </dsp:nvSpPr>
      <dsp:spPr>
        <a:xfrm>
          <a:off x="725305" y="4171430"/>
          <a:ext cx="6339536" cy="666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581" tIns="70581" rIns="70581" bIns="70581"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002060"/>
              </a:solidFill>
              <a:latin typeface="Calibri" panose="020F0502020204030204" pitchFamily="34" charset="0"/>
              <a:cs typeface="Calibri" panose="020F0502020204030204" pitchFamily="34" charset="0"/>
            </a:rPr>
            <a:t>Current tools are adequate, but not optimized for high-demand periods.</a:t>
          </a:r>
        </a:p>
      </dsp:txBody>
      <dsp:txXfrm>
        <a:off x="725305" y="4171430"/>
        <a:ext cx="6339536" cy="666907"/>
      </dsp:txXfrm>
    </dsp:sp>
    <dsp:sp modelId="{3793BB8F-EBFB-41CD-AF2F-4A757E9D06DA}">
      <dsp:nvSpPr>
        <dsp:cNvPr id="0" name=""/>
        <dsp:cNvSpPr/>
      </dsp:nvSpPr>
      <dsp:spPr>
        <a:xfrm>
          <a:off x="0" y="5005065"/>
          <a:ext cx="7086811" cy="627678"/>
        </a:xfrm>
        <a:prstGeom prst="roundRect">
          <a:avLst>
            <a:gd name="adj" fmla="val 10000"/>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5D175C96-838E-44CA-8617-74F28D77BECE}">
      <dsp:nvSpPr>
        <dsp:cNvPr id="0" name=""/>
        <dsp:cNvSpPr/>
      </dsp:nvSpPr>
      <dsp:spPr>
        <a:xfrm>
          <a:off x="189872" y="5146293"/>
          <a:ext cx="345560" cy="34522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310D7B-B642-4B45-BDD7-5835345C2FE6}">
      <dsp:nvSpPr>
        <dsp:cNvPr id="0" name=""/>
        <dsp:cNvSpPr/>
      </dsp:nvSpPr>
      <dsp:spPr>
        <a:xfrm>
          <a:off x="725305" y="5005065"/>
          <a:ext cx="6339536" cy="666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581" tIns="70581" rIns="70581" bIns="70581"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002060"/>
              </a:solidFill>
              <a:latin typeface="Calibri" panose="020F0502020204030204" pitchFamily="34" charset="0"/>
              <a:cs typeface="Calibri" panose="020F0502020204030204" pitchFamily="34" charset="0"/>
            </a:rPr>
            <a:t>Training and workflow optimization offer the best short-term return on investment.</a:t>
          </a:r>
        </a:p>
      </dsp:txBody>
      <dsp:txXfrm>
        <a:off x="725305" y="5005065"/>
        <a:ext cx="6339536" cy="6669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C83BA-42C2-4930-B663-4C3512554070}">
      <dsp:nvSpPr>
        <dsp:cNvPr id="0" name=""/>
        <dsp:cNvSpPr/>
      </dsp:nvSpPr>
      <dsp:spPr>
        <a:xfrm>
          <a:off x="0" y="695"/>
          <a:ext cx="773576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6D5334-70A4-4F35-A550-19C97D1EE4E9}">
      <dsp:nvSpPr>
        <dsp:cNvPr id="0" name=""/>
        <dsp:cNvSpPr/>
      </dsp:nvSpPr>
      <dsp:spPr>
        <a:xfrm>
          <a:off x="0" y="695"/>
          <a:ext cx="7735766" cy="633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bg2"/>
              </a:solidFill>
              <a:latin typeface="Calibri" panose="020F0502020204030204" pitchFamily="34" charset="0"/>
              <a:cs typeface="Calibri" panose="020F0502020204030204" pitchFamily="34" charset="0"/>
            </a:rPr>
            <a:t>Short-Term Recommendations :</a:t>
          </a:r>
          <a:endParaRPr lang="en-US" sz="2000" b="1" kern="1200" dirty="0">
            <a:solidFill>
              <a:schemeClr val="bg2"/>
            </a:solidFill>
            <a:latin typeface="Calibri" panose="020F0502020204030204" pitchFamily="34" charset="0"/>
            <a:cs typeface="Calibri" panose="020F0502020204030204" pitchFamily="34" charset="0"/>
          </a:endParaRPr>
        </a:p>
      </dsp:txBody>
      <dsp:txXfrm>
        <a:off x="0" y="695"/>
        <a:ext cx="7735766" cy="633329"/>
      </dsp:txXfrm>
    </dsp:sp>
    <dsp:sp modelId="{D9A92F9C-A0D8-4F25-ACB1-AEA1A7542B08}">
      <dsp:nvSpPr>
        <dsp:cNvPr id="0" name=""/>
        <dsp:cNvSpPr/>
      </dsp:nvSpPr>
      <dsp:spPr>
        <a:xfrm>
          <a:off x="0" y="634025"/>
          <a:ext cx="7735766" cy="0"/>
        </a:xfrm>
        <a:prstGeom prst="line">
          <a:avLst/>
        </a:prstGeom>
        <a:solidFill>
          <a:schemeClr val="accent2">
            <a:hueOff val="961610"/>
            <a:satOff val="1026"/>
            <a:lumOff val="319"/>
            <a:alphaOff val="0"/>
          </a:schemeClr>
        </a:solidFill>
        <a:ln w="12700" cap="flat" cmpd="sng" algn="ctr">
          <a:solidFill>
            <a:schemeClr val="accent2">
              <a:hueOff val="961610"/>
              <a:satOff val="1026"/>
              <a:lumOff val="3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AFAF22-385C-47D5-9951-2EC86BF5C99D}">
      <dsp:nvSpPr>
        <dsp:cNvPr id="0" name=""/>
        <dsp:cNvSpPr/>
      </dsp:nvSpPr>
      <dsp:spPr>
        <a:xfrm>
          <a:off x="0" y="634025"/>
          <a:ext cx="7735766" cy="633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latin typeface="Calibri" panose="020F0502020204030204" pitchFamily="34" charset="0"/>
              <a:cs typeface="Calibri" panose="020F0502020204030204" pitchFamily="34" charset="0"/>
            </a:rPr>
            <a:t>🧠 </a:t>
          </a:r>
          <a:r>
            <a:rPr lang="en-IN" sz="2000" b="1" kern="1200" dirty="0">
              <a:solidFill>
                <a:srgbClr val="002060"/>
              </a:solidFill>
              <a:latin typeface="Calibri" panose="020F0502020204030204" pitchFamily="34" charset="0"/>
              <a:cs typeface="Calibri" panose="020F0502020204030204" pitchFamily="34" charset="0"/>
            </a:rPr>
            <a:t>Train existing agents with high resolution times or low satisfaction</a:t>
          </a:r>
          <a:endParaRPr lang="en-US" sz="2000" b="1" kern="1200" dirty="0">
            <a:solidFill>
              <a:srgbClr val="002060"/>
            </a:solidFill>
            <a:latin typeface="Calibri" panose="020F0502020204030204" pitchFamily="34" charset="0"/>
            <a:cs typeface="Calibri" panose="020F0502020204030204" pitchFamily="34" charset="0"/>
          </a:endParaRPr>
        </a:p>
      </dsp:txBody>
      <dsp:txXfrm>
        <a:off x="0" y="634025"/>
        <a:ext cx="7735766" cy="633329"/>
      </dsp:txXfrm>
    </dsp:sp>
    <dsp:sp modelId="{FDC68DBD-5294-4935-91E9-FB47220F50BD}">
      <dsp:nvSpPr>
        <dsp:cNvPr id="0" name=""/>
        <dsp:cNvSpPr/>
      </dsp:nvSpPr>
      <dsp:spPr>
        <a:xfrm>
          <a:off x="0" y="1267355"/>
          <a:ext cx="7735766" cy="0"/>
        </a:xfrm>
        <a:prstGeom prst="line">
          <a:avLst/>
        </a:prstGeom>
        <a:solidFill>
          <a:schemeClr val="accent2">
            <a:hueOff val="1923220"/>
            <a:satOff val="2051"/>
            <a:lumOff val="638"/>
            <a:alphaOff val="0"/>
          </a:schemeClr>
        </a:solidFill>
        <a:ln w="12700" cap="flat" cmpd="sng" algn="ctr">
          <a:solidFill>
            <a:schemeClr val="accent2">
              <a:hueOff val="1923220"/>
              <a:satOff val="2051"/>
              <a:lumOff val="6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34DB60-6848-4DED-92C3-44FD8397FCEE}">
      <dsp:nvSpPr>
        <dsp:cNvPr id="0" name=""/>
        <dsp:cNvSpPr/>
      </dsp:nvSpPr>
      <dsp:spPr>
        <a:xfrm>
          <a:off x="0" y="1267355"/>
          <a:ext cx="7735766" cy="633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solidFill>
                <a:srgbClr val="002060"/>
              </a:solidFill>
              <a:latin typeface="Calibri" panose="020F0502020204030204" pitchFamily="34" charset="0"/>
              <a:cs typeface="Calibri" panose="020F0502020204030204" pitchFamily="34" charset="0"/>
            </a:rPr>
            <a:t>🔄 Standardize workflows for handling hardware requests</a:t>
          </a:r>
          <a:endParaRPr lang="en-US" sz="2000" b="1" kern="1200" dirty="0">
            <a:solidFill>
              <a:srgbClr val="002060"/>
            </a:solidFill>
            <a:latin typeface="Calibri" panose="020F0502020204030204" pitchFamily="34" charset="0"/>
            <a:cs typeface="Calibri" panose="020F0502020204030204" pitchFamily="34" charset="0"/>
          </a:endParaRPr>
        </a:p>
      </dsp:txBody>
      <dsp:txXfrm>
        <a:off x="0" y="1267355"/>
        <a:ext cx="7735766" cy="633329"/>
      </dsp:txXfrm>
    </dsp:sp>
    <dsp:sp modelId="{D9D05FFA-EFC1-43D4-B4FE-7FBC02BD6FB5}">
      <dsp:nvSpPr>
        <dsp:cNvPr id="0" name=""/>
        <dsp:cNvSpPr/>
      </dsp:nvSpPr>
      <dsp:spPr>
        <a:xfrm>
          <a:off x="0" y="1900684"/>
          <a:ext cx="7735766" cy="0"/>
        </a:xfrm>
        <a:prstGeom prst="line">
          <a:avLst/>
        </a:prstGeom>
        <a:solidFill>
          <a:schemeClr val="accent2">
            <a:hueOff val="2884830"/>
            <a:satOff val="3077"/>
            <a:lumOff val="957"/>
            <a:alphaOff val="0"/>
          </a:schemeClr>
        </a:solidFill>
        <a:ln w="12700" cap="flat" cmpd="sng" algn="ctr">
          <a:solidFill>
            <a:schemeClr val="accent2">
              <a:hueOff val="2884830"/>
              <a:satOff val="3077"/>
              <a:lumOff val="9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74959-5C5A-4C52-A9DA-6E0C76B29416}">
      <dsp:nvSpPr>
        <dsp:cNvPr id="0" name=""/>
        <dsp:cNvSpPr/>
      </dsp:nvSpPr>
      <dsp:spPr>
        <a:xfrm>
          <a:off x="0" y="1900684"/>
          <a:ext cx="7735766" cy="633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solidFill>
                <a:srgbClr val="002060"/>
              </a:solidFill>
              <a:latin typeface="Calibri" panose="020F0502020204030204" pitchFamily="34" charset="0"/>
              <a:cs typeface="Calibri" panose="020F0502020204030204" pitchFamily="34" charset="0"/>
            </a:rPr>
            <a:t>📊 Monitor performance regularly and provide feedback</a:t>
          </a:r>
          <a:endParaRPr lang="en-US" sz="2000" b="1" kern="1200" dirty="0">
            <a:solidFill>
              <a:srgbClr val="002060"/>
            </a:solidFill>
            <a:latin typeface="Calibri" panose="020F0502020204030204" pitchFamily="34" charset="0"/>
            <a:cs typeface="Calibri" panose="020F0502020204030204" pitchFamily="34" charset="0"/>
          </a:endParaRPr>
        </a:p>
      </dsp:txBody>
      <dsp:txXfrm>
        <a:off x="0" y="1900684"/>
        <a:ext cx="7735766" cy="633329"/>
      </dsp:txXfrm>
    </dsp:sp>
    <dsp:sp modelId="{20C87B30-4408-47CF-9448-C163EA2637D5}">
      <dsp:nvSpPr>
        <dsp:cNvPr id="0" name=""/>
        <dsp:cNvSpPr/>
      </dsp:nvSpPr>
      <dsp:spPr>
        <a:xfrm>
          <a:off x="0" y="2534014"/>
          <a:ext cx="7735766" cy="0"/>
        </a:xfrm>
        <a:prstGeom prst="line">
          <a:avLst/>
        </a:prstGeom>
        <a:solidFill>
          <a:schemeClr val="accent2">
            <a:hueOff val="3846440"/>
            <a:satOff val="4103"/>
            <a:lumOff val="1275"/>
            <a:alphaOff val="0"/>
          </a:schemeClr>
        </a:solidFill>
        <a:ln w="12700" cap="flat" cmpd="sng" algn="ctr">
          <a:solidFill>
            <a:schemeClr val="accent2">
              <a:hueOff val="3846440"/>
              <a:satOff val="4103"/>
              <a:lumOff val="1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3D47A7-1AB3-4188-BB2F-7B1FA16C3C5D}">
      <dsp:nvSpPr>
        <dsp:cNvPr id="0" name=""/>
        <dsp:cNvSpPr/>
      </dsp:nvSpPr>
      <dsp:spPr>
        <a:xfrm>
          <a:off x="0" y="2534014"/>
          <a:ext cx="7735766" cy="633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solidFill>
                <a:srgbClr val="002060"/>
              </a:solidFill>
              <a:latin typeface="Calibri" panose="020F0502020204030204" pitchFamily="34" charset="0"/>
              <a:cs typeface="Calibri" panose="020F0502020204030204" pitchFamily="34" charset="0"/>
            </a:rPr>
            <a:t>⚖️ Balance ticket load to avoid agent overload</a:t>
          </a:r>
          <a:endParaRPr lang="en-US" sz="2000" b="1" kern="1200" dirty="0">
            <a:solidFill>
              <a:srgbClr val="002060"/>
            </a:solidFill>
            <a:latin typeface="Calibri" panose="020F0502020204030204" pitchFamily="34" charset="0"/>
            <a:cs typeface="Calibri" panose="020F0502020204030204" pitchFamily="34" charset="0"/>
          </a:endParaRPr>
        </a:p>
      </dsp:txBody>
      <dsp:txXfrm>
        <a:off x="0" y="2534014"/>
        <a:ext cx="7735766" cy="633329"/>
      </dsp:txXfrm>
    </dsp:sp>
    <dsp:sp modelId="{E41F3D7D-C495-4DAD-86FE-1A061A082981}">
      <dsp:nvSpPr>
        <dsp:cNvPr id="0" name=""/>
        <dsp:cNvSpPr/>
      </dsp:nvSpPr>
      <dsp:spPr>
        <a:xfrm>
          <a:off x="0" y="3167344"/>
          <a:ext cx="7735766" cy="0"/>
        </a:xfrm>
        <a:prstGeom prst="line">
          <a:avLst/>
        </a:prstGeom>
        <a:solidFill>
          <a:schemeClr val="accent2">
            <a:hueOff val="4808050"/>
            <a:satOff val="5128"/>
            <a:lumOff val="1594"/>
            <a:alphaOff val="0"/>
          </a:schemeClr>
        </a:solidFill>
        <a:ln w="12700" cap="flat" cmpd="sng" algn="ctr">
          <a:solidFill>
            <a:schemeClr val="accent2">
              <a:hueOff val="4808050"/>
              <a:satOff val="5128"/>
              <a:lumOff val="15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1C9083-1E37-46F9-B121-1D5E64B1C58F}">
      <dsp:nvSpPr>
        <dsp:cNvPr id="0" name=""/>
        <dsp:cNvSpPr/>
      </dsp:nvSpPr>
      <dsp:spPr>
        <a:xfrm>
          <a:off x="0" y="3167344"/>
          <a:ext cx="7735766" cy="633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bg2"/>
              </a:solidFill>
              <a:latin typeface="Calibri" panose="020F0502020204030204" pitchFamily="34" charset="0"/>
              <a:cs typeface="Calibri" panose="020F0502020204030204" pitchFamily="34" charset="0"/>
            </a:rPr>
            <a:t>Long-Term Recommendations:</a:t>
          </a:r>
        </a:p>
      </dsp:txBody>
      <dsp:txXfrm>
        <a:off x="0" y="3167344"/>
        <a:ext cx="7735766" cy="633329"/>
      </dsp:txXfrm>
    </dsp:sp>
    <dsp:sp modelId="{70ECC6EF-DCC1-4CF3-837A-E5259EC869C5}">
      <dsp:nvSpPr>
        <dsp:cNvPr id="0" name=""/>
        <dsp:cNvSpPr/>
      </dsp:nvSpPr>
      <dsp:spPr>
        <a:xfrm>
          <a:off x="0" y="3800674"/>
          <a:ext cx="7735766" cy="0"/>
        </a:xfrm>
        <a:prstGeom prst="line">
          <a:avLst/>
        </a:prstGeom>
        <a:solidFill>
          <a:schemeClr val="accent2">
            <a:hueOff val="5769660"/>
            <a:satOff val="6154"/>
            <a:lumOff val="1913"/>
            <a:alphaOff val="0"/>
          </a:schemeClr>
        </a:solidFill>
        <a:ln w="12700" cap="flat" cmpd="sng" algn="ctr">
          <a:solidFill>
            <a:schemeClr val="accent2">
              <a:hueOff val="5769660"/>
              <a:satOff val="6154"/>
              <a:lumOff val="19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76EA0E-3A1F-41DF-9D89-89C7EB8C3066}">
      <dsp:nvSpPr>
        <dsp:cNvPr id="0" name=""/>
        <dsp:cNvSpPr/>
      </dsp:nvSpPr>
      <dsp:spPr>
        <a:xfrm>
          <a:off x="0" y="3800674"/>
          <a:ext cx="7735766" cy="633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rgbClr val="002060"/>
              </a:solidFill>
              <a:latin typeface="Calibri" panose="020F0502020204030204" pitchFamily="34" charset="0"/>
              <a:cs typeface="Calibri" panose="020F0502020204030204" pitchFamily="34" charset="0"/>
            </a:rPr>
            <a:t>💻 Upgrade software/tools to improve efficiency during peak periods</a:t>
          </a:r>
        </a:p>
      </dsp:txBody>
      <dsp:txXfrm>
        <a:off x="0" y="3800674"/>
        <a:ext cx="7735766" cy="633329"/>
      </dsp:txXfrm>
    </dsp:sp>
    <dsp:sp modelId="{19BEC056-A5E3-46DA-B07B-E86EBD50085C}">
      <dsp:nvSpPr>
        <dsp:cNvPr id="0" name=""/>
        <dsp:cNvSpPr/>
      </dsp:nvSpPr>
      <dsp:spPr>
        <a:xfrm>
          <a:off x="0" y="4434003"/>
          <a:ext cx="7735766" cy="0"/>
        </a:xfrm>
        <a:prstGeom prst="line">
          <a:avLst/>
        </a:prstGeom>
        <a:solidFill>
          <a:schemeClr val="accent2">
            <a:hueOff val="6731270"/>
            <a:satOff val="7179"/>
            <a:lumOff val="2232"/>
            <a:alphaOff val="0"/>
          </a:schemeClr>
        </a:solidFill>
        <a:ln w="12700" cap="flat" cmpd="sng" algn="ctr">
          <a:solidFill>
            <a:schemeClr val="accent2">
              <a:hueOff val="6731270"/>
              <a:satOff val="7179"/>
              <a:lumOff val="22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44196-4609-4C5A-A6F3-4C9C5A5B2D4A}">
      <dsp:nvSpPr>
        <dsp:cNvPr id="0" name=""/>
        <dsp:cNvSpPr/>
      </dsp:nvSpPr>
      <dsp:spPr>
        <a:xfrm>
          <a:off x="0" y="4434003"/>
          <a:ext cx="7735766" cy="633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rgbClr val="002060"/>
              </a:solidFill>
              <a:latin typeface="Calibri" panose="020F0502020204030204" pitchFamily="34" charset="0"/>
              <a:cs typeface="Calibri" panose="020F0502020204030204" pitchFamily="34" charset="0"/>
            </a:rPr>
            <a:t>🔧 Improve inventory &amp; procurement processes for hardware supports</a:t>
          </a:r>
        </a:p>
      </dsp:txBody>
      <dsp:txXfrm>
        <a:off x="0" y="4434003"/>
        <a:ext cx="7735766" cy="633329"/>
      </dsp:txXfrm>
    </dsp:sp>
    <dsp:sp modelId="{4F41A1DF-C3E4-4B2D-842D-6D354D6105D1}">
      <dsp:nvSpPr>
        <dsp:cNvPr id="0" name=""/>
        <dsp:cNvSpPr/>
      </dsp:nvSpPr>
      <dsp:spPr>
        <a:xfrm>
          <a:off x="0" y="5067333"/>
          <a:ext cx="7735766"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C617C8-FCF3-4EC0-9B83-2671223A108A}">
      <dsp:nvSpPr>
        <dsp:cNvPr id="0" name=""/>
        <dsp:cNvSpPr/>
      </dsp:nvSpPr>
      <dsp:spPr>
        <a:xfrm>
          <a:off x="0" y="5067333"/>
          <a:ext cx="7735766" cy="633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rgbClr val="002060"/>
              </a:solidFill>
              <a:latin typeface="Calibri" panose="020F0502020204030204" pitchFamily="34" charset="0"/>
              <a:cs typeface="Calibri" panose="020F0502020204030204" pitchFamily="34" charset="0"/>
            </a:rPr>
            <a:t>✅ Focus on high-ROI improvements like training &amp; optimization</a:t>
          </a:r>
        </a:p>
      </dsp:txBody>
      <dsp:txXfrm>
        <a:off x="0" y="5067333"/>
        <a:ext cx="7735766" cy="6333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C4154-EC03-4131-AE02-2BE059CC6D7E}" type="datetimeFigureOut">
              <a:rPr lang="en-IN" smtClean="0"/>
              <a:t>11-06-2025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B40A6-96E6-40AE-B471-760CBCC6EA87}" type="slidenum">
              <a:rPr lang="en-IN" smtClean="0"/>
              <a:t>‹#›</a:t>
            </a:fld>
            <a:endParaRPr lang="en-IN"/>
          </a:p>
        </p:txBody>
      </p:sp>
    </p:spTree>
    <p:extLst>
      <p:ext uri="{BB962C8B-B14F-4D97-AF65-F5344CB8AC3E}">
        <p14:creationId xmlns:p14="http://schemas.microsoft.com/office/powerpoint/2010/main" val="3513837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5B40A6-96E6-40AE-B471-760CBCC6EA87}" type="slidenum">
              <a:rPr lang="en-IN" smtClean="0"/>
              <a:t>8</a:t>
            </a:fld>
            <a:endParaRPr lang="en-IN"/>
          </a:p>
        </p:txBody>
      </p:sp>
    </p:spTree>
    <p:extLst>
      <p:ext uri="{BB962C8B-B14F-4D97-AF65-F5344CB8AC3E}">
        <p14:creationId xmlns:p14="http://schemas.microsoft.com/office/powerpoint/2010/main" val="415728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June 11, 2025</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298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June 11, 2025</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6397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June 11, 2025</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384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June 11, 2025</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84104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June 11, 2025</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5692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June 11, 2025</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945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June 11, 2025</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3423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June 11, 2025</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5298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June 11, 2025</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7038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June 11, 2025</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6289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June 11, 2025</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70881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June 11, 2025</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62941327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1797-7046-D709-5289-0781DEFA4F93}"/>
              </a:ext>
            </a:extLst>
          </p:cNvPr>
          <p:cNvSpPr>
            <a:spLocks noGrp="1"/>
          </p:cNvSpPr>
          <p:nvPr>
            <p:ph type="ctrTitle"/>
          </p:nvPr>
        </p:nvSpPr>
        <p:spPr>
          <a:xfrm>
            <a:off x="567159" y="902825"/>
            <a:ext cx="4919241" cy="1666755"/>
          </a:xfrm>
        </p:spPr>
        <p:txBody>
          <a:bodyPr anchor="b">
            <a:normAutofit/>
          </a:bodyPr>
          <a:lstStyle/>
          <a:p>
            <a:pPr algn="ctr">
              <a:lnSpc>
                <a:spcPct val="90000"/>
              </a:lnSpc>
            </a:pPr>
            <a:r>
              <a:rPr lang="en-US" sz="5400" dirty="0">
                <a:latin typeface="Calibri" panose="020F0502020204030204" pitchFamily="34" charset="0"/>
                <a:cs typeface="Calibri" panose="020F0502020204030204" pitchFamily="34" charset="0"/>
              </a:rPr>
              <a:t> </a:t>
            </a:r>
            <a:r>
              <a:rPr lang="en-US" sz="2500" b="1" dirty="0">
                <a:solidFill>
                  <a:schemeClr val="accent2">
                    <a:lumMod val="50000"/>
                  </a:schemeClr>
                </a:solidFill>
                <a:latin typeface="Calibri" panose="020F0502020204030204" pitchFamily="34" charset="0"/>
                <a:cs typeface="Calibri" panose="020F0502020204030204" pitchFamily="34" charset="0"/>
              </a:rPr>
              <a:t>IT Support Team Performance - Data Analysis &amp; Recommendations</a:t>
            </a:r>
            <a:endParaRPr lang="en-IN" sz="2500" b="1" dirty="0">
              <a:solidFill>
                <a:schemeClr val="accent2">
                  <a:lumMod val="50000"/>
                </a:schemeClr>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24EF4A9A-8439-99AF-2410-815F5CD614F8}"/>
              </a:ext>
            </a:extLst>
          </p:cNvPr>
          <p:cNvSpPr>
            <a:spLocks noGrp="1"/>
          </p:cNvSpPr>
          <p:nvPr>
            <p:ph type="subTitle" idx="1"/>
          </p:nvPr>
        </p:nvSpPr>
        <p:spPr>
          <a:xfrm>
            <a:off x="706057" y="3055716"/>
            <a:ext cx="5513488" cy="3013960"/>
          </a:xfrm>
        </p:spPr>
        <p:txBody>
          <a:bodyPr>
            <a:normAutofit/>
          </a:bodyPr>
          <a:lstStyle/>
          <a:p>
            <a:r>
              <a:rPr lang="en-IN" sz="2000" b="1" dirty="0">
                <a:solidFill>
                  <a:srgbClr val="002060">
                    <a:alpha val="60000"/>
                  </a:srgbClr>
                </a:solidFill>
                <a:latin typeface="Calibri" panose="020F0502020204030204" pitchFamily="34" charset="0"/>
                <a:cs typeface="Calibri" panose="020F0502020204030204" pitchFamily="34" charset="0"/>
              </a:rPr>
              <a:t>Excel-Based Dashboard &amp; Insights</a:t>
            </a:r>
          </a:p>
          <a:p>
            <a:r>
              <a:rPr lang="en-IN" sz="2000" b="1" dirty="0">
                <a:solidFill>
                  <a:srgbClr val="002060">
                    <a:alpha val="60000"/>
                  </a:srgbClr>
                </a:solidFill>
                <a:latin typeface="Calibri" panose="020F0502020204030204" pitchFamily="34" charset="0"/>
                <a:cs typeface="Calibri" panose="020F0502020204030204" pitchFamily="34" charset="0"/>
              </a:rPr>
              <a:t>Presented By – </a:t>
            </a:r>
            <a:r>
              <a:rPr lang="en-IN" sz="2000" b="1" dirty="0" err="1">
                <a:solidFill>
                  <a:srgbClr val="002060">
                    <a:alpha val="60000"/>
                  </a:srgbClr>
                </a:solidFill>
                <a:latin typeface="Calibri" panose="020F0502020204030204" pitchFamily="34" charset="0"/>
                <a:cs typeface="Calibri" panose="020F0502020204030204" pitchFamily="34" charset="0"/>
              </a:rPr>
              <a:t>Mousumi</a:t>
            </a:r>
            <a:r>
              <a:rPr lang="en-IN" sz="2000" b="1" dirty="0">
                <a:solidFill>
                  <a:srgbClr val="002060">
                    <a:alpha val="60000"/>
                  </a:srgbClr>
                </a:solidFill>
                <a:latin typeface="Calibri" panose="020F0502020204030204" pitchFamily="34" charset="0"/>
                <a:cs typeface="Calibri" panose="020F0502020204030204" pitchFamily="34" charset="0"/>
              </a:rPr>
              <a:t> Gorai</a:t>
            </a:r>
          </a:p>
          <a:p>
            <a:r>
              <a:rPr lang="en-IN" sz="2000" b="1" dirty="0">
                <a:solidFill>
                  <a:srgbClr val="002060">
                    <a:alpha val="60000"/>
                  </a:srgbClr>
                </a:solidFill>
                <a:latin typeface="Calibri" panose="020F0502020204030204" pitchFamily="34" charset="0"/>
                <a:cs typeface="Calibri" panose="020F0502020204030204" pitchFamily="34" charset="0"/>
              </a:rPr>
              <a:t>Date – 01 June 2025</a:t>
            </a:r>
          </a:p>
          <a:p>
            <a:endParaRPr lang="en-IN" sz="2000" dirty="0">
              <a:solidFill>
                <a:srgbClr val="002060">
                  <a:alpha val="60000"/>
                </a:srgbClr>
              </a:solidFill>
              <a:latin typeface="Calibri" panose="020F0502020204030204" pitchFamily="34" charset="0"/>
              <a:cs typeface="Calibri" panose="020F0502020204030204" pitchFamily="34" charset="0"/>
            </a:endParaRPr>
          </a:p>
          <a:p>
            <a:endParaRPr lang="en-IN" sz="2000" dirty="0">
              <a:solidFill>
                <a:srgbClr val="002060">
                  <a:alpha val="60000"/>
                </a:srgbClr>
              </a:solidFill>
              <a:latin typeface="Calibri" panose="020F0502020204030204" pitchFamily="34" charset="0"/>
              <a:cs typeface="Calibri" panose="020F0502020204030204" pitchFamily="34" charset="0"/>
            </a:endParaRPr>
          </a:p>
        </p:txBody>
      </p:sp>
      <p:pic>
        <p:nvPicPr>
          <p:cNvPr id="5" name="Picture 4" descr="A person wearing a headset&#10;&#10;AI-generated content may be incorrect.">
            <a:extLst>
              <a:ext uri="{FF2B5EF4-FFF2-40B4-BE49-F238E27FC236}">
                <a16:creationId xmlns:a16="http://schemas.microsoft.com/office/drawing/2014/main" id="{9B35D3D4-8C91-058E-5F8C-4A81B433EB8B}"/>
              </a:ext>
            </a:extLst>
          </p:cNvPr>
          <p:cNvPicPr>
            <a:picLocks noChangeAspect="1"/>
          </p:cNvPicPr>
          <p:nvPr/>
        </p:nvPicPr>
        <p:blipFill>
          <a:blip r:embed="rId2">
            <a:extLst>
              <a:ext uri="{28A0092B-C50C-407E-A947-70E740481C1C}">
                <a14:useLocalDpi xmlns:a14="http://schemas.microsoft.com/office/drawing/2010/main" val="0"/>
              </a:ext>
            </a:extLst>
          </a:blip>
          <a:srcRect r="1" b="1"/>
          <a:stretch>
            <a:fillRect/>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Tree>
    <p:extLst>
      <p:ext uri="{BB962C8B-B14F-4D97-AF65-F5344CB8AC3E}">
        <p14:creationId xmlns:p14="http://schemas.microsoft.com/office/powerpoint/2010/main" val="110232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DB99-90F5-8587-1FC4-2617F83FB702}"/>
              </a:ext>
            </a:extLst>
          </p:cNvPr>
          <p:cNvSpPr>
            <a:spLocks noGrp="1"/>
          </p:cNvSpPr>
          <p:nvPr>
            <p:ph type="title"/>
          </p:nvPr>
        </p:nvSpPr>
        <p:spPr>
          <a:xfrm>
            <a:off x="335666" y="150471"/>
            <a:ext cx="10440364" cy="868102"/>
          </a:xfrm>
        </p:spPr>
        <p:txBody>
          <a:bodyPr wrap="square" anchor="b">
            <a:normAutofit/>
          </a:bodyPr>
          <a:lstStyle/>
          <a:p>
            <a:pPr>
              <a:lnSpc>
                <a:spcPct val="90000"/>
              </a:lnSpc>
            </a:pPr>
            <a:r>
              <a:rPr lang="en-US" sz="2500" b="1" dirty="0">
                <a:solidFill>
                  <a:schemeClr val="accent2">
                    <a:lumMod val="50000"/>
                  </a:schemeClr>
                </a:solidFill>
                <a:latin typeface="Calibri" panose="020F0502020204030204" pitchFamily="34" charset="0"/>
                <a:cs typeface="Calibri" panose="020F0502020204030204" pitchFamily="34" charset="0"/>
              </a:rPr>
              <a:t>Average Resolution Time and Satisfaction Rate by Request Category</a:t>
            </a:r>
            <a:endParaRPr lang="en-IN" sz="2500" b="1" dirty="0">
              <a:solidFill>
                <a:schemeClr val="accent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E595D23-2A72-B4DA-A5AC-86C9E75ABB7C}"/>
              </a:ext>
            </a:extLst>
          </p:cNvPr>
          <p:cNvSpPr>
            <a:spLocks noGrp="1"/>
          </p:cNvSpPr>
          <p:nvPr>
            <p:ph idx="1"/>
          </p:nvPr>
        </p:nvSpPr>
        <p:spPr>
          <a:xfrm>
            <a:off x="347241" y="1319514"/>
            <a:ext cx="6191673" cy="4919240"/>
          </a:xfrm>
        </p:spPr>
        <p:txBody>
          <a:bodyPr anchor="t">
            <a:normAutofit lnSpcReduction="10000"/>
          </a:bodyPr>
          <a:lstStyle/>
          <a:p>
            <a:pPr marL="0" indent="0">
              <a:lnSpc>
                <a:spcPct val="100000"/>
              </a:lnSpc>
              <a:buNone/>
            </a:pPr>
            <a:r>
              <a:rPr lang="en-IN" b="1" dirty="0">
                <a:solidFill>
                  <a:schemeClr val="bg1">
                    <a:alpha val="60000"/>
                  </a:schemeClr>
                </a:solidFill>
                <a:latin typeface="Calibri" panose="020F0502020204030204" pitchFamily="34" charset="0"/>
                <a:cs typeface="Calibri" panose="020F0502020204030204" pitchFamily="34" charset="0"/>
              </a:rPr>
              <a:t> Insights:</a:t>
            </a:r>
          </a:p>
          <a:p>
            <a:pPr marL="0" indent="0">
              <a:lnSpc>
                <a:spcPct val="100000"/>
              </a:lnSpc>
              <a:buNone/>
            </a:pPr>
            <a:r>
              <a:rPr lang="en-IN" b="1" dirty="0">
                <a:solidFill>
                  <a:srgbClr val="002060">
                    <a:alpha val="60000"/>
                  </a:srgbClr>
                </a:solidFill>
                <a:latin typeface="Calibri" panose="020F0502020204030204" pitchFamily="34" charset="0"/>
                <a:cs typeface="Calibri" panose="020F0502020204030204" pitchFamily="34" charset="0"/>
              </a:rPr>
              <a:t>🖥️ Hardware/System - Slow resolution, Low satisfaction</a:t>
            </a:r>
          </a:p>
          <a:p>
            <a:pPr marL="0" indent="0">
              <a:lnSpc>
                <a:spcPct val="100000"/>
              </a:lnSpc>
              <a:buNone/>
            </a:pPr>
            <a:r>
              <a:rPr lang="en-IN" b="1" dirty="0">
                <a:solidFill>
                  <a:srgbClr val="002060">
                    <a:alpha val="60000"/>
                  </a:srgbClr>
                </a:solidFill>
                <a:latin typeface="Calibri" panose="020F0502020204030204" pitchFamily="34" charset="0"/>
                <a:cs typeface="Calibri" panose="020F0502020204030204" pitchFamily="34" charset="0"/>
              </a:rPr>
              <a:t>💾 Software - Moderate delay, Average satisfaction</a:t>
            </a:r>
          </a:p>
          <a:p>
            <a:pPr marL="0" indent="0">
              <a:lnSpc>
                <a:spcPct val="100000"/>
              </a:lnSpc>
              <a:buNone/>
            </a:pPr>
            <a:r>
              <a:rPr lang="en-IN" b="1" dirty="0">
                <a:solidFill>
                  <a:srgbClr val="002060">
                    <a:alpha val="60000"/>
                  </a:srgbClr>
                </a:solidFill>
                <a:latin typeface="Calibri" panose="020F0502020204030204" pitchFamily="34" charset="0"/>
                <a:cs typeface="Calibri" panose="020F0502020204030204" pitchFamily="34" charset="0"/>
              </a:rPr>
              <a:t>🔐 Login Access - Fast resolution, High satisfaction</a:t>
            </a:r>
          </a:p>
          <a:p>
            <a:pPr marL="0" indent="0">
              <a:lnSpc>
                <a:spcPct val="100000"/>
              </a:lnSpc>
              <a:buNone/>
            </a:pPr>
            <a:r>
              <a:rPr lang="en-IN" b="1" dirty="0">
                <a:solidFill>
                  <a:schemeClr val="bg1">
                    <a:alpha val="60000"/>
                  </a:schemeClr>
                </a:solidFill>
                <a:latin typeface="Calibri" panose="020F0502020204030204" pitchFamily="34" charset="0"/>
                <a:cs typeface="Calibri" panose="020F0502020204030204" pitchFamily="34" charset="0"/>
              </a:rPr>
              <a:t> Recommendation :</a:t>
            </a:r>
          </a:p>
          <a:p>
            <a:pPr marL="0" indent="0">
              <a:lnSpc>
                <a:spcPct val="100000"/>
              </a:lnSpc>
              <a:buNone/>
            </a:pPr>
            <a:r>
              <a:rPr lang="en-IN" b="1" dirty="0">
                <a:solidFill>
                  <a:srgbClr val="002060">
                    <a:alpha val="60000"/>
                  </a:srgbClr>
                </a:solidFill>
                <a:latin typeface="Calibri" panose="020F0502020204030204" pitchFamily="34" charset="0"/>
                <a:cs typeface="Calibri" panose="020F0502020204030204" pitchFamily="34" charset="0"/>
              </a:rPr>
              <a:t>. Invest in better technology/tools</a:t>
            </a:r>
          </a:p>
          <a:p>
            <a:pPr marL="0" indent="0">
              <a:lnSpc>
                <a:spcPct val="100000"/>
              </a:lnSpc>
              <a:buNone/>
            </a:pPr>
            <a:r>
              <a:rPr lang="en-IN" b="1" dirty="0">
                <a:solidFill>
                  <a:srgbClr val="002060">
                    <a:alpha val="60000"/>
                  </a:srgbClr>
                </a:solidFill>
                <a:latin typeface="Calibri" panose="020F0502020204030204" pitchFamily="34" charset="0"/>
                <a:cs typeface="Calibri" panose="020F0502020204030204" pitchFamily="34" charset="0"/>
              </a:rPr>
              <a:t>. Focus on improving hardware/system ticket handling</a:t>
            </a:r>
          </a:p>
          <a:p>
            <a:pPr marL="0" indent="0">
              <a:lnSpc>
                <a:spcPct val="100000"/>
              </a:lnSpc>
              <a:buNone/>
            </a:pPr>
            <a:r>
              <a:rPr lang="en-IN" b="1" dirty="0">
                <a:solidFill>
                  <a:srgbClr val="002060">
                    <a:alpha val="60000"/>
                  </a:srgbClr>
                </a:solidFill>
                <a:latin typeface="Calibri" panose="020F0502020204030204" pitchFamily="34" charset="0"/>
                <a:cs typeface="Calibri" panose="020F0502020204030204" pitchFamily="34" charset="0"/>
              </a:rPr>
              <a:t>. Enhance agent efficiency for complex issues.</a:t>
            </a:r>
          </a:p>
          <a:p>
            <a:pPr marL="0" indent="0">
              <a:lnSpc>
                <a:spcPct val="100000"/>
              </a:lnSpc>
              <a:buNone/>
            </a:pPr>
            <a:r>
              <a:rPr lang="en-IN" b="1" dirty="0">
                <a:solidFill>
                  <a:srgbClr val="002060">
                    <a:alpha val="60000"/>
                  </a:srgbClr>
                </a:solidFill>
                <a:latin typeface="Calibri" panose="020F0502020204030204" pitchFamily="34" charset="0"/>
                <a:cs typeface="Calibri" panose="020F0502020204030204" pitchFamily="34" charset="0"/>
              </a:rPr>
              <a:t>. Aim to boost employee satisfaction in underperforming        categories.</a:t>
            </a:r>
          </a:p>
          <a:p>
            <a:pPr marL="0" indent="0">
              <a:lnSpc>
                <a:spcPct val="100000"/>
              </a:lnSpc>
              <a:buNone/>
            </a:pPr>
            <a:endParaRPr lang="en-IN" b="1" dirty="0">
              <a:solidFill>
                <a:srgbClr val="002060">
                  <a:alpha val="60000"/>
                </a:srgbClr>
              </a:solidFill>
              <a:latin typeface="Calibri" panose="020F0502020204030204" pitchFamily="34" charset="0"/>
              <a:cs typeface="Calibri" panose="020F0502020204030204" pitchFamily="34" charset="0"/>
            </a:endParaRPr>
          </a:p>
        </p:txBody>
      </p:sp>
      <p:graphicFrame>
        <p:nvGraphicFramePr>
          <p:cNvPr id="8" name="Chart 7">
            <a:extLst>
              <a:ext uri="{FF2B5EF4-FFF2-40B4-BE49-F238E27FC236}">
                <a16:creationId xmlns:a16="http://schemas.microsoft.com/office/drawing/2014/main" id="{BCA39B55-C5B3-3304-3092-E40C90CA0E0F}"/>
              </a:ext>
            </a:extLst>
          </p:cNvPr>
          <p:cNvGraphicFramePr/>
          <p:nvPr>
            <p:extLst>
              <p:ext uri="{D42A27DB-BD31-4B8C-83A1-F6EECF244321}">
                <p14:modId xmlns:p14="http://schemas.microsoft.com/office/powerpoint/2010/main" val="180936379"/>
              </p:ext>
            </p:extLst>
          </p:nvPr>
        </p:nvGraphicFramePr>
        <p:xfrm>
          <a:off x="6538914" y="1516285"/>
          <a:ext cx="5213247" cy="27779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229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2222-2F57-7027-386C-F15D3949DBC6}"/>
              </a:ext>
            </a:extLst>
          </p:cNvPr>
          <p:cNvSpPr>
            <a:spLocks noGrp="1"/>
          </p:cNvSpPr>
          <p:nvPr>
            <p:ph type="title"/>
          </p:nvPr>
        </p:nvSpPr>
        <p:spPr>
          <a:xfrm>
            <a:off x="208345" y="244985"/>
            <a:ext cx="11432792" cy="808311"/>
          </a:xfrm>
        </p:spPr>
        <p:txBody>
          <a:bodyPr>
            <a:normAutofit/>
          </a:bodyPr>
          <a:lstStyle/>
          <a:p>
            <a:r>
              <a:rPr lang="en-US" sz="2500" b="1" dirty="0">
                <a:solidFill>
                  <a:schemeClr val="accent2">
                    <a:lumMod val="50000"/>
                  </a:schemeClr>
                </a:solidFill>
                <a:latin typeface="Calibri" panose="020F0502020204030204" pitchFamily="34" charset="0"/>
                <a:cs typeface="Calibri" panose="020F0502020204030204" pitchFamily="34" charset="0"/>
              </a:rPr>
              <a:t>Ticket Volume, Avg Resolution Time &amp; Satisfaction by Age Group</a:t>
            </a:r>
            <a:endParaRPr lang="en-IN" sz="2500" b="1" dirty="0">
              <a:solidFill>
                <a:schemeClr val="accent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31B8882-67FA-9F6B-451D-D429734B4BDF}"/>
              </a:ext>
            </a:extLst>
          </p:cNvPr>
          <p:cNvSpPr>
            <a:spLocks noGrp="1"/>
          </p:cNvSpPr>
          <p:nvPr>
            <p:ph idx="1"/>
          </p:nvPr>
        </p:nvSpPr>
        <p:spPr>
          <a:xfrm>
            <a:off x="162047" y="937550"/>
            <a:ext cx="6574420" cy="5567424"/>
          </a:xfrm>
        </p:spPr>
        <p:txBody>
          <a:bodyPr>
            <a:normAutofit/>
          </a:bodyPr>
          <a:lstStyle/>
          <a:p>
            <a:pPr marL="0" indent="0">
              <a:spcBef>
                <a:spcPts val="600"/>
              </a:spcBef>
              <a:buNone/>
            </a:pPr>
            <a:r>
              <a:rPr lang="en-US" b="1" dirty="0">
                <a:solidFill>
                  <a:schemeClr val="bg1">
                    <a:alpha val="60000"/>
                  </a:schemeClr>
                </a:solidFill>
                <a:latin typeface="Calibri" panose="020F0502020204030204" pitchFamily="34" charset="0"/>
                <a:cs typeface="Calibri" panose="020F0502020204030204" pitchFamily="34" charset="0"/>
              </a:rPr>
              <a:t>Insights</a:t>
            </a:r>
            <a:r>
              <a:rPr lang="en-US" b="1" dirty="0">
                <a:solidFill>
                  <a:srgbClr val="002060">
                    <a:alpha val="60000"/>
                  </a:srgbClr>
                </a:solidFill>
                <a:latin typeface="Calibri" panose="020F0502020204030204" pitchFamily="34" charset="0"/>
                <a:cs typeface="Calibri" panose="020F0502020204030204" pitchFamily="34" charset="0"/>
              </a:rPr>
              <a:t> :</a:t>
            </a:r>
          </a:p>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Agents 40–44 handled the most tickets but had highest resolution time.</a:t>
            </a:r>
          </a:p>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Lowest satisfaction seen in agents aged 35–39.</a:t>
            </a:r>
          </a:p>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Younger agents (20–29) performed well overall.</a:t>
            </a:r>
          </a:p>
          <a:p>
            <a:pPr marL="0" indent="0">
              <a:spcBef>
                <a:spcPts val="600"/>
              </a:spcBef>
              <a:buNone/>
            </a:pPr>
            <a:r>
              <a:rPr lang="en-IN" b="1" dirty="0">
                <a:solidFill>
                  <a:schemeClr val="bg1">
                    <a:alpha val="60000"/>
                  </a:schemeClr>
                </a:solidFill>
                <a:latin typeface="Calibri" panose="020F0502020204030204" pitchFamily="34" charset="0"/>
                <a:cs typeface="Calibri" panose="020F0502020204030204" pitchFamily="34" charset="0"/>
              </a:rPr>
              <a:t>Recommendations :</a:t>
            </a:r>
          </a:p>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Provide targeted training or workflow support to agents aged 35–44 to boost efficiency and satisfaction.</a:t>
            </a:r>
          </a:p>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Balance ticket load across age groups.</a:t>
            </a:r>
          </a:p>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Encourage knowledge sharing from high-performing younger agents.</a:t>
            </a:r>
            <a:endParaRPr lang="en-IN" b="1" dirty="0">
              <a:solidFill>
                <a:srgbClr val="002060">
                  <a:alpha val="60000"/>
                </a:srgbClr>
              </a:solidFill>
              <a:latin typeface="Calibri" panose="020F0502020204030204" pitchFamily="34" charset="0"/>
              <a:cs typeface="Calibri" panose="020F0502020204030204" pitchFamily="34" charset="0"/>
            </a:endParaRPr>
          </a:p>
          <a:p>
            <a:pPr marL="0" indent="0">
              <a:spcBef>
                <a:spcPts val="600"/>
              </a:spcBef>
              <a:buNone/>
            </a:pPr>
            <a:endParaRPr lang="en-IN" b="1" dirty="0">
              <a:solidFill>
                <a:schemeClr val="bg1">
                  <a:alpha val="60000"/>
                </a:schemeClr>
              </a:solidFill>
              <a:latin typeface="Calibri" panose="020F0502020204030204" pitchFamily="34" charset="0"/>
              <a:cs typeface="Calibri" panose="020F0502020204030204" pitchFamily="34" charset="0"/>
            </a:endParaRPr>
          </a:p>
          <a:p>
            <a:pPr marL="0" indent="0">
              <a:spcBef>
                <a:spcPts val="600"/>
              </a:spcBef>
              <a:buNone/>
            </a:pPr>
            <a:endParaRPr lang="en-IN" b="1" dirty="0">
              <a:solidFill>
                <a:schemeClr val="bg1">
                  <a:alpha val="60000"/>
                </a:schemeClr>
              </a:solidFill>
              <a:latin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99B61312-67BA-472B-A2BD-6243B1B956D3}"/>
              </a:ext>
            </a:extLst>
          </p:cNvPr>
          <p:cNvGraphicFramePr/>
          <p:nvPr>
            <p:extLst>
              <p:ext uri="{D42A27DB-BD31-4B8C-83A1-F6EECF244321}">
                <p14:modId xmlns:p14="http://schemas.microsoft.com/office/powerpoint/2010/main" val="3109602725"/>
              </p:ext>
            </p:extLst>
          </p:nvPr>
        </p:nvGraphicFramePr>
        <p:xfrm>
          <a:off x="6682452" y="1677941"/>
          <a:ext cx="5509548" cy="30557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88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A9C8-7CD1-42FF-BC71-D08DCA323220}"/>
              </a:ext>
            </a:extLst>
          </p:cNvPr>
          <p:cNvSpPr>
            <a:spLocks noGrp="1"/>
          </p:cNvSpPr>
          <p:nvPr>
            <p:ph type="title"/>
          </p:nvPr>
        </p:nvSpPr>
        <p:spPr>
          <a:xfrm>
            <a:off x="208344" y="196770"/>
            <a:ext cx="11505235" cy="729205"/>
          </a:xfrm>
        </p:spPr>
        <p:txBody>
          <a:bodyPr>
            <a:noAutofit/>
          </a:bodyPr>
          <a:lstStyle/>
          <a:p>
            <a:r>
              <a:rPr lang="en-US" sz="2500" b="1" dirty="0">
                <a:solidFill>
                  <a:schemeClr val="accent2">
                    <a:lumMod val="50000"/>
                  </a:schemeClr>
                </a:solidFill>
                <a:effectLst/>
                <a:latin typeface="Calibri" panose="020F0502020204030204" pitchFamily="34" charset="0"/>
                <a:ea typeface="MS Mincho" panose="02020609040205080304" pitchFamily="49" charset="-128"/>
                <a:cs typeface="Calibri" panose="020F0502020204030204" pitchFamily="34" charset="0"/>
              </a:rPr>
              <a:t>Monthly Trends: Ticket Volume, Resolution Time &amp; Satisfaction</a:t>
            </a:r>
            <a:br>
              <a:rPr lang="en-IN" sz="2500" b="1" dirty="0">
                <a:solidFill>
                  <a:schemeClr val="accent2">
                    <a:lumMod val="50000"/>
                  </a:schemeClr>
                </a:solidFill>
                <a:effectLst/>
                <a:latin typeface="Calibri" panose="020F0502020204030204" pitchFamily="34" charset="0"/>
                <a:ea typeface="MS Mincho" panose="02020609040205080304" pitchFamily="49" charset="-128"/>
                <a:cs typeface="Calibri" panose="020F0502020204030204" pitchFamily="34" charset="0"/>
              </a:rPr>
            </a:br>
            <a:endParaRPr lang="en-IN" sz="2500" b="1" dirty="0">
              <a:solidFill>
                <a:schemeClr val="accent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3420E05-451A-E1BD-0D0A-74BD12A5B730}"/>
              </a:ext>
            </a:extLst>
          </p:cNvPr>
          <p:cNvSpPr>
            <a:spLocks noGrp="1"/>
          </p:cNvSpPr>
          <p:nvPr>
            <p:ph idx="1"/>
          </p:nvPr>
        </p:nvSpPr>
        <p:spPr>
          <a:xfrm>
            <a:off x="138897" y="1151682"/>
            <a:ext cx="5741042" cy="5341716"/>
          </a:xfrm>
        </p:spPr>
        <p:txBody>
          <a:bodyPr>
            <a:normAutofit/>
          </a:bodyPr>
          <a:lstStyle/>
          <a:p>
            <a:pPr marL="0" indent="0">
              <a:spcBef>
                <a:spcPts val="600"/>
              </a:spcBef>
              <a:buNone/>
            </a:pPr>
            <a:r>
              <a:rPr lang="en-US" b="1" dirty="0">
                <a:solidFill>
                  <a:schemeClr val="bg1">
                    <a:alpha val="60000"/>
                  </a:schemeClr>
                </a:solidFill>
                <a:latin typeface="Calibri" panose="020F0502020204030204" pitchFamily="34" charset="0"/>
                <a:cs typeface="Calibri" panose="020F0502020204030204" pitchFamily="34" charset="0"/>
              </a:rPr>
              <a:t> Insights :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Highest ticket volume occurred in August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Resolution time peaked in July (4.62 days), while satisfaction dipped slightly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Despite volume changes, satisfaction and resolution times stayed mostly stable</a:t>
            </a:r>
            <a:r>
              <a:rPr lang="en-US" b="1" dirty="0">
                <a:solidFill>
                  <a:schemeClr val="bg1">
                    <a:alpha val="60000"/>
                  </a:schemeClr>
                </a:solidFill>
                <a:latin typeface="Calibri" panose="020F0502020204030204" pitchFamily="34" charset="0"/>
                <a:cs typeface="Calibri" panose="020F0502020204030204" pitchFamily="34" charset="0"/>
              </a:rPr>
              <a:t>.</a:t>
            </a:r>
          </a:p>
          <a:p>
            <a:pPr marL="0" indent="0">
              <a:lnSpc>
                <a:spcPct val="100000"/>
              </a:lnSpc>
              <a:spcBef>
                <a:spcPts val="600"/>
              </a:spcBef>
              <a:buNone/>
            </a:pPr>
            <a:r>
              <a:rPr lang="en-US" b="1" dirty="0">
                <a:solidFill>
                  <a:schemeClr val="bg1">
                    <a:alpha val="60000"/>
                  </a:schemeClr>
                </a:solidFill>
                <a:latin typeface="Calibri" panose="020F0502020204030204" pitchFamily="34" charset="0"/>
                <a:cs typeface="Calibri" panose="020F0502020204030204" pitchFamily="34" charset="0"/>
              </a:rPr>
              <a:t>Recommendations :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Monitor resolution times during peak months.</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Boost support in Q3–Q4.</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Investigate other satisfaction factors.</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Use Jan as a process benchmark.</a:t>
            </a:r>
            <a:endParaRPr lang="en-IN" b="1" dirty="0">
              <a:solidFill>
                <a:srgbClr val="002060">
                  <a:alpha val="60000"/>
                </a:srgbClr>
              </a:solidFill>
              <a:latin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846AAB23-EE89-54A1-E500-71B6D068CA2C}"/>
              </a:ext>
            </a:extLst>
          </p:cNvPr>
          <p:cNvGraphicFramePr/>
          <p:nvPr>
            <p:extLst>
              <p:ext uri="{D42A27DB-BD31-4B8C-83A1-F6EECF244321}">
                <p14:modId xmlns:p14="http://schemas.microsoft.com/office/powerpoint/2010/main" val="2070906748"/>
              </p:ext>
            </p:extLst>
          </p:nvPr>
        </p:nvGraphicFramePr>
        <p:xfrm>
          <a:off x="5933094" y="1087749"/>
          <a:ext cx="6161590" cy="26993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437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5C30-E95B-599D-9EC2-702446DF4843}"/>
              </a:ext>
            </a:extLst>
          </p:cNvPr>
          <p:cNvSpPr>
            <a:spLocks noGrp="1"/>
          </p:cNvSpPr>
          <p:nvPr>
            <p:ph type="title"/>
          </p:nvPr>
        </p:nvSpPr>
        <p:spPr>
          <a:xfrm>
            <a:off x="219918" y="208346"/>
            <a:ext cx="11435787" cy="775502"/>
          </a:xfrm>
        </p:spPr>
        <p:txBody>
          <a:bodyPr>
            <a:normAutofit/>
          </a:bodyPr>
          <a:lstStyle/>
          <a:p>
            <a:r>
              <a:rPr lang="en-US" sz="2500" b="1" dirty="0">
                <a:solidFill>
                  <a:srgbClr val="002060"/>
                </a:solidFill>
                <a:latin typeface="Calibri" panose="020F0502020204030204" pitchFamily="34" charset="0"/>
                <a:cs typeface="Calibri" panose="020F0502020204030204" pitchFamily="34" charset="0"/>
              </a:rPr>
              <a:t>Top 5 Agents by Satisfaction Score</a:t>
            </a:r>
            <a:endParaRPr lang="en-IN" sz="2500" b="1" dirty="0">
              <a:solidFill>
                <a:srgbClr val="00206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22BB752-CB68-EC23-A813-3D797AEF1810}"/>
              </a:ext>
            </a:extLst>
          </p:cNvPr>
          <p:cNvSpPr>
            <a:spLocks noGrp="1"/>
          </p:cNvSpPr>
          <p:nvPr>
            <p:ph idx="1"/>
          </p:nvPr>
        </p:nvSpPr>
        <p:spPr>
          <a:xfrm>
            <a:off x="162046" y="1006998"/>
            <a:ext cx="7917083" cy="5382228"/>
          </a:xfrm>
        </p:spPr>
        <p:txBody>
          <a:bodyPr/>
          <a:lstStyle/>
          <a:p>
            <a:pPr marL="0" indent="0">
              <a:lnSpc>
                <a:spcPct val="100000"/>
              </a:lnSpc>
              <a:spcBef>
                <a:spcPts val="600"/>
              </a:spcBef>
              <a:buNone/>
            </a:pPr>
            <a:r>
              <a:rPr lang="en-US" b="1" dirty="0">
                <a:solidFill>
                  <a:schemeClr val="bg1">
                    <a:alpha val="60000"/>
                  </a:schemeClr>
                </a:solidFill>
                <a:latin typeface="Calibri" panose="020F0502020204030204" pitchFamily="34" charset="0"/>
                <a:cs typeface="Calibri" panose="020F0502020204030204" pitchFamily="34" charset="0"/>
              </a:rPr>
              <a:t>Insights</a:t>
            </a:r>
            <a:r>
              <a:rPr lang="en-US" b="1" dirty="0">
                <a:solidFill>
                  <a:srgbClr val="002060">
                    <a:alpha val="60000"/>
                  </a:srgbClr>
                </a:solidFill>
                <a:latin typeface="Calibri" panose="020F0502020204030204" pitchFamily="34" charset="0"/>
                <a:cs typeface="Calibri" panose="020F0502020204030204" pitchFamily="34" charset="0"/>
              </a:rPr>
              <a:t> </a:t>
            </a:r>
            <a:r>
              <a:rPr lang="en-US" b="1" dirty="0">
                <a:solidFill>
                  <a:schemeClr val="bg1">
                    <a:alpha val="60000"/>
                  </a:schemeClr>
                </a:solidFill>
                <a:latin typeface="Calibri" panose="020F0502020204030204" pitchFamily="34" charset="0"/>
                <a:cs typeface="Calibri" panose="020F0502020204030204" pitchFamily="34" charset="0"/>
              </a:rPr>
              <a:t>:</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Diana Rojo leads with the highest satisfaction rate (4.60).</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All top 5 agents have scores above 4.45, indicating consistently excellent service.</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Performance gap is minimal, showing strong overall agent quality</a:t>
            </a:r>
            <a:r>
              <a:rPr lang="en-US" dirty="0"/>
              <a:t>.</a:t>
            </a:r>
          </a:p>
          <a:p>
            <a:pPr marL="0" indent="0">
              <a:lnSpc>
                <a:spcPct val="100000"/>
              </a:lnSpc>
              <a:spcBef>
                <a:spcPts val="600"/>
              </a:spcBef>
              <a:buNone/>
            </a:pPr>
            <a:r>
              <a:rPr lang="en-US" b="1" dirty="0">
                <a:solidFill>
                  <a:schemeClr val="bg1">
                    <a:alpha val="60000"/>
                  </a:schemeClr>
                </a:solidFill>
                <a:latin typeface="Calibri" panose="020F0502020204030204" pitchFamily="34" charset="0"/>
                <a:cs typeface="Calibri" panose="020F0502020204030204" pitchFamily="34" charset="0"/>
              </a:rPr>
              <a:t>Recommendation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Recognize and reward top performers to maintain motivation.</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Encourage peer learning by having top agents share best practices.</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Monitor consistency to ensure satisfaction remains high across the team.</a:t>
            </a:r>
            <a:endParaRPr lang="en-IN" b="1" dirty="0">
              <a:solidFill>
                <a:srgbClr val="002060">
                  <a:alpha val="60000"/>
                </a:srgbClr>
              </a:solidFill>
              <a:latin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A5017948-AF7F-41DD-83DF-60A5D33250F9}"/>
              </a:ext>
            </a:extLst>
          </p:cNvPr>
          <p:cNvGraphicFramePr>
            <a:graphicFrameLocks/>
          </p:cNvGraphicFramePr>
          <p:nvPr>
            <p:extLst>
              <p:ext uri="{D42A27DB-BD31-4B8C-83A1-F6EECF244321}">
                <p14:modId xmlns:p14="http://schemas.microsoft.com/office/powerpoint/2010/main" val="743169817"/>
              </p:ext>
            </p:extLst>
          </p:nvPr>
        </p:nvGraphicFramePr>
        <p:xfrm>
          <a:off x="8194876" y="746506"/>
          <a:ext cx="3680749" cy="25522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866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607F-A139-C570-DFFC-CDBBA013CD3A}"/>
              </a:ext>
            </a:extLst>
          </p:cNvPr>
          <p:cNvSpPr>
            <a:spLocks noGrp="1"/>
          </p:cNvSpPr>
          <p:nvPr>
            <p:ph type="title"/>
          </p:nvPr>
        </p:nvSpPr>
        <p:spPr>
          <a:xfrm>
            <a:off x="289367" y="289368"/>
            <a:ext cx="11353095" cy="648182"/>
          </a:xfrm>
        </p:spPr>
        <p:txBody>
          <a:bodyPr>
            <a:normAutofit/>
          </a:bodyPr>
          <a:lstStyle/>
          <a:p>
            <a:r>
              <a:rPr lang="en-US" sz="2500" b="1" dirty="0">
                <a:solidFill>
                  <a:srgbClr val="002060"/>
                </a:solidFill>
                <a:latin typeface="Calibri" panose="020F0502020204030204" pitchFamily="34" charset="0"/>
                <a:cs typeface="Calibri" panose="020F0502020204030204" pitchFamily="34" charset="0"/>
              </a:rPr>
              <a:t>Ticket Trend Over Time (2016–2020)</a:t>
            </a:r>
            <a:endParaRPr lang="en-IN" sz="2500" b="1" dirty="0">
              <a:solidFill>
                <a:srgbClr val="00206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7C484E4-7140-3BE6-44C8-E4E726FCD44F}"/>
              </a:ext>
            </a:extLst>
          </p:cNvPr>
          <p:cNvSpPr>
            <a:spLocks noGrp="1"/>
          </p:cNvSpPr>
          <p:nvPr>
            <p:ph idx="1"/>
          </p:nvPr>
        </p:nvSpPr>
        <p:spPr>
          <a:xfrm>
            <a:off x="208344" y="1064872"/>
            <a:ext cx="7523545" cy="5312779"/>
          </a:xfrm>
        </p:spPr>
        <p:txBody>
          <a:bodyPr/>
          <a:lstStyle/>
          <a:p>
            <a:pPr marL="0" indent="0">
              <a:lnSpc>
                <a:spcPct val="100000"/>
              </a:lnSpc>
              <a:spcBef>
                <a:spcPts val="600"/>
              </a:spcBef>
              <a:buNone/>
            </a:pPr>
            <a:r>
              <a:rPr lang="en-US" b="1" dirty="0">
                <a:solidFill>
                  <a:schemeClr val="bg1">
                    <a:alpha val="60000"/>
                  </a:schemeClr>
                </a:solidFill>
                <a:latin typeface="Calibri" panose="020F0502020204030204" pitchFamily="34" charset="0"/>
                <a:cs typeface="Calibri" panose="020F0502020204030204" pitchFamily="34" charset="0"/>
              </a:rPr>
              <a:t>Insights :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Steady ticket volume growth observed over five years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Notable increase begins in early 2019, continuing through 2020.</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Volume more than doubled compared to early 2016 levels.</a:t>
            </a:r>
          </a:p>
          <a:p>
            <a:pPr marL="0" indent="0">
              <a:lnSpc>
                <a:spcPct val="100000"/>
              </a:lnSpc>
              <a:spcBef>
                <a:spcPts val="600"/>
              </a:spcBef>
              <a:buNone/>
            </a:pPr>
            <a:r>
              <a:rPr lang="en-US" b="1" dirty="0">
                <a:solidFill>
                  <a:schemeClr val="bg1">
                    <a:alpha val="60000"/>
                  </a:schemeClr>
                </a:solidFill>
                <a:latin typeface="Calibri" panose="020F0502020204030204" pitchFamily="34" charset="0"/>
                <a:cs typeface="Calibri" panose="020F0502020204030204" pitchFamily="34" charset="0"/>
              </a:rPr>
              <a:t>Recommendations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Scale support resources to match rising demand .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Analyze 2019–2020 spikes to identify root causes (e.g., tech changes, org growth).</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Consider automation or self-service tools to manage future volume efficiently.</a:t>
            </a:r>
            <a:endParaRPr lang="en-IN" b="1" dirty="0">
              <a:solidFill>
                <a:srgbClr val="002060">
                  <a:alpha val="60000"/>
                </a:srgbClr>
              </a:solidFill>
              <a:latin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01D16F37-5125-4B63-8113-38708CA01A5D}"/>
              </a:ext>
            </a:extLst>
          </p:cNvPr>
          <p:cNvGraphicFramePr>
            <a:graphicFrameLocks/>
          </p:cNvGraphicFramePr>
          <p:nvPr>
            <p:extLst>
              <p:ext uri="{D42A27DB-BD31-4B8C-83A1-F6EECF244321}">
                <p14:modId xmlns:p14="http://schemas.microsoft.com/office/powerpoint/2010/main" val="1725943438"/>
              </p:ext>
            </p:extLst>
          </p:nvPr>
        </p:nvGraphicFramePr>
        <p:xfrm>
          <a:off x="7025834" y="196771"/>
          <a:ext cx="5061994" cy="37386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6238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2AE8-81E9-F028-0165-93BF02422753}"/>
              </a:ext>
            </a:extLst>
          </p:cNvPr>
          <p:cNvSpPr>
            <a:spLocks noGrp="1"/>
          </p:cNvSpPr>
          <p:nvPr>
            <p:ph type="title"/>
          </p:nvPr>
        </p:nvSpPr>
        <p:spPr>
          <a:xfrm>
            <a:off x="509286" y="138897"/>
            <a:ext cx="10787607" cy="810228"/>
          </a:xfrm>
        </p:spPr>
        <p:txBody>
          <a:bodyPr wrap="square" anchor="ctr">
            <a:normAutofit/>
          </a:bodyPr>
          <a:lstStyle/>
          <a:p>
            <a:r>
              <a:rPr lang="en-US" sz="2500" b="1" dirty="0">
                <a:solidFill>
                  <a:schemeClr val="accent2">
                    <a:lumMod val="50000"/>
                  </a:schemeClr>
                </a:solidFill>
                <a:latin typeface="Calibri" panose="020F0502020204030204" pitchFamily="34" charset="0"/>
                <a:cs typeface="Calibri" panose="020F0502020204030204" pitchFamily="34" charset="0"/>
              </a:rPr>
              <a:t>Key Findings</a:t>
            </a:r>
            <a:endParaRPr lang="en-IN" sz="2500" b="1" dirty="0">
              <a:solidFill>
                <a:schemeClr val="accent2">
                  <a:lumMod val="50000"/>
                </a:schemeClr>
              </a:solidFill>
              <a:latin typeface="Calibri" panose="020F0502020204030204" pitchFamily="34" charset="0"/>
              <a:cs typeface="Calibri" panose="020F0502020204030204" pitchFamily="34" charset="0"/>
            </a:endParaRPr>
          </a:p>
        </p:txBody>
      </p:sp>
      <p:graphicFrame>
        <p:nvGraphicFramePr>
          <p:cNvPr id="17" name="Content Placeholder 2">
            <a:extLst>
              <a:ext uri="{FF2B5EF4-FFF2-40B4-BE49-F238E27FC236}">
                <a16:creationId xmlns:a16="http://schemas.microsoft.com/office/drawing/2014/main" id="{84472145-4136-CA04-1850-8239A9058D70}"/>
              </a:ext>
            </a:extLst>
          </p:cNvPr>
          <p:cNvGraphicFramePr>
            <a:graphicFrameLocks noGrp="1"/>
          </p:cNvGraphicFramePr>
          <p:nvPr>
            <p:ph idx="1"/>
            <p:extLst>
              <p:ext uri="{D42A27DB-BD31-4B8C-83A1-F6EECF244321}">
                <p14:modId xmlns:p14="http://schemas.microsoft.com/office/powerpoint/2010/main" val="3125852506"/>
              </p:ext>
            </p:extLst>
          </p:nvPr>
        </p:nvGraphicFramePr>
        <p:xfrm>
          <a:off x="444956" y="1098550"/>
          <a:ext cx="7086811" cy="5675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538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D6F712-4954-0CFF-25F3-FA62D0CC143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08030" y="127322"/>
            <a:ext cx="11995125" cy="6607227"/>
          </a:xfrm>
        </p:spPr>
      </p:pic>
    </p:spTree>
    <p:extLst>
      <p:ext uri="{BB962C8B-B14F-4D97-AF65-F5344CB8AC3E}">
        <p14:creationId xmlns:p14="http://schemas.microsoft.com/office/powerpoint/2010/main" val="3871433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B218-07A5-B5C9-DF97-C8361270636B}"/>
              </a:ext>
            </a:extLst>
          </p:cNvPr>
          <p:cNvSpPr>
            <a:spLocks noGrp="1"/>
          </p:cNvSpPr>
          <p:nvPr>
            <p:ph type="title"/>
          </p:nvPr>
        </p:nvSpPr>
        <p:spPr>
          <a:xfrm>
            <a:off x="185195" y="162047"/>
            <a:ext cx="5243332" cy="729204"/>
          </a:xfrm>
        </p:spPr>
        <p:txBody>
          <a:bodyPr wrap="square" anchor="ctr">
            <a:normAutofit/>
          </a:bodyPr>
          <a:lstStyle/>
          <a:p>
            <a:r>
              <a:rPr lang="en-US" sz="2500" b="1" dirty="0">
                <a:solidFill>
                  <a:schemeClr val="accent2">
                    <a:lumMod val="50000"/>
                  </a:schemeClr>
                </a:solidFill>
                <a:latin typeface="Calibri" panose="020F0502020204030204" pitchFamily="34" charset="0"/>
                <a:cs typeface="Calibri" panose="020F0502020204030204" pitchFamily="34" charset="0"/>
              </a:rPr>
              <a:t>Overall Recommendations</a:t>
            </a:r>
            <a:endParaRPr lang="en-IN" sz="2500" b="1" dirty="0">
              <a:solidFill>
                <a:schemeClr val="accent2">
                  <a:lumMod val="50000"/>
                </a:schemeClr>
              </a:solidFill>
              <a:latin typeface="Calibri" panose="020F0502020204030204" pitchFamily="34" charset="0"/>
              <a:cs typeface="Calibri" panose="020F0502020204030204" pitchFamily="34" charset="0"/>
            </a:endParaRPr>
          </a:p>
        </p:txBody>
      </p:sp>
      <p:graphicFrame>
        <p:nvGraphicFramePr>
          <p:cNvPr id="5" name="Content Placeholder 2">
            <a:extLst>
              <a:ext uri="{FF2B5EF4-FFF2-40B4-BE49-F238E27FC236}">
                <a16:creationId xmlns:a16="http://schemas.microsoft.com/office/drawing/2014/main" id="{82BE7B92-41A6-043D-DFB5-A94BF46156E3}"/>
              </a:ext>
            </a:extLst>
          </p:cNvPr>
          <p:cNvGraphicFramePr>
            <a:graphicFrameLocks noGrp="1"/>
          </p:cNvGraphicFramePr>
          <p:nvPr>
            <p:ph idx="1"/>
            <p:extLst>
              <p:ext uri="{D42A27DB-BD31-4B8C-83A1-F6EECF244321}">
                <p14:modId xmlns:p14="http://schemas.microsoft.com/office/powerpoint/2010/main" val="4185324512"/>
              </p:ext>
            </p:extLst>
          </p:nvPr>
        </p:nvGraphicFramePr>
        <p:xfrm>
          <a:off x="313360" y="1012262"/>
          <a:ext cx="7735766" cy="5701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185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6B88-2C64-9363-0167-2CC311387F62}"/>
              </a:ext>
            </a:extLst>
          </p:cNvPr>
          <p:cNvSpPr>
            <a:spLocks noGrp="1"/>
          </p:cNvSpPr>
          <p:nvPr>
            <p:ph type="title"/>
          </p:nvPr>
        </p:nvSpPr>
        <p:spPr>
          <a:xfrm>
            <a:off x="238348" y="879676"/>
            <a:ext cx="2724771" cy="938249"/>
          </a:xfrm>
        </p:spPr>
        <p:txBody>
          <a:bodyPr wrap="square" anchor="b">
            <a:normAutofit/>
          </a:bodyPr>
          <a:lstStyle/>
          <a:p>
            <a:r>
              <a:rPr lang="en-US" sz="2500" b="1" dirty="0">
                <a:solidFill>
                  <a:schemeClr val="accent2">
                    <a:lumMod val="50000"/>
                  </a:schemeClr>
                </a:solidFill>
                <a:latin typeface="Calibri" panose="020F0502020204030204" pitchFamily="34" charset="0"/>
                <a:cs typeface="Calibri" panose="020F0502020204030204" pitchFamily="34" charset="0"/>
              </a:rPr>
              <a:t>Conclusion</a:t>
            </a:r>
            <a:endParaRPr lang="en-IN" sz="2500" b="1" dirty="0">
              <a:solidFill>
                <a:schemeClr val="accent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E60C2DC-C7C0-F743-C027-F62F325047FC}"/>
              </a:ext>
            </a:extLst>
          </p:cNvPr>
          <p:cNvSpPr>
            <a:spLocks noGrp="1"/>
          </p:cNvSpPr>
          <p:nvPr>
            <p:ph idx="1"/>
          </p:nvPr>
        </p:nvSpPr>
        <p:spPr>
          <a:xfrm>
            <a:off x="243069" y="2280214"/>
            <a:ext cx="3873320" cy="3812612"/>
          </a:xfrm>
        </p:spPr>
        <p:txBody>
          <a:bodyPr anchor="t">
            <a:normAutofit/>
          </a:bodyPr>
          <a:lstStyle/>
          <a:p>
            <a:r>
              <a:rPr lang="en-US" b="1" dirty="0">
                <a:solidFill>
                  <a:srgbClr val="002060">
                    <a:alpha val="60000"/>
                  </a:srgbClr>
                </a:solidFill>
                <a:latin typeface="Calibri" panose="020F0502020204030204" pitchFamily="34" charset="0"/>
                <a:cs typeface="Calibri" panose="020F0502020204030204" pitchFamily="34" charset="0"/>
              </a:rPr>
              <a:t>This analysis demonstrates the power of data in driving smarter IT support strategies . By identifying key performance gaps and strengths, we can enhance service quality, optimize resources, and make informed, high-impact decisions.</a:t>
            </a:r>
          </a:p>
          <a:p>
            <a:endParaRPr lang="en-IN" sz="1600" dirty="0"/>
          </a:p>
        </p:txBody>
      </p:sp>
      <p:pic>
        <p:nvPicPr>
          <p:cNvPr id="6" name="Picture 5" descr="A person sitting at desks with headphones and computer&#10;&#10;AI-generated content may be incorrect.">
            <a:extLst>
              <a:ext uri="{FF2B5EF4-FFF2-40B4-BE49-F238E27FC236}">
                <a16:creationId xmlns:a16="http://schemas.microsoft.com/office/drawing/2014/main" id="{D57C47A7-ADBD-BCBB-B13C-C2397C75AD25}"/>
              </a:ext>
            </a:extLst>
          </p:cNvPr>
          <p:cNvPicPr>
            <a:picLocks noChangeAspect="1"/>
          </p:cNvPicPr>
          <p:nvPr/>
        </p:nvPicPr>
        <p:blipFill>
          <a:blip r:embed="rId2">
            <a:extLst>
              <a:ext uri="{28A0092B-C50C-407E-A947-70E740481C1C}">
                <a14:useLocalDpi xmlns:a14="http://schemas.microsoft.com/office/drawing/2010/main" val="0"/>
              </a:ext>
            </a:extLst>
          </a:blip>
          <a:srcRect l="7318" r="13636" b="-2"/>
          <a:stretch>
            <a:fillRect/>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Tree>
    <p:extLst>
      <p:ext uri="{BB962C8B-B14F-4D97-AF65-F5344CB8AC3E}">
        <p14:creationId xmlns:p14="http://schemas.microsoft.com/office/powerpoint/2010/main" val="1483483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8" name="Picture 87" descr="Aerial view of a highway near the ocean">
            <a:extLst>
              <a:ext uri="{FF2B5EF4-FFF2-40B4-BE49-F238E27FC236}">
                <a16:creationId xmlns:a16="http://schemas.microsoft.com/office/drawing/2014/main" id="{D9C1EEBD-3580-38E9-DB4C-9DE775035869}"/>
              </a:ext>
            </a:extLst>
          </p:cNvPr>
          <p:cNvPicPr>
            <a:picLocks noChangeAspect="1"/>
          </p:cNvPicPr>
          <p:nvPr/>
        </p:nvPicPr>
        <p:blipFill>
          <a:blip r:embed="rId2"/>
          <a:srcRect t="11833" b="13167"/>
          <a:stretch>
            <a:fill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Title 1">
            <a:extLst>
              <a:ext uri="{FF2B5EF4-FFF2-40B4-BE49-F238E27FC236}">
                <a16:creationId xmlns:a16="http://schemas.microsoft.com/office/drawing/2014/main" id="{7FE63A04-6347-549E-BBAD-8FD85A1D06D0}"/>
              </a:ext>
            </a:extLst>
          </p:cNvPr>
          <p:cNvSpPr>
            <a:spLocks noGrp="1"/>
          </p:cNvSpPr>
          <p:nvPr>
            <p:ph type="title"/>
          </p:nvPr>
        </p:nvSpPr>
        <p:spPr>
          <a:xfrm>
            <a:off x="550864" y="549275"/>
            <a:ext cx="3565524" cy="2887174"/>
          </a:xfrm>
        </p:spPr>
        <p:txBody>
          <a:bodyPr vert="horz" wrap="square" lIns="0" tIns="0" rIns="0" bIns="0" rtlCol="0" anchor="b" anchorCtr="0">
            <a:normAutofit/>
          </a:bodyPr>
          <a:lstStyle/>
          <a:p>
            <a:r>
              <a:rPr lang="en-US" b="1" kern="1200">
                <a:solidFill>
                  <a:schemeClr val="tx1"/>
                </a:solidFill>
                <a:latin typeface="+mj-lt"/>
                <a:ea typeface="+mj-ea"/>
                <a:cs typeface="+mj-cs"/>
              </a:rPr>
              <a:t>Thank You</a:t>
            </a:r>
            <a:br>
              <a:rPr lang="en-US" b="1" kern="1200">
                <a:solidFill>
                  <a:schemeClr val="tx1"/>
                </a:solidFill>
                <a:latin typeface="+mj-lt"/>
                <a:ea typeface="+mj-ea"/>
                <a:cs typeface="+mj-cs"/>
              </a:rPr>
            </a:br>
            <a:endParaRPr lang="en-US" b="1" kern="1200">
              <a:solidFill>
                <a:schemeClr val="tx1"/>
              </a:solidFill>
              <a:latin typeface="+mj-lt"/>
              <a:ea typeface="+mj-ea"/>
              <a:cs typeface="+mj-cs"/>
            </a:endParaRPr>
          </a:p>
        </p:txBody>
      </p:sp>
    </p:spTree>
    <p:extLst>
      <p:ext uri="{BB962C8B-B14F-4D97-AF65-F5344CB8AC3E}">
        <p14:creationId xmlns:p14="http://schemas.microsoft.com/office/powerpoint/2010/main" val="362978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7A9B-C6CD-539D-DD80-A9A5D9A9BCBE}"/>
              </a:ext>
            </a:extLst>
          </p:cNvPr>
          <p:cNvSpPr>
            <a:spLocks noGrp="1"/>
          </p:cNvSpPr>
          <p:nvPr>
            <p:ph type="title"/>
          </p:nvPr>
        </p:nvSpPr>
        <p:spPr>
          <a:xfrm>
            <a:off x="474562" y="641873"/>
            <a:ext cx="3761773" cy="1175352"/>
          </a:xfrm>
        </p:spPr>
        <p:txBody>
          <a:bodyPr wrap="square" anchor="b">
            <a:normAutofit/>
          </a:bodyPr>
          <a:lstStyle/>
          <a:p>
            <a:r>
              <a:rPr lang="en-US" sz="2500" b="1" dirty="0">
                <a:solidFill>
                  <a:schemeClr val="accent2">
                    <a:lumMod val="50000"/>
                  </a:schemeClr>
                </a:solidFill>
                <a:latin typeface="Calibri" panose="020F0502020204030204" pitchFamily="34" charset="0"/>
                <a:cs typeface="Calibri" panose="020F0502020204030204" pitchFamily="34" charset="0"/>
              </a:rPr>
              <a:t>Agenda</a:t>
            </a:r>
            <a:br>
              <a:rPr lang="en-US" dirty="0">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7E1CF68-AC56-770E-6026-14E4C8FB3D48}"/>
              </a:ext>
            </a:extLst>
          </p:cNvPr>
          <p:cNvSpPr>
            <a:spLocks noGrp="1"/>
          </p:cNvSpPr>
          <p:nvPr>
            <p:ph idx="1"/>
          </p:nvPr>
        </p:nvSpPr>
        <p:spPr>
          <a:xfrm>
            <a:off x="423543" y="1706126"/>
            <a:ext cx="3963263" cy="3676102"/>
          </a:xfrm>
        </p:spPr>
        <p:txBody>
          <a:bodyPr anchor="t">
            <a:noAutofit/>
          </a:bodyPr>
          <a:lstStyle/>
          <a:p>
            <a:r>
              <a:rPr lang="en-US" b="1" dirty="0">
                <a:solidFill>
                  <a:srgbClr val="002060">
                    <a:alpha val="60000"/>
                  </a:srgbClr>
                </a:solidFill>
                <a:latin typeface="Calibri" panose="020F0502020204030204" pitchFamily="34" charset="0"/>
                <a:cs typeface="Calibri" panose="020F0502020204030204" pitchFamily="34" charset="0"/>
              </a:rPr>
              <a:t>Introduction</a:t>
            </a:r>
          </a:p>
          <a:p>
            <a:r>
              <a:rPr lang="en-US" b="1" dirty="0">
                <a:solidFill>
                  <a:srgbClr val="002060">
                    <a:alpha val="60000"/>
                  </a:srgbClr>
                </a:solidFill>
                <a:latin typeface="Calibri" panose="020F0502020204030204" pitchFamily="34" charset="0"/>
                <a:cs typeface="Calibri" panose="020F0502020204030204" pitchFamily="34" charset="0"/>
              </a:rPr>
              <a:t>Data Overview</a:t>
            </a:r>
          </a:p>
          <a:p>
            <a:r>
              <a:rPr lang="en-US" b="1" dirty="0">
                <a:solidFill>
                  <a:srgbClr val="002060">
                    <a:alpha val="60000"/>
                  </a:srgbClr>
                </a:solidFill>
                <a:latin typeface="Calibri" panose="020F0502020204030204" pitchFamily="34" charset="0"/>
                <a:cs typeface="Calibri" panose="020F0502020204030204" pitchFamily="34" charset="0"/>
              </a:rPr>
              <a:t>Objectives of Analysis</a:t>
            </a:r>
          </a:p>
          <a:p>
            <a:r>
              <a:rPr lang="en-US" b="1" dirty="0">
                <a:solidFill>
                  <a:srgbClr val="002060">
                    <a:alpha val="60000"/>
                  </a:srgbClr>
                </a:solidFill>
                <a:latin typeface="Calibri" panose="020F0502020204030204" pitchFamily="34" charset="0"/>
                <a:cs typeface="Calibri" panose="020F0502020204030204" pitchFamily="34" charset="0"/>
              </a:rPr>
              <a:t>Key Questions &amp; Insights</a:t>
            </a:r>
          </a:p>
          <a:p>
            <a:r>
              <a:rPr lang="en-US" b="1" dirty="0">
                <a:solidFill>
                  <a:srgbClr val="002060">
                    <a:alpha val="60000"/>
                  </a:srgbClr>
                </a:solidFill>
                <a:latin typeface="Calibri" panose="020F0502020204030204" pitchFamily="34" charset="0"/>
                <a:cs typeface="Calibri" panose="020F0502020204030204" pitchFamily="34" charset="0"/>
              </a:rPr>
              <a:t>Analytical Approaches</a:t>
            </a:r>
          </a:p>
          <a:p>
            <a:r>
              <a:rPr lang="en-US" b="1" dirty="0">
                <a:solidFill>
                  <a:srgbClr val="002060">
                    <a:alpha val="60000"/>
                  </a:srgbClr>
                </a:solidFill>
                <a:latin typeface="Calibri" panose="020F0502020204030204" pitchFamily="34" charset="0"/>
                <a:cs typeface="Calibri" panose="020F0502020204030204" pitchFamily="34" charset="0"/>
              </a:rPr>
              <a:t>Key Findings</a:t>
            </a:r>
          </a:p>
          <a:p>
            <a:r>
              <a:rPr lang="en-US" b="1" dirty="0">
                <a:solidFill>
                  <a:srgbClr val="002060">
                    <a:alpha val="60000"/>
                  </a:srgbClr>
                </a:solidFill>
                <a:latin typeface="Calibri" panose="020F0502020204030204" pitchFamily="34" charset="0"/>
                <a:cs typeface="Calibri" panose="020F0502020204030204" pitchFamily="34" charset="0"/>
              </a:rPr>
              <a:t>Recommendations</a:t>
            </a:r>
            <a:endParaRPr lang="en-IN" b="1" dirty="0">
              <a:solidFill>
                <a:srgbClr val="002060">
                  <a:alpha val="60000"/>
                </a:srgbClr>
              </a:solidFill>
              <a:latin typeface="Calibri" panose="020F0502020204030204" pitchFamily="34" charset="0"/>
              <a:cs typeface="Calibri" panose="020F0502020204030204" pitchFamily="34" charset="0"/>
            </a:endParaRPr>
          </a:p>
        </p:txBody>
      </p:sp>
      <p:pic>
        <p:nvPicPr>
          <p:cNvPr id="8" name="Picture 7" descr="A person and person in front of a computer&#10;&#10;AI-generated content may be incorrect.">
            <a:extLst>
              <a:ext uri="{FF2B5EF4-FFF2-40B4-BE49-F238E27FC236}">
                <a16:creationId xmlns:a16="http://schemas.microsoft.com/office/drawing/2014/main" id="{9809BC23-860C-3E6B-B457-373D3D04A9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Tree>
    <p:extLst>
      <p:ext uri="{BB962C8B-B14F-4D97-AF65-F5344CB8AC3E}">
        <p14:creationId xmlns:p14="http://schemas.microsoft.com/office/powerpoint/2010/main" val="237644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193D-E678-7888-8F8B-8595436E2FAD}"/>
              </a:ext>
            </a:extLst>
          </p:cNvPr>
          <p:cNvSpPr>
            <a:spLocks noGrp="1"/>
          </p:cNvSpPr>
          <p:nvPr>
            <p:ph type="title"/>
          </p:nvPr>
        </p:nvSpPr>
        <p:spPr>
          <a:xfrm>
            <a:off x="550861" y="580363"/>
            <a:ext cx="5803639" cy="808599"/>
          </a:xfrm>
        </p:spPr>
        <p:txBody>
          <a:bodyPr wrap="square" anchor="t">
            <a:normAutofit/>
          </a:bodyPr>
          <a:lstStyle/>
          <a:p>
            <a:r>
              <a:rPr lang="en-US" sz="2500" b="1" dirty="0">
                <a:solidFill>
                  <a:schemeClr val="accent2">
                    <a:lumMod val="50000"/>
                  </a:schemeClr>
                </a:solidFill>
                <a:latin typeface="Calibri" panose="020F0502020204030204" pitchFamily="34" charset="0"/>
                <a:cs typeface="Calibri" panose="020F0502020204030204" pitchFamily="34" charset="0"/>
              </a:rPr>
              <a:t>Introduction</a:t>
            </a:r>
            <a:endParaRPr lang="en-IN" sz="2500" b="1" dirty="0">
              <a:solidFill>
                <a:schemeClr val="accent2">
                  <a:lumMod val="50000"/>
                </a:schemeClr>
              </a:solidFill>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282E8BC4-A101-3602-1AAC-D6175E8109C6}"/>
              </a:ext>
            </a:extLst>
          </p:cNvPr>
          <p:cNvSpPr>
            <a:spLocks noGrp="1"/>
          </p:cNvSpPr>
          <p:nvPr>
            <p:ph idx="1"/>
          </p:nvPr>
        </p:nvSpPr>
        <p:spPr>
          <a:xfrm>
            <a:off x="173620" y="1261641"/>
            <a:ext cx="8542117" cy="4872941"/>
          </a:xfrm>
        </p:spPr>
        <p:txBody>
          <a:bodyPr/>
          <a:lstStyle/>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In today’s fast-paced IT landscape, reliable and efficient support is vital to business continuity and user Satisfaction. This project analyzes internal IT ticket data to evaluate agent performance, workload distribution, and key drivers of resolution time and Satisfaction. </a:t>
            </a:r>
          </a:p>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The analysis supports strategic decisions across three investment areas:</a:t>
            </a:r>
          </a:p>
          <a:p>
            <a:pPr marL="0" indent="0">
              <a:spcBef>
                <a:spcPts val="600"/>
              </a:spcBef>
              <a:buNone/>
            </a:pPr>
            <a:r>
              <a:rPr lang="en-US" b="1" dirty="0">
                <a:solidFill>
                  <a:srgbClr val="002060">
                    <a:alpha val="60000"/>
                  </a:srgbClr>
                </a:solidFill>
                <a:latin typeface="Calibri" panose="020F0502020204030204" pitchFamily="34" charset="0"/>
                <a:cs typeface="Calibri" panose="020F0502020204030204" pitchFamily="34" charset="0"/>
              </a:rPr>
              <a:t>   Hiring additional agents</a:t>
            </a:r>
          </a:p>
          <a:p>
            <a:pPr marL="0" indent="0">
              <a:spcBef>
                <a:spcPts val="600"/>
              </a:spcBef>
              <a:buNone/>
            </a:pPr>
            <a:r>
              <a:rPr lang="en-US" b="1" dirty="0">
                <a:solidFill>
                  <a:srgbClr val="002060">
                    <a:alpha val="60000"/>
                  </a:srgbClr>
                </a:solidFill>
                <a:latin typeface="Calibri" panose="020F0502020204030204" pitchFamily="34" charset="0"/>
                <a:cs typeface="Calibri" panose="020F0502020204030204" pitchFamily="34" charset="0"/>
              </a:rPr>
              <a:t>   Providing targeted training</a:t>
            </a:r>
          </a:p>
          <a:p>
            <a:pPr marL="0" indent="0">
              <a:spcBef>
                <a:spcPts val="600"/>
              </a:spcBef>
              <a:buNone/>
            </a:pPr>
            <a:r>
              <a:rPr lang="en-US" b="1" dirty="0">
                <a:solidFill>
                  <a:srgbClr val="002060">
                    <a:alpha val="60000"/>
                  </a:srgbClr>
                </a:solidFill>
                <a:latin typeface="Calibri" panose="020F0502020204030204" pitchFamily="34" charset="0"/>
                <a:cs typeface="Calibri" panose="020F0502020204030204" pitchFamily="34" charset="0"/>
              </a:rPr>
              <a:t>   Upgrading support tools and systems</a:t>
            </a:r>
          </a:p>
          <a:p>
            <a:pPr marL="0" indent="0">
              <a:spcBef>
                <a:spcPts val="600"/>
              </a:spcBef>
              <a:buNone/>
            </a:pPr>
            <a:r>
              <a:rPr lang="en-US" b="1" dirty="0">
                <a:solidFill>
                  <a:srgbClr val="002060">
                    <a:alpha val="60000"/>
                  </a:srgbClr>
                </a:solidFill>
                <a:latin typeface="Calibri" panose="020F0502020204030204" pitchFamily="34" charset="0"/>
                <a:cs typeface="Calibri" panose="020F0502020204030204" pitchFamily="34" charset="0"/>
              </a:rPr>
              <a:t>. By leveraging data insights, the goal is to enhance support efficiency, reduce delays, and improve overall service quality.</a:t>
            </a:r>
            <a:endParaRPr lang="en-IN" b="1" dirty="0">
              <a:solidFill>
                <a:srgbClr val="002060">
                  <a:alpha val="60000"/>
                </a:srgbClr>
              </a:solidFill>
              <a:latin typeface="Calibri" panose="020F0502020204030204" pitchFamily="34" charset="0"/>
              <a:cs typeface="Calibri" panose="020F0502020204030204" pitchFamily="34" charset="0"/>
            </a:endParaRPr>
          </a:p>
        </p:txBody>
      </p:sp>
      <p:pic>
        <p:nvPicPr>
          <p:cNvPr id="7" name="Graphic 6" descr="Call center">
            <a:extLst>
              <a:ext uri="{FF2B5EF4-FFF2-40B4-BE49-F238E27FC236}">
                <a16:creationId xmlns:a16="http://schemas.microsoft.com/office/drawing/2014/main" id="{E625EA7B-3002-E910-6700-7F230959F2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97377" y="469419"/>
            <a:ext cx="3779838" cy="3779838"/>
          </a:xfrm>
          <a:custGeom>
            <a:avLst/>
            <a:gdLst/>
            <a:ahLst/>
            <a:cxnLst/>
            <a:rect l="l" t="t" r="r" b="b"/>
            <a:pathLst>
              <a:path w="5773738" h="3779838">
                <a:moveTo>
                  <a:pt x="0" y="0"/>
                </a:moveTo>
                <a:lnTo>
                  <a:pt x="5773738" y="0"/>
                </a:lnTo>
                <a:lnTo>
                  <a:pt x="5773738" y="3779838"/>
                </a:lnTo>
                <a:lnTo>
                  <a:pt x="0" y="3779838"/>
                </a:lnTo>
                <a:close/>
              </a:path>
            </a:pathLst>
          </a:custGeom>
        </p:spPr>
      </p:pic>
    </p:spTree>
    <p:extLst>
      <p:ext uri="{BB962C8B-B14F-4D97-AF65-F5344CB8AC3E}">
        <p14:creationId xmlns:p14="http://schemas.microsoft.com/office/powerpoint/2010/main" val="252523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B16C-C062-6874-0B49-EF5FB029639D}"/>
              </a:ext>
            </a:extLst>
          </p:cNvPr>
          <p:cNvSpPr>
            <a:spLocks noGrp="1"/>
          </p:cNvSpPr>
          <p:nvPr>
            <p:ph type="title"/>
          </p:nvPr>
        </p:nvSpPr>
        <p:spPr>
          <a:xfrm>
            <a:off x="254643" y="254644"/>
            <a:ext cx="11538290" cy="648182"/>
          </a:xfrm>
        </p:spPr>
        <p:txBody>
          <a:bodyPr>
            <a:normAutofit/>
          </a:bodyPr>
          <a:lstStyle/>
          <a:p>
            <a:r>
              <a:rPr lang="en-US" sz="2500" b="1" dirty="0">
                <a:solidFill>
                  <a:schemeClr val="accent2">
                    <a:lumMod val="50000"/>
                  </a:schemeClr>
                </a:solidFill>
                <a:latin typeface="Calibri" panose="020F0502020204030204" pitchFamily="34" charset="0"/>
                <a:cs typeface="Calibri" panose="020F0502020204030204" pitchFamily="34" charset="0"/>
              </a:rPr>
              <a:t>Data Overview</a:t>
            </a:r>
            <a:endParaRPr lang="en-IN" sz="2500" b="1" dirty="0">
              <a:solidFill>
                <a:schemeClr val="accent2">
                  <a:lumMod val="50000"/>
                </a:schemeClr>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9C9B97F8-3744-5A8B-3DDA-959C0BF12275}"/>
              </a:ext>
            </a:extLst>
          </p:cNvPr>
          <p:cNvSpPr>
            <a:spLocks noGrp="1"/>
          </p:cNvSpPr>
          <p:nvPr>
            <p:ph idx="1"/>
          </p:nvPr>
        </p:nvSpPr>
        <p:spPr>
          <a:xfrm>
            <a:off x="243068" y="1041722"/>
            <a:ext cx="11398069" cy="5051103"/>
          </a:xfrm>
        </p:spPr>
        <p:txBody>
          <a:bodyPr>
            <a:normAutofit/>
          </a:bodyPr>
          <a:lstStyle/>
          <a:p>
            <a:pPr marL="0" indent="0">
              <a:lnSpc>
                <a:spcPct val="100000"/>
              </a:lnSpc>
              <a:spcBef>
                <a:spcPts val="600"/>
              </a:spcBef>
              <a:buNone/>
            </a:pPr>
            <a:r>
              <a:rPr lang="en-US" b="1" dirty="0">
                <a:solidFill>
                  <a:srgbClr val="002060">
                    <a:alpha val="60000"/>
                  </a:srgbClr>
                </a:solidFill>
                <a:latin typeface="Calibri" panose="020F0502020204030204" pitchFamily="34" charset="0"/>
                <a:cs typeface="Calibri" panose="020F0502020204030204" pitchFamily="34" charset="0"/>
              </a:rPr>
              <a:t> </a:t>
            </a:r>
            <a:r>
              <a:rPr lang="en-US" b="1" dirty="0">
                <a:solidFill>
                  <a:schemeClr val="bg1">
                    <a:alpha val="60000"/>
                  </a:schemeClr>
                </a:solidFill>
                <a:latin typeface="Calibri" panose="020F0502020204030204" pitchFamily="34" charset="0"/>
                <a:cs typeface="Calibri" panose="020F0502020204030204" pitchFamily="34" charset="0"/>
              </a:rPr>
              <a:t>Dataset Description : </a:t>
            </a:r>
            <a:r>
              <a:rPr lang="en-US" b="1" dirty="0">
                <a:solidFill>
                  <a:srgbClr val="002060">
                    <a:alpha val="60000"/>
                  </a:srgbClr>
                </a:solidFill>
                <a:latin typeface="Calibri" panose="020F0502020204030204" pitchFamily="34" charset="0"/>
                <a:cs typeface="Calibri" panose="020F0502020204030204" pitchFamily="34" charset="0"/>
              </a:rPr>
              <a:t>This dataset contains records of IT support tickets used to analyze agent performance and support effectiveness. It captures essential details from ticket generation to resolution, covering various aspects like priority, severity, and customer satisfaction.</a:t>
            </a:r>
          </a:p>
          <a:p>
            <a:pPr marL="0" indent="0">
              <a:lnSpc>
                <a:spcPct val="100000"/>
              </a:lnSpc>
              <a:spcBef>
                <a:spcPts val="600"/>
              </a:spcBef>
              <a:buNone/>
            </a:pPr>
            <a:r>
              <a:rPr lang="en-US" b="1" dirty="0">
                <a:solidFill>
                  <a:schemeClr val="bg1">
                    <a:alpha val="60000"/>
                  </a:schemeClr>
                </a:solidFill>
                <a:latin typeface="Calibri" panose="020F0502020204030204" pitchFamily="34" charset="0"/>
                <a:cs typeface="Calibri" panose="020F0502020204030204" pitchFamily="34" charset="0"/>
              </a:rPr>
              <a:t>Key Information in the Dataset </a:t>
            </a:r>
            <a:r>
              <a:rPr lang="en-US" b="1" dirty="0">
                <a:solidFill>
                  <a:srgbClr val="002060">
                    <a:alpha val="60000"/>
                  </a:srgbClr>
                </a:solidFill>
                <a:latin typeface="Calibri" panose="020F0502020204030204" pitchFamily="34" charset="0"/>
                <a:cs typeface="Calibri" panose="020F0502020204030204" pitchFamily="34" charset="0"/>
              </a:rPr>
              <a:t>:</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 Ticket ID – Unique identifier for each support ticket</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Agent Details – ID, name, and age of the support agent</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Ticket Priority &amp; Severity – Indicates urgency and impact level of the issue</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Request Category &amp; Issue Type – Describes the nature of the support request</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Ticket Created Time – When the ticket was raised</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Resolution Time – Time taken to resolve each ticket</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Satisfaction Rate – Customer satisfaction based on ticket handling</a:t>
            </a:r>
            <a:endParaRPr lang="en-IN" b="1" dirty="0">
              <a:solidFill>
                <a:srgbClr val="002060">
                  <a:alpha val="60000"/>
                </a:srgb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30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07D9-F25D-D7F2-5A5E-88555FF20905}"/>
              </a:ext>
            </a:extLst>
          </p:cNvPr>
          <p:cNvSpPr>
            <a:spLocks noGrp="1"/>
          </p:cNvSpPr>
          <p:nvPr>
            <p:ph type="title"/>
          </p:nvPr>
        </p:nvSpPr>
        <p:spPr>
          <a:xfrm>
            <a:off x="393539" y="335666"/>
            <a:ext cx="8368495" cy="833377"/>
          </a:xfrm>
        </p:spPr>
        <p:txBody>
          <a:bodyPr wrap="square" anchor="t">
            <a:normAutofit/>
          </a:bodyPr>
          <a:lstStyle/>
          <a:p>
            <a:pPr>
              <a:lnSpc>
                <a:spcPct val="90000"/>
              </a:lnSpc>
            </a:pPr>
            <a:r>
              <a:rPr lang="en-US" sz="2500" b="1" dirty="0">
                <a:solidFill>
                  <a:schemeClr val="accent2">
                    <a:lumMod val="50000"/>
                  </a:schemeClr>
                </a:solidFill>
                <a:latin typeface="Calibri" panose="020F0502020204030204" pitchFamily="34" charset="0"/>
                <a:cs typeface="Calibri" panose="020F0502020204030204" pitchFamily="34" charset="0"/>
              </a:rPr>
              <a:t>Objectives of Analysis</a:t>
            </a:r>
            <a:br>
              <a:rPr lang="en-US" sz="2500" b="1" dirty="0">
                <a:solidFill>
                  <a:schemeClr val="accent2">
                    <a:lumMod val="50000"/>
                  </a:schemeClr>
                </a:solidFill>
                <a:latin typeface="Calibri" panose="020F0502020204030204" pitchFamily="34" charset="0"/>
                <a:cs typeface="Calibri" panose="020F0502020204030204" pitchFamily="34" charset="0"/>
              </a:rPr>
            </a:br>
            <a:endParaRPr lang="en-IN" sz="2500" b="1" dirty="0">
              <a:solidFill>
                <a:schemeClr val="accent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B8B30F7-D437-064D-05BF-81122783C27A}"/>
              </a:ext>
            </a:extLst>
          </p:cNvPr>
          <p:cNvSpPr>
            <a:spLocks noGrp="1"/>
          </p:cNvSpPr>
          <p:nvPr>
            <p:ph idx="1"/>
          </p:nvPr>
        </p:nvSpPr>
        <p:spPr>
          <a:xfrm>
            <a:off x="242064" y="1381929"/>
            <a:ext cx="5406382" cy="4069747"/>
          </a:xfrm>
        </p:spPr>
        <p:txBody>
          <a:bodyPr anchor="t">
            <a:normAutofit/>
          </a:bodyPr>
          <a:lstStyle/>
          <a:p>
            <a:r>
              <a:rPr lang="en-US" b="1" dirty="0">
                <a:solidFill>
                  <a:srgbClr val="002060">
                    <a:alpha val="60000"/>
                  </a:srgbClr>
                </a:solidFill>
                <a:latin typeface="Calibri" panose="020F0502020204030204" pitchFamily="34" charset="0"/>
                <a:cs typeface="Calibri" panose="020F0502020204030204" pitchFamily="34" charset="0"/>
              </a:rPr>
              <a:t>Identify patterns impacting resolution speed and satisfaction Rate</a:t>
            </a:r>
          </a:p>
          <a:p>
            <a:r>
              <a:rPr lang="en-US" b="1" dirty="0">
                <a:solidFill>
                  <a:srgbClr val="002060">
                    <a:alpha val="60000"/>
                  </a:srgbClr>
                </a:solidFill>
                <a:latin typeface="Calibri" panose="020F0502020204030204" pitchFamily="34" charset="0"/>
                <a:cs typeface="Calibri" panose="020F0502020204030204" pitchFamily="34" charset="0"/>
              </a:rPr>
              <a:t>Track performance changes over time</a:t>
            </a:r>
          </a:p>
          <a:p>
            <a:r>
              <a:rPr lang="en-US" b="1" dirty="0">
                <a:solidFill>
                  <a:srgbClr val="002060">
                    <a:alpha val="60000"/>
                  </a:srgbClr>
                </a:solidFill>
                <a:latin typeface="Calibri" panose="020F0502020204030204" pitchFamily="34" charset="0"/>
                <a:cs typeface="Calibri" panose="020F0502020204030204" pitchFamily="34" charset="0"/>
              </a:rPr>
              <a:t> Identify areas for improvement</a:t>
            </a:r>
          </a:p>
          <a:p>
            <a:r>
              <a:rPr lang="en-US" b="1" dirty="0">
                <a:solidFill>
                  <a:srgbClr val="002060">
                    <a:alpha val="60000"/>
                  </a:srgbClr>
                </a:solidFill>
                <a:latin typeface="Calibri" panose="020F0502020204030204" pitchFamily="34" charset="0"/>
                <a:cs typeface="Calibri" panose="020F0502020204030204" pitchFamily="34" charset="0"/>
              </a:rPr>
              <a:t>Enhance decision-making regarding staff and tools</a:t>
            </a:r>
          </a:p>
          <a:p>
            <a:pPr marL="0" indent="0">
              <a:buNone/>
            </a:pPr>
            <a:endParaRPr lang="en-IN" dirty="0"/>
          </a:p>
        </p:txBody>
      </p:sp>
      <p:pic>
        <p:nvPicPr>
          <p:cNvPr id="5" name="Picture 4" descr="A person sitting at a desk looking at a magnifying glass&#10;&#10;AI-generated content may be incorrect.">
            <a:extLst>
              <a:ext uri="{FF2B5EF4-FFF2-40B4-BE49-F238E27FC236}">
                <a16:creationId xmlns:a16="http://schemas.microsoft.com/office/drawing/2014/main" id="{39767A75-D4BC-85F6-46CC-F4BBD00B3E66}"/>
              </a:ext>
            </a:extLst>
          </p:cNvPr>
          <p:cNvPicPr>
            <a:picLocks noChangeAspect="1"/>
          </p:cNvPicPr>
          <p:nvPr/>
        </p:nvPicPr>
        <p:blipFill>
          <a:blip r:embed="rId2">
            <a:extLst>
              <a:ext uri="{28A0092B-C50C-407E-A947-70E740481C1C}">
                <a14:useLocalDpi xmlns:a14="http://schemas.microsoft.com/office/drawing/2010/main" val="0"/>
              </a:ext>
            </a:extLst>
          </a:blip>
          <a:srcRect l="3080" r="16724" b="-1"/>
          <a:stretch>
            <a:fillRect/>
          </a:stretch>
        </p:blipFill>
        <p:spPr>
          <a:xfrm>
            <a:off x="6199309" y="1153086"/>
            <a:ext cx="5691441" cy="3725961"/>
          </a:xfrm>
          <a:custGeom>
            <a:avLst/>
            <a:gdLst/>
            <a:ahLst/>
            <a:cxnLst/>
            <a:rect l="l" t="t" r="r" b="b"/>
            <a:pathLst>
              <a:path w="5773738" h="3779838">
                <a:moveTo>
                  <a:pt x="0" y="0"/>
                </a:moveTo>
                <a:lnTo>
                  <a:pt x="5773738" y="0"/>
                </a:lnTo>
                <a:lnTo>
                  <a:pt x="5773738" y="3779838"/>
                </a:lnTo>
                <a:lnTo>
                  <a:pt x="0" y="3779838"/>
                </a:lnTo>
                <a:close/>
              </a:path>
            </a:pathLst>
          </a:custGeom>
        </p:spPr>
      </p:pic>
    </p:spTree>
    <p:extLst>
      <p:ext uri="{BB962C8B-B14F-4D97-AF65-F5344CB8AC3E}">
        <p14:creationId xmlns:p14="http://schemas.microsoft.com/office/powerpoint/2010/main" val="379941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7D20-C69D-4DE7-DFC2-98E7EDAEFF82}"/>
              </a:ext>
            </a:extLst>
          </p:cNvPr>
          <p:cNvSpPr>
            <a:spLocks noGrp="1"/>
          </p:cNvSpPr>
          <p:nvPr>
            <p:ph type="title"/>
          </p:nvPr>
        </p:nvSpPr>
        <p:spPr>
          <a:xfrm>
            <a:off x="405115" y="324091"/>
            <a:ext cx="11237348" cy="625033"/>
          </a:xfrm>
        </p:spPr>
        <p:txBody>
          <a:bodyPr>
            <a:noAutofit/>
          </a:bodyPr>
          <a:lstStyle/>
          <a:p>
            <a:r>
              <a:rPr lang="en-US" sz="2500" b="1" dirty="0">
                <a:solidFill>
                  <a:schemeClr val="accent2">
                    <a:lumMod val="50000"/>
                  </a:schemeClr>
                </a:solidFill>
                <a:latin typeface="Calibri" panose="020F0502020204030204" pitchFamily="34" charset="0"/>
                <a:cs typeface="Calibri" panose="020F0502020204030204" pitchFamily="34" charset="0"/>
              </a:rPr>
              <a:t>Count of Tickets by Request Category</a:t>
            </a:r>
            <a:endParaRPr lang="en-IN" sz="2500" b="1" dirty="0">
              <a:solidFill>
                <a:schemeClr val="accent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57BEF7D-627A-4AAF-113F-EDE4EE8CAA54}"/>
              </a:ext>
            </a:extLst>
          </p:cNvPr>
          <p:cNvSpPr>
            <a:spLocks noGrp="1"/>
          </p:cNvSpPr>
          <p:nvPr>
            <p:ph idx="1"/>
          </p:nvPr>
        </p:nvSpPr>
        <p:spPr>
          <a:xfrm>
            <a:off x="138894" y="914402"/>
            <a:ext cx="8472671" cy="5058136"/>
          </a:xfrm>
        </p:spPr>
        <p:txBody>
          <a:bodyPr>
            <a:normAutofit/>
          </a:bodyPr>
          <a:lstStyle/>
          <a:p>
            <a:pPr marL="0" indent="0">
              <a:spcBef>
                <a:spcPts val="600"/>
              </a:spcBef>
              <a:buNone/>
            </a:pPr>
            <a:r>
              <a:rPr lang="en-US" b="1" dirty="0">
                <a:solidFill>
                  <a:schemeClr val="bg1">
                    <a:alpha val="60000"/>
                  </a:schemeClr>
                </a:solidFill>
                <a:latin typeface="Calibri" panose="020F0502020204030204" pitchFamily="34" charset="0"/>
                <a:cs typeface="Calibri" panose="020F0502020204030204" pitchFamily="34" charset="0"/>
              </a:rPr>
              <a:t>Insights :</a:t>
            </a:r>
          </a:p>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System-related tickets dominate at 40% (39,002), followed by Login Access issues at 30% (29,193).</a:t>
            </a:r>
          </a:p>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Software requests contribute to 20% (19,570) of the tickets.</a:t>
            </a:r>
          </a:p>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Hardware-related requests are the least frequent, making up only 10% (9,733).</a:t>
            </a:r>
          </a:p>
          <a:p>
            <a:pPr marL="0" indent="0">
              <a:spcBef>
                <a:spcPts val="600"/>
              </a:spcBef>
              <a:buNone/>
            </a:pPr>
            <a:r>
              <a:rPr lang="en-US" b="1" dirty="0">
                <a:solidFill>
                  <a:schemeClr val="bg1">
                    <a:alpha val="60000"/>
                  </a:schemeClr>
                </a:solidFill>
                <a:latin typeface="Calibri" panose="020F0502020204030204" pitchFamily="34" charset="0"/>
                <a:cs typeface="Calibri" panose="020F0502020204030204" pitchFamily="34" charset="0"/>
              </a:rPr>
              <a:t>Recommendations :</a:t>
            </a:r>
          </a:p>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Automation and standard responses needed to handle high volume.</a:t>
            </a:r>
          </a:p>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Improve guides/training to reduce repeat queries.</a:t>
            </a:r>
          </a:p>
          <a:p>
            <a:pPr>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Shift resources toward system and login support for better efficiency .</a:t>
            </a:r>
            <a:endParaRPr lang="en-IN" b="1" dirty="0">
              <a:solidFill>
                <a:srgbClr val="002060">
                  <a:alpha val="60000"/>
                </a:srgbClr>
              </a:solidFill>
              <a:latin typeface="Calibri" panose="020F0502020204030204" pitchFamily="34" charset="0"/>
              <a:cs typeface="Calibri" panose="020F0502020204030204" pitchFamily="34" charset="0"/>
            </a:endParaRPr>
          </a:p>
        </p:txBody>
      </p:sp>
      <p:graphicFrame>
        <p:nvGraphicFramePr>
          <p:cNvPr id="6" name="Chart 5">
            <a:extLst>
              <a:ext uri="{FF2B5EF4-FFF2-40B4-BE49-F238E27FC236}">
                <a16:creationId xmlns:a16="http://schemas.microsoft.com/office/drawing/2014/main" id="{29EFD767-9979-4681-AEA5-F4399746289A}"/>
              </a:ext>
            </a:extLst>
          </p:cNvPr>
          <p:cNvGraphicFramePr>
            <a:graphicFrameLocks/>
          </p:cNvGraphicFramePr>
          <p:nvPr>
            <p:extLst>
              <p:ext uri="{D42A27DB-BD31-4B8C-83A1-F6EECF244321}">
                <p14:modId xmlns:p14="http://schemas.microsoft.com/office/powerpoint/2010/main" val="852588870"/>
              </p:ext>
            </p:extLst>
          </p:nvPr>
        </p:nvGraphicFramePr>
        <p:xfrm>
          <a:off x="8067553" y="289368"/>
          <a:ext cx="3946967" cy="31830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028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0419C9-AEE6-B708-2CFA-1872435BB188}"/>
              </a:ext>
            </a:extLst>
          </p:cNvPr>
          <p:cNvSpPr>
            <a:spLocks noGrp="1"/>
          </p:cNvSpPr>
          <p:nvPr>
            <p:ph type="title"/>
          </p:nvPr>
        </p:nvSpPr>
        <p:spPr>
          <a:xfrm>
            <a:off x="300943" y="254644"/>
            <a:ext cx="11306796" cy="752354"/>
          </a:xfrm>
        </p:spPr>
        <p:txBody>
          <a:bodyPr>
            <a:normAutofit/>
          </a:bodyPr>
          <a:lstStyle/>
          <a:p>
            <a:r>
              <a:rPr lang="en-US" sz="2500" b="1" dirty="0">
                <a:solidFill>
                  <a:schemeClr val="accent2">
                    <a:lumMod val="50000"/>
                  </a:schemeClr>
                </a:solidFill>
                <a:latin typeface="Calibri" panose="020F0502020204030204" pitchFamily="34" charset="0"/>
                <a:cs typeface="Calibri" panose="020F0502020204030204" pitchFamily="34" charset="0"/>
              </a:rPr>
              <a:t>Issue Type by Ticket Cou</a:t>
            </a:r>
            <a:r>
              <a:rPr lang="en-US" sz="2400" b="1" dirty="0">
                <a:solidFill>
                  <a:schemeClr val="accent2">
                    <a:lumMod val="50000"/>
                  </a:schemeClr>
                </a:solidFill>
                <a:latin typeface="Calibri" panose="020F0502020204030204" pitchFamily="34" charset="0"/>
                <a:cs typeface="Calibri" panose="020F0502020204030204" pitchFamily="34" charset="0"/>
              </a:rPr>
              <a:t>nt</a:t>
            </a:r>
            <a:endParaRPr lang="en-IN" sz="2400" b="1" dirty="0">
              <a:solidFill>
                <a:schemeClr val="accent2">
                  <a:lumMod val="50000"/>
                </a:schemeClr>
              </a:solidFill>
              <a:latin typeface="Calibri" panose="020F0502020204030204" pitchFamily="34" charset="0"/>
              <a:cs typeface="Calibri" panose="020F0502020204030204" pitchFamily="34" charset="0"/>
            </a:endParaRPr>
          </a:p>
        </p:txBody>
      </p:sp>
      <p:sp>
        <p:nvSpPr>
          <p:cNvPr id="8" name="Content Placeholder 7">
            <a:extLst>
              <a:ext uri="{FF2B5EF4-FFF2-40B4-BE49-F238E27FC236}">
                <a16:creationId xmlns:a16="http://schemas.microsoft.com/office/drawing/2014/main" id="{64D90A3E-8574-982E-AB51-AE107E413BA9}"/>
              </a:ext>
            </a:extLst>
          </p:cNvPr>
          <p:cNvSpPr>
            <a:spLocks noGrp="1"/>
          </p:cNvSpPr>
          <p:nvPr>
            <p:ph idx="1"/>
          </p:nvPr>
        </p:nvSpPr>
        <p:spPr>
          <a:xfrm>
            <a:off x="231494" y="879677"/>
            <a:ext cx="7650865" cy="5671594"/>
          </a:xfrm>
        </p:spPr>
        <p:txBody>
          <a:bodyPr>
            <a:noAutofit/>
          </a:bodyPr>
          <a:lstStyle/>
          <a:p>
            <a:pPr marL="0" indent="0">
              <a:lnSpc>
                <a:spcPct val="100000"/>
              </a:lnSpc>
              <a:spcBef>
                <a:spcPts val="600"/>
              </a:spcBef>
              <a:buNone/>
            </a:pPr>
            <a:r>
              <a:rPr lang="en-US" b="1" dirty="0">
                <a:solidFill>
                  <a:schemeClr val="bg1">
                    <a:alpha val="60000"/>
                  </a:schemeClr>
                </a:solidFill>
                <a:latin typeface="Calibri" panose="020F0502020204030204" pitchFamily="34" charset="0"/>
                <a:cs typeface="Calibri" panose="020F0502020204030204" pitchFamily="34" charset="0"/>
              </a:rPr>
              <a:t>Insights</a:t>
            </a:r>
            <a:r>
              <a:rPr lang="en-US" b="1" dirty="0">
                <a:solidFill>
                  <a:srgbClr val="002060">
                    <a:alpha val="60000"/>
                  </a:srgbClr>
                </a:solidFill>
                <a:latin typeface="Calibri" panose="020F0502020204030204" pitchFamily="34" charset="0"/>
                <a:cs typeface="Calibri" panose="020F0502020204030204" pitchFamily="34" charset="0"/>
              </a:rPr>
              <a:t> :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IT Requests account for the majority of tickets at 75% (73,220 out of 97,498).</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IT Errors represent 25% of total tickets (24,278), indicating a notable volume of recurring system issues .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High volume of IT Requests suggests ongoing demand for system access, configuration, or general support.</a:t>
            </a:r>
          </a:p>
          <a:p>
            <a:pPr marL="0" indent="0">
              <a:lnSpc>
                <a:spcPct val="100000"/>
              </a:lnSpc>
              <a:spcBef>
                <a:spcPts val="600"/>
              </a:spcBef>
              <a:buNone/>
            </a:pPr>
            <a:r>
              <a:rPr lang="en-US" b="1" dirty="0">
                <a:solidFill>
                  <a:schemeClr val="bg1">
                    <a:alpha val="60000"/>
                  </a:schemeClr>
                </a:solidFill>
                <a:latin typeface="Calibri" panose="020F0502020204030204" pitchFamily="34" charset="0"/>
                <a:cs typeface="Calibri" panose="020F0502020204030204" pitchFamily="34" charset="0"/>
              </a:rPr>
              <a:t>Recommendation</a:t>
            </a:r>
            <a:r>
              <a:rPr lang="en-US" b="1" dirty="0">
                <a:solidFill>
                  <a:srgbClr val="002060">
                    <a:alpha val="60000"/>
                  </a:srgbClr>
                </a:solidFill>
                <a:latin typeface="Calibri" panose="020F0502020204030204" pitchFamily="34" charset="0"/>
                <a:cs typeface="Calibri" panose="020F0502020204030204" pitchFamily="34" charset="0"/>
              </a:rPr>
              <a:t>: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Automate frequent IT Requests through self-service tools or knowledge base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Investigate root causes of IT Errors to reduce repeat incidents .</a:t>
            </a:r>
          </a:p>
          <a:p>
            <a:pPr>
              <a:lnSpc>
                <a:spcPct val="100000"/>
              </a:lnSpc>
              <a:spcBef>
                <a:spcPts val="600"/>
              </a:spcBef>
            </a:pPr>
            <a:r>
              <a:rPr lang="en-US" b="1" dirty="0">
                <a:solidFill>
                  <a:srgbClr val="002060">
                    <a:alpha val="60000"/>
                  </a:srgbClr>
                </a:solidFill>
                <a:latin typeface="Calibri" panose="020F0502020204030204" pitchFamily="34" charset="0"/>
                <a:cs typeface="Calibri" panose="020F0502020204030204" pitchFamily="34" charset="0"/>
              </a:rPr>
              <a:t>       Allocate more staff or resources toward handling IT Requests efficiently due to their volume.</a:t>
            </a:r>
            <a:endParaRPr lang="en-IN" b="1" dirty="0">
              <a:solidFill>
                <a:srgbClr val="002060">
                  <a:alpha val="60000"/>
                </a:srgbClr>
              </a:solidFill>
              <a:latin typeface="Calibri" panose="020F0502020204030204" pitchFamily="34" charset="0"/>
              <a:cs typeface="Calibri" panose="020F0502020204030204" pitchFamily="34" charset="0"/>
            </a:endParaRPr>
          </a:p>
        </p:txBody>
      </p:sp>
      <p:graphicFrame>
        <p:nvGraphicFramePr>
          <p:cNvPr id="9" name="Chart 8">
            <a:extLst>
              <a:ext uri="{FF2B5EF4-FFF2-40B4-BE49-F238E27FC236}">
                <a16:creationId xmlns:a16="http://schemas.microsoft.com/office/drawing/2014/main" id="{70D3E37B-936D-DC4D-4479-8F48CEC19B2A}"/>
              </a:ext>
            </a:extLst>
          </p:cNvPr>
          <p:cNvGraphicFramePr>
            <a:graphicFrameLocks/>
          </p:cNvGraphicFramePr>
          <p:nvPr>
            <p:extLst>
              <p:ext uri="{D42A27DB-BD31-4B8C-83A1-F6EECF244321}">
                <p14:modId xmlns:p14="http://schemas.microsoft.com/office/powerpoint/2010/main" val="1997044375"/>
              </p:ext>
            </p:extLst>
          </p:nvPr>
        </p:nvGraphicFramePr>
        <p:xfrm>
          <a:off x="7454096" y="1203767"/>
          <a:ext cx="4340507" cy="28589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0294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4B93-64E0-C79C-9850-E4A32AA227C9}"/>
              </a:ext>
            </a:extLst>
          </p:cNvPr>
          <p:cNvSpPr>
            <a:spLocks noGrp="1"/>
          </p:cNvSpPr>
          <p:nvPr>
            <p:ph type="title"/>
          </p:nvPr>
        </p:nvSpPr>
        <p:spPr>
          <a:xfrm>
            <a:off x="162046" y="127322"/>
            <a:ext cx="10174147" cy="509287"/>
          </a:xfrm>
        </p:spPr>
        <p:txBody>
          <a:bodyPr wrap="square" anchor="t">
            <a:normAutofit fontScale="90000"/>
          </a:bodyPr>
          <a:lstStyle/>
          <a:p>
            <a:pPr>
              <a:lnSpc>
                <a:spcPct val="90000"/>
              </a:lnSpc>
            </a:pPr>
            <a:r>
              <a:rPr lang="en-US" sz="2500" b="1" i="0" u="none" strike="noStrike" dirty="0">
                <a:solidFill>
                  <a:schemeClr val="accent2">
                    <a:lumMod val="50000"/>
                  </a:schemeClr>
                </a:solidFill>
                <a:effectLst/>
                <a:latin typeface="Calibri" panose="020F0502020204030204" pitchFamily="34" charset="0"/>
                <a:cs typeface="Calibri" panose="020F0502020204030204" pitchFamily="34" charset="0"/>
              </a:rPr>
              <a:t> Priority by Ticket Count</a:t>
            </a:r>
            <a:br>
              <a:rPr lang="en-US" sz="2500" b="1" i="0" u="none" strike="noStrike" dirty="0">
                <a:solidFill>
                  <a:schemeClr val="accent2">
                    <a:lumMod val="50000"/>
                  </a:schemeClr>
                </a:solidFill>
                <a:effectLst/>
                <a:latin typeface="Calibri" panose="020F0502020204030204" pitchFamily="34" charset="0"/>
                <a:cs typeface="Calibri" panose="020F0502020204030204" pitchFamily="34" charset="0"/>
              </a:rPr>
            </a:br>
            <a:endParaRPr lang="en-IN" sz="2500" b="1" dirty="0">
              <a:solidFill>
                <a:schemeClr val="accent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859A48A-56C0-E2CB-1A99-008A0442C5D5}"/>
              </a:ext>
            </a:extLst>
          </p:cNvPr>
          <p:cNvSpPr>
            <a:spLocks noGrp="1"/>
          </p:cNvSpPr>
          <p:nvPr>
            <p:ph idx="1"/>
          </p:nvPr>
        </p:nvSpPr>
        <p:spPr>
          <a:xfrm>
            <a:off x="185196" y="798654"/>
            <a:ext cx="7072132" cy="5683170"/>
          </a:xfrm>
        </p:spPr>
        <p:txBody>
          <a:bodyPr anchor="t">
            <a:normAutofit/>
          </a:bodyPr>
          <a:lstStyle/>
          <a:p>
            <a:pPr marL="0" indent="0">
              <a:spcBef>
                <a:spcPts val="600"/>
              </a:spcBef>
              <a:buNone/>
            </a:pPr>
            <a:r>
              <a:rPr lang="en-US" b="1" dirty="0">
                <a:solidFill>
                  <a:schemeClr val="bg1"/>
                </a:solidFill>
                <a:latin typeface="Calibri" panose="020F0502020204030204" pitchFamily="34" charset="0"/>
                <a:cs typeface="Calibri" panose="020F0502020204030204" pitchFamily="34" charset="0"/>
              </a:rPr>
              <a:t>Insights :</a:t>
            </a:r>
          </a:p>
          <a:p>
            <a:pPr>
              <a:spcBef>
                <a:spcPts val="600"/>
              </a:spcBef>
            </a:pPr>
            <a:r>
              <a:rPr lang="en-US" b="1" dirty="0">
                <a:solidFill>
                  <a:srgbClr val="002060"/>
                </a:solidFill>
                <a:latin typeface="Calibri" panose="020F0502020204030204" pitchFamily="34" charset="0"/>
                <a:cs typeface="Calibri" panose="020F0502020204030204" pitchFamily="34" charset="0"/>
              </a:rPr>
              <a:t>High priority tickets are the most common (35,549).</a:t>
            </a:r>
          </a:p>
          <a:p>
            <a:pPr>
              <a:spcBef>
                <a:spcPts val="600"/>
              </a:spcBef>
            </a:pPr>
            <a:r>
              <a:rPr lang="en-US" b="1" dirty="0">
                <a:solidFill>
                  <a:srgbClr val="002060"/>
                </a:solidFill>
                <a:latin typeface="Calibri" panose="020F0502020204030204" pitchFamily="34" charset="0"/>
                <a:cs typeface="Calibri" panose="020F0502020204030204" pitchFamily="34" charset="0"/>
              </a:rPr>
              <a:t>Unassigned priority tickets are also high (29,410).</a:t>
            </a:r>
          </a:p>
          <a:p>
            <a:pPr>
              <a:spcBef>
                <a:spcPts val="600"/>
              </a:spcBef>
            </a:pPr>
            <a:r>
              <a:rPr lang="en-US" b="1" dirty="0">
                <a:solidFill>
                  <a:srgbClr val="002060"/>
                </a:solidFill>
                <a:latin typeface="Calibri" panose="020F0502020204030204" pitchFamily="34" charset="0"/>
                <a:cs typeface="Calibri" panose="020F0502020204030204" pitchFamily="34" charset="0"/>
              </a:rPr>
              <a:t>Low and Mid priorities are relatively fewer.</a:t>
            </a:r>
          </a:p>
          <a:p>
            <a:pPr marL="0" indent="0">
              <a:spcBef>
                <a:spcPts val="600"/>
              </a:spcBef>
              <a:buNone/>
            </a:pPr>
            <a:r>
              <a:rPr lang="en-US" b="1" dirty="0">
                <a:solidFill>
                  <a:schemeClr val="bg1"/>
                </a:solidFill>
                <a:latin typeface="Calibri" panose="020F0502020204030204" pitchFamily="34" charset="0"/>
                <a:cs typeface="Calibri" panose="020F0502020204030204" pitchFamily="34" charset="0"/>
              </a:rPr>
              <a:t>Recommendations</a:t>
            </a:r>
            <a:r>
              <a:rPr lang="en-US" b="1" dirty="0">
                <a:solidFill>
                  <a:srgbClr val="002060"/>
                </a:solidFill>
                <a:latin typeface="Calibri" panose="020F0502020204030204" pitchFamily="34" charset="0"/>
                <a:cs typeface="Calibri" panose="020F0502020204030204" pitchFamily="34" charset="0"/>
              </a:rPr>
              <a:t> :</a:t>
            </a:r>
          </a:p>
          <a:p>
            <a:pPr>
              <a:spcBef>
                <a:spcPts val="600"/>
              </a:spcBef>
            </a:pPr>
            <a:r>
              <a:rPr lang="en-US" b="1" dirty="0">
                <a:solidFill>
                  <a:srgbClr val="002060"/>
                </a:solidFill>
                <a:latin typeface="Calibri" panose="020F0502020204030204" pitchFamily="34" charset="0"/>
                <a:cs typeface="Calibri" panose="020F0502020204030204" pitchFamily="34" charset="0"/>
              </a:rPr>
              <a:t>Review unassigned tickets to avoid delays.</a:t>
            </a:r>
          </a:p>
          <a:p>
            <a:pPr>
              <a:spcBef>
                <a:spcPts val="600"/>
              </a:spcBef>
            </a:pPr>
            <a:r>
              <a:rPr lang="en-US" b="1" dirty="0">
                <a:solidFill>
                  <a:srgbClr val="002060"/>
                </a:solidFill>
                <a:latin typeface="Calibri" panose="020F0502020204030204" pitchFamily="34" charset="0"/>
                <a:cs typeface="Calibri" panose="020F0502020204030204" pitchFamily="34" charset="0"/>
              </a:rPr>
              <a:t>Audit priority tagging for consistency . </a:t>
            </a:r>
          </a:p>
          <a:p>
            <a:pPr>
              <a:spcBef>
                <a:spcPts val="600"/>
              </a:spcBef>
            </a:pPr>
            <a:r>
              <a:rPr lang="en-US" b="1" dirty="0">
                <a:solidFill>
                  <a:srgbClr val="002060"/>
                </a:solidFill>
                <a:latin typeface="Calibri" panose="020F0502020204030204" pitchFamily="34" charset="0"/>
                <a:cs typeface="Calibri" panose="020F0502020204030204" pitchFamily="34" charset="0"/>
              </a:rPr>
              <a:t>Balance workloads based on priority levels.</a:t>
            </a:r>
            <a:endParaRPr lang="en-IN" b="1" dirty="0">
              <a:solidFill>
                <a:srgbClr val="002060"/>
              </a:solidFill>
              <a:latin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2D046027-89A1-433A-8CDC-18E3252AF36F}"/>
              </a:ext>
            </a:extLst>
          </p:cNvPr>
          <p:cNvGraphicFramePr>
            <a:graphicFrameLocks/>
          </p:cNvGraphicFramePr>
          <p:nvPr>
            <p:extLst>
              <p:ext uri="{D42A27DB-BD31-4B8C-83A1-F6EECF244321}">
                <p14:modId xmlns:p14="http://schemas.microsoft.com/office/powerpoint/2010/main" val="324268397"/>
              </p:ext>
            </p:extLst>
          </p:nvPr>
        </p:nvGraphicFramePr>
        <p:xfrm>
          <a:off x="7245752" y="1146557"/>
          <a:ext cx="3657600" cy="264993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118">
            <a:extLst>
              <a:ext uri="{FF2B5EF4-FFF2-40B4-BE49-F238E27FC236}">
                <a16:creationId xmlns:a16="http://schemas.microsoft.com/office/drawing/2014/main" id="{D59F5DE4-872B-4357-BFF8-F43DB2A3937D}"/>
              </a:ext>
            </a:extLst>
          </p:cNvPr>
          <p:cNvSpPr txBox="1"/>
          <p:nvPr/>
        </p:nvSpPr>
        <p:spPr>
          <a:xfrm>
            <a:off x="7730496" y="1007781"/>
            <a:ext cx="1841768" cy="392756"/>
          </a:xfrm>
          <a:prstGeom prst="rect">
            <a:avLst/>
          </a:prstGeom>
          <a:solidFill>
            <a:schemeClr val="accent2">
              <a:lumMod val="20000"/>
              <a:lumOff val="80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200" b="1" dirty="0">
                <a:latin typeface="Calibri" panose="020F0502020204030204" pitchFamily="34" charset="0"/>
                <a:cs typeface="Calibri" panose="020F0502020204030204" pitchFamily="34" charset="0"/>
              </a:rPr>
              <a:t>Priority by Ticket Count</a:t>
            </a:r>
          </a:p>
          <a:p>
            <a:endParaRPr lang="en-IN"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23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2EED-FD45-0486-2101-CC756034940C}"/>
              </a:ext>
            </a:extLst>
          </p:cNvPr>
          <p:cNvSpPr>
            <a:spLocks noGrp="1"/>
          </p:cNvSpPr>
          <p:nvPr>
            <p:ph type="title"/>
          </p:nvPr>
        </p:nvSpPr>
        <p:spPr>
          <a:xfrm>
            <a:off x="243068" y="254643"/>
            <a:ext cx="11181145" cy="578734"/>
          </a:xfrm>
        </p:spPr>
        <p:txBody>
          <a:bodyPr wrap="square" anchor="t">
            <a:normAutofit/>
          </a:bodyPr>
          <a:lstStyle/>
          <a:p>
            <a:pPr>
              <a:lnSpc>
                <a:spcPct val="90000"/>
              </a:lnSpc>
            </a:pPr>
            <a:r>
              <a:rPr lang="en-US" sz="2500" b="1" dirty="0">
                <a:solidFill>
                  <a:schemeClr val="accent2">
                    <a:lumMod val="50000"/>
                  </a:schemeClr>
                </a:solidFill>
                <a:latin typeface="Calibri" panose="020F0502020204030204" pitchFamily="34" charset="0"/>
                <a:cs typeface="Calibri" panose="020F0502020204030204" pitchFamily="34" charset="0"/>
              </a:rPr>
              <a:t>Count of Tickets by Severity and Priority</a:t>
            </a:r>
            <a:endParaRPr lang="en-IN" sz="2500" b="1" dirty="0">
              <a:solidFill>
                <a:schemeClr val="accent2">
                  <a:lumMod val="50000"/>
                </a:schemeClr>
              </a:solidFill>
              <a:latin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B27026F2-D121-BB55-AEDB-E4B91AA6A4AE}"/>
              </a:ext>
            </a:extLst>
          </p:cNvPr>
          <p:cNvSpPr>
            <a:spLocks noGrp="1"/>
          </p:cNvSpPr>
          <p:nvPr>
            <p:ph idx="1"/>
          </p:nvPr>
        </p:nvSpPr>
        <p:spPr>
          <a:xfrm>
            <a:off x="208344" y="1064870"/>
            <a:ext cx="7743463" cy="5069711"/>
          </a:xfrm>
        </p:spPr>
        <p:txBody>
          <a:bodyPr>
            <a:normAutofit fontScale="92500" lnSpcReduction="10000"/>
          </a:bodyPr>
          <a:lstStyle/>
          <a:p>
            <a:pPr marL="0" indent="0">
              <a:spcBef>
                <a:spcPts val="600"/>
              </a:spcBef>
              <a:buNone/>
            </a:pPr>
            <a:r>
              <a:rPr lang="en-US" sz="2200" b="1" dirty="0">
                <a:solidFill>
                  <a:schemeClr val="bg1">
                    <a:alpha val="60000"/>
                  </a:schemeClr>
                </a:solidFill>
                <a:latin typeface="Calibri" panose="020F0502020204030204" pitchFamily="34" charset="0"/>
                <a:cs typeface="Calibri" panose="020F0502020204030204" pitchFamily="34" charset="0"/>
              </a:rPr>
              <a:t>Insights</a:t>
            </a:r>
            <a:r>
              <a:rPr lang="en-US" dirty="0">
                <a:solidFill>
                  <a:srgbClr val="002060">
                    <a:alpha val="60000"/>
                  </a:srgbClr>
                </a:solidFill>
                <a:latin typeface="Calibri" panose="020F0502020204030204" pitchFamily="34" charset="0"/>
                <a:cs typeface="Calibri" panose="020F0502020204030204" pitchFamily="34" charset="0"/>
              </a:rPr>
              <a:t> :</a:t>
            </a:r>
          </a:p>
          <a:p>
            <a:pPr>
              <a:spcBef>
                <a:spcPts val="600"/>
              </a:spcBef>
            </a:pPr>
            <a:r>
              <a:rPr lang="en-US" sz="2200" b="1" dirty="0">
                <a:solidFill>
                  <a:srgbClr val="002060">
                    <a:alpha val="60000"/>
                  </a:srgbClr>
                </a:solidFill>
                <a:latin typeface="Calibri" panose="020F0502020204030204" pitchFamily="34" charset="0"/>
                <a:cs typeface="Calibri" panose="020F0502020204030204" pitchFamily="34" charset="0"/>
              </a:rPr>
              <a:t>Most tickets are marked as Normal severity across all priority levels.</a:t>
            </a:r>
          </a:p>
          <a:p>
            <a:pPr>
              <a:spcBef>
                <a:spcPts val="600"/>
              </a:spcBef>
            </a:pPr>
            <a:r>
              <a:rPr lang="en-US" sz="2200" b="1" dirty="0">
                <a:solidFill>
                  <a:srgbClr val="002060">
                    <a:alpha val="60000"/>
                  </a:srgbClr>
                </a:solidFill>
                <a:latin typeface="Calibri" panose="020F0502020204030204" pitchFamily="34" charset="0"/>
                <a:cs typeface="Calibri" panose="020F0502020204030204" pitchFamily="34" charset="0"/>
              </a:rPr>
              <a:t>Very few tickets fall under Major, Minor, Urgent, or Unclassified categories .</a:t>
            </a:r>
          </a:p>
          <a:p>
            <a:pPr>
              <a:spcBef>
                <a:spcPts val="600"/>
              </a:spcBef>
            </a:pPr>
            <a:r>
              <a:rPr lang="en-US" sz="2200" b="1" dirty="0">
                <a:solidFill>
                  <a:srgbClr val="002060">
                    <a:alpha val="60000"/>
                  </a:srgbClr>
                </a:solidFill>
                <a:latin typeface="Calibri" panose="020F0502020204030204" pitchFamily="34" charset="0"/>
                <a:cs typeface="Calibri" panose="020F0502020204030204" pitchFamily="34" charset="0"/>
              </a:rPr>
              <a:t>Unassigned priority exists across all severities, especially in Normal.</a:t>
            </a:r>
          </a:p>
          <a:p>
            <a:pPr marL="0" indent="0">
              <a:spcBef>
                <a:spcPts val="600"/>
              </a:spcBef>
              <a:buNone/>
            </a:pPr>
            <a:r>
              <a:rPr lang="en-US" sz="2200" b="1" dirty="0">
                <a:solidFill>
                  <a:schemeClr val="bg1">
                    <a:alpha val="60000"/>
                  </a:schemeClr>
                </a:solidFill>
                <a:latin typeface="Calibri" panose="020F0502020204030204" pitchFamily="34" charset="0"/>
                <a:cs typeface="Calibri" panose="020F0502020204030204" pitchFamily="34" charset="0"/>
              </a:rPr>
              <a:t>Recommendations</a:t>
            </a:r>
            <a:r>
              <a:rPr lang="en-US" sz="2200" b="1" dirty="0">
                <a:solidFill>
                  <a:srgbClr val="002060">
                    <a:alpha val="60000"/>
                  </a:srgbClr>
                </a:solidFill>
                <a:latin typeface="Calibri" panose="020F0502020204030204" pitchFamily="34" charset="0"/>
                <a:cs typeface="Calibri" panose="020F0502020204030204" pitchFamily="34" charset="0"/>
              </a:rPr>
              <a:t> :</a:t>
            </a:r>
          </a:p>
          <a:p>
            <a:pPr>
              <a:spcBef>
                <a:spcPts val="600"/>
              </a:spcBef>
            </a:pPr>
            <a:r>
              <a:rPr lang="en-US" sz="2200" b="1" dirty="0">
                <a:solidFill>
                  <a:srgbClr val="002060">
                    <a:alpha val="60000"/>
                  </a:srgbClr>
                </a:solidFill>
                <a:latin typeface="Calibri" panose="020F0502020204030204" pitchFamily="34" charset="0"/>
                <a:cs typeface="Calibri" panose="020F0502020204030204" pitchFamily="34" charset="0"/>
              </a:rPr>
              <a:t>Review and optimize ticket triaging process to reduce overuse of "Normal" severity .</a:t>
            </a:r>
          </a:p>
          <a:p>
            <a:pPr>
              <a:spcBef>
                <a:spcPts val="600"/>
              </a:spcBef>
            </a:pPr>
            <a:r>
              <a:rPr lang="en-US" sz="2200" b="1" dirty="0">
                <a:solidFill>
                  <a:srgbClr val="002060">
                    <a:alpha val="60000"/>
                  </a:srgbClr>
                </a:solidFill>
                <a:latin typeface="Calibri" panose="020F0502020204030204" pitchFamily="34" charset="0"/>
                <a:cs typeface="Calibri" panose="020F0502020204030204" pitchFamily="34" charset="0"/>
              </a:rPr>
              <a:t>Encourage agents to classify tickets accurately by severity and priority to reflect true urgency and impact .</a:t>
            </a:r>
          </a:p>
          <a:p>
            <a:pPr>
              <a:spcBef>
                <a:spcPts val="600"/>
              </a:spcBef>
            </a:pPr>
            <a:r>
              <a:rPr lang="en-US" sz="2200" b="1" dirty="0">
                <a:solidFill>
                  <a:srgbClr val="002060">
                    <a:alpha val="60000"/>
                  </a:srgbClr>
                </a:solidFill>
                <a:latin typeface="Calibri" panose="020F0502020204030204" pitchFamily="34" charset="0"/>
                <a:cs typeface="Calibri" panose="020F0502020204030204" pitchFamily="34" charset="0"/>
              </a:rPr>
              <a:t>Investigate high volume of unassigned priorities in Normal severity to improve response time and accountability.</a:t>
            </a:r>
            <a:endParaRPr lang="en-IN" sz="2200" b="1" dirty="0">
              <a:solidFill>
                <a:srgbClr val="002060">
                  <a:alpha val="60000"/>
                </a:srgbClr>
              </a:solidFill>
              <a:latin typeface="Calibri" panose="020F0502020204030204" pitchFamily="34" charset="0"/>
              <a:cs typeface="Calibri" panose="020F0502020204030204" pitchFamily="34" charset="0"/>
            </a:endParaRPr>
          </a:p>
        </p:txBody>
      </p:sp>
      <p:graphicFrame>
        <p:nvGraphicFramePr>
          <p:cNvPr id="3" name="Chart 2">
            <a:extLst>
              <a:ext uri="{FF2B5EF4-FFF2-40B4-BE49-F238E27FC236}">
                <a16:creationId xmlns:a16="http://schemas.microsoft.com/office/drawing/2014/main" id="{E4C93CBD-5896-477C-B093-4C657AF1660E}"/>
              </a:ext>
            </a:extLst>
          </p:cNvPr>
          <p:cNvGraphicFramePr>
            <a:graphicFrameLocks/>
          </p:cNvGraphicFramePr>
          <p:nvPr>
            <p:extLst>
              <p:ext uri="{D42A27DB-BD31-4B8C-83A1-F6EECF244321}">
                <p14:modId xmlns:p14="http://schemas.microsoft.com/office/powerpoint/2010/main" val="3799763309"/>
              </p:ext>
            </p:extLst>
          </p:nvPr>
        </p:nvGraphicFramePr>
        <p:xfrm>
          <a:off x="7743463" y="1485176"/>
          <a:ext cx="4280584" cy="2172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536152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3121</TotalTime>
  <Words>1318</Words>
  <Application>Microsoft Office PowerPoint</Application>
  <PresentationFormat>Widescreen</PresentationFormat>
  <Paragraphs>177</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Calibri</vt:lpstr>
      <vt:lpstr>Sitka Heading</vt:lpstr>
      <vt:lpstr>Source Sans Pro</vt:lpstr>
      <vt:lpstr>3DFloatVTI</vt:lpstr>
      <vt:lpstr> IT Support Team Performance - Data Analysis &amp; Recommendations</vt:lpstr>
      <vt:lpstr>Agenda </vt:lpstr>
      <vt:lpstr>Introduction</vt:lpstr>
      <vt:lpstr>Data Overview</vt:lpstr>
      <vt:lpstr>Objectives of Analysis </vt:lpstr>
      <vt:lpstr>Count of Tickets by Request Category</vt:lpstr>
      <vt:lpstr>Issue Type by Ticket Count</vt:lpstr>
      <vt:lpstr> Priority by Ticket Count </vt:lpstr>
      <vt:lpstr>Count of Tickets by Severity and Priority</vt:lpstr>
      <vt:lpstr>Average Resolution Time and Satisfaction Rate by Request Category</vt:lpstr>
      <vt:lpstr>Ticket Volume, Avg Resolution Time &amp; Satisfaction by Age Group</vt:lpstr>
      <vt:lpstr>Monthly Trends: Ticket Volume, Resolution Time &amp; Satisfaction </vt:lpstr>
      <vt:lpstr>Top 5 Agents by Satisfaction Score</vt:lpstr>
      <vt:lpstr>Ticket Trend Over Time (2016–2020)</vt:lpstr>
      <vt:lpstr>Key Findings</vt:lpstr>
      <vt:lpstr>PowerPoint Presentation</vt:lpstr>
      <vt:lpstr>Overall Recommendations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Operations Team</dc:creator>
  <cp:lastModifiedBy>Operations Team</cp:lastModifiedBy>
  <cp:revision>47</cp:revision>
  <dcterms:created xsi:type="dcterms:W3CDTF">2025-05-17T09:03:08Z</dcterms:created>
  <dcterms:modified xsi:type="dcterms:W3CDTF">2025-06-11T04:04:04Z</dcterms:modified>
</cp:coreProperties>
</file>