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2"/>
  </p:notesMasterIdLst>
  <p:handoutMasterIdLst>
    <p:handoutMasterId r:id="rId33"/>
  </p:handoutMasterIdLst>
  <p:sldIdLst>
    <p:sldId id="275" r:id="rId2"/>
    <p:sldId id="257" r:id="rId3"/>
    <p:sldId id="258" r:id="rId4"/>
    <p:sldId id="259" r:id="rId5"/>
    <p:sldId id="263" r:id="rId6"/>
    <p:sldId id="260" r:id="rId7"/>
    <p:sldId id="294" r:id="rId8"/>
    <p:sldId id="295" r:id="rId9"/>
    <p:sldId id="264" r:id="rId10"/>
    <p:sldId id="266" r:id="rId11"/>
    <p:sldId id="267" r:id="rId12"/>
    <p:sldId id="276" r:id="rId13"/>
    <p:sldId id="277" r:id="rId14"/>
    <p:sldId id="268" r:id="rId15"/>
    <p:sldId id="269" r:id="rId16"/>
    <p:sldId id="291" r:id="rId17"/>
    <p:sldId id="293" r:id="rId18"/>
    <p:sldId id="290" r:id="rId19"/>
    <p:sldId id="282" r:id="rId20"/>
    <p:sldId id="283" r:id="rId21"/>
    <p:sldId id="284" r:id="rId22"/>
    <p:sldId id="285" r:id="rId23"/>
    <p:sldId id="286" r:id="rId24"/>
    <p:sldId id="270" r:id="rId25"/>
    <p:sldId id="271" r:id="rId26"/>
    <p:sldId id="272" r:id="rId27"/>
    <p:sldId id="273" r:id="rId28"/>
    <p:sldId id="274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ECF-84D0-4C48-BC4F-A1BD3C19A8EC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74ECB-1E9A-4E91-825B-A466D78F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792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864E3-E02E-4D75-B823-2009816DA987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56867-1387-42C5-9BF6-69B92CF8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691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3194-1E76-4D4D-8F1C-CC3884DAEE1E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91EF-B08D-4D1D-A39C-56B303E8A0D8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75D8-096A-420F-9543-08D352B288AA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36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FA84-E3BD-48B7-99C3-AE42DDF55B33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26CF-CE68-450B-8823-6307252B95AE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3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E494-F21A-46D3-BD6B-CF3C255E3A69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A64A-CAB3-40EF-B632-58735C5E4C1C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B818-6728-4002-BA76-46F14EBDAB6E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67EE-0A99-4BCB-B69A-3C3DF6EF511C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ECC-1C31-44BA-B7DA-0CAB98EA6099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50A6-A740-46B4-B4A4-D81DA8AF0C55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524-EA0B-4202-AB66-2A74136A4120}" type="datetime1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2260-7F88-4EED-AABC-B193698B3A4E}" type="datetime1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A89E-5CDE-41E7-B1C7-585AE359B3B7}" type="datetime1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D166-6CD8-4549-888B-CDC1D7A3C362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DA4A-4677-4437-9A7E-DC2B3B35B9C8}" type="datetime1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AC8D-2EFD-4C51-85BC-75050D3E607E}" type="datetime1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F47BD0-269B-4E84-AC1C-F326010B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800" b="1" dirty="0" smtClean="0"/>
              <a:t>Mousumi </a:t>
            </a:r>
            <a:r>
              <a:rPr lang="en-US" sz="2800" b="1" dirty="0" err="1"/>
              <a:t>Akter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Tanzima</a:t>
            </a:r>
            <a:r>
              <a:rPr lang="en-US" sz="2800" dirty="0"/>
              <a:t> </a:t>
            </a:r>
            <a:r>
              <a:rPr lang="en-US" sz="2800" dirty="0" err="1" smtClean="0"/>
              <a:t>Hashem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Department </a:t>
            </a:r>
            <a:r>
              <a:rPr lang="en-US" dirty="0"/>
              <a:t>of Computer Science &amp; </a:t>
            </a:r>
            <a:r>
              <a:rPr lang="en-US" dirty="0" smtClean="0"/>
              <a:t>Engineering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    Bangladesh </a:t>
            </a:r>
            <a:r>
              <a:rPr lang="en-US" dirty="0"/>
              <a:t>University of Engineering and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2" y="766747"/>
            <a:ext cx="8822215" cy="11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309"/>
    </mc:Choice>
    <mc:Fallback xmlns="">
      <p:transition advTm="263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60" y="609600"/>
            <a:ext cx="9028342" cy="13208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292824"/>
            <a:ext cx="9526138" cy="339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ersonalized </a:t>
            </a:r>
            <a:r>
              <a:rPr lang="en-US" sz="2400" dirty="0"/>
              <a:t>LDP (PLDP) gives users </a:t>
            </a:r>
            <a:r>
              <a:rPr lang="en-US" sz="2400" dirty="0" smtClean="0"/>
              <a:t>flexibility </a:t>
            </a:r>
            <a:r>
              <a:rPr lang="en-US" sz="2400" dirty="0"/>
              <a:t>to set </a:t>
            </a:r>
            <a:r>
              <a:rPr lang="en-US" sz="2400" dirty="0" smtClean="0"/>
              <a:t>individual privacy levels</a:t>
            </a:r>
          </a:p>
          <a:p>
            <a:pPr marL="0" indent="0">
              <a:buNone/>
            </a:pPr>
            <a:r>
              <a:rPr lang="en-US" sz="2400" dirty="0" smtClean="0"/>
              <a:t>Proposed PLDP has limited </a:t>
            </a:r>
            <a:r>
              <a:rPr lang="en-US" sz="2400" dirty="0"/>
              <a:t>application to </a:t>
            </a:r>
            <a:r>
              <a:rPr lang="en-US" sz="2400" dirty="0" smtClean="0"/>
              <a:t>counting query</a:t>
            </a:r>
            <a:r>
              <a:rPr lang="en-US" sz="2400" baseline="30000" dirty="0" smtClean="0"/>
              <a:t>1</a:t>
            </a:r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endParaRPr lang="en-US" sz="2400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Chen </a:t>
            </a:r>
            <a:r>
              <a:rPr lang="en-US" sz="1400" dirty="0">
                <a:solidFill>
                  <a:schemeClr val="tx1"/>
                </a:solidFill>
              </a:rPr>
              <a:t>et al.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6" y="609599"/>
            <a:ext cx="9608024" cy="1369326"/>
          </a:xfrm>
        </p:spPr>
        <p:txBody>
          <a:bodyPr>
            <a:normAutofit/>
          </a:bodyPr>
          <a:lstStyle/>
          <a:p>
            <a:r>
              <a:rPr lang="en-US" dirty="0"/>
              <a:t>Personalized Local </a:t>
            </a:r>
            <a:r>
              <a:rPr lang="en-US" dirty="0" smtClean="0"/>
              <a:t>Differential </a:t>
            </a:r>
            <a:r>
              <a:rPr lang="en-US" dirty="0"/>
              <a:t>Privacy (PLDP)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7" y="1460312"/>
            <a:ext cx="8891587" cy="20881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V="1">
            <a:off x="677334" y="6628035"/>
            <a:ext cx="6297612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9" y="3503456"/>
            <a:ext cx="1976895" cy="3179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7999"/>
              </p:ext>
            </p:extLst>
          </p:nvPr>
        </p:nvGraphicFramePr>
        <p:xfrm>
          <a:off x="1378423" y="3944201"/>
          <a:ext cx="6277971" cy="90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657"/>
                <a:gridCol w="2092657"/>
                <a:gridCol w="2092657"/>
              </a:tblGrid>
              <a:tr h="44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Shared Range</a:t>
                      </a:r>
                      <a:endParaRPr lang="en-US" sz="2000" dirty="0"/>
                    </a:p>
                  </a:txBody>
                  <a:tcPr/>
                </a:tc>
              </a:tr>
              <a:tr h="4435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</a:t>
                      </a:r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2000" dirty="0" smtClean="0"/>
                        <a:t>$700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$0-10000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953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6" y="609599"/>
            <a:ext cx="9608024" cy="1369326"/>
          </a:xfrm>
        </p:spPr>
        <p:txBody>
          <a:bodyPr>
            <a:normAutofit/>
          </a:bodyPr>
          <a:lstStyle/>
          <a:p>
            <a:r>
              <a:rPr lang="en-US" dirty="0"/>
              <a:t>Personalized Local </a:t>
            </a:r>
            <a:r>
              <a:rPr lang="en-US" dirty="0" smtClean="0"/>
              <a:t>Differential </a:t>
            </a:r>
            <a:r>
              <a:rPr lang="en-US" dirty="0"/>
              <a:t>Privacy (PLDP)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7" y="1460312"/>
            <a:ext cx="8891587" cy="20881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V="1">
            <a:off x="677334" y="6628035"/>
            <a:ext cx="6297612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3" y="3503457"/>
            <a:ext cx="1976895" cy="3179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7999"/>
              </p:ext>
            </p:extLst>
          </p:nvPr>
        </p:nvGraphicFramePr>
        <p:xfrm>
          <a:off x="1378423" y="3944201"/>
          <a:ext cx="6277971" cy="90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657"/>
                <a:gridCol w="2092657"/>
                <a:gridCol w="2092657"/>
              </a:tblGrid>
              <a:tr h="44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Shared Range</a:t>
                      </a:r>
                      <a:endParaRPr lang="en-US" sz="2000" dirty="0"/>
                    </a:p>
                  </a:txBody>
                  <a:tcPr/>
                </a:tc>
              </a:tr>
              <a:tr h="4435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</a:t>
                      </a:r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2000" dirty="0" smtClean="0"/>
                        <a:t>$700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$0-10000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Callout 7"/>
          <p:cNvSpPr/>
          <p:nvPr/>
        </p:nvSpPr>
        <p:spPr>
          <a:xfrm>
            <a:off x="6578220" y="2811438"/>
            <a:ext cx="1637731" cy="96899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Safe Range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568287" y="3916907"/>
            <a:ext cx="2142698" cy="136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8287" y="3903260"/>
            <a:ext cx="13647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2746" y="3916907"/>
            <a:ext cx="0" cy="941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8287" y="4817660"/>
            <a:ext cx="2142698" cy="272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6" y="609599"/>
            <a:ext cx="9608024" cy="1369326"/>
          </a:xfrm>
        </p:spPr>
        <p:txBody>
          <a:bodyPr>
            <a:normAutofit/>
          </a:bodyPr>
          <a:lstStyle/>
          <a:p>
            <a:r>
              <a:rPr lang="en-US" dirty="0"/>
              <a:t>Personalized Local </a:t>
            </a:r>
            <a:r>
              <a:rPr lang="en-US" dirty="0" smtClean="0"/>
              <a:t>Differential </a:t>
            </a:r>
            <a:r>
              <a:rPr lang="en-US" dirty="0"/>
              <a:t>Privacy (PLDP)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3" y="1460311"/>
            <a:ext cx="8891587" cy="20881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V="1">
            <a:off x="677334" y="6628035"/>
            <a:ext cx="6297612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7" y="3489809"/>
            <a:ext cx="1976895" cy="3179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7999"/>
              </p:ext>
            </p:extLst>
          </p:nvPr>
        </p:nvGraphicFramePr>
        <p:xfrm>
          <a:off x="1378423" y="3944201"/>
          <a:ext cx="6277971" cy="900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657"/>
                <a:gridCol w="2092657"/>
                <a:gridCol w="2092657"/>
              </a:tblGrid>
              <a:tr h="44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Shared Range</a:t>
                      </a:r>
                      <a:endParaRPr lang="en-US" sz="2000" dirty="0"/>
                    </a:p>
                  </a:txBody>
                  <a:tcPr/>
                </a:tc>
              </a:tr>
              <a:tr h="4435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</a:t>
                      </a:r>
                      <a:r>
                        <a:rPr lang="en-US" sz="2000" dirty="0" smtClean="0"/>
                        <a:t>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sz="2000" dirty="0" smtClean="0"/>
                        <a:t>$700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$0-10000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5" y="5040006"/>
            <a:ext cx="2697701" cy="296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0" y="5434551"/>
            <a:ext cx="8338782" cy="80247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6578220" y="2811438"/>
            <a:ext cx="1637731" cy="968991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Safe Range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568287" y="3916907"/>
            <a:ext cx="2142698" cy="136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8287" y="3903260"/>
            <a:ext cx="13647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42746" y="3916907"/>
            <a:ext cx="0" cy="941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8287" y="4817660"/>
            <a:ext cx="2142698" cy="272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3958"/>
            <a:ext cx="8889747" cy="4885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</a:rPr>
              <a:t>Adversaries: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Accumulator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O</a:t>
            </a:r>
            <a:r>
              <a:rPr lang="en-US" sz="2200" dirty="0" smtClean="0"/>
              <a:t>ther users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Eavesdroppers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</a:rPr>
              <a:t>User Requirement: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Do </a:t>
            </a:r>
            <a:r>
              <a:rPr lang="en-US" sz="2200" dirty="0"/>
              <a:t>not want their numeric data to be </a:t>
            </a:r>
            <a:r>
              <a:rPr lang="en-US" sz="2200" dirty="0" smtClean="0"/>
              <a:t>identified </a:t>
            </a:r>
            <a:r>
              <a:rPr lang="en-US" sz="2200" dirty="0"/>
              <a:t>in a safe </a:t>
            </a:r>
            <a:r>
              <a:rPr lang="en-US" sz="2200" dirty="0" smtClean="0"/>
              <a:t>range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Every </a:t>
            </a:r>
            <a:r>
              <a:rPr lang="en-US" sz="2200" dirty="0"/>
              <a:t>users have a </a:t>
            </a:r>
            <a:r>
              <a:rPr lang="en-US" sz="2200" dirty="0" smtClean="0">
                <a:solidFill>
                  <a:srgbClr val="FF0000"/>
                </a:solidFill>
              </a:rPr>
              <a:t>different</a:t>
            </a:r>
            <a:r>
              <a:rPr lang="en-US" sz="2200" dirty="0" smtClean="0"/>
              <a:t> </a:t>
            </a:r>
            <a:r>
              <a:rPr lang="en-US" sz="2200" dirty="0"/>
              <a:t>required privacy </a:t>
            </a:r>
            <a:r>
              <a:rPr lang="en-US" sz="2200" dirty="0" smtClean="0"/>
              <a:t>level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Target of </a:t>
            </a:r>
            <a:r>
              <a:rPr lang="en-US" sz="2400" dirty="0" smtClean="0">
                <a:solidFill>
                  <a:srgbClr val="0070C0"/>
                </a:solidFill>
              </a:rPr>
              <a:t>Accumulator: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C</a:t>
            </a:r>
            <a:r>
              <a:rPr lang="en-US" sz="2200" dirty="0" smtClean="0"/>
              <a:t>omputing </a:t>
            </a:r>
            <a:r>
              <a:rPr lang="en-US" sz="2200" dirty="0"/>
              <a:t>aggregate functions </a:t>
            </a:r>
            <a:r>
              <a:rPr lang="en-US" sz="2200" dirty="0" smtClean="0"/>
              <a:t>over collected users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P</a:t>
            </a:r>
            <a:r>
              <a:rPr lang="en-US" sz="2200" dirty="0" smtClean="0"/>
              <a:t>reserving utility of </a:t>
            </a:r>
            <a:r>
              <a:rPr lang="en-US" sz="2200" dirty="0"/>
              <a:t>data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509981"/>
            <a:ext cx="6297612" cy="1228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5" y="1815153"/>
            <a:ext cx="8039715" cy="42708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307"/>
            <a:ext cx="8596668" cy="1671093"/>
          </a:xfrm>
        </p:spPr>
        <p:txBody>
          <a:bodyPr/>
          <a:lstStyle/>
          <a:p>
            <a:r>
              <a:rPr lang="en-US" dirty="0"/>
              <a:t>Private Estimation of Numeric Aggregates (PENA)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3084394" y="1678675"/>
            <a:ext cx="3684896" cy="709683"/>
          </a:xfrm>
          <a:prstGeom prst="flowChartInputOutpu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5653" y="2743201"/>
            <a:ext cx="5500047" cy="5868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7415" y="4697107"/>
            <a:ext cx="5622878" cy="6664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388359" y="3589359"/>
            <a:ext cx="5540990" cy="818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1" y="5767197"/>
            <a:ext cx="3630304" cy="620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5463" y="1692322"/>
                <a:ext cx="3261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	   Users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</m:t>
                      </m:r>
                      <m:r>
                        <a:rPr lang="en-US" b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𝐔𝐬𝐞𝐫𝐍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63" y="1692322"/>
                <a:ext cx="326181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660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93830" y="2838732"/>
                <a:ext cx="3016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Random Response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LRR</a:t>
                </a:r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30" y="2838732"/>
                <a:ext cx="30161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52129" y="3712191"/>
                <a:ext cx="52816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Aggregates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𝐂𝐨𝐦𝐩𝐮𝐭𝐞𝐝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𝐎𝐯𝐞𝐫</m:t>
                    </m:r>
                  </m:oMath>
                </a14:m>
                <a:endParaRPr lang="en-US" b="1" dirty="0" smtClean="0">
                  <a:latin typeface="+mj-lt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(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𝐔𝐬𝐞𝐫𝟏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</m:t>
                    </m:r>
                    <m:r>
                      <a:rPr lang="en-US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</m:t>
                    </m:r>
                    <m:r>
                      <a:rPr lang="en-US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𝐑𝐞𝐬𝐩𝐨𝐧𝐬𝐞</m:t>
                    </m:r>
                  </m:oMath>
                </a14:m>
                <a:r>
                  <a:rPr lang="en-US" b="1" dirty="0" smtClean="0">
                    <a:latin typeface="+mj-lt"/>
                  </a:rPr>
                  <a:t>s</a:t>
                </a:r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29" y="3712191"/>
                <a:ext cx="528168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39" t="-6604" r="-46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111689" y="4804011"/>
                <a:ext cx="517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Aggregates*Safe Range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89" y="4804011"/>
                <a:ext cx="51725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4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930556" y="588218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 Result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31307" y="2388358"/>
            <a:ext cx="13648" cy="35484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4955" y="3343701"/>
            <a:ext cx="0" cy="2456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31307" y="4421875"/>
            <a:ext cx="13648" cy="2866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50173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21" name="Elbow Connector 20"/>
          <p:cNvCxnSpPr>
            <a:endCxn id="18" idx="0"/>
          </p:cNvCxnSpPr>
          <p:nvPr/>
        </p:nvCxnSpPr>
        <p:spPr>
          <a:xfrm rot="16200000" flipH="1">
            <a:off x="4636319" y="5544912"/>
            <a:ext cx="430923" cy="1364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307"/>
            <a:ext cx="8596668" cy="1671093"/>
          </a:xfrm>
        </p:spPr>
        <p:txBody>
          <a:bodyPr/>
          <a:lstStyle/>
          <a:p>
            <a:r>
              <a:rPr lang="en-US" dirty="0"/>
              <a:t>Private Estimation of Numeric Aggregates (PENA)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3084394" y="1678675"/>
            <a:ext cx="3684896" cy="709683"/>
          </a:xfrm>
          <a:prstGeom prst="flowChartInputOutpu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5653" y="2743201"/>
            <a:ext cx="5500047" cy="5868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7415" y="4697107"/>
            <a:ext cx="5622878" cy="6664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388359" y="3589359"/>
            <a:ext cx="5540990" cy="818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51" y="5767197"/>
            <a:ext cx="3630304" cy="620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5463" y="1692322"/>
                <a:ext cx="3261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	   Users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</m:t>
                      </m:r>
                      <m:r>
                        <a:rPr lang="en-US" b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𝐔𝐬𝐞𝐫𝐍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63" y="1692322"/>
                <a:ext cx="3261815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660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93830" y="2838732"/>
                <a:ext cx="3016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Random Response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LRR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30" y="2838732"/>
                <a:ext cx="30161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52129" y="3712191"/>
                <a:ext cx="52816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Aggregates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𝐂𝐨𝐦𝐩𝐮𝐭𝐞𝐝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𝐎𝐯𝐞𝐫</m:t>
                    </m:r>
                  </m:oMath>
                </a14:m>
                <a:endParaRPr lang="en-US" b="1" dirty="0" smtClean="0">
                  <a:latin typeface="+mj-lt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(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𝐔𝐬𝐞𝐫𝟏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</m:t>
                    </m:r>
                    <m:r>
                      <a:rPr lang="en-US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𝐔𝐬𝐞𝐫</m:t>
                    </m:r>
                    <m:r>
                      <a:rPr lang="en-US" b="1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𝐑𝐞𝐬𝐩𝐨𝐧𝐬𝐞</m:t>
                    </m:r>
                  </m:oMath>
                </a14:m>
                <a:r>
                  <a:rPr lang="en-US" b="1" dirty="0" smtClean="0">
                    <a:latin typeface="+mj-lt"/>
                  </a:rPr>
                  <a:t>s</a:t>
                </a:r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29" y="3712191"/>
                <a:ext cx="528168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039" t="-6604" r="-46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111689" y="4804011"/>
                <a:ext cx="517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Aggregates*Safe Range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89" y="4804011"/>
                <a:ext cx="51725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4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930556" y="588218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 Result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31307" y="2388358"/>
            <a:ext cx="13648" cy="35484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44955" y="3343701"/>
            <a:ext cx="0" cy="2456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31307" y="4421875"/>
            <a:ext cx="13648" cy="2866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50173" y="29752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21" name="Elbow Connector 20"/>
          <p:cNvCxnSpPr>
            <a:endCxn id="18" idx="0"/>
          </p:cNvCxnSpPr>
          <p:nvPr/>
        </p:nvCxnSpPr>
        <p:spPr>
          <a:xfrm rot="16200000" flipH="1">
            <a:off x="4636319" y="5544912"/>
            <a:ext cx="430923" cy="1364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1194"/>
            <a:ext cx="8596668" cy="1337481"/>
          </a:xfrm>
        </p:spPr>
        <p:txBody>
          <a:bodyPr/>
          <a:lstStyle/>
          <a:p>
            <a:r>
              <a:rPr lang="en-US" dirty="0"/>
              <a:t>Local Random </a:t>
            </a:r>
            <a:r>
              <a:rPr lang="en-US" dirty="0" err="1"/>
              <a:t>Responser</a:t>
            </a:r>
            <a:r>
              <a:rPr lang="en-US" dirty="0"/>
              <a:t> (LRR)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331" y="5275861"/>
            <a:ext cx="3207224" cy="8792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3207224" y="1364777"/>
            <a:ext cx="3835021" cy="96899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002508" y="2579426"/>
            <a:ext cx="3875964" cy="8052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2988859" y="3616655"/>
            <a:ext cx="3903260" cy="39578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3971499" y="4217159"/>
            <a:ext cx="1624083" cy="125559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736978" y="5174775"/>
            <a:ext cx="3261815" cy="96671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44454" y="1337482"/>
                <a:ext cx="22109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Scaled Data</a:t>
                </a:r>
              </a:p>
              <a:p>
                <a:r>
                  <a:rPr lang="en-US" b="1" dirty="0" smtClean="0"/>
                  <a:t>Safe Range</a:t>
                </a:r>
              </a:p>
              <a:p>
                <a:r>
                  <a:rPr lang="en-US" b="1" dirty="0" smtClean="0"/>
                  <a:t>Privacy Level (</a:t>
                </a:r>
                <a:r>
                  <a:rPr lang="en-US" b="1" dirty="0"/>
                  <a:t>e</a:t>
                </a:r>
                <a14:m>
                  <m:oMath xmlns:m="http://schemas.openxmlformats.org/officeDocument/2006/math">
                    <m:r>
                      <a:rPr lang="az-Cyrl-AZ" b="1" i="1" baseline="30000">
                        <a:latin typeface="Cambria Math" panose="02040503050406030204" pitchFamily="18" charset="0"/>
                      </a:rPr>
                      <m:t>є</m:t>
                    </m:r>
                    <m:r>
                      <a:rPr lang="en-US" b="1" i="1" baseline="3000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smtClean="0"/>
                  <a:t>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454" y="1337482"/>
                <a:ext cx="2210937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04" t="-3947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6279" y="2674961"/>
                <a:ext cx="36712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Head Tossed  	Using Bernoulli </a:t>
                </a:r>
              </a:p>
              <a:p>
                <a:r>
                  <a:rPr lang="en-US" b="1" dirty="0" smtClean="0"/>
                  <a:t> Probability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𝑫𝒊𝒔𝒕𝒓𝒊𝒃𝒖𝒕𝒊𝒐𝒏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79" y="2674961"/>
                <a:ext cx="3671248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327" t="-4636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667536" y="2961565"/>
            <a:ext cx="28660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1751" y="3630305"/>
            <a:ext cx="1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Toss Coin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80679" y="4653886"/>
            <a:ext cx="156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 Found</a:t>
            </a:r>
            <a:endParaRPr lang="en-US" b="1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5595581" y="4844955"/>
            <a:ext cx="1262418" cy="45820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41946" y="5308980"/>
            <a:ext cx="31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</a:t>
            </a:r>
          </a:p>
          <a:p>
            <a:r>
              <a:rPr lang="en-US" b="1" dirty="0" smtClean="0"/>
              <a:t>Response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999" y="5492443"/>
            <a:ext cx="377985" cy="1585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702" y="5519739"/>
            <a:ext cx="377985" cy="1585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85" y="5295804"/>
            <a:ext cx="640806" cy="5863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48" y="5294573"/>
            <a:ext cx="898717" cy="546668"/>
          </a:xfrm>
          <a:prstGeom prst="rect">
            <a:avLst/>
          </a:prstGeom>
        </p:spPr>
      </p:pic>
      <p:cxnSp>
        <p:nvCxnSpPr>
          <p:cNvPr id="39" name="Elbow Connector 38"/>
          <p:cNvCxnSpPr>
            <a:stCxn id="8" idx="1"/>
            <a:endCxn id="9" idx="0"/>
          </p:cNvCxnSpPr>
          <p:nvPr/>
        </p:nvCxnSpPr>
        <p:spPr>
          <a:xfrm rot="10800000" flipV="1">
            <a:off x="2694067" y="4844955"/>
            <a:ext cx="1277432" cy="32981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 flipH="1">
            <a:off x="4735774" y="2333768"/>
            <a:ext cx="5458" cy="2593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2912" y="3378079"/>
            <a:ext cx="158510" cy="347502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endCxn id="8" idx="0"/>
          </p:cNvCxnSpPr>
          <p:nvPr/>
        </p:nvCxnSpPr>
        <p:spPr>
          <a:xfrm>
            <a:off x="4776716" y="3998794"/>
            <a:ext cx="6825" cy="2183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0298" y="5308979"/>
            <a:ext cx="171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6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0"/>
          </a:xfrm>
        </p:spPr>
        <p:txBody>
          <a:bodyPr anchor="t"/>
          <a:lstStyle/>
          <a:p>
            <a:r>
              <a:rPr lang="en-US" dirty="0" smtClean="0"/>
              <a:t>Simulation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 Data within Safe Range (    ) 0-10000</a:t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Actual Data</a:t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800</a:t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Privacy Level (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n-US" sz="2400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€</a:t>
            </a:r>
            <a:r>
              <a:rPr lang="en-US" sz="14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						  0.2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91" y="1257680"/>
            <a:ext cx="1234951" cy="15128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33" y="4444826"/>
            <a:ext cx="1183455" cy="14373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325927">
            <a:off x="4258102" y="4913194"/>
            <a:ext cx="859809" cy="25930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61745">
            <a:off x="4287671" y="5515970"/>
            <a:ext cx="859809" cy="25930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00" y="3024231"/>
            <a:ext cx="368995" cy="3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Real time </a:t>
            </a:r>
            <a:r>
              <a:rPr lang="en-US" sz="2400" dirty="0"/>
              <a:t>data helps to contribute in </a:t>
            </a:r>
            <a:r>
              <a:rPr lang="en-US" sz="2400" dirty="0" smtClean="0"/>
              <a:t>different</a:t>
            </a:r>
            <a:r>
              <a:rPr lang="en-US" sz="2400" dirty="0"/>
              <a:t> </a:t>
            </a:r>
            <a:r>
              <a:rPr lang="en-US" sz="2400" dirty="0" smtClean="0"/>
              <a:t>domains </a:t>
            </a:r>
            <a:r>
              <a:rPr lang="en-US" sz="2400" dirty="0"/>
              <a:t>to improve human </a:t>
            </a:r>
            <a:r>
              <a:rPr lang="en-US" sz="2400" dirty="0" smtClean="0"/>
              <a:t>lives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31" y="3397454"/>
            <a:ext cx="1928641" cy="2168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25" y="3343701"/>
            <a:ext cx="1708351" cy="2088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55" y="3521124"/>
            <a:ext cx="1984885" cy="20744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2197"/>
            <a:ext cx="8889747" cy="47084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Actual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	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Scaled Data (</a:t>
            </a:r>
            <a:r>
              <a:rPr lang="en-US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2600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to [-1,1] using </a:t>
            </a:r>
            <a:r>
              <a:rPr lang="en-US" sz="2600" dirty="0" smtClean="0"/>
              <a:t>		800										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-0.84</a:t>
            </a:r>
            <a:r>
              <a:rPr lang="en-US" sz="2400" dirty="0" smtClean="0"/>
              <a:t>					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 smtClean="0"/>
              <a:t>Probability </a:t>
            </a:r>
            <a:r>
              <a:rPr lang="en-US" sz="2600" dirty="0"/>
              <a:t>of Head tossed using Bernoulli Distribution</a:t>
            </a:r>
          </a:p>
          <a:p>
            <a:pPr marL="0" indent="0">
              <a:buNone/>
            </a:pPr>
            <a:r>
              <a:rPr lang="en-US" sz="2400" dirty="0" smtClean="0"/>
              <a:t>									</a:t>
            </a:r>
            <a:r>
              <a:rPr lang="en-US" sz="2400" dirty="0"/>
              <a:t>	</a:t>
            </a:r>
            <a:r>
              <a:rPr lang="en-US" sz="2600" dirty="0" smtClean="0"/>
              <a:t>0.46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									</a:t>
            </a:r>
          </a:p>
          <a:p>
            <a:pPr marL="0" indent="0">
              <a:buNone/>
            </a:pPr>
            <a:r>
              <a:rPr lang="en-US" sz="2400" dirty="0" smtClean="0"/>
              <a:t>								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						  </a:t>
            </a:r>
            <a:r>
              <a:rPr lang="en-US" sz="2600" dirty="0" smtClean="0"/>
              <a:t>= 10.03	</a:t>
            </a:r>
            <a:r>
              <a:rPr lang="en-US" sz="2400" dirty="0" smtClean="0"/>
              <a:t>				</a:t>
            </a:r>
          </a:p>
          <a:p>
            <a:pPr marL="0" indent="0">
              <a:buNone/>
            </a:pPr>
            <a:r>
              <a:rPr lang="en-US" sz="2600" dirty="0" smtClean="0"/>
              <a:t>Random Responses   </a:t>
            </a:r>
            <a:r>
              <a:rPr lang="en-US" sz="2400" dirty="0" smtClean="0"/>
              <a:t>				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		  </a:t>
            </a:r>
            <a:r>
              <a:rPr lang="en-US" sz="2600" dirty="0" smtClean="0"/>
              <a:t>=-10.03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4" y="3755164"/>
            <a:ext cx="3277057" cy="4667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53636" y="3794077"/>
            <a:ext cx="791570" cy="21836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19967">
            <a:off x="3603008" y="4981427"/>
            <a:ext cx="900752" cy="1910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229484">
            <a:off x="3605287" y="5543265"/>
            <a:ext cx="900752" cy="19106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02" y="4872722"/>
            <a:ext cx="567499" cy="422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99" y="5544304"/>
            <a:ext cx="816339" cy="474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88" y="1864171"/>
            <a:ext cx="409632" cy="40010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866030" y="2047164"/>
            <a:ext cx="1501254" cy="300251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3" y="5418162"/>
            <a:ext cx="9203645" cy="988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173707"/>
            <a:ext cx="9135406" cy="42035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2600" dirty="0" smtClean="0"/>
              <a:t>Users </a:t>
            </a:r>
            <a:r>
              <a:rPr lang="en-US" sz="2600" dirty="0"/>
              <a:t>s</a:t>
            </a:r>
            <a:r>
              <a:rPr lang="en-US" sz="2600" dirty="0" smtClean="0"/>
              <a:t>end response with			 Collect responses and </a:t>
            </a:r>
            <a:r>
              <a:rPr lang="en-US" sz="2600" dirty="0"/>
              <a:t>compute </a:t>
            </a:r>
            <a:r>
              <a:rPr lang="en-US" sz="2600" dirty="0" smtClean="0"/>
              <a:t>aggregates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     computed probability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7" y="1772731"/>
            <a:ext cx="1442113" cy="176658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974064">
            <a:off x="3261814" y="1869747"/>
            <a:ext cx="1514902" cy="259308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223147" y="2649942"/>
            <a:ext cx="1514902" cy="259308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835597">
            <a:off x="3195847" y="3496104"/>
            <a:ext cx="1514902" cy="259308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09" y="2306472"/>
            <a:ext cx="628571" cy="900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49" y="3671381"/>
            <a:ext cx="588654" cy="80508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442949" y="3398292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861" y="3534995"/>
            <a:ext cx="60965" cy="6096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442949" y="3248167"/>
            <a:ext cx="45719" cy="4571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1" y="1262059"/>
            <a:ext cx="608415" cy="8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9" y="1268633"/>
            <a:ext cx="8875866" cy="8194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0" y="2219555"/>
            <a:ext cx="8530248" cy="863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0" y="3138177"/>
            <a:ext cx="6001588" cy="390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63" y="3797391"/>
            <a:ext cx="3982006" cy="409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3" y="4394740"/>
            <a:ext cx="4067032" cy="3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063"/>
          </a:xfrm>
        </p:spPr>
        <p:txBody>
          <a:bodyPr/>
          <a:lstStyle/>
          <a:p>
            <a:r>
              <a:rPr lang="en-US" dirty="0"/>
              <a:t>Theoretical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" y="1407011"/>
            <a:ext cx="2305372" cy="6763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75" y="1478183"/>
            <a:ext cx="2305372" cy="57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63" y="2191989"/>
            <a:ext cx="3677163" cy="59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64" y="3002610"/>
            <a:ext cx="2314898" cy="552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41" y="3753880"/>
            <a:ext cx="819264" cy="5239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26" y="4389648"/>
            <a:ext cx="790685" cy="371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11" y="5101529"/>
            <a:ext cx="484890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493"/>
            <a:ext cx="10199932" cy="465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Sets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IPUMS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dirty="0"/>
              <a:t>3.15M total family income records </a:t>
            </a:r>
            <a:r>
              <a:rPr lang="en-US" sz="2400" dirty="0" smtClean="0"/>
              <a:t>of USA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</a:t>
            </a:r>
            <a:r>
              <a:rPr lang="en-US" sz="2400" dirty="0" smtClean="0"/>
              <a:t>Table: Parameter </a:t>
            </a:r>
            <a:r>
              <a:rPr lang="en-US" sz="2400" dirty="0"/>
              <a:t>Settings for Experiments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2" y="2634808"/>
            <a:ext cx="9558005" cy="26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341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504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Effect </a:t>
            </a:r>
            <a:r>
              <a:rPr lang="en-US" sz="2400" dirty="0">
                <a:solidFill>
                  <a:srgbClr val="0070C0"/>
                </a:solidFill>
              </a:rPr>
              <a:t>of Privacy Level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az-Cyrl-AZ" sz="2400" dirty="0" smtClean="0">
                <a:solidFill>
                  <a:srgbClr val="0070C0"/>
                </a:solidFill>
              </a:rPr>
              <a:t>є</a:t>
            </a:r>
            <a:r>
              <a:rPr lang="en-US" sz="2400" dirty="0" smtClean="0">
                <a:solidFill>
                  <a:srgbClr val="0070C0"/>
                </a:solidFill>
              </a:rPr>
              <a:t>) :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200" dirty="0" smtClean="0"/>
              <a:t>(a) average									(b) minimum</a:t>
            </a: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" y="2552132"/>
            <a:ext cx="4572000" cy="320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10" y="2579427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504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Effect of Safe Range (   ) :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200" dirty="0" smtClean="0"/>
              <a:t>(a) average									(b) minimum</a:t>
            </a: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3" y="2470245"/>
            <a:ext cx="45720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6" y="2483892"/>
            <a:ext cx="45720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55" y="1389105"/>
            <a:ext cx="285714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504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Effect </a:t>
            </a:r>
            <a:r>
              <a:rPr lang="en-US" sz="2400" dirty="0">
                <a:solidFill>
                  <a:srgbClr val="0070C0"/>
                </a:solidFill>
              </a:rPr>
              <a:t>of Percentage of User Participation: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200" dirty="0" smtClean="0"/>
              <a:t>(a) average									(b) minimum</a:t>
            </a: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1" y="2565779"/>
            <a:ext cx="45720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36" y="252483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617"/>
            <a:ext cx="8596668" cy="4321745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v"/>
            </a:pPr>
            <a:r>
              <a:rPr lang="en-US" sz="2400" dirty="0" smtClean="0"/>
              <a:t>Not involves </a:t>
            </a:r>
            <a:r>
              <a:rPr lang="en-US" sz="2400" dirty="0"/>
              <a:t>a central trusted </a:t>
            </a:r>
            <a:r>
              <a:rPr lang="en-US" sz="2400" dirty="0" smtClean="0"/>
              <a:t>authority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G</a:t>
            </a:r>
            <a:r>
              <a:rPr lang="en-US" sz="2400" dirty="0" smtClean="0"/>
              <a:t>uarantees PLDP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</a:t>
            </a:r>
            <a:r>
              <a:rPr lang="en-US" sz="2400" dirty="0" smtClean="0"/>
              <a:t>omputes </a:t>
            </a:r>
            <a:r>
              <a:rPr lang="en-US" sz="2400" dirty="0"/>
              <a:t>any aggregate (</a:t>
            </a:r>
            <a:r>
              <a:rPr lang="en-US" sz="2400" dirty="0" err="1" smtClean="0"/>
              <a:t>avg</a:t>
            </a:r>
            <a:r>
              <a:rPr lang="en-US" sz="2400" dirty="0" smtClean="0"/>
              <a:t>, min or max)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P</a:t>
            </a:r>
            <a:r>
              <a:rPr lang="en-US" sz="2400" dirty="0" smtClean="0"/>
              <a:t>rovides users flexibility </a:t>
            </a:r>
            <a:r>
              <a:rPr lang="en-US" sz="2400" dirty="0"/>
              <a:t>to control </a:t>
            </a:r>
            <a:r>
              <a:rPr lang="en-US" sz="2400" dirty="0" smtClean="0"/>
              <a:t>privacy levels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smtClean="0"/>
              <a:t>PENA outperforms modified </a:t>
            </a:r>
            <a:r>
              <a:rPr lang="en-US" sz="2400" dirty="0"/>
              <a:t>LDP based </a:t>
            </a:r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					Thank You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of </a:t>
            </a:r>
            <a:r>
              <a:rPr lang="en-US" dirty="0"/>
              <a:t>Collected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65" y="1719619"/>
            <a:ext cx="8957985" cy="396690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Shared data can reveal sensitive and </a:t>
            </a:r>
            <a:r>
              <a:rPr lang="en-US" sz="2400" dirty="0" smtClean="0"/>
              <a:t>private information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It </a:t>
            </a:r>
            <a:r>
              <a:rPr lang="en-US" sz="2400" dirty="0"/>
              <a:t>may bring serious privacy </a:t>
            </a:r>
            <a:r>
              <a:rPr lang="en-US" sz="2400" dirty="0" smtClean="0"/>
              <a:t>concerns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Share </a:t>
            </a:r>
            <a:r>
              <a:rPr lang="en-US" sz="3600" dirty="0">
                <a:solidFill>
                  <a:srgbClr val="FF0000"/>
                </a:solidFill>
              </a:rPr>
              <a:t>data with </a:t>
            </a:r>
            <a:r>
              <a:rPr lang="en-US" sz="3600" dirty="0" smtClean="0">
                <a:solidFill>
                  <a:srgbClr val="FF0000"/>
                </a:solidFill>
              </a:rPr>
              <a:t>a trusted </a:t>
            </a:r>
            <a:r>
              <a:rPr lang="en-US" sz="3600" dirty="0">
                <a:solidFill>
                  <a:srgbClr val="FF0000"/>
                </a:solidFill>
              </a:rPr>
              <a:t>party</a:t>
            </a:r>
            <a:r>
              <a:rPr lang="en-US" sz="3600" dirty="0" smtClean="0">
                <a:solidFill>
                  <a:srgbClr val="FF0000"/>
                </a:solidFill>
              </a:rPr>
              <a:t>!!!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					Any Question?</a:t>
            </a:r>
          </a:p>
          <a:p>
            <a:pPr marL="0" indent="0">
              <a:buNone/>
            </a:pPr>
            <a:r>
              <a:rPr lang="en-US" sz="3600" dirty="0" smtClean="0"/>
              <a:t>	Email: mousumiakter22@gmail.com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609600"/>
            <a:ext cx="9069286" cy="1320800"/>
          </a:xfrm>
        </p:spPr>
        <p:txBody>
          <a:bodyPr/>
          <a:lstStyle/>
          <a:p>
            <a:r>
              <a:rPr lang="en-US" dirty="0"/>
              <a:t>Privacy Leak </a:t>
            </a:r>
            <a:r>
              <a:rPr lang="en-US" dirty="0" smtClean="0"/>
              <a:t>from a </a:t>
            </a:r>
            <a:r>
              <a:rPr lang="en-US" dirty="0"/>
              <a:t>Trusted 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7" y="2033517"/>
            <a:ext cx="10577014" cy="40078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Leakage </a:t>
            </a:r>
            <a:r>
              <a:rPr lang="en-US" sz="2400" dirty="0"/>
              <a:t>of data </a:t>
            </a:r>
            <a:r>
              <a:rPr lang="en-US" sz="2400" dirty="0" smtClean="0"/>
              <a:t>from a </a:t>
            </a:r>
            <a:r>
              <a:rPr lang="en-US" sz="2400" dirty="0"/>
              <a:t>trusted party may cause a </a:t>
            </a:r>
            <a:r>
              <a:rPr lang="en-US" sz="2400" dirty="0" smtClean="0"/>
              <a:t>massive devastation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62" y="3106572"/>
            <a:ext cx="3884128" cy="2175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93" y="3365878"/>
            <a:ext cx="3531124" cy="198404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Compute aggregate statistics over private numeric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Do not share user data with  </a:t>
            </a:r>
            <a:r>
              <a:rPr lang="en-US" sz="2400" dirty="0">
                <a:solidFill>
                  <a:srgbClr val="FF0000"/>
                </a:solidFill>
              </a:rPr>
              <a:t>anyone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Preserve privacy </a:t>
            </a:r>
            <a:r>
              <a:rPr lang="en-US" sz="2400" dirty="0"/>
              <a:t>of shared </a:t>
            </a:r>
            <a:r>
              <a:rPr lang="en-US" sz="2400" dirty="0" smtClean="0"/>
              <a:t>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Ensure utility of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33517"/>
            <a:ext cx="9422009" cy="40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Techniques for data privacy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 smtClean="0"/>
              <a:t>K-Anonymity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 smtClean="0"/>
              <a:t>Perturbation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 smtClean="0"/>
              <a:t>Sampling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 smtClean="0"/>
              <a:t>Cryptography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 smtClean="0"/>
              <a:t>Secure </a:t>
            </a:r>
            <a:r>
              <a:rPr lang="en-US" sz="2400" dirty="0"/>
              <a:t>multi-party computation (SMC)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6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 (DP)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Guarantees </a:t>
            </a:r>
            <a:r>
              <a:rPr lang="en-US" sz="2400" dirty="0"/>
              <a:t>privacy </a:t>
            </a:r>
            <a:r>
              <a:rPr lang="en-US" sz="2400" dirty="0" smtClean="0"/>
              <a:t>theoretically</a:t>
            </a:r>
          </a:p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400" dirty="0"/>
              <a:t>Processing overhead is </a:t>
            </a:r>
            <a:r>
              <a:rPr lang="en-US" sz="2400" dirty="0" smtClean="0"/>
              <a:t>low</a:t>
            </a:r>
          </a:p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Main </a:t>
            </a:r>
            <a:r>
              <a:rPr lang="en-US" sz="2400" dirty="0" smtClean="0">
                <a:solidFill>
                  <a:schemeClr val="accent1"/>
                </a:solidFill>
              </a:rPr>
              <a:t>Idea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dirty="0"/>
              <a:t>trusted accumulator gathers actual data from </a:t>
            </a:r>
            <a:r>
              <a:rPr lang="en-US" sz="2400" dirty="0" smtClean="0"/>
              <a:t>users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Shares </a:t>
            </a:r>
            <a:r>
              <a:rPr lang="en-US" sz="2400" dirty="0"/>
              <a:t>the statistics after ensuring the requirements of </a:t>
            </a:r>
            <a:r>
              <a:rPr lang="en-US" sz="2400" dirty="0" smtClean="0"/>
              <a:t>DP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No </a:t>
            </a:r>
            <a:r>
              <a:rPr lang="en-US" sz="2400" dirty="0"/>
              <a:t>one can identify user data with more than a certain confidence </a:t>
            </a:r>
            <a:r>
              <a:rPr lang="en-US" sz="2400" dirty="0" smtClean="0"/>
              <a:t>level</a:t>
            </a:r>
          </a:p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/>
                </a:solidFill>
              </a:rPr>
              <a:t>Limitation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400" dirty="0"/>
              <a:t>Users need to trust the data accumulator</a:t>
            </a:r>
          </a:p>
          <a:p>
            <a:pPr marL="0" lvl="4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lvl="4" indent="0">
              <a:buNone/>
            </a:pPr>
            <a:endParaRPr lang="en-US" sz="2400" dirty="0"/>
          </a:p>
          <a:p>
            <a:pPr marL="0" lvl="4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lvl="4" indent="0">
              <a:buNone/>
            </a:pPr>
            <a:endParaRPr lang="en-US" sz="2200" dirty="0"/>
          </a:p>
          <a:p>
            <a:pPr marL="0" lvl="4" indent="0">
              <a:buNone/>
            </a:pPr>
            <a:endParaRPr lang="en-US" sz="2200" dirty="0" smtClean="0"/>
          </a:p>
          <a:p>
            <a:pPr marL="0" lvl="4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Differential Privacy (LDP)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Differential </a:t>
            </a:r>
            <a:r>
              <a:rPr lang="en-US" sz="2200" dirty="0"/>
              <a:t>privacy in the local </a:t>
            </a:r>
            <a:r>
              <a:rPr lang="en-US" sz="2200" dirty="0" smtClean="0"/>
              <a:t>setting</a:t>
            </a:r>
          </a:p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200" dirty="0"/>
              <a:t>Achieve privacy beyond trusting the central authority and other </a:t>
            </a:r>
            <a:r>
              <a:rPr lang="en-US" sz="2200" dirty="0" smtClean="0"/>
              <a:t>users</a:t>
            </a:r>
          </a:p>
          <a:p>
            <a:pPr marL="342900" lvl="4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1"/>
                </a:solidFill>
              </a:rPr>
              <a:t>Main </a:t>
            </a:r>
            <a:r>
              <a:rPr lang="en-US" sz="2200" dirty="0" smtClean="0">
                <a:solidFill>
                  <a:schemeClr val="accent1"/>
                </a:solidFill>
              </a:rPr>
              <a:t>Idea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200" dirty="0"/>
              <a:t>User shares a randomized value instead of the actual </a:t>
            </a:r>
            <a:r>
              <a:rPr lang="en-US" sz="2200" dirty="0" smtClean="0"/>
              <a:t>one</a:t>
            </a:r>
          </a:p>
          <a:p>
            <a:pPr marL="800100" lvl="5" indent="-342900">
              <a:buFont typeface="Wingdings" panose="05000000000000000000" pitchFamily="2" charset="2"/>
              <a:buChar char="q"/>
            </a:pPr>
            <a:r>
              <a:rPr lang="en-US" sz="2200" dirty="0"/>
              <a:t>Reverse engineering is impossible with a certain confidence level within a safe range</a:t>
            </a:r>
          </a:p>
          <a:p>
            <a:pPr marL="0" lvl="4" indent="0">
              <a:buNone/>
            </a:pPr>
            <a:endParaRPr lang="en-US" sz="2400" dirty="0"/>
          </a:p>
          <a:p>
            <a:pPr marL="0" lvl="4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lvl="4" indent="0">
              <a:buNone/>
            </a:pPr>
            <a:endParaRPr lang="en-US" sz="2200" dirty="0"/>
          </a:p>
          <a:p>
            <a:pPr marL="0" lvl="4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65279"/>
            <a:ext cx="8596668" cy="4076084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Ensure </a:t>
            </a:r>
            <a:r>
              <a:rPr lang="en-US" sz="2400" dirty="0"/>
              <a:t>LDP for </a:t>
            </a:r>
            <a:r>
              <a:rPr lang="en-US" sz="2400" dirty="0" smtClean="0"/>
              <a:t>computing histograms </a:t>
            </a:r>
            <a:r>
              <a:rPr lang="en-US" sz="2400" dirty="0"/>
              <a:t>and ordinal </a:t>
            </a:r>
            <a:r>
              <a:rPr lang="en-US" sz="2400" dirty="0" smtClean="0"/>
              <a:t>queries</a:t>
            </a:r>
            <a:r>
              <a:rPr lang="en-US" sz="2400" baseline="30000" dirty="0" smtClean="0"/>
              <a:t>1</a:t>
            </a:r>
            <a:endParaRPr lang="en-US" sz="2400" baseline="30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Protect </a:t>
            </a:r>
            <a:r>
              <a:rPr lang="en-US" sz="2400" dirty="0"/>
              <a:t>LDP of numeric data for computing </a:t>
            </a:r>
            <a:r>
              <a:rPr lang="en-US" sz="2400" dirty="0" smtClean="0"/>
              <a:t>aggregates </a:t>
            </a:r>
            <a:r>
              <a:rPr lang="en-US" sz="2400" baseline="30000" dirty="0" smtClean="0"/>
              <a:t>2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aseline="30000" dirty="0"/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Is our problem solved with LDP?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LDP assumes same privacy level for all user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Chance of privacy leakage exists if privacy level of one user releases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Accuracy degrades when the range of values is very large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Adversaries may have background knowledge about range of values</a:t>
            </a:r>
          </a:p>
          <a:p>
            <a:pPr marL="0" indent="0">
              <a:buNone/>
            </a:pPr>
            <a:endParaRPr lang="en-US" sz="2400" baseline="30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127845"/>
            <a:ext cx="7797926" cy="423080"/>
          </a:xfrm>
        </p:spPr>
        <p:txBody>
          <a:bodyPr/>
          <a:lstStyle/>
          <a:p>
            <a:r>
              <a:rPr lang="en-AU" sz="14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Erlingsson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al.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2014,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Fanti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al.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2016, Nguyen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al.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</a:p>
          <a:p>
            <a:r>
              <a:rPr lang="en-AU" sz="1050" baseline="30000" dirty="0" smtClean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Nguyen </a:t>
            </a:r>
            <a:r>
              <a:rPr lang="en-US" sz="1050" dirty="0" smtClean="0">
                <a:solidFill>
                  <a:schemeClr val="tx1"/>
                </a:solidFill>
              </a:rPr>
              <a:t>et al. 2016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1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1700</TotalTime>
  <Words>604</Words>
  <Application>Microsoft Office PowerPoint</Application>
  <PresentationFormat>Widescreen</PresentationFormat>
  <Paragraphs>185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PowerPoint Presentation</vt:lpstr>
      <vt:lpstr>Motivation</vt:lpstr>
      <vt:lpstr>Privacy of Collected Data</vt:lpstr>
      <vt:lpstr>Privacy Leak from a Trusted Party</vt:lpstr>
      <vt:lpstr>Overview of Our Problem</vt:lpstr>
      <vt:lpstr>Related Work</vt:lpstr>
      <vt:lpstr>Differential Privacy (DP)</vt:lpstr>
      <vt:lpstr>Local Differential Privacy (LDP)</vt:lpstr>
      <vt:lpstr>Related Work</vt:lpstr>
      <vt:lpstr>Literature Review</vt:lpstr>
      <vt:lpstr>Personalized Local Differential Privacy (PLDP)</vt:lpstr>
      <vt:lpstr>Personalized Local Differential Privacy (PLDP)</vt:lpstr>
      <vt:lpstr>Personalized Local Differential Privacy (PLDP)</vt:lpstr>
      <vt:lpstr>Problem Formulation</vt:lpstr>
      <vt:lpstr>System Architecture</vt:lpstr>
      <vt:lpstr>Private Estimation of Numeric Aggregates (PENA)</vt:lpstr>
      <vt:lpstr>Private Estimation of Numeric Aggregates (PENA)</vt:lpstr>
      <vt:lpstr>Local Random Responser (LRR)</vt:lpstr>
      <vt:lpstr>Simulation      Submit Data within Safe Range (    ) 0-10000              Actual Data            800            Privacy Level (e€i)              0.2</vt:lpstr>
      <vt:lpstr>Simulation</vt:lpstr>
      <vt:lpstr>Simulation</vt:lpstr>
      <vt:lpstr>Theoretical Analysis</vt:lpstr>
      <vt:lpstr>Theoretical Analysis</vt:lpstr>
      <vt:lpstr>Experiments</vt:lpstr>
      <vt:lpstr>Experiments</vt:lpstr>
      <vt:lpstr>Experiments</vt:lpstr>
      <vt:lpstr>Experiments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Mousumi</dc:creator>
  <cp:lastModifiedBy>Mousumi</cp:lastModifiedBy>
  <cp:revision>193</cp:revision>
  <dcterms:created xsi:type="dcterms:W3CDTF">2017-06-24T02:44:17Z</dcterms:created>
  <dcterms:modified xsi:type="dcterms:W3CDTF">2017-07-02T10:58:48Z</dcterms:modified>
</cp:coreProperties>
</file>