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75" r:id="rId14"/>
    <p:sldId id="276" r:id="rId15"/>
    <p:sldId id="266" r:id="rId16"/>
    <p:sldId id="277" r:id="rId17"/>
    <p:sldId id="267" r:id="rId18"/>
    <p:sldId id="268" r:id="rId19"/>
    <p:sldId id="278" r:id="rId20"/>
    <p:sldId id="279" r:id="rId21"/>
    <p:sldId id="280" r:id="rId22"/>
    <p:sldId id="269" r:id="rId23"/>
    <p:sldId id="281" r:id="rId24"/>
    <p:sldId id="282" r:id="rId25"/>
    <p:sldId id="283" r:id="rId26"/>
    <p:sldId id="284" r:id="rId27"/>
    <p:sldId id="285" r:id="rId28"/>
    <p:sldId id="270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DE055-E4F9-BA4D-9DA4-208F3234552E}" type="datetimeFigureOut">
              <a:rPr lang="en-BE" smtClean="0"/>
              <a:t>08/06/2020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77A14-B7E1-6248-8CCA-71B4ECF5D88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89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E25E-D8EF-BC49-B876-D2552D582FA3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BC09-67D3-FC43-BFA1-51784D55DC52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7979-E92D-B244-83F0-4D7D39A283CB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16D-78E2-4D4D-A683-FF33EF477C85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700-F248-F44D-B171-2036E565649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C172-5CE6-0941-AB2D-B2F6B56A83C7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4BA6-2A72-0F44-8B9D-906B3C1F40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9457-4512-894D-872A-99C3A4060134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B194-3349-5F4B-8DB5-60C5155EA55A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C73F-7075-AE4C-92D3-7C874EDC5B31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035-A8E5-EE4F-A0F0-BEE811615972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A0EA-5428-8B4E-A40A-444EDA726513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408F-FAD8-EA45-8168-4DEB7C7F399F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3A3-7ED1-2344-8E2F-A38966F069B3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EC3-57B1-9C48-8775-63CF3D9FE9BF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F17-0D5B-BF4B-AE26-E27648ECE423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F6A4-CCB0-F24E-8FAB-EA2B6FDE0CFC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390B7A-62BA-664D-88DF-F961739DB1F8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EFBC-6D53-3542-B197-E358F23A4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RPA, automatisatie van morgen, vandaag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1D052-5D8F-7344-8144-4862BB51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Mout Pessemier					in samenwerking met Metamaze</a:t>
            </a:r>
          </a:p>
        </p:txBody>
      </p:sp>
    </p:spTree>
    <p:extLst>
      <p:ext uri="{BB962C8B-B14F-4D97-AF65-F5344CB8AC3E}">
        <p14:creationId xmlns:p14="http://schemas.microsoft.com/office/powerpoint/2010/main" val="69844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29AF0-73B3-8C4D-BA52-6EFD6136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Onderzoek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5A0812C-DE65-A24D-9DAC-D68F7C1D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27" y="394164"/>
            <a:ext cx="6209383" cy="6069672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956C-F7AA-5B4B-AED4-8F993CEF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Proces vastleggen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Zelfgeschreven activiteit uitwerken in pseudocode</a:t>
            </a:r>
          </a:p>
          <a:p>
            <a:endParaRPr lang="en-B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30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993A-AF2F-264A-A757-A8E6B932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Onderzoek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9A99-ECC1-654E-8B21-0128C620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Proces vastleggen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Zelfgeschreven activiteit uitwerken in pseudocode</a:t>
            </a:r>
          </a:p>
          <a:p>
            <a:pPr marL="0" indent="0">
              <a:buNone/>
            </a:pPr>
            <a:endParaRPr lang="en-BE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BE" dirty="0"/>
              <a:t>	Voor elke provider apart: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Door de </a:t>
            </a:r>
            <a:r>
              <a:rPr lang="en-GB" dirty="0" err="1"/>
              <a:t>aangeboden</a:t>
            </a:r>
            <a:r>
              <a:rPr lang="en-GB" dirty="0"/>
              <a:t> cursus </a:t>
            </a:r>
            <a:r>
              <a:rPr lang="en-GB" dirty="0" err="1"/>
              <a:t>gaan</a:t>
            </a:r>
            <a:r>
              <a:rPr lang="en-GB" dirty="0"/>
              <a:t> (</a:t>
            </a:r>
            <a:r>
              <a:rPr lang="en-GB" dirty="0" err="1"/>
              <a:t>als</a:t>
            </a:r>
            <a:r>
              <a:rPr lang="en-GB" dirty="0"/>
              <a:t> die </a:t>
            </a:r>
            <a:r>
              <a:rPr lang="en-GB" dirty="0" err="1"/>
              <a:t>aanwezig</a:t>
            </a:r>
            <a:r>
              <a:rPr lang="en-GB" dirty="0"/>
              <a:t> is)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endParaRPr lang="en-GB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Eigen </a:t>
            </a:r>
            <a:r>
              <a:rPr lang="en-GB" dirty="0" err="1"/>
              <a:t>activiteit</a:t>
            </a:r>
            <a:r>
              <a:rPr lang="en-GB" dirty="0"/>
              <a:t> </a:t>
            </a:r>
            <a:r>
              <a:rPr lang="en-GB" dirty="0" err="1"/>
              <a:t>schrijven</a:t>
            </a:r>
            <a:endParaRPr lang="en-GB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Eigen </a:t>
            </a:r>
            <a:r>
              <a:rPr lang="en-GB" dirty="0" err="1"/>
              <a:t>activiteit</a:t>
            </a:r>
            <a:r>
              <a:rPr lang="en-GB" dirty="0"/>
              <a:t> </a:t>
            </a:r>
            <a:r>
              <a:rPr lang="en-GB" dirty="0" err="1"/>
              <a:t>verwerken</a:t>
            </a:r>
            <a:r>
              <a:rPr lang="en-GB" dirty="0"/>
              <a:t> in de workflow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 err="1"/>
              <a:t>Debuggen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testen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8028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7A94A-29B7-E241-AFFC-BC2FCF8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Onderzoek: UiPath</a:t>
            </a:r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30B56-3E03-5247-9021-60C89D0C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11" y="1685926"/>
            <a:ext cx="6174363" cy="3631978"/>
          </a:xfrm>
          <a:prstGeom prst="rect">
            <a:avLst/>
          </a:prstGeom>
          <a:effectLst/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E493-504F-6344-8AEA-683F03C3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BE">
                <a:solidFill>
                  <a:srgbClr val="EBEBEB"/>
                </a:solidFill>
              </a:rPr>
              <a:t>Haal de assets op</a:t>
            </a:r>
          </a:p>
          <a:p>
            <a:pPr marL="457200" indent="-457200">
              <a:buAutoNum type="arabicPeriod"/>
            </a:pPr>
            <a:r>
              <a:rPr lang="en-BE">
                <a:solidFill>
                  <a:srgbClr val="EBEBEB"/>
                </a:solidFill>
              </a:rPr>
              <a:t>Haal de bestanden op</a:t>
            </a:r>
          </a:p>
          <a:p>
            <a:pPr marL="457200" indent="-457200">
              <a:buAutoNum type="arabicPeriod"/>
            </a:pPr>
            <a:r>
              <a:rPr lang="en-BE">
                <a:solidFill>
                  <a:srgbClr val="EBEBEB"/>
                </a:solidFill>
              </a:rPr>
              <a:t>Verstuur ze naar MetaMaze via de zelfgeschreven activiteit</a:t>
            </a:r>
          </a:p>
          <a:p>
            <a:pPr marL="457200" indent="-457200">
              <a:buAutoNum type="arabicPeriod"/>
            </a:pPr>
            <a:endParaRPr lang="en-BE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1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ED864-F650-1242-9A52-041774E2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Onderzoek: UiPath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7554BB-ADC4-4D4B-A41A-8FBE2C7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79" y="277677"/>
            <a:ext cx="4611649" cy="638617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EA20-B633-FE42-9855-BFB36C2C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Haal de assets op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Haal de bestanden op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Verstuur ze naar MetaMaze via de zelfgeschreven activiteit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Gebruik het resultaat (JSON) om te bepalen of een mail moet verzonden worden</a:t>
            </a:r>
          </a:p>
        </p:txBody>
      </p:sp>
    </p:spTree>
    <p:extLst>
      <p:ext uri="{BB962C8B-B14F-4D97-AF65-F5344CB8AC3E}">
        <p14:creationId xmlns:p14="http://schemas.microsoft.com/office/powerpoint/2010/main" val="296185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F731F-E05D-E84E-ADD1-E46B0A92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Onderzoek: UiPath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8D4509-AF1E-1D4F-AAAE-CE725B77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65" y="1395066"/>
            <a:ext cx="6559962" cy="4629150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1EAC-1E6A-AE4B-94BC-2D4FC25E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Haal de assets op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Haal de bestanden op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Verstuur ze naar MetaMaze via de zelfgeschreven activiteit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Gebruik het resultaat (JSON) om te bepalen of een mail moet verzonden worden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Verzend mail indien nodig</a:t>
            </a:r>
          </a:p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Log succes</a:t>
            </a:r>
          </a:p>
          <a:p>
            <a:pPr marL="0" indent="0">
              <a:buNone/>
            </a:pPr>
            <a:endParaRPr lang="en-BE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BE" dirty="0">
                <a:solidFill>
                  <a:srgbClr val="EBEBEB"/>
                </a:solidFill>
              </a:rPr>
              <a:t>De hele workflow zit vervat in een globale error catcher die alle fouten gaat opvangen en loggen.</a:t>
            </a:r>
          </a:p>
        </p:txBody>
      </p:sp>
    </p:spTree>
    <p:extLst>
      <p:ext uri="{BB962C8B-B14F-4D97-AF65-F5344CB8AC3E}">
        <p14:creationId xmlns:p14="http://schemas.microsoft.com/office/powerpoint/2010/main" val="3547884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8B88A-B92E-EB44-882E-D07258D7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E" sz="3600">
                <a:solidFill>
                  <a:srgbClr val="EBEBEB"/>
                </a:solidFill>
              </a:rPr>
              <a:t>Onderzoek: Automation Anywhere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13C8D-7B9F-A649-A05C-A710F1CC5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21"/>
          <a:stretch/>
        </p:blipFill>
        <p:spPr>
          <a:xfrm>
            <a:off x="5603468" y="1574179"/>
            <a:ext cx="6192702" cy="3709642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B125-6491-5246-AC6D-1F83EB9B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Bouw</a:t>
            </a:r>
            <a:r>
              <a:rPr lang="en-GB" dirty="0">
                <a:solidFill>
                  <a:srgbClr val="EBEBEB"/>
                </a:solidFill>
              </a:rPr>
              <a:t> het pad op van de files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Verzenden</a:t>
            </a:r>
            <a:r>
              <a:rPr lang="en-GB" dirty="0">
                <a:solidFill>
                  <a:srgbClr val="EBEBEB"/>
                </a:solidFill>
              </a:rPr>
              <a:t> van de files </a:t>
            </a:r>
            <a:r>
              <a:rPr lang="en-GB" dirty="0" err="1">
                <a:solidFill>
                  <a:srgbClr val="EBEBEB"/>
                </a:solidFill>
              </a:rPr>
              <a:t>naar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MetaMaze</a:t>
            </a:r>
            <a:r>
              <a:rPr lang="en-GB" dirty="0">
                <a:solidFill>
                  <a:srgbClr val="EBEBEB"/>
                </a:solidFill>
              </a:rPr>
              <a:t> via de </a:t>
            </a:r>
            <a:r>
              <a:rPr lang="en-GB" dirty="0" err="1">
                <a:solidFill>
                  <a:srgbClr val="EBEBEB"/>
                </a:solidFill>
              </a:rPr>
              <a:t>zelfgeschreven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activiteit</a:t>
            </a:r>
            <a:endParaRPr lang="en-B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82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C830-3BCD-2943-AD65-1B770C96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E" sz="3600" dirty="0">
                <a:solidFill>
                  <a:srgbClr val="EBEBEB"/>
                </a:solidFill>
              </a:rPr>
              <a:t>Onderzoek: Automation Anywhere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81B2B-D189-C84F-BC7D-E35B610F8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4"/>
          <a:stretch/>
        </p:blipFill>
        <p:spPr>
          <a:xfrm>
            <a:off x="5766691" y="1424787"/>
            <a:ext cx="5963347" cy="4799032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8819-8B5F-924D-B27E-FE54330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900" dirty="0" err="1">
                <a:solidFill>
                  <a:srgbClr val="EBEBEB"/>
                </a:solidFill>
              </a:rPr>
              <a:t>Bouw</a:t>
            </a:r>
            <a:r>
              <a:rPr lang="en-GB" sz="1900" dirty="0">
                <a:solidFill>
                  <a:srgbClr val="EBEBEB"/>
                </a:solidFill>
              </a:rPr>
              <a:t> het pad op van de files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900" dirty="0" err="1">
                <a:solidFill>
                  <a:srgbClr val="EBEBEB"/>
                </a:solidFill>
              </a:rPr>
              <a:t>Verzenden</a:t>
            </a:r>
            <a:r>
              <a:rPr lang="en-GB" sz="1900" dirty="0">
                <a:solidFill>
                  <a:srgbClr val="EBEBEB"/>
                </a:solidFill>
              </a:rPr>
              <a:t> van de files </a:t>
            </a:r>
            <a:r>
              <a:rPr lang="en-GB" sz="1900" dirty="0" err="1">
                <a:solidFill>
                  <a:srgbClr val="EBEBEB"/>
                </a:solidFill>
              </a:rPr>
              <a:t>naar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MetaMaze</a:t>
            </a:r>
            <a:r>
              <a:rPr lang="en-GB" sz="1900" dirty="0">
                <a:solidFill>
                  <a:srgbClr val="EBEBEB"/>
                </a:solidFill>
              </a:rPr>
              <a:t> via de </a:t>
            </a:r>
            <a:r>
              <a:rPr lang="en-GB" sz="1900" dirty="0" err="1">
                <a:solidFill>
                  <a:srgbClr val="EBEBEB"/>
                </a:solidFill>
              </a:rPr>
              <a:t>zelfgeschreven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activiteit</a:t>
            </a:r>
            <a:endParaRPr lang="en-BE" sz="1900" dirty="0">
              <a:solidFill>
                <a:srgbClr val="EBEBEB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900" dirty="0" err="1">
                <a:solidFill>
                  <a:srgbClr val="EBEBEB"/>
                </a:solidFill>
              </a:rPr>
              <a:t>Gebruik</a:t>
            </a:r>
            <a:r>
              <a:rPr lang="en-GB" sz="1900" dirty="0">
                <a:solidFill>
                  <a:srgbClr val="EBEBEB"/>
                </a:solidFill>
              </a:rPr>
              <a:t> de </a:t>
            </a:r>
            <a:r>
              <a:rPr lang="en-GB" sz="1900" dirty="0" err="1">
                <a:solidFill>
                  <a:srgbClr val="EBEBEB"/>
                </a:solidFill>
              </a:rPr>
              <a:t>resulterende</a:t>
            </a:r>
            <a:r>
              <a:rPr lang="en-GB" sz="1900" dirty="0">
                <a:solidFill>
                  <a:srgbClr val="EBEBEB"/>
                </a:solidFill>
              </a:rPr>
              <a:t> JSON om </a:t>
            </a:r>
            <a:r>
              <a:rPr lang="en-GB" sz="1900" dirty="0" err="1">
                <a:solidFill>
                  <a:srgbClr val="EBEBEB"/>
                </a:solidFill>
              </a:rPr>
              <a:t>te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bepalen</a:t>
            </a:r>
            <a:r>
              <a:rPr lang="en-GB" sz="1900" dirty="0">
                <a:solidFill>
                  <a:srgbClr val="EBEBEB"/>
                </a:solidFill>
              </a:rPr>
              <a:t> of </a:t>
            </a:r>
            <a:r>
              <a:rPr lang="en-GB" sz="1900" dirty="0" err="1">
                <a:solidFill>
                  <a:srgbClr val="EBEBEB"/>
                </a:solidFill>
              </a:rPr>
              <a:t>een</a:t>
            </a:r>
            <a:r>
              <a:rPr lang="en-GB" sz="1900" dirty="0">
                <a:solidFill>
                  <a:srgbClr val="EBEBEB"/>
                </a:solidFill>
              </a:rPr>
              <a:t> mail </a:t>
            </a:r>
            <a:r>
              <a:rPr lang="en-GB" sz="1900" dirty="0" err="1">
                <a:solidFill>
                  <a:srgbClr val="EBEBEB"/>
                </a:solidFill>
              </a:rPr>
              <a:t>verzonden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moet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worden</a:t>
            </a:r>
            <a:endParaRPr lang="en-GB" sz="1900" dirty="0">
              <a:solidFill>
                <a:srgbClr val="EBEBEB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900" dirty="0" err="1">
                <a:solidFill>
                  <a:srgbClr val="EBEBEB"/>
                </a:solidFill>
              </a:rPr>
              <a:t>Verstuur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eventueel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een</a:t>
            </a:r>
            <a:r>
              <a:rPr lang="en-GB" sz="1900" dirty="0">
                <a:solidFill>
                  <a:srgbClr val="EBEBEB"/>
                </a:solidFill>
              </a:rPr>
              <a:t> mail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900" dirty="0">
                <a:solidFill>
                  <a:srgbClr val="EBEBEB"/>
                </a:solidFill>
              </a:rPr>
              <a:t>Log </a:t>
            </a:r>
            <a:r>
              <a:rPr lang="en-GB" sz="1900" dirty="0" err="1">
                <a:solidFill>
                  <a:srgbClr val="EBEBEB"/>
                </a:solidFill>
              </a:rPr>
              <a:t>succes</a:t>
            </a:r>
            <a:endParaRPr lang="en-GB" sz="1900" dirty="0">
              <a:solidFill>
                <a:srgbClr val="EBEBEB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GB" sz="19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dirty="0" err="1">
                <a:solidFill>
                  <a:srgbClr val="EBEBEB"/>
                </a:solidFill>
              </a:rPr>
              <a:t>Alles</a:t>
            </a:r>
            <a:r>
              <a:rPr lang="en-GB" sz="1900" dirty="0">
                <a:solidFill>
                  <a:srgbClr val="EBEBEB"/>
                </a:solidFill>
              </a:rPr>
              <a:t> zit in </a:t>
            </a:r>
            <a:r>
              <a:rPr lang="en-GB" sz="1900" dirty="0" err="1">
                <a:solidFill>
                  <a:srgbClr val="EBEBEB"/>
                </a:solidFill>
              </a:rPr>
              <a:t>een</a:t>
            </a:r>
            <a:r>
              <a:rPr lang="en-GB" sz="1900" dirty="0">
                <a:solidFill>
                  <a:srgbClr val="EBEBEB"/>
                </a:solidFill>
              </a:rPr>
              <a:t> try-catch </a:t>
            </a:r>
            <a:r>
              <a:rPr lang="en-GB" sz="1900" dirty="0" err="1">
                <a:solidFill>
                  <a:srgbClr val="EBEBEB"/>
                </a:solidFill>
              </a:rPr>
              <a:t>zodat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fouten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weggeschreven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worden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naar</a:t>
            </a:r>
            <a:r>
              <a:rPr lang="en-GB" sz="1900" dirty="0">
                <a:solidFill>
                  <a:srgbClr val="EBEBEB"/>
                </a:solidFill>
              </a:rPr>
              <a:t> </a:t>
            </a:r>
            <a:r>
              <a:rPr lang="en-GB" sz="1900" dirty="0" err="1">
                <a:solidFill>
                  <a:srgbClr val="EBEBEB"/>
                </a:solidFill>
              </a:rPr>
              <a:t>logbestanden</a:t>
            </a:r>
            <a:endParaRPr lang="en-BE" sz="19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7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EA5E1-1733-1145-B09E-01CB6F44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Onderzoek: WorkFusion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0BE4A7-0A94-C44F-8741-05D49D5E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1" y="2209686"/>
            <a:ext cx="6269909" cy="247661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52C2-E835-F24C-93BE-D4FD490B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Haal</a:t>
            </a:r>
            <a:r>
              <a:rPr lang="en-GB" dirty="0">
                <a:solidFill>
                  <a:srgbClr val="EBEBEB"/>
                </a:solidFill>
              </a:rPr>
              <a:t> de files op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Verzend</a:t>
            </a:r>
            <a:r>
              <a:rPr lang="en-GB" dirty="0">
                <a:solidFill>
                  <a:srgbClr val="EBEBEB"/>
                </a:solidFill>
              </a:rPr>
              <a:t> de files (script)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Bouw</a:t>
            </a:r>
            <a:r>
              <a:rPr lang="en-GB" dirty="0">
                <a:solidFill>
                  <a:srgbClr val="EBEBEB"/>
                </a:solidFill>
              </a:rPr>
              <a:t> de string met entities </a:t>
            </a:r>
            <a:r>
              <a:rPr lang="en-GB" dirty="0" err="1">
                <a:solidFill>
                  <a:srgbClr val="EBEBEB"/>
                </a:solidFill>
              </a:rPr>
              <a:t>onder</a:t>
            </a:r>
            <a:r>
              <a:rPr lang="en-GB" dirty="0">
                <a:solidFill>
                  <a:srgbClr val="EBEBEB"/>
                </a:solidFill>
              </a:rPr>
              <a:t> de threshold op (script)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Verzend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eventueel</a:t>
            </a:r>
            <a:r>
              <a:rPr lang="en-GB" dirty="0">
                <a:solidFill>
                  <a:srgbClr val="EBEBEB"/>
                </a:solidFill>
              </a:rPr>
              <a:t> mail (script)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Log </a:t>
            </a:r>
            <a:r>
              <a:rPr lang="en-GB" dirty="0" err="1">
                <a:solidFill>
                  <a:srgbClr val="EBEBEB"/>
                </a:solidFill>
              </a:rPr>
              <a:t>succes</a:t>
            </a:r>
            <a:endParaRPr lang="en-GB" dirty="0">
              <a:solidFill>
                <a:srgbClr val="EBEBEB"/>
              </a:solidFill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GB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EBEBEB"/>
                </a:solidFill>
              </a:rPr>
              <a:t>Ook </a:t>
            </a:r>
            <a:r>
              <a:rPr lang="en-GB" dirty="0" err="1">
                <a:solidFill>
                  <a:srgbClr val="EBEBEB"/>
                </a:solidFill>
              </a:rPr>
              <a:t>hier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zitten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rond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gevoelige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delen</a:t>
            </a:r>
            <a:r>
              <a:rPr lang="en-GB" dirty="0">
                <a:solidFill>
                  <a:srgbClr val="EBEBEB"/>
                </a:solidFill>
              </a:rPr>
              <a:t> try-catch </a:t>
            </a:r>
            <a:r>
              <a:rPr lang="en-GB" dirty="0" err="1">
                <a:solidFill>
                  <a:srgbClr val="EBEBEB"/>
                </a:solidFill>
              </a:rPr>
              <a:t>blokken</a:t>
            </a:r>
            <a:r>
              <a:rPr lang="en-GB" dirty="0">
                <a:solidFill>
                  <a:srgbClr val="EBEBEB"/>
                </a:solidFill>
              </a:rPr>
              <a:t> om </a:t>
            </a:r>
            <a:r>
              <a:rPr lang="en-GB" dirty="0" err="1">
                <a:solidFill>
                  <a:srgbClr val="EBEBEB"/>
                </a:solidFill>
              </a:rPr>
              <a:t>eventuele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fouten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weg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te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schrijven</a:t>
            </a:r>
            <a:endParaRPr lang="en-GB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7E729-053C-6643-BAFC-A85B8351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IntelliBot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refrigerator, man, room&#10;&#10;Description automatically generated">
            <a:extLst>
              <a:ext uri="{FF2B5EF4-FFF2-40B4-BE49-F238E27FC236}">
                <a16:creationId xmlns:a16="http://schemas.microsoft.com/office/drawing/2014/main" id="{63E46C5A-BED7-B04A-9673-D8E85481A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99" b="49171"/>
          <a:stretch/>
        </p:blipFill>
        <p:spPr>
          <a:xfrm>
            <a:off x="5753385" y="1562831"/>
            <a:ext cx="6313136" cy="223140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3C75-B263-5748-AF55-D7EC5087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Haal</a:t>
            </a:r>
            <a:r>
              <a:rPr lang="en-GB" dirty="0">
                <a:solidFill>
                  <a:srgbClr val="EBEBEB"/>
                </a:solidFill>
              </a:rPr>
              <a:t> files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assets op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stop </a:t>
            </a:r>
            <a:r>
              <a:rPr lang="en-GB" dirty="0" err="1">
                <a:solidFill>
                  <a:srgbClr val="EBEBEB"/>
                </a:solidFill>
              </a:rPr>
              <a:t>deze</a:t>
            </a:r>
            <a:r>
              <a:rPr lang="en-GB" dirty="0">
                <a:solidFill>
                  <a:srgbClr val="EBEBEB"/>
                </a:solidFill>
              </a:rPr>
              <a:t> in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GB" dirty="0">
              <a:solidFill>
                <a:srgbClr val="EBEBEB"/>
              </a:solidFill>
            </a:endParaRPr>
          </a:p>
        </p:txBody>
      </p:sp>
      <p:pic>
        <p:nvPicPr>
          <p:cNvPr id="8" name="Picture 7" descr="A picture containing refrigerator, man, room&#10;&#10;Description automatically generated">
            <a:extLst>
              <a:ext uri="{FF2B5EF4-FFF2-40B4-BE49-F238E27FC236}">
                <a16:creationId xmlns:a16="http://schemas.microsoft.com/office/drawing/2014/main" id="{0F4ED985-B86F-0E43-B628-E266AC2DD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2" t="10281" r="4709" b="18513"/>
          <a:stretch/>
        </p:blipFill>
        <p:spPr>
          <a:xfrm>
            <a:off x="6219934" y="3140346"/>
            <a:ext cx="4722811" cy="34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4A0E1-2CFE-414A-B542-9A875CA9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IntelliBot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03C09F-83A0-5441-AB92-C63F688B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2" y="2101647"/>
            <a:ext cx="6340866" cy="272657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D479-5A6E-9749-85B2-95FA0234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Haal</a:t>
            </a:r>
            <a:r>
              <a:rPr lang="en-GB" dirty="0">
                <a:solidFill>
                  <a:srgbClr val="EBEBEB"/>
                </a:solidFill>
              </a:rPr>
              <a:t> files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assets op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stop </a:t>
            </a:r>
            <a:r>
              <a:rPr lang="en-GB" dirty="0" err="1">
                <a:solidFill>
                  <a:srgbClr val="EBEBEB"/>
                </a:solidFill>
              </a:rPr>
              <a:t>deze</a:t>
            </a:r>
            <a:r>
              <a:rPr lang="en-GB" dirty="0">
                <a:solidFill>
                  <a:srgbClr val="EBEBEB"/>
                </a:solidFill>
              </a:rPr>
              <a:t> in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BE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Verzend</a:t>
            </a:r>
            <a:r>
              <a:rPr lang="en-GB" dirty="0">
                <a:solidFill>
                  <a:srgbClr val="EBEBEB"/>
                </a:solidFill>
              </a:rPr>
              <a:t> de files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Zet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huidige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DataTable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klaar</a:t>
            </a:r>
            <a:endParaRPr lang="en-GB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1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B96E-9692-8749-9EB2-A9EF7928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1020-C823-664E-8CA0-3F4FA116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6678"/>
            <a:ext cx="8946541" cy="4548604"/>
          </a:xfrm>
        </p:spPr>
        <p:txBody>
          <a:bodyPr>
            <a:normAutofit fontScale="92500" lnSpcReduction="10000"/>
          </a:bodyPr>
          <a:lstStyle/>
          <a:p>
            <a:r>
              <a:rPr lang="en-BE" sz="1600" dirty="0"/>
              <a:t>Wat is MetaMaze</a:t>
            </a:r>
          </a:p>
          <a:p>
            <a:r>
              <a:rPr lang="en-BE" sz="1600" dirty="0"/>
              <a:t>Wat is RPA</a:t>
            </a:r>
          </a:p>
          <a:p>
            <a:pPr lvl="1"/>
            <a:r>
              <a:rPr lang="en-GB" sz="1200" dirty="0"/>
              <a:t>W</a:t>
            </a:r>
            <a:r>
              <a:rPr lang="en-BE" sz="1200" dirty="0"/>
              <a:t>at zijn de voor- en nadelen van RPA</a:t>
            </a:r>
          </a:p>
          <a:p>
            <a:pPr lvl="1"/>
            <a:r>
              <a:rPr lang="en-GB" sz="1200" dirty="0"/>
              <a:t>W</a:t>
            </a:r>
            <a:r>
              <a:rPr lang="en-BE" sz="1200" dirty="0"/>
              <a:t>aar zit de toekomst van RPA?</a:t>
            </a:r>
          </a:p>
          <a:p>
            <a:r>
              <a:rPr lang="en-BE" sz="1600" dirty="0"/>
              <a:t>Doel</a:t>
            </a:r>
          </a:p>
          <a:p>
            <a:pPr lvl="1"/>
            <a:r>
              <a:rPr lang="en-GB" sz="1200" dirty="0"/>
              <a:t>C</a:t>
            </a:r>
            <a:r>
              <a:rPr lang="en-BE" sz="1200" dirty="0"/>
              <a:t>riteria</a:t>
            </a:r>
          </a:p>
          <a:p>
            <a:r>
              <a:rPr lang="en-BE" sz="1600" dirty="0"/>
              <a:t>Onderzoek</a:t>
            </a:r>
          </a:p>
          <a:p>
            <a:pPr lvl="1"/>
            <a:r>
              <a:rPr lang="en-BE" sz="1200" dirty="0"/>
              <a:t>UiPath</a:t>
            </a:r>
          </a:p>
          <a:p>
            <a:pPr lvl="1"/>
            <a:r>
              <a:rPr lang="en-BE" sz="1200" dirty="0"/>
              <a:t>Automation Anywhere</a:t>
            </a:r>
          </a:p>
          <a:p>
            <a:pPr lvl="1"/>
            <a:r>
              <a:rPr lang="en-BE" sz="1200" dirty="0"/>
              <a:t>WorkFusion</a:t>
            </a:r>
          </a:p>
          <a:p>
            <a:pPr lvl="1"/>
            <a:r>
              <a:rPr lang="en-BE" sz="1200" dirty="0"/>
              <a:t>IntelliBot</a:t>
            </a:r>
          </a:p>
          <a:p>
            <a:pPr lvl="1"/>
            <a:r>
              <a:rPr lang="en-BE" sz="1200" dirty="0"/>
              <a:t>Microsoft Flow</a:t>
            </a:r>
          </a:p>
          <a:p>
            <a:r>
              <a:rPr lang="en-BE" sz="1600" dirty="0"/>
              <a:t>Resultaten</a:t>
            </a:r>
          </a:p>
          <a:p>
            <a:pPr lvl="1"/>
            <a:r>
              <a:rPr lang="en-BE" sz="1200" dirty="0"/>
              <a:t>Scores</a:t>
            </a:r>
          </a:p>
          <a:p>
            <a:r>
              <a:rPr lang="en-BE" sz="1600" dirty="0"/>
              <a:t>Conclusie</a:t>
            </a:r>
            <a:endParaRPr lang="en-BE" dirty="0"/>
          </a:p>
          <a:p>
            <a:pPr lvl="1"/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9208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E3BBA-BF86-3344-805E-FFA2E41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IntelliBot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screenshot, kitchen, refrigerator, woman&#10;&#10;Description automatically generated">
            <a:extLst>
              <a:ext uri="{FF2B5EF4-FFF2-40B4-BE49-F238E27FC236}">
                <a16:creationId xmlns:a16="http://schemas.microsoft.com/office/drawing/2014/main" id="{DA3E55E5-E234-EA49-930C-E9F0688E1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96"/>
          <a:stretch/>
        </p:blipFill>
        <p:spPr>
          <a:xfrm>
            <a:off x="5630367" y="1589253"/>
            <a:ext cx="6138904" cy="2120388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C849-28C8-D346-A01D-6B475420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Haal</a:t>
            </a:r>
            <a:r>
              <a:rPr lang="en-GB" dirty="0">
                <a:solidFill>
                  <a:srgbClr val="EBEBEB"/>
                </a:solidFill>
              </a:rPr>
              <a:t> files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assets op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stop </a:t>
            </a:r>
            <a:r>
              <a:rPr lang="en-GB" dirty="0" err="1">
                <a:solidFill>
                  <a:srgbClr val="EBEBEB"/>
                </a:solidFill>
              </a:rPr>
              <a:t>deze</a:t>
            </a:r>
            <a:r>
              <a:rPr lang="en-GB" dirty="0">
                <a:solidFill>
                  <a:srgbClr val="EBEBEB"/>
                </a:solidFill>
              </a:rPr>
              <a:t> in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BE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Verzend</a:t>
            </a:r>
            <a:r>
              <a:rPr lang="en-GB" dirty="0">
                <a:solidFill>
                  <a:srgbClr val="EBEBEB"/>
                </a:solidFill>
              </a:rPr>
              <a:t> de files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Zet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huidige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DataTable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klaar</a:t>
            </a:r>
            <a:endParaRPr lang="en-BE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Loop over </a:t>
            </a:r>
            <a:r>
              <a:rPr lang="en-GB" dirty="0" err="1">
                <a:solidFill>
                  <a:srgbClr val="EBEBEB"/>
                </a:solidFill>
              </a:rPr>
              <a:t>elke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rij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bepaal</a:t>
            </a:r>
            <a:r>
              <a:rPr lang="en-GB" dirty="0">
                <a:solidFill>
                  <a:srgbClr val="EBEBEB"/>
                </a:solidFill>
              </a:rPr>
              <a:t> of de entity </a:t>
            </a:r>
            <a:r>
              <a:rPr lang="en-GB" dirty="0" err="1">
                <a:solidFill>
                  <a:srgbClr val="EBEBEB"/>
                </a:solidFill>
              </a:rPr>
              <a:t>onder</a:t>
            </a:r>
            <a:r>
              <a:rPr lang="en-GB" dirty="0">
                <a:solidFill>
                  <a:srgbClr val="EBEBEB"/>
                </a:solidFill>
              </a:rPr>
              <a:t> de threshold zit</a:t>
            </a:r>
          </a:p>
        </p:txBody>
      </p:sp>
      <p:pic>
        <p:nvPicPr>
          <p:cNvPr id="7" name="Picture 6" descr="A picture containing screenshot, kitchen, refrigerator, woman&#10;&#10;Description automatically generated">
            <a:extLst>
              <a:ext uri="{FF2B5EF4-FFF2-40B4-BE49-F238E27FC236}">
                <a16:creationId xmlns:a16="http://schemas.microsoft.com/office/drawing/2014/main" id="{73546B06-FC8C-504F-B061-35E686DA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56"/>
          <a:stretch/>
        </p:blipFill>
        <p:spPr>
          <a:xfrm>
            <a:off x="5766691" y="3429000"/>
            <a:ext cx="6130916" cy="27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D4E5C-53A8-6141-97FF-3EB9EF2B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IntelliBot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AAC18A-C70B-584E-8874-FFC15FED6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68"/>
          <a:stretch/>
        </p:blipFill>
        <p:spPr>
          <a:xfrm>
            <a:off x="5554395" y="1143000"/>
            <a:ext cx="6290847" cy="284121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2DB4-EEDD-FC4C-BD47-53DA8F8D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700">
                <a:solidFill>
                  <a:srgbClr val="EBEBEB"/>
                </a:solidFill>
              </a:rPr>
              <a:t>Haal files en assets op en stop deze in variabelen</a:t>
            </a:r>
            <a:endParaRPr lang="en-BE" sz="1700">
              <a:solidFill>
                <a:srgbClr val="EBEBEB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700">
                <a:solidFill>
                  <a:srgbClr val="EBEBEB"/>
                </a:solidFill>
              </a:rPr>
              <a:t>Verzend de files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700">
                <a:solidFill>
                  <a:srgbClr val="EBEBEB"/>
                </a:solidFill>
              </a:rPr>
              <a:t>Zet de huidige DataTable en variabelen klaar</a:t>
            </a:r>
            <a:endParaRPr lang="en-BE" sz="1700">
              <a:solidFill>
                <a:srgbClr val="EBEBEB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700">
                <a:solidFill>
                  <a:srgbClr val="EBEBEB"/>
                </a:solidFill>
              </a:rPr>
              <a:t>Loop over elke rij en bepaal of de entity onder de threshold zit</a:t>
            </a:r>
            <a:endParaRPr lang="en-BE" sz="1700">
              <a:solidFill>
                <a:srgbClr val="EBEBEB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700">
                <a:solidFill>
                  <a:srgbClr val="EBEBEB"/>
                </a:solidFill>
              </a:rPr>
              <a:t>V</a:t>
            </a:r>
            <a:r>
              <a:rPr lang="en-BE" sz="1700">
                <a:solidFill>
                  <a:srgbClr val="EBEBEB"/>
                </a:solidFill>
              </a:rPr>
              <a:t>erstuur eventueel een mail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sz="1700">
                <a:solidFill>
                  <a:srgbClr val="EBEBEB"/>
                </a:solidFill>
              </a:rPr>
              <a:t>L</a:t>
            </a:r>
            <a:r>
              <a:rPr lang="en-BE" sz="1700">
                <a:solidFill>
                  <a:srgbClr val="EBEBEB"/>
                </a:solidFill>
              </a:rPr>
              <a:t>og succes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BE" sz="170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BE" sz="1700">
                <a:solidFill>
                  <a:srgbClr val="EBEBEB"/>
                </a:solidFill>
              </a:rPr>
              <a:t>Fouten worden weggeschreven naar een logbestand.</a:t>
            </a:r>
            <a:endParaRPr lang="en-GB" sz="1700">
              <a:solidFill>
                <a:srgbClr val="EBEBEB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D8B2FC-71B2-494E-8348-B5FD667AC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77"/>
          <a:stretch/>
        </p:blipFill>
        <p:spPr>
          <a:xfrm>
            <a:off x="5945271" y="3598922"/>
            <a:ext cx="6112266" cy="29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6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23638-CD98-2440-8692-AF12A17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Microsoft flow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5CC73E-07E8-164A-910A-CC05AA91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36" y="647698"/>
            <a:ext cx="5387401" cy="556260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BF0E-0D2E-0B42-98CF-35018820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Initialiseren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GB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Ophalen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bestanden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uit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DropBox</a:t>
            </a:r>
            <a:r>
              <a:rPr lang="en-GB" dirty="0">
                <a:solidFill>
                  <a:srgbClr val="EBEBEB"/>
                </a:solidFill>
              </a:rPr>
              <a:t>/SharePoint</a:t>
            </a:r>
          </a:p>
          <a:p>
            <a:pPr marL="457200" indent="-457200">
              <a:buAutoNum type="arabicPeriod"/>
            </a:pPr>
            <a:endParaRPr lang="en-B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92FB2-FE3D-F94F-8D31-F9C6EE55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Microsoft flow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C6A021-7868-E948-A0F3-485675AA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05" y="647698"/>
            <a:ext cx="4706262" cy="556260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5F98-3BFD-814F-97AF-8708E2099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Initialiseren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GB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Ophalen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bestanden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uit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DropBox</a:t>
            </a:r>
            <a:r>
              <a:rPr lang="en-GB" dirty="0">
                <a:solidFill>
                  <a:srgbClr val="EBEBEB"/>
                </a:solidFill>
              </a:rPr>
              <a:t>/SharePoint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Voeg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paden</a:t>
            </a:r>
            <a:r>
              <a:rPr lang="en-GB" dirty="0">
                <a:solidFill>
                  <a:srgbClr val="EBEBEB"/>
                </a:solidFill>
              </a:rPr>
              <a:t> toe </a:t>
            </a:r>
            <a:r>
              <a:rPr lang="en-GB" dirty="0" err="1">
                <a:solidFill>
                  <a:srgbClr val="EBEBEB"/>
                </a:solidFill>
              </a:rPr>
              <a:t>aan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lijst</a:t>
            </a:r>
            <a:r>
              <a:rPr lang="en-GB" dirty="0">
                <a:solidFill>
                  <a:srgbClr val="EBEBEB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Verstuur</a:t>
            </a:r>
            <a:r>
              <a:rPr lang="en-GB" dirty="0">
                <a:solidFill>
                  <a:srgbClr val="EBEBEB"/>
                </a:solidFill>
              </a:rPr>
              <a:t> de files</a:t>
            </a:r>
          </a:p>
          <a:p>
            <a:pPr marL="0" indent="0">
              <a:buNone/>
            </a:pPr>
            <a:endParaRPr lang="en-B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0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F6B6B-4823-E546-BE41-B08A9B29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Microsoft flow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833330-EA8C-F249-95D1-297C5075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02" y="2251587"/>
            <a:ext cx="6421076" cy="239185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343C-8889-C841-B49C-5C40E7BF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Initialiseren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GB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Ophalen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bestanden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uit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DropBox</a:t>
            </a:r>
            <a:r>
              <a:rPr lang="en-GB" dirty="0">
                <a:solidFill>
                  <a:srgbClr val="EBEBEB"/>
                </a:solidFill>
              </a:rPr>
              <a:t>/SharePoint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Voeg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paden</a:t>
            </a:r>
            <a:r>
              <a:rPr lang="en-GB" dirty="0">
                <a:solidFill>
                  <a:srgbClr val="EBEBEB"/>
                </a:solidFill>
              </a:rPr>
              <a:t> toe </a:t>
            </a:r>
            <a:r>
              <a:rPr lang="en-GB" dirty="0" err="1">
                <a:solidFill>
                  <a:srgbClr val="EBEBEB"/>
                </a:solidFill>
              </a:rPr>
              <a:t>aan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lijst</a:t>
            </a:r>
            <a:r>
              <a:rPr lang="en-GB" dirty="0">
                <a:solidFill>
                  <a:srgbClr val="EBEBEB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Verstuur</a:t>
            </a:r>
            <a:r>
              <a:rPr lang="en-GB" dirty="0">
                <a:solidFill>
                  <a:srgbClr val="EBEBEB"/>
                </a:solidFill>
              </a:rPr>
              <a:t> de files</a:t>
            </a: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Parse het </a:t>
            </a:r>
            <a:r>
              <a:rPr lang="en-GB" dirty="0" err="1">
                <a:solidFill>
                  <a:srgbClr val="EBEBEB"/>
                </a:solidFill>
              </a:rPr>
              <a:t>resultaat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gebruik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resulterende</a:t>
            </a:r>
            <a:r>
              <a:rPr lang="en-GB" dirty="0">
                <a:solidFill>
                  <a:srgbClr val="EBEBEB"/>
                </a:solidFill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19132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D741E-9DEF-7F44-BF4D-AF1CA42D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Microsoft flow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8D2A78-BB54-5D41-B1E3-25B6201F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371769"/>
            <a:ext cx="6638508" cy="418225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4AF4-AC86-814B-BF5F-A1158026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Initialiseren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GB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Ophalen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bestanden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uit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DropBox</a:t>
            </a:r>
            <a:r>
              <a:rPr lang="en-GB" dirty="0">
                <a:solidFill>
                  <a:srgbClr val="EBEBEB"/>
                </a:solidFill>
              </a:rPr>
              <a:t>/SharePoint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Voeg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paden</a:t>
            </a:r>
            <a:r>
              <a:rPr lang="en-GB" dirty="0">
                <a:solidFill>
                  <a:srgbClr val="EBEBEB"/>
                </a:solidFill>
              </a:rPr>
              <a:t> toe </a:t>
            </a:r>
            <a:r>
              <a:rPr lang="en-GB" dirty="0" err="1">
                <a:solidFill>
                  <a:srgbClr val="EBEBEB"/>
                </a:solidFill>
              </a:rPr>
              <a:t>aan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lijst</a:t>
            </a:r>
            <a:r>
              <a:rPr lang="en-GB" dirty="0">
                <a:solidFill>
                  <a:srgbClr val="EBEBEB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Verstuur</a:t>
            </a:r>
            <a:r>
              <a:rPr lang="en-GB" dirty="0">
                <a:solidFill>
                  <a:srgbClr val="EBEBEB"/>
                </a:solidFill>
              </a:rPr>
              <a:t> de files</a:t>
            </a: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Parse het </a:t>
            </a:r>
            <a:r>
              <a:rPr lang="en-GB" dirty="0" err="1">
                <a:solidFill>
                  <a:srgbClr val="EBEBEB"/>
                </a:solidFill>
              </a:rPr>
              <a:t>resultaat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gebruik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resulterende</a:t>
            </a:r>
            <a:r>
              <a:rPr lang="en-GB" dirty="0">
                <a:solidFill>
                  <a:srgbClr val="EBEBEB"/>
                </a:solidFill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3972873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B2DF3-78E3-8245-A419-BB1A10F7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Microsoft flow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63E29-6CCD-F54A-924D-D12249CA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16" y="2100263"/>
            <a:ext cx="6243556" cy="270033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D2AC-1B88-AC4E-8F72-BDB4746D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Initialiseren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GB" dirty="0">
              <a:solidFill>
                <a:srgbClr val="EBEBEB"/>
              </a:solidFill>
            </a:endParaRP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Ophalen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bestanden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uit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DropBox</a:t>
            </a:r>
            <a:r>
              <a:rPr lang="en-GB" dirty="0">
                <a:solidFill>
                  <a:srgbClr val="EBEBEB"/>
                </a:solidFill>
              </a:rPr>
              <a:t>/SharePoint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Voeg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paden</a:t>
            </a:r>
            <a:r>
              <a:rPr lang="en-GB" dirty="0">
                <a:solidFill>
                  <a:srgbClr val="EBEBEB"/>
                </a:solidFill>
              </a:rPr>
              <a:t> toe </a:t>
            </a:r>
            <a:r>
              <a:rPr lang="en-GB" dirty="0" err="1">
                <a:solidFill>
                  <a:srgbClr val="EBEBEB"/>
                </a:solidFill>
              </a:rPr>
              <a:t>aan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lijst</a:t>
            </a:r>
            <a:r>
              <a:rPr lang="en-GB" dirty="0">
                <a:solidFill>
                  <a:srgbClr val="EBEBEB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Verstuur</a:t>
            </a:r>
            <a:r>
              <a:rPr lang="en-GB" dirty="0">
                <a:solidFill>
                  <a:srgbClr val="EBEBEB"/>
                </a:solidFill>
              </a:rPr>
              <a:t> de files</a:t>
            </a: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Parse het </a:t>
            </a:r>
            <a:r>
              <a:rPr lang="en-GB" dirty="0" err="1">
                <a:solidFill>
                  <a:srgbClr val="EBEBEB"/>
                </a:solidFill>
              </a:rPr>
              <a:t>resultaat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gebruik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resulterende</a:t>
            </a:r>
            <a:r>
              <a:rPr lang="en-GB" dirty="0">
                <a:solidFill>
                  <a:srgbClr val="EBEBEB"/>
                </a:solidFill>
              </a:rPr>
              <a:t> JSON</a:t>
            </a:r>
          </a:p>
          <a:p>
            <a:pPr marL="457200" indent="-457200"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Verstuur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eventueel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een</a:t>
            </a:r>
            <a:r>
              <a:rPr lang="en-GB" dirty="0">
                <a:solidFill>
                  <a:srgbClr val="EBEBEB"/>
                </a:solidFill>
              </a:rPr>
              <a:t> mail</a:t>
            </a: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Log </a:t>
            </a:r>
            <a:r>
              <a:rPr lang="en-GB" dirty="0" err="1">
                <a:solidFill>
                  <a:srgbClr val="EBEBEB"/>
                </a:solidFill>
              </a:rPr>
              <a:t>succes</a:t>
            </a:r>
            <a:endParaRPr lang="en-GB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EBEBEB"/>
                </a:solidFill>
              </a:rPr>
              <a:t>Elke </a:t>
            </a:r>
            <a:r>
              <a:rPr lang="en-GB" dirty="0" err="1">
                <a:solidFill>
                  <a:srgbClr val="EBEBEB"/>
                </a:solidFill>
              </a:rPr>
              <a:t>fout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wordt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opgevangen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weggeschreven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naar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logbestand</a:t>
            </a:r>
            <a:endParaRPr lang="en-GB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B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51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B2DF3-78E3-8245-A419-BB1A10F7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EBEBEB"/>
                </a:solidFill>
              </a:rPr>
              <a:t>Onderzoek: Microsoft flow</a:t>
            </a:r>
            <a:endParaRPr lang="en-BE">
              <a:solidFill>
                <a:srgbClr val="EBEBEB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A930CD-41E1-2F4B-8070-BCAC4A27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2" y="1414516"/>
            <a:ext cx="6299408" cy="415760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128345-9C9A-D24D-AF54-76C69C15A0B1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Initialiseren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variabelen</a:t>
            </a:r>
            <a:endParaRPr lang="en-GB" dirty="0">
              <a:solidFill>
                <a:srgbClr val="EBEBEB"/>
              </a:solidFill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Ophalen</a:t>
            </a:r>
            <a:r>
              <a:rPr lang="en-GB" dirty="0">
                <a:solidFill>
                  <a:srgbClr val="EBEBEB"/>
                </a:solidFill>
              </a:rPr>
              <a:t> van </a:t>
            </a:r>
            <a:r>
              <a:rPr lang="en-GB" dirty="0" err="1">
                <a:solidFill>
                  <a:srgbClr val="EBEBEB"/>
                </a:solidFill>
              </a:rPr>
              <a:t>bestanden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uit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DropBox</a:t>
            </a:r>
            <a:r>
              <a:rPr lang="en-GB" dirty="0">
                <a:solidFill>
                  <a:srgbClr val="EBEBEB"/>
                </a:solidFill>
              </a:rPr>
              <a:t>/SharePoint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Voeg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paden</a:t>
            </a:r>
            <a:r>
              <a:rPr lang="en-GB" dirty="0">
                <a:solidFill>
                  <a:srgbClr val="EBEBEB"/>
                </a:solidFill>
              </a:rPr>
              <a:t> toe </a:t>
            </a:r>
            <a:r>
              <a:rPr lang="en-GB" dirty="0" err="1">
                <a:solidFill>
                  <a:srgbClr val="EBEBEB"/>
                </a:solidFill>
              </a:rPr>
              <a:t>aan</a:t>
            </a:r>
            <a:r>
              <a:rPr lang="en-GB" dirty="0">
                <a:solidFill>
                  <a:srgbClr val="EBEBEB"/>
                </a:solidFill>
              </a:rPr>
              <a:t> de </a:t>
            </a:r>
            <a:r>
              <a:rPr lang="en-GB" dirty="0" err="1">
                <a:solidFill>
                  <a:srgbClr val="EBEBEB"/>
                </a:solidFill>
              </a:rPr>
              <a:t>lijst</a:t>
            </a:r>
            <a:r>
              <a:rPr lang="en-GB" dirty="0">
                <a:solidFill>
                  <a:srgbClr val="EBEBEB"/>
                </a:solidFill>
              </a:rPr>
              <a:t>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Verstuur</a:t>
            </a:r>
            <a:r>
              <a:rPr lang="en-GB" dirty="0">
                <a:solidFill>
                  <a:srgbClr val="EBEBEB"/>
                </a:solidFill>
              </a:rPr>
              <a:t> de files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Parse het </a:t>
            </a:r>
            <a:r>
              <a:rPr lang="en-GB" dirty="0" err="1">
                <a:solidFill>
                  <a:srgbClr val="EBEBEB"/>
                </a:solidFill>
              </a:rPr>
              <a:t>resultaat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gebruik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resulterende</a:t>
            </a:r>
            <a:r>
              <a:rPr lang="en-GB" dirty="0">
                <a:solidFill>
                  <a:srgbClr val="EBEBEB"/>
                </a:solidFill>
              </a:rPr>
              <a:t> JSON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err="1">
                <a:solidFill>
                  <a:srgbClr val="EBEBEB"/>
                </a:solidFill>
              </a:rPr>
              <a:t>Verstuur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eventueel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een</a:t>
            </a:r>
            <a:r>
              <a:rPr lang="en-GB" dirty="0">
                <a:solidFill>
                  <a:srgbClr val="EBEBEB"/>
                </a:solidFill>
              </a:rPr>
              <a:t> mail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>
                <a:solidFill>
                  <a:srgbClr val="EBEBEB"/>
                </a:solidFill>
              </a:rPr>
              <a:t>Log </a:t>
            </a:r>
            <a:r>
              <a:rPr lang="en-GB" dirty="0" err="1">
                <a:solidFill>
                  <a:srgbClr val="EBEBEB"/>
                </a:solidFill>
              </a:rPr>
              <a:t>succes</a:t>
            </a:r>
            <a:endParaRPr lang="en-GB" dirty="0">
              <a:solidFill>
                <a:srgbClr val="EBEBEB"/>
              </a:solidFill>
            </a:endParaRPr>
          </a:p>
          <a:p>
            <a:pPr marL="0" indent="0">
              <a:buFont typeface="Wingdings 3" charset="2"/>
              <a:buNone/>
            </a:pPr>
            <a:endParaRPr lang="en-GB" dirty="0">
              <a:solidFill>
                <a:srgbClr val="EBEBEB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GB" dirty="0">
                <a:solidFill>
                  <a:srgbClr val="EBEBEB"/>
                </a:solidFill>
              </a:rPr>
              <a:t>Elke </a:t>
            </a:r>
            <a:r>
              <a:rPr lang="en-GB" dirty="0" err="1">
                <a:solidFill>
                  <a:srgbClr val="EBEBEB"/>
                </a:solidFill>
              </a:rPr>
              <a:t>fout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wordt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opgevangen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weggeschreven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naar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logbestand</a:t>
            </a:r>
            <a:endParaRPr lang="en-GB" dirty="0">
              <a:solidFill>
                <a:srgbClr val="EBEBEB"/>
              </a:solidFill>
            </a:endParaRPr>
          </a:p>
          <a:p>
            <a:pPr marL="0" indent="0">
              <a:buFont typeface="Wingdings 3" charset="2"/>
              <a:buNone/>
            </a:pPr>
            <a:endParaRPr lang="en-B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55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6F479-34EC-CC4B-AC22-B8A6461F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Resultaten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4E9AE-C5DF-4C44-BE05-B0EDB6F8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8" y="1309018"/>
            <a:ext cx="6270981" cy="407613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1DCA71-F5AD-419B-8B58-FCBA97A5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Scores </a:t>
            </a:r>
            <a:r>
              <a:rPr lang="en-US" dirty="0" err="1">
                <a:solidFill>
                  <a:srgbClr val="FFFFFF"/>
                </a:solidFill>
              </a:rPr>
              <a:t>gebaseerd</a:t>
            </a:r>
            <a:r>
              <a:rPr lang="en-US" dirty="0">
                <a:solidFill>
                  <a:srgbClr val="FFFFFF"/>
                </a:solidFill>
              </a:rPr>
              <a:t> op: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Punten</a:t>
            </a:r>
            <a:r>
              <a:rPr lang="en-US" dirty="0">
                <a:solidFill>
                  <a:srgbClr val="FFFFFF"/>
                </a:solidFill>
              </a:rPr>
              <a:t> per criteria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Onderling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vergelijken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- Eigen </a:t>
            </a:r>
            <a:r>
              <a:rPr lang="en-US" dirty="0" err="1">
                <a:solidFill>
                  <a:srgbClr val="FFFFFF"/>
                </a:solidFill>
              </a:rPr>
              <a:t>ervaring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- Online research</a:t>
            </a:r>
          </a:p>
        </p:txBody>
      </p:sp>
    </p:spTree>
    <p:extLst>
      <p:ext uri="{BB962C8B-B14F-4D97-AF65-F5344CB8AC3E}">
        <p14:creationId xmlns:p14="http://schemas.microsoft.com/office/powerpoint/2010/main" val="341728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7A2-F081-9149-A3D6-846F3F8F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Conclusies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0E2B-A558-A941-BB63-DB59003E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96912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Beste grote provider: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dirty="0"/>
              <a:t>Beste keine provider: 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dirty="0"/>
              <a:t>De teleurstellingen: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dirty="0"/>
              <a:t>Uit het marktonderzoek bleek ook:</a:t>
            </a:r>
          </a:p>
          <a:p>
            <a:pPr>
              <a:buFontTx/>
              <a:buChar char="-"/>
            </a:pPr>
            <a:r>
              <a:rPr lang="en-BE" dirty="0"/>
              <a:t>RPA is prijzig</a:t>
            </a:r>
          </a:p>
          <a:p>
            <a:pPr>
              <a:buFontTx/>
              <a:buChar char="-"/>
            </a:pPr>
            <a:r>
              <a:rPr lang="en-BE" dirty="0"/>
              <a:t>De race tussen ‘The Big Three’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BFFE57B-01DF-8F4F-B76E-9FF06D9E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50" y="1972831"/>
            <a:ext cx="1523816" cy="538723"/>
          </a:xfrm>
          <a:prstGeom prst="rect">
            <a:avLst/>
          </a:prstGeom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10FE7C-98EC-3F41-8BDE-E699AC5C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0" y="2970191"/>
            <a:ext cx="1895781" cy="37915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CE9B7DD-0C77-F640-AAC9-6549DAC4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665" y="3551037"/>
            <a:ext cx="1411076" cy="88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A5760-D5BC-B046-BDCA-F883EB40E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650" y="3858218"/>
            <a:ext cx="232410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55D29-3C1A-6A4A-8AC0-F233A386E9C5}"/>
              </a:ext>
            </a:extLst>
          </p:cNvPr>
          <p:cNvSpPr txBox="1"/>
          <p:nvPr/>
        </p:nvSpPr>
        <p:spPr>
          <a:xfrm>
            <a:off x="8072439" y="2123775"/>
            <a:ext cx="3729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Tijd nodig per provider:</a:t>
            </a:r>
          </a:p>
          <a:p>
            <a:pPr>
              <a:buFontTx/>
              <a:buChar char="-"/>
            </a:pPr>
            <a:r>
              <a:rPr lang="en-BE" dirty="0"/>
              <a:t> UiPath en Automation</a:t>
            </a:r>
          </a:p>
          <a:p>
            <a:pPr>
              <a:buFontTx/>
              <a:buChar char="-"/>
            </a:pPr>
            <a:r>
              <a:rPr lang="en-BE" dirty="0"/>
              <a:t> Anywhere: 1-2 werkdagen</a:t>
            </a:r>
          </a:p>
          <a:p>
            <a:pPr>
              <a:buFontTx/>
              <a:buChar char="-"/>
            </a:pPr>
            <a:r>
              <a:rPr lang="en-BE" dirty="0"/>
              <a:t> IntelliBot: 3-5 werkdagen</a:t>
            </a:r>
          </a:p>
          <a:p>
            <a:pPr>
              <a:buFontTx/>
              <a:buChar char="-"/>
            </a:pPr>
            <a:r>
              <a:rPr lang="en-BE" dirty="0"/>
              <a:t> WorkFusion: 7 werkdagen</a:t>
            </a:r>
          </a:p>
          <a:p>
            <a:pPr>
              <a:buFontTx/>
              <a:buChar char="-"/>
            </a:pPr>
            <a:r>
              <a:rPr lang="en-BE" dirty="0"/>
              <a:t> Microsoft Flow: 14 werkdagen</a:t>
            </a:r>
          </a:p>
          <a:p>
            <a:endParaRPr lang="en-BE" dirty="0"/>
          </a:p>
          <a:p>
            <a:r>
              <a:rPr lang="en-BE" dirty="0"/>
              <a:t>Met 1 werkdag = 7:30 uur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4797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9E43F-1448-2849-898E-BF15D936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Wat is MetaMaze?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147DCCD-9AFD-E242-97DC-FEC401E9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2225007"/>
            <a:ext cx="3980139" cy="240798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6C53-128E-7742-9F37-3215DD97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dirty="0" err="1">
                <a:solidFill>
                  <a:srgbClr val="FFFFFF"/>
                </a:solidFill>
              </a:rPr>
              <a:t>Automated</a:t>
            </a:r>
            <a:r>
              <a:rPr lang="nl-NL" dirty="0">
                <a:solidFill>
                  <a:srgbClr val="FFFFFF"/>
                </a:solidFill>
              </a:rPr>
              <a:t> Document Processing solution gemaakt door </a:t>
            </a:r>
            <a:r>
              <a:rPr lang="nl-NL" dirty="0" err="1">
                <a:solidFill>
                  <a:srgbClr val="FFFFFF"/>
                </a:solidFill>
              </a:rPr>
              <a:t>Faktion</a:t>
            </a:r>
            <a:endParaRPr lang="nl-NL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nl-NL" dirty="0">
                <a:solidFill>
                  <a:srgbClr val="FFFFFF"/>
                </a:solidFill>
              </a:rPr>
              <a:t>meest intelligente end-</a:t>
            </a:r>
            <a:r>
              <a:rPr lang="nl-NL" dirty="0" err="1">
                <a:solidFill>
                  <a:srgbClr val="FFFFFF"/>
                </a:solidFill>
              </a:rPr>
              <a:t>to</a:t>
            </a:r>
            <a:r>
              <a:rPr lang="nl-NL" dirty="0">
                <a:solidFill>
                  <a:srgbClr val="FFFFFF"/>
                </a:solidFill>
              </a:rPr>
              <a:t>-end platform dat helpt bij het automatiseren van informatieverwerking op documenten en e-mails</a:t>
            </a:r>
          </a:p>
        </p:txBody>
      </p:sp>
    </p:spTree>
    <p:extLst>
      <p:ext uri="{BB962C8B-B14F-4D97-AF65-F5344CB8AC3E}">
        <p14:creationId xmlns:p14="http://schemas.microsoft.com/office/powerpoint/2010/main" val="284777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AAA3-9E7C-7249-A6D1-E99D7876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Wat is RPA?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A4B4-80CB-3443-A5F9-6E8CC2A9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92151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BE" dirty="0"/>
              <a:t>Robotic Process Automation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GB" dirty="0"/>
              <a:t>Het </a:t>
            </a:r>
            <a:r>
              <a:rPr lang="en-GB" dirty="0" err="1"/>
              <a:t>automatiseren</a:t>
            </a:r>
            <a:r>
              <a:rPr lang="en-GB" dirty="0"/>
              <a:t> van </a:t>
            </a:r>
            <a:r>
              <a:rPr lang="en-GB" dirty="0" err="1"/>
              <a:t>processen</a:t>
            </a:r>
            <a:r>
              <a:rPr lang="en-GB" dirty="0"/>
              <a:t> met zo min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menselijke</a:t>
            </a:r>
            <a:r>
              <a:rPr lang="en-GB" dirty="0"/>
              <a:t> </a:t>
            </a:r>
            <a:r>
              <a:rPr lang="en-GB" dirty="0" err="1"/>
              <a:t>tussenkomst</a:t>
            </a:r>
            <a:r>
              <a:rPr lang="en-GB" dirty="0"/>
              <a:t> (website scraping, e-mails, </a:t>
            </a:r>
            <a:r>
              <a:rPr lang="en-GB" dirty="0" err="1"/>
              <a:t>dataverwerking</a:t>
            </a:r>
            <a:r>
              <a:rPr lang="en-GB" dirty="0"/>
              <a:t>, data </a:t>
            </a:r>
            <a:r>
              <a:rPr lang="en-GB" dirty="0" err="1"/>
              <a:t>overzetten</a:t>
            </a:r>
            <a:r>
              <a:rPr lang="en-GB" dirty="0"/>
              <a:t>, </a:t>
            </a:r>
            <a:r>
              <a:rPr lang="en-GB" dirty="0" err="1"/>
              <a:t>processen</a:t>
            </a:r>
            <a:r>
              <a:rPr lang="en-GB" dirty="0"/>
              <a:t> </a:t>
            </a:r>
            <a:r>
              <a:rPr lang="en-GB" dirty="0" err="1"/>
              <a:t>automatiseren</a:t>
            </a:r>
            <a:r>
              <a:rPr lang="en-GB" dirty="0"/>
              <a:t>, …)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Software </a:t>
            </a:r>
            <a:r>
              <a:rPr lang="en-GB" dirty="0" err="1"/>
              <a:t>agenten</a:t>
            </a:r>
            <a:r>
              <a:rPr lang="en-GB" dirty="0"/>
              <a:t> </a:t>
            </a:r>
            <a:r>
              <a:rPr lang="en-GB" dirty="0" err="1"/>
              <a:t>voeren</a:t>
            </a:r>
            <a:r>
              <a:rPr lang="en-GB" dirty="0"/>
              <a:t> het </a:t>
            </a:r>
            <a:r>
              <a:rPr lang="en-GB" dirty="0" err="1"/>
              <a:t>werk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de machines van de host (robots)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Attended: de robot </a:t>
            </a:r>
            <a:r>
              <a:rPr lang="en-GB" dirty="0" err="1"/>
              <a:t>heeft</a:t>
            </a:r>
            <a:r>
              <a:rPr lang="en-GB" dirty="0"/>
              <a:t> van </a:t>
            </a:r>
            <a:r>
              <a:rPr lang="en-GB" dirty="0" err="1"/>
              <a:t>tijd</a:t>
            </a:r>
            <a:r>
              <a:rPr lang="en-GB" dirty="0"/>
              <a:t> tot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menselijke</a:t>
            </a:r>
            <a:r>
              <a:rPr lang="en-GB" dirty="0"/>
              <a:t> </a:t>
            </a:r>
            <a:r>
              <a:rPr lang="en-GB" dirty="0" err="1"/>
              <a:t>interventie</a:t>
            </a:r>
            <a:r>
              <a:rPr lang="en-GB" dirty="0"/>
              <a:t> </a:t>
            </a:r>
            <a:r>
              <a:rPr lang="en-GB" dirty="0" err="1"/>
              <a:t>nodig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Unattended: de robot </a:t>
            </a:r>
            <a:r>
              <a:rPr lang="en-GB" dirty="0" err="1"/>
              <a:t>kan</a:t>
            </a:r>
            <a:r>
              <a:rPr lang="en-GB" dirty="0"/>
              <a:t> perfect </a:t>
            </a:r>
            <a:r>
              <a:rPr lang="en-GB" dirty="0" err="1"/>
              <a:t>autonoom</a:t>
            </a:r>
            <a:r>
              <a:rPr lang="en-GB" dirty="0"/>
              <a:t> taken </a:t>
            </a:r>
            <a:r>
              <a:rPr lang="en-GB" dirty="0" err="1"/>
              <a:t>uitvoeren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Sectoren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 HR </a:t>
            </a:r>
            <a:r>
              <a:rPr lang="en-GB" dirty="0" err="1"/>
              <a:t>en</a:t>
            </a:r>
            <a:r>
              <a:rPr lang="en-GB" dirty="0"/>
              <a:t> sales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repetitieve</a:t>
            </a:r>
            <a:r>
              <a:rPr lang="en-GB" dirty="0"/>
              <a:t> </a:t>
            </a:r>
            <a:r>
              <a:rPr lang="en-GB" dirty="0" err="1"/>
              <a:t>processen</a:t>
            </a:r>
            <a:r>
              <a:rPr lang="en-GB" dirty="0"/>
              <a:t> die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duidelijk</a:t>
            </a:r>
            <a:r>
              <a:rPr lang="en-GB" dirty="0"/>
              <a:t> </a:t>
            </a:r>
            <a:r>
              <a:rPr lang="en-GB" dirty="0" err="1"/>
              <a:t>afgebakende</a:t>
            </a:r>
            <a:r>
              <a:rPr lang="en-GB" dirty="0"/>
              <a:t> regels </a:t>
            </a:r>
            <a:r>
              <a:rPr lang="en-GB" dirty="0" err="1"/>
              <a:t>voldoen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033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A192-E6DD-3A40-9D71-9BB81D1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Voor- en nadelen van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B330-8D6D-A344-851A-75261FE2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32747" cy="4195481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Voordelen:</a:t>
            </a:r>
          </a:p>
          <a:p>
            <a:r>
              <a:rPr lang="en-BE" dirty="0"/>
              <a:t>Efficiëntie</a:t>
            </a:r>
          </a:p>
          <a:p>
            <a:r>
              <a:rPr lang="en-BE" dirty="0"/>
              <a:t>Nauwkerigheid</a:t>
            </a:r>
          </a:p>
          <a:p>
            <a:r>
              <a:rPr lang="en-BE" dirty="0"/>
              <a:t>Kostenbesparend</a:t>
            </a:r>
          </a:p>
          <a:p>
            <a:r>
              <a:rPr lang="en-BE" dirty="0"/>
              <a:t>Productiviteit en moraal van de werknemer</a:t>
            </a:r>
          </a:p>
          <a:p>
            <a:r>
              <a:rPr lang="en-BE" dirty="0"/>
              <a:t>Digitale transformatie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820FDE-3BE4-A242-8F61-4D99DC7961C3}"/>
              </a:ext>
            </a:extLst>
          </p:cNvPr>
          <p:cNvSpPr txBox="1">
            <a:spLocks/>
          </p:cNvSpPr>
          <p:nvPr/>
        </p:nvSpPr>
        <p:spPr>
          <a:xfrm>
            <a:off x="6096000" y="2052918"/>
            <a:ext cx="583274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BE" dirty="0"/>
              <a:t>Nadelen:</a:t>
            </a:r>
          </a:p>
          <a:p>
            <a:r>
              <a:rPr lang="en-BE" dirty="0"/>
              <a:t>Beveiliging</a:t>
            </a:r>
          </a:p>
          <a:p>
            <a:r>
              <a:rPr lang="en-BE" dirty="0"/>
              <a:t>Onderhoud</a:t>
            </a:r>
          </a:p>
          <a:p>
            <a:r>
              <a:rPr lang="en-BE" dirty="0"/>
              <a:t>Kloof tussen business en IT</a:t>
            </a:r>
          </a:p>
          <a:p>
            <a:r>
              <a:rPr lang="en-BE" dirty="0"/>
              <a:t>Aankoopkost</a:t>
            </a:r>
          </a:p>
        </p:txBody>
      </p:sp>
    </p:spTree>
    <p:extLst>
      <p:ext uri="{BB962C8B-B14F-4D97-AF65-F5344CB8AC3E}">
        <p14:creationId xmlns:p14="http://schemas.microsoft.com/office/powerpoint/2010/main" val="117099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2566-8FDB-2A4C-A77C-02075B87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Toekomst van RPA: IPA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98D0-6E0C-C144-A8EB-556B2B62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Intelligent Process Automation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dirty="0"/>
              <a:t>RPA combineren met artificiële intelligentie en machine learning voor end-to-end automatisatie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dirty="0"/>
              <a:t>Meer complexe processen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dirty="0"/>
              <a:t>2 verschillende vormen:</a:t>
            </a:r>
          </a:p>
          <a:p>
            <a:pPr>
              <a:buFontTx/>
              <a:buChar char="-"/>
            </a:pPr>
            <a:r>
              <a:rPr lang="en-BE" dirty="0"/>
              <a:t>RPA 2.0</a:t>
            </a:r>
          </a:p>
          <a:p>
            <a:pPr>
              <a:buFontTx/>
              <a:buChar char="-"/>
            </a:pPr>
            <a:r>
              <a:rPr lang="en-BE" dirty="0"/>
              <a:t>Hyperautomation</a:t>
            </a:r>
          </a:p>
        </p:txBody>
      </p:sp>
    </p:spTree>
    <p:extLst>
      <p:ext uri="{BB962C8B-B14F-4D97-AF65-F5344CB8AC3E}">
        <p14:creationId xmlns:p14="http://schemas.microsoft.com/office/powerpoint/2010/main" val="42232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4A0F-DACF-8C4B-A9E3-D4AD5DB1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Doel van het onderzoek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77DBF-BD2F-C04A-BC59-B3EBF7EB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Tussen</a:t>
            </a:r>
            <a:r>
              <a:rPr lang="en-GB" dirty="0"/>
              <a:t> de zee van </a:t>
            </a:r>
            <a:r>
              <a:rPr lang="en-GB" dirty="0" err="1"/>
              <a:t>aanbieders</a:t>
            </a:r>
            <a:r>
              <a:rPr lang="en-GB" dirty="0"/>
              <a:t>, wat </a:t>
            </a:r>
            <a:r>
              <a:rPr lang="en-GB" dirty="0" err="1"/>
              <a:t>zijn</a:t>
            </a:r>
            <a:r>
              <a:rPr lang="en-GB" dirty="0"/>
              <a:t> nu de </a:t>
            </a:r>
            <a:r>
              <a:rPr lang="en-GB" dirty="0" err="1"/>
              <a:t>voor</a:t>
            </a:r>
            <a:r>
              <a:rPr lang="en-GB" dirty="0"/>
              <a:t>-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nadelen</a:t>
            </a:r>
            <a:r>
              <a:rPr lang="en-GB" dirty="0"/>
              <a:t> van </a:t>
            </a:r>
            <a:r>
              <a:rPr lang="en-GB" dirty="0" err="1"/>
              <a:t>enkele</a:t>
            </a:r>
            <a:r>
              <a:rPr lang="en-GB" dirty="0"/>
              <a:t> </a:t>
            </a:r>
            <a:r>
              <a:rPr lang="en-GB" dirty="0" err="1"/>
              <a:t>spelers</a:t>
            </a:r>
            <a:r>
              <a:rPr lang="en-GB" dirty="0"/>
              <a:t> op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markt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Welke</a:t>
            </a:r>
            <a:r>
              <a:rPr lang="en-GB" dirty="0"/>
              <a:t> provider past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uw</a:t>
            </a:r>
            <a:r>
              <a:rPr lang="en-GB" dirty="0"/>
              <a:t> </a:t>
            </a:r>
            <a:r>
              <a:rPr lang="en-GB" dirty="0" err="1"/>
              <a:t>bedrijf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 5 </a:t>
            </a:r>
            <a:r>
              <a:rPr lang="en-GB" dirty="0" err="1"/>
              <a:t>onderzochte</a:t>
            </a:r>
            <a:r>
              <a:rPr lang="en-GB" dirty="0"/>
              <a:t> providers:</a:t>
            </a:r>
            <a:endParaRPr lang="en-BE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8E982FE-8476-6F46-911A-74E66C7A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9" y="5530441"/>
            <a:ext cx="3366555" cy="1229863"/>
          </a:xfrm>
          <a:prstGeom prst="rect">
            <a:avLst/>
          </a:prstGeom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47F02E7-ABB8-5B46-AD41-011FDDC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87" y="4516457"/>
            <a:ext cx="3366556" cy="6733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E113EAF-102D-3546-A85C-7448CF95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115" y="4027420"/>
            <a:ext cx="3753933" cy="234391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3DEBFC4-B74B-CF41-93A3-840C516AB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4516457"/>
            <a:ext cx="2264357" cy="800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64718-66C2-F643-A906-02F505EED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586" y="5919405"/>
            <a:ext cx="3938285" cy="4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1DFE-4AB2-AF42-89CF-076205BA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71CE-5FCD-844F-8A51-73ED71D4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1431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Technische</a:t>
            </a:r>
            <a:r>
              <a:rPr lang="en-GB" dirty="0"/>
              <a:t> criteria: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Zelfgeschreven</a:t>
            </a:r>
            <a:r>
              <a:rPr lang="en-GB" dirty="0"/>
              <a:t> </a:t>
            </a:r>
            <a:r>
              <a:rPr lang="en-GB" dirty="0" err="1"/>
              <a:t>activiteiten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Herbruikbaarheid</a:t>
            </a:r>
            <a:r>
              <a:rPr lang="en-GB" dirty="0"/>
              <a:t> van workflows</a:t>
            </a:r>
          </a:p>
          <a:p>
            <a:pPr marL="0" indent="0">
              <a:buNone/>
            </a:pPr>
            <a:r>
              <a:rPr lang="en-GB" dirty="0"/>
              <a:t>- Tools</a:t>
            </a:r>
          </a:p>
          <a:p>
            <a:pPr marL="0" indent="0">
              <a:buNone/>
            </a:pPr>
            <a:r>
              <a:rPr lang="en-GB" dirty="0"/>
              <a:t>- Bot management</a:t>
            </a:r>
          </a:p>
          <a:p>
            <a:pPr marL="0" indent="0">
              <a:buNone/>
            </a:pPr>
            <a:r>
              <a:rPr lang="en-GB" dirty="0"/>
              <a:t>- IPA </a:t>
            </a:r>
            <a:r>
              <a:rPr lang="en-GB" dirty="0" err="1"/>
              <a:t>capaciteiten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B372C-F973-2842-8897-4D8F99B453B5}"/>
              </a:ext>
            </a:extLst>
          </p:cNvPr>
          <p:cNvSpPr txBox="1">
            <a:spLocks/>
          </p:cNvSpPr>
          <p:nvPr/>
        </p:nvSpPr>
        <p:spPr>
          <a:xfrm>
            <a:off x="5717629" y="2052917"/>
            <a:ext cx="461431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err="1"/>
              <a:t>Bedrijfscriteria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- Community </a:t>
            </a:r>
            <a:r>
              <a:rPr lang="en-GB" dirty="0" err="1"/>
              <a:t>en</a:t>
            </a:r>
            <a:r>
              <a:rPr lang="en-GB" dirty="0"/>
              <a:t> forum</a:t>
            </a:r>
          </a:p>
          <a:p>
            <a:pPr marL="0" indent="0">
              <a:buNone/>
            </a:pPr>
            <a:r>
              <a:rPr lang="en-GB" dirty="0"/>
              <a:t>- Online lessen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Communicatie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support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Financiële</a:t>
            </a:r>
            <a:r>
              <a:rPr lang="en-GB" dirty="0"/>
              <a:t> criteria: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Prijs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 Community Edition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00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E09D-7F3E-364D-AA2E-18526C2D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BE">
                <a:solidFill>
                  <a:srgbClr val="EBEBEB"/>
                </a:solidFill>
              </a:rPr>
              <a:t>Onderzoek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7D6CF79-DCE2-884C-84AA-D94AF27F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14" y="814387"/>
            <a:ext cx="6326818" cy="540943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6169-12C0-6C4C-B794-A91859E5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BE" dirty="0">
                <a:solidFill>
                  <a:srgbClr val="EBEBEB"/>
                </a:solidFill>
              </a:rPr>
              <a:t>Proces vastleggen</a:t>
            </a:r>
          </a:p>
          <a:p>
            <a:pPr marL="0" indent="0">
              <a:buNone/>
            </a:pPr>
            <a:endParaRPr lang="en-B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8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976</Words>
  <Application>Microsoft Macintosh PowerPoint</Application>
  <PresentationFormat>Widescreen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RPA, automatisatie van morgen, vandaag</vt:lpstr>
      <vt:lpstr>Planning</vt:lpstr>
      <vt:lpstr>Wat is MetaMaze?</vt:lpstr>
      <vt:lpstr>Wat is RPA?</vt:lpstr>
      <vt:lpstr>Voor- en nadelen van RPA</vt:lpstr>
      <vt:lpstr>Toekomst van RPA: IPA</vt:lpstr>
      <vt:lpstr>Doel van het onderzoek</vt:lpstr>
      <vt:lpstr>Criteria</vt:lpstr>
      <vt:lpstr>Onderzoek</vt:lpstr>
      <vt:lpstr>Onderzoek</vt:lpstr>
      <vt:lpstr>Onderzoek</vt:lpstr>
      <vt:lpstr>Onderzoek: UiPath</vt:lpstr>
      <vt:lpstr>Onderzoek: UiPath</vt:lpstr>
      <vt:lpstr>Onderzoek: UiPath</vt:lpstr>
      <vt:lpstr>Onderzoek: Automation Anywhere</vt:lpstr>
      <vt:lpstr>Onderzoek: Automation Anywhere</vt:lpstr>
      <vt:lpstr>Onderzoek: WorkFusion</vt:lpstr>
      <vt:lpstr>Onderzoek: IntelliBot</vt:lpstr>
      <vt:lpstr>Onderzoek: IntelliBot</vt:lpstr>
      <vt:lpstr>Onderzoek: IntelliBot</vt:lpstr>
      <vt:lpstr>Onderzoek: IntelliBot</vt:lpstr>
      <vt:lpstr>Onderzoek: Microsoft flow</vt:lpstr>
      <vt:lpstr>Onderzoek: Microsoft flow</vt:lpstr>
      <vt:lpstr>Onderzoek: Microsoft flow</vt:lpstr>
      <vt:lpstr>Onderzoek: Microsoft flow</vt:lpstr>
      <vt:lpstr>Onderzoek: Microsoft flow</vt:lpstr>
      <vt:lpstr>Onderzoek: Microsoft flow</vt:lpstr>
      <vt:lpstr>Resultaten</vt:lpstr>
      <vt:lpstr>Conclusies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RPA, automatisatie van morgen, vandaag</dc:title>
  <dc:creator>Mout Pessemier</dc:creator>
  <cp:lastModifiedBy>Mout Pessemier</cp:lastModifiedBy>
  <cp:revision>24</cp:revision>
  <dcterms:created xsi:type="dcterms:W3CDTF">2020-06-08T16:28:27Z</dcterms:created>
  <dcterms:modified xsi:type="dcterms:W3CDTF">2020-06-08T19:39:59Z</dcterms:modified>
</cp:coreProperties>
</file>