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69" r:id="rId4"/>
    <p:sldId id="272" r:id="rId5"/>
    <p:sldId id="273" r:id="rId6"/>
    <p:sldId id="274" r:id="rId7"/>
    <p:sldId id="275" r:id="rId8"/>
    <p:sldId id="276" r:id="rId9"/>
    <p:sldId id="277" r:id="rId10"/>
    <p:sldId id="279" r:id="rId11"/>
    <p:sldId id="280" r:id="rId12"/>
    <p:sldId id="278" r:id="rId13"/>
    <p:sldId id="281" r:id="rId14"/>
    <p:sldId id="283" r:id="rId15"/>
    <p:sldId id="282" r:id="rId16"/>
    <p:sldId id="284" r:id="rId17"/>
    <p:sldId id="285" r:id="rId18"/>
    <p:sldId id="287" r:id="rId19"/>
    <p:sldId id="286" r:id="rId20"/>
    <p:sldId id="288" r:id="rId21"/>
    <p:sldId id="291" r:id="rId22"/>
    <p:sldId id="292" r:id="rId23"/>
    <p:sldId id="293" r:id="rId24"/>
    <p:sldId id="295" r:id="rId25"/>
    <p:sldId id="296" r:id="rId26"/>
    <p:sldId id="294" r:id="rId27"/>
    <p:sldId id="298" r:id="rId28"/>
    <p:sldId id="299" r:id="rId29"/>
    <p:sldId id="297" r:id="rId30"/>
    <p:sldId id="300" r:id="rId31"/>
    <p:sldId id="301" r:id="rId32"/>
    <p:sldId id="303" r:id="rId33"/>
    <p:sldId id="302"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p:restoredTop sz="95794"/>
  </p:normalViewPr>
  <p:slideViewPr>
    <p:cSldViewPr snapToGrid="0">
      <p:cViewPr varScale="1">
        <p:scale>
          <a:sx n="141" d="100"/>
          <a:sy n="141" d="100"/>
        </p:scale>
        <p:origin x="816"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6" d="100"/>
          <a:sy n="86" d="100"/>
        </p:scale>
        <p:origin x="392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618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839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329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3176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118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109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858879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768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752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52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00972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61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731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234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4254615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55027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189029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26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158911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54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808004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e22d01a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22d01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13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30104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query.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https://www.pierre-giraud.com/wp-content/uploads/2019/06/jquery-inclure-bibliotheque-fichier-local.png"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https://www.pierre-giraud.com/wp-content/uploads/2019/06/jquery-inclure-bibliotheque-cdn.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https://www.pierre-giraud.com/wp-content/uploads/2019/06/jquery-evenement-ready-notation-courte.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evelopers.google.com/speed/libraries/devguide#jque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82300" y="61250"/>
            <a:ext cx="832375" cy="1022150"/>
          </a:xfrm>
          <a:prstGeom prst="rect">
            <a:avLst/>
          </a:prstGeom>
          <a:noFill/>
          <a:ln>
            <a:noFill/>
          </a:ln>
        </p:spPr>
      </p:pic>
      <p:sp>
        <p:nvSpPr>
          <p:cNvPr id="55" name="Google Shape;55;p13"/>
          <p:cNvSpPr/>
          <p:nvPr/>
        </p:nvSpPr>
        <p:spPr>
          <a:xfrm>
            <a:off x="0" y="1106825"/>
            <a:ext cx="9144000" cy="4036800"/>
          </a:xfrm>
          <a:prstGeom prst="rect">
            <a:avLst/>
          </a:prstGeom>
          <a:solidFill>
            <a:srgbClr val="1E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149250" y="2083375"/>
            <a:ext cx="6618000" cy="1915800"/>
          </a:xfrm>
          <a:prstGeom prst="rect">
            <a:avLst/>
          </a:prstGeom>
          <a:noFill/>
          <a:ln>
            <a:noFill/>
          </a:ln>
        </p:spPr>
        <p:txBody>
          <a:bodyPr spcFirstLastPara="1" wrap="square" lIns="91425" tIns="91425" rIns="91425" bIns="91425" anchor="t" anchorCtr="0">
            <a:noAutofit/>
          </a:bodyPr>
          <a:lstStyle/>
          <a:p>
            <a:pPr marL="0" lvl="0" algn="ctr" rtl="0">
              <a:spcBef>
                <a:spcPts val="0"/>
              </a:spcBef>
              <a:spcAft>
                <a:spcPts val="0"/>
              </a:spcAft>
              <a:buNone/>
            </a:pPr>
            <a:r>
              <a:rPr lang="fr" sz="6200" b="1" dirty="0">
                <a:solidFill>
                  <a:schemeClr val="lt1"/>
                </a:solidFill>
                <a:latin typeface="Garamond" panose="02020404030301010803" pitchFamily="18" charset="0"/>
              </a:rPr>
              <a:t>Bienvenue</a:t>
            </a:r>
            <a:endParaRPr sz="6200" b="1" dirty="0">
              <a:solidFill>
                <a:schemeClr val="lt1"/>
              </a:solidFill>
              <a:latin typeface="Garamond" panose="02020404030301010803" pitchFamily="18" charset="0"/>
            </a:endParaRPr>
          </a:p>
          <a:p>
            <a:pPr marL="0" lvl="0" algn="ctr" rtl="0">
              <a:spcBef>
                <a:spcPts val="0"/>
              </a:spcBef>
              <a:spcAft>
                <a:spcPts val="0"/>
              </a:spcAft>
              <a:buNone/>
            </a:pPr>
            <a:r>
              <a:rPr lang="fr" sz="2600" dirty="0">
                <a:solidFill>
                  <a:schemeClr val="lt1"/>
                </a:solidFill>
                <a:latin typeface="Garamond" panose="02020404030301010803" pitchFamily="18" charset="0"/>
              </a:rPr>
              <a:t>à la formation </a:t>
            </a:r>
            <a:r>
              <a:rPr lang="fr-FR" sz="2600" dirty="0">
                <a:solidFill>
                  <a:schemeClr val="lt1"/>
                </a:solidFill>
                <a:latin typeface="Garamond" panose="02020404030301010803" pitchFamily="18" charset="0"/>
              </a:rPr>
              <a:t>en JQUERY</a:t>
            </a:r>
            <a:endParaRPr sz="2600" dirty="0">
              <a:solidFill>
                <a:schemeClr val="lt1"/>
              </a:solidFill>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Utilisation</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226380" y="793813"/>
            <a:ext cx="8691239" cy="1600438"/>
          </a:xfrm>
          <a:prstGeom prst="rect">
            <a:avLst/>
          </a:prstGeom>
          <a:noFill/>
        </p:spPr>
        <p:txBody>
          <a:bodyPr wrap="square" rtlCol="0">
            <a:spAutoFit/>
          </a:bodyPr>
          <a:lstStyle/>
          <a:p>
            <a:pPr algn="just"/>
            <a:r>
              <a:rPr lang="fr-SN" b="1" dirty="0">
                <a:latin typeface="Garamond" panose="02020404030301010803" pitchFamily="18" charset="0"/>
              </a:rPr>
              <a:t>En local :</a:t>
            </a:r>
            <a:r>
              <a:rPr lang="fr-SN" dirty="0">
                <a:latin typeface="Garamond" panose="02020404030301010803" pitchFamily="18" charset="0"/>
              </a:rPr>
              <a:t> </a:t>
            </a:r>
          </a:p>
          <a:p>
            <a:pPr algn="just"/>
            <a:r>
              <a:rPr lang="fr-SN" dirty="0">
                <a:latin typeface="Garamond" panose="02020404030301010803" pitchFamily="18" charset="0"/>
              </a:rPr>
              <a:t>jQuery est une librairie JavaScript, c’est-à-dire un ensemble de code prêts à l’emploi. Pour pouvoir utiliser ces codes, il va falloir les inclure d’une façon ou d’une autre dans nos pages.</a:t>
            </a:r>
          </a:p>
          <a:p>
            <a:pPr algn="just"/>
            <a:r>
              <a:rPr lang="fr-SN" dirty="0">
                <a:latin typeface="Garamond" panose="02020404030301010803" pitchFamily="18" charset="0"/>
              </a:rPr>
              <a:t>La première manière de faire cela va être d’aller sur le </a:t>
            </a:r>
            <a:r>
              <a:rPr lang="fr-SN" u="sng" dirty="0">
                <a:latin typeface="Garamond" panose="02020404030301010803" pitchFamily="18" charset="0"/>
                <a:hlinkClick r:id="rId3"/>
              </a:rPr>
              <a:t>site officiel de jQuery</a:t>
            </a:r>
            <a:r>
              <a:rPr lang="fr-SN" dirty="0">
                <a:latin typeface="Garamond" panose="02020404030301010803" pitchFamily="18" charset="0"/>
              </a:rPr>
              <a:t> et de télécharger la dernière version jQuery disponible en date.</a:t>
            </a:r>
          </a:p>
          <a:p>
            <a:pPr algn="just"/>
            <a:r>
              <a:rPr lang="fr-SN" dirty="0">
                <a:latin typeface="Garamond" panose="02020404030301010803" pitchFamily="18" charset="0"/>
              </a:rPr>
              <a:t>Sur la page de téléchargement, deux types de fichiers vont vous être proposés : des fichiers compressés et des fichiers non compressés. </a:t>
            </a:r>
          </a:p>
        </p:txBody>
      </p:sp>
      <p:sp>
        <p:nvSpPr>
          <p:cNvPr id="2" name="Rectangle 2">
            <a:extLst>
              <a:ext uri="{FF2B5EF4-FFF2-40B4-BE49-F238E27FC236}">
                <a16:creationId xmlns:a16="http://schemas.microsoft.com/office/drawing/2014/main" id="{D33A9158-D45A-8F46-A56E-6536C42CD742}"/>
              </a:ext>
            </a:extLst>
          </p:cNvPr>
          <p:cNvSpPr>
            <a:spLocks noChangeArrowheads="1"/>
          </p:cNvSpPr>
          <p:nvPr/>
        </p:nvSpPr>
        <p:spPr bwMode="auto">
          <a:xfrm>
            <a:off x="1231270" y="2185773"/>
            <a:ext cx="11529409" cy="4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1025" name="Image 1" descr="On inclut la bibliothèque jQuery en utilisant un fichier local">
            <a:extLst>
              <a:ext uri="{FF2B5EF4-FFF2-40B4-BE49-F238E27FC236}">
                <a16:creationId xmlns:a16="http://schemas.microsoft.com/office/drawing/2014/main" id="{1D7DFEA1-62F3-464F-8534-CB1275C73BF4}"/>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231270" y="2185773"/>
            <a:ext cx="7269933" cy="280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03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Utilisation</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226380" y="793813"/>
            <a:ext cx="8691239" cy="1169551"/>
          </a:xfrm>
          <a:prstGeom prst="rect">
            <a:avLst/>
          </a:prstGeom>
          <a:noFill/>
        </p:spPr>
        <p:txBody>
          <a:bodyPr wrap="square" rtlCol="0">
            <a:spAutoFit/>
          </a:bodyPr>
          <a:lstStyle/>
          <a:p>
            <a:pPr algn="just"/>
            <a:r>
              <a:rPr lang="fr-SN" b="1" dirty="0">
                <a:latin typeface="Garamond" panose="02020404030301010803" pitchFamily="18" charset="0"/>
              </a:rPr>
              <a:t>En ligne</a:t>
            </a:r>
            <a:r>
              <a:rPr lang="fr-SN" dirty="0">
                <a:latin typeface="Garamond" panose="02020404030301010803" pitchFamily="18" charset="0"/>
              </a:rPr>
              <a:t> : </a:t>
            </a:r>
          </a:p>
          <a:p>
            <a:pPr algn="just"/>
            <a:r>
              <a:rPr lang="fr-SN" dirty="0">
                <a:latin typeface="Garamond" panose="02020404030301010803" pitchFamily="18" charset="0"/>
              </a:rPr>
              <a:t>Une autre façon d’utiliser jQuery est de l’inclure depuis un CDN plutôt que de télécharger et d’héberger les fichiers jQuery nous-mêmes.</a:t>
            </a:r>
          </a:p>
          <a:p>
            <a:pPr algn="just"/>
            <a:r>
              <a:rPr lang="fr-SN" dirty="0">
                <a:latin typeface="Garamond" panose="02020404030301010803" pitchFamily="18" charset="0"/>
              </a:rPr>
              <a:t>Un CDN (Content Delivery Network ou réseau de distribution de contenu) correspond à un ensemble de serveurs reliés et formant donc un réseau et dont le but est de fournir un accès à du contenu très rapidement.</a:t>
            </a:r>
          </a:p>
        </p:txBody>
      </p:sp>
      <p:sp>
        <p:nvSpPr>
          <p:cNvPr id="2" name="Rectangle 2">
            <a:extLst>
              <a:ext uri="{FF2B5EF4-FFF2-40B4-BE49-F238E27FC236}">
                <a16:creationId xmlns:a16="http://schemas.microsoft.com/office/drawing/2014/main" id="{D33A9158-D45A-8F46-A56E-6536C42CD742}"/>
              </a:ext>
            </a:extLst>
          </p:cNvPr>
          <p:cNvSpPr>
            <a:spLocks noChangeArrowheads="1"/>
          </p:cNvSpPr>
          <p:nvPr/>
        </p:nvSpPr>
        <p:spPr bwMode="auto">
          <a:xfrm>
            <a:off x="1231270" y="2185773"/>
            <a:ext cx="11529409" cy="4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 name="Rectangle 4">
            <a:extLst>
              <a:ext uri="{FF2B5EF4-FFF2-40B4-BE49-F238E27FC236}">
                <a16:creationId xmlns:a16="http://schemas.microsoft.com/office/drawing/2014/main" id="{A8632C59-B1EA-C448-8A9F-8CEAD388835D}"/>
              </a:ext>
            </a:extLst>
          </p:cNvPr>
          <p:cNvSpPr>
            <a:spLocks noChangeArrowheads="1"/>
          </p:cNvSpPr>
          <p:nvPr/>
        </p:nvSpPr>
        <p:spPr bwMode="auto">
          <a:xfrm>
            <a:off x="1380653" y="1980977"/>
            <a:ext cx="101223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1027" name="Image 2" descr="On inclut la bibliothèque jQuery en utilisant un CDN">
            <a:extLst>
              <a:ext uri="{FF2B5EF4-FFF2-40B4-BE49-F238E27FC236}">
                <a16:creationId xmlns:a16="http://schemas.microsoft.com/office/drawing/2014/main" id="{3FA7CD61-C9BA-2041-B936-726BC54757CA}"/>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20986" y="1963364"/>
            <a:ext cx="6382693" cy="309293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DA216B5-E31C-0942-965D-53B79835A035}"/>
              </a:ext>
            </a:extLst>
          </p:cNvPr>
          <p:cNvSpPr txBox="1"/>
          <p:nvPr/>
        </p:nvSpPr>
        <p:spPr>
          <a:xfrm>
            <a:off x="6862527" y="2817333"/>
            <a:ext cx="2161898" cy="1384995"/>
          </a:xfrm>
          <a:prstGeom prst="rect">
            <a:avLst/>
          </a:prstGeom>
          <a:noFill/>
        </p:spPr>
        <p:txBody>
          <a:bodyPr wrap="square" rtlCol="0">
            <a:spAutoFit/>
          </a:bodyPr>
          <a:lstStyle/>
          <a:p>
            <a:r>
              <a:rPr lang="fr-SN" dirty="0">
                <a:latin typeface="Garamond" panose="02020404030301010803" pitchFamily="18" charset="0"/>
              </a:rPr>
              <a:t>• Attendre le chargement de la page :</a:t>
            </a:r>
          </a:p>
          <a:p>
            <a:r>
              <a:rPr lang="en-US" dirty="0">
                <a:latin typeface="Garamond" panose="02020404030301010803" pitchFamily="18" charset="0"/>
              </a:rPr>
              <a:t>$(document).ready(function(){</a:t>
            </a:r>
            <a:endParaRPr lang="fr-SN" dirty="0">
              <a:latin typeface="Garamond" panose="02020404030301010803" pitchFamily="18" charset="0"/>
            </a:endParaRPr>
          </a:p>
          <a:p>
            <a:r>
              <a:rPr lang="en-US" i="1" dirty="0">
                <a:latin typeface="Garamond" panose="02020404030301010803" pitchFamily="18" charset="0"/>
              </a:rPr>
              <a:t>// jQuery methods go here...</a:t>
            </a:r>
            <a:endParaRPr lang="fr-SN" dirty="0">
              <a:latin typeface="Garamond" panose="02020404030301010803" pitchFamily="18" charset="0"/>
            </a:endParaRPr>
          </a:p>
          <a:p>
            <a:r>
              <a:rPr lang="fr-SN" dirty="0">
                <a:latin typeface="Garamond" panose="02020404030301010803" pitchFamily="18" charset="0"/>
              </a:rPr>
              <a:t>})</a:t>
            </a:r>
          </a:p>
        </p:txBody>
      </p:sp>
    </p:spTree>
    <p:extLst>
      <p:ext uri="{BB962C8B-B14F-4D97-AF65-F5344CB8AC3E}">
        <p14:creationId xmlns:p14="http://schemas.microsoft.com/office/powerpoint/2010/main" val="53929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Utilisation</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99610" y="1556087"/>
            <a:ext cx="2562086" cy="2031325"/>
          </a:xfrm>
          <a:prstGeom prst="rect">
            <a:avLst/>
          </a:prstGeom>
          <a:noFill/>
        </p:spPr>
        <p:txBody>
          <a:bodyPr wrap="square" rtlCol="0">
            <a:spAutoFit/>
          </a:bodyPr>
          <a:lstStyle/>
          <a:p>
            <a:r>
              <a:rPr lang="fr-SN" dirty="0">
                <a:latin typeface="Garamond" panose="02020404030301010803" pitchFamily="18" charset="0"/>
              </a:rPr>
              <a:t>NB : </a:t>
            </a:r>
            <a:r>
              <a:rPr lang="fr-SN" b="1" dirty="0">
                <a:latin typeface="Garamond" panose="02020404030301010803" pitchFamily="18" charset="0"/>
              </a:rPr>
              <a:t>Les Abréviation</a:t>
            </a:r>
            <a:endParaRPr lang="fr-SN" dirty="0">
              <a:latin typeface="Garamond" panose="02020404030301010803" pitchFamily="18" charset="0"/>
            </a:endParaRPr>
          </a:p>
          <a:p>
            <a:pPr lvl="0"/>
            <a:r>
              <a:rPr lang="fr-SN" b="1" dirty="0">
                <a:latin typeface="Garamond" panose="02020404030301010803" pitchFamily="18" charset="0"/>
              </a:rPr>
              <a:t>JQuery ()</a:t>
            </a:r>
            <a:r>
              <a:rPr lang="fr-SN" dirty="0">
                <a:latin typeface="Garamond" panose="02020404030301010803" pitchFamily="18" charset="0"/>
              </a:rPr>
              <a:t> s’abrège en </a:t>
            </a:r>
            <a:r>
              <a:rPr lang="fr-SN" b="1" dirty="0">
                <a:latin typeface="Garamond" panose="02020404030301010803" pitchFamily="18" charset="0"/>
              </a:rPr>
              <a:t>$()</a:t>
            </a:r>
            <a:endParaRPr lang="fr-SN" dirty="0">
              <a:latin typeface="Garamond" panose="02020404030301010803" pitchFamily="18" charset="0"/>
            </a:endParaRPr>
          </a:p>
          <a:p>
            <a:pPr lvl="0"/>
            <a:r>
              <a:rPr lang="fr-SN" dirty="0">
                <a:latin typeface="Garamond" panose="02020404030301010803" pitchFamily="18" charset="0"/>
              </a:rPr>
              <a:t> </a:t>
            </a:r>
            <a:r>
              <a:rPr lang="en-US" b="1" dirty="0">
                <a:latin typeface="Garamond" panose="02020404030301010803" pitchFamily="18" charset="0"/>
              </a:rPr>
              <a:t>$(document).ready(function(){</a:t>
            </a:r>
            <a:endParaRPr lang="fr-SN" dirty="0">
              <a:latin typeface="Garamond" panose="02020404030301010803" pitchFamily="18" charset="0"/>
            </a:endParaRPr>
          </a:p>
          <a:p>
            <a:r>
              <a:rPr lang="en-US" b="1" dirty="0">
                <a:latin typeface="Garamond" panose="02020404030301010803" pitchFamily="18" charset="0"/>
              </a:rPr>
              <a:t>  </a:t>
            </a:r>
            <a:r>
              <a:rPr lang="en-US" b="1" i="1" dirty="0">
                <a:latin typeface="Garamond" panose="02020404030301010803" pitchFamily="18" charset="0"/>
              </a:rPr>
              <a:t>// jQuery methods go here...</a:t>
            </a:r>
            <a:endParaRPr lang="fr-SN" dirty="0">
              <a:latin typeface="Garamond" panose="02020404030301010803" pitchFamily="18" charset="0"/>
            </a:endParaRPr>
          </a:p>
          <a:p>
            <a:r>
              <a:rPr lang="en-US" b="1" dirty="0">
                <a:latin typeface="Garamond" panose="02020404030301010803" pitchFamily="18" charset="0"/>
              </a:rPr>
              <a:t>  })</a:t>
            </a:r>
            <a:endParaRPr lang="fr-SN" dirty="0">
              <a:latin typeface="Garamond" panose="02020404030301010803" pitchFamily="18" charset="0"/>
            </a:endParaRPr>
          </a:p>
          <a:p>
            <a:r>
              <a:rPr lang="en-US" dirty="0">
                <a:latin typeface="Garamond" panose="02020404030301010803" pitchFamily="18" charset="0"/>
              </a:rPr>
              <a:t>                	</a:t>
            </a:r>
            <a:r>
              <a:rPr lang="en-US" dirty="0" err="1">
                <a:latin typeface="Garamond" panose="02020404030301010803" pitchFamily="18" charset="0"/>
              </a:rPr>
              <a:t>S’abrège</a:t>
            </a:r>
            <a:r>
              <a:rPr lang="en-US" dirty="0">
                <a:latin typeface="Garamond" panose="02020404030301010803" pitchFamily="18" charset="0"/>
              </a:rPr>
              <a:t> </a:t>
            </a:r>
            <a:r>
              <a:rPr lang="en-US" dirty="0" err="1">
                <a:latin typeface="Garamond" panose="02020404030301010803" pitchFamily="18" charset="0"/>
              </a:rPr>
              <a:t>en</a:t>
            </a:r>
            <a:endParaRPr lang="fr-SN" dirty="0">
              <a:latin typeface="Garamond" panose="02020404030301010803" pitchFamily="18" charset="0"/>
            </a:endParaRPr>
          </a:p>
          <a:p>
            <a:r>
              <a:rPr lang="en-US" b="1" dirty="0">
                <a:latin typeface="Garamond" panose="02020404030301010803" pitchFamily="18" charset="0"/>
              </a:rPr>
              <a:t>$(function(){</a:t>
            </a:r>
            <a:endParaRPr lang="fr-SN" dirty="0">
              <a:latin typeface="Garamond" panose="02020404030301010803" pitchFamily="18" charset="0"/>
            </a:endParaRPr>
          </a:p>
          <a:p>
            <a:r>
              <a:rPr lang="en-US" b="1" dirty="0">
                <a:latin typeface="Garamond" panose="02020404030301010803" pitchFamily="18" charset="0"/>
              </a:rPr>
              <a:t> </a:t>
            </a:r>
            <a:r>
              <a:rPr lang="en-US" b="1" i="1" dirty="0">
                <a:latin typeface="Garamond" panose="02020404030301010803" pitchFamily="18" charset="0"/>
              </a:rPr>
              <a:t>// jQuery methods go here...</a:t>
            </a:r>
            <a:endParaRPr lang="fr-SN" dirty="0">
              <a:latin typeface="Garamond" panose="02020404030301010803" pitchFamily="18" charset="0"/>
            </a:endParaRPr>
          </a:p>
          <a:p>
            <a:r>
              <a:rPr lang="fr-SN" b="1" dirty="0">
                <a:latin typeface="Garamond" panose="02020404030301010803" pitchFamily="18" charset="0"/>
              </a:rPr>
              <a:t>})</a:t>
            </a:r>
            <a:endParaRPr lang="fr-SN" dirty="0">
              <a:latin typeface="Garamond" panose="02020404030301010803" pitchFamily="18" charset="0"/>
            </a:endParaRPr>
          </a:p>
        </p:txBody>
      </p:sp>
      <p:sp>
        <p:nvSpPr>
          <p:cNvPr id="2" name="Rectangle 2">
            <a:extLst>
              <a:ext uri="{FF2B5EF4-FFF2-40B4-BE49-F238E27FC236}">
                <a16:creationId xmlns:a16="http://schemas.microsoft.com/office/drawing/2014/main" id="{D33A9158-D45A-8F46-A56E-6536C42CD742}"/>
              </a:ext>
            </a:extLst>
          </p:cNvPr>
          <p:cNvSpPr>
            <a:spLocks noChangeArrowheads="1"/>
          </p:cNvSpPr>
          <p:nvPr/>
        </p:nvSpPr>
        <p:spPr bwMode="auto">
          <a:xfrm>
            <a:off x="3906547" y="3741860"/>
            <a:ext cx="11640590" cy="6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 name="Rectangle 4">
            <a:extLst>
              <a:ext uri="{FF2B5EF4-FFF2-40B4-BE49-F238E27FC236}">
                <a16:creationId xmlns:a16="http://schemas.microsoft.com/office/drawing/2014/main" id="{A8632C59-B1EA-C448-8A9F-8CEAD388835D}"/>
              </a:ext>
            </a:extLst>
          </p:cNvPr>
          <p:cNvSpPr>
            <a:spLocks noChangeArrowheads="1"/>
          </p:cNvSpPr>
          <p:nvPr/>
        </p:nvSpPr>
        <p:spPr bwMode="auto">
          <a:xfrm>
            <a:off x="1380653" y="1980977"/>
            <a:ext cx="101223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5" name="Rectangle 6">
            <a:extLst>
              <a:ext uri="{FF2B5EF4-FFF2-40B4-BE49-F238E27FC236}">
                <a16:creationId xmlns:a16="http://schemas.microsoft.com/office/drawing/2014/main" id="{5AE8EB8D-85D1-6046-B60F-B9E2FD27F6BB}"/>
              </a:ext>
            </a:extLst>
          </p:cNvPr>
          <p:cNvSpPr>
            <a:spLocks noChangeArrowheads="1"/>
          </p:cNvSpPr>
          <p:nvPr/>
        </p:nvSpPr>
        <p:spPr bwMode="auto">
          <a:xfrm>
            <a:off x="2675277" y="1556087"/>
            <a:ext cx="9232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1029" name="Image 3" descr="On attend le chargement d'une page avec ready en jquery">
            <a:extLst>
              <a:ext uri="{FF2B5EF4-FFF2-40B4-BE49-F238E27FC236}">
                <a16:creationId xmlns:a16="http://schemas.microsoft.com/office/drawing/2014/main" id="{C01C972C-90E0-F047-B3B7-04985BD35D98}"/>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r="20981"/>
          <a:stretch/>
        </p:blipFill>
        <p:spPr bwMode="auto">
          <a:xfrm>
            <a:off x="2689542" y="1340621"/>
            <a:ext cx="6354848" cy="246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94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BE50BF-001C-A94D-AA92-E75A8E5EDB48}"/>
              </a:ext>
            </a:extLst>
          </p:cNvPr>
          <p:cNvSpPr txBox="1"/>
          <p:nvPr/>
        </p:nvSpPr>
        <p:spPr>
          <a:xfrm>
            <a:off x="2540255" y="3180151"/>
            <a:ext cx="4534270" cy="523220"/>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SÉLECTEURS</a:t>
            </a:r>
          </a:p>
        </p:txBody>
      </p:sp>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BEB2934A-5670-6F45-969A-D05D66D0EFDD}"/>
              </a:ext>
            </a:extLst>
          </p:cNvPr>
          <p:cNvPicPr>
            <a:picLocks noChangeAspect="1"/>
          </p:cNvPicPr>
          <p:nvPr/>
        </p:nvPicPr>
        <p:blipFill>
          <a:blip r:embed="rId3"/>
          <a:stretch>
            <a:fillRect/>
          </a:stretch>
        </p:blipFill>
        <p:spPr>
          <a:xfrm>
            <a:off x="3758400" y="1552951"/>
            <a:ext cx="1627200" cy="1627200"/>
          </a:xfrm>
          <a:prstGeom prst="rect">
            <a:avLst/>
          </a:prstGeom>
        </p:spPr>
      </p:pic>
    </p:spTree>
    <p:extLst>
      <p:ext uri="{BB962C8B-B14F-4D97-AF65-F5344CB8AC3E}">
        <p14:creationId xmlns:p14="http://schemas.microsoft.com/office/powerpoint/2010/main" val="146727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Les sélecteurs</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2764271" y="1340643"/>
            <a:ext cx="4372253" cy="2462213"/>
          </a:xfrm>
          <a:prstGeom prst="rect">
            <a:avLst/>
          </a:prstGeom>
          <a:noFill/>
        </p:spPr>
        <p:txBody>
          <a:bodyPr wrap="square" rtlCol="0">
            <a:spAutoFit/>
          </a:bodyPr>
          <a:lstStyle/>
          <a:p>
            <a:r>
              <a:rPr lang="fr-SN" dirty="0">
                <a:latin typeface="Times New Roman" panose="02020603050405020304" pitchFamily="18" charset="0"/>
                <a:cs typeface="Times New Roman" panose="02020603050405020304" pitchFamily="18" charset="0"/>
              </a:rPr>
              <a:t>Possibilité de sélectionner : </a:t>
            </a:r>
          </a:p>
          <a:p>
            <a:pPr marL="285750" indent="-285750">
              <a:buBlip>
                <a:blip r:embed="rId3"/>
              </a:buBlip>
            </a:pPr>
            <a:r>
              <a:rPr lang="fr-SN" dirty="0">
                <a:latin typeface="Times New Roman" panose="02020603050405020304" pitchFamily="18" charset="0"/>
                <a:cs typeface="Times New Roman" panose="02020603050405020304" pitchFamily="18" charset="0"/>
              </a:rPr>
              <a:t>par type de bloc </a:t>
            </a:r>
          </a:p>
          <a:p>
            <a:pPr marL="285750" indent="-285750">
              <a:buBlip>
                <a:blip r:embed="rId3"/>
              </a:buBlip>
            </a:pPr>
            <a:r>
              <a:rPr lang="fr-SN" dirty="0">
                <a:latin typeface="Times New Roman" panose="02020603050405020304" pitchFamily="18" charset="0"/>
                <a:cs typeface="Times New Roman" panose="02020603050405020304" pitchFamily="18" charset="0"/>
              </a:rPr>
              <a:t>par identifiant </a:t>
            </a:r>
          </a:p>
          <a:p>
            <a:pPr marL="285750" indent="-285750">
              <a:buBlip>
                <a:blip r:embed="rId3"/>
              </a:buBlip>
            </a:pPr>
            <a:r>
              <a:rPr lang="fr-SN" dirty="0">
                <a:latin typeface="Times New Roman" panose="02020603050405020304" pitchFamily="18" charset="0"/>
                <a:cs typeface="Times New Roman" panose="02020603050405020304" pitchFamily="18" charset="0"/>
              </a:rPr>
              <a:t>par classe</a:t>
            </a:r>
          </a:p>
          <a:p>
            <a:pPr marL="285750" indent="-285750">
              <a:buBlip>
                <a:blip r:embed="rId3"/>
              </a:buBlip>
            </a:pPr>
            <a:r>
              <a:rPr lang="fr-SN" dirty="0">
                <a:latin typeface="Times New Roman" panose="02020603050405020304" pitchFamily="18" charset="0"/>
                <a:cs typeface="Times New Roman" panose="02020603050405020304" pitchFamily="18" charset="0"/>
              </a:rPr>
              <a:t>en combinant les critères </a:t>
            </a:r>
          </a:p>
          <a:p>
            <a:pPr marL="285750" indent="-285750">
              <a:buBlip>
                <a:blip r:embed="rId3"/>
              </a:buBlip>
            </a:pPr>
            <a:r>
              <a:rPr lang="fr-SN" dirty="0">
                <a:latin typeface="Times New Roman" panose="02020603050405020304" pitchFamily="18" charset="0"/>
                <a:cs typeface="Times New Roman" panose="02020603050405020304" pitchFamily="18" charset="0"/>
              </a:rPr>
              <a:t>en filtrant sur les noms d’attributs </a:t>
            </a:r>
          </a:p>
          <a:p>
            <a:pPr marL="285750" indent="-285750">
              <a:buBlip>
                <a:blip r:embed="rId3"/>
              </a:buBlip>
            </a:pPr>
            <a:r>
              <a:rPr lang="fr-SN" dirty="0">
                <a:latin typeface="Times New Roman" panose="02020603050405020304" pitchFamily="18" charset="0"/>
                <a:cs typeface="Times New Roman" panose="02020603050405020304" pitchFamily="18" charset="0"/>
              </a:rPr>
              <a:t>en faisant référence aux positions relatives dans le DOM </a:t>
            </a:r>
          </a:p>
          <a:p>
            <a:pPr marL="285750" indent="-285750">
              <a:buBlip>
                <a:blip r:embed="rId3"/>
              </a:buBlip>
            </a:pPr>
            <a:r>
              <a:rPr lang="fr-SN" dirty="0">
                <a:latin typeface="Times New Roman" panose="02020603050405020304" pitchFamily="18" charset="0"/>
                <a:cs typeface="Times New Roman" panose="02020603050405020304" pitchFamily="18" charset="0"/>
              </a:rPr>
              <a:t>en ne récupérant qu’un seul élément parmi les objets sélectionnés </a:t>
            </a:r>
          </a:p>
          <a:p>
            <a:pPr marL="285750" indent="-285750">
              <a:buBlip>
                <a:blip r:embed="rId3"/>
              </a:buBlip>
            </a:pPr>
            <a:r>
              <a:rPr lang="fr-SN" dirty="0">
                <a:latin typeface="Times New Roman" panose="02020603050405020304" pitchFamily="18" charset="0"/>
                <a:cs typeface="Times New Roman" panose="02020603050405020304" pitchFamily="18" charset="0"/>
              </a:rPr>
              <a:t>en filtrant parmi les objets sélectionnés</a:t>
            </a:r>
          </a:p>
        </p:txBody>
      </p:sp>
    </p:spTree>
    <p:extLst>
      <p:ext uri="{BB962C8B-B14F-4D97-AF65-F5344CB8AC3E}">
        <p14:creationId xmlns:p14="http://schemas.microsoft.com/office/powerpoint/2010/main" val="66178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ZoneTexte 5">
            <a:extLst>
              <a:ext uri="{FF2B5EF4-FFF2-40B4-BE49-F238E27FC236}">
                <a16:creationId xmlns:a16="http://schemas.microsoft.com/office/drawing/2014/main" id="{2A9B79EA-8EA5-4E48-AC84-24773D49E8C1}"/>
              </a:ext>
            </a:extLst>
          </p:cNvPr>
          <p:cNvSpPr txBox="1"/>
          <p:nvPr/>
        </p:nvSpPr>
        <p:spPr>
          <a:xfrm>
            <a:off x="119575" y="181924"/>
            <a:ext cx="5086956" cy="3539430"/>
          </a:xfrm>
          <a:prstGeom prst="rect">
            <a:avLst/>
          </a:prstGeom>
          <a:noFill/>
        </p:spPr>
        <p:txBody>
          <a:bodyPr wrap="square" rtlCol="0">
            <a:spAutoFit/>
          </a:bodyPr>
          <a:lstStyle/>
          <a:p>
            <a:pPr lvl="0"/>
            <a:r>
              <a:rPr lang="fr-SN" b="1" dirty="0">
                <a:latin typeface="Garamond" panose="02020404030301010803" pitchFamily="18" charset="0"/>
              </a:rPr>
              <a:t>1. Sélection d’éléments par type de bloc, identifiant,</a:t>
            </a:r>
            <a:r>
              <a:rPr lang="fr-SN" dirty="0">
                <a:latin typeface="Garamond" panose="02020404030301010803" pitchFamily="18" charset="0"/>
              </a:rPr>
              <a:t> </a:t>
            </a:r>
            <a:r>
              <a:rPr lang="fr-SN" b="1" dirty="0">
                <a:latin typeface="Garamond" panose="02020404030301010803" pitchFamily="18" charset="0"/>
              </a:rPr>
              <a:t>classe</a:t>
            </a:r>
          </a:p>
          <a:p>
            <a:r>
              <a:rPr lang="fr-SN" dirty="0">
                <a:latin typeface="Garamond" panose="02020404030301010803" pitchFamily="18" charset="0"/>
              </a:rPr>
              <a:t>Pour renvoyer toutes les balises : </a:t>
            </a:r>
          </a:p>
          <a:p>
            <a:r>
              <a:rPr lang="fr-SN" b="1" dirty="0">
                <a:latin typeface="Garamond" panose="02020404030301010803" pitchFamily="18" charset="0"/>
              </a:rPr>
              <a:t>$("*") </a:t>
            </a:r>
            <a:endParaRPr lang="fr-SN" dirty="0">
              <a:latin typeface="Garamond" panose="02020404030301010803" pitchFamily="18" charset="0"/>
            </a:endParaRPr>
          </a:p>
          <a:p>
            <a:r>
              <a:rPr lang="fr-SN" dirty="0">
                <a:latin typeface="Garamond" panose="02020404030301010803" pitchFamily="18" charset="0"/>
              </a:rPr>
              <a:t>Pour renvoyer tous les &lt;div&gt;  de la page :</a:t>
            </a:r>
          </a:p>
          <a:p>
            <a:r>
              <a:rPr lang="fr-SN" dirty="0">
                <a:latin typeface="Garamond" panose="02020404030301010803" pitchFamily="18" charset="0"/>
              </a:rPr>
              <a:t> $("div") </a:t>
            </a:r>
          </a:p>
          <a:p>
            <a:r>
              <a:rPr lang="fr-SN" dirty="0">
                <a:latin typeface="Garamond" panose="02020404030301010803" pitchFamily="18" charset="0"/>
              </a:rPr>
              <a:t>Pour renvoyer tous l’élément qui l’id </a:t>
            </a:r>
            <a:r>
              <a:rPr lang="fr-SN" b="1" dirty="0">
                <a:latin typeface="Garamond" panose="02020404030301010803" pitchFamily="18" charset="0"/>
              </a:rPr>
              <a:t>test</a:t>
            </a:r>
            <a:r>
              <a:rPr lang="fr-SN" dirty="0">
                <a:latin typeface="Garamond" panose="02020404030301010803" pitchFamily="18" charset="0"/>
              </a:rPr>
              <a:t>  de la page :</a:t>
            </a:r>
          </a:p>
          <a:p>
            <a:r>
              <a:rPr lang="fr-SN" b="1" dirty="0">
                <a:latin typeface="Garamond" panose="02020404030301010803" pitchFamily="18" charset="0"/>
              </a:rPr>
              <a:t>$("#test") </a:t>
            </a:r>
            <a:endParaRPr lang="fr-SN" dirty="0">
              <a:latin typeface="Garamond" panose="02020404030301010803" pitchFamily="18" charset="0"/>
            </a:endParaRPr>
          </a:p>
          <a:p>
            <a:r>
              <a:rPr lang="fr-SN" dirty="0">
                <a:latin typeface="Garamond" panose="02020404030301010803" pitchFamily="18" charset="0"/>
              </a:rPr>
              <a:t>Pour renvoyer tous l’élément qui la classe </a:t>
            </a:r>
            <a:r>
              <a:rPr lang="fr-SN" b="1" dirty="0">
                <a:latin typeface="Garamond" panose="02020404030301010803" pitchFamily="18" charset="0"/>
              </a:rPr>
              <a:t>test</a:t>
            </a:r>
            <a:r>
              <a:rPr lang="fr-SN" dirty="0">
                <a:latin typeface="Garamond" panose="02020404030301010803" pitchFamily="18" charset="0"/>
              </a:rPr>
              <a:t>  de la page</a:t>
            </a:r>
          </a:p>
          <a:p>
            <a:r>
              <a:rPr lang="fr-SN" b="1" dirty="0">
                <a:latin typeface="Garamond" panose="02020404030301010803" pitchFamily="18" charset="0"/>
              </a:rPr>
              <a:t>$(".test")</a:t>
            </a:r>
            <a:endParaRPr lang="fr-SN" dirty="0">
              <a:latin typeface="Garamond" panose="02020404030301010803" pitchFamily="18" charset="0"/>
            </a:endParaRPr>
          </a:p>
          <a:p>
            <a:r>
              <a:rPr lang="fr-SN" dirty="0">
                <a:latin typeface="Garamond" panose="02020404030301010803" pitchFamily="18" charset="0"/>
              </a:rPr>
              <a:t>       // tous les </a:t>
            </a:r>
            <a:r>
              <a:rPr lang="fr-SN" dirty="0" err="1">
                <a:latin typeface="Garamond" panose="02020404030301010803" pitchFamily="18" charset="0"/>
              </a:rPr>
              <a:t>divs</a:t>
            </a:r>
            <a:r>
              <a:rPr lang="fr-SN" dirty="0">
                <a:latin typeface="Garamond" panose="02020404030301010803" pitchFamily="18" charset="0"/>
              </a:rPr>
              <a:t> de classe main </a:t>
            </a:r>
          </a:p>
          <a:p>
            <a:r>
              <a:rPr lang="fr-SN" dirty="0">
                <a:latin typeface="Garamond" panose="02020404030301010803" pitchFamily="18" charset="0"/>
              </a:rPr>
              <a:t>             </a:t>
            </a:r>
            <a:r>
              <a:rPr lang="fr-SN" b="1" dirty="0">
                <a:latin typeface="Garamond" panose="02020404030301010803" pitchFamily="18" charset="0"/>
              </a:rPr>
              <a:t>$("</a:t>
            </a:r>
            <a:r>
              <a:rPr lang="fr-SN" b="1" dirty="0" err="1">
                <a:latin typeface="Garamond" panose="02020404030301010803" pitchFamily="18" charset="0"/>
              </a:rPr>
              <a:t>div.main</a:t>
            </a:r>
            <a:r>
              <a:rPr lang="fr-SN" b="1" dirty="0">
                <a:latin typeface="Garamond" panose="02020404030301010803" pitchFamily="18" charset="0"/>
              </a:rPr>
              <a:t>") </a:t>
            </a:r>
            <a:endParaRPr lang="fr-SN" dirty="0">
              <a:latin typeface="Garamond" panose="02020404030301010803" pitchFamily="18" charset="0"/>
            </a:endParaRPr>
          </a:p>
          <a:p>
            <a:r>
              <a:rPr lang="fr-SN" dirty="0">
                <a:latin typeface="Garamond" panose="02020404030301010803" pitchFamily="18" charset="0"/>
              </a:rPr>
              <a:t>      // tous les tableaux d'identifiant data </a:t>
            </a:r>
          </a:p>
          <a:p>
            <a:r>
              <a:rPr lang="fr-SN" dirty="0">
                <a:latin typeface="Garamond" panose="02020404030301010803" pitchFamily="18" charset="0"/>
              </a:rPr>
              <a:t>            </a:t>
            </a:r>
            <a:r>
              <a:rPr lang="fr-SN" b="1" dirty="0">
                <a:latin typeface="Garamond" panose="02020404030301010803" pitchFamily="18" charset="0"/>
              </a:rPr>
              <a:t>$("</a:t>
            </a:r>
            <a:r>
              <a:rPr lang="fr-SN" b="1" dirty="0" err="1">
                <a:latin typeface="Garamond" panose="02020404030301010803" pitchFamily="18" charset="0"/>
              </a:rPr>
              <a:t>table#data</a:t>
            </a:r>
            <a:r>
              <a:rPr lang="fr-SN" b="1" dirty="0">
                <a:latin typeface="Garamond" panose="02020404030301010803" pitchFamily="18" charset="0"/>
              </a:rPr>
              <a:t>") </a:t>
            </a:r>
            <a:endParaRPr lang="fr-SN" dirty="0">
              <a:latin typeface="Garamond" panose="02020404030301010803" pitchFamily="18" charset="0"/>
            </a:endParaRPr>
          </a:p>
          <a:p>
            <a:r>
              <a:rPr lang="fr-SN" dirty="0">
                <a:latin typeface="Garamond" panose="02020404030301010803" pitchFamily="18" charset="0"/>
              </a:rPr>
              <a:t>     // objets d'id "content" ou de classe "menu" </a:t>
            </a:r>
          </a:p>
          <a:p>
            <a:r>
              <a:rPr lang="fr-SN" dirty="0">
                <a:latin typeface="Garamond" panose="02020404030301010803" pitchFamily="18" charset="0"/>
              </a:rPr>
              <a:t>     // attention à la position des guillemets </a:t>
            </a:r>
          </a:p>
          <a:p>
            <a:r>
              <a:rPr lang="fr-SN" b="1" dirty="0">
                <a:latin typeface="Garamond" panose="02020404030301010803" pitchFamily="18" charset="0"/>
              </a:rPr>
              <a:t>     $("#content, .menu")</a:t>
            </a:r>
            <a:endParaRPr lang="fr-SN" dirty="0">
              <a:latin typeface="Garamond" panose="02020404030301010803" pitchFamily="18" charset="0"/>
            </a:endParaRPr>
          </a:p>
        </p:txBody>
      </p:sp>
      <p:sp>
        <p:nvSpPr>
          <p:cNvPr id="7" name="ZoneTexte 6">
            <a:extLst>
              <a:ext uri="{FF2B5EF4-FFF2-40B4-BE49-F238E27FC236}">
                <a16:creationId xmlns:a16="http://schemas.microsoft.com/office/drawing/2014/main" id="{0BD716FB-6E3A-1349-9A1B-104758D28A6A}"/>
              </a:ext>
            </a:extLst>
          </p:cNvPr>
          <p:cNvSpPr txBox="1"/>
          <p:nvPr/>
        </p:nvSpPr>
        <p:spPr>
          <a:xfrm>
            <a:off x="4894187" y="379586"/>
            <a:ext cx="5086956" cy="1600438"/>
          </a:xfrm>
          <a:prstGeom prst="rect">
            <a:avLst/>
          </a:prstGeom>
          <a:noFill/>
        </p:spPr>
        <p:txBody>
          <a:bodyPr wrap="square" rtlCol="0">
            <a:spAutoFit/>
          </a:bodyPr>
          <a:lstStyle/>
          <a:p>
            <a:pPr lvl="0"/>
            <a:r>
              <a:rPr lang="fr-SN" b="1" dirty="0">
                <a:latin typeface="Garamond" panose="02020404030301010803" pitchFamily="18" charset="0"/>
              </a:rPr>
              <a:t>2. Sélection d’éléments filtrée</a:t>
            </a:r>
            <a:endParaRPr lang="fr-SN" dirty="0">
              <a:latin typeface="Garamond" panose="02020404030301010803" pitchFamily="18" charset="0"/>
            </a:endParaRPr>
          </a:p>
          <a:p>
            <a:r>
              <a:rPr lang="fr-SN" dirty="0">
                <a:latin typeface="Garamond" panose="02020404030301010803" pitchFamily="18" charset="0"/>
              </a:rPr>
              <a:t>// Recherche de p contenant des objets avec classe header </a:t>
            </a:r>
          </a:p>
          <a:p>
            <a:r>
              <a:rPr lang="fr-SN" dirty="0">
                <a:latin typeface="Garamond" panose="02020404030301010803" pitchFamily="18" charset="0"/>
              </a:rPr>
              <a:t>// rendre visible ces objets </a:t>
            </a:r>
          </a:p>
          <a:p>
            <a:r>
              <a:rPr lang="fr-SN" dirty="0">
                <a:latin typeface="Garamond" panose="02020404030301010803" pitchFamily="18" charset="0"/>
              </a:rPr>
              <a:t>$("p").</a:t>
            </a:r>
            <a:r>
              <a:rPr lang="fr-SN" dirty="0" err="1">
                <a:latin typeface="Garamond" panose="02020404030301010803" pitchFamily="18" charset="0"/>
              </a:rPr>
              <a:t>find</a:t>
            </a:r>
            <a:r>
              <a:rPr lang="fr-SN" dirty="0">
                <a:latin typeface="Garamond" panose="02020404030301010803" pitchFamily="18" charset="0"/>
              </a:rPr>
              <a:t>(".header").show(); </a:t>
            </a:r>
          </a:p>
          <a:p>
            <a:r>
              <a:rPr lang="fr-SN" dirty="0">
                <a:latin typeface="Garamond" panose="02020404030301010803" pitchFamily="18" charset="0"/>
              </a:rPr>
              <a:t>// similaire à : </a:t>
            </a:r>
          </a:p>
          <a:p>
            <a:r>
              <a:rPr lang="fr-SN" dirty="0">
                <a:latin typeface="Garamond" panose="02020404030301010803" pitchFamily="18" charset="0"/>
              </a:rPr>
              <a:t>// $(</a:t>
            </a:r>
            <a:r>
              <a:rPr lang="fr-SN" dirty="0" err="1">
                <a:latin typeface="Garamond" panose="02020404030301010803" pitchFamily="18" charset="0"/>
              </a:rPr>
              <a:t>selecteur</a:t>
            </a:r>
            <a:r>
              <a:rPr lang="fr-SN" dirty="0">
                <a:latin typeface="Garamond" panose="02020404030301010803" pitchFamily="18" charset="0"/>
              </a:rPr>
              <a:t>, contexte) </a:t>
            </a:r>
          </a:p>
          <a:p>
            <a:r>
              <a:rPr lang="fr-SN" dirty="0">
                <a:latin typeface="Garamond" panose="02020404030301010803" pitchFamily="18" charset="0"/>
              </a:rPr>
              <a:t>$(".header", $("p")).show();</a:t>
            </a:r>
          </a:p>
        </p:txBody>
      </p:sp>
      <p:sp>
        <p:nvSpPr>
          <p:cNvPr id="8" name="ZoneTexte 7">
            <a:extLst>
              <a:ext uri="{FF2B5EF4-FFF2-40B4-BE49-F238E27FC236}">
                <a16:creationId xmlns:a16="http://schemas.microsoft.com/office/drawing/2014/main" id="{705714CA-C471-6948-8F50-8D85A415D11E}"/>
              </a:ext>
            </a:extLst>
          </p:cNvPr>
          <p:cNvSpPr txBox="1"/>
          <p:nvPr/>
        </p:nvSpPr>
        <p:spPr>
          <a:xfrm>
            <a:off x="4346452" y="2177686"/>
            <a:ext cx="5086956" cy="2893100"/>
          </a:xfrm>
          <a:prstGeom prst="rect">
            <a:avLst/>
          </a:prstGeom>
          <a:noFill/>
        </p:spPr>
        <p:txBody>
          <a:bodyPr wrap="square" rtlCol="0">
            <a:spAutoFit/>
          </a:bodyPr>
          <a:lstStyle/>
          <a:p>
            <a:pPr lvl="0"/>
            <a:r>
              <a:rPr lang="fr-SN" b="1" dirty="0">
                <a:latin typeface="Garamond" panose="02020404030301010803" pitchFamily="18" charset="0"/>
              </a:rPr>
              <a:t>3. Sélecteurs de formulaire</a:t>
            </a:r>
            <a:endParaRPr lang="fr-SN" dirty="0">
              <a:latin typeface="Garamond" panose="02020404030301010803" pitchFamily="18" charset="0"/>
            </a:endParaRPr>
          </a:p>
          <a:p>
            <a:r>
              <a:rPr lang="fr-SN" dirty="0">
                <a:latin typeface="Garamond" panose="02020404030301010803" pitchFamily="18" charset="0"/>
              </a:rPr>
              <a:t>// sélectionner les cases à cocher</a:t>
            </a:r>
          </a:p>
          <a:p>
            <a:r>
              <a:rPr lang="fr-SN" dirty="0">
                <a:latin typeface="Garamond" panose="02020404030301010803" pitchFamily="18" charset="0"/>
              </a:rPr>
              <a:t> $("</a:t>
            </a:r>
            <a:r>
              <a:rPr lang="fr-SN" dirty="0" err="1">
                <a:latin typeface="Garamond" panose="02020404030301010803" pitchFamily="18" charset="0"/>
              </a:rPr>
              <a:t>input:checkbox</a:t>
            </a:r>
            <a:r>
              <a:rPr lang="fr-SN" dirty="0">
                <a:latin typeface="Garamond" panose="02020404030301010803" pitchFamily="18" charset="0"/>
              </a:rPr>
              <a:t>") </a:t>
            </a:r>
          </a:p>
          <a:p>
            <a:r>
              <a:rPr lang="fr-SN" dirty="0">
                <a:latin typeface="Garamond" panose="02020404030301010803" pitchFamily="18" charset="0"/>
              </a:rPr>
              <a:t>// sélectionner les boutons radio </a:t>
            </a:r>
          </a:p>
          <a:p>
            <a:r>
              <a:rPr lang="fr-SN" dirty="0">
                <a:latin typeface="Garamond" panose="02020404030301010803" pitchFamily="18" charset="0"/>
              </a:rPr>
              <a:t>$("</a:t>
            </a:r>
            <a:r>
              <a:rPr lang="fr-SN" dirty="0" err="1">
                <a:latin typeface="Garamond" panose="02020404030301010803" pitchFamily="18" charset="0"/>
              </a:rPr>
              <a:t>input:radio</a:t>
            </a:r>
            <a:r>
              <a:rPr lang="fr-SN" dirty="0">
                <a:latin typeface="Garamond" panose="02020404030301010803" pitchFamily="18" charset="0"/>
              </a:rPr>
              <a:t>") </a:t>
            </a:r>
          </a:p>
          <a:p>
            <a:r>
              <a:rPr lang="fr-SN" dirty="0">
                <a:latin typeface="Garamond" panose="02020404030301010803" pitchFamily="18" charset="0"/>
              </a:rPr>
              <a:t>// sélectionner les boutons </a:t>
            </a:r>
          </a:p>
          <a:p>
            <a:r>
              <a:rPr lang="en-US" dirty="0">
                <a:latin typeface="Garamond" panose="02020404030301010803" pitchFamily="18" charset="0"/>
              </a:rPr>
              <a:t>$(":button") </a:t>
            </a:r>
            <a:endParaRPr lang="fr-SN" dirty="0">
              <a:latin typeface="Garamond" panose="02020404030301010803" pitchFamily="18" charset="0"/>
            </a:endParaRPr>
          </a:p>
          <a:p>
            <a:r>
              <a:rPr lang="en-US" dirty="0">
                <a:latin typeface="Garamond" panose="02020404030301010803" pitchFamily="18" charset="0"/>
              </a:rPr>
              <a:t>// </a:t>
            </a:r>
            <a:r>
              <a:rPr lang="en-US" dirty="0" err="1">
                <a:latin typeface="Garamond" panose="02020404030301010803" pitchFamily="18" charset="0"/>
              </a:rPr>
              <a:t>sélectionner</a:t>
            </a:r>
            <a:r>
              <a:rPr lang="en-US" dirty="0">
                <a:latin typeface="Garamond" panose="02020404030301010803" pitchFamily="18" charset="0"/>
              </a:rPr>
              <a:t> les champs </a:t>
            </a:r>
            <a:r>
              <a:rPr lang="en-US" dirty="0" err="1">
                <a:latin typeface="Garamond" panose="02020404030301010803" pitchFamily="18" charset="0"/>
              </a:rPr>
              <a:t>texte</a:t>
            </a:r>
            <a:r>
              <a:rPr lang="en-US" dirty="0">
                <a:latin typeface="Garamond" panose="02020404030301010803" pitchFamily="18" charset="0"/>
              </a:rPr>
              <a:t> </a:t>
            </a:r>
            <a:endParaRPr lang="fr-SN" dirty="0">
              <a:latin typeface="Garamond" panose="02020404030301010803" pitchFamily="18" charset="0"/>
            </a:endParaRPr>
          </a:p>
          <a:p>
            <a:r>
              <a:rPr lang="en-US" dirty="0">
                <a:latin typeface="Garamond" panose="02020404030301010803" pitchFamily="18" charset="0"/>
              </a:rPr>
              <a:t>$(":text") </a:t>
            </a:r>
            <a:endParaRPr lang="fr-SN" dirty="0">
              <a:latin typeface="Garamond" panose="02020404030301010803" pitchFamily="18" charset="0"/>
            </a:endParaRPr>
          </a:p>
          <a:p>
            <a:r>
              <a:rPr lang="en-US" dirty="0">
                <a:latin typeface="Garamond" panose="02020404030301010803" pitchFamily="18" charset="0"/>
              </a:rPr>
              <a:t>$("</a:t>
            </a:r>
            <a:r>
              <a:rPr lang="en-US" dirty="0" err="1">
                <a:latin typeface="Garamond" panose="02020404030301010803" pitchFamily="18" charset="0"/>
              </a:rPr>
              <a:t>input:checked</a:t>
            </a:r>
            <a:r>
              <a:rPr lang="en-US" dirty="0">
                <a:latin typeface="Garamond" panose="02020404030301010803" pitchFamily="18" charset="0"/>
              </a:rPr>
              <a:t>") </a:t>
            </a:r>
            <a:endParaRPr lang="fr-SN" dirty="0">
              <a:latin typeface="Garamond" panose="02020404030301010803" pitchFamily="18" charset="0"/>
            </a:endParaRPr>
          </a:p>
          <a:p>
            <a:r>
              <a:rPr lang="en-US" dirty="0">
                <a:latin typeface="Garamond" panose="02020404030301010803" pitchFamily="18" charset="0"/>
              </a:rPr>
              <a:t>$("</a:t>
            </a:r>
            <a:r>
              <a:rPr lang="en-US" dirty="0" err="1">
                <a:latin typeface="Garamond" panose="02020404030301010803" pitchFamily="18" charset="0"/>
              </a:rPr>
              <a:t>input:selected</a:t>
            </a:r>
            <a:r>
              <a:rPr lang="en-US" dirty="0">
                <a:latin typeface="Garamond" panose="02020404030301010803" pitchFamily="18" charset="0"/>
              </a:rPr>
              <a:t>") </a:t>
            </a:r>
            <a:endParaRPr lang="fr-SN" dirty="0">
              <a:latin typeface="Garamond" panose="02020404030301010803" pitchFamily="18" charset="0"/>
            </a:endParaRPr>
          </a:p>
          <a:p>
            <a:r>
              <a:rPr lang="en-US" dirty="0">
                <a:latin typeface="Garamond" panose="02020404030301010803" pitchFamily="18" charset="0"/>
              </a:rPr>
              <a:t>$("</a:t>
            </a:r>
            <a:r>
              <a:rPr lang="en-US" dirty="0" err="1">
                <a:latin typeface="Garamond" panose="02020404030301010803" pitchFamily="18" charset="0"/>
              </a:rPr>
              <a:t>input:enabled</a:t>
            </a:r>
            <a:r>
              <a:rPr lang="en-US" dirty="0">
                <a:latin typeface="Garamond" panose="02020404030301010803" pitchFamily="18" charset="0"/>
              </a:rPr>
              <a:t>")</a:t>
            </a:r>
            <a:endParaRPr lang="fr-SN" dirty="0">
              <a:latin typeface="Garamond" panose="02020404030301010803" pitchFamily="18" charset="0"/>
            </a:endParaRPr>
          </a:p>
          <a:p>
            <a:r>
              <a:rPr lang="en-US" dirty="0">
                <a:latin typeface="Garamond" panose="02020404030301010803" pitchFamily="18" charset="0"/>
              </a:rPr>
              <a:t> $("</a:t>
            </a:r>
            <a:r>
              <a:rPr lang="en-US" dirty="0" err="1">
                <a:latin typeface="Garamond" panose="02020404030301010803" pitchFamily="18" charset="0"/>
              </a:rPr>
              <a:t>input:disabled</a:t>
            </a:r>
            <a:r>
              <a:rPr lang="en-US" dirty="0">
                <a:latin typeface="Garamond" panose="02020404030301010803" pitchFamily="18" charset="0"/>
              </a:rPr>
              <a:t>")</a:t>
            </a:r>
            <a:endParaRPr lang="fr-SN" dirty="0">
              <a:latin typeface="Garamond" panose="02020404030301010803" pitchFamily="18" charset="0"/>
            </a:endParaRPr>
          </a:p>
        </p:txBody>
      </p:sp>
      <p:sp>
        <p:nvSpPr>
          <p:cNvPr id="9" name="Google Shape;61;p14">
            <a:extLst>
              <a:ext uri="{FF2B5EF4-FFF2-40B4-BE49-F238E27FC236}">
                <a16:creationId xmlns:a16="http://schemas.microsoft.com/office/drawing/2014/main" id="{00149C78-BA9A-0F49-82A7-0BE74A09495B}"/>
              </a:ext>
            </a:extLst>
          </p:cNvPr>
          <p:cNvSpPr txBox="1"/>
          <p:nvPr/>
        </p:nvSpPr>
        <p:spPr>
          <a:xfrm>
            <a:off x="-130176" y="4239602"/>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Les sélecteurs</a:t>
            </a:r>
            <a:endParaRPr sz="1200" b="1" dirty="0"/>
          </a:p>
        </p:txBody>
      </p:sp>
      <p:cxnSp>
        <p:nvCxnSpPr>
          <p:cNvPr id="10" name="Google Shape;65;p14">
            <a:extLst>
              <a:ext uri="{FF2B5EF4-FFF2-40B4-BE49-F238E27FC236}">
                <a16:creationId xmlns:a16="http://schemas.microsoft.com/office/drawing/2014/main" id="{204DF18C-9922-A645-B2DB-6E3158D51C1B}"/>
              </a:ext>
            </a:extLst>
          </p:cNvPr>
          <p:cNvCxnSpPr/>
          <p:nvPr/>
        </p:nvCxnSpPr>
        <p:spPr>
          <a:xfrm>
            <a:off x="199862" y="4943508"/>
            <a:ext cx="2497500" cy="0"/>
          </a:xfrm>
          <a:prstGeom prst="straightConnector1">
            <a:avLst/>
          </a:prstGeom>
          <a:noFill/>
          <a:ln w="19050" cap="flat" cmpd="sng">
            <a:solidFill>
              <a:srgbClr val="1E8A89"/>
            </a:solidFill>
            <a:prstDash val="dashDot"/>
            <a:round/>
            <a:headEnd type="none" w="med" len="med"/>
            <a:tailEnd type="none" w="med" len="med"/>
          </a:ln>
        </p:spPr>
      </p:cxnSp>
    </p:spTree>
    <p:extLst>
      <p:ext uri="{BB962C8B-B14F-4D97-AF65-F5344CB8AC3E}">
        <p14:creationId xmlns:p14="http://schemas.microsoft.com/office/powerpoint/2010/main" val="28897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BE50BF-001C-A94D-AA92-E75A8E5EDB48}"/>
              </a:ext>
            </a:extLst>
          </p:cNvPr>
          <p:cNvSpPr txBox="1"/>
          <p:nvPr/>
        </p:nvSpPr>
        <p:spPr>
          <a:xfrm>
            <a:off x="2304865" y="3180151"/>
            <a:ext cx="4534270" cy="523220"/>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FONCTIONS</a:t>
            </a:r>
          </a:p>
        </p:txBody>
      </p:sp>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BEB2934A-5670-6F45-969A-D05D66D0EFDD}"/>
              </a:ext>
            </a:extLst>
          </p:cNvPr>
          <p:cNvPicPr>
            <a:picLocks noChangeAspect="1"/>
          </p:cNvPicPr>
          <p:nvPr/>
        </p:nvPicPr>
        <p:blipFill>
          <a:blip r:embed="rId3"/>
          <a:srcRect/>
          <a:stretch/>
        </p:blipFill>
        <p:spPr>
          <a:xfrm>
            <a:off x="3758400" y="1552951"/>
            <a:ext cx="1627200" cy="1627200"/>
          </a:xfrm>
          <a:prstGeom prst="rect">
            <a:avLst/>
          </a:prstGeom>
        </p:spPr>
      </p:pic>
    </p:spTree>
    <p:extLst>
      <p:ext uri="{BB962C8B-B14F-4D97-AF65-F5344CB8AC3E}">
        <p14:creationId xmlns:p14="http://schemas.microsoft.com/office/powerpoint/2010/main" val="3783960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Les fonctions</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199747" y="776200"/>
            <a:ext cx="4372253" cy="2031325"/>
          </a:xfrm>
          <a:prstGeom prst="rect">
            <a:avLst/>
          </a:prstGeom>
          <a:noFill/>
        </p:spPr>
        <p:txBody>
          <a:bodyPr wrap="square" rtlCol="0">
            <a:spAutoFit/>
          </a:bodyPr>
          <a:lstStyle/>
          <a:p>
            <a:pPr lvl="0"/>
            <a:r>
              <a:rPr lang="fr-SN" b="1" dirty="0">
                <a:latin typeface="Garamond" panose="02020404030301010803" pitchFamily="18" charset="0"/>
              </a:rPr>
              <a:t>1. </a:t>
            </a:r>
            <a:r>
              <a:rPr lang="fr-SN" b="1" dirty="0" err="1">
                <a:latin typeface="Garamond" panose="02020404030301010803" pitchFamily="18" charset="0"/>
              </a:rPr>
              <a:t>foreach</a:t>
            </a:r>
            <a:endParaRPr lang="fr-SN" dirty="0">
              <a:latin typeface="Garamond" panose="02020404030301010803" pitchFamily="18" charset="0"/>
            </a:endParaRPr>
          </a:p>
          <a:p>
            <a:r>
              <a:rPr lang="fr-SN" dirty="0">
                <a:latin typeface="Garamond" panose="02020404030301010803" pitchFamily="18" charset="0"/>
              </a:rPr>
              <a:t>Appelle une fonction pour chaque élément sélectionné : </a:t>
            </a:r>
          </a:p>
          <a:p>
            <a:r>
              <a:rPr lang="fr-SN" dirty="0">
                <a:latin typeface="Garamond" panose="02020404030301010803" pitchFamily="18" charset="0"/>
              </a:rPr>
              <a:t>• </a:t>
            </a:r>
            <a:r>
              <a:rPr lang="fr-SN" b="1" dirty="0">
                <a:latin typeface="Garamond" panose="02020404030301010803" pitchFamily="18" charset="0"/>
              </a:rPr>
              <a:t>$(</a:t>
            </a:r>
            <a:r>
              <a:rPr lang="fr-SN" b="1" dirty="0" err="1">
                <a:latin typeface="Garamond" panose="02020404030301010803" pitchFamily="18" charset="0"/>
              </a:rPr>
              <a:t>this</a:t>
            </a:r>
            <a:r>
              <a:rPr lang="fr-SN" b="1" dirty="0">
                <a:latin typeface="Garamond" panose="02020404030301010803" pitchFamily="18" charset="0"/>
              </a:rPr>
              <a:t>) </a:t>
            </a:r>
            <a:r>
              <a:rPr lang="fr-SN" dirty="0">
                <a:latin typeface="Garamond" panose="02020404030301010803" pitchFamily="18" charset="0"/>
              </a:rPr>
              <a:t>: élément courant </a:t>
            </a:r>
          </a:p>
          <a:p>
            <a:r>
              <a:rPr lang="fr-SN" dirty="0">
                <a:latin typeface="Garamond" panose="02020404030301010803" pitchFamily="18" charset="0"/>
              </a:rPr>
              <a:t>• </a:t>
            </a:r>
            <a:r>
              <a:rPr lang="fr-SN" b="1" dirty="0">
                <a:latin typeface="Garamond" panose="02020404030301010803" pitchFamily="18" charset="0"/>
              </a:rPr>
              <a:t>i</a:t>
            </a:r>
            <a:r>
              <a:rPr lang="fr-SN" dirty="0">
                <a:latin typeface="Garamond" panose="02020404030301010803" pitchFamily="18" charset="0"/>
              </a:rPr>
              <a:t> : index de l'élément courant </a:t>
            </a:r>
          </a:p>
          <a:p>
            <a:r>
              <a:rPr lang="fr-SN" dirty="0">
                <a:latin typeface="Garamond" panose="02020404030301010803" pitchFamily="18" charset="0"/>
              </a:rPr>
              <a:t> </a:t>
            </a:r>
          </a:p>
          <a:p>
            <a:r>
              <a:rPr lang="en-US" b="1" dirty="0">
                <a:latin typeface="Garamond" panose="02020404030301010803" pitchFamily="18" charset="0"/>
              </a:rPr>
              <a:t>$("table tr") .each(function(</a:t>
            </a:r>
            <a:r>
              <a:rPr lang="en-US" b="1" dirty="0" err="1">
                <a:latin typeface="Garamond" panose="02020404030301010803" pitchFamily="18" charset="0"/>
              </a:rPr>
              <a:t>i</a:t>
            </a:r>
            <a:r>
              <a:rPr lang="en-US" b="1" dirty="0">
                <a:latin typeface="Garamond" panose="02020404030301010803" pitchFamily="18" charset="0"/>
              </a:rPr>
              <a:t>){ </a:t>
            </a:r>
            <a:endParaRPr lang="fr-SN" dirty="0">
              <a:latin typeface="Garamond" panose="02020404030301010803" pitchFamily="18" charset="0"/>
            </a:endParaRPr>
          </a:p>
          <a:p>
            <a:r>
              <a:rPr lang="en-US" b="1" dirty="0">
                <a:latin typeface="Garamond" panose="02020404030301010803" pitchFamily="18" charset="0"/>
              </a:rPr>
              <a:t>      if (</a:t>
            </a:r>
            <a:r>
              <a:rPr lang="en-US" b="1" dirty="0" err="1">
                <a:latin typeface="Garamond" panose="02020404030301010803" pitchFamily="18" charset="0"/>
              </a:rPr>
              <a:t>i</a:t>
            </a:r>
            <a:r>
              <a:rPr lang="en-US" b="1" dirty="0">
                <a:latin typeface="Garamond" panose="02020404030301010803" pitchFamily="18" charset="0"/>
              </a:rPr>
              <a:t> % 2) </a:t>
            </a:r>
            <a:endParaRPr lang="fr-SN" dirty="0">
              <a:latin typeface="Garamond" panose="02020404030301010803" pitchFamily="18" charset="0"/>
            </a:endParaRPr>
          </a:p>
          <a:p>
            <a:r>
              <a:rPr lang="en-US" b="1" dirty="0">
                <a:latin typeface="Garamond" panose="02020404030301010803" pitchFamily="18" charset="0"/>
              </a:rPr>
              <a:t>       $(this).</a:t>
            </a:r>
            <a:r>
              <a:rPr lang="en-US" b="1" dirty="0" err="1">
                <a:latin typeface="Garamond" panose="02020404030301010803" pitchFamily="18" charset="0"/>
              </a:rPr>
              <a:t>addClass</a:t>
            </a:r>
            <a:r>
              <a:rPr lang="en-US" b="1" dirty="0">
                <a:latin typeface="Garamond" panose="02020404030301010803" pitchFamily="18" charset="0"/>
              </a:rPr>
              <a:t>("odd"); </a:t>
            </a:r>
            <a:endParaRPr lang="fr-SN" dirty="0">
              <a:latin typeface="Garamond" panose="02020404030301010803" pitchFamily="18" charset="0"/>
            </a:endParaRPr>
          </a:p>
          <a:p>
            <a:r>
              <a:rPr lang="en-US" b="1" dirty="0">
                <a:latin typeface="Garamond" panose="02020404030301010803" pitchFamily="18" charset="0"/>
              </a:rPr>
              <a:t>} );</a:t>
            </a:r>
            <a:endParaRPr lang="fr-SN" dirty="0">
              <a:latin typeface="Garamond" panose="02020404030301010803" pitchFamily="18" charset="0"/>
            </a:endParaRPr>
          </a:p>
        </p:txBody>
      </p:sp>
      <p:sp>
        <p:nvSpPr>
          <p:cNvPr id="5" name="ZoneTexte 4">
            <a:extLst>
              <a:ext uri="{FF2B5EF4-FFF2-40B4-BE49-F238E27FC236}">
                <a16:creationId xmlns:a16="http://schemas.microsoft.com/office/drawing/2014/main" id="{AEDB3FEF-3A61-1147-9F11-D8779623CABE}"/>
              </a:ext>
            </a:extLst>
          </p:cNvPr>
          <p:cNvSpPr txBox="1"/>
          <p:nvPr/>
        </p:nvSpPr>
        <p:spPr>
          <a:xfrm>
            <a:off x="4572000" y="1249951"/>
            <a:ext cx="4372253" cy="3108543"/>
          </a:xfrm>
          <a:prstGeom prst="rect">
            <a:avLst/>
          </a:prstGeom>
          <a:noFill/>
        </p:spPr>
        <p:txBody>
          <a:bodyPr wrap="square" rtlCol="0">
            <a:spAutoFit/>
          </a:bodyPr>
          <a:lstStyle/>
          <a:p>
            <a:pPr lvl="0"/>
            <a:r>
              <a:rPr lang="fr-SN" b="1" dirty="0">
                <a:latin typeface="Garamond" panose="02020404030301010803" pitchFamily="18" charset="0"/>
              </a:rPr>
              <a:t>2. Modifier le contenu HTML</a:t>
            </a:r>
          </a:p>
          <a:p>
            <a:r>
              <a:rPr lang="fr-SN" dirty="0">
                <a:latin typeface="Garamond" panose="02020404030301010803" pitchFamily="18" charset="0"/>
              </a:rPr>
              <a:t> </a:t>
            </a:r>
          </a:p>
          <a:p>
            <a:pPr lvl="0"/>
            <a:r>
              <a:rPr lang="fr-SN" b="1" dirty="0">
                <a:latin typeface="Garamond" panose="02020404030301010803" pitchFamily="18" charset="0"/>
              </a:rPr>
              <a:t>.html('[contenu]')</a:t>
            </a:r>
            <a:r>
              <a:rPr lang="fr-SN" dirty="0">
                <a:latin typeface="Garamond" panose="02020404030301010803" pitchFamily="18" charset="0"/>
              </a:rPr>
              <a:t> : remplacement du contenu d’un élément (les balises sont considérées comme des balises) </a:t>
            </a:r>
          </a:p>
          <a:p>
            <a:pPr lvl="0"/>
            <a:r>
              <a:rPr lang="fr-SN" b="1" dirty="0">
                <a:latin typeface="Garamond" panose="02020404030301010803" pitchFamily="18" charset="0"/>
              </a:rPr>
              <a:t>.</a:t>
            </a:r>
            <a:r>
              <a:rPr lang="fr-SN" b="1" dirty="0" err="1">
                <a:latin typeface="Garamond" panose="02020404030301010803" pitchFamily="18" charset="0"/>
              </a:rPr>
              <a:t>text</a:t>
            </a:r>
            <a:r>
              <a:rPr lang="fr-SN" b="1" dirty="0">
                <a:latin typeface="Garamond" panose="02020404030301010803" pitchFamily="18" charset="0"/>
              </a:rPr>
              <a:t>('[contenu]')</a:t>
            </a:r>
            <a:r>
              <a:rPr lang="fr-SN" dirty="0">
                <a:latin typeface="Garamond" panose="02020404030301010803" pitchFamily="18" charset="0"/>
              </a:rPr>
              <a:t> : remplacement du contenu d’un élément en considérant le tout comme du texte </a:t>
            </a:r>
          </a:p>
          <a:p>
            <a:pPr lvl="0"/>
            <a:r>
              <a:rPr lang="fr-SN" b="1" dirty="0">
                <a:latin typeface="Garamond" panose="02020404030301010803" pitchFamily="18" charset="0"/>
              </a:rPr>
              <a:t>.</a:t>
            </a:r>
            <a:r>
              <a:rPr lang="fr-SN" b="1" dirty="0" err="1">
                <a:latin typeface="Garamond" panose="02020404030301010803" pitchFamily="18" charset="0"/>
              </a:rPr>
              <a:t>after</a:t>
            </a:r>
            <a:r>
              <a:rPr lang="fr-SN" dirty="0">
                <a:latin typeface="Garamond" panose="02020404030301010803" pitchFamily="18" charset="0"/>
              </a:rPr>
              <a:t>('[contenu]') : insertion du contenu après l’élément sélectionné</a:t>
            </a:r>
          </a:p>
          <a:p>
            <a:pPr lvl="0"/>
            <a:r>
              <a:rPr lang="fr-SN" b="1" dirty="0">
                <a:latin typeface="Garamond" panose="02020404030301010803" pitchFamily="18" charset="0"/>
              </a:rPr>
              <a:t>.</a:t>
            </a:r>
            <a:r>
              <a:rPr lang="fr-SN" b="1" dirty="0" err="1">
                <a:latin typeface="Garamond" panose="02020404030301010803" pitchFamily="18" charset="0"/>
              </a:rPr>
              <a:t>before</a:t>
            </a:r>
            <a:r>
              <a:rPr lang="fr-SN" b="1" dirty="0">
                <a:latin typeface="Garamond" panose="02020404030301010803" pitchFamily="18" charset="0"/>
              </a:rPr>
              <a:t>('[contenu]') </a:t>
            </a:r>
            <a:r>
              <a:rPr lang="fr-SN" dirty="0">
                <a:latin typeface="Garamond" panose="02020404030301010803" pitchFamily="18" charset="0"/>
              </a:rPr>
              <a:t>: insertion du contenu avant l’élément sélectionné</a:t>
            </a:r>
          </a:p>
          <a:p>
            <a:pPr lvl="0"/>
            <a:r>
              <a:rPr lang="fr-SN" b="1" dirty="0">
                <a:latin typeface="Garamond" panose="02020404030301010803" pitchFamily="18" charset="0"/>
              </a:rPr>
              <a:t>.append('[contenu]')</a:t>
            </a:r>
            <a:r>
              <a:rPr lang="fr-SN" dirty="0">
                <a:latin typeface="Garamond" panose="02020404030301010803" pitchFamily="18" charset="0"/>
              </a:rPr>
              <a:t> : insertion du contenu dans l’élément sélectionné à la suite des éléments existants </a:t>
            </a:r>
          </a:p>
          <a:p>
            <a:pPr lvl="0"/>
            <a:r>
              <a:rPr lang="fr-SN" b="1" dirty="0">
                <a:latin typeface="Garamond" panose="02020404030301010803" pitchFamily="18" charset="0"/>
              </a:rPr>
              <a:t>.</a:t>
            </a:r>
            <a:r>
              <a:rPr lang="fr-SN" b="1" dirty="0" err="1">
                <a:latin typeface="Garamond" panose="02020404030301010803" pitchFamily="18" charset="0"/>
              </a:rPr>
              <a:t>prepend</a:t>
            </a:r>
            <a:r>
              <a:rPr lang="fr-SN" b="1" dirty="0">
                <a:latin typeface="Garamond" panose="02020404030301010803" pitchFamily="18" charset="0"/>
              </a:rPr>
              <a:t>('[contenu]')</a:t>
            </a:r>
            <a:r>
              <a:rPr lang="fr-SN" dirty="0">
                <a:latin typeface="Garamond" panose="02020404030301010803" pitchFamily="18" charset="0"/>
              </a:rPr>
              <a:t> : insertion du contenu dans l’élément sélectionné avant les éléments existants</a:t>
            </a:r>
          </a:p>
        </p:txBody>
      </p:sp>
    </p:spTree>
    <p:extLst>
      <p:ext uri="{BB962C8B-B14F-4D97-AF65-F5344CB8AC3E}">
        <p14:creationId xmlns:p14="http://schemas.microsoft.com/office/powerpoint/2010/main" val="411878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Les fonctions</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5" name="ZoneTexte 4">
            <a:extLst>
              <a:ext uri="{FF2B5EF4-FFF2-40B4-BE49-F238E27FC236}">
                <a16:creationId xmlns:a16="http://schemas.microsoft.com/office/drawing/2014/main" id="{AEDB3FEF-3A61-1147-9F11-D8779623CABE}"/>
              </a:ext>
            </a:extLst>
          </p:cNvPr>
          <p:cNvSpPr txBox="1"/>
          <p:nvPr/>
        </p:nvSpPr>
        <p:spPr>
          <a:xfrm>
            <a:off x="119575" y="63951"/>
            <a:ext cx="4372253" cy="5262979"/>
          </a:xfrm>
          <a:prstGeom prst="rect">
            <a:avLst/>
          </a:prstGeom>
          <a:noFill/>
        </p:spPr>
        <p:txBody>
          <a:bodyPr wrap="square" rtlCol="0">
            <a:spAutoFit/>
          </a:bodyPr>
          <a:lstStyle/>
          <a:p>
            <a:pPr lvl="0"/>
            <a:r>
              <a:rPr lang="fr-SN" b="1" dirty="0">
                <a:latin typeface="Garamond" panose="02020404030301010803" pitchFamily="18" charset="0"/>
              </a:rPr>
              <a:t>2. Modifier le contenu HTML (Suite)</a:t>
            </a:r>
          </a:p>
          <a:p>
            <a:r>
              <a:rPr lang="fr-SN" dirty="0">
                <a:latin typeface="Garamond" panose="02020404030301010803" pitchFamily="18" charset="0"/>
              </a:rPr>
              <a:t> </a:t>
            </a:r>
          </a:p>
          <a:p>
            <a:pPr lvl="0"/>
            <a:r>
              <a:rPr lang="fr-SN" b="1" dirty="0" err="1">
                <a:latin typeface="Garamond" panose="02020404030301010803" pitchFamily="18" charset="0"/>
              </a:rPr>
              <a:t>attr</a:t>
            </a:r>
            <a:r>
              <a:rPr lang="fr-SN" b="1" dirty="0">
                <a:latin typeface="Garamond" panose="02020404030301010803" pitchFamily="18" charset="0"/>
              </a:rPr>
              <a:t>()</a:t>
            </a:r>
            <a:r>
              <a:rPr lang="fr-SN" dirty="0">
                <a:latin typeface="Garamond" panose="02020404030301010803" pitchFamily="18" charset="0"/>
              </a:rPr>
              <a:t> : Permet d’obtenir la valeur d’un attribut du premier élément d’une sélection ou de définir un ou plusieurs attributs pour tous les éléments de la sélection ;</a:t>
            </a:r>
          </a:p>
          <a:p>
            <a:pPr lvl="0"/>
            <a:r>
              <a:rPr lang="fr-SN" b="1" dirty="0" err="1">
                <a:latin typeface="Garamond" panose="02020404030301010803" pitchFamily="18" charset="0"/>
              </a:rPr>
              <a:t>prop</a:t>
            </a:r>
            <a:r>
              <a:rPr lang="fr-SN" b="1" dirty="0">
                <a:latin typeface="Garamond" panose="02020404030301010803" pitchFamily="18" charset="0"/>
              </a:rPr>
              <a:t>() </a:t>
            </a:r>
            <a:r>
              <a:rPr lang="fr-SN" dirty="0">
                <a:latin typeface="Garamond" panose="02020404030301010803" pitchFamily="18" charset="0"/>
              </a:rPr>
              <a:t>: Permet d’obtenir la valeur d’une propriété du premier élément d’une sélection ou de définir une ou plusieurs propriétés pour tous les éléments de la sélection ;</a:t>
            </a:r>
          </a:p>
          <a:p>
            <a:pPr lvl="0"/>
            <a:r>
              <a:rPr lang="fr-SN" b="1" dirty="0">
                <a:latin typeface="Garamond" panose="02020404030301010803" pitchFamily="18" charset="0"/>
              </a:rPr>
              <a:t>val() </a:t>
            </a:r>
            <a:r>
              <a:rPr lang="fr-SN" dirty="0">
                <a:latin typeface="Garamond" panose="02020404030301010803" pitchFamily="18" charset="0"/>
              </a:rPr>
              <a:t>: Permet d’obtenir la valeur (le contenu de l’attribut value) du premier élément d’une sélection ou de définir une valeur pour tous les éléments de la sélection ;</a:t>
            </a:r>
          </a:p>
          <a:p>
            <a:pPr lvl="0"/>
            <a:r>
              <a:rPr lang="fr-SN" b="1" dirty="0" err="1">
                <a:latin typeface="Garamond" panose="02020404030301010803" pitchFamily="18" charset="0"/>
              </a:rPr>
              <a:t>css</a:t>
            </a:r>
            <a:r>
              <a:rPr lang="fr-SN" b="1" dirty="0">
                <a:latin typeface="Garamond" panose="02020404030301010803" pitchFamily="18" charset="0"/>
              </a:rPr>
              <a:t>() </a:t>
            </a:r>
            <a:r>
              <a:rPr lang="fr-SN" dirty="0">
                <a:latin typeface="Garamond" panose="02020404030301010803" pitchFamily="18" charset="0"/>
              </a:rPr>
              <a:t>: Permet d’obtenir la valeur d’une propriété CSS pour le premier élément d’une sélection ou de définir les valeurs d’une ou de plusieurs propriétés CSS pour tous les éléments de la sélection ;</a:t>
            </a:r>
          </a:p>
          <a:p>
            <a:pPr lvl="0"/>
            <a:r>
              <a:rPr lang="fr-SN" b="1" dirty="0" err="1">
                <a:latin typeface="Garamond" panose="02020404030301010803" pitchFamily="18" charset="0"/>
              </a:rPr>
              <a:t>height</a:t>
            </a:r>
            <a:r>
              <a:rPr lang="fr-SN" b="1" dirty="0">
                <a:latin typeface="Garamond" panose="02020404030301010803" pitchFamily="18" charset="0"/>
              </a:rPr>
              <a:t>() </a:t>
            </a:r>
            <a:r>
              <a:rPr lang="fr-SN" dirty="0">
                <a:latin typeface="Garamond" panose="02020404030301010803" pitchFamily="18" charset="0"/>
              </a:rPr>
              <a:t>: Permet d’obtenir la hauteur de la boite élément du premier élément d’une sélection ou de définir cette hauteur pour tous les éléments de la sélection ;</a:t>
            </a:r>
          </a:p>
          <a:p>
            <a:pPr lvl="0"/>
            <a:r>
              <a:rPr lang="fr-SN" b="1" dirty="0" err="1">
                <a:latin typeface="Garamond" panose="02020404030301010803" pitchFamily="18" charset="0"/>
              </a:rPr>
              <a:t>innerHeight</a:t>
            </a:r>
            <a:r>
              <a:rPr lang="fr-SN" b="1" dirty="0">
                <a:latin typeface="Garamond" panose="02020404030301010803" pitchFamily="18" charset="0"/>
              </a:rPr>
              <a:t>() </a:t>
            </a:r>
            <a:r>
              <a:rPr lang="fr-SN" dirty="0">
                <a:latin typeface="Garamond" panose="02020404030301010803" pitchFamily="18" charset="0"/>
              </a:rPr>
              <a:t>: Idem </a:t>
            </a:r>
            <a:r>
              <a:rPr lang="fr-SN" dirty="0" err="1">
                <a:latin typeface="Garamond" panose="02020404030301010803" pitchFamily="18" charset="0"/>
              </a:rPr>
              <a:t>height</a:t>
            </a:r>
            <a:r>
              <a:rPr lang="fr-SN" dirty="0">
                <a:latin typeface="Garamond" panose="02020404030301010803" pitchFamily="18" charset="0"/>
              </a:rPr>
              <a:t>() mais inclut les marges intérieures (</a:t>
            </a:r>
            <a:r>
              <a:rPr lang="fr-SN" dirty="0" err="1">
                <a:latin typeface="Garamond" panose="02020404030301010803" pitchFamily="18" charset="0"/>
              </a:rPr>
              <a:t>padding</a:t>
            </a:r>
            <a:r>
              <a:rPr lang="fr-SN" dirty="0">
                <a:latin typeface="Garamond" panose="02020404030301010803" pitchFamily="18" charset="0"/>
              </a:rPr>
              <a:t>) dans le calcul ;</a:t>
            </a:r>
          </a:p>
          <a:p>
            <a:r>
              <a:rPr lang="fr-SN" b="1" dirty="0" err="1">
                <a:latin typeface="Garamond" panose="02020404030301010803" pitchFamily="18" charset="0"/>
              </a:rPr>
              <a:t>outerHeight</a:t>
            </a:r>
            <a:r>
              <a:rPr lang="fr-SN" b="1" dirty="0">
                <a:latin typeface="Garamond" panose="02020404030301010803" pitchFamily="18" charset="0"/>
              </a:rPr>
              <a:t>() </a:t>
            </a:r>
            <a:r>
              <a:rPr lang="fr-SN" dirty="0">
                <a:latin typeface="Garamond" panose="02020404030301010803" pitchFamily="18" charset="0"/>
              </a:rPr>
              <a:t>: Idem </a:t>
            </a:r>
            <a:r>
              <a:rPr lang="fr-SN" dirty="0" err="1">
                <a:latin typeface="Garamond" panose="02020404030301010803" pitchFamily="18" charset="0"/>
              </a:rPr>
              <a:t>height</a:t>
            </a:r>
            <a:r>
              <a:rPr lang="fr-SN" dirty="0">
                <a:latin typeface="Garamond" panose="02020404030301010803" pitchFamily="18" charset="0"/>
              </a:rPr>
              <a:t>() mais inclut les marges intérieures (</a:t>
            </a:r>
            <a:r>
              <a:rPr lang="fr-SN" dirty="0" err="1">
                <a:latin typeface="Garamond" panose="02020404030301010803" pitchFamily="18" charset="0"/>
              </a:rPr>
              <a:t>padding</a:t>
            </a:r>
            <a:r>
              <a:rPr lang="fr-SN" dirty="0">
                <a:latin typeface="Garamond" panose="02020404030301010803" pitchFamily="18" charset="0"/>
              </a:rPr>
              <a:t>), les bordures et de manière optionnelle les marges extérieures (</a:t>
            </a:r>
            <a:r>
              <a:rPr lang="fr-SN" dirty="0" err="1">
                <a:latin typeface="Garamond" panose="02020404030301010803" pitchFamily="18" charset="0"/>
              </a:rPr>
              <a:t>margin</a:t>
            </a:r>
            <a:r>
              <a:rPr lang="fr-SN" dirty="0">
                <a:latin typeface="Garamond" panose="02020404030301010803" pitchFamily="18" charset="0"/>
              </a:rPr>
              <a:t>) dans le calcul ;</a:t>
            </a:r>
          </a:p>
          <a:p>
            <a:pPr lvl="0"/>
            <a:endParaRPr lang="fr-SN" dirty="0">
              <a:latin typeface="Garamond" panose="02020404030301010803" pitchFamily="18" charset="0"/>
            </a:endParaRPr>
          </a:p>
        </p:txBody>
      </p:sp>
      <p:sp>
        <p:nvSpPr>
          <p:cNvPr id="6" name="ZoneTexte 5">
            <a:extLst>
              <a:ext uri="{FF2B5EF4-FFF2-40B4-BE49-F238E27FC236}">
                <a16:creationId xmlns:a16="http://schemas.microsoft.com/office/drawing/2014/main" id="{03F94989-FC2B-A249-9C40-8A14F49A867C}"/>
              </a:ext>
            </a:extLst>
          </p:cNvPr>
          <p:cNvSpPr txBox="1"/>
          <p:nvPr/>
        </p:nvSpPr>
        <p:spPr>
          <a:xfrm>
            <a:off x="4564826" y="761068"/>
            <a:ext cx="4372253" cy="4401205"/>
          </a:xfrm>
          <a:prstGeom prst="rect">
            <a:avLst/>
          </a:prstGeom>
          <a:noFill/>
        </p:spPr>
        <p:txBody>
          <a:bodyPr wrap="square" rtlCol="0">
            <a:spAutoFit/>
          </a:bodyPr>
          <a:lstStyle/>
          <a:p>
            <a:pPr lvl="0"/>
            <a:r>
              <a:rPr lang="fr-SN" b="1" dirty="0" err="1">
                <a:latin typeface="Garamond" panose="02020404030301010803" pitchFamily="18" charset="0"/>
              </a:rPr>
              <a:t>width</a:t>
            </a:r>
            <a:r>
              <a:rPr lang="fr-SN" b="1" dirty="0">
                <a:latin typeface="Garamond" panose="02020404030301010803" pitchFamily="18" charset="0"/>
              </a:rPr>
              <a:t>() </a:t>
            </a:r>
            <a:r>
              <a:rPr lang="fr-SN" dirty="0">
                <a:latin typeface="Garamond" panose="02020404030301010803" pitchFamily="18" charset="0"/>
              </a:rPr>
              <a:t>: Permet d’obtenir la largeur de la boite élément du premier élément d’une sélection ou de définir cette largeur pour tous les éléments de la sélection ;</a:t>
            </a:r>
          </a:p>
          <a:p>
            <a:pPr lvl="0"/>
            <a:r>
              <a:rPr lang="fr-SN" b="1" dirty="0" err="1">
                <a:latin typeface="Garamond" panose="02020404030301010803" pitchFamily="18" charset="0"/>
              </a:rPr>
              <a:t>innerWidth</a:t>
            </a:r>
            <a:r>
              <a:rPr lang="fr-SN" b="1" dirty="0">
                <a:latin typeface="Garamond" panose="02020404030301010803" pitchFamily="18" charset="0"/>
              </a:rPr>
              <a:t>() </a:t>
            </a:r>
            <a:r>
              <a:rPr lang="fr-SN" dirty="0">
                <a:latin typeface="Garamond" panose="02020404030301010803" pitchFamily="18" charset="0"/>
              </a:rPr>
              <a:t>: Idem </a:t>
            </a:r>
            <a:r>
              <a:rPr lang="fr-SN" dirty="0" err="1">
                <a:latin typeface="Garamond" panose="02020404030301010803" pitchFamily="18" charset="0"/>
              </a:rPr>
              <a:t>width</a:t>
            </a:r>
            <a:r>
              <a:rPr lang="fr-SN" dirty="0">
                <a:latin typeface="Garamond" panose="02020404030301010803" pitchFamily="18" charset="0"/>
              </a:rPr>
              <a:t>() mais inclut les marges intérieures (</a:t>
            </a:r>
            <a:r>
              <a:rPr lang="fr-SN" dirty="0" err="1">
                <a:latin typeface="Garamond" panose="02020404030301010803" pitchFamily="18" charset="0"/>
              </a:rPr>
              <a:t>padding</a:t>
            </a:r>
            <a:r>
              <a:rPr lang="fr-SN" dirty="0">
                <a:latin typeface="Garamond" panose="02020404030301010803" pitchFamily="18" charset="0"/>
              </a:rPr>
              <a:t>) dans le calcul ;</a:t>
            </a:r>
          </a:p>
          <a:p>
            <a:pPr lvl="0"/>
            <a:r>
              <a:rPr lang="fr-SN" b="1" dirty="0" err="1">
                <a:latin typeface="Garamond" panose="02020404030301010803" pitchFamily="18" charset="0"/>
              </a:rPr>
              <a:t>outerWidth</a:t>
            </a:r>
            <a:r>
              <a:rPr lang="fr-SN" b="1" dirty="0">
                <a:latin typeface="Garamond" panose="02020404030301010803" pitchFamily="18" charset="0"/>
              </a:rPr>
              <a:t>() </a:t>
            </a:r>
            <a:r>
              <a:rPr lang="fr-SN" dirty="0">
                <a:latin typeface="Garamond" panose="02020404030301010803" pitchFamily="18" charset="0"/>
              </a:rPr>
              <a:t>: Idem </a:t>
            </a:r>
            <a:r>
              <a:rPr lang="fr-SN" dirty="0" err="1">
                <a:latin typeface="Garamond" panose="02020404030301010803" pitchFamily="18" charset="0"/>
              </a:rPr>
              <a:t>width</a:t>
            </a:r>
            <a:r>
              <a:rPr lang="fr-SN" dirty="0">
                <a:latin typeface="Garamond" panose="02020404030301010803" pitchFamily="18" charset="0"/>
              </a:rPr>
              <a:t>() mais inclut les marges intérieures (</a:t>
            </a:r>
            <a:r>
              <a:rPr lang="fr-SN" dirty="0" err="1">
                <a:latin typeface="Garamond" panose="02020404030301010803" pitchFamily="18" charset="0"/>
              </a:rPr>
              <a:t>padding</a:t>
            </a:r>
            <a:r>
              <a:rPr lang="fr-SN" dirty="0">
                <a:latin typeface="Garamond" panose="02020404030301010803" pitchFamily="18" charset="0"/>
              </a:rPr>
              <a:t>), les bordures et de manière optionnelle les marges extérieures (</a:t>
            </a:r>
            <a:r>
              <a:rPr lang="fr-SN" dirty="0" err="1">
                <a:latin typeface="Garamond" panose="02020404030301010803" pitchFamily="18" charset="0"/>
              </a:rPr>
              <a:t>margin</a:t>
            </a:r>
            <a:r>
              <a:rPr lang="fr-SN" dirty="0">
                <a:latin typeface="Garamond" panose="02020404030301010803" pitchFamily="18" charset="0"/>
              </a:rPr>
              <a:t>) dans le calcul ;</a:t>
            </a:r>
          </a:p>
          <a:p>
            <a:pPr lvl="0"/>
            <a:r>
              <a:rPr lang="fr-SN" b="1" dirty="0">
                <a:latin typeface="Garamond" panose="02020404030301010803" pitchFamily="18" charset="0"/>
              </a:rPr>
              <a:t>offset() </a:t>
            </a:r>
            <a:r>
              <a:rPr lang="fr-SN" dirty="0">
                <a:latin typeface="Garamond" panose="02020404030301010803" pitchFamily="18" charset="0"/>
              </a:rPr>
              <a:t>: Permet d’obtenir les coordonnées actuelles du premier élément d’une sélection ou de définir les coordonnées de tous les éléments de la sélection relativement au document ;</a:t>
            </a:r>
          </a:p>
          <a:p>
            <a:pPr lvl="0"/>
            <a:r>
              <a:rPr lang="fr-SN" b="1" dirty="0" err="1">
                <a:latin typeface="Garamond" panose="02020404030301010803" pitchFamily="18" charset="0"/>
              </a:rPr>
              <a:t>scrollLeft</a:t>
            </a:r>
            <a:r>
              <a:rPr lang="fr-SN" b="1" dirty="0">
                <a:latin typeface="Garamond" panose="02020404030301010803" pitchFamily="18" charset="0"/>
              </a:rPr>
              <a:t>() </a:t>
            </a:r>
            <a:r>
              <a:rPr lang="fr-SN" dirty="0">
                <a:latin typeface="Garamond" panose="02020404030301010803" pitchFamily="18" charset="0"/>
              </a:rPr>
              <a:t>: Permet d’obtenir la position actuelle de la barre de défilement horizontale du premier élément d’une sélection ou de définir cette position tous les éléments de la sélection ;</a:t>
            </a:r>
          </a:p>
          <a:p>
            <a:pPr lvl="0"/>
            <a:r>
              <a:rPr lang="fr-SN" b="1" dirty="0" err="1">
                <a:latin typeface="Garamond" panose="02020404030301010803" pitchFamily="18" charset="0"/>
              </a:rPr>
              <a:t>scrollTop</a:t>
            </a:r>
            <a:r>
              <a:rPr lang="fr-SN" b="1" dirty="0">
                <a:latin typeface="Garamond" panose="02020404030301010803" pitchFamily="18" charset="0"/>
              </a:rPr>
              <a:t>() </a:t>
            </a:r>
            <a:r>
              <a:rPr lang="fr-SN" dirty="0">
                <a:latin typeface="Garamond" panose="02020404030301010803" pitchFamily="18" charset="0"/>
              </a:rPr>
              <a:t>: Permet d’obtenir la position actuelle de la barre de défilement verticale du premier élément d’une sélection ou de définir cette position tous les éléments de la sélection.</a:t>
            </a:r>
          </a:p>
        </p:txBody>
      </p:sp>
    </p:spTree>
    <p:extLst>
      <p:ext uri="{BB962C8B-B14F-4D97-AF65-F5344CB8AC3E}">
        <p14:creationId xmlns:p14="http://schemas.microsoft.com/office/powerpoint/2010/main" val="245439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Les fonctions</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5" name="ZoneTexte 4">
            <a:extLst>
              <a:ext uri="{FF2B5EF4-FFF2-40B4-BE49-F238E27FC236}">
                <a16:creationId xmlns:a16="http://schemas.microsoft.com/office/drawing/2014/main" id="{AEDB3FEF-3A61-1147-9F11-D8779623CABE}"/>
              </a:ext>
            </a:extLst>
          </p:cNvPr>
          <p:cNvSpPr txBox="1"/>
          <p:nvPr/>
        </p:nvSpPr>
        <p:spPr>
          <a:xfrm>
            <a:off x="119575" y="63951"/>
            <a:ext cx="4372253" cy="4832092"/>
          </a:xfrm>
          <a:prstGeom prst="rect">
            <a:avLst/>
          </a:prstGeom>
          <a:noFill/>
        </p:spPr>
        <p:txBody>
          <a:bodyPr wrap="square" rtlCol="0">
            <a:spAutoFit/>
          </a:bodyPr>
          <a:lstStyle/>
          <a:p>
            <a:pPr lvl="0"/>
            <a:r>
              <a:rPr lang="fr-SN" b="1" dirty="0">
                <a:latin typeface="Garamond" panose="02020404030301010803" pitchFamily="18" charset="0"/>
              </a:rPr>
              <a:t>3. Récupérer ou modifier les propriétés CSS</a:t>
            </a:r>
            <a:endParaRPr lang="fr-SN" dirty="0">
              <a:latin typeface="Garamond" panose="02020404030301010803" pitchFamily="18" charset="0"/>
            </a:endParaRPr>
          </a:p>
          <a:p>
            <a:r>
              <a:rPr lang="fr-SN" b="1" dirty="0">
                <a:latin typeface="Garamond" panose="02020404030301010803" pitchFamily="18" charset="0"/>
              </a:rPr>
              <a:t> </a:t>
            </a:r>
            <a:endParaRPr lang="fr-SN" dirty="0">
              <a:latin typeface="Garamond" panose="02020404030301010803" pitchFamily="18" charset="0"/>
            </a:endParaRPr>
          </a:p>
          <a:p>
            <a:pPr lvl="0"/>
            <a:r>
              <a:rPr lang="fr-SN" dirty="0">
                <a:latin typeface="Garamond" panose="02020404030301010803" pitchFamily="18" charset="0"/>
              </a:rPr>
              <a:t>Récupération de la valeur de l'attribut CSS d'un élément : </a:t>
            </a:r>
          </a:p>
          <a:p>
            <a:r>
              <a:rPr lang="fr-SN" b="1" dirty="0">
                <a:latin typeface="Garamond" panose="02020404030301010803" pitchFamily="18" charset="0"/>
              </a:rPr>
              <a:t>           .</a:t>
            </a:r>
            <a:r>
              <a:rPr lang="fr-SN" b="1" dirty="0" err="1">
                <a:latin typeface="Garamond" panose="02020404030301010803" pitchFamily="18" charset="0"/>
              </a:rPr>
              <a:t>css</a:t>
            </a:r>
            <a:r>
              <a:rPr lang="fr-SN" b="1" dirty="0">
                <a:latin typeface="Garamond" panose="02020404030301010803" pitchFamily="18" charset="0"/>
              </a:rPr>
              <a:t>('</a:t>
            </a:r>
            <a:r>
              <a:rPr lang="fr-SN" b="1" dirty="0" err="1">
                <a:latin typeface="Garamond" panose="02020404030301010803" pitchFamily="18" charset="0"/>
              </a:rPr>
              <a:t>color</a:t>
            </a:r>
            <a:r>
              <a:rPr lang="fr-SN" b="1" dirty="0">
                <a:latin typeface="Garamond" panose="02020404030301010803" pitchFamily="18" charset="0"/>
              </a:rPr>
              <a:t>')</a:t>
            </a:r>
            <a:r>
              <a:rPr lang="fr-SN" dirty="0">
                <a:latin typeface="Garamond" panose="02020404030301010803" pitchFamily="18" charset="0"/>
              </a:rPr>
              <a:t> renvoie la couleur de l'élément </a:t>
            </a:r>
          </a:p>
          <a:p>
            <a:pPr lvl="0"/>
            <a:r>
              <a:rPr lang="fr-SN" dirty="0">
                <a:latin typeface="Garamond" panose="02020404030301010803" pitchFamily="18" charset="0"/>
              </a:rPr>
              <a:t>Attribution d'une valeur à l'attribut CSS d'un élément : </a:t>
            </a:r>
          </a:p>
          <a:p>
            <a:r>
              <a:rPr lang="fr-SN" b="1" dirty="0">
                <a:latin typeface="Garamond" panose="02020404030301010803" pitchFamily="18" charset="0"/>
              </a:rPr>
              <a:t>           .</a:t>
            </a:r>
            <a:r>
              <a:rPr lang="fr-SN" b="1" dirty="0" err="1">
                <a:latin typeface="Garamond" panose="02020404030301010803" pitchFamily="18" charset="0"/>
              </a:rPr>
              <a:t>css</a:t>
            </a:r>
            <a:r>
              <a:rPr lang="fr-SN" b="1" dirty="0">
                <a:latin typeface="Garamond" panose="02020404030301010803" pitchFamily="18" charset="0"/>
              </a:rPr>
              <a:t>('</a:t>
            </a:r>
            <a:r>
              <a:rPr lang="fr-SN" b="1" dirty="0" err="1">
                <a:latin typeface="Garamond" panose="02020404030301010803" pitchFamily="18" charset="0"/>
              </a:rPr>
              <a:t>color</a:t>
            </a:r>
            <a:r>
              <a:rPr lang="fr-SN" b="1" dirty="0">
                <a:latin typeface="Garamond" panose="02020404030301010803" pitchFamily="18" charset="0"/>
              </a:rPr>
              <a:t>','</a:t>
            </a:r>
            <a:r>
              <a:rPr lang="fr-SN" b="1" dirty="0" err="1">
                <a:latin typeface="Garamond" panose="02020404030301010803" pitchFamily="18" charset="0"/>
              </a:rPr>
              <a:t>red</a:t>
            </a:r>
            <a:r>
              <a:rPr lang="fr-SN" b="1" dirty="0">
                <a:latin typeface="Garamond" panose="02020404030301010803" pitchFamily="18" charset="0"/>
              </a:rPr>
              <a:t>')</a:t>
            </a:r>
            <a:r>
              <a:rPr lang="fr-SN" dirty="0">
                <a:latin typeface="Garamond" panose="02020404030301010803" pitchFamily="18" charset="0"/>
              </a:rPr>
              <a:t> attribue la couleur rouge à l'élément </a:t>
            </a:r>
          </a:p>
          <a:p>
            <a:pPr lvl="0"/>
            <a:r>
              <a:rPr lang="fr-SN" dirty="0">
                <a:latin typeface="Garamond" panose="02020404030301010803" pitchFamily="18" charset="0"/>
              </a:rPr>
              <a:t>Attribution d'une valeur à l'attribut CSS des éléments de classe CSS «id» en fonction de leur valeur actuelle à l'aide d'une fonction : </a:t>
            </a:r>
          </a:p>
          <a:p>
            <a:r>
              <a:rPr lang="fr-SN" dirty="0">
                <a:latin typeface="Garamond" panose="02020404030301010803" pitchFamily="18" charset="0"/>
              </a:rPr>
              <a:t>var </a:t>
            </a:r>
            <a:r>
              <a:rPr lang="fr-SN" dirty="0" err="1">
                <a:latin typeface="Garamond" panose="02020404030301010803" pitchFamily="18" charset="0"/>
              </a:rPr>
              <a:t>tailleActuelle</a:t>
            </a:r>
            <a:r>
              <a:rPr lang="fr-SN" dirty="0">
                <a:latin typeface="Garamond" panose="02020404030301010803" pitchFamily="18" charset="0"/>
              </a:rPr>
              <a:t> = </a:t>
            </a:r>
          </a:p>
          <a:p>
            <a:r>
              <a:rPr lang="fr-SN" dirty="0">
                <a:latin typeface="Garamond" panose="02020404030301010803" pitchFamily="18" charset="0"/>
              </a:rPr>
              <a:t>    </a:t>
            </a:r>
            <a:r>
              <a:rPr lang="fr-SN" dirty="0" err="1">
                <a:latin typeface="Garamond" panose="02020404030301010803" pitchFamily="18" charset="0"/>
              </a:rPr>
              <a:t>parseInt</a:t>
            </a:r>
            <a:r>
              <a:rPr lang="fr-SN" dirty="0">
                <a:latin typeface="Garamond" panose="02020404030301010803" pitchFamily="18" charset="0"/>
              </a:rPr>
              <a:t>($('#id').</a:t>
            </a:r>
            <a:r>
              <a:rPr lang="fr-SN" dirty="0" err="1">
                <a:latin typeface="Garamond" panose="02020404030301010803" pitchFamily="18" charset="0"/>
              </a:rPr>
              <a:t>css</a:t>
            </a:r>
            <a:r>
              <a:rPr lang="fr-SN" dirty="0">
                <a:latin typeface="Garamond" panose="02020404030301010803" pitchFamily="18" charset="0"/>
              </a:rPr>
              <a:t>("font-size")); </a:t>
            </a:r>
          </a:p>
          <a:p>
            <a:r>
              <a:rPr lang="fr-SN" dirty="0">
                <a:latin typeface="Garamond" panose="02020404030301010803" pitchFamily="18" charset="0"/>
              </a:rPr>
              <a:t> </a:t>
            </a:r>
          </a:p>
          <a:p>
            <a:r>
              <a:rPr lang="fr-SN" dirty="0">
                <a:latin typeface="Garamond" panose="02020404030301010803" pitchFamily="18" charset="0"/>
              </a:rPr>
              <a:t>$('#id').</a:t>
            </a:r>
            <a:r>
              <a:rPr lang="fr-SN" dirty="0" err="1">
                <a:latin typeface="Garamond" panose="02020404030301010803" pitchFamily="18" charset="0"/>
              </a:rPr>
              <a:t>css</a:t>
            </a:r>
            <a:r>
              <a:rPr lang="fr-SN" dirty="0">
                <a:latin typeface="Garamond" panose="02020404030301010803" pitchFamily="18" charset="0"/>
              </a:rPr>
              <a:t>("font-size",</a:t>
            </a:r>
            <a:r>
              <a:rPr lang="fr-SN" dirty="0" err="1">
                <a:latin typeface="Garamond" panose="02020404030301010803" pitchFamily="18" charset="0"/>
              </a:rPr>
              <a:t>function</a:t>
            </a:r>
            <a:r>
              <a:rPr lang="fr-SN" dirty="0">
                <a:latin typeface="Garamond" panose="02020404030301010803" pitchFamily="18" charset="0"/>
              </a:rPr>
              <a:t>(){ </a:t>
            </a:r>
          </a:p>
          <a:p>
            <a:r>
              <a:rPr lang="fr-SN" dirty="0">
                <a:latin typeface="Garamond" panose="02020404030301010803" pitchFamily="18" charset="0"/>
              </a:rPr>
              <a:t>      return tailleActuelle+10; </a:t>
            </a:r>
          </a:p>
          <a:p>
            <a:r>
              <a:rPr lang="fr-SN" dirty="0">
                <a:latin typeface="Garamond" panose="02020404030301010803" pitchFamily="18" charset="0"/>
              </a:rPr>
              <a:t>}); </a:t>
            </a:r>
          </a:p>
          <a:p>
            <a:r>
              <a:rPr lang="fr-SN" dirty="0">
                <a:latin typeface="Garamond" panose="02020404030301010803" pitchFamily="18" charset="0"/>
              </a:rPr>
              <a:t>augmente de 10 points la taille de police de caractères des éléments de classe «id» </a:t>
            </a:r>
          </a:p>
          <a:p>
            <a:pPr lvl="0"/>
            <a:r>
              <a:rPr lang="fr-SN" dirty="0">
                <a:latin typeface="Garamond" panose="02020404030301010803" pitchFamily="18" charset="0"/>
              </a:rPr>
              <a:t> Attribution d'un ensemble de valeurs à un ensemble d'attributs CSS d'un élément : </a:t>
            </a:r>
            <a:r>
              <a:rPr lang="fr-SN" b="1" dirty="0">
                <a:latin typeface="Garamond" panose="02020404030301010803" pitchFamily="18" charset="0"/>
              </a:rPr>
              <a:t>.</a:t>
            </a:r>
            <a:r>
              <a:rPr lang="fr-SN" b="1" dirty="0" err="1">
                <a:latin typeface="Garamond" panose="02020404030301010803" pitchFamily="18" charset="0"/>
              </a:rPr>
              <a:t>css</a:t>
            </a:r>
            <a:r>
              <a:rPr lang="fr-SN" b="1" dirty="0">
                <a:latin typeface="Garamond" panose="02020404030301010803" pitchFamily="18" charset="0"/>
              </a:rPr>
              <a:t>({'border' : '1px </a:t>
            </a:r>
            <a:r>
              <a:rPr lang="fr-SN" b="1" dirty="0" err="1">
                <a:latin typeface="Garamond" panose="02020404030301010803" pitchFamily="18" charset="0"/>
              </a:rPr>
              <a:t>solid</a:t>
            </a:r>
            <a:r>
              <a:rPr lang="fr-SN" b="1" dirty="0">
                <a:latin typeface="Garamond" panose="02020404030301010803" pitchFamily="18" charset="0"/>
              </a:rPr>
              <a:t> black', '</a:t>
            </a:r>
            <a:r>
              <a:rPr lang="fr-SN" b="1" dirty="0" err="1">
                <a:latin typeface="Garamond" panose="02020404030301010803" pitchFamily="18" charset="0"/>
              </a:rPr>
              <a:t>color</a:t>
            </a:r>
            <a:r>
              <a:rPr lang="fr-SN" b="1" dirty="0">
                <a:latin typeface="Garamond" panose="02020404030301010803" pitchFamily="18" charset="0"/>
              </a:rPr>
              <a:t>' : '</a:t>
            </a:r>
            <a:r>
              <a:rPr lang="fr-SN" b="1" dirty="0" err="1">
                <a:latin typeface="Garamond" panose="02020404030301010803" pitchFamily="18" charset="0"/>
              </a:rPr>
              <a:t>red</a:t>
            </a:r>
            <a:r>
              <a:rPr lang="fr-SN" b="1" dirty="0">
                <a:latin typeface="Garamond" panose="02020404030301010803" pitchFamily="18" charset="0"/>
              </a:rPr>
              <a:t>'}) </a:t>
            </a:r>
            <a:r>
              <a:rPr lang="fr-SN" dirty="0">
                <a:latin typeface="Garamond" panose="02020404030301010803" pitchFamily="18" charset="0"/>
              </a:rPr>
              <a:t>attribue la couleur rouge à l'élément et lui ajoute une bordure noire.</a:t>
            </a:r>
          </a:p>
        </p:txBody>
      </p:sp>
      <p:sp>
        <p:nvSpPr>
          <p:cNvPr id="6" name="ZoneTexte 5">
            <a:extLst>
              <a:ext uri="{FF2B5EF4-FFF2-40B4-BE49-F238E27FC236}">
                <a16:creationId xmlns:a16="http://schemas.microsoft.com/office/drawing/2014/main" id="{03F94989-FC2B-A249-9C40-8A14F49A867C}"/>
              </a:ext>
            </a:extLst>
          </p:cNvPr>
          <p:cNvSpPr txBox="1"/>
          <p:nvPr/>
        </p:nvSpPr>
        <p:spPr>
          <a:xfrm>
            <a:off x="4559519" y="1356612"/>
            <a:ext cx="4372253" cy="2246769"/>
          </a:xfrm>
          <a:prstGeom prst="rect">
            <a:avLst/>
          </a:prstGeom>
          <a:noFill/>
        </p:spPr>
        <p:txBody>
          <a:bodyPr wrap="square" rtlCol="0">
            <a:spAutoFit/>
          </a:bodyPr>
          <a:lstStyle/>
          <a:p>
            <a:pPr lvl="0"/>
            <a:r>
              <a:rPr lang="fr-SN" b="1" dirty="0">
                <a:latin typeface="Garamond" panose="02020404030301010803" pitchFamily="18" charset="0"/>
              </a:rPr>
              <a:t>4. Récupérer ou modifier la classe CSS</a:t>
            </a:r>
            <a:endParaRPr lang="fr-SN" dirty="0">
              <a:latin typeface="Garamond" panose="02020404030301010803" pitchFamily="18" charset="0"/>
            </a:endParaRPr>
          </a:p>
          <a:p>
            <a:r>
              <a:rPr lang="fr-SN" dirty="0">
                <a:latin typeface="Garamond" panose="02020404030301010803" pitchFamily="18" charset="0"/>
              </a:rPr>
              <a:t> </a:t>
            </a:r>
          </a:p>
          <a:p>
            <a:pPr lvl="0"/>
            <a:r>
              <a:rPr lang="fr-SN" b="1" dirty="0">
                <a:latin typeface="Garamond" panose="02020404030301010803" pitchFamily="18" charset="0"/>
              </a:rPr>
              <a:t>.</a:t>
            </a:r>
            <a:r>
              <a:rPr lang="fr-SN" b="1" dirty="0" err="1">
                <a:latin typeface="Garamond" panose="02020404030301010803" pitchFamily="18" charset="0"/>
              </a:rPr>
              <a:t>addClass</a:t>
            </a:r>
            <a:r>
              <a:rPr lang="fr-SN" b="1" dirty="0">
                <a:latin typeface="Garamond" panose="02020404030301010803" pitchFamily="18" charset="0"/>
              </a:rPr>
              <a:t>('</a:t>
            </a:r>
            <a:r>
              <a:rPr lang="fr-SN" b="1" dirty="0" err="1">
                <a:latin typeface="Garamond" panose="02020404030301010803" pitchFamily="18" charset="0"/>
              </a:rPr>
              <a:t>laClasse</a:t>
            </a:r>
            <a:r>
              <a:rPr lang="fr-SN" b="1" dirty="0">
                <a:latin typeface="Garamond" panose="02020404030301010803" pitchFamily="18" charset="0"/>
              </a:rPr>
              <a:t>')</a:t>
            </a:r>
            <a:r>
              <a:rPr lang="fr-SN" dirty="0">
                <a:latin typeface="Garamond" panose="02020404030301010803" pitchFamily="18" charset="0"/>
              </a:rPr>
              <a:t> : Ajoute la classe CSS </a:t>
            </a:r>
            <a:r>
              <a:rPr lang="fr-SN" dirty="0" err="1">
                <a:latin typeface="Garamond" panose="02020404030301010803" pitchFamily="18" charset="0"/>
              </a:rPr>
              <a:t>laClasse</a:t>
            </a:r>
            <a:r>
              <a:rPr lang="fr-SN" dirty="0">
                <a:latin typeface="Garamond" panose="02020404030301010803" pitchFamily="18" charset="0"/>
              </a:rPr>
              <a:t> à l'élément. </a:t>
            </a:r>
          </a:p>
          <a:p>
            <a:pPr lvl="0"/>
            <a:r>
              <a:rPr lang="fr-SN" dirty="0">
                <a:latin typeface="Garamond" panose="02020404030301010803" pitchFamily="18" charset="0"/>
              </a:rPr>
              <a:t> </a:t>
            </a:r>
            <a:r>
              <a:rPr lang="fr-SN" b="1" dirty="0">
                <a:latin typeface="Garamond" panose="02020404030301010803" pitchFamily="18" charset="0"/>
              </a:rPr>
              <a:t>.</a:t>
            </a:r>
            <a:r>
              <a:rPr lang="fr-SN" b="1" dirty="0" err="1">
                <a:latin typeface="Garamond" panose="02020404030301010803" pitchFamily="18" charset="0"/>
              </a:rPr>
              <a:t>removeClass</a:t>
            </a:r>
            <a:r>
              <a:rPr lang="fr-SN" b="1" dirty="0">
                <a:latin typeface="Garamond" panose="02020404030301010803" pitchFamily="18" charset="0"/>
              </a:rPr>
              <a:t>('</a:t>
            </a:r>
            <a:r>
              <a:rPr lang="fr-SN" b="1" dirty="0" err="1">
                <a:latin typeface="Garamond" panose="02020404030301010803" pitchFamily="18" charset="0"/>
              </a:rPr>
              <a:t>laClasse</a:t>
            </a:r>
            <a:r>
              <a:rPr lang="fr-SN" b="1" dirty="0">
                <a:latin typeface="Garamond" panose="02020404030301010803" pitchFamily="18" charset="0"/>
              </a:rPr>
              <a:t>')</a:t>
            </a:r>
            <a:r>
              <a:rPr lang="fr-SN" dirty="0">
                <a:latin typeface="Garamond" panose="02020404030301010803" pitchFamily="18" charset="0"/>
              </a:rPr>
              <a:t> : Retire la classe CSS </a:t>
            </a:r>
            <a:r>
              <a:rPr lang="fr-SN" dirty="0" err="1">
                <a:latin typeface="Garamond" panose="02020404030301010803" pitchFamily="18" charset="0"/>
              </a:rPr>
              <a:t>laClasse</a:t>
            </a:r>
            <a:r>
              <a:rPr lang="fr-SN" dirty="0">
                <a:latin typeface="Garamond" panose="02020404030301010803" pitchFamily="18" charset="0"/>
              </a:rPr>
              <a:t> à l'élément.</a:t>
            </a:r>
          </a:p>
          <a:p>
            <a:pPr lvl="0"/>
            <a:r>
              <a:rPr lang="fr-SN" b="1" dirty="0">
                <a:latin typeface="Garamond" panose="02020404030301010803" pitchFamily="18" charset="0"/>
              </a:rPr>
              <a:t>.</a:t>
            </a:r>
            <a:r>
              <a:rPr lang="fr-SN" b="1" dirty="0" err="1">
                <a:latin typeface="Garamond" panose="02020404030301010803" pitchFamily="18" charset="0"/>
              </a:rPr>
              <a:t>toggleClass</a:t>
            </a:r>
            <a:r>
              <a:rPr lang="fr-SN" b="1" dirty="0">
                <a:latin typeface="Garamond" panose="02020404030301010803" pitchFamily="18" charset="0"/>
              </a:rPr>
              <a:t>('</a:t>
            </a:r>
            <a:r>
              <a:rPr lang="fr-SN" b="1" dirty="0" err="1">
                <a:latin typeface="Garamond" panose="02020404030301010803" pitchFamily="18" charset="0"/>
              </a:rPr>
              <a:t>laClasse</a:t>
            </a:r>
            <a:r>
              <a:rPr lang="fr-SN" b="1" dirty="0">
                <a:latin typeface="Garamond" panose="02020404030301010803" pitchFamily="18" charset="0"/>
              </a:rPr>
              <a:t>') </a:t>
            </a:r>
            <a:r>
              <a:rPr lang="fr-SN" dirty="0">
                <a:latin typeface="Garamond" panose="02020404030301010803" pitchFamily="18" charset="0"/>
              </a:rPr>
              <a:t>: Ajoute la classe CSS </a:t>
            </a:r>
            <a:r>
              <a:rPr lang="fr-SN" dirty="0" err="1">
                <a:latin typeface="Garamond" panose="02020404030301010803" pitchFamily="18" charset="0"/>
              </a:rPr>
              <a:t>laClasse</a:t>
            </a:r>
            <a:r>
              <a:rPr lang="fr-SN" dirty="0">
                <a:latin typeface="Garamond" panose="02020404030301010803" pitchFamily="18" charset="0"/>
              </a:rPr>
              <a:t> à l'élément s'il ne l'a pas, la lui retire sinon. </a:t>
            </a:r>
          </a:p>
          <a:p>
            <a:pPr lvl="0"/>
            <a:r>
              <a:rPr lang="fr-SN" dirty="0">
                <a:latin typeface="Garamond" panose="02020404030301010803" pitchFamily="18" charset="0"/>
              </a:rPr>
              <a:t>.</a:t>
            </a:r>
            <a:r>
              <a:rPr lang="fr-SN" b="1" dirty="0" err="1">
                <a:latin typeface="Garamond" panose="02020404030301010803" pitchFamily="18" charset="0"/>
              </a:rPr>
              <a:t>hasClass</a:t>
            </a:r>
            <a:r>
              <a:rPr lang="fr-SN" b="1" dirty="0">
                <a:latin typeface="Garamond" panose="02020404030301010803" pitchFamily="18" charset="0"/>
              </a:rPr>
              <a:t>('</a:t>
            </a:r>
            <a:r>
              <a:rPr lang="fr-SN" b="1" dirty="0" err="1">
                <a:latin typeface="Garamond" panose="02020404030301010803" pitchFamily="18" charset="0"/>
              </a:rPr>
              <a:t>laClasse</a:t>
            </a:r>
            <a:r>
              <a:rPr lang="fr-SN" b="1" dirty="0">
                <a:latin typeface="Garamond" panose="02020404030301010803" pitchFamily="18" charset="0"/>
              </a:rPr>
              <a:t>') </a:t>
            </a:r>
            <a:r>
              <a:rPr lang="fr-SN" dirty="0">
                <a:latin typeface="Garamond" panose="02020404030301010803" pitchFamily="18" charset="0"/>
              </a:rPr>
              <a:t>:Renvoie </a:t>
            </a:r>
            <a:r>
              <a:rPr lang="fr-SN" dirty="0" err="1">
                <a:latin typeface="Garamond" panose="02020404030301010803" pitchFamily="18" charset="0"/>
              </a:rPr>
              <a:t>true</a:t>
            </a:r>
            <a:r>
              <a:rPr lang="fr-SN" dirty="0">
                <a:latin typeface="Garamond" panose="02020404030301010803" pitchFamily="18" charset="0"/>
              </a:rPr>
              <a:t> si l'élément a la </a:t>
            </a:r>
            <a:r>
              <a:rPr lang="fr-SN" dirty="0" err="1">
                <a:latin typeface="Garamond" panose="02020404030301010803" pitchFamily="18" charset="0"/>
              </a:rPr>
              <a:t>classeCSS</a:t>
            </a:r>
            <a:r>
              <a:rPr lang="fr-SN" dirty="0">
                <a:latin typeface="Garamond" panose="02020404030301010803" pitchFamily="18" charset="0"/>
              </a:rPr>
              <a:t> </a:t>
            </a:r>
            <a:r>
              <a:rPr lang="fr-SN" dirty="0" err="1">
                <a:latin typeface="Garamond" panose="02020404030301010803" pitchFamily="18" charset="0"/>
              </a:rPr>
              <a:t>laClasse</a:t>
            </a:r>
            <a:r>
              <a:rPr lang="fr-SN" dirty="0">
                <a:latin typeface="Garamond" panose="02020404030301010803" pitchFamily="18" charset="0"/>
              </a:rPr>
              <a:t>, false sinon</a:t>
            </a:r>
          </a:p>
        </p:txBody>
      </p:sp>
    </p:spTree>
    <p:extLst>
      <p:ext uri="{BB962C8B-B14F-4D97-AF65-F5344CB8AC3E}">
        <p14:creationId xmlns:p14="http://schemas.microsoft.com/office/powerpoint/2010/main" val="308335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Vue d’ensemble</a:t>
            </a:r>
            <a:endParaRPr sz="1200" b="1" dirty="0"/>
          </a:p>
        </p:txBody>
      </p:sp>
      <p:pic>
        <p:nvPicPr>
          <p:cNvPr id="62" name="Google Shape;62;p14"/>
          <p:cNvPicPr preferRelativeResize="0"/>
          <p:nvPr/>
        </p:nvPicPr>
        <p:blipFill>
          <a:blip r:embed="rId3">
            <a:alphaModFix/>
          </a:blip>
          <a:stretch>
            <a:fillRect/>
          </a:stretch>
        </p:blipFill>
        <p:spPr>
          <a:xfrm>
            <a:off x="453600" y="210375"/>
            <a:ext cx="622800" cy="622800"/>
          </a:xfrm>
          <a:prstGeom prst="rect">
            <a:avLst/>
          </a:prstGeom>
          <a:noFill/>
          <a:ln>
            <a:noFill/>
          </a:ln>
        </p:spPr>
      </p:pic>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2" name="ZoneTexte 1">
            <a:extLst>
              <a:ext uri="{FF2B5EF4-FFF2-40B4-BE49-F238E27FC236}">
                <a16:creationId xmlns:a16="http://schemas.microsoft.com/office/drawing/2014/main" id="{8CFD0A65-C260-694E-8697-0DBDE07275E1}"/>
              </a:ext>
            </a:extLst>
          </p:cNvPr>
          <p:cNvSpPr txBox="1"/>
          <p:nvPr/>
        </p:nvSpPr>
        <p:spPr>
          <a:xfrm>
            <a:off x="2313624" y="1158734"/>
            <a:ext cx="4516752" cy="3477875"/>
          </a:xfrm>
          <a:prstGeom prst="rect">
            <a:avLst/>
          </a:prstGeom>
          <a:noFill/>
        </p:spPr>
        <p:txBody>
          <a:bodyPr wrap="square" rtlCol="0">
            <a:spAutoFit/>
          </a:bodyPr>
          <a:lstStyle/>
          <a:p>
            <a:pPr marL="400050" indent="-400050">
              <a:buFont typeface="+mj-lt"/>
              <a:buAutoNum type="romanUcPeriod"/>
            </a:pPr>
            <a:r>
              <a:rPr lang="fr-SN" sz="2000" b="1" dirty="0">
                <a:latin typeface="Garamond" panose="02020404030301010803" pitchFamily="18" charset="0"/>
              </a:rPr>
              <a:t>Introduction</a:t>
            </a:r>
          </a:p>
          <a:p>
            <a:pPr marL="400050" indent="-400050">
              <a:buFont typeface="+mj-lt"/>
              <a:buAutoNum type="romanUcPeriod"/>
            </a:pPr>
            <a:r>
              <a:rPr lang="fr-SN" sz="2000" b="1" dirty="0">
                <a:latin typeface="Garamond" panose="02020404030301010803" pitchFamily="18" charset="0"/>
              </a:rPr>
              <a:t>Avantages</a:t>
            </a:r>
          </a:p>
          <a:p>
            <a:pPr marL="400050" indent="-400050">
              <a:buFont typeface="+mj-lt"/>
              <a:buAutoNum type="romanUcPeriod"/>
            </a:pPr>
            <a:r>
              <a:rPr lang="fr-SN" sz="2000" b="1" dirty="0">
                <a:latin typeface="Garamond" panose="02020404030301010803" pitchFamily="18" charset="0"/>
              </a:rPr>
              <a:t>Principe de jQuery</a:t>
            </a:r>
          </a:p>
          <a:p>
            <a:pPr marL="400050" indent="-400050">
              <a:buFont typeface="+mj-lt"/>
              <a:buAutoNum type="romanUcPeriod"/>
            </a:pPr>
            <a:r>
              <a:rPr lang="fr-SN" sz="2000" b="1" dirty="0">
                <a:latin typeface="Garamond" panose="02020404030301010803" pitchFamily="18" charset="0"/>
              </a:rPr>
              <a:t>Utilisation</a:t>
            </a:r>
          </a:p>
          <a:p>
            <a:pPr marL="400050" indent="-400050">
              <a:buFont typeface="+mj-lt"/>
              <a:buAutoNum type="romanUcPeriod"/>
            </a:pPr>
            <a:r>
              <a:rPr lang="fr-SN" sz="2000" b="1" dirty="0">
                <a:latin typeface="Garamond" panose="02020404030301010803" pitchFamily="18" charset="0"/>
              </a:rPr>
              <a:t>Sélecteurs</a:t>
            </a:r>
          </a:p>
          <a:p>
            <a:pPr marL="400050" indent="-400050">
              <a:buFont typeface="+mj-lt"/>
              <a:buAutoNum type="romanUcPeriod"/>
            </a:pPr>
            <a:r>
              <a:rPr lang="fr-SN" sz="2000" b="1" dirty="0">
                <a:latin typeface="Garamond" panose="02020404030301010803" pitchFamily="18" charset="0"/>
              </a:rPr>
              <a:t>Fonctions</a:t>
            </a:r>
          </a:p>
          <a:p>
            <a:pPr marL="400050" indent="-400050">
              <a:buFont typeface="+mj-lt"/>
              <a:buAutoNum type="romanUcPeriod"/>
            </a:pPr>
            <a:r>
              <a:rPr lang="fr-SN" sz="2000" b="1" dirty="0">
                <a:latin typeface="Garamond" panose="02020404030301010803" pitchFamily="18" charset="0"/>
              </a:rPr>
              <a:t>Evènements</a:t>
            </a:r>
          </a:p>
          <a:p>
            <a:pPr marL="400050" indent="-400050">
              <a:buFont typeface="+mj-lt"/>
              <a:buAutoNum type="romanUcPeriod"/>
            </a:pPr>
            <a:r>
              <a:rPr lang="fr-FR" sz="2000" b="1" dirty="0">
                <a:latin typeface="Garamond" panose="02020404030301010803" pitchFamily="18" charset="0"/>
              </a:rPr>
              <a:t>Ajax</a:t>
            </a:r>
          </a:p>
          <a:p>
            <a:pPr marL="400050" indent="-400050">
              <a:buFont typeface="+mj-lt"/>
              <a:buAutoNum type="romanUcPeriod"/>
            </a:pPr>
            <a:r>
              <a:rPr lang="fr-SN" sz="2000" b="1" dirty="0">
                <a:latin typeface="Garamond" panose="02020404030301010803" pitchFamily="18" charset="0"/>
              </a:rPr>
              <a:t>Sérialisation des Données des Formulaires</a:t>
            </a:r>
          </a:p>
          <a:p>
            <a:pPr marL="400050" indent="-400050">
              <a:buFont typeface="+mj-lt"/>
              <a:buAutoNum type="romanUcPeriod"/>
            </a:pPr>
            <a:r>
              <a:rPr lang="fr-SN" sz="2000" b="1" dirty="0">
                <a:latin typeface="Garamond" panose="02020404030301010803" pitchFamily="18" charset="0"/>
              </a:rPr>
              <a:t>Liste des méthodes jQuery Ajax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BE50BF-001C-A94D-AA92-E75A8E5EDB48}"/>
              </a:ext>
            </a:extLst>
          </p:cNvPr>
          <p:cNvSpPr txBox="1"/>
          <p:nvPr/>
        </p:nvSpPr>
        <p:spPr>
          <a:xfrm>
            <a:off x="2304865" y="3180151"/>
            <a:ext cx="4534270" cy="523220"/>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AJAX</a:t>
            </a:r>
          </a:p>
        </p:txBody>
      </p:sp>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691B67A9-8722-8148-86C0-89097BA92567}"/>
              </a:ext>
            </a:extLst>
          </p:cNvPr>
          <p:cNvPicPr>
            <a:picLocks noChangeAspect="1"/>
          </p:cNvPicPr>
          <p:nvPr/>
        </p:nvPicPr>
        <p:blipFill>
          <a:blip r:embed="rId3"/>
          <a:stretch>
            <a:fillRect/>
          </a:stretch>
        </p:blipFill>
        <p:spPr>
          <a:xfrm>
            <a:off x="2946400" y="1668851"/>
            <a:ext cx="3251200" cy="1511300"/>
          </a:xfrm>
          <a:prstGeom prst="rect">
            <a:avLst/>
          </a:prstGeom>
        </p:spPr>
      </p:pic>
    </p:spTree>
    <p:extLst>
      <p:ext uri="{BB962C8B-B14F-4D97-AF65-F5344CB8AC3E}">
        <p14:creationId xmlns:p14="http://schemas.microsoft.com/office/powerpoint/2010/main" val="134437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AJAX</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5" name="ZoneTexte 4">
            <a:extLst>
              <a:ext uri="{FF2B5EF4-FFF2-40B4-BE49-F238E27FC236}">
                <a16:creationId xmlns:a16="http://schemas.microsoft.com/office/drawing/2014/main" id="{AEDB3FEF-3A61-1147-9F11-D8779623CABE}"/>
              </a:ext>
            </a:extLst>
          </p:cNvPr>
          <p:cNvSpPr txBox="1"/>
          <p:nvPr/>
        </p:nvSpPr>
        <p:spPr>
          <a:xfrm>
            <a:off x="83361" y="1125200"/>
            <a:ext cx="8860892" cy="1384995"/>
          </a:xfrm>
          <a:prstGeom prst="rect">
            <a:avLst/>
          </a:prstGeom>
          <a:noFill/>
        </p:spPr>
        <p:txBody>
          <a:bodyPr wrap="square" rtlCol="0">
            <a:spAutoFit/>
          </a:bodyPr>
          <a:lstStyle/>
          <a:p>
            <a:pPr algn="just"/>
            <a:r>
              <a:rPr lang="fr-SN" dirty="0">
                <a:latin typeface="Garamond" panose="02020404030301010803" pitchFamily="18" charset="0"/>
              </a:rPr>
              <a:t>Le terme AJAX est l’abréviation de “</a:t>
            </a:r>
            <a:r>
              <a:rPr lang="fr-SN" dirty="0" err="1">
                <a:latin typeface="Garamond" panose="02020404030301010803" pitchFamily="18" charset="0"/>
              </a:rPr>
              <a:t>Asynchronous</a:t>
            </a:r>
            <a:r>
              <a:rPr lang="fr-SN" dirty="0">
                <a:latin typeface="Garamond" panose="02020404030301010803" pitchFamily="18" charset="0"/>
              </a:rPr>
              <a:t> JavaScript and XML”. L’AJAX n’est pas un langage de programmation mais correspond plutôt à un ensemble de techniques utilisant des technologies diverses pour communiquer avec le serveur (notamment envoyer et récupérer des données) de façon asynchrone, c’est-à-dire sans avoir à recharger la page.</a:t>
            </a:r>
          </a:p>
          <a:p>
            <a:pPr algn="just"/>
            <a:r>
              <a:rPr lang="fr-SN" dirty="0">
                <a:latin typeface="Garamond" panose="02020404030301010803" pitchFamily="18" charset="0"/>
              </a:rPr>
              <a:t>Avant l’utilisation de code asynchrone et l’AJAX, la moindre action de l’utilisateur (envoi ou demande de données) résultait par le chargement d’une nouvelle page envoyée par le serveur. Ce processus était inefficace, lent, et peu agréable pour l’utilisateur.</a:t>
            </a:r>
          </a:p>
        </p:txBody>
      </p:sp>
      <p:sp>
        <p:nvSpPr>
          <p:cNvPr id="7" name="ZoneTexte 6">
            <a:extLst>
              <a:ext uri="{FF2B5EF4-FFF2-40B4-BE49-F238E27FC236}">
                <a16:creationId xmlns:a16="http://schemas.microsoft.com/office/drawing/2014/main" id="{44B85555-890D-E144-B818-71C440869965}"/>
              </a:ext>
            </a:extLst>
          </p:cNvPr>
          <p:cNvSpPr txBox="1"/>
          <p:nvPr/>
        </p:nvSpPr>
        <p:spPr>
          <a:xfrm>
            <a:off x="101468" y="2555648"/>
            <a:ext cx="8860892" cy="2031325"/>
          </a:xfrm>
          <a:prstGeom prst="rect">
            <a:avLst/>
          </a:prstGeom>
          <a:noFill/>
        </p:spPr>
        <p:txBody>
          <a:bodyPr wrap="square" rtlCol="0">
            <a:spAutoFit/>
          </a:bodyPr>
          <a:lstStyle/>
          <a:p>
            <a:pPr algn="just"/>
            <a:r>
              <a:rPr lang="fr-SN" dirty="0">
                <a:latin typeface="Garamond" panose="02020404030301010803" pitchFamily="18" charset="0"/>
              </a:rPr>
              <a:t>Cette situation a amené à la création d’un objet nommé </a:t>
            </a:r>
            <a:r>
              <a:rPr lang="fr-SN" b="1" dirty="0" err="1">
                <a:latin typeface="Garamond" panose="02020404030301010803" pitchFamily="18" charset="0"/>
              </a:rPr>
              <a:t>XMLHttpRequest</a:t>
            </a:r>
            <a:r>
              <a:rPr lang="fr-SN" dirty="0">
                <a:latin typeface="Garamond" panose="02020404030301010803" pitchFamily="18" charset="0"/>
              </a:rPr>
              <a:t> permettant aux navigateurs de communiquer avec le serveur sans nécessiter de rechargement de page. </a:t>
            </a:r>
          </a:p>
          <a:p>
            <a:pPr algn="just"/>
            <a:r>
              <a:rPr lang="fr-SN" dirty="0">
                <a:latin typeface="Garamond" panose="02020404030301010803" pitchFamily="18" charset="0"/>
              </a:rPr>
              <a:t>Cet objet a été au </a:t>
            </a:r>
            <a:r>
              <a:rPr lang="fr-SN" dirty="0" err="1">
                <a:latin typeface="Garamond" panose="02020404030301010803" pitchFamily="18" charset="0"/>
              </a:rPr>
              <a:t>coeur</a:t>
            </a:r>
            <a:r>
              <a:rPr lang="fr-SN" dirty="0">
                <a:latin typeface="Garamond" panose="02020404030301010803" pitchFamily="18" charset="0"/>
              </a:rPr>
              <a:t> de l’AJAX pendant des années et est aujourd’hui encore très utilisé. </a:t>
            </a:r>
          </a:p>
          <a:p>
            <a:pPr algn="just"/>
            <a:r>
              <a:rPr lang="fr-SN" dirty="0">
                <a:latin typeface="Garamond" panose="02020404030301010803" pitchFamily="18" charset="0"/>
              </a:rPr>
              <a:t>A sa création, l’AJAX utilisait les technologies suivantes qui lui ont donné son nom :</a:t>
            </a:r>
          </a:p>
          <a:p>
            <a:pPr marL="285750" lvl="0" indent="-285750" algn="just">
              <a:buBlip>
                <a:blip r:embed="rId3"/>
              </a:buBlip>
            </a:pPr>
            <a:r>
              <a:rPr lang="fr-SN" dirty="0">
                <a:latin typeface="Garamond" panose="02020404030301010803" pitchFamily="18" charset="0"/>
              </a:rPr>
              <a:t>Le XML pour l’échange de données avec le serveur ;</a:t>
            </a:r>
          </a:p>
          <a:p>
            <a:pPr marL="285750" lvl="0" indent="-285750" algn="just">
              <a:buBlip>
                <a:blip r:embed="rId3"/>
              </a:buBlip>
            </a:pPr>
            <a:r>
              <a:rPr lang="fr-SN" dirty="0">
                <a:latin typeface="Garamond" panose="02020404030301010803" pitchFamily="18" charset="0"/>
              </a:rPr>
              <a:t>L’objet </a:t>
            </a:r>
            <a:r>
              <a:rPr lang="fr-SN" dirty="0" err="1">
                <a:latin typeface="Garamond" panose="02020404030301010803" pitchFamily="18" charset="0"/>
              </a:rPr>
              <a:t>XMLHttpRequest</a:t>
            </a:r>
            <a:r>
              <a:rPr lang="fr-SN" dirty="0">
                <a:latin typeface="Garamond" panose="02020404030301010803" pitchFamily="18" charset="0"/>
              </a:rPr>
              <a:t> pour la communication asynchrone ;</a:t>
            </a:r>
          </a:p>
          <a:p>
            <a:pPr marL="285750" lvl="0" indent="-285750" algn="just">
              <a:buBlip>
                <a:blip r:embed="rId3"/>
              </a:buBlip>
            </a:pPr>
            <a:r>
              <a:rPr lang="fr-SN" dirty="0">
                <a:latin typeface="Garamond" panose="02020404030301010803" pitchFamily="18" charset="0"/>
              </a:rPr>
              <a:t>Le JavaScript pour afficher les données de manière dynamique et permettre à l’utilisateur d’interagir avec les nouvelles informations ;</a:t>
            </a:r>
          </a:p>
          <a:p>
            <a:pPr marL="285750" lvl="0" indent="-285750" algn="just">
              <a:buBlip>
                <a:blip r:embed="rId3"/>
              </a:buBlip>
            </a:pPr>
            <a:r>
              <a:rPr lang="fr-SN" dirty="0">
                <a:latin typeface="Garamond" panose="02020404030301010803" pitchFamily="18" charset="0"/>
              </a:rPr>
              <a:t>Le HTML et le CSS pour la présentation des données.</a:t>
            </a:r>
          </a:p>
        </p:txBody>
      </p:sp>
    </p:spTree>
    <p:extLst>
      <p:ext uri="{BB962C8B-B14F-4D97-AF65-F5344CB8AC3E}">
        <p14:creationId xmlns:p14="http://schemas.microsoft.com/office/powerpoint/2010/main" val="78980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lvl="0" algn="r"/>
            <a:r>
              <a:rPr lang="fr" sz="1200" b="1" dirty="0"/>
              <a:t>AJAX</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5" name="ZoneTexte 4">
            <a:extLst>
              <a:ext uri="{FF2B5EF4-FFF2-40B4-BE49-F238E27FC236}">
                <a16:creationId xmlns:a16="http://schemas.microsoft.com/office/drawing/2014/main" id="{AEDB3FEF-3A61-1147-9F11-D8779623CABE}"/>
              </a:ext>
            </a:extLst>
          </p:cNvPr>
          <p:cNvSpPr txBox="1"/>
          <p:nvPr/>
        </p:nvSpPr>
        <p:spPr>
          <a:xfrm>
            <a:off x="163533" y="866184"/>
            <a:ext cx="8860892" cy="1600438"/>
          </a:xfrm>
          <a:prstGeom prst="rect">
            <a:avLst/>
          </a:prstGeom>
          <a:noFill/>
        </p:spPr>
        <p:txBody>
          <a:bodyPr wrap="square" rtlCol="0">
            <a:spAutoFit/>
          </a:bodyPr>
          <a:lstStyle/>
          <a:p>
            <a:pPr algn="just"/>
            <a:r>
              <a:rPr lang="fr-SN" dirty="0">
                <a:latin typeface="Garamond" panose="02020404030301010803" pitchFamily="18" charset="0"/>
              </a:rPr>
              <a:t>Aujourd’hui, le XML a été largement délaissé au profit du JSON (JavaScript Object Notation) qui est une notation qui permet d’échanger des données relativement simplement tandis que l’objet </a:t>
            </a:r>
            <a:r>
              <a:rPr lang="fr-SN" b="1" dirty="0" err="1">
                <a:latin typeface="Garamond" panose="02020404030301010803" pitchFamily="18" charset="0"/>
              </a:rPr>
              <a:t>XMLHttpRequest</a:t>
            </a:r>
            <a:r>
              <a:rPr lang="fr-SN" dirty="0">
                <a:latin typeface="Garamond" panose="02020404030301010803" pitchFamily="18" charset="0"/>
              </a:rPr>
              <a:t> est lentement en train de laisser sa place à la nouvelle API </a:t>
            </a:r>
            <a:r>
              <a:rPr lang="fr-SN" b="1" dirty="0" err="1">
                <a:latin typeface="Garamond" panose="02020404030301010803" pitchFamily="18" charset="0"/>
              </a:rPr>
              <a:t>Fetch</a:t>
            </a:r>
            <a:r>
              <a:rPr lang="fr-SN" dirty="0">
                <a:latin typeface="Garamond" panose="02020404030301010803" pitchFamily="18" charset="0"/>
              </a:rPr>
              <a:t>.</a:t>
            </a:r>
          </a:p>
          <a:p>
            <a:pPr algn="just"/>
            <a:endParaRPr lang="fr-SN" dirty="0">
              <a:latin typeface="Garamond" panose="02020404030301010803" pitchFamily="18" charset="0"/>
            </a:endParaRPr>
          </a:p>
          <a:p>
            <a:pPr algn="just"/>
            <a:r>
              <a:rPr lang="fr-SN" dirty="0">
                <a:latin typeface="Garamond" panose="02020404030301010803" pitchFamily="18" charset="0"/>
              </a:rPr>
              <a:t>“L’AJAX” ou plutôt “l’Ajax” est aujourd’hui un terme générique utilisé pour désigner toute technique côté client (côté navigateur) permettant d’envoyer et de récupérer des données depuis un serveur et de mettre à jour dynamiquement le DOM sans nécessiter l’actualisation complète de la page.</a:t>
            </a:r>
          </a:p>
        </p:txBody>
      </p:sp>
      <p:sp>
        <p:nvSpPr>
          <p:cNvPr id="11" name="Rectangle 5">
            <a:extLst>
              <a:ext uri="{FF2B5EF4-FFF2-40B4-BE49-F238E27FC236}">
                <a16:creationId xmlns:a16="http://schemas.microsoft.com/office/drawing/2014/main" id="{676EE914-48B4-6B42-9417-14B77E5AD5BA}"/>
              </a:ext>
            </a:extLst>
          </p:cNvPr>
          <p:cNvSpPr>
            <a:spLocks noChangeArrowheads="1"/>
          </p:cNvSpPr>
          <p:nvPr/>
        </p:nvSpPr>
        <p:spPr bwMode="auto">
          <a:xfrm>
            <a:off x="163533" y="2416994"/>
            <a:ext cx="840161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fr-FR" altLang="fr-FR"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1. Ajax et JQuery</a:t>
            </a:r>
            <a:endParaRPr kumimoji="0" lang="fr-FR" altLang="fr-FR"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Les demandes Ajax sont déclenchées par du code JavaScript : très schématiquement, on envoie une requête au serveur et on met en place des gestionnaires d’événements avec des fonctions de rappel pour traiter la réponse renvoyée.</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1" i="0" u="sng"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NB</a:t>
            </a:r>
            <a:r>
              <a:rPr kumimoji="0" lang="fr-FR" altLang="fr-FR"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 </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Comme l’Ajax fait appel à différentes technologies, cependant, l’implémentation d’un navigateur à l’autre peut être différente et un même code peut donc provoquer des comportements différents.</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jQuery fournit ici un support Ajax censé harmoniser ces différences et faire en sorte que nos requêtes s’exécutent de la même manière avec tous les navigateurs. </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jQuery met notamment à notre disposition une méthode globale </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ajax</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et des méthodes comme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getScript</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getJSON</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ou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$.post() ou </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load</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pour effectuer nos différentes opérations.</a:t>
            </a:r>
            <a:endParaRPr kumimoji="0" lang="fr-FR" altLang="fr-FR" b="0" i="0" u="none" strike="noStrike" cap="none" normalizeH="0" baseline="0" dirty="0">
              <a:ln>
                <a:noFill/>
              </a:ln>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3989429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AJAX</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3" name="Rectangle 7">
            <a:extLst>
              <a:ext uri="{FF2B5EF4-FFF2-40B4-BE49-F238E27FC236}">
                <a16:creationId xmlns:a16="http://schemas.microsoft.com/office/drawing/2014/main" id="{BBB4A85D-5C5A-C849-995B-A74289A5EECC}"/>
              </a:ext>
            </a:extLst>
          </p:cNvPr>
          <p:cNvSpPr>
            <a:spLocks noChangeArrowheads="1"/>
          </p:cNvSpPr>
          <p:nvPr/>
        </p:nvSpPr>
        <p:spPr bwMode="auto">
          <a:xfrm>
            <a:off x="163533" y="734822"/>
            <a:ext cx="73508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a:t>
            </a: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endParaRPr kumimoji="0" lang="fr-FR" altLang="fr-FR"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On utilisera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pour effectuer des opérations non destructives, c’est-à-dire pour des requêtes où on se contente de récupérer des données du serveur sans les modifier.</a:t>
            </a:r>
            <a:endParaRPr kumimoji="0" lang="fr-FR" altLang="fr-FR"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Exemple :</a:t>
            </a:r>
            <a:endParaRPr kumimoji="0" lang="fr-FR" altLang="fr-FR" sz="1200" b="0" i="0" u="none" strike="noStrike" cap="none" normalizeH="0" baseline="0" dirty="0">
              <a:ln>
                <a:noFill/>
              </a:ln>
              <a:solidFill>
                <a:schemeClr val="tx1"/>
              </a:solidFill>
              <a:effectLst/>
              <a:latin typeface="Garamond" panose="02020404030301010803" pitchFamily="18" charset="0"/>
            </a:endParaRPr>
          </a:p>
        </p:txBody>
      </p:sp>
      <p:sp>
        <p:nvSpPr>
          <p:cNvPr id="14" name="Rectangle 8">
            <a:extLst>
              <a:ext uri="{FF2B5EF4-FFF2-40B4-BE49-F238E27FC236}">
                <a16:creationId xmlns:a16="http://schemas.microsoft.com/office/drawing/2014/main" id="{FACC0D6E-FFB7-3941-AAB7-8BF5C8F1000C}"/>
              </a:ext>
            </a:extLst>
          </p:cNvPr>
          <p:cNvSpPr>
            <a:spLocks noChangeArrowheads="1"/>
          </p:cNvSpPr>
          <p:nvPr/>
        </p:nvSpPr>
        <p:spPr bwMode="auto">
          <a:xfrm>
            <a:off x="163532" y="1740753"/>
            <a:ext cx="73508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$.post()</a:t>
            </a:r>
            <a:r>
              <a:rPr kumimoji="0" lang="fr-FR" altLang="fr-FR" sz="12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endParaRPr kumimoji="0" lang="fr-FR" altLang="fr-FR"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A l’inverse, on utilisera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POST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pour effectuer des opérations destructives, c’est-à-dire pour des requêtes dont le but est de modifier des données stockées sur le serveur.</a:t>
            </a:r>
            <a:endParaRPr kumimoji="0" lang="fr-FR" altLang="fr-FR"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r>
              <a:rPr kumimoji="0" lang="fr-FR" altLang="fr-FR" sz="12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Exemple :</a:t>
            </a:r>
            <a:endParaRPr kumimoji="0" lang="fr-FR" altLang="fr-FR" sz="1200" b="0" i="0" u="none" strike="noStrike" cap="none" normalizeH="0" baseline="0" dirty="0">
              <a:ln>
                <a:noFill/>
              </a:ln>
              <a:solidFill>
                <a:schemeClr val="tx1"/>
              </a:solidFill>
              <a:effectLst/>
              <a:latin typeface="Garamond" panose="02020404030301010803" pitchFamily="18" charset="0"/>
            </a:endParaRPr>
          </a:p>
        </p:txBody>
      </p:sp>
      <p:sp>
        <p:nvSpPr>
          <p:cNvPr id="15" name="Rectangle 9">
            <a:extLst>
              <a:ext uri="{FF2B5EF4-FFF2-40B4-BE49-F238E27FC236}">
                <a16:creationId xmlns:a16="http://schemas.microsoft.com/office/drawing/2014/main" id="{1DADAFCB-2C69-3F48-8CD0-485004FBD464}"/>
              </a:ext>
            </a:extLst>
          </p:cNvPr>
          <p:cNvSpPr>
            <a:spLocks noChangeArrowheads="1"/>
          </p:cNvSpPr>
          <p:nvPr/>
        </p:nvSpPr>
        <p:spPr bwMode="auto">
          <a:xfrm>
            <a:off x="163532" y="2738990"/>
            <a:ext cx="579297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getScript</a:t>
            </a: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 ) :</a:t>
            </a:r>
            <a:endParaRPr kumimoji="0" lang="fr-FR" altLang="fr-FR"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permet d’ajouter un script à une page ;</a:t>
            </a:r>
            <a:endParaRPr kumimoji="0" lang="fr-FR" altLang="fr-FR"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Exemple :</a:t>
            </a:r>
            <a:endParaRPr kumimoji="0" lang="fr-FR" altLang="fr-FR" sz="1800" b="0" i="0" u="none" strike="noStrike" cap="none" normalizeH="0" baseline="0" dirty="0">
              <a:ln>
                <a:noFill/>
              </a:ln>
              <a:solidFill>
                <a:schemeClr val="tx1"/>
              </a:solidFill>
              <a:effectLst/>
              <a:latin typeface="Garamond" panose="02020404030301010803" pitchFamily="18" charset="0"/>
            </a:endParaRPr>
          </a:p>
        </p:txBody>
      </p:sp>
      <p:sp>
        <p:nvSpPr>
          <p:cNvPr id="16" name="Rectangle 10">
            <a:extLst>
              <a:ext uri="{FF2B5EF4-FFF2-40B4-BE49-F238E27FC236}">
                <a16:creationId xmlns:a16="http://schemas.microsoft.com/office/drawing/2014/main" id="{A7D36287-5275-0045-B4FE-EAE69FD92FFB}"/>
              </a:ext>
            </a:extLst>
          </p:cNvPr>
          <p:cNvSpPr>
            <a:spLocks noChangeArrowheads="1"/>
          </p:cNvSpPr>
          <p:nvPr/>
        </p:nvSpPr>
        <p:spPr bwMode="auto">
          <a:xfrm>
            <a:off x="163532" y="3583338"/>
            <a:ext cx="66736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getJSON</a:t>
            </a: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endParaRPr kumimoji="0" lang="fr-FR" altLang="fr-FR"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permet d’effectuer une requête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à l’URL fournie et demande à ce que du JSON soit renvoyé en réponse.</a:t>
            </a:r>
            <a:endParaRPr kumimoji="0" lang="fr-FR" altLang="fr-FR"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Exemple :</a:t>
            </a:r>
            <a:endParaRPr kumimoji="0" lang="fr-FR" altLang="fr-FR" sz="1200" b="0" i="0" u="none" strike="noStrike" cap="none" normalizeH="0" baseline="0" dirty="0">
              <a:ln>
                <a:noFill/>
              </a:ln>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13516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DE1DFD3B-9618-2A4B-923B-F50952F16AAB}"/>
              </a:ext>
            </a:extLst>
          </p:cNvPr>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AJAX</a:t>
            </a:r>
            <a:endParaRPr sz="1200" b="1" dirty="0"/>
          </a:p>
        </p:txBody>
      </p:sp>
      <p:cxnSp>
        <p:nvCxnSpPr>
          <p:cNvPr id="3" name="Google Shape;65;p14">
            <a:extLst>
              <a:ext uri="{FF2B5EF4-FFF2-40B4-BE49-F238E27FC236}">
                <a16:creationId xmlns:a16="http://schemas.microsoft.com/office/drawing/2014/main" id="{1F76A846-5115-9E42-8E3B-8A20EF9DC12B}"/>
              </a:ext>
            </a:extLst>
          </p:cNvPr>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4" name="Rectangle 3">
            <a:extLst>
              <a:ext uri="{FF2B5EF4-FFF2-40B4-BE49-F238E27FC236}">
                <a16:creationId xmlns:a16="http://schemas.microsoft.com/office/drawing/2014/main" id="{072ACD05-493B-C24A-96FF-53FC1907B1CB}"/>
              </a:ext>
            </a:extLst>
          </p:cNvPr>
          <p:cNvSpPr/>
          <p:nvPr/>
        </p:nvSpPr>
        <p:spPr>
          <a:xfrm>
            <a:off x="298764" y="1125200"/>
            <a:ext cx="8546472" cy="2893100"/>
          </a:xfrm>
          <a:prstGeom prst="rect">
            <a:avLst/>
          </a:prstGeom>
        </p:spPr>
        <p:txBody>
          <a:bodyPr wrap="square">
            <a:spAutoFit/>
          </a:bodyPr>
          <a:lstStyle/>
          <a:p>
            <a:pPr algn="just"/>
            <a:r>
              <a:rPr lang="fr-SN" b="1" u="sng" dirty="0">
                <a:solidFill>
                  <a:srgbClr val="FF0000"/>
                </a:solidFill>
                <a:latin typeface="Garamond" panose="02020404030301010803" pitchFamily="18" charset="0"/>
                <a:ea typeface="Times New Roman" panose="02020603050405020304" pitchFamily="18" charset="0"/>
              </a:rPr>
              <a:t>NB :</a:t>
            </a:r>
          </a:p>
          <a:p>
            <a:pPr algn="just"/>
            <a:r>
              <a:rPr lang="fr-SN" dirty="0">
                <a:solidFill>
                  <a:srgbClr val="333333"/>
                </a:solidFill>
                <a:latin typeface="Garamond" panose="02020404030301010803" pitchFamily="18" charset="0"/>
                <a:ea typeface="Times New Roman" panose="02020603050405020304" pitchFamily="18" charset="0"/>
              </a:rPr>
              <a:t>Lorsqu’on envoie une requête, il faut généralement préciser dans quel format on souhaite recevoir la réponse du serveur. On va pouvoir faire notre choix parmi les formats suivants :</a:t>
            </a:r>
            <a:endParaRPr lang="fr-SN" dirty="0">
              <a:latin typeface="Garamond" panose="02020404030301010803" pitchFamily="18" charset="0"/>
              <a:ea typeface="Times New Roman" panose="02020603050405020304" pitchFamily="18" charset="0"/>
            </a:endParaRPr>
          </a:p>
          <a:p>
            <a:pPr marL="342900" lvl="0" indent="-342900" algn="just">
              <a:buSzPts val="1000"/>
              <a:buFont typeface="Symbol" pitchFamily="2" charset="2"/>
              <a:buChar char=""/>
              <a:tabLst>
                <a:tab pos="457200" algn="l"/>
              </a:tabLst>
            </a:pPr>
            <a:r>
              <a:rPr lang="fr-SN" b="1" dirty="0" err="1">
                <a:solidFill>
                  <a:srgbClr val="333333"/>
                </a:solidFill>
                <a:latin typeface="Garamond" panose="02020404030301010803" pitchFamily="18" charset="0"/>
                <a:ea typeface="Times New Roman" panose="02020603050405020304" pitchFamily="18" charset="0"/>
              </a:rPr>
              <a:t>text</a:t>
            </a:r>
            <a:r>
              <a:rPr lang="fr-SN" b="1" dirty="0">
                <a:solidFill>
                  <a:srgbClr val="333333"/>
                </a:solidFill>
                <a:latin typeface="Garamond" panose="02020404030301010803" pitchFamily="18" charset="0"/>
                <a:ea typeface="Times New Roman" panose="02020603050405020304" pitchFamily="18" charset="0"/>
              </a:rPr>
              <a:t> </a:t>
            </a:r>
            <a:r>
              <a:rPr lang="fr-SN" dirty="0">
                <a:solidFill>
                  <a:srgbClr val="333333"/>
                </a:solidFill>
                <a:latin typeface="Garamond" panose="02020404030301010803" pitchFamily="18" charset="0"/>
                <a:ea typeface="Times New Roman" panose="02020603050405020304" pitchFamily="18" charset="0"/>
              </a:rPr>
              <a:t>= permet de transporter des chaines de caractères ;</a:t>
            </a:r>
          </a:p>
          <a:p>
            <a:pPr marL="342900" lvl="0" indent="-342900" algn="just">
              <a:buSzPts val="1000"/>
              <a:buFont typeface="Symbol" pitchFamily="2" charset="2"/>
              <a:buChar char=""/>
              <a:tabLst>
                <a:tab pos="457200" algn="l"/>
              </a:tabLst>
            </a:pPr>
            <a:r>
              <a:rPr lang="fr-SN" b="1" dirty="0">
                <a:solidFill>
                  <a:srgbClr val="333333"/>
                </a:solidFill>
                <a:latin typeface="Garamond" panose="02020404030301010803" pitchFamily="18" charset="0"/>
                <a:ea typeface="Times New Roman" panose="02020603050405020304" pitchFamily="18" charset="0"/>
              </a:rPr>
              <a:t>html</a:t>
            </a:r>
            <a:r>
              <a:rPr lang="fr-SN" dirty="0">
                <a:solidFill>
                  <a:srgbClr val="333333"/>
                </a:solidFill>
                <a:latin typeface="Garamond" panose="02020404030301010803" pitchFamily="18" charset="0"/>
                <a:ea typeface="Times New Roman" panose="02020603050405020304" pitchFamily="18" charset="0"/>
              </a:rPr>
              <a:t> = permet de transporter des blocs de code HTML qui vont être placés dans la page ;</a:t>
            </a:r>
          </a:p>
          <a:p>
            <a:pPr marL="342900" lvl="0" indent="-342900" algn="just">
              <a:buSzPts val="1000"/>
              <a:buFont typeface="Symbol" pitchFamily="2" charset="2"/>
              <a:buChar char=""/>
              <a:tabLst>
                <a:tab pos="457200" algn="l"/>
              </a:tabLst>
            </a:pPr>
            <a:r>
              <a:rPr lang="fr-SN" dirty="0">
                <a:solidFill>
                  <a:srgbClr val="333333"/>
                </a:solidFill>
                <a:latin typeface="Garamond" panose="02020404030301010803" pitchFamily="18" charset="0"/>
                <a:ea typeface="Times New Roman" panose="02020603050405020304" pitchFamily="18" charset="0"/>
              </a:rPr>
              <a:t>script = permet d’ajouter des scripts à la page ;</a:t>
            </a:r>
          </a:p>
          <a:p>
            <a:pPr marL="342900" lvl="0" indent="-342900" algn="just">
              <a:buSzPts val="1000"/>
              <a:buFont typeface="Symbol" pitchFamily="2" charset="2"/>
              <a:buChar char=""/>
              <a:tabLst>
                <a:tab pos="457200" algn="l"/>
              </a:tabLst>
            </a:pPr>
            <a:r>
              <a:rPr lang="fr-SN" b="1" dirty="0" err="1">
                <a:solidFill>
                  <a:srgbClr val="333333"/>
                </a:solidFill>
                <a:latin typeface="Garamond" panose="02020404030301010803" pitchFamily="18" charset="0"/>
                <a:ea typeface="Times New Roman" panose="02020603050405020304" pitchFamily="18" charset="0"/>
              </a:rPr>
              <a:t>json</a:t>
            </a:r>
            <a:r>
              <a:rPr lang="fr-SN" dirty="0">
                <a:solidFill>
                  <a:srgbClr val="333333"/>
                </a:solidFill>
                <a:latin typeface="Garamond" panose="02020404030301010803" pitchFamily="18" charset="0"/>
                <a:ea typeface="Times New Roman" panose="02020603050405020304" pitchFamily="18" charset="0"/>
              </a:rPr>
              <a:t> = permet de transporter des données au format JSON (des chaines, des tableaux ou des objets) ;</a:t>
            </a:r>
          </a:p>
          <a:p>
            <a:pPr marL="342900" lvl="0" indent="-342900" algn="just">
              <a:buSzPts val="1000"/>
              <a:buFont typeface="Symbol" pitchFamily="2" charset="2"/>
              <a:buChar char=""/>
              <a:tabLst>
                <a:tab pos="457200" algn="l"/>
              </a:tabLst>
            </a:pPr>
            <a:r>
              <a:rPr lang="fr-SN" b="1" dirty="0" err="1">
                <a:solidFill>
                  <a:srgbClr val="333333"/>
                </a:solidFill>
                <a:latin typeface="Garamond" panose="02020404030301010803" pitchFamily="18" charset="0"/>
                <a:ea typeface="Times New Roman" panose="02020603050405020304" pitchFamily="18" charset="0"/>
              </a:rPr>
              <a:t>jsonp</a:t>
            </a:r>
            <a:r>
              <a:rPr lang="fr-SN" dirty="0">
                <a:solidFill>
                  <a:srgbClr val="333333"/>
                </a:solidFill>
                <a:latin typeface="Garamond" panose="02020404030301010803" pitchFamily="18" charset="0"/>
                <a:ea typeface="Times New Roman" panose="02020603050405020304" pitchFamily="18" charset="0"/>
              </a:rPr>
              <a:t> = permet de transporter des données au format JSON provenant d’un autre domaine ;</a:t>
            </a:r>
          </a:p>
          <a:p>
            <a:pPr marL="342900" lvl="0" indent="-342900" algn="just">
              <a:buSzPts val="1000"/>
              <a:buFont typeface="Symbol" pitchFamily="2" charset="2"/>
              <a:buChar char=""/>
              <a:tabLst>
                <a:tab pos="457200" algn="l"/>
              </a:tabLst>
            </a:pPr>
            <a:r>
              <a:rPr lang="fr-SN" b="1" dirty="0" err="1">
                <a:solidFill>
                  <a:srgbClr val="333333"/>
                </a:solidFill>
                <a:latin typeface="Garamond" panose="02020404030301010803" pitchFamily="18" charset="0"/>
                <a:ea typeface="Times New Roman" panose="02020603050405020304" pitchFamily="18" charset="0"/>
              </a:rPr>
              <a:t>xml</a:t>
            </a:r>
            <a:r>
              <a:rPr lang="fr-SN" b="1" dirty="0">
                <a:solidFill>
                  <a:srgbClr val="333333"/>
                </a:solidFill>
                <a:latin typeface="Garamond" panose="02020404030301010803" pitchFamily="18" charset="0"/>
                <a:ea typeface="Times New Roman" panose="02020603050405020304" pitchFamily="18" charset="0"/>
              </a:rPr>
              <a:t> </a:t>
            </a:r>
            <a:r>
              <a:rPr lang="fr-SN" dirty="0">
                <a:solidFill>
                  <a:srgbClr val="333333"/>
                </a:solidFill>
                <a:latin typeface="Garamond" panose="02020404030301010803" pitchFamily="18" charset="0"/>
                <a:ea typeface="Times New Roman" panose="02020603050405020304" pitchFamily="18" charset="0"/>
              </a:rPr>
              <a:t>= permet de transporter des données au format XML.</a:t>
            </a:r>
          </a:p>
          <a:p>
            <a:pPr algn="just"/>
            <a:r>
              <a:rPr lang="fr-SN" dirty="0">
                <a:solidFill>
                  <a:srgbClr val="333333"/>
                </a:solidFill>
                <a:latin typeface="Garamond" panose="02020404030301010803" pitchFamily="18" charset="0"/>
                <a:ea typeface="Times New Roman" panose="02020603050405020304" pitchFamily="18" charset="0"/>
              </a:rPr>
              <a:t> </a:t>
            </a:r>
            <a:endParaRPr lang="fr-SN" dirty="0">
              <a:latin typeface="Garamond" panose="02020404030301010803" pitchFamily="18" charset="0"/>
              <a:ea typeface="Times New Roman" panose="02020603050405020304" pitchFamily="18" charset="0"/>
            </a:endParaRPr>
          </a:p>
          <a:p>
            <a:pPr algn="just"/>
            <a:r>
              <a:rPr lang="fr-SN" b="1" u="sng" dirty="0">
                <a:solidFill>
                  <a:srgbClr val="FF0000"/>
                </a:solidFill>
                <a:latin typeface="Garamond" panose="02020404030301010803" pitchFamily="18" charset="0"/>
                <a:ea typeface="Times New Roman" panose="02020603050405020304" pitchFamily="18" charset="0"/>
              </a:rPr>
              <a:t>NB : </a:t>
            </a:r>
            <a:endParaRPr lang="fr-SN" dirty="0">
              <a:solidFill>
                <a:srgbClr val="FF0000"/>
              </a:solidFill>
              <a:latin typeface="Garamond" panose="02020404030301010803" pitchFamily="18" charset="0"/>
              <a:ea typeface="Times New Roman" panose="02020603050405020304" pitchFamily="18" charset="0"/>
            </a:endParaRPr>
          </a:p>
          <a:p>
            <a:pPr algn="just"/>
            <a:r>
              <a:rPr lang="fr-SN" b="1" dirty="0">
                <a:latin typeface="Garamond" panose="02020404030301010803" pitchFamily="18" charset="0"/>
                <a:ea typeface="Times New Roman" panose="02020603050405020304" pitchFamily="18" charset="0"/>
              </a:rPr>
              <a:t>On utilisera généralement du JSON (JavaScript Object Notation) car c’est le format le plus flexible. Le JSON est particulièrement utile lorsqu’on souhaite envoyer du HTML et d’autres données en même </a:t>
            </a:r>
            <a:r>
              <a:rPr lang="fr-SN" b="1" dirty="0">
                <a:solidFill>
                  <a:srgbClr val="333333"/>
                </a:solidFill>
                <a:latin typeface="Garamond" panose="02020404030301010803" pitchFamily="18" charset="0"/>
                <a:ea typeface="Times New Roman" panose="02020603050405020304" pitchFamily="18" charset="0"/>
              </a:rPr>
              <a:t>temps</a:t>
            </a:r>
            <a:r>
              <a:rPr lang="fr-SN" dirty="0">
                <a:solidFill>
                  <a:srgbClr val="333333"/>
                </a:solidFill>
                <a:latin typeface="Garamond" panose="02020404030301010803" pitchFamily="18" charset="0"/>
                <a:ea typeface="Times New Roman" panose="02020603050405020304" pitchFamily="18" charset="0"/>
              </a:rPr>
              <a:t>.</a:t>
            </a:r>
            <a:endParaRPr lang="fr-SN" dirty="0">
              <a:latin typeface="Garamond" panose="02020404030301010803" pitchFamily="18" charset="0"/>
              <a:ea typeface="Times New Roman" panose="02020603050405020304" pitchFamily="18" charset="0"/>
            </a:endParaRPr>
          </a:p>
        </p:txBody>
      </p:sp>
    </p:spTree>
    <p:extLst>
      <p:ext uri="{BB962C8B-B14F-4D97-AF65-F5344CB8AC3E}">
        <p14:creationId xmlns:p14="http://schemas.microsoft.com/office/powerpoint/2010/main" val="245789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DE1DFD3B-9618-2A4B-923B-F50952F16AAB}"/>
              </a:ext>
            </a:extLst>
          </p:cNvPr>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AJAX</a:t>
            </a:r>
            <a:endParaRPr sz="1200" b="1" dirty="0"/>
          </a:p>
        </p:txBody>
      </p:sp>
      <p:cxnSp>
        <p:nvCxnSpPr>
          <p:cNvPr id="3" name="Google Shape;65;p14">
            <a:extLst>
              <a:ext uri="{FF2B5EF4-FFF2-40B4-BE49-F238E27FC236}">
                <a16:creationId xmlns:a16="http://schemas.microsoft.com/office/drawing/2014/main" id="{1F76A846-5115-9E42-8E3B-8A20EF9DC12B}"/>
              </a:ext>
            </a:extLst>
          </p:cNvPr>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6" name="Rectangle 2">
            <a:extLst>
              <a:ext uri="{FF2B5EF4-FFF2-40B4-BE49-F238E27FC236}">
                <a16:creationId xmlns:a16="http://schemas.microsoft.com/office/drawing/2014/main" id="{0BAB5AC8-0098-A948-82EA-DC1F95E99DC6}"/>
              </a:ext>
            </a:extLst>
          </p:cNvPr>
          <p:cNvSpPr>
            <a:spLocks noChangeArrowheads="1"/>
          </p:cNvSpPr>
          <p:nvPr/>
        </p:nvSpPr>
        <p:spPr bwMode="auto">
          <a:xfrm>
            <a:off x="262550" y="687733"/>
            <a:ext cx="868170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ajax</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endParaRPr kumimoji="0" lang="fr-FR" altLang="fr-FR" b="0"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La méthode jQuery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ajax</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est au </a:t>
            </a:r>
            <a:r>
              <a:rPr kumimoji="0" lang="fr-FR" altLang="fr-FR" b="0" i="0" u="none" strike="noStrike" cap="none" normalizeH="0" baseline="0" dirty="0" err="1">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coeur</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de la création de requêtes Ajax avec jQuery et il convient donc de bien comprendre comment elle fonctionne.</a:t>
            </a:r>
            <a:endParaRPr kumimoji="0" lang="fr-FR" altLang="fr-FR" b="0"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Cette méthode va prendre un objet de configuration en argument. Cet objet de configuration devra contenir toutes les instructions (ou “options”) dont jQuery a besoin pour compléter notre requête et notamment l’URL de la requête, le type de requête, le type de données attendues etc.</a:t>
            </a:r>
            <a:endParaRPr kumimoji="0" lang="fr-FR" altLang="fr-FR" b="0"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On va pouvoir passer un grand nombre d’options à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ajax</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afin de fournir des instructions plus ou moins spécifiques par rapport à notre requête. Les options les plus couramment utilisées sont les suivants :</a:t>
            </a:r>
            <a:endParaRPr kumimoji="0" lang="fr-FR" altLang="fr-FR" b="0" i="0" u="none" strike="noStrike" cap="none" normalizeH="0" baseline="0" dirty="0">
              <a:ln>
                <a:noFill/>
              </a:ln>
              <a:solidFill>
                <a:schemeClr val="tx1"/>
              </a:solidFill>
              <a:effectLst/>
              <a:latin typeface="Garamond" panose="02020404030301010803" pitchFamily="18" charset="0"/>
            </a:endParaRPr>
          </a:p>
        </p:txBody>
      </p:sp>
      <p:sp>
        <p:nvSpPr>
          <p:cNvPr id="7" name="Rectangle 3">
            <a:extLst>
              <a:ext uri="{FF2B5EF4-FFF2-40B4-BE49-F238E27FC236}">
                <a16:creationId xmlns:a16="http://schemas.microsoft.com/office/drawing/2014/main" id="{25572FEA-7217-EA4F-B257-2D008CAEBB25}"/>
              </a:ext>
            </a:extLst>
          </p:cNvPr>
          <p:cNvSpPr>
            <a:spLocks noChangeAspect="1" noChangeArrowheads="1"/>
          </p:cNvSpPr>
          <p:nvPr/>
        </p:nvSpPr>
        <p:spPr bwMode="auto">
          <a:xfrm>
            <a:off x="117754" y="2503614"/>
            <a:ext cx="483455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Blip>
                <a:blip r:embed="rId2"/>
              </a:buBlip>
              <a:tabLst/>
            </a:pP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url</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 URL de la requête. Seule option strictement obligatoire ;</a:t>
            </a:r>
            <a:endPar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Blip>
                <a:blip r:embed="rId2"/>
              </a:buBlip>
              <a:tabLst/>
            </a:pPr>
            <a:r>
              <a:rPr kumimoji="0" lang="fr-FR" altLang="fr-FR" sz="1200"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method</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(valeur par défaut :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 Permet de préciser la méthode d’envoi de la requête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GET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POST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ou plus rarement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PUT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DELETE</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etc.) ;</a:t>
            </a:r>
            <a:endPar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Blip>
                <a:blip r:embed="rId2"/>
              </a:buBlip>
              <a:tabLst/>
            </a:pPr>
            <a:r>
              <a:rPr kumimoji="0" lang="fr-FR" altLang="fr-FR" sz="1200"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dataType</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 Le type de données qu’on attend en réponse du serveur. Par défaut, jQuery examinera le type MIME de la réponse si aucun type de données n’est spécifié ;</a:t>
            </a:r>
            <a:endPar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Blip>
                <a:blip r:embed="rId2"/>
              </a:buBlip>
              <a:tabLst/>
            </a:pP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data</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 Contient les données à envoyer au serveur. Si ces données ne sont pas au format chaine de caractères, elles seront converties en chaine ;</a:t>
            </a:r>
            <a:endPar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Blip>
                <a:blip r:embed="rId2"/>
              </a:buBlip>
              <a:tabLst/>
            </a:pPr>
            <a:r>
              <a:rPr kumimoji="0" lang="fr-FR" altLang="fr-FR" sz="1200"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async</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(valeur par défaut : </a:t>
            </a:r>
            <a:r>
              <a:rPr kumimoji="0" lang="fr-FR" altLang="fr-FR" sz="1200"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true</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 Permet d’indiquer si la requête doit être renvoyée de manière asynchrone (</a:t>
            </a:r>
            <a:r>
              <a:rPr kumimoji="0" lang="fr-FR" altLang="fr-FR" sz="1200"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true</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ou synchrone (</a:t>
            </a:r>
            <a:r>
              <a:rPr kumimoji="0" lang="fr-FR" altLang="fr-FR" sz="1200"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false</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p>
          <a:p>
            <a:pPr marL="171450" indent="-171450" algn="just" eaLnBrk="0" fontAlgn="base" hangingPunct="0">
              <a:spcBef>
                <a:spcPct val="0"/>
              </a:spcBef>
              <a:spcAft>
                <a:spcPct val="0"/>
              </a:spcAft>
              <a:buClrTx/>
              <a:buBlip>
                <a:blip r:embed="rId2"/>
              </a:buBlip>
            </a:pPr>
            <a:r>
              <a:rPr lang="fr-FR" altLang="fr-FR" sz="1200" dirty="0">
                <a:solidFill>
                  <a:srgbClr val="DC1A1A"/>
                </a:solidFill>
                <a:latin typeface="Garamond" panose="02020404030301010803" pitchFamily="18" charset="0"/>
                <a:ea typeface="Times New Roman" panose="02020603050405020304" pitchFamily="18" charset="0"/>
                <a:cs typeface="Courier New" panose="02070309020205020404" pitchFamily="49" charset="0"/>
              </a:rPr>
              <a:t>cache</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(valeur par défaut : </a:t>
            </a:r>
            <a:r>
              <a:rPr lang="fr-FR" altLang="fr-FR" sz="1200" dirty="0" err="1">
                <a:solidFill>
                  <a:srgbClr val="DC1A1A"/>
                </a:solidFill>
                <a:latin typeface="Garamond" panose="02020404030301010803" pitchFamily="18" charset="0"/>
                <a:ea typeface="Times New Roman" panose="02020603050405020304" pitchFamily="18" charset="0"/>
                <a:cs typeface="Courier New" panose="02070309020205020404" pitchFamily="49" charset="0"/>
              </a:rPr>
              <a:t>true</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sauf si le type de données défini est </a:t>
            </a:r>
            <a:r>
              <a:rPr lang="fr-FR" altLang="fr-FR" sz="1200" dirty="0">
                <a:solidFill>
                  <a:srgbClr val="DC1A1A"/>
                </a:solidFill>
                <a:latin typeface="Garamond" panose="02020404030301010803" pitchFamily="18" charset="0"/>
                <a:ea typeface="Times New Roman" panose="02020603050405020304" pitchFamily="18" charset="0"/>
                <a:cs typeface="Courier New" panose="02070309020205020404" pitchFamily="49" charset="0"/>
              </a:rPr>
              <a:t>script</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ou </a:t>
            </a:r>
            <a:r>
              <a:rPr lang="fr-FR" altLang="fr-FR" sz="1200" dirty="0" err="1">
                <a:solidFill>
                  <a:srgbClr val="DC1A1A"/>
                </a:solidFill>
                <a:latin typeface="Garamond" panose="02020404030301010803" pitchFamily="18" charset="0"/>
                <a:ea typeface="Times New Roman" panose="02020603050405020304" pitchFamily="18" charset="0"/>
                <a:cs typeface="Courier New" panose="02070309020205020404" pitchFamily="49" charset="0"/>
              </a:rPr>
              <a:t>jsonp</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 Permet d’indiquer s’il faut utiliser une réponse en cache si disponible (</a:t>
            </a:r>
            <a:r>
              <a:rPr lang="fr-FR" altLang="fr-FR" sz="1200" dirty="0" err="1">
                <a:solidFill>
                  <a:srgbClr val="DC1A1A"/>
                </a:solidFill>
                <a:latin typeface="Garamond" panose="02020404030301010803" pitchFamily="18" charset="0"/>
                <a:ea typeface="Times New Roman" panose="02020603050405020304" pitchFamily="18" charset="0"/>
                <a:cs typeface="Courier New" panose="02070309020205020404" pitchFamily="49" charset="0"/>
              </a:rPr>
              <a:t>true</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ou pas (</a:t>
            </a:r>
            <a:r>
              <a:rPr lang="fr-FR" altLang="fr-FR" sz="1200" dirty="0">
                <a:solidFill>
                  <a:srgbClr val="DC1A1A"/>
                </a:solidFill>
                <a:latin typeface="Garamond" panose="02020404030301010803" pitchFamily="18" charset="0"/>
                <a:ea typeface="Times New Roman" panose="02020603050405020304" pitchFamily="18" charset="0"/>
                <a:cs typeface="Courier New" panose="02070309020205020404" pitchFamily="49" charset="0"/>
              </a:rPr>
              <a:t>false</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a:t>
            </a:r>
            <a:endParaRPr lang="fr-FR" altLang="fr-FR" sz="1200" dirty="0">
              <a:solidFill>
                <a:srgbClr val="333333"/>
              </a:solidFill>
              <a:latin typeface="Garamond" panose="02020404030301010803"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91A20602-0AAC-0346-97F4-4A6A9331A493}"/>
              </a:ext>
            </a:extLst>
          </p:cNvPr>
          <p:cNvSpPr/>
          <p:nvPr/>
        </p:nvSpPr>
        <p:spPr>
          <a:xfrm>
            <a:off x="5042953" y="2571750"/>
            <a:ext cx="3856718" cy="2308324"/>
          </a:xfrm>
          <a:prstGeom prst="rect">
            <a:avLst/>
          </a:prstGeom>
        </p:spPr>
        <p:txBody>
          <a:bodyPr wrap="square">
            <a:spAutoFit/>
          </a:bodyPr>
          <a:lstStyle/>
          <a:p>
            <a:pPr marL="171450" lvl="0" indent="-171450" algn="just" eaLnBrk="0" fontAlgn="base" hangingPunct="0">
              <a:spcBef>
                <a:spcPct val="0"/>
              </a:spcBef>
              <a:spcAft>
                <a:spcPct val="0"/>
              </a:spcAft>
              <a:buClrTx/>
              <a:buBlip>
                <a:blip r:embed="rId2"/>
              </a:buBlip>
            </a:pPr>
            <a:r>
              <a:rPr lang="fr-FR" altLang="fr-FR" sz="1200" dirty="0" err="1">
                <a:solidFill>
                  <a:srgbClr val="DC1A1A"/>
                </a:solidFill>
                <a:latin typeface="Garamond" panose="02020404030301010803" pitchFamily="18" charset="0"/>
                <a:ea typeface="Times New Roman" panose="02020603050405020304" pitchFamily="18" charset="0"/>
                <a:cs typeface="Courier New" panose="02070309020205020404" pitchFamily="49" charset="0"/>
              </a:rPr>
              <a:t>beforeSend</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 Permet de définir des en-têtes personnalisées ;</a:t>
            </a:r>
            <a:endParaRPr lang="fr-FR" altLang="fr-FR" sz="1200" dirty="0">
              <a:solidFill>
                <a:schemeClr val="tx1"/>
              </a:solidFill>
              <a:latin typeface="Garamond" panose="02020404030301010803" pitchFamily="18" charset="0"/>
            </a:endParaRPr>
          </a:p>
          <a:p>
            <a:pPr marL="171450" lvl="0" indent="-171450" algn="just" eaLnBrk="0" fontAlgn="base" hangingPunct="0">
              <a:spcBef>
                <a:spcPct val="0"/>
              </a:spcBef>
              <a:spcAft>
                <a:spcPct val="0"/>
              </a:spcAft>
              <a:buClrTx/>
              <a:buBlip>
                <a:blip r:embed="rId2"/>
              </a:buBlip>
            </a:pPr>
            <a:r>
              <a:rPr lang="fr-FR" altLang="fr-FR" sz="1200" dirty="0" err="1">
                <a:solidFill>
                  <a:srgbClr val="DC1A1A"/>
                </a:solidFill>
                <a:latin typeface="Garamond" panose="02020404030301010803" pitchFamily="18" charset="0"/>
                <a:ea typeface="Times New Roman" panose="02020603050405020304" pitchFamily="18" charset="0"/>
                <a:cs typeface="Courier New" panose="02070309020205020404" pitchFamily="49" charset="0"/>
              </a:rPr>
              <a:t>context</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 Permet de préciser le contexte dans lequel la ou les fonctions de rappel doivent être exécutées. Par défaut, le contexte est un objet représentant les réglages Ajax utilisés durant l’appel ;</a:t>
            </a:r>
            <a:endParaRPr lang="fr-FR" altLang="fr-FR" sz="1200" dirty="0">
              <a:solidFill>
                <a:srgbClr val="333333"/>
              </a:solidFill>
              <a:latin typeface="Garamond" panose="02020404030301010803" pitchFamily="18" charset="0"/>
              <a:ea typeface="Times New Roman" panose="02020603050405020304" pitchFamily="18" charset="0"/>
            </a:endParaRPr>
          </a:p>
          <a:p>
            <a:pPr marL="171450" lvl="0" indent="-171450" algn="just" eaLnBrk="0" fontAlgn="base" hangingPunct="0">
              <a:spcBef>
                <a:spcPct val="0"/>
              </a:spcBef>
              <a:spcAft>
                <a:spcPct val="0"/>
              </a:spcAft>
              <a:buClrTx/>
              <a:buBlip>
                <a:blip r:embed="rId2"/>
              </a:buBlip>
            </a:pPr>
            <a:r>
              <a:rPr lang="fr-FR" altLang="fr-FR" sz="1200" dirty="0" err="1">
                <a:solidFill>
                  <a:srgbClr val="DC1A1A"/>
                </a:solidFill>
                <a:latin typeface="Garamond" panose="02020404030301010803" pitchFamily="18" charset="0"/>
                <a:ea typeface="Times New Roman" panose="02020603050405020304" pitchFamily="18" charset="0"/>
                <a:cs typeface="Courier New" panose="02070309020205020404" pitchFamily="49" charset="0"/>
              </a:rPr>
              <a:t>name</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 Nom d’utilisateur à utiliser dans le cas où une demande d’identification HTTP est faite ;</a:t>
            </a:r>
            <a:endParaRPr lang="fr-FR" altLang="fr-FR" sz="1200" dirty="0">
              <a:solidFill>
                <a:srgbClr val="333333"/>
              </a:solidFill>
              <a:latin typeface="Garamond" panose="02020404030301010803" pitchFamily="18" charset="0"/>
              <a:ea typeface="Times New Roman" panose="02020603050405020304" pitchFamily="18" charset="0"/>
            </a:endParaRPr>
          </a:p>
          <a:p>
            <a:pPr marL="171450" lvl="0" indent="-171450" algn="just" eaLnBrk="0" fontAlgn="base" hangingPunct="0">
              <a:spcBef>
                <a:spcPct val="0"/>
              </a:spcBef>
              <a:spcAft>
                <a:spcPct val="0"/>
              </a:spcAft>
              <a:buClrTx/>
              <a:buBlip>
                <a:blip r:embed="rId2"/>
              </a:buBlip>
            </a:pPr>
            <a:r>
              <a:rPr lang="fr-FR" altLang="fr-FR" sz="1200" dirty="0" err="1">
                <a:solidFill>
                  <a:srgbClr val="DC1A1A"/>
                </a:solidFill>
                <a:latin typeface="Garamond" panose="02020404030301010803" pitchFamily="18" charset="0"/>
                <a:ea typeface="Times New Roman" panose="02020603050405020304" pitchFamily="18" charset="0"/>
                <a:cs typeface="Courier New" panose="02070309020205020404" pitchFamily="49" charset="0"/>
              </a:rPr>
              <a:t>password</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 Mot de passe à utiliser dans le cas où une demande d’identification HTTP est faite ;</a:t>
            </a:r>
            <a:endParaRPr lang="fr-FR" altLang="fr-FR" sz="1200" dirty="0">
              <a:solidFill>
                <a:srgbClr val="333333"/>
              </a:solidFill>
              <a:latin typeface="Garamond" panose="02020404030301010803" pitchFamily="18" charset="0"/>
              <a:ea typeface="Times New Roman" panose="02020603050405020304" pitchFamily="18" charset="0"/>
            </a:endParaRPr>
          </a:p>
          <a:p>
            <a:pPr marL="171450" lvl="0" indent="-171450" algn="just" eaLnBrk="0" fontAlgn="base" hangingPunct="0">
              <a:spcBef>
                <a:spcPct val="0"/>
              </a:spcBef>
              <a:spcAft>
                <a:spcPct val="0"/>
              </a:spcAft>
              <a:buClrTx/>
              <a:buBlip>
                <a:blip r:embed="rId2"/>
              </a:buBlip>
            </a:pPr>
            <a:r>
              <a:rPr lang="fr-FR" altLang="fr-FR" sz="1200" dirty="0">
                <a:solidFill>
                  <a:srgbClr val="DC1A1A"/>
                </a:solidFill>
                <a:latin typeface="Garamond" panose="02020404030301010803" pitchFamily="18" charset="0"/>
                <a:ea typeface="Times New Roman" panose="02020603050405020304" pitchFamily="18" charset="0"/>
                <a:cs typeface="Courier New" panose="02070309020205020404" pitchFamily="49" charset="0"/>
              </a:rPr>
              <a:t>timeout</a:t>
            </a:r>
            <a:r>
              <a:rPr lang="fr-FR" altLang="fr-FR" sz="1200" dirty="0">
                <a:solidFill>
                  <a:srgbClr val="333333"/>
                </a:solidFill>
                <a:latin typeface="Garamond" panose="02020404030301010803" pitchFamily="18" charset="0"/>
                <a:ea typeface="Times New Roman" panose="02020603050405020304" pitchFamily="18" charset="0"/>
                <a:cs typeface="Arial" panose="020B0604020202020204" pitchFamily="34" charset="0"/>
              </a:rPr>
              <a:t> : Délai d’attente en millisecondes avant de considérer la demande comme un échec.</a:t>
            </a:r>
            <a:endParaRPr lang="fr-FR" altLang="fr-FR" sz="12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323657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93822349-9C43-A74D-9C84-034F02F1D5E8}"/>
              </a:ext>
            </a:extLst>
          </p:cNvPr>
          <p:cNvSpPr>
            <a:spLocks noChangeArrowheads="1"/>
          </p:cNvSpPr>
          <p:nvPr/>
        </p:nvSpPr>
        <p:spPr bwMode="auto">
          <a:xfrm>
            <a:off x="871013" y="287161"/>
            <a:ext cx="306906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fr-FR" altLang="fr-FR" sz="1200"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document</a:t>
            </a:r>
            <a:r>
              <a:rPr kumimoji="0" lang="fr-FR" altLang="fr-FR" sz="1200"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ready</a:t>
            </a:r>
            <a:r>
              <a:rPr kumimoji="0" lang="fr-FR" altLang="fr-FR" sz="1200"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function</a:t>
            </a:r>
            <a:r>
              <a:rPr kumimoji="0" lang="fr-FR" altLang="fr-FR" sz="1200"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ajax</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//L'URL de la requête </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url</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"une/url/au/choix"</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//La méthode d'envoi (type de requête)</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t>
            </a:r>
            <a:r>
              <a:rPr kumimoji="0" lang="fr-FR"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method</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"GET/POST"</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//Le format de réponse attendu</a:t>
            </a:r>
            <a:r>
              <a:rPr kumimoji="0" lang="fr-FR"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dataType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"json"</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data :{</a:t>
            </a:r>
          </a:p>
          <a:p>
            <a:pPr marL="0" marR="0" lvl="0" indent="0" algn="l" defTabSz="914400" rtl="0" eaLnBrk="0" fontAlgn="base" latinLnBrk="0" hangingPunct="0">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cle1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val</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cle2 :val1, </a:t>
            </a:r>
          </a:p>
          <a:p>
            <a:pPr marL="0" marR="0" lvl="0" indent="0" algn="l" defTabSz="914400" rtl="0" eaLnBrk="0" fontAlgn="base" latinLnBrk="0" hangingPunct="0">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clen</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valn</a:t>
            </a:r>
            <a:endPar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chemeClr val="tx1"/>
                </a:solidFill>
                <a:effectLst/>
                <a:latin typeface="Garamond" panose="02020404030301010803" pitchFamily="18" charset="0"/>
              </a:rPr>
              <a:t> </a:t>
            </a:r>
          </a:p>
        </p:txBody>
      </p:sp>
      <p:sp>
        <p:nvSpPr>
          <p:cNvPr id="10" name="Rectangle 5">
            <a:extLst>
              <a:ext uri="{FF2B5EF4-FFF2-40B4-BE49-F238E27FC236}">
                <a16:creationId xmlns:a16="http://schemas.microsoft.com/office/drawing/2014/main" id="{7F9AFEE2-2B6D-B345-8800-35B76213AED0}"/>
              </a:ext>
            </a:extLst>
          </p:cNvPr>
          <p:cNvSpPr>
            <a:spLocks noChangeArrowheads="1"/>
          </p:cNvSpPr>
          <p:nvPr/>
        </p:nvSpPr>
        <p:spPr bwMode="auto">
          <a:xfrm>
            <a:off x="4787461" y="77197"/>
            <a:ext cx="4055894"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//Ce code sera exécuté en cas de succès - La réponse du serveur est passée à </a:t>
            </a:r>
            <a:r>
              <a:rPr kumimoji="0" lang="fr-FR"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done</a:t>
            </a:r>
            <a:r>
              <a:rPr kumimoji="0" lang="fr-FR"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fr-FR"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/*On peut par exemple convertir cette réponse en chaine JSON et insérer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*cette chaine dans un div id="</a:t>
            </a:r>
            <a:r>
              <a:rPr kumimoji="0" lang="fr-FR"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res</a:t>
            </a:r>
            <a:r>
              <a:rPr kumimoji="0" lang="fr-FR"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endParaRPr lang="fr-FR" altLang="fr-FR" sz="1200" dirty="0">
              <a:latin typeface="Garamond" panose="02020404030301010803" pitchFamily="18" charset="0"/>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done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function</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response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let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data</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JSON</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stringify</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response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div#res</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append</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data</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//Ce code sera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exécuté</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en</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cas</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d'échec</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L'erreur</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est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passée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à</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fail()</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//On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peut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afficher</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les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informations</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relatives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à</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la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requête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et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à</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l'erreur</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fail</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function</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error</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alert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"La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requête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s'est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terminée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en</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échec</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Infos</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JSON</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stringify</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error</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//Ce code sera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exécuté</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que la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requête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soit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un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succès</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ou</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un </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échec</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always</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function</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alert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Requête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 </a:t>
            </a:r>
            <a:r>
              <a:rPr kumimoji="0" lang="en-US" altLang="fr-FR" sz="1200" b="1" i="0" u="none" strike="noStrike" cap="none" normalizeH="0" baseline="0" dirty="0" err="1">
                <a:ln>
                  <a:noFill/>
                </a:ln>
                <a:solidFill>
                  <a:srgbClr val="C00000"/>
                </a:solidFill>
                <a:effectLst/>
                <a:latin typeface="Garamond" panose="02020404030301010803" pitchFamily="18" charset="0"/>
                <a:ea typeface="Times New Roman" panose="02020603050405020304" pitchFamily="18" charset="0"/>
              </a:rPr>
              <a:t>effectuée</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fr-FR" sz="1200" b="1" dirty="0">
                <a:solidFill>
                  <a:srgbClr val="C00000"/>
                </a:solidFill>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200" b="1"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chemeClr val="tx1"/>
                </a:solidFill>
                <a:effectLst/>
                <a:latin typeface="Garamond" panose="02020404030301010803"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fr-FR" sz="1200" dirty="0" err="1">
                <a:solidFill>
                  <a:schemeClr val="tx1"/>
                </a:solidFill>
                <a:latin typeface="Garamond" panose="02020404030301010803" pitchFamily="18" charset="0"/>
              </a:rPr>
              <a:t>Exemple</a:t>
            </a:r>
            <a:r>
              <a:rPr lang="en-US" altLang="fr-FR" sz="1200" dirty="0">
                <a:solidFill>
                  <a:schemeClr val="tx1"/>
                </a:solidFill>
                <a:latin typeface="Garamond" panose="02020404030301010803" pitchFamily="18" charset="0"/>
              </a:rPr>
              <a:t>:</a:t>
            </a:r>
            <a:endParaRPr kumimoji="0" lang="en-US" altLang="fr-FR" sz="1200" b="0" i="0" u="none" strike="noStrike" cap="none" normalizeH="0" baseline="0" dirty="0">
              <a:ln>
                <a:noFill/>
              </a:ln>
              <a:solidFill>
                <a:schemeClr val="tx1"/>
              </a:solidFill>
              <a:effectLst/>
              <a:latin typeface="Garamond" panose="02020404030301010803" pitchFamily="18" charset="0"/>
            </a:endParaRPr>
          </a:p>
        </p:txBody>
      </p:sp>
      <p:sp>
        <p:nvSpPr>
          <p:cNvPr id="12" name="Rectangle 7">
            <a:extLst>
              <a:ext uri="{FF2B5EF4-FFF2-40B4-BE49-F238E27FC236}">
                <a16:creationId xmlns:a16="http://schemas.microsoft.com/office/drawing/2014/main" id="{69DFD98C-7A14-0248-BB70-2FD642C13A04}"/>
              </a:ext>
            </a:extLst>
          </p:cNvPr>
          <p:cNvSpPr>
            <a:spLocks noChangeArrowheads="1"/>
          </p:cNvSpPr>
          <p:nvPr/>
        </p:nvSpPr>
        <p:spPr bwMode="auto">
          <a:xfrm>
            <a:off x="1039622" y="4313628"/>
            <a:ext cx="70647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load</a:t>
            </a:r>
            <a:r>
              <a:rPr kumimoji="0" lang="fr-FR" altLang="fr-FR" sz="1200" b="1"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Cette méthode permet de télécharger le code HTML d’une URL et de placer ce code dans une sélection d’éléments.</a:t>
            </a:r>
            <a:endParaRPr kumimoji="0" lang="fr-FR" altLang="fr-FR"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Exemple :</a:t>
            </a:r>
            <a:endParaRPr kumimoji="0" lang="fr-FR" altLang="fr-FR" sz="1200" b="0" i="0" u="none" strike="noStrike" cap="none" normalizeH="0" baseline="0" dirty="0">
              <a:ln>
                <a:noFill/>
              </a:ln>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531265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BE50BF-001C-A94D-AA92-E75A8E5EDB48}"/>
              </a:ext>
            </a:extLst>
          </p:cNvPr>
          <p:cNvSpPr txBox="1"/>
          <p:nvPr/>
        </p:nvSpPr>
        <p:spPr>
          <a:xfrm>
            <a:off x="1781648" y="3180151"/>
            <a:ext cx="5580703" cy="954107"/>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SÉRIALISATION DES DONNÉES DES FORMULAIRES</a:t>
            </a:r>
          </a:p>
        </p:txBody>
      </p:sp>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Chevron 1">
            <a:extLst>
              <a:ext uri="{FF2B5EF4-FFF2-40B4-BE49-F238E27FC236}">
                <a16:creationId xmlns:a16="http://schemas.microsoft.com/office/drawing/2014/main" id="{9833B927-FBD8-AE40-9E0D-6E34686BAAAC}"/>
              </a:ext>
            </a:extLst>
          </p:cNvPr>
          <p:cNvSpPr/>
          <p:nvPr/>
        </p:nvSpPr>
        <p:spPr>
          <a:xfrm>
            <a:off x="2960483" y="2003201"/>
            <a:ext cx="1176950" cy="117695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Chevron 6">
            <a:extLst>
              <a:ext uri="{FF2B5EF4-FFF2-40B4-BE49-F238E27FC236}">
                <a16:creationId xmlns:a16="http://schemas.microsoft.com/office/drawing/2014/main" id="{8882DC5F-F613-FD40-97BF-1A23E29F9D55}"/>
              </a:ext>
            </a:extLst>
          </p:cNvPr>
          <p:cNvSpPr/>
          <p:nvPr/>
        </p:nvSpPr>
        <p:spPr>
          <a:xfrm>
            <a:off x="3657600" y="1994147"/>
            <a:ext cx="1176950" cy="117695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Chevron 9">
            <a:extLst>
              <a:ext uri="{FF2B5EF4-FFF2-40B4-BE49-F238E27FC236}">
                <a16:creationId xmlns:a16="http://schemas.microsoft.com/office/drawing/2014/main" id="{021062D2-27FF-3048-B70E-B1DBFC82D8EF}"/>
              </a:ext>
            </a:extLst>
          </p:cNvPr>
          <p:cNvSpPr/>
          <p:nvPr/>
        </p:nvSpPr>
        <p:spPr>
          <a:xfrm>
            <a:off x="4336610" y="1994147"/>
            <a:ext cx="1176950" cy="117695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Chevron 10">
            <a:extLst>
              <a:ext uri="{FF2B5EF4-FFF2-40B4-BE49-F238E27FC236}">
                <a16:creationId xmlns:a16="http://schemas.microsoft.com/office/drawing/2014/main" id="{9A486632-7DB1-9848-9FF9-62F2754FA8EC}"/>
              </a:ext>
            </a:extLst>
          </p:cNvPr>
          <p:cNvSpPr/>
          <p:nvPr/>
        </p:nvSpPr>
        <p:spPr>
          <a:xfrm>
            <a:off x="5006567" y="1994147"/>
            <a:ext cx="1176950" cy="117695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99741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DE1DFD3B-9618-2A4B-923B-F50952F16AAB}"/>
              </a:ext>
            </a:extLst>
          </p:cNvPr>
          <p:cNvSpPr txBox="1"/>
          <p:nvPr/>
        </p:nvSpPr>
        <p:spPr>
          <a:xfrm>
            <a:off x="5585988" y="81100"/>
            <a:ext cx="3438437"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SN" sz="1200" b="1" dirty="0"/>
              <a:t>Sérialisation</a:t>
            </a:r>
            <a:r>
              <a:rPr lang="fr" sz="1200" b="1" dirty="0"/>
              <a:t> des données des formulaires</a:t>
            </a:r>
            <a:endParaRPr sz="1200" b="1" dirty="0"/>
          </a:p>
        </p:txBody>
      </p:sp>
      <p:cxnSp>
        <p:nvCxnSpPr>
          <p:cNvPr id="3" name="Google Shape;65;p14">
            <a:extLst>
              <a:ext uri="{FF2B5EF4-FFF2-40B4-BE49-F238E27FC236}">
                <a16:creationId xmlns:a16="http://schemas.microsoft.com/office/drawing/2014/main" id="{1F76A846-5115-9E42-8E3B-8A20EF9DC12B}"/>
              </a:ext>
            </a:extLst>
          </p:cNvPr>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5" name="Rectangle 2">
            <a:extLst>
              <a:ext uri="{FF2B5EF4-FFF2-40B4-BE49-F238E27FC236}">
                <a16:creationId xmlns:a16="http://schemas.microsoft.com/office/drawing/2014/main" id="{B2FC631D-4528-3441-82C7-083A6072E453}"/>
              </a:ext>
            </a:extLst>
          </p:cNvPr>
          <p:cNvSpPr>
            <a:spLocks noChangeArrowheads="1"/>
          </p:cNvSpPr>
          <p:nvPr/>
        </p:nvSpPr>
        <p:spPr bwMode="auto">
          <a:xfrm>
            <a:off x="280657" y="1017541"/>
            <a:ext cx="858268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En informatique, la sérialisation se définit comme un processus de transformation de structures de données dans un format pouvant être stocké ou transmis et reconstruit ultérieurement.</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jQuery met deux méthodes à notre disposition pour sérialiser les données de formulaire : les méthodes </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serialize</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et </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serializeArray</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Ces méthodes vont nous permettre de modifier le format des données de formulaire avant leur envoi.</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La méthode </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serialize</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sérialise les données d’un formulaire en les changeant en une chaîne de requête. </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Pour que la valeur de l’élément soit sérialisée, il doit avoir un attribut </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name</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Notez également que les valeurs des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input type="</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checkbox</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et </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input type="radio"</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ne sont incluses que si elles sont cochées.</a:t>
            </a:r>
            <a:endParaRPr kumimoji="0" lang="fr-FR" altLang="fr-FR"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La méthode </a:t>
            </a:r>
            <a:r>
              <a:rPr kumimoji="0" lang="fr-FR" altLang="fr-FR" b="0" i="0" u="none" strike="noStrike" cap="none" normalizeH="0" baseline="0" dirty="0" err="1">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serializeArray</a:t>
            </a:r>
            <a:r>
              <a:rPr kumimoji="0" lang="fr-FR" altLang="fr-FR" b="0" i="0" u="none" strike="noStrike" cap="none" normalizeH="0" baseline="0" dirty="0">
                <a:ln>
                  <a:noFill/>
                </a:ln>
                <a:solidFill>
                  <a:srgbClr val="DC1A1A"/>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est similaire à la méthode code&gt;</a:t>
            </a:r>
            <a:r>
              <a:rPr kumimoji="0" lang="fr-FR" altLang="fr-FR" b="0" i="0" u="none" strike="noStrike" cap="none" normalizeH="0" baseline="0" dirty="0" err="1">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serialize</a:t>
            </a:r>
            <a:r>
              <a:rPr kumimoji="0" lang="fr-FR" altLang="fr-FR" b="0" i="0" u="none" strike="noStrike" cap="none" normalizeH="0" baseline="0" dirty="0">
                <a:ln>
                  <a:noFill/>
                </a:ln>
                <a:solidFill>
                  <a:srgbClr val="333333"/>
                </a:solidFill>
                <a:effectLst/>
                <a:latin typeface="Garamond" panose="02020404030301010803" pitchFamily="18" charset="0"/>
                <a:ea typeface="Times New Roman" panose="02020603050405020304" pitchFamily="18" charset="0"/>
                <a:cs typeface="Arial" panose="020B0604020202020204" pitchFamily="34" charset="0"/>
              </a:rPr>
              <a:t>() à la différence qu’elle produit un tableau d’objets plutôt qu’une chaine</a:t>
            </a:r>
            <a:endParaRPr kumimoji="0" lang="fr-FR" altLang="fr-FR" b="0" i="0" u="none" strike="noStrike" cap="none" normalizeH="0" baseline="0" dirty="0">
              <a:ln>
                <a:noFill/>
              </a:ln>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2611713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A9383937-6E60-724F-A7FE-974A8FFA9FD7}"/>
              </a:ext>
            </a:extLst>
          </p:cNvPr>
          <p:cNvSpPr>
            <a:spLocks noChangeArrowheads="1"/>
          </p:cNvSpPr>
          <p:nvPr/>
        </p:nvSpPr>
        <p:spPr bwMode="auto">
          <a:xfrm>
            <a:off x="119575" y="-83882"/>
            <a:ext cx="5522614"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Exemple1 :</a:t>
            </a:r>
            <a:endParaRPr kumimoji="0" lang="en-US" altLang="fr-FR" sz="12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spcBef>
                <a:spcPct val="0"/>
              </a:spcBef>
              <a:spcAft>
                <a:spcPct val="0"/>
              </a:spcAft>
              <a:buClrTx/>
              <a:buSzTx/>
              <a:buFontTx/>
              <a:buNone/>
              <a:tabLst/>
            </a:pPr>
            <a:r>
              <a:rPr kumimoji="0" lang="en-US" altLang="fr-FR" sz="1200" b="1" i="0" u="none" strike="noStrike" cap="none" normalizeH="0" baseline="0" dirty="0">
                <a:ln>
                  <a:noFill/>
                </a:ln>
                <a:solidFill>
                  <a:srgbClr val="C00000"/>
                </a:solidFill>
                <a:effectLst/>
                <a:latin typeface="Garamond" panose="02020404030301010803" pitchFamily="18" charset="0"/>
                <a:ea typeface="Times New Roman" panose="02020603050405020304" pitchFamily="18" charset="0"/>
              </a:rPr>
              <a:t>//HTML</a:t>
            </a:r>
            <a:endPar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&lt;!DOCTYPE html&gt;</a:t>
            </a:r>
          </a:p>
          <a:p>
            <a:pPr marL="0" marR="0" lvl="0" indent="0" algn="l" defTabSz="914400" rtl="0" eaLnBrk="0" fontAlgn="base" latinLnBrk="0" hangingPunct="0">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&lt;html&gt;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&lt;head&gt;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&lt;title&gt;</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Cours</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jQuery</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&lt;/title&gt;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&lt;meta</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charset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"utf-8"&gt;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&lt;style&gt;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div</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padding</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10px</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label</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display</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inline-block</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min-width</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100px</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&lt;/style&gt;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&lt;/head&gt;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&lt;body&gt;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&lt;h1&gt;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jQuery Ajax</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&lt;/h1&gt;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&lt;form</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method</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"POST"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action</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id</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"form"&gt;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&lt;div&gt;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&lt;label</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for</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prenom</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"&gt;</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Prénom</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&lt;/label&gt;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&lt;input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type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"text"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name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prenom</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id</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prenom</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&lt;/div&gt;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             &lt;div&gt;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&lt;label</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for</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"mail"&gt;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Mail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&lt;/label&gt;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&lt;input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type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"email"</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name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"mail"</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id</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"mail"&gt;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&lt;/div&gt;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&lt;input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type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"submit"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value</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rPr>
              <a:t>Envoyer</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&lt;/form&gt;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&lt;button&gt;</a:t>
            </a:r>
            <a:r>
              <a:rPr kumimoji="0" lang="en-US" altLang="fr-FR" sz="1200" b="0" i="0" u="none" strike="noStrike" cap="none" normalizeH="0" baseline="0" dirty="0" err="1">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Séralisation</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&lt;/button&gt;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fr-FR" sz="1200" dirty="0">
                <a:latin typeface="Garamond" panose="02020404030301010803" pitchFamily="18" charset="0"/>
                <a:ea typeface="Times New Roman" panose="02020603050405020304" pitchFamily="18" charset="0"/>
                <a:cs typeface="Courier New" panose="02070309020205020404" pitchFamily="49" charset="0"/>
              </a:rPr>
              <a:t>      </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&lt;/body&gt;</a:t>
            </a: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fr-FR" sz="1200" b="0" i="0" u="none" strike="noStrike" cap="none" normalizeH="0" baseline="0" dirty="0">
                <a:ln>
                  <a:noFill/>
                </a:ln>
                <a:solidFill>
                  <a:srgbClr val="000000"/>
                </a:solidFill>
                <a:effectLst/>
                <a:latin typeface="Garamond" panose="02020404030301010803" pitchFamily="18" charset="0"/>
                <a:ea typeface="Times New Roman" panose="02020603050405020304" pitchFamily="18" charset="0"/>
              </a:rPr>
              <a:t>&lt;/html&gt;</a:t>
            </a:r>
            <a:r>
              <a:rPr kumimoji="0" lang="en-US" altLang="fr-FR" sz="1200" b="0" i="0" u="none" strike="noStrike" cap="none" normalizeH="0" baseline="0" dirty="0">
                <a:ln>
                  <a:noFill/>
                </a:ln>
                <a:solidFill>
                  <a:schemeClr val="tx1"/>
                </a:solidFill>
                <a:effectLst/>
                <a:latin typeface="Garamond" panose="02020404030301010803" pitchFamily="18" charset="0"/>
              </a:rPr>
              <a:t> </a:t>
            </a:r>
          </a:p>
        </p:txBody>
      </p:sp>
      <p:sp>
        <p:nvSpPr>
          <p:cNvPr id="12" name="Rectangle 11">
            <a:extLst>
              <a:ext uri="{FF2B5EF4-FFF2-40B4-BE49-F238E27FC236}">
                <a16:creationId xmlns:a16="http://schemas.microsoft.com/office/drawing/2014/main" id="{852F3DC9-4098-154C-8AF4-8369AD4E5766}"/>
              </a:ext>
            </a:extLst>
          </p:cNvPr>
          <p:cNvSpPr/>
          <p:nvPr/>
        </p:nvSpPr>
        <p:spPr>
          <a:xfrm>
            <a:off x="4236451" y="228173"/>
            <a:ext cx="4572000" cy="5078313"/>
          </a:xfrm>
          <a:prstGeom prst="rect">
            <a:avLst/>
          </a:prstGeom>
        </p:spPr>
        <p:txBody>
          <a:bodyPr>
            <a:spAutoFit/>
          </a:bodyPr>
          <a:lstStyle/>
          <a:p>
            <a:r>
              <a:rPr lang="fr-FR" sz="1200" dirty="0">
                <a:latin typeface="Garamond" panose="02020404030301010803" pitchFamily="18" charset="0"/>
              </a:rPr>
              <a:t>//Récupération </a:t>
            </a:r>
          </a:p>
          <a:p>
            <a:r>
              <a:rPr lang="fr-FR" sz="1200" dirty="0">
                <a:latin typeface="Garamond" panose="02020404030301010803" pitchFamily="18" charset="0"/>
              </a:rPr>
              <a:t>$(document).</a:t>
            </a:r>
            <a:r>
              <a:rPr lang="fr-FR" sz="1200" dirty="0" err="1">
                <a:latin typeface="Garamond" panose="02020404030301010803" pitchFamily="18" charset="0"/>
              </a:rPr>
              <a:t>ready</a:t>
            </a:r>
            <a:r>
              <a:rPr lang="fr-FR" sz="1200" dirty="0">
                <a:latin typeface="Garamond" panose="02020404030301010803" pitchFamily="18" charset="0"/>
              </a:rPr>
              <a:t>(</a:t>
            </a:r>
            <a:r>
              <a:rPr lang="fr-FR" sz="1200" dirty="0" err="1">
                <a:latin typeface="Garamond" panose="02020404030301010803" pitchFamily="18" charset="0"/>
              </a:rPr>
              <a:t>function</a:t>
            </a:r>
            <a:r>
              <a:rPr lang="fr-FR" sz="1200" dirty="0">
                <a:latin typeface="Garamond" panose="02020404030301010803" pitchFamily="18" charset="0"/>
              </a:rPr>
              <a:t>(){</a:t>
            </a:r>
          </a:p>
          <a:p>
            <a:r>
              <a:rPr lang="fr-FR" sz="1200" dirty="0">
                <a:latin typeface="Garamond" panose="02020404030301010803" pitchFamily="18" charset="0"/>
              </a:rPr>
              <a:t>    //Lors du clic sur le bouton...</a:t>
            </a:r>
          </a:p>
          <a:p>
            <a:r>
              <a:rPr lang="fr-FR" sz="1200" dirty="0">
                <a:latin typeface="Garamond" panose="02020404030301010803" pitchFamily="18" charset="0"/>
              </a:rPr>
              <a:t>    $("</a:t>
            </a:r>
            <a:r>
              <a:rPr lang="fr-FR" sz="1200" dirty="0" err="1">
                <a:latin typeface="Garamond" panose="02020404030301010803" pitchFamily="18" charset="0"/>
              </a:rPr>
              <a:t>button</a:t>
            </a:r>
            <a:r>
              <a:rPr lang="fr-FR" sz="1200" dirty="0">
                <a:latin typeface="Garamond" panose="02020404030301010803" pitchFamily="18" charset="0"/>
              </a:rPr>
              <a:t>").click(</a:t>
            </a:r>
            <a:r>
              <a:rPr lang="fr-FR" sz="1200" dirty="0" err="1">
                <a:latin typeface="Garamond" panose="02020404030301010803" pitchFamily="18" charset="0"/>
              </a:rPr>
              <a:t>function</a:t>
            </a:r>
            <a:r>
              <a:rPr lang="fr-FR" sz="1200" dirty="0">
                <a:latin typeface="Garamond" panose="02020404030301010803" pitchFamily="18" charset="0"/>
              </a:rPr>
              <a:t>(){</a:t>
            </a:r>
          </a:p>
          <a:p>
            <a:r>
              <a:rPr lang="fr-FR" sz="1200" dirty="0">
                <a:latin typeface="Garamond" panose="02020404030301010803" pitchFamily="18" charset="0"/>
              </a:rPr>
              <a:t>        /*Transforme les données du formulaire en chaine de requête de la forme</a:t>
            </a:r>
          </a:p>
          <a:p>
            <a:r>
              <a:rPr lang="fr-FR" sz="1200" dirty="0">
                <a:latin typeface="Garamond" panose="02020404030301010803" pitchFamily="18" charset="0"/>
              </a:rPr>
              <a:t>        </a:t>
            </a:r>
            <a:r>
              <a:rPr lang="fr-FR" sz="1200" dirty="0" err="1">
                <a:latin typeface="Garamond" panose="02020404030301010803" pitchFamily="18" charset="0"/>
              </a:rPr>
              <a:t>prenom</a:t>
            </a:r>
            <a:r>
              <a:rPr lang="fr-FR" sz="1200" dirty="0">
                <a:latin typeface="Garamond" panose="02020404030301010803" pitchFamily="18" charset="0"/>
              </a:rPr>
              <a:t>=</a:t>
            </a:r>
            <a:r>
              <a:rPr lang="fr-FR" sz="1200" dirty="0" err="1">
                <a:latin typeface="Garamond" panose="02020404030301010803" pitchFamily="18" charset="0"/>
              </a:rPr>
              <a:t>pierre&amp;mail</a:t>
            </a:r>
            <a:r>
              <a:rPr lang="fr-FR" sz="1200" dirty="0">
                <a:latin typeface="Garamond" panose="02020404030301010803" pitchFamily="18" charset="0"/>
              </a:rPr>
              <a:t>=modou.kane%40edhec.com*/</a:t>
            </a:r>
          </a:p>
          <a:p>
            <a:r>
              <a:rPr lang="fr-FR" sz="1200" dirty="0">
                <a:latin typeface="Garamond" panose="02020404030301010803" pitchFamily="18" charset="0"/>
              </a:rPr>
              <a:t>        let chaine = $("</a:t>
            </a:r>
            <a:r>
              <a:rPr lang="fr-FR" sz="1200" dirty="0" err="1">
                <a:latin typeface="Garamond" panose="02020404030301010803" pitchFamily="18" charset="0"/>
              </a:rPr>
              <a:t>form</a:t>
            </a:r>
            <a:r>
              <a:rPr lang="fr-FR" sz="1200" dirty="0">
                <a:latin typeface="Garamond" panose="02020404030301010803" pitchFamily="18" charset="0"/>
              </a:rPr>
              <a:t>").</a:t>
            </a:r>
            <a:r>
              <a:rPr lang="fr-FR" sz="1200" dirty="0" err="1">
                <a:latin typeface="Garamond" panose="02020404030301010803" pitchFamily="18" charset="0"/>
              </a:rPr>
              <a:t>serialize</a:t>
            </a:r>
            <a:r>
              <a:rPr lang="fr-FR" sz="1200" dirty="0">
                <a:latin typeface="Garamond" panose="02020404030301010803" pitchFamily="18" charset="0"/>
              </a:rPr>
              <a:t>();</a:t>
            </a:r>
          </a:p>
          <a:p>
            <a:r>
              <a:rPr lang="fr-FR" sz="1200" dirty="0">
                <a:latin typeface="Garamond" panose="02020404030301010803" pitchFamily="18" charset="0"/>
              </a:rPr>
              <a:t>  /*Transforme les données du formulaire en un tableau d'objets de la forme </a:t>
            </a:r>
          </a:p>
          <a:p>
            <a:r>
              <a:rPr lang="fr-FR" sz="1200" dirty="0">
                <a:latin typeface="Garamond" panose="02020404030301010803" pitchFamily="18" charset="0"/>
              </a:rPr>
              <a:t>        [</a:t>
            </a:r>
          </a:p>
          <a:p>
            <a:r>
              <a:rPr lang="fr-FR" sz="1200" dirty="0">
                <a:latin typeface="Garamond" panose="02020404030301010803" pitchFamily="18" charset="0"/>
              </a:rPr>
              <a:t>        {</a:t>
            </a:r>
          </a:p>
          <a:p>
            <a:r>
              <a:rPr lang="fr-FR" sz="1200" dirty="0">
                <a:latin typeface="Garamond" panose="02020404030301010803" pitchFamily="18" charset="0"/>
              </a:rPr>
              <a:t>            </a:t>
            </a:r>
            <a:r>
              <a:rPr lang="fr-FR" sz="1200" dirty="0" err="1">
                <a:latin typeface="Garamond" panose="02020404030301010803" pitchFamily="18" charset="0"/>
              </a:rPr>
              <a:t>name</a:t>
            </a:r>
            <a:r>
              <a:rPr lang="fr-FR" sz="1200" dirty="0">
                <a:latin typeface="Garamond" panose="02020404030301010803" pitchFamily="18" charset="0"/>
              </a:rPr>
              <a:t> : "</a:t>
            </a:r>
            <a:r>
              <a:rPr lang="fr-FR" sz="1200" dirty="0" err="1">
                <a:latin typeface="Garamond" panose="02020404030301010803" pitchFamily="18" charset="0"/>
              </a:rPr>
              <a:t>prenom</a:t>
            </a:r>
            <a:r>
              <a:rPr lang="fr-FR" sz="1200" dirty="0">
                <a:latin typeface="Garamond" panose="02020404030301010803" pitchFamily="18" charset="0"/>
              </a:rPr>
              <a:t>",</a:t>
            </a:r>
          </a:p>
          <a:p>
            <a:r>
              <a:rPr lang="fr-FR" sz="1200" dirty="0">
                <a:latin typeface="Garamond" panose="02020404030301010803" pitchFamily="18" charset="0"/>
              </a:rPr>
              <a:t>            value : "pierre"</a:t>
            </a:r>
          </a:p>
          <a:p>
            <a:r>
              <a:rPr lang="fr-FR" sz="1200" dirty="0">
                <a:latin typeface="Garamond" panose="02020404030301010803" pitchFamily="18" charset="0"/>
              </a:rPr>
              <a:t>          },</a:t>
            </a:r>
          </a:p>
          <a:p>
            <a:r>
              <a:rPr lang="fr-FR" sz="1200" dirty="0">
                <a:latin typeface="Garamond" panose="02020404030301010803" pitchFamily="18" charset="0"/>
              </a:rPr>
              <a:t>          {</a:t>
            </a:r>
          </a:p>
          <a:p>
            <a:r>
              <a:rPr lang="fr-FR" sz="1200" dirty="0">
                <a:latin typeface="Garamond" panose="02020404030301010803" pitchFamily="18" charset="0"/>
              </a:rPr>
              <a:t>            </a:t>
            </a:r>
            <a:r>
              <a:rPr lang="fr-FR" sz="1200" dirty="0" err="1">
                <a:latin typeface="Garamond" panose="02020404030301010803" pitchFamily="18" charset="0"/>
              </a:rPr>
              <a:t>name</a:t>
            </a:r>
            <a:r>
              <a:rPr lang="fr-FR" sz="1200" dirty="0">
                <a:latin typeface="Garamond" panose="02020404030301010803" pitchFamily="18" charset="0"/>
              </a:rPr>
              <a:t> : "mail",</a:t>
            </a:r>
          </a:p>
          <a:p>
            <a:r>
              <a:rPr lang="fr-FR" sz="1200" dirty="0">
                <a:latin typeface="Garamond" panose="02020404030301010803" pitchFamily="18" charset="0"/>
              </a:rPr>
              <a:t>            value : "</a:t>
            </a:r>
            <a:r>
              <a:rPr lang="fr-FR" sz="1200" dirty="0" err="1">
                <a:latin typeface="Garamond" panose="02020404030301010803" pitchFamily="18" charset="0"/>
              </a:rPr>
              <a:t>pierre.giraud@edhec.com</a:t>
            </a:r>
            <a:r>
              <a:rPr lang="fr-FR" sz="1200" dirty="0">
                <a:latin typeface="Garamond" panose="02020404030301010803" pitchFamily="18" charset="0"/>
              </a:rPr>
              <a:t>"</a:t>
            </a:r>
          </a:p>
          <a:p>
            <a:r>
              <a:rPr lang="fr-FR" sz="1200" dirty="0">
                <a:latin typeface="Garamond" panose="02020404030301010803" pitchFamily="18" charset="0"/>
              </a:rPr>
              <a:t>           }</a:t>
            </a:r>
          </a:p>
          <a:p>
            <a:r>
              <a:rPr lang="fr-FR" sz="1200" dirty="0">
                <a:latin typeface="Garamond" panose="02020404030301010803" pitchFamily="18" charset="0"/>
              </a:rPr>
              <a:t>        ]*/</a:t>
            </a:r>
          </a:p>
          <a:p>
            <a:r>
              <a:rPr lang="fr-FR" sz="1200" dirty="0">
                <a:latin typeface="Garamond" panose="02020404030301010803" pitchFamily="18" charset="0"/>
              </a:rPr>
              <a:t>        let </a:t>
            </a:r>
            <a:r>
              <a:rPr lang="fr-FR" sz="1200" dirty="0" err="1">
                <a:latin typeface="Garamond" panose="02020404030301010803" pitchFamily="18" charset="0"/>
              </a:rPr>
              <a:t>tb</a:t>
            </a:r>
            <a:r>
              <a:rPr lang="fr-FR" sz="1200" dirty="0">
                <a:latin typeface="Garamond" panose="02020404030301010803" pitchFamily="18" charset="0"/>
              </a:rPr>
              <a:t> = $("</a:t>
            </a:r>
            <a:r>
              <a:rPr lang="fr-FR" sz="1200" dirty="0" err="1">
                <a:latin typeface="Garamond" panose="02020404030301010803" pitchFamily="18" charset="0"/>
              </a:rPr>
              <a:t>form</a:t>
            </a:r>
            <a:r>
              <a:rPr lang="fr-FR" sz="1200" dirty="0">
                <a:latin typeface="Garamond" panose="02020404030301010803" pitchFamily="18" charset="0"/>
              </a:rPr>
              <a:t>").</a:t>
            </a:r>
            <a:r>
              <a:rPr lang="fr-FR" sz="1200" dirty="0" err="1">
                <a:latin typeface="Garamond" panose="02020404030301010803" pitchFamily="18" charset="0"/>
              </a:rPr>
              <a:t>serializeArray</a:t>
            </a:r>
            <a:r>
              <a:rPr lang="fr-FR" sz="1200" dirty="0">
                <a:latin typeface="Garamond" panose="02020404030301010803" pitchFamily="18" charset="0"/>
              </a:rPr>
              <a:t>();</a:t>
            </a:r>
          </a:p>
          <a:p>
            <a:r>
              <a:rPr lang="fr-FR" sz="1200" dirty="0">
                <a:latin typeface="Garamond" panose="02020404030301010803" pitchFamily="18" charset="0"/>
              </a:rPr>
              <a:t>        //Affiche les résultats dans la console</a:t>
            </a:r>
          </a:p>
          <a:p>
            <a:r>
              <a:rPr lang="fr-FR" sz="1200" dirty="0">
                <a:latin typeface="Garamond" panose="02020404030301010803" pitchFamily="18" charset="0"/>
              </a:rPr>
              <a:t>        </a:t>
            </a:r>
            <a:r>
              <a:rPr lang="fr-FR" sz="1200" dirty="0" err="1">
                <a:latin typeface="Garamond" panose="02020404030301010803" pitchFamily="18" charset="0"/>
              </a:rPr>
              <a:t>console.log</a:t>
            </a:r>
            <a:r>
              <a:rPr lang="fr-FR" sz="1200" dirty="0">
                <a:latin typeface="Garamond" panose="02020404030301010803" pitchFamily="18" charset="0"/>
              </a:rPr>
              <a:t>(chaine);</a:t>
            </a:r>
          </a:p>
          <a:p>
            <a:r>
              <a:rPr lang="fr-FR" sz="1200" dirty="0">
                <a:latin typeface="Garamond" panose="02020404030301010803" pitchFamily="18" charset="0"/>
              </a:rPr>
              <a:t>        </a:t>
            </a:r>
            <a:r>
              <a:rPr lang="fr-FR" sz="1200" dirty="0" err="1">
                <a:latin typeface="Garamond" panose="02020404030301010803" pitchFamily="18" charset="0"/>
              </a:rPr>
              <a:t>console.log</a:t>
            </a:r>
            <a:r>
              <a:rPr lang="fr-FR" sz="1200" dirty="0">
                <a:latin typeface="Garamond" panose="02020404030301010803" pitchFamily="18" charset="0"/>
              </a:rPr>
              <a:t>(</a:t>
            </a:r>
            <a:r>
              <a:rPr lang="fr-FR" sz="1200" dirty="0" err="1">
                <a:latin typeface="Garamond" panose="02020404030301010803" pitchFamily="18" charset="0"/>
              </a:rPr>
              <a:t>tb</a:t>
            </a:r>
            <a:r>
              <a:rPr lang="fr-FR" sz="1200" dirty="0">
                <a:latin typeface="Garamond" panose="02020404030301010803" pitchFamily="18" charset="0"/>
              </a:rPr>
              <a:t>);</a:t>
            </a:r>
          </a:p>
          <a:p>
            <a:r>
              <a:rPr lang="fr-FR" sz="1200" dirty="0">
                <a:latin typeface="Garamond" panose="02020404030301010803" pitchFamily="18" charset="0"/>
              </a:rPr>
              <a:t>    });</a:t>
            </a:r>
          </a:p>
          <a:p>
            <a:r>
              <a:rPr lang="fr-FR" sz="1200" dirty="0">
                <a:latin typeface="Garamond" panose="02020404030301010803" pitchFamily="18" charset="0"/>
              </a:rPr>
              <a:t>});</a:t>
            </a:r>
          </a:p>
        </p:txBody>
      </p:sp>
    </p:spTree>
    <p:extLst>
      <p:ext uri="{BB962C8B-B14F-4D97-AF65-F5344CB8AC3E}">
        <p14:creationId xmlns:p14="http://schemas.microsoft.com/office/powerpoint/2010/main" val="332638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rgbClr val="1E8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rgbClr val="1E8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e 5">
            <a:extLst>
              <a:ext uri="{FF2B5EF4-FFF2-40B4-BE49-F238E27FC236}">
                <a16:creationId xmlns:a16="http://schemas.microsoft.com/office/drawing/2014/main" id="{CFB86816-D9EA-5D48-A5B1-04D50A770A18}"/>
              </a:ext>
            </a:extLst>
          </p:cNvPr>
          <p:cNvGrpSpPr/>
          <p:nvPr/>
        </p:nvGrpSpPr>
        <p:grpSpPr>
          <a:xfrm>
            <a:off x="1366080" y="7014"/>
            <a:ext cx="6411839" cy="5129471"/>
            <a:chOff x="1366080" y="7014"/>
            <a:chExt cx="6411839" cy="5129471"/>
          </a:xfrm>
        </p:grpSpPr>
        <p:pic>
          <p:nvPicPr>
            <p:cNvPr id="3" name="Image 2">
              <a:extLst>
                <a:ext uri="{FF2B5EF4-FFF2-40B4-BE49-F238E27FC236}">
                  <a16:creationId xmlns:a16="http://schemas.microsoft.com/office/drawing/2014/main" id="{2436D8FE-4001-6345-AAEF-CB8285843D83}"/>
                </a:ext>
              </a:extLst>
            </p:cNvPr>
            <p:cNvPicPr>
              <a:picLocks noChangeAspect="1"/>
            </p:cNvPicPr>
            <p:nvPr/>
          </p:nvPicPr>
          <p:blipFill>
            <a:blip r:embed="rId3"/>
            <a:stretch>
              <a:fillRect/>
            </a:stretch>
          </p:blipFill>
          <p:spPr>
            <a:xfrm>
              <a:off x="1366080" y="7014"/>
              <a:ext cx="6411839" cy="5129471"/>
            </a:xfrm>
            <a:prstGeom prst="rect">
              <a:avLst/>
            </a:prstGeom>
          </p:spPr>
        </p:pic>
        <p:sp>
          <p:nvSpPr>
            <p:cNvPr id="5" name="ZoneTexte 4">
              <a:extLst>
                <a:ext uri="{FF2B5EF4-FFF2-40B4-BE49-F238E27FC236}">
                  <a16:creationId xmlns:a16="http://schemas.microsoft.com/office/drawing/2014/main" id="{5C08F3F1-276A-D949-B0FB-DFFF602A5977}"/>
                </a:ext>
              </a:extLst>
            </p:cNvPr>
            <p:cNvSpPr txBox="1"/>
            <p:nvPr/>
          </p:nvSpPr>
          <p:spPr>
            <a:xfrm>
              <a:off x="3888828" y="2343807"/>
              <a:ext cx="1776248" cy="307777"/>
            </a:xfrm>
            <a:prstGeom prst="rect">
              <a:avLst/>
            </a:prstGeom>
            <a:noFill/>
          </p:spPr>
          <p:txBody>
            <a:bodyPr wrap="square" rtlCol="0">
              <a:spAutoFit/>
            </a:bodyPr>
            <a:lstStyle/>
            <a:p>
              <a:r>
                <a:rPr lang="fr-FR" b="1" dirty="0">
                  <a:latin typeface="Garamond" panose="02020404030301010803" pitchFamily="18" charset="0"/>
                </a:rPr>
                <a:t>INTRODUCTION</a:t>
              </a:r>
            </a:p>
          </p:txBody>
        </p:sp>
      </p:grpSp>
    </p:spTree>
    <p:extLst>
      <p:ext uri="{BB962C8B-B14F-4D97-AF65-F5344CB8AC3E}">
        <p14:creationId xmlns:p14="http://schemas.microsoft.com/office/powerpoint/2010/main" val="1680391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DE1DFD3B-9618-2A4B-923B-F50952F16AAB}"/>
              </a:ext>
            </a:extLst>
          </p:cNvPr>
          <p:cNvSpPr txBox="1"/>
          <p:nvPr/>
        </p:nvSpPr>
        <p:spPr>
          <a:xfrm>
            <a:off x="4816444" y="81100"/>
            <a:ext cx="4207981"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algn="r"/>
            <a:r>
              <a:rPr lang="fr-SN" sz="1200" b="1" dirty="0"/>
              <a:t>Sérialisation des données des formulaires</a:t>
            </a:r>
          </a:p>
          <a:p>
            <a:pPr marL="0" lvl="0" indent="0" algn="r" rtl="0">
              <a:spcBef>
                <a:spcPts val="0"/>
              </a:spcBef>
              <a:spcAft>
                <a:spcPts val="0"/>
              </a:spcAft>
              <a:buNone/>
            </a:pPr>
            <a:endParaRPr sz="1200" b="1" dirty="0"/>
          </a:p>
        </p:txBody>
      </p:sp>
      <p:cxnSp>
        <p:nvCxnSpPr>
          <p:cNvPr id="3" name="Google Shape;65;p14">
            <a:extLst>
              <a:ext uri="{FF2B5EF4-FFF2-40B4-BE49-F238E27FC236}">
                <a16:creationId xmlns:a16="http://schemas.microsoft.com/office/drawing/2014/main" id="{1F76A846-5115-9E42-8E3B-8A20EF9DC12B}"/>
              </a:ext>
            </a:extLst>
          </p:cNvPr>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1" name="Rectangle 3">
            <a:extLst>
              <a:ext uri="{FF2B5EF4-FFF2-40B4-BE49-F238E27FC236}">
                <a16:creationId xmlns:a16="http://schemas.microsoft.com/office/drawing/2014/main" id="{A9383937-6E60-724F-A7FE-974A8FFA9FD7}"/>
              </a:ext>
            </a:extLst>
          </p:cNvPr>
          <p:cNvSpPr>
            <a:spLocks noChangeArrowheads="1"/>
          </p:cNvSpPr>
          <p:nvPr/>
        </p:nvSpPr>
        <p:spPr bwMode="auto">
          <a:xfrm>
            <a:off x="0" y="508350"/>
            <a:ext cx="5522614"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lvl="0" algn="just" eaLnBrk="0" fontAlgn="base" hangingPunct="0">
              <a:spcBef>
                <a:spcPct val="0"/>
              </a:spcBef>
              <a:spcAft>
                <a:spcPct val="0"/>
              </a:spcAft>
              <a:buClrTx/>
            </a:pPr>
            <a:r>
              <a:rPr lang="en-US" altLang="fr-FR" sz="1200" dirty="0" err="1">
                <a:solidFill>
                  <a:schemeClr val="tx1"/>
                </a:solidFill>
                <a:latin typeface="Garamond" panose="02020404030301010803" pitchFamily="18" charset="0"/>
              </a:rPr>
              <a:t>Exemple</a:t>
            </a:r>
            <a:r>
              <a:rPr lang="en-US" altLang="fr-FR" sz="1200" dirty="0">
                <a:solidFill>
                  <a:schemeClr val="tx1"/>
                </a:solidFill>
                <a:latin typeface="Garamond" panose="02020404030301010803" pitchFamily="18" charset="0"/>
              </a:rPr>
              <a:t> 2 : Validation </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//HTML</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&lt;!DOCTYPE html&gt;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&lt;html&gt;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&lt;head&gt;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&lt;title&gt;</a:t>
            </a:r>
            <a:r>
              <a:rPr lang="en-US" altLang="fr-FR" sz="1200" dirty="0" err="1">
                <a:solidFill>
                  <a:schemeClr val="tx1"/>
                </a:solidFill>
                <a:latin typeface="Garamond" panose="02020404030301010803" pitchFamily="18" charset="0"/>
              </a:rPr>
              <a:t>Cours</a:t>
            </a:r>
            <a:r>
              <a:rPr lang="en-US" altLang="fr-FR" sz="1200" dirty="0">
                <a:solidFill>
                  <a:schemeClr val="tx1"/>
                </a:solidFill>
                <a:latin typeface="Garamond" panose="02020404030301010803" pitchFamily="18" charset="0"/>
              </a:rPr>
              <a:t> jQuery&lt;/title&gt;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&lt;meta charset="utf-8"&gt;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&lt;/head&gt;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&lt;body&gt;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&lt;h1&gt;jQuery Ajax&lt;/h1&gt;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&lt;form method="POST" action="" id="form"&gt;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&lt;div&gt;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&lt;label for="</a:t>
            </a:r>
            <a:r>
              <a:rPr lang="en-US" altLang="fr-FR" sz="1200" dirty="0" err="1">
                <a:solidFill>
                  <a:schemeClr val="tx1"/>
                </a:solidFill>
                <a:latin typeface="Garamond" panose="02020404030301010803" pitchFamily="18" charset="0"/>
              </a:rPr>
              <a:t>prenom</a:t>
            </a:r>
            <a:r>
              <a:rPr lang="en-US" altLang="fr-FR" sz="1200" dirty="0">
                <a:solidFill>
                  <a:schemeClr val="tx1"/>
                </a:solidFill>
                <a:latin typeface="Garamond" panose="02020404030301010803" pitchFamily="18" charset="0"/>
              </a:rPr>
              <a:t>"&gt;</a:t>
            </a:r>
            <a:r>
              <a:rPr lang="en-US" altLang="fr-FR" sz="1200" dirty="0" err="1">
                <a:solidFill>
                  <a:schemeClr val="tx1"/>
                </a:solidFill>
                <a:latin typeface="Garamond" panose="02020404030301010803" pitchFamily="18" charset="0"/>
              </a:rPr>
              <a:t>Prénom</a:t>
            </a:r>
            <a:r>
              <a:rPr lang="en-US" altLang="fr-FR" sz="1200" dirty="0">
                <a:solidFill>
                  <a:schemeClr val="tx1"/>
                </a:solidFill>
                <a:latin typeface="Garamond" panose="02020404030301010803" pitchFamily="18" charset="0"/>
              </a:rPr>
              <a:t> :&lt;/label&gt;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&lt;input type="text" name="</a:t>
            </a:r>
            <a:r>
              <a:rPr lang="en-US" altLang="fr-FR" sz="1200" dirty="0" err="1">
                <a:solidFill>
                  <a:schemeClr val="tx1"/>
                </a:solidFill>
                <a:latin typeface="Garamond" panose="02020404030301010803" pitchFamily="18" charset="0"/>
              </a:rPr>
              <a:t>prenom</a:t>
            </a:r>
            <a:r>
              <a:rPr lang="en-US" altLang="fr-FR" sz="1200" dirty="0">
                <a:solidFill>
                  <a:schemeClr val="tx1"/>
                </a:solidFill>
                <a:latin typeface="Garamond" panose="02020404030301010803" pitchFamily="18" charset="0"/>
              </a:rPr>
              <a:t>" id="</a:t>
            </a:r>
            <a:r>
              <a:rPr lang="en-US" altLang="fr-FR" sz="1200" dirty="0" err="1">
                <a:solidFill>
                  <a:schemeClr val="tx1"/>
                </a:solidFill>
                <a:latin typeface="Garamond" panose="02020404030301010803" pitchFamily="18" charset="0"/>
              </a:rPr>
              <a:t>prenom</a:t>
            </a:r>
            <a:r>
              <a:rPr lang="en-US" altLang="fr-FR" sz="1200" dirty="0">
                <a:solidFill>
                  <a:schemeClr val="tx1"/>
                </a:solidFill>
                <a:latin typeface="Garamond" panose="02020404030301010803" pitchFamily="18" charset="0"/>
              </a:rPr>
              <a:t>"&gt;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&lt;/div&gt;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&lt;div&gt;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&lt;label for="mail"&gt;Mail :&lt;/label&gt;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&lt;input type="email" name="mail" id="mail"&gt;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&lt;/div&gt;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&lt;input type="submit" value="</a:t>
            </a:r>
            <a:r>
              <a:rPr lang="en-US" altLang="fr-FR" sz="1200" dirty="0" err="1">
                <a:solidFill>
                  <a:schemeClr val="tx1"/>
                </a:solidFill>
                <a:latin typeface="Garamond" panose="02020404030301010803" pitchFamily="18" charset="0"/>
              </a:rPr>
              <a:t>Envoyer</a:t>
            </a:r>
            <a:r>
              <a:rPr lang="en-US" altLang="fr-FR" sz="1200" dirty="0">
                <a:solidFill>
                  <a:schemeClr val="tx1"/>
                </a:solidFill>
                <a:latin typeface="Garamond" panose="02020404030301010803" pitchFamily="18" charset="0"/>
              </a:rPr>
              <a:t>"&gt;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&lt;/form&gt;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    &lt;/body&gt;</a:t>
            </a:r>
          </a:p>
          <a:p>
            <a:pPr lvl="0" algn="just" eaLnBrk="0" fontAlgn="base" hangingPunct="0">
              <a:spcBef>
                <a:spcPct val="0"/>
              </a:spcBef>
              <a:spcAft>
                <a:spcPct val="0"/>
              </a:spcAft>
              <a:buClrTx/>
            </a:pPr>
            <a:r>
              <a:rPr lang="en-US" altLang="fr-FR" sz="1200" dirty="0">
                <a:solidFill>
                  <a:schemeClr val="tx1"/>
                </a:solidFill>
                <a:latin typeface="Garamond" panose="02020404030301010803" pitchFamily="18" charset="0"/>
              </a:rPr>
              <a:t>&lt;/html&gt;</a:t>
            </a:r>
          </a:p>
          <a:p>
            <a:pPr lvl="0" algn="just" eaLnBrk="0" fontAlgn="base" hangingPunct="0">
              <a:spcBef>
                <a:spcPct val="0"/>
              </a:spcBef>
              <a:spcAft>
                <a:spcPct val="0"/>
              </a:spcAft>
              <a:buClrTx/>
            </a:pPr>
            <a:endParaRPr lang="en-US" altLang="fr-FR" sz="1200" dirty="0">
              <a:solidFill>
                <a:schemeClr val="tx1"/>
              </a:solidFill>
              <a:latin typeface="Garamond" panose="02020404030301010803" pitchFamily="18" charset="0"/>
            </a:endParaRPr>
          </a:p>
          <a:p>
            <a:pPr lvl="0" algn="just" eaLnBrk="0" fontAlgn="base" hangingPunct="0">
              <a:spcBef>
                <a:spcPct val="0"/>
              </a:spcBef>
              <a:spcAft>
                <a:spcPct val="0"/>
              </a:spcAft>
              <a:buClrTx/>
            </a:pPr>
            <a:endParaRPr lang="en-US" altLang="fr-FR" sz="1200" dirty="0">
              <a:solidFill>
                <a:schemeClr val="tx1"/>
              </a:solidFill>
              <a:latin typeface="Garamond" panose="02020404030301010803" pitchFamily="18" charset="0"/>
            </a:endParaRPr>
          </a:p>
          <a:p>
            <a:pPr lvl="0" algn="just" eaLnBrk="0" fontAlgn="base" hangingPunct="0">
              <a:spcBef>
                <a:spcPct val="0"/>
              </a:spcBef>
              <a:spcAft>
                <a:spcPct val="0"/>
              </a:spcAft>
              <a:buClrTx/>
            </a:pPr>
            <a:endParaRPr lang="en-US" altLang="fr-FR" sz="1200" dirty="0">
              <a:solidFill>
                <a:schemeClr val="tx1"/>
              </a:solidFill>
              <a:latin typeface="Garamond" panose="02020404030301010803" pitchFamily="18" charset="0"/>
            </a:endParaRPr>
          </a:p>
          <a:p>
            <a:pPr marL="0" marR="0" lvl="0" indent="0" algn="just" defTabSz="914400" rtl="0" eaLnBrk="0" fontAlgn="base" latinLnBrk="0" hangingPunct="0">
              <a:spcBef>
                <a:spcPct val="0"/>
              </a:spcBef>
              <a:spcAft>
                <a:spcPct val="0"/>
              </a:spcAft>
              <a:buClrTx/>
              <a:buSzTx/>
              <a:buFontTx/>
              <a:buNone/>
              <a:tabLst/>
            </a:pPr>
            <a:endParaRPr kumimoji="0" lang="en-US" altLang="fr-FR" sz="1200" b="0" i="0" u="none" strike="noStrike" cap="none" normalizeH="0" baseline="0" dirty="0">
              <a:ln>
                <a:noFill/>
              </a:ln>
              <a:solidFill>
                <a:schemeClr val="tx1"/>
              </a:solidFill>
              <a:effectLst/>
              <a:latin typeface="Garamond" panose="02020404030301010803" pitchFamily="18" charset="0"/>
            </a:endParaRPr>
          </a:p>
        </p:txBody>
      </p:sp>
      <p:sp>
        <p:nvSpPr>
          <p:cNvPr id="12" name="Rectangle 11">
            <a:extLst>
              <a:ext uri="{FF2B5EF4-FFF2-40B4-BE49-F238E27FC236}">
                <a16:creationId xmlns:a16="http://schemas.microsoft.com/office/drawing/2014/main" id="{852F3DC9-4098-154C-8AF4-8369AD4E5766}"/>
              </a:ext>
            </a:extLst>
          </p:cNvPr>
          <p:cNvSpPr/>
          <p:nvPr/>
        </p:nvSpPr>
        <p:spPr>
          <a:xfrm>
            <a:off x="4281719" y="1461414"/>
            <a:ext cx="4572000" cy="3600986"/>
          </a:xfrm>
          <a:prstGeom prst="rect">
            <a:avLst/>
          </a:prstGeom>
        </p:spPr>
        <p:txBody>
          <a:bodyPr>
            <a:spAutoFit/>
          </a:bodyPr>
          <a:lstStyle/>
          <a:p>
            <a:r>
              <a:rPr lang="fr-FR" sz="1200" dirty="0">
                <a:latin typeface="Garamond" panose="02020404030301010803" pitchFamily="18" charset="0"/>
              </a:rPr>
              <a:t>//Récupération et Validation</a:t>
            </a:r>
          </a:p>
          <a:p>
            <a:r>
              <a:rPr lang="fr-FR" sz="1200" dirty="0">
                <a:latin typeface="Garamond" panose="02020404030301010803" pitchFamily="18" charset="0"/>
              </a:rPr>
              <a:t>$(document).</a:t>
            </a:r>
            <a:r>
              <a:rPr lang="fr-FR" sz="1200" dirty="0" err="1">
                <a:latin typeface="Garamond" panose="02020404030301010803" pitchFamily="18" charset="0"/>
              </a:rPr>
              <a:t>ready</a:t>
            </a:r>
            <a:r>
              <a:rPr lang="fr-FR" sz="1200" dirty="0">
                <a:latin typeface="Garamond" panose="02020404030301010803" pitchFamily="18" charset="0"/>
              </a:rPr>
              <a:t>(</a:t>
            </a:r>
            <a:r>
              <a:rPr lang="fr-FR" sz="1200" dirty="0" err="1">
                <a:latin typeface="Garamond" panose="02020404030301010803" pitchFamily="18" charset="0"/>
              </a:rPr>
              <a:t>function</a:t>
            </a:r>
            <a:r>
              <a:rPr lang="fr-FR" sz="1200" dirty="0">
                <a:latin typeface="Garamond" panose="02020404030301010803" pitchFamily="18" charset="0"/>
              </a:rPr>
              <a:t>(){</a:t>
            </a:r>
          </a:p>
          <a:p>
            <a:r>
              <a:rPr lang="fr-FR" sz="1200" dirty="0">
                <a:latin typeface="Garamond" panose="02020404030301010803" pitchFamily="18" charset="0"/>
              </a:rPr>
              <a:t>    $("</a:t>
            </a:r>
            <a:r>
              <a:rPr lang="fr-FR" sz="1200" dirty="0" err="1">
                <a:latin typeface="Garamond" panose="02020404030301010803" pitchFamily="18" charset="0"/>
              </a:rPr>
              <a:t>form</a:t>
            </a:r>
            <a:r>
              <a:rPr lang="fr-FR" sz="1200" dirty="0">
                <a:latin typeface="Garamond" panose="02020404030301010803" pitchFamily="18" charset="0"/>
              </a:rPr>
              <a:t>").</a:t>
            </a:r>
            <a:r>
              <a:rPr lang="fr-FR" sz="1200" dirty="0" err="1">
                <a:latin typeface="Garamond" panose="02020404030301010803" pitchFamily="18" charset="0"/>
              </a:rPr>
              <a:t>submit</a:t>
            </a:r>
            <a:r>
              <a:rPr lang="fr-FR" sz="1200" dirty="0">
                <a:latin typeface="Garamond" panose="02020404030301010803" pitchFamily="18" charset="0"/>
              </a:rPr>
              <a:t>(</a:t>
            </a:r>
            <a:r>
              <a:rPr lang="fr-FR" sz="1200" dirty="0" err="1">
                <a:latin typeface="Garamond" panose="02020404030301010803" pitchFamily="18" charset="0"/>
              </a:rPr>
              <a:t>function</a:t>
            </a:r>
            <a:r>
              <a:rPr lang="fr-FR" sz="1200" dirty="0">
                <a:latin typeface="Garamond" panose="02020404030301010803" pitchFamily="18" charset="0"/>
              </a:rPr>
              <a:t>(</a:t>
            </a:r>
            <a:r>
              <a:rPr lang="fr-FR" sz="1200" dirty="0" err="1">
                <a:latin typeface="Garamond" panose="02020404030301010803" pitchFamily="18" charset="0"/>
              </a:rPr>
              <a:t>event</a:t>
            </a:r>
            <a:r>
              <a:rPr lang="fr-FR" sz="1200" dirty="0">
                <a:latin typeface="Garamond" panose="02020404030301010803" pitchFamily="18" charset="0"/>
              </a:rPr>
              <a:t>){</a:t>
            </a:r>
          </a:p>
          <a:p>
            <a:r>
              <a:rPr lang="fr-FR" sz="1200" dirty="0">
                <a:latin typeface="Garamond" panose="02020404030301010803" pitchFamily="18" charset="0"/>
              </a:rPr>
              <a:t>        /*Si la longueur de la valeur du champ #</a:t>
            </a:r>
            <a:r>
              <a:rPr lang="fr-FR" sz="1200" dirty="0" err="1">
                <a:latin typeface="Garamond" panose="02020404030301010803" pitchFamily="18" charset="0"/>
              </a:rPr>
              <a:t>prenom</a:t>
            </a:r>
            <a:r>
              <a:rPr lang="fr-FR" sz="1200" dirty="0">
                <a:latin typeface="Garamond" panose="02020404030301010803" pitchFamily="18" charset="0"/>
              </a:rPr>
              <a:t> est 0 (c'est-à-dire si</a:t>
            </a:r>
          </a:p>
          <a:p>
            <a:r>
              <a:rPr lang="fr-FR" sz="1200" dirty="0">
                <a:latin typeface="Garamond" panose="02020404030301010803" pitchFamily="18" charset="0"/>
              </a:rPr>
              <a:t>        le champ n'a pas été rempli), on affiche un message et on empêche l'envoi*/</a:t>
            </a:r>
          </a:p>
          <a:p>
            <a:r>
              <a:rPr lang="fr-FR" sz="1200" dirty="0">
                <a:latin typeface="Garamond" panose="02020404030301010803" pitchFamily="18" charset="0"/>
              </a:rPr>
              <a:t>        if($("#</a:t>
            </a:r>
            <a:r>
              <a:rPr lang="fr-FR" sz="1200" dirty="0" err="1">
                <a:latin typeface="Garamond" panose="02020404030301010803" pitchFamily="18" charset="0"/>
              </a:rPr>
              <a:t>prenom</a:t>
            </a:r>
            <a:r>
              <a:rPr lang="fr-FR" sz="1200" dirty="0">
                <a:latin typeface="Garamond" panose="02020404030301010803" pitchFamily="18" charset="0"/>
              </a:rPr>
              <a:t>").val().</a:t>
            </a:r>
            <a:r>
              <a:rPr lang="fr-FR" sz="1200" dirty="0" err="1">
                <a:latin typeface="Garamond" panose="02020404030301010803" pitchFamily="18" charset="0"/>
              </a:rPr>
              <a:t>length</a:t>
            </a:r>
            <a:r>
              <a:rPr lang="fr-FR" sz="1200" dirty="0">
                <a:latin typeface="Garamond" panose="02020404030301010803" pitchFamily="18" charset="0"/>
              </a:rPr>
              <a:t> === 0){</a:t>
            </a:r>
          </a:p>
          <a:p>
            <a:r>
              <a:rPr lang="fr-FR" sz="1200" dirty="0">
                <a:latin typeface="Garamond" panose="02020404030301010803" pitchFamily="18" charset="0"/>
              </a:rPr>
              <a:t>            $("#</a:t>
            </a:r>
            <a:r>
              <a:rPr lang="fr-FR" sz="1200" dirty="0" err="1">
                <a:latin typeface="Garamond" panose="02020404030301010803" pitchFamily="18" charset="0"/>
              </a:rPr>
              <a:t>prenom</a:t>
            </a:r>
            <a:r>
              <a:rPr lang="fr-FR" sz="1200" dirty="0">
                <a:latin typeface="Garamond" panose="02020404030301010803" pitchFamily="18" charset="0"/>
              </a:rPr>
              <a:t>").</a:t>
            </a:r>
            <a:r>
              <a:rPr lang="fr-FR" sz="1200" dirty="0" err="1">
                <a:latin typeface="Garamond" panose="02020404030301010803" pitchFamily="18" charset="0"/>
              </a:rPr>
              <a:t>after</a:t>
            </a:r>
            <a:r>
              <a:rPr lang="fr-FR" sz="1200" dirty="0">
                <a:latin typeface="Garamond" panose="02020404030301010803" pitchFamily="18" charset="0"/>
              </a:rPr>
              <a:t>("&lt;</a:t>
            </a:r>
            <a:r>
              <a:rPr lang="fr-FR" sz="1200" dirty="0" err="1">
                <a:latin typeface="Garamond" panose="02020404030301010803" pitchFamily="18" charset="0"/>
              </a:rPr>
              <a:t>span</a:t>
            </a:r>
            <a:r>
              <a:rPr lang="fr-FR" sz="1200" dirty="0">
                <a:latin typeface="Garamond" panose="02020404030301010803" pitchFamily="18" charset="0"/>
              </a:rPr>
              <a:t>&gt;Merci de remplir ce champ&lt;/</a:t>
            </a:r>
            <a:r>
              <a:rPr lang="fr-FR" sz="1200" dirty="0" err="1">
                <a:latin typeface="Garamond" panose="02020404030301010803" pitchFamily="18" charset="0"/>
              </a:rPr>
              <a:t>span</a:t>
            </a:r>
            <a:r>
              <a:rPr lang="fr-FR" sz="1200" dirty="0">
                <a:latin typeface="Garamond" panose="02020404030301010803" pitchFamily="18" charset="0"/>
              </a:rPr>
              <a:t>&gt;");</a:t>
            </a:r>
          </a:p>
          <a:p>
            <a:r>
              <a:rPr lang="fr-FR" sz="1200" dirty="0">
                <a:latin typeface="Garamond" panose="02020404030301010803" pitchFamily="18" charset="0"/>
              </a:rPr>
              <a:t>            </a:t>
            </a:r>
            <a:r>
              <a:rPr lang="fr-FR" sz="1200" dirty="0" err="1">
                <a:latin typeface="Garamond" panose="02020404030301010803" pitchFamily="18" charset="0"/>
              </a:rPr>
              <a:t>event.preventDefault</a:t>
            </a:r>
            <a:r>
              <a:rPr lang="fr-FR" sz="1200" dirty="0">
                <a:latin typeface="Garamond" panose="02020404030301010803" pitchFamily="18" charset="0"/>
              </a:rPr>
              <a:t>();</a:t>
            </a:r>
          </a:p>
          <a:p>
            <a:r>
              <a:rPr lang="fr-FR" sz="1200" dirty="0">
                <a:latin typeface="Garamond" panose="02020404030301010803" pitchFamily="18" charset="0"/>
              </a:rPr>
              <a:t>        }</a:t>
            </a:r>
            <a:r>
              <a:rPr lang="fr-FR" sz="1200" dirty="0" err="1">
                <a:latin typeface="Garamond" panose="02020404030301010803" pitchFamily="18" charset="0"/>
              </a:rPr>
              <a:t>else</a:t>
            </a:r>
            <a:r>
              <a:rPr lang="fr-FR" sz="1200" dirty="0">
                <a:latin typeface="Garamond" panose="02020404030301010803" pitchFamily="18" charset="0"/>
              </a:rPr>
              <a:t>{</a:t>
            </a:r>
          </a:p>
          <a:p>
            <a:r>
              <a:rPr lang="fr-FR" sz="1200" dirty="0">
                <a:latin typeface="Garamond" panose="02020404030301010803" pitchFamily="18" charset="0"/>
              </a:rPr>
              <a:t>            //On effectue nos requêtes Ajax, sérialise, etc...</a:t>
            </a:r>
          </a:p>
          <a:p>
            <a:r>
              <a:rPr lang="fr-FR" sz="1200" dirty="0">
                <a:latin typeface="Garamond" panose="02020404030301010803" pitchFamily="18" charset="0"/>
              </a:rPr>
              <a:t>            let chaine = $("</a:t>
            </a:r>
            <a:r>
              <a:rPr lang="fr-FR" sz="1200" dirty="0" err="1">
                <a:latin typeface="Garamond" panose="02020404030301010803" pitchFamily="18" charset="0"/>
              </a:rPr>
              <a:t>form</a:t>
            </a:r>
            <a:r>
              <a:rPr lang="fr-FR" sz="1200" dirty="0">
                <a:latin typeface="Garamond" panose="02020404030301010803" pitchFamily="18" charset="0"/>
              </a:rPr>
              <a:t>").</a:t>
            </a:r>
            <a:r>
              <a:rPr lang="fr-FR" sz="1200" dirty="0" err="1">
                <a:latin typeface="Garamond" panose="02020404030301010803" pitchFamily="18" charset="0"/>
              </a:rPr>
              <a:t>serialize</a:t>
            </a:r>
            <a:r>
              <a:rPr lang="fr-FR" sz="1200" dirty="0">
                <a:latin typeface="Garamond" panose="02020404030301010803" pitchFamily="18" charset="0"/>
              </a:rPr>
              <a:t>();</a:t>
            </a:r>
          </a:p>
          <a:p>
            <a:r>
              <a:rPr lang="fr-FR" sz="1200" dirty="0">
                <a:latin typeface="Garamond" panose="02020404030301010803" pitchFamily="18" charset="0"/>
              </a:rPr>
              <a:t>        }</a:t>
            </a:r>
          </a:p>
          <a:p>
            <a:r>
              <a:rPr lang="fr-FR" sz="1200" dirty="0">
                <a:latin typeface="Garamond" panose="02020404030301010803" pitchFamily="18" charset="0"/>
              </a:rPr>
              <a:t>    });});</a:t>
            </a:r>
          </a:p>
          <a:p>
            <a:endParaRPr lang="fr-FR" sz="1200" dirty="0">
              <a:latin typeface="Garamond" panose="02020404030301010803" pitchFamily="18" charset="0"/>
            </a:endParaRPr>
          </a:p>
          <a:p>
            <a:endParaRPr lang="fr-FR" sz="1200" dirty="0">
              <a:latin typeface="Garamond" panose="02020404030301010803" pitchFamily="18" charset="0"/>
            </a:endParaRPr>
          </a:p>
          <a:p>
            <a:endParaRPr lang="fr-FR" sz="1200" dirty="0">
              <a:latin typeface="Garamond" panose="02020404030301010803" pitchFamily="18" charset="0"/>
            </a:endParaRPr>
          </a:p>
          <a:p>
            <a:endParaRPr lang="fr-FR" sz="1200" dirty="0">
              <a:latin typeface="Garamond" panose="02020404030301010803" pitchFamily="18" charset="0"/>
            </a:endParaRPr>
          </a:p>
        </p:txBody>
      </p:sp>
    </p:spTree>
    <p:extLst>
      <p:ext uri="{BB962C8B-B14F-4D97-AF65-F5344CB8AC3E}">
        <p14:creationId xmlns:p14="http://schemas.microsoft.com/office/powerpoint/2010/main" val="1638430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BE50BF-001C-A94D-AA92-E75A8E5EDB48}"/>
              </a:ext>
            </a:extLst>
          </p:cNvPr>
          <p:cNvSpPr txBox="1"/>
          <p:nvPr/>
        </p:nvSpPr>
        <p:spPr>
          <a:xfrm>
            <a:off x="1781648" y="3180151"/>
            <a:ext cx="5580703" cy="954107"/>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LISTE DES MÉTHODES JQUERY AJAX</a:t>
            </a:r>
          </a:p>
        </p:txBody>
      </p:sp>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49DAEAE3-6437-CA4D-B910-7DD8C0D0AD45}"/>
              </a:ext>
            </a:extLst>
          </p:cNvPr>
          <p:cNvPicPr>
            <a:picLocks noChangeAspect="1"/>
          </p:cNvPicPr>
          <p:nvPr/>
        </p:nvPicPr>
        <p:blipFill>
          <a:blip r:embed="rId3"/>
          <a:stretch>
            <a:fillRect/>
          </a:stretch>
        </p:blipFill>
        <p:spPr>
          <a:xfrm>
            <a:off x="3728108" y="1566250"/>
            <a:ext cx="1967633" cy="1613901"/>
          </a:xfrm>
          <a:prstGeom prst="rect">
            <a:avLst/>
          </a:prstGeom>
        </p:spPr>
      </p:pic>
    </p:spTree>
    <p:extLst>
      <p:ext uri="{BB962C8B-B14F-4D97-AF65-F5344CB8AC3E}">
        <p14:creationId xmlns:p14="http://schemas.microsoft.com/office/powerpoint/2010/main" val="2588441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DE1DFD3B-9618-2A4B-923B-F50952F16AAB}"/>
              </a:ext>
            </a:extLst>
          </p:cNvPr>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Liste des méthodes JQUERY AJAX</a:t>
            </a:r>
            <a:endParaRPr sz="1200" b="1" dirty="0"/>
          </a:p>
        </p:txBody>
      </p:sp>
      <p:cxnSp>
        <p:nvCxnSpPr>
          <p:cNvPr id="3" name="Google Shape;65;p14">
            <a:extLst>
              <a:ext uri="{FF2B5EF4-FFF2-40B4-BE49-F238E27FC236}">
                <a16:creationId xmlns:a16="http://schemas.microsoft.com/office/drawing/2014/main" id="{1F76A846-5115-9E42-8E3B-8A20EF9DC12B}"/>
              </a:ext>
            </a:extLst>
          </p:cNvPr>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5" name="Rectangle 2">
            <a:extLst>
              <a:ext uri="{FF2B5EF4-FFF2-40B4-BE49-F238E27FC236}">
                <a16:creationId xmlns:a16="http://schemas.microsoft.com/office/drawing/2014/main" id="{B2FC631D-4528-3441-82C7-083A6072E453}"/>
              </a:ext>
            </a:extLst>
          </p:cNvPr>
          <p:cNvSpPr>
            <a:spLocks noChangeArrowheads="1"/>
          </p:cNvSpPr>
          <p:nvPr/>
        </p:nvSpPr>
        <p:spPr bwMode="auto">
          <a:xfrm>
            <a:off x="280657" y="1193410"/>
            <a:ext cx="858268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ClrTx/>
              <a:buBlip>
                <a:blip r:embed="rId2"/>
              </a:buBlip>
            </a:pPr>
            <a:r>
              <a:rPr lang="fr-FR" altLang="fr-FR" b="1" dirty="0">
                <a:solidFill>
                  <a:schemeClr val="tx1"/>
                </a:solidFill>
                <a:latin typeface="Garamond" panose="02020404030301010803" pitchFamily="18" charset="0"/>
              </a:rPr>
              <a:t>Méthodes de bas niveau</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Ces méthodes permettent d’effectuer des requêtes Ajax arbitraires</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a:t>
            </a:r>
            <a:r>
              <a:rPr lang="fr-FR" altLang="fr-FR" dirty="0" err="1">
                <a:solidFill>
                  <a:schemeClr val="tx1"/>
                </a:solidFill>
                <a:latin typeface="Garamond" panose="02020404030301010803" pitchFamily="18" charset="0"/>
              </a:rPr>
              <a:t>ajax</a:t>
            </a:r>
            <a:r>
              <a:rPr lang="fr-FR" altLang="fr-FR" dirty="0">
                <a:solidFill>
                  <a:schemeClr val="tx1"/>
                </a:solidFill>
                <a:latin typeface="Garamond" panose="02020404030301010803" pitchFamily="18" charset="0"/>
              </a:rPr>
              <a:t>() :Permet d’effectuer une requête Ajax</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a:t>
            </a:r>
            <a:r>
              <a:rPr lang="fr-FR" altLang="fr-FR" dirty="0" err="1">
                <a:solidFill>
                  <a:schemeClr val="tx1"/>
                </a:solidFill>
                <a:latin typeface="Garamond" panose="02020404030301010803" pitchFamily="18" charset="0"/>
              </a:rPr>
              <a:t>ajaxPrefilter</a:t>
            </a:r>
            <a:r>
              <a:rPr lang="fr-FR" altLang="fr-FR" dirty="0">
                <a:solidFill>
                  <a:schemeClr val="tx1"/>
                </a:solidFill>
                <a:latin typeface="Garamond" panose="02020404030301010803" pitchFamily="18" charset="0"/>
              </a:rPr>
              <a:t>() : Permet de gérer les options Ajax personnalisées ou de modifier les options existantes avant l’envoi de chaque requête et avant leur traitement par </a:t>
            </a:r>
            <a:r>
              <a:rPr lang="fr-FR" altLang="fr-FR" dirty="0" err="1">
                <a:solidFill>
                  <a:schemeClr val="tx1"/>
                </a:solidFill>
                <a:latin typeface="Garamond" panose="02020404030301010803" pitchFamily="18" charset="0"/>
              </a:rPr>
              <a:t>ajax</a:t>
            </a:r>
            <a:r>
              <a:rPr lang="fr-FR" altLang="fr-FR" dirty="0">
                <a:solidFill>
                  <a:schemeClr val="tx1"/>
                </a:solidFill>
                <a:latin typeface="Garamond" panose="02020404030301010803" pitchFamily="18" charset="0"/>
              </a:rPr>
              <a:t>()</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a:t>
            </a:r>
            <a:r>
              <a:rPr lang="fr-FR" altLang="fr-FR" dirty="0" err="1">
                <a:solidFill>
                  <a:schemeClr val="tx1"/>
                </a:solidFill>
                <a:latin typeface="Garamond" panose="02020404030301010803" pitchFamily="18" charset="0"/>
              </a:rPr>
              <a:t>ajaxTransport</a:t>
            </a:r>
            <a:r>
              <a:rPr lang="fr-FR" altLang="fr-FR" dirty="0">
                <a:solidFill>
                  <a:schemeClr val="tx1"/>
                </a:solidFill>
                <a:latin typeface="Garamond" panose="02020404030301010803" pitchFamily="18" charset="0"/>
              </a:rPr>
              <a:t>() : Crée un objet qui va gérer la transmission des données lors d’une requête Ajax</a:t>
            </a:r>
          </a:p>
        </p:txBody>
      </p:sp>
      <p:sp>
        <p:nvSpPr>
          <p:cNvPr id="6" name="Rectangle 2">
            <a:extLst>
              <a:ext uri="{FF2B5EF4-FFF2-40B4-BE49-F238E27FC236}">
                <a16:creationId xmlns:a16="http://schemas.microsoft.com/office/drawing/2014/main" id="{7F11728C-D3FA-CD44-9637-3CF342DC9E5B}"/>
              </a:ext>
            </a:extLst>
          </p:cNvPr>
          <p:cNvSpPr>
            <a:spLocks noChangeArrowheads="1"/>
          </p:cNvSpPr>
          <p:nvPr/>
        </p:nvSpPr>
        <p:spPr bwMode="auto">
          <a:xfrm>
            <a:off x="280657" y="2986808"/>
            <a:ext cx="858268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Blip>
                <a:blip r:embed="rId2"/>
              </a:buBlip>
            </a:pPr>
            <a:r>
              <a:rPr lang="fr-FR" altLang="fr-FR" b="1" dirty="0">
                <a:solidFill>
                  <a:schemeClr val="tx1"/>
                </a:solidFill>
                <a:latin typeface="Garamond" panose="02020404030301010803" pitchFamily="18" charset="0"/>
              </a:rPr>
              <a:t>Méthodes raccourcies</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Ces méthodes permettent d’effectuer les types les plus courants de demandes Ajax avec moins de code.</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a:t>
            </a:r>
            <a:r>
              <a:rPr lang="fr-FR" altLang="fr-FR" dirty="0" err="1">
                <a:solidFill>
                  <a:schemeClr val="tx1"/>
                </a:solidFill>
                <a:latin typeface="Garamond" panose="02020404030301010803" pitchFamily="18" charset="0"/>
              </a:rPr>
              <a:t>get</a:t>
            </a:r>
            <a:r>
              <a:rPr lang="fr-FR" altLang="fr-FR" dirty="0">
                <a:solidFill>
                  <a:schemeClr val="tx1"/>
                </a:solidFill>
                <a:latin typeface="Garamond" panose="02020404030301010803" pitchFamily="18" charset="0"/>
              </a:rPr>
              <a:t>() : Charge des données du serveur à l’aide d’une requête HTTP GET</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a:t>
            </a:r>
            <a:r>
              <a:rPr lang="fr-FR" altLang="fr-FR" dirty="0" err="1">
                <a:solidFill>
                  <a:schemeClr val="tx1"/>
                </a:solidFill>
                <a:latin typeface="Garamond" panose="02020404030301010803" pitchFamily="18" charset="0"/>
              </a:rPr>
              <a:t>getJSON</a:t>
            </a:r>
            <a:r>
              <a:rPr lang="fr-FR" altLang="fr-FR" dirty="0">
                <a:solidFill>
                  <a:schemeClr val="tx1"/>
                </a:solidFill>
                <a:latin typeface="Garamond" panose="02020404030301010803" pitchFamily="18" charset="0"/>
              </a:rPr>
              <a:t>() : Charge des données encodée sous format JSON à partir du serveur à l’aide d’une requête HTTP GET.</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a:t>
            </a:r>
            <a:r>
              <a:rPr lang="fr-FR" altLang="fr-FR" dirty="0" err="1">
                <a:solidFill>
                  <a:schemeClr val="tx1"/>
                </a:solidFill>
                <a:latin typeface="Garamond" panose="02020404030301010803" pitchFamily="18" charset="0"/>
              </a:rPr>
              <a:t>getScript</a:t>
            </a:r>
            <a:r>
              <a:rPr lang="fr-FR" altLang="fr-FR" dirty="0">
                <a:solidFill>
                  <a:schemeClr val="tx1"/>
                </a:solidFill>
                <a:latin typeface="Garamond" panose="02020404030301010803" pitchFamily="18" charset="0"/>
              </a:rPr>
              <a:t>() : </a:t>
            </a:r>
            <a:r>
              <a:rPr lang="fr-FR" altLang="fr-FR" dirty="0" err="1">
                <a:solidFill>
                  <a:schemeClr val="tx1"/>
                </a:solidFill>
                <a:latin typeface="Garamond" panose="02020404030301010803" pitchFamily="18" charset="0"/>
              </a:rPr>
              <a:t>Chargz</a:t>
            </a:r>
            <a:r>
              <a:rPr lang="fr-FR" altLang="fr-FR" dirty="0">
                <a:solidFill>
                  <a:schemeClr val="tx1"/>
                </a:solidFill>
                <a:latin typeface="Garamond" panose="02020404030301010803" pitchFamily="18" charset="0"/>
              </a:rPr>
              <a:t> un fichier JavaScript à partir du serveur à l’aide d’une requête HTTP GET, puis l’exécute</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$.post() : Charge des données du serveur à l’aide d’une requête HTTP POST</a:t>
            </a:r>
          </a:p>
          <a:p>
            <a:pPr lvl="0" algn="just" eaLnBrk="0" fontAlgn="base" hangingPunct="0">
              <a:spcBef>
                <a:spcPct val="0"/>
              </a:spcBef>
              <a:spcAft>
                <a:spcPct val="0"/>
              </a:spcAft>
              <a:buClrTx/>
            </a:pPr>
            <a:r>
              <a:rPr lang="fr-FR" altLang="fr-FR" dirty="0" err="1">
                <a:solidFill>
                  <a:schemeClr val="tx1"/>
                </a:solidFill>
                <a:latin typeface="Garamond" panose="02020404030301010803" pitchFamily="18" charset="0"/>
              </a:rPr>
              <a:t>load</a:t>
            </a:r>
            <a:r>
              <a:rPr lang="fr-FR" altLang="fr-FR" dirty="0">
                <a:solidFill>
                  <a:schemeClr val="tx1"/>
                </a:solidFill>
                <a:latin typeface="Garamond" panose="02020404030301010803" pitchFamily="18" charset="0"/>
              </a:rPr>
              <a:t>() : Charge les données du serveur et place le code HTML renvoyé dans les éléments correspondants</a:t>
            </a:r>
          </a:p>
        </p:txBody>
      </p:sp>
    </p:spTree>
    <p:extLst>
      <p:ext uri="{BB962C8B-B14F-4D97-AF65-F5344CB8AC3E}">
        <p14:creationId xmlns:p14="http://schemas.microsoft.com/office/powerpoint/2010/main" val="2337186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DE1DFD3B-9618-2A4B-923B-F50952F16AAB}"/>
              </a:ext>
            </a:extLst>
          </p:cNvPr>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algn="r"/>
            <a:r>
              <a:rPr lang="fr-SN" sz="1200" b="1" dirty="0"/>
              <a:t>Liste des méthodes JQUERY AJAX</a:t>
            </a:r>
          </a:p>
        </p:txBody>
      </p:sp>
      <p:cxnSp>
        <p:nvCxnSpPr>
          <p:cNvPr id="3" name="Google Shape;65;p14">
            <a:extLst>
              <a:ext uri="{FF2B5EF4-FFF2-40B4-BE49-F238E27FC236}">
                <a16:creationId xmlns:a16="http://schemas.microsoft.com/office/drawing/2014/main" id="{1F76A846-5115-9E42-8E3B-8A20EF9DC12B}"/>
              </a:ext>
            </a:extLst>
          </p:cNvPr>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5" name="Rectangle 2">
            <a:extLst>
              <a:ext uri="{FF2B5EF4-FFF2-40B4-BE49-F238E27FC236}">
                <a16:creationId xmlns:a16="http://schemas.microsoft.com/office/drawing/2014/main" id="{B2FC631D-4528-3441-82C7-083A6072E453}"/>
              </a:ext>
            </a:extLst>
          </p:cNvPr>
          <p:cNvSpPr>
            <a:spLocks noChangeArrowheads="1"/>
          </p:cNvSpPr>
          <p:nvPr/>
        </p:nvSpPr>
        <p:spPr bwMode="auto">
          <a:xfrm>
            <a:off x="280657" y="895565"/>
            <a:ext cx="858268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Blip>
                <a:blip r:embed="rId2"/>
              </a:buBlip>
            </a:pPr>
            <a:r>
              <a:rPr lang="fr-FR" altLang="fr-FR" b="1" dirty="0">
                <a:solidFill>
                  <a:schemeClr val="tx1"/>
                </a:solidFill>
                <a:latin typeface="Garamond" panose="02020404030301010803" pitchFamily="18" charset="0"/>
              </a:rPr>
              <a:t>Fonction d’assistance</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Ces fonctions permettent de résoudre des problème habituellement rencontrés lors de la création de requêtes Ajax</a:t>
            </a:r>
          </a:p>
          <a:p>
            <a:pPr lvl="0" algn="just" eaLnBrk="0" fontAlgn="base" hangingPunct="0">
              <a:spcBef>
                <a:spcPct val="0"/>
              </a:spcBef>
              <a:spcAft>
                <a:spcPct val="0"/>
              </a:spcAft>
              <a:buClrTx/>
            </a:pPr>
            <a:r>
              <a:rPr lang="fr-FR" altLang="fr-FR" dirty="0">
                <a:solidFill>
                  <a:schemeClr val="tx1"/>
                </a:solidFill>
                <a:latin typeface="Garamond" panose="02020404030301010803" pitchFamily="18" charset="0"/>
              </a:rPr>
              <a:t>$.</a:t>
            </a:r>
            <a:r>
              <a:rPr lang="fr-FR" altLang="fr-FR" dirty="0" err="1">
                <a:solidFill>
                  <a:schemeClr val="tx1"/>
                </a:solidFill>
                <a:latin typeface="Garamond" panose="02020404030301010803" pitchFamily="18" charset="0"/>
              </a:rPr>
              <a:t>param</a:t>
            </a:r>
            <a:r>
              <a:rPr lang="fr-FR" altLang="fr-FR" dirty="0">
                <a:solidFill>
                  <a:schemeClr val="tx1"/>
                </a:solidFill>
                <a:latin typeface="Garamond" panose="02020404030301010803" pitchFamily="18" charset="0"/>
              </a:rPr>
              <a:t>() : Crée une représentation sérialisée d’un tableau, d’un objet brut ou d’un objet jQuery pouvant être utilisé dans une chaîne de requête d’URL ou une requête Ajax. Si un objet jQuery est transmis, il doit contenir des input avec des propriétés </a:t>
            </a:r>
            <a:r>
              <a:rPr lang="fr-FR" altLang="fr-FR" dirty="0" err="1">
                <a:solidFill>
                  <a:schemeClr val="tx1"/>
                </a:solidFill>
                <a:latin typeface="Garamond" panose="02020404030301010803" pitchFamily="18" charset="0"/>
              </a:rPr>
              <a:t>name</a:t>
            </a:r>
            <a:r>
              <a:rPr lang="fr-FR" altLang="fr-FR" dirty="0">
                <a:solidFill>
                  <a:schemeClr val="tx1"/>
                </a:solidFill>
                <a:latin typeface="Garamond" panose="02020404030301010803" pitchFamily="18" charset="0"/>
              </a:rPr>
              <a:t> / value</a:t>
            </a:r>
          </a:p>
          <a:p>
            <a:pPr lvl="0" algn="just" eaLnBrk="0" fontAlgn="base" hangingPunct="0">
              <a:spcBef>
                <a:spcPct val="0"/>
              </a:spcBef>
              <a:spcAft>
                <a:spcPct val="0"/>
              </a:spcAft>
              <a:buClrTx/>
            </a:pPr>
            <a:r>
              <a:rPr lang="fr-FR" altLang="fr-FR" dirty="0" err="1">
                <a:solidFill>
                  <a:schemeClr val="tx1"/>
                </a:solidFill>
                <a:latin typeface="Garamond" panose="02020404030301010803" pitchFamily="18" charset="0"/>
              </a:rPr>
              <a:t>serialize</a:t>
            </a:r>
            <a:r>
              <a:rPr lang="fr-FR" altLang="fr-FR" dirty="0">
                <a:solidFill>
                  <a:schemeClr val="tx1"/>
                </a:solidFill>
                <a:latin typeface="Garamond" panose="02020404030301010803" pitchFamily="18" charset="0"/>
              </a:rPr>
              <a:t>() : Encode un ensemble d’éléments de formulaire en tant que chaîne de soumission</a:t>
            </a:r>
          </a:p>
          <a:p>
            <a:pPr lvl="0" algn="just" eaLnBrk="0" fontAlgn="base" hangingPunct="0">
              <a:spcBef>
                <a:spcPct val="0"/>
              </a:spcBef>
              <a:spcAft>
                <a:spcPct val="0"/>
              </a:spcAft>
              <a:buClrTx/>
            </a:pPr>
            <a:r>
              <a:rPr lang="fr-FR" altLang="fr-FR" dirty="0" err="1">
                <a:solidFill>
                  <a:schemeClr val="tx1"/>
                </a:solidFill>
                <a:latin typeface="Garamond" panose="02020404030301010803" pitchFamily="18" charset="0"/>
              </a:rPr>
              <a:t>serializeArray</a:t>
            </a:r>
            <a:r>
              <a:rPr lang="fr-FR" altLang="fr-FR" dirty="0">
                <a:solidFill>
                  <a:schemeClr val="tx1"/>
                </a:solidFill>
                <a:latin typeface="Garamond" panose="02020404030301010803" pitchFamily="18" charset="0"/>
              </a:rPr>
              <a:t>() : Encode un ensemble d’éléments de formulaire sous forme de tableau avec des paires noms / valeurs</a:t>
            </a:r>
          </a:p>
        </p:txBody>
      </p:sp>
      <p:sp>
        <p:nvSpPr>
          <p:cNvPr id="6" name="Rectangle 2">
            <a:extLst>
              <a:ext uri="{FF2B5EF4-FFF2-40B4-BE49-F238E27FC236}">
                <a16:creationId xmlns:a16="http://schemas.microsoft.com/office/drawing/2014/main" id="{7F11728C-D3FA-CD44-9637-3CF342DC9E5B}"/>
              </a:ext>
            </a:extLst>
          </p:cNvPr>
          <p:cNvSpPr>
            <a:spLocks noChangeArrowheads="1"/>
          </p:cNvSpPr>
          <p:nvPr/>
        </p:nvSpPr>
        <p:spPr bwMode="auto">
          <a:xfrm>
            <a:off x="280657" y="2825686"/>
            <a:ext cx="858268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Blip>
                <a:blip r:embed="rId2"/>
              </a:buBlip>
            </a:pPr>
            <a:r>
              <a:rPr lang="fr-SN" b="1" dirty="0">
                <a:solidFill>
                  <a:schemeClr val="tx1"/>
                </a:solidFill>
                <a:latin typeface="Garamond" panose="02020404030301010803" pitchFamily="18" charset="0"/>
              </a:rPr>
              <a:t>Gestionnaires d’événements Ajax</a:t>
            </a:r>
          </a:p>
          <a:p>
            <a:pPr algn="just"/>
            <a:r>
              <a:rPr lang="fr-SN" dirty="0">
                <a:latin typeface="Garamond" panose="02020404030301010803" pitchFamily="18" charset="0"/>
              </a:rPr>
              <a:t>Ces méthodes enregistrent les gestionnaires à appeler lorsque certains événements tels que l’initialisation ou la réussite d’une requête ont lieu pour toute demande Ajax sur la page.</a:t>
            </a:r>
          </a:p>
          <a:p>
            <a:pPr algn="just"/>
            <a:r>
              <a:rPr lang="fr-SN" dirty="0" err="1">
                <a:latin typeface="Garamond" panose="02020404030301010803" pitchFamily="18" charset="0"/>
              </a:rPr>
              <a:t>ajaxComplete</a:t>
            </a:r>
            <a:r>
              <a:rPr lang="fr-SN" dirty="0">
                <a:latin typeface="Garamond" panose="02020404030301010803" pitchFamily="18" charset="0"/>
              </a:rPr>
              <a:t>() : Enregistre un gestionnaire à appeler lorsque les demandes Ajax sont terminées</a:t>
            </a:r>
          </a:p>
          <a:p>
            <a:pPr algn="just"/>
            <a:r>
              <a:rPr lang="fr-SN" dirty="0" err="1">
                <a:latin typeface="Garamond" panose="02020404030301010803" pitchFamily="18" charset="0"/>
              </a:rPr>
              <a:t>ajaxError</a:t>
            </a:r>
            <a:r>
              <a:rPr lang="fr-SN" dirty="0">
                <a:latin typeface="Garamond" panose="02020404030301010803" pitchFamily="18" charset="0"/>
              </a:rPr>
              <a:t>() : Enregistre un gestionnaire à appeler lorsque les demandes Ajax se terminent avec une erreur</a:t>
            </a:r>
          </a:p>
          <a:p>
            <a:pPr algn="just"/>
            <a:r>
              <a:rPr lang="fr-SN" dirty="0" err="1">
                <a:latin typeface="Garamond" panose="02020404030301010803" pitchFamily="18" charset="0"/>
              </a:rPr>
              <a:t>ajaxSend</a:t>
            </a:r>
            <a:r>
              <a:rPr lang="fr-SN" dirty="0">
                <a:latin typeface="Garamond" panose="02020404030301010803" pitchFamily="18" charset="0"/>
              </a:rPr>
              <a:t>() : attache une fonction à exécuter avant l’envoi d’une requête Ajax</a:t>
            </a:r>
          </a:p>
          <a:p>
            <a:pPr algn="just"/>
            <a:r>
              <a:rPr lang="fr-SN" dirty="0" err="1">
                <a:latin typeface="Garamond" panose="02020404030301010803" pitchFamily="18" charset="0"/>
              </a:rPr>
              <a:t>ajaxStart</a:t>
            </a:r>
            <a:r>
              <a:rPr lang="fr-SN" dirty="0">
                <a:latin typeface="Garamond" panose="02020404030301010803" pitchFamily="18" charset="0"/>
              </a:rPr>
              <a:t>() : Enregistre un gestionnaire à appeler lorsque la première requête Ajax commence</a:t>
            </a:r>
          </a:p>
          <a:p>
            <a:pPr algn="just"/>
            <a:r>
              <a:rPr lang="fr-SN" dirty="0" err="1">
                <a:latin typeface="Garamond" panose="02020404030301010803" pitchFamily="18" charset="0"/>
              </a:rPr>
              <a:t>ajaxStop</a:t>
            </a:r>
            <a:r>
              <a:rPr lang="fr-SN" dirty="0">
                <a:latin typeface="Garamond" panose="02020404030301010803" pitchFamily="18" charset="0"/>
              </a:rPr>
              <a:t>() : Enregistre un gestionnaire à appeler lorsque toutes les demandes Ajax sont terminées</a:t>
            </a:r>
          </a:p>
          <a:p>
            <a:pPr algn="just"/>
            <a:r>
              <a:rPr lang="fr-SN" dirty="0" err="1">
                <a:latin typeface="Garamond" panose="02020404030301010803" pitchFamily="18" charset="0"/>
              </a:rPr>
              <a:t>ajaxSuccess</a:t>
            </a:r>
            <a:r>
              <a:rPr lang="fr-SN" dirty="0">
                <a:latin typeface="Garamond" panose="02020404030301010803" pitchFamily="18" charset="0"/>
              </a:rPr>
              <a:t>() : Attache une fonction à exécuter chaque fois qu’une requête Ajax se termine avec succès</a:t>
            </a:r>
          </a:p>
        </p:txBody>
      </p:sp>
    </p:spTree>
    <p:extLst>
      <p:ext uri="{BB962C8B-B14F-4D97-AF65-F5344CB8AC3E}">
        <p14:creationId xmlns:p14="http://schemas.microsoft.com/office/powerpoint/2010/main" val="207236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Introduction</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226380" y="2156251"/>
            <a:ext cx="8691239" cy="830997"/>
          </a:xfrm>
          <a:prstGeom prst="rect">
            <a:avLst/>
          </a:prstGeom>
          <a:noFill/>
        </p:spPr>
        <p:txBody>
          <a:bodyPr wrap="square" rtlCol="0">
            <a:spAutoFit/>
          </a:bodyPr>
          <a:lstStyle/>
          <a:p>
            <a:pPr algn="just"/>
            <a:r>
              <a:rPr lang="fr-SN" sz="1600" b="1" dirty="0">
                <a:latin typeface="Garamond" panose="02020404030301010803" pitchFamily="18" charset="0"/>
              </a:rPr>
              <a:t>JQUERY</a:t>
            </a:r>
            <a:r>
              <a:rPr lang="fr-SN" sz="1600" dirty="0">
                <a:latin typeface="Garamond" panose="02020404030301010803" pitchFamily="18" charset="0"/>
              </a:rPr>
              <a:t>  bibliothèque JavaScript pour simplifier le développement de sites web interactifs.</a:t>
            </a:r>
          </a:p>
          <a:p>
            <a:pPr algn="just"/>
            <a:r>
              <a:rPr lang="fr-SN" sz="1600" dirty="0">
                <a:latin typeface="Garamond" panose="02020404030301010803" pitchFamily="18" charset="0"/>
              </a:rPr>
              <a:t>Présenté pour la première fois en janvier 2006 par son créateur </a:t>
            </a:r>
            <a:r>
              <a:rPr lang="fr-SN" sz="1600" b="1" dirty="0">
                <a:latin typeface="Garamond" panose="02020404030301010803" pitchFamily="18" charset="0"/>
              </a:rPr>
              <a:t>John </a:t>
            </a:r>
            <a:r>
              <a:rPr lang="fr-SN" sz="1600" b="1" dirty="0" err="1">
                <a:latin typeface="Garamond" panose="02020404030301010803" pitchFamily="18" charset="0"/>
              </a:rPr>
              <a:t>Resig</a:t>
            </a:r>
            <a:r>
              <a:rPr lang="fr-SN" sz="1600" b="1" dirty="0">
                <a:latin typeface="Garamond" panose="02020404030301010803" pitchFamily="18" charset="0"/>
              </a:rPr>
              <a:t> Première</a:t>
            </a:r>
            <a:r>
              <a:rPr lang="fr-SN" sz="1600" dirty="0">
                <a:latin typeface="Garamond" panose="02020404030301010803" pitchFamily="18" charset="0"/>
              </a:rPr>
              <a:t> version stable en août 2006 Téléchargeable sur http://</a:t>
            </a:r>
            <a:r>
              <a:rPr lang="fr-SN" sz="1600" dirty="0" err="1">
                <a:latin typeface="Garamond" panose="02020404030301010803" pitchFamily="18" charset="0"/>
              </a:rPr>
              <a:t>jquery.com</a:t>
            </a:r>
            <a:r>
              <a:rPr lang="fr-SN" sz="1600" dirty="0">
                <a:latin typeface="Garamond" panose="02020404030301010803" pitchFamily="18" charset="0"/>
              </a:rPr>
              <a:t>/</a:t>
            </a:r>
            <a:r>
              <a:rPr lang="fr-SN" sz="1600" dirty="0" err="1">
                <a:latin typeface="Garamond" panose="02020404030301010803" pitchFamily="18" charset="0"/>
              </a:rPr>
              <a:t>download</a:t>
            </a:r>
            <a:r>
              <a:rPr lang="fr-SN" sz="1600" dirty="0">
                <a:latin typeface="Garamond" panose="02020404030301010803" pitchFamily="18" charset="0"/>
              </a:rPr>
              <a:t>/</a:t>
            </a:r>
          </a:p>
        </p:txBody>
      </p:sp>
    </p:spTree>
    <p:extLst>
      <p:ext uri="{BB962C8B-B14F-4D97-AF65-F5344CB8AC3E}">
        <p14:creationId xmlns:p14="http://schemas.microsoft.com/office/powerpoint/2010/main" val="79151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BE50BF-001C-A94D-AA92-E75A8E5EDB48}"/>
              </a:ext>
            </a:extLst>
          </p:cNvPr>
          <p:cNvSpPr txBox="1"/>
          <p:nvPr/>
        </p:nvSpPr>
        <p:spPr>
          <a:xfrm>
            <a:off x="2304865" y="3180151"/>
            <a:ext cx="4534270" cy="523220"/>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AVANTAGES</a:t>
            </a:r>
          </a:p>
        </p:txBody>
      </p:sp>
      <p:pic>
        <p:nvPicPr>
          <p:cNvPr id="7" name="Image 6">
            <a:extLst>
              <a:ext uri="{FF2B5EF4-FFF2-40B4-BE49-F238E27FC236}">
                <a16:creationId xmlns:a16="http://schemas.microsoft.com/office/drawing/2014/main" id="{525CB404-4F99-B04B-833E-E7AA172D472D}"/>
              </a:ext>
            </a:extLst>
          </p:cNvPr>
          <p:cNvPicPr>
            <a:picLocks noChangeAspect="1"/>
          </p:cNvPicPr>
          <p:nvPr/>
        </p:nvPicPr>
        <p:blipFill>
          <a:blip r:embed="rId3"/>
          <a:srcRect/>
          <a:stretch/>
        </p:blipFill>
        <p:spPr>
          <a:xfrm>
            <a:off x="3646142" y="1328436"/>
            <a:ext cx="1627200" cy="1627200"/>
          </a:xfrm>
          <a:prstGeom prst="rect">
            <a:avLst/>
          </a:prstGeom>
        </p:spPr>
      </p:pic>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6020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Avantages</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226380" y="1540698"/>
            <a:ext cx="8691239" cy="2062103"/>
          </a:xfrm>
          <a:prstGeom prst="rect">
            <a:avLst/>
          </a:prstGeom>
          <a:noFill/>
        </p:spPr>
        <p:txBody>
          <a:bodyPr wrap="square" rtlCol="0">
            <a:spAutoFit/>
          </a:bodyPr>
          <a:lstStyle/>
          <a:p>
            <a:pPr marL="285750" indent="-285750">
              <a:buBlip>
                <a:blip r:embed="rId3"/>
              </a:buBlip>
            </a:pPr>
            <a:r>
              <a:rPr lang="fr-SN" sz="1600" dirty="0">
                <a:latin typeface="Garamond" panose="02020404030301010803" pitchFamily="18" charset="0"/>
              </a:rPr>
              <a:t>Puissante</a:t>
            </a:r>
          </a:p>
          <a:p>
            <a:pPr marL="285750" lvl="3" indent="-285750">
              <a:buBlip>
                <a:blip r:embed="rId3"/>
              </a:buBlip>
            </a:pPr>
            <a:r>
              <a:rPr lang="fr-SN" sz="1600" dirty="0">
                <a:latin typeface="Garamond" panose="02020404030301010803" pitchFamily="18" charset="0"/>
              </a:rPr>
              <a:t>Légère (94 Ko), avec utilisation possible du fichier sur les serveurs de Google :</a:t>
            </a:r>
            <a:r>
              <a:rPr lang="fr-SN" sz="1600" dirty="0">
                <a:latin typeface="Garamond" panose="02020404030301010803" pitchFamily="18" charset="0"/>
                <a:hlinkClick r:id="rId4"/>
              </a:rPr>
              <a:t> https://developers.google.com/speed/libraries/devguide#jquery</a:t>
            </a:r>
            <a:endParaRPr lang="fr-SN" sz="1600" dirty="0">
              <a:latin typeface="Garamond" panose="02020404030301010803" pitchFamily="18" charset="0"/>
            </a:endParaRPr>
          </a:p>
          <a:p>
            <a:pPr marL="285750" lvl="3" indent="-285750">
              <a:buBlip>
                <a:blip r:embed="rId3"/>
              </a:buBlip>
            </a:pPr>
            <a:r>
              <a:rPr lang="fr-SN" sz="1600" dirty="0">
                <a:latin typeface="Garamond" panose="02020404030301010803" pitchFamily="18" charset="0"/>
              </a:rPr>
              <a:t>Multiplateforme : évite les problèmes de compatibilité entre navigateurs</a:t>
            </a:r>
          </a:p>
          <a:p>
            <a:pPr marL="285750" lvl="3" indent="-285750">
              <a:buBlip>
                <a:blip r:embed="rId3"/>
              </a:buBlip>
            </a:pPr>
            <a:r>
              <a:rPr lang="fr-SN" sz="1600" dirty="0">
                <a:latin typeface="Garamond" panose="02020404030301010803" pitchFamily="18" charset="0"/>
              </a:rPr>
              <a:t>Gratuite et open source</a:t>
            </a:r>
          </a:p>
          <a:p>
            <a:pPr marL="285750" lvl="3" indent="-285750">
              <a:buBlip>
                <a:blip r:embed="rId3"/>
              </a:buBlip>
            </a:pPr>
            <a:r>
              <a:rPr lang="fr-SN" sz="1600" dirty="0">
                <a:latin typeface="Garamond" panose="02020404030301010803" pitchFamily="18" charset="0"/>
              </a:rPr>
              <a:t>Facilite la sélection d’éléments d’une page web</a:t>
            </a:r>
          </a:p>
          <a:p>
            <a:pPr marL="285750" lvl="3" indent="-285750">
              <a:buBlip>
                <a:blip r:embed="rId3"/>
              </a:buBlip>
            </a:pPr>
            <a:r>
              <a:rPr lang="fr-SN" sz="1600" dirty="0">
                <a:latin typeface="Garamond" panose="02020404030301010803" pitchFamily="18" charset="0"/>
              </a:rPr>
              <a:t>Facilite l’AJAX</a:t>
            </a:r>
          </a:p>
          <a:p>
            <a:pPr marL="285750" lvl="3" indent="-285750">
              <a:buBlip>
                <a:blip r:embed="rId3"/>
              </a:buBlip>
            </a:pPr>
            <a:r>
              <a:rPr lang="fr-SN" sz="1600" dirty="0">
                <a:latin typeface="Garamond" panose="02020404030301010803" pitchFamily="18" charset="0"/>
              </a:rPr>
              <a:t>S’écrit en dehors du code HTML</a:t>
            </a:r>
          </a:p>
        </p:txBody>
      </p:sp>
    </p:spTree>
    <p:extLst>
      <p:ext uri="{BB962C8B-B14F-4D97-AF65-F5344CB8AC3E}">
        <p14:creationId xmlns:p14="http://schemas.microsoft.com/office/powerpoint/2010/main" val="117647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8DE69DD8-9620-6A4D-B978-83A65C4FD30F}"/>
              </a:ext>
            </a:extLst>
          </p:cNvPr>
          <p:cNvSpPr/>
          <p:nvPr/>
        </p:nvSpPr>
        <p:spPr>
          <a:xfrm>
            <a:off x="3758400" y="1552951"/>
            <a:ext cx="1627200" cy="162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6BE50BF-001C-A94D-AA92-E75A8E5EDB48}"/>
              </a:ext>
            </a:extLst>
          </p:cNvPr>
          <p:cNvSpPr txBox="1"/>
          <p:nvPr/>
        </p:nvSpPr>
        <p:spPr>
          <a:xfrm>
            <a:off x="2304865" y="3180151"/>
            <a:ext cx="4534270" cy="523220"/>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PRINCIPES</a:t>
            </a:r>
          </a:p>
        </p:txBody>
      </p:sp>
      <p:pic>
        <p:nvPicPr>
          <p:cNvPr id="7" name="Image 6">
            <a:extLst>
              <a:ext uri="{FF2B5EF4-FFF2-40B4-BE49-F238E27FC236}">
                <a16:creationId xmlns:a16="http://schemas.microsoft.com/office/drawing/2014/main" id="{525CB404-4F99-B04B-833E-E7AA172D472D}"/>
              </a:ext>
            </a:extLst>
          </p:cNvPr>
          <p:cNvPicPr>
            <a:picLocks noChangeAspect="1"/>
          </p:cNvPicPr>
          <p:nvPr/>
        </p:nvPicPr>
        <p:blipFill>
          <a:blip r:embed="rId3"/>
          <a:srcRect/>
          <a:stretch/>
        </p:blipFill>
        <p:spPr>
          <a:xfrm>
            <a:off x="3758400" y="1552951"/>
            <a:ext cx="1627200" cy="1627200"/>
          </a:xfrm>
          <a:prstGeom prst="rect">
            <a:avLst/>
          </a:prstGeom>
        </p:spPr>
      </p:pic>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845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116715" y="81100"/>
            <a:ext cx="2907710" cy="69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2400" dirty="0">
                <a:solidFill>
                  <a:srgbClr val="1E8A89"/>
                </a:solidFill>
              </a:rPr>
              <a:t>AU PROGRAMME</a:t>
            </a:r>
            <a:endParaRPr sz="2400" dirty="0">
              <a:solidFill>
                <a:srgbClr val="1E8A89"/>
              </a:solidFill>
            </a:endParaRPr>
          </a:p>
          <a:p>
            <a:pPr marL="0" lvl="0" indent="0" algn="r" rtl="0">
              <a:spcBef>
                <a:spcPts val="0"/>
              </a:spcBef>
              <a:spcAft>
                <a:spcPts val="0"/>
              </a:spcAft>
              <a:buNone/>
            </a:pPr>
            <a:r>
              <a:rPr lang="fr" sz="1200" b="1" dirty="0"/>
              <a:t>Principes</a:t>
            </a:r>
            <a:endParaRPr sz="1200" b="1" dirty="0"/>
          </a:p>
        </p:txBody>
      </p:sp>
      <p:cxnSp>
        <p:nvCxnSpPr>
          <p:cNvPr id="65" name="Google Shape;65;p14"/>
          <p:cNvCxnSpPr/>
          <p:nvPr/>
        </p:nvCxnSpPr>
        <p:spPr>
          <a:xfrm>
            <a:off x="6446753" y="785006"/>
            <a:ext cx="2497500" cy="0"/>
          </a:xfrm>
          <a:prstGeom prst="straightConnector1">
            <a:avLst/>
          </a:prstGeom>
          <a:noFill/>
          <a:ln w="19050" cap="flat" cmpd="sng">
            <a:solidFill>
              <a:srgbClr val="1E8A89"/>
            </a:solidFill>
            <a:prstDash val="dashDot"/>
            <a:round/>
            <a:headEnd type="none" w="med" len="med"/>
            <a:tailEnd type="none" w="med" len="med"/>
          </a:ln>
        </p:spPr>
      </p:cxnSp>
      <p:sp>
        <p:nvSpPr>
          <p:cNvPr id="16" name="ZoneTexte 15">
            <a:extLst>
              <a:ext uri="{FF2B5EF4-FFF2-40B4-BE49-F238E27FC236}">
                <a16:creationId xmlns:a16="http://schemas.microsoft.com/office/drawing/2014/main" id="{D07D9049-F8FE-0C48-B6E5-0C6238493F70}"/>
              </a:ext>
            </a:extLst>
          </p:cNvPr>
          <p:cNvSpPr txBox="1"/>
          <p:nvPr/>
        </p:nvSpPr>
        <p:spPr>
          <a:xfrm>
            <a:off x="226380" y="1232922"/>
            <a:ext cx="8691239" cy="2677656"/>
          </a:xfrm>
          <a:prstGeom prst="rect">
            <a:avLst/>
          </a:prstGeom>
          <a:noFill/>
        </p:spPr>
        <p:txBody>
          <a:bodyPr wrap="square" rtlCol="0">
            <a:spAutoFit/>
          </a:bodyPr>
          <a:lstStyle/>
          <a:p>
            <a:pPr marL="342900" indent="-342900">
              <a:buFont typeface="+mj-lt"/>
              <a:buAutoNum type="arabicPeriod"/>
            </a:pPr>
            <a:r>
              <a:rPr lang="fr-SN" dirty="0">
                <a:latin typeface="Garamond" panose="02020404030301010803" pitchFamily="18" charset="0"/>
              </a:rPr>
              <a:t>Sélectionner une partie du document.</a:t>
            </a:r>
          </a:p>
          <a:p>
            <a:pPr marL="342900" indent="-342900">
              <a:buFont typeface="+mj-lt"/>
              <a:buAutoNum type="arabicPeriod"/>
            </a:pPr>
            <a:r>
              <a:rPr lang="fr-SN" dirty="0">
                <a:latin typeface="Garamond" panose="02020404030301010803" pitchFamily="18" charset="0"/>
              </a:rPr>
              <a:t>Agir dessus</a:t>
            </a:r>
          </a:p>
          <a:p>
            <a:r>
              <a:rPr lang="fr-SN" b="1" dirty="0">
                <a:latin typeface="Garamond" panose="02020404030301010803" pitchFamily="18" charset="0"/>
              </a:rPr>
              <a:t>Objet jQuery </a:t>
            </a:r>
            <a:r>
              <a:rPr lang="fr-SN" dirty="0">
                <a:latin typeface="Garamond" panose="02020404030301010803" pitchFamily="18" charset="0"/>
              </a:rPr>
              <a:t>= ensemble de nœuds du DOM (Document Object Model)</a:t>
            </a:r>
          </a:p>
          <a:p>
            <a:r>
              <a:rPr lang="fr-SN" dirty="0">
                <a:latin typeface="Garamond" panose="02020404030301010803" pitchFamily="18" charset="0"/>
              </a:rPr>
              <a:t>ensemble de balises du document</a:t>
            </a:r>
          </a:p>
          <a:p>
            <a:pPr lvl="0"/>
            <a:r>
              <a:rPr lang="fr-SN" dirty="0">
                <a:latin typeface="Garamond" panose="02020404030301010803" pitchFamily="18" charset="0"/>
              </a:rPr>
              <a:t>les objets jQuery se créent avec la fonction </a:t>
            </a:r>
            <a:r>
              <a:rPr lang="fr-SN" b="1" dirty="0">
                <a:latin typeface="Garamond" panose="02020404030301010803" pitchFamily="18" charset="0"/>
              </a:rPr>
              <a:t>jQuery</a:t>
            </a:r>
            <a:r>
              <a:rPr lang="fr-SN" dirty="0">
                <a:latin typeface="Garamond" panose="02020404030301010803" pitchFamily="18" charset="0"/>
              </a:rPr>
              <a:t> () abrégée en </a:t>
            </a:r>
            <a:r>
              <a:rPr lang="fr-SN" b="1" dirty="0">
                <a:latin typeface="Garamond" panose="02020404030301010803" pitchFamily="18" charset="0"/>
              </a:rPr>
              <a:t>$()</a:t>
            </a:r>
            <a:r>
              <a:rPr lang="fr-SN" dirty="0">
                <a:latin typeface="Garamond" panose="02020404030301010803" pitchFamily="18" charset="0"/>
              </a:rPr>
              <a:t> :</a:t>
            </a:r>
          </a:p>
          <a:p>
            <a:pPr lvl="0"/>
            <a:r>
              <a:rPr lang="fr-SN" dirty="0">
                <a:latin typeface="Garamond" panose="02020404030301010803" pitchFamily="18" charset="0"/>
              </a:rPr>
              <a:t>prend en entrée une chaîne de caractères contenant un «sélecteur»</a:t>
            </a:r>
          </a:p>
          <a:p>
            <a:pPr lvl="0"/>
            <a:r>
              <a:rPr lang="fr-SN" dirty="0">
                <a:latin typeface="Garamond" panose="02020404030301010803" pitchFamily="18" charset="0"/>
              </a:rPr>
              <a:t>renvoie en sortie un objet jQuery</a:t>
            </a:r>
          </a:p>
          <a:p>
            <a:r>
              <a:rPr lang="fr-SN" b="1" dirty="0">
                <a:latin typeface="Garamond" panose="02020404030301010803" pitchFamily="18" charset="0"/>
              </a:rPr>
              <a:t>                  	Syntaxe :   $(</a:t>
            </a:r>
            <a:r>
              <a:rPr lang="fr-SN" b="1" i="1" dirty="0" err="1">
                <a:latin typeface="Garamond" panose="02020404030301010803" pitchFamily="18" charset="0"/>
              </a:rPr>
              <a:t>selector</a:t>
            </a:r>
            <a:r>
              <a:rPr lang="fr-SN" b="1" dirty="0">
                <a:latin typeface="Garamond" panose="02020404030301010803" pitchFamily="18" charset="0"/>
              </a:rPr>
              <a:t>).</a:t>
            </a:r>
            <a:r>
              <a:rPr lang="fr-SN" b="1" i="1" dirty="0">
                <a:latin typeface="Garamond" panose="02020404030301010803" pitchFamily="18" charset="0"/>
              </a:rPr>
              <a:t>action</a:t>
            </a:r>
            <a:r>
              <a:rPr lang="fr-SN" b="1" dirty="0">
                <a:latin typeface="Garamond" panose="02020404030301010803" pitchFamily="18" charset="0"/>
              </a:rPr>
              <a:t>()</a:t>
            </a:r>
            <a:endParaRPr lang="fr-SN" dirty="0">
              <a:latin typeface="Garamond" panose="02020404030301010803" pitchFamily="18" charset="0"/>
            </a:endParaRPr>
          </a:p>
          <a:p>
            <a:r>
              <a:rPr lang="fr-SN" b="1" dirty="0">
                <a:latin typeface="Garamond" panose="02020404030301010803" pitchFamily="18" charset="0"/>
              </a:rPr>
              <a:t> </a:t>
            </a:r>
            <a:endParaRPr lang="fr-SN" dirty="0">
              <a:latin typeface="Garamond" panose="02020404030301010803" pitchFamily="18" charset="0"/>
            </a:endParaRPr>
          </a:p>
          <a:p>
            <a:r>
              <a:rPr lang="fr-SN" b="1" u="sng" dirty="0">
                <a:latin typeface="Garamond" panose="02020404030301010803" pitchFamily="18" charset="0"/>
              </a:rPr>
              <a:t>Exemple :</a:t>
            </a:r>
            <a:endParaRPr lang="fr-SN" dirty="0">
              <a:latin typeface="Garamond" panose="02020404030301010803" pitchFamily="18" charset="0"/>
            </a:endParaRPr>
          </a:p>
          <a:p>
            <a:r>
              <a:rPr lang="fr-SN" dirty="0">
                <a:latin typeface="Garamond" panose="02020404030301010803" pitchFamily="18" charset="0"/>
              </a:rPr>
              <a:t> 1. </a:t>
            </a:r>
            <a:r>
              <a:rPr lang="fr-SN" b="1" dirty="0">
                <a:latin typeface="Garamond" panose="02020404030301010803" pitchFamily="18" charset="0"/>
              </a:rPr>
              <a:t>$("div")</a:t>
            </a:r>
            <a:r>
              <a:rPr lang="fr-SN" dirty="0">
                <a:latin typeface="Garamond" panose="02020404030301010803" pitchFamily="18" charset="0"/>
              </a:rPr>
              <a:t> : </a:t>
            </a:r>
            <a:r>
              <a:rPr lang="fr-SN" b="1" dirty="0">
                <a:latin typeface="Garamond" panose="02020404030301010803" pitchFamily="18" charset="0"/>
              </a:rPr>
              <a:t>renvoie un objet contenant tous les "div" du document.</a:t>
            </a:r>
            <a:endParaRPr lang="fr-SN" dirty="0">
              <a:latin typeface="Garamond" panose="02020404030301010803" pitchFamily="18" charset="0"/>
            </a:endParaRPr>
          </a:p>
          <a:p>
            <a:r>
              <a:rPr lang="fr-SN" dirty="0">
                <a:latin typeface="Garamond" panose="02020404030301010803" pitchFamily="18" charset="0"/>
              </a:rPr>
              <a:t>2. </a:t>
            </a:r>
            <a:r>
              <a:rPr lang="fr-SN" b="1" dirty="0">
                <a:latin typeface="Garamond" panose="02020404030301010803" pitchFamily="18" charset="0"/>
              </a:rPr>
              <a:t>$("div").</a:t>
            </a:r>
            <a:r>
              <a:rPr lang="fr-SN" b="1" dirty="0" err="1">
                <a:latin typeface="Garamond" panose="02020404030301010803" pitchFamily="18" charset="0"/>
              </a:rPr>
              <a:t>hide</a:t>
            </a:r>
            <a:r>
              <a:rPr lang="fr-SN" b="1" dirty="0">
                <a:latin typeface="Garamond" panose="02020404030301010803" pitchFamily="18" charset="0"/>
              </a:rPr>
              <a:t> ()</a:t>
            </a:r>
            <a:r>
              <a:rPr lang="fr-SN" dirty="0">
                <a:latin typeface="Garamond" panose="02020404030301010803" pitchFamily="18" charset="0"/>
              </a:rPr>
              <a:t> </a:t>
            </a:r>
            <a:r>
              <a:rPr lang="fr-SN" b="1" dirty="0">
                <a:latin typeface="Garamond" panose="02020404030301010803" pitchFamily="18" charset="0"/>
              </a:rPr>
              <a:t>cache tous les "div" du document</a:t>
            </a:r>
            <a:endParaRPr lang="fr-SN" dirty="0">
              <a:latin typeface="Garamond" panose="02020404030301010803" pitchFamily="18" charset="0"/>
            </a:endParaRPr>
          </a:p>
        </p:txBody>
      </p:sp>
    </p:spTree>
    <p:extLst>
      <p:ext uri="{BB962C8B-B14F-4D97-AF65-F5344CB8AC3E}">
        <p14:creationId xmlns:p14="http://schemas.microsoft.com/office/powerpoint/2010/main" val="147859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8A89"/>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BE50BF-001C-A94D-AA92-E75A8E5EDB48}"/>
              </a:ext>
            </a:extLst>
          </p:cNvPr>
          <p:cNvSpPr txBox="1"/>
          <p:nvPr/>
        </p:nvSpPr>
        <p:spPr>
          <a:xfrm>
            <a:off x="2304865" y="3180151"/>
            <a:ext cx="4534270" cy="523220"/>
          </a:xfrm>
          <a:prstGeom prst="rect">
            <a:avLst/>
          </a:prstGeom>
          <a:noFill/>
        </p:spPr>
        <p:txBody>
          <a:bodyPr wrap="square" rtlCol="0">
            <a:spAutoFit/>
          </a:bodyPr>
          <a:lstStyle/>
          <a:p>
            <a:pPr algn="ctr"/>
            <a:r>
              <a:rPr lang="fr-FR" sz="2800" dirty="0">
                <a:solidFill>
                  <a:schemeClr val="bg1"/>
                </a:solidFill>
                <a:latin typeface="Times New Roman" panose="02020603050405020304" pitchFamily="18" charset="0"/>
                <a:cs typeface="Times New Roman" panose="02020603050405020304" pitchFamily="18" charset="0"/>
              </a:rPr>
              <a:t>UTILISATION</a:t>
            </a:r>
          </a:p>
        </p:txBody>
      </p:sp>
      <p:pic>
        <p:nvPicPr>
          <p:cNvPr id="7" name="Image 6">
            <a:extLst>
              <a:ext uri="{FF2B5EF4-FFF2-40B4-BE49-F238E27FC236}">
                <a16:creationId xmlns:a16="http://schemas.microsoft.com/office/drawing/2014/main" id="{525CB404-4F99-B04B-833E-E7AA172D472D}"/>
              </a:ext>
            </a:extLst>
          </p:cNvPr>
          <p:cNvPicPr>
            <a:picLocks noChangeAspect="1"/>
          </p:cNvPicPr>
          <p:nvPr/>
        </p:nvPicPr>
        <p:blipFill>
          <a:blip r:embed="rId3"/>
          <a:srcRect/>
          <a:stretch/>
        </p:blipFill>
        <p:spPr>
          <a:xfrm>
            <a:off x="3758400" y="1758150"/>
            <a:ext cx="1627200" cy="1627200"/>
          </a:xfrm>
          <a:prstGeom prst="rect">
            <a:avLst/>
          </a:prstGeom>
        </p:spPr>
      </p:pic>
      <p:sp>
        <p:nvSpPr>
          <p:cNvPr id="8" name="Ellipse 7">
            <a:extLst>
              <a:ext uri="{FF2B5EF4-FFF2-40B4-BE49-F238E27FC236}">
                <a16:creationId xmlns:a16="http://schemas.microsoft.com/office/drawing/2014/main" id="{10F4DAF2-4122-AF47-8AB8-3575AAFE5CB4}"/>
              </a:ext>
            </a:extLst>
          </p:cNvPr>
          <p:cNvSpPr/>
          <p:nvPr/>
        </p:nvSpPr>
        <p:spPr>
          <a:xfrm>
            <a:off x="8266176" y="2560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E35943B-4AE3-6C4D-A6FB-83A7AEF6EE94}"/>
              </a:ext>
            </a:extLst>
          </p:cNvPr>
          <p:cNvSpPr/>
          <p:nvPr/>
        </p:nvSpPr>
        <p:spPr>
          <a:xfrm>
            <a:off x="246888" y="4256532"/>
            <a:ext cx="630936" cy="6309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46840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2915</TotalTime>
  <Words>4156</Words>
  <Application>Microsoft Macintosh PowerPoint</Application>
  <PresentationFormat>Affichage à l'écran (16:9)</PresentationFormat>
  <Paragraphs>418</Paragraphs>
  <Slides>33</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Garamond</vt:lpstr>
      <vt:lpstr>Symbol</vt:lpstr>
      <vt:lpstr>Times New Roman</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Microsoft Office User</cp:lastModifiedBy>
  <cp:revision>52</cp:revision>
  <dcterms:modified xsi:type="dcterms:W3CDTF">2020-06-05T08:48:05Z</dcterms:modified>
</cp:coreProperties>
</file>