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2" r:id="rId11"/>
    <p:sldId id="265" r:id="rId12"/>
    <p:sldId id="266" r:id="rId13"/>
    <p:sldId id="269" r:id="rId14"/>
    <p:sldId id="267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B26FF-C5B0-41EB-A0F9-0966A4A60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F2E5CB-87F4-4300-8A3D-E1D53F9AB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9F30C-B5D9-401B-B5B4-B995267C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28F8C3-CA61-4007-9FAF-DE019CDDE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F7A199-C216-4383-8763-AAF3D9F0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14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EDC74-52BC-45B2-9DE8-5A1284F4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54C44B-7B0D-4CB5-ABCF-642592845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39EB55-9B61-443D-BD9E-382CDD3C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7B0886-2E61-4324-89F1-FB8B1779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CC28D-69D6-4F80-81FC-6FDCFD988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42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7F404B-B72D-4C2E-A9D5-06414A51A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50E7E1-AF76-4EC9-8520-77008DF55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7FDF3-B619-4371-8599-B1F457B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882167-16B1-404D-A4EA-C268DCA6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B3A734-B492-434C-B5E0-E92C2F7B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50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B4B11-49CB-4BCA-A0DA-7CC5CD6D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221A3-B45B-4A03-BA76-305E53C18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EF0C58-CC21-48A8-A061-CDEBBC63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BAFAB-0BF4-4B47-AAF6-D68A57696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AE223-6793-4429-8434-79AE0B7C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80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DDB5F-3B71-4506-896C-94120594F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6A12B3-43FB-468A-A09E-FF10442B0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2A7CC8-975A-416E-8920-58EEABC9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48EC8-A90F-4123-A0B1-A34DD1A5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272884-E52E-48F7-9FE9-A13327BFF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30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310A7-131E-4250-B07C-5DF62744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F5905-8DFB-4CDA-8857-B6893A504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BA9714-3A2E-4FFD-8767-8CF804A45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CA072A-C4CE-4A50-9498-2F5B06D39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158979-8B7A-4B25-92FB-B837AD375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B49D57-FB2F-424E-A5FC-C9EAF8AD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35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76020-CF02-447B-A940-8340955C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B0B303-E9D7-4559-BB52-B448A08A8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A0E92D-51CA-4F13-A798-523021AC1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3F52DD-F41E-4E6F-9BC8-D71BF40C7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953A27-20D7-4AFF-9642-9C05028EC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EDC802-7419-4532-A78E-6A225413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F37049-3DFB-4DCC-ACAA-65C8EE47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9CFBB9-DD6B-4D01-9154-5BCE4C9F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43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16A12-C76E-433D-A7AE-3F3FBA875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A77E98-A585-435B-92CF-CDC35EF7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5082AF-4FC2-4961-942D-FACB2D5A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DBF67F-54A6-45BB-9968-51909BD6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60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E4D512-A65D-4FD9-9B95-98A6BA05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044C2F-F7DB-4BD4-85C7-F05152AA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EE654F-3EB3-4D65-9957-78DC12078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49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B0A05-8990-4724-A32E-2E79A50FD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67DD53-5C90-405A-9554-B6934AAF7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47C0B6-21F5-408C-9415-32222812D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269116-AC41-4794-A91F-903CB3FE5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35B550-A676-4FEF-BE07-91897864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271B84-3789-4B96-AF72-B3C18109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11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37DA7-DC14-448C-B769-0870BD77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35DF0A-D102-4BCC-BB9D-7B3FE312F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F046B5-3C6F-47EE-8B33-0B309F149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790E08-E509-45A2-857C-AE1C13AA9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BAF0D5-1798-4AF2-BBD4-9DBD63D8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F6F5C3-B7A1-4DA7-8E96-3C1FE726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10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1C8C82-ABA7-4D6D-8303-4C218690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0FCCB3-3126-4871-9311-FA0F44002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D5B46-DAAC-487F-B57A-DFD0C6C93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E1E94-173C-4C0A-90C0-87392909BC0E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1C3A67-0AF9-432D-A69F-8BBCDD307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E6B21-4505-4227-9973-FF569A77B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16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D84D579C-9BE0-4D3B-A407-58AB92A280EB}"/>
              </a:ext>
            </a:extLst>
          </p:cNvPr>
          <p:cNvGrpSpPr/>
          <p:nvPr/>
        </p:nvGrpSpPr>
        <p:grpSpPr>
          <a:xfrm>
            <a:off x="1679359" y="752811"/>
            <a:ext cx="8602462" cy="1988062"/>
            <a:chOff x="1661603" y="1223327"/>
            <a:chExt cx="8602462" cy="198806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5BF491D-6A03-4ED1-A58E-2BF3D2E12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2749" y="1223327"/>
              <a:ext cx="4366501" cy="1135290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88411107-A30D-480C-BDDE-D84D9B596B23}"/>
                </a:ext>
              </a:extLst>
            </p:cNvPr>
            <p:cNvSpPr txBox="1"/>
            <p:nvPr/>
          </p:nvSpPr>
          <p:spPr>
            <a:xfrm>
              <a:off x="1661603" y="2503503"/>
              <a:ext cx="86024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《</a:t>
              </a:r>
              <a:r>
                <a:rPr lang="zh-CN" altLang="en-US" sz="4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编译原理</a:t>
              </a:r>
              <a:r>
                <a:rPr lang="en-US" altLang="zh-CN" sz="4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》</a:t>
              </a:r>
              <a:r>
                <a:rPr lang="zh-CN" altLang="en-US" sz="4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课程设计项目验收答辩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CD5F258-CC06-4AE9-AD45-85161362F657}"/>
              </a:ext>
            </a:extLst>
          </p:cNvPr>
          <p:cNvGrpSpPr/>
          <p:nvPr/>
        </p:nvGrpSpPr>
        <p:grpSpPr>
          <a:xfrm>
            <a:off x="7726378" y="3233691"/>
            <a:ext cx="3611886" cy="2937319"/>
            <a:chOff x="8099241" y="3746365"/>
            <a:chExt cx="3611886" cy="2937319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5A5C43C-3F31-4BBA-9818-EE2AF2CD9143}"/>
                </a:ext>
              </a:extLst>
            </p:cNvPr>
            <p:cNvGrpSpPr/>
            <p:nvPr/>
          </p:nvGrpSpPr>
          <p:grpSpPr>
            <a:xfrm>
              <a:off x="8099241" y="3746365"/>
              <a:ext cx="3611886" cy="2567987"/>
              <a:chOff x="8099241" y="3746365"/>
              <a:chExt cx="3611886" cy="2567987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5CF8E54-F5E5-4D33-B0F2-830E9BC98219}"/>
                  </a:ext>
                </a:extLst>
              </p:cNvPr>
              <p:cNvSpPr txBox="1"/>
              <p:nvPr/>
            </p:nvSpPr>
            <p:spPr>
              <a:xfrm>
                <a:off x="8772618" y="3746365"/>
                <a:ext cx="2592280" cy="2127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/>
                  <a:t>组长：</a:t>
                </a:r>
                <a:endParaRPr lang="en-US" altLang="zh-CN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09017227 </a:t>
                </a:r>
                <a:r>
                  <a:rPr lang="zh-CN" altLang="en-US" dirty="0"/>
                  <a:t>卓　旭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/>
                  <a:t>组员：</a:t>
                </a:r>
                <a:endParaRPr lang="en-US" altLang="zh-CN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09017224 </a:t>
                </a:r>
                <a:r>
                  <a:rPr lang="zh-CN" altLang="en-US" dirty="0"/>
                  <a:t>高钰铭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09017225 </a:t>
                </a:r>
                <a:r>
                  <a:rPr lang="zh-CN" altLang="en-US" dirty="0"/>
                  <a:t>沈汉唐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DD255EF-9892-4DD4-A778-6D4055EB8F45}"/>
                  </a:ext>
                </a:extLst>
              </p:cNvPr>
              <p:cNvSpPr/>
              <p:nvPr/>
            </p:nvSpPr>
            <p:spPr>
              <a:xfrm>
                <a:off x="8099241" y="5945020"/>
                <a:ext cx="36118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i="1" dirty="0"/>
                  <a:t>github.com/z0gSh1u/seu-lex-yacc</a:t>
                </a:r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4C22E61-9F81-4E7F-A21D-F447F6D61561}"/>
                </a:ext>
              </a:extLst>
            </p:cNvPr>
            <p:cNvSpPr txBox="1"/>
            <p:nvPr/>
          </p:nvSpPr>
          <p:spPr>
            <a:xfrm>
              <a:off x="8291667" y="6314352"/>
              <a:ext cx="3227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如有任何问题，欢迎随时打断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2966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15BF1E7A-ACE9-479A-AAB1-1FD19D973182}"/>
              </a:ext>
            </a:extLst>
          </p:cNvPr>
          <p:cNvSpPr/>
          <p:nvPr/>
        </p:nvSpPr>
        <p:spPr>
          <a:xfrm>
            <a:off x="532660" y="4910259"/>
            <a:ext cx="8517840" cy="18234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FA0FA3-319E-46F4-8594-4ED77880399A}"/>
              </a:ext>
            </a:extLst>
          </p:cNvPr>
          <p:cNvSpPr/>
          <p:nvPr/>
        </p:nvSpPr>
        <p:spPr>
          <a:xfrm>
            <a:off x="119064" y="1847533"/>
            <a:ext cx="8829846" cy="6703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0D3643-452B-4AB2-9704-FD601360456D}"/>
              </a:ext>
            </a:extLst>
          </p:cNvPr>
          <p:cNvSpPr txBox="1"/>
          <p:nvPr/>
        </p:nvSpPr>
        <p:spPr>
          <a:xfrm>
            <a:off x="119064" y="617336"/>
            <a:ext cx="543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确定有限状态自动机相关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D</a:t>
            </a:r>
            <a:r>
              <a:rPr lang="en-US" altLang="zh-CN" b="1" dirty="0" err="1"/>
              <a:t>FA.ts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9DBE3E-2CA7-4D32-8E0E-37817E48F537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64C263-1AF2-4659-A4A5-88E277D9B394}"/>
              </a:ext>
            </a:extLst>
          </p:cNvPr>
          <p:cNvSpPr/>
          <p:nvPr/>
        </p:nvSpPr>
        <p:spPr>
          <a:xfrm>
            <a:off x="96176" y="1078090"/>
            <a:ext cx="8171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使用子集构造法从</a:t>
            </a:r>
            <a:r>
              <a:rPr lang="en-US" altLang="zh-CN" dirty="0"/>
              <a:t>NFA</a:t>
            </a:r>
            <a:r>
              <a:rPr lang="zh-CN" altLang="zh-CN" dirty="0"/>
              <a:t>构造</a:t>
            </a:r>
            <a:r>
              <a:rPr lang="en-US" altLang="zh-CN" dirty="0"/>
              <a:t>DFA</a:t>
            </a:r>
            <a:r>
              <a:rPr lang="zh-CN" altLang="en-US" dirty="0"/>
              <a:t>，具体算法可见龙书算法</a:t>
            </a:r>
            <a:r>
              <a:rPr lang="en-US" altLang="zh-CN" dirty="0"/>
              <a:t>3.20</a:t>
            </a:r>
            <a:r>
              <a:rPr lang="zh-CN" altLang="en-US" dirty="0"/>
              <a:t>，在此不再赘述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0C79E7-5562-49D8-A7B2-5365F7F08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586" y="4945843"/>
            <a:ext cx="3146914" cy="178786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4AAF30B-25FF-459E-A18F-AF5F39D58812}"/>
              </a:ext>
            </a:extLst>
          </p:cNvPr>
          <p:cNvSpPr txBox="1"/>
          <p:nvPr/>
        </p:nvSpPr>
        <p:spPr>
          <a:xfrm>
            <a:off x="96176" y="1447422"/>
            <a:ext cx="1721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问题与解决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48308AD-C34A-4BA5-AC09-E1D8EBEC0219}"/>
              </a:ext>
            </a:extLst>
          </p:cNvPr>
          <p:cNvSpPr/>
          <p:nvPr/>
        </p:nvSpPr>
        <p:spPr>
          <a:xfrm>
            <a:off x="96177" y="1871517"/>
            <a:ext cx="88298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由于用</a:t>
            </a:r>
            <a:r>
              <a:rPr lang="en-US" altLang="zh-CN" dirty="0"/>
              <a:t>ANY</a:t>
            </a:r>
            <a:r>
              <a:rPr lang="zh-CN" altLang="zh-CN" dirty="0"/>
              <a:t>边来表示表示任意字符的点号，因此在确定化过程中需要特别处理，将明确说明迁移字符的边保留，剩下字符组成</a:t>
            </a:r>
            <a:r>
              <a:rPr lang="en-US" altLang="zh-CN" dirty="0"/>
              <a:t>OTHER</a:t>
            </a:r>
            <a:r>
              <a:rPr lang="zh-CN" altLang="zh-CN" dirty="0"/>
              <a:t>边。</a:t>
            </a:r>
            <a:r>
              <a:rPr lang="zh-CN" altLang="en-US" dirty="0"/>
              <a:t>工作机理见图</a:t>
            </a:r>
            <a:r>
              <a:rPr lang="en-US" altLang="zh-CN" dirty="0"/>
              <a:t>A</a:t>
            </a:r>
            <a:r>
              <a:rPr lang="zh-CN" altLang="en-US" dirty="0"/>
              <a:t>。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9646AEE-35C1-4F35-963D-98F62BDE7427}"/>
              </a:ext>
            </a:extLst>
          </p:cNvPr>
          <p:cNvGrpSpPr/>
          <p:nvPr/>
        </p:nvGrpSpPr>
        <p:grpSpPr>
          <a:xfrm>
            <a:off x="9195311" y="39306"/>
            <a:ext cx="2996689" cy="4611008"/>
            <a:chOff x="8926022" y="2071693"/>
            <a:chExt cx="2996689" cy="4611008"/>
          </a:xfrm>
        </p:grpSpPr>
        <p:pic>
          <p:nvPicPr>
            <p:cNvPr id="3074" name="图片 1">
              <a:extLst>
                <a:ext uri="{FF2B5EF4-FFF2-40B4-BE49-F238E27FC236}">
                  <a16:creationId xmlns:a16="http://schemas.microsoft.com/office/drawing/2014/main" id="{3EDCAB4B-BFA2-49E5-9458-B844929717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85" b="2404"/>
            <a:stretch/>
          </p:blipFill>
          <p:spPr bwMode="auto">
            <a:xfrm>
              <a:off x="8926022" y="2071693"/>
              <a:ext cx="2996689" cy="4426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6EC6AC1-C4BB-4AD4-B0B3-07B080259EF4}"/>
                </a:ext>
              </a:extLst>
            </p:cNvPr>
            <p:cNvSpPr txBox="1"/>
            <p:nvPr/>
          </p:nvSpPr>
          <p:spPr>
            <a:xfrm>
              <a:off x="10122525" y="6313369"/>
              <a:ext cx="1198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i="1" u="sng" dirty="0"/>
                <a:t>图</a:t>
              </a:r>
              <a:r>
                <a:rPr lang="en-US" altLang="zh-CN" b="1" i="1" u="sng" dirty="0"/>
                <a:t>A</a:t>
              </a:r>
              <a:endParaRPr lang="zh-CN" altLang="en-US" b="1" i="1" u="sng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74228E3-0B00-4919-8FCE-C3B504D69DD5}"/>
              </a:ext>
            </a:extLst>
          </p:cNvPr>
          <p:cNvGrpSpPr/>
          <p:nvPr/>
        </p:nvGrpSpPr>
        <p:grpSpPr>
          <a:xfrm>
            <a:off x="119064" y="2577799"/>
            <a:ext cx="8829846" cy="1275104"/>
            <a:chOff x="119064" y="2577799"/>
            <a:chExt cx="8829846" cy="127510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4E6E55E-71EE-437D-85CF-531E5A6E2011}"/>
                </a:ext>
              </a:extLst>
            </p:cNvPr>
            <p:cNvSpPr/>
            <p:nvPr/>
          </p:nvSpPr>
          <p:spPr>
            <a:xfrm>
              <a:off x="119064" y="2577799"/>
              <a:ext cx="8829846" cy="12751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2F9464D-9743-45C6-876A-222DA8B611D5}"/>
                </a:ext>
              </a:extLst>
            </p:cNvPr>
            <p:cNvSpPr/>
            <p:nvPr/>
          </p:nvSpPr>
          <p:spPr>
            <a:xfrm>
              <a:off x="119064" y="2610733"/>
              <a:ext cx="871421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b="1" dirty="0"/>
                <a:t>子集构造法的每个</a:t>
              </a:r>
              <a:r>
                <a:rPr lang="en-US" altLang="zh-CN" b="1" dirty="0"/>
                <a:t>DFA</a:t>
              </a:r>
              <a:r>
                <a:rPr lang="zh-CN" altLang="zh-CN" b="1" dirty="0"/>
                <a:t>状态都对应于若干个</a:t>
              </a:r>
              <a:r>
                <a:rPr lang="en-US" altLang="zh-CN" b="1" dirty="0"/>
                <a:t>NFA</a:t>
              </a:r>
              <a:r>
                <a:rPr lang="zh-CN" altLang="zh-CN" b="1" dirty="0"/>
                <a:t>状态，那么在一个</a:t>
              </a:r>
              <a:r>
                <a:rPr lang="en-US" altLang="zh-CN" b="1" dirty="0"/>
                <a:t>DFA</a:t>
              </a:r>
              <a:r>
                <a:rPr lang="zh-CN" altLang="zh-CN" b="1" dirty="0"/>
                <a:t>接收态中，有没有可能包括多种动作代码不同的</a:t>
              </a:r>
              <a:r>
                <a:rPr lang="en-US" altLang="zh-CN" b="1" dirty="0"/>
                <a:t>NFA</a:t>
              </a:r>
              <a:r>
                <a:rPr lang="zh-CN" altLang="zh-CN" b="1" dirty="0"/>
                <a:t>接收态？</a:t>
              </a:r>
              <a:endParaRPr lang="en-US" altLang="zh-CN" b="1" dirty="0"/>
            </a:p>
            <a:p>
              <a:r>
                <a:rPr lang="zh-CN" altLang="zh-CN" dirty="0"/>
                <a:t>答案是肯定的。这种动作代码的冲突问题需要借助动作的优先级，即</a:t>
              </a:r>
              <a:r>
                <a:rPr lang="en-US" altLang="zh-CN" dirty="0"/>
                <a:t>Lex</a:t>
              </a:r>
              <a:r>
                <a:rPr lang="zh-CN" altLang="zh-CN" dirty="0"/>
                <a:t>的正则</a:t>
              </a:r>
              <a:r>
                <a:rPr lang="en-US" altLang="zh-CN" dirty="0"/>
                <a:t>-</a:t>
              </a:r>
              <a:r>
                <a:rPr lang="zh-CN" altLang="zh-CN" dirty="0"/>
                <a:t>动作部分“先定义的优先高”的规则进行解决。</a:t>
              </a: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61453910-D87F-4622-B197-DA02005A3FB3}"/>
              </a:ext>
            </a:extLst>
          </p:cNvPr>
          <p:cNvSpPr/>
          <p:nvPr/>
        </p:nvSpPr>
        <p:spPr>
          <a:xfrm>
            <a:off x="119064" y="3912853"/>
            <a:ext cx="8829846" cy="9584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96C240D-70D2-4533-9A74-FEC8069C514B}"/>
              </a:ext>
            </a:extLst>
          </p:cNvPr>
          <p:cNvSpPr/>
          <p:nvPr/>
        </p:nvSpPr>
        <p:spPr>
          <a:xfrm>
            <a:off x="130508" y="3947942"/>
            <a:ext cx="87142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DFA</a:t>
            </a:r>
            <a:r>
              <a:rPr lang="zh-CN" altLang="en-US" dirty="0"/>
              <a:t>最小化时，</a:t>
            </a:r>
            <a:r>
              <a:rPr lang="zh-CN" altLang="zh-CN" dirty="0"/>
              <a:t>对于</a:t>
            </a:r>
            <a:r>
              <a:rPr lang="zh-CN" altLang="zh-CN" b="1" dirty="0">
                <a:solidFill>
                  <a:srgbClr val="FF0000"/>
                </a:solidFill>
              </a:rPr>
              <a:t>接收态，不能把它们放在同一个划分</a:t>
            </a:r>
            <a:r>
              <a:rPr lang="zh-CN" altLang="zh-CN" dirty="0"/>
              <a:t>，而要在一开始就全部打散到独立的划分（即一个新状态不能包含多个接收态），这是因为接受态上还绑定着“动作代码”属性，因此它们之间不是真正等价的。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A09D352-9B5D-4522-89E5-5405D6DAF7F9}"/>
              </a:ext>
            </a:extLst>
          </p:cNvPr>
          <p:cNvGrpSpPr/>
          <p:nvPr/>
        </p:nvGrpSpPr>
        <p:grpSpPr>
          <a:xfrm>
            <a:off x="9256273" y="4650314"/>
            <a:ext cx="2922912" cy="2207686"/>
            <a:chOff x="9256273" y="4650314"/>
            <a:chExt cx="2922912" cy="2207686"/>
          </a:xfrm>
        </p:grpSpPr>
        <p:pic>
          <p:nvPicPr>
            <p:cNvPr id="3075" name="图片 1">
              <a:extLst>
                <a:ext uri="{FF2B5EF4-FFF2-40B4-BE49-F238E27FC236}">
                  <a16:creationId xmlns:a16="http://schemas.microsoft.com/office/drawing/2014/main" id="{DF5CEBD8-C86A-4087-BF63-FF867C9646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6273" y="4650314"/>
              <a:ext cx="2922912" cy="1947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5C7E2AE-21DC-4D8E-8610-A8E9F0A2D350}"/>
                </a:ext>
              </a:extLst>
            </p:cNvPr>
            <p:cNvSpPr txBox="1"/>
            <p:nvPr/>
          </p:nvSpPr>
          <p:spPr>
            <a:xfrm>
              <a:off x="10391814" y="6488668"/>
              <a:ext cx="852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i="1" u="sng" dirty="0"/>
                <a:t>图</a:t>
              </a:r>
              <a:r>
                <a:rPr lang="en-US" altLang="zh-CN" b="1" i="1" u="sng" dirty="0"/>
                <a:t>B</a:t>
              </a:r>
              <a:endParaRPr lang="zh-CN" altLang="en-US" b="1" i="1" u="sng" dirty="0"/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EBC1BE9E-7897-4A06-9BFF-F3FA2FA3E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015" y="4910259"/>
            <a:ext cx="4046571" cy="1798476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5C608289-164E-4EE1-A2A0-F4B613351BB9}"/>
              </a:ext>
            </a:extLst>
          </p:cNvPr>
          <p:cNvSpPr/>
          <p:nvPr/>
        </p:nvSpPr>
        <p:spPr>
          <a:xfrm>
            <a:off x="600764" y="5468042"/>
            <a:ext cx="11881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/>
              <a:t>龙书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算法</a:t>
            </a:r>
            <a:r>
              <a:rPr lang="en-US" altLang="zh-CN" sz="2000" b="1" dirty="0"/>
              <a:t>3.20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11380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DE3FB1F-0381-490E-A092-2A99C5725C6B}"/>
              </a:ext>
            </a:extLst>
          </p:cNvPr>
          <p:cNvSpPr txBox="1"/>
          <p:nvPr/>
        </p:nvSpPr>
        <p:spPr>
          <a:xfrm>
            <a:off x="119064" y="617336"/>
            <a:ext cx="543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代码生成相关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CodeGenerator</a:t>
            </a:r>
            <a:r>
              <a:rPr lang="en-US" altLang="zh-CN" b="1" dirty="0" err="1"/>
              <a:t>.ts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9E0ED8-A4B4-4245-AAAC-B99280E14B45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3C0C0D-73E0-48A2-A5F9-B655E8BB3812}"/>
              </a:ext>
            </a:extLst>
          </p:cNvPr>
          <p:cNvSpPr/>
          <p:nvPr/>
        </p:nvSpPr>
        <p:spPr>
          <a:xfrm>
            <a:off x="0" y="1017446"/>
            <a:ext cx="11191783" cy="2321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dirty="0"/>
              <a:t>    </a:t>
            </a:r>
            <a:r>
              <a:rPr lang="zh-CN" altLang="zh-CN" sz="1400" dirty="0"/>
              <a:t>①拷贝</a:t>
            </a:r>
            <a:r>
              <a:rPr lang="en-US" altLang="zh-CN" sz="1400" dirty="0" err="1"/>
              <a:t>LexParser</a:t>
            </a:r>
            <a:r>
              <a:rPr lang="zh-CN" altLang="zh-CN" sz="1400" dirty="0"/>
              <a:t>解析出的直接复制部分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dirty="0"/>
              <a:t>    </a:t>
            </a:r>
            <a:r>
              <a:rPr lang="zh-CN" altLang="zh-CN" sz="1400" dirty="0"/>
              <a:t>②生成</a:t>
            </a:r>
            <a:r>
              <a:rPr lang="en-US" altLang="zh-CN" sz="1400" dirty="0" err="1"/>
              <a:t>seulex</a:t>
            </a:r>
            <a:r>
              <a:rPr lang="zh-CN" altLang="zh-CN" sz="1400" dirty="0"/>
              <a:t>的一系列预置变量，以及其他一些应用</a:t>
            </a:r>
            <a:r>
              <a:rPr lang="en-US" altLang="zh-CN" sz="1400" dirty="0"/>
              <a:t>DFA</a:t>
            </a:r>
            <a:r>
              <a:rPr lang="zh-CN" altLang="zh-CN" sz="1400" dirty="0"/>
              <a:t>进行状态转移时必须的记录变量</a:t>
            </a:r>
            <a:r>
              <a:rPr lang="en-US" altLang="zh-CN" sz="1400" dirty="0"/>
              <a:t> 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dirty="0"/>
              <a:t>    </a:t>
            </a:r>
            <a:r>
              <a:rPr lang="zh-CN" altLang="zh-CN" sz="1400" dirty="0"/>
              <a:t>③根据</a:t>
            </a:r>
            <a:r>
              <a:rPr lang="en-US" altLang="zh-CN" sz="1400" dirty="0"/>
              <a:t>DFA</a:t>
            </a:r>
            <a:r>
              <a:rPr lang="zh-CN" altLang="zh-CN" sz="1400" dirty="0"/>
              <a:t>生成状态转移矩阵</a:t>
            </a:r>
            <a:r>
              <a:rPr lang="en-US" altLang="zh-CN" sz="1400" dirty="0"/>
              <a:t>_</a:t>
            </a:r>
            <a:r>
              <a:rPr lang="en-US" altLang="zh-CN" sz="1400" dirty="0" err="1"/>
              <a:t>trans_mat</a:t>
            </a:r>
            <a:r>
              <a:rPr lang="zh-CN" altLang="zh-CN" sz="1400" dirty="0"/>
              <a:t>，</a:t>
            </a:r>
            <a:r>
              <a:rPr lang="zh-CN" altLang="zh-CN" sz="1400" b="1" dirty="0">
                <a:solidFill>
                  <a:srgbClr val="FF0000"/>
                </a:solidFill>
              </a:rPr>
              <a:t>元素</a:t>
            </a:r>
            <a:r>
              <a:rPr lang="en-US" altLang="zh-CN" sz="1400" b="1" dirty="0">
                <a:solidFill>
                  <a:srgbClr val="FF0000"/>
                </a:solidFill>
              </a:rPr>
              <a:t>[</a:t>
            </a:r>
            <a:r>
              <a:rPr lang="en-US" altLang="zh-CN" sz="1400" b="1" dirty="0" err="1">
                <a:solidFill>
                  <a:srgbClr val="FF0000"/>
                </a:solidFill>
              </a:rPr>
              <a:t>i</a:t>
            </a:r>
            <a:r>
              <a:rPr lang="en-US" altLang="zh-CN" sz="1400" b="1" dirty="0">
                <a:solidFill>
                  <a:srgbClr val="FF0000"/>
                </a:solidFill>
              </a:rPr>
              <a:t>][k]</a:t>
            </a:r>
            <a:r>
              <a:rPr lang="zh-CN" altLang="zh-CN" sz="1400" b="1" dirty="0">
                <a:solidFill>
                  <a:srgbClr val="FF0000"/>
                </a:solidFill>
              </a:rPr>
              <a:t>表示在</a:t>
            </a:r>
            <a:r>
              <a:rPr lang="en-US" altLang="zh-CN" sz="1400" b="1" dirty="0" err="1">
                <a:solidFill>
                  <a:srgbClr val="FF0000"/>
                </a:solidFill>
              </a:rPr>
              <a:t>i</a:t>
            </a:r>
            <a:r>
              <a:rPr lang="zh-CN" altLang="zh-CN" sz="1400" b="1" dirty="0">
                <a:solidFill>
                  <a:srgbClr val="FF0000"/>
                </a:solidFill>
              </a:rPr>
              <a:t>状态收到</a:t>
            </a:r>
            <a:r>
              <a:rPr lang="en-US" altLang="zh-CN" sz="1400" b="1" dirty="0">
                <a:solidFill>
                  <a:srgbClr val="FF0000"/>
                </a:solidFill>
              </a:rPr>
              <a:t>k</a:t>
            </a:r>
            <a:r>
              <a:rPr lang="zh-CN" altLang="zh-CN" sz="1400" b="1" dirty="0">
                <a:solidFill>
                  <a:srgbClr val="FF0000"/>
                </a:solidFill>
              </a:rPr>
              <a:t>字符（</a:t>
            </a:r>
            <a:r>
              <a:rPr lang="en-US" altLang="zh-CN" sz="1400" b="1" dirty="0">
                <a:solidFill>
                  <a:srgbClr val="FF0000"/>
                </a:solidFill>
              </a:rPr>
              <a:t>ASCII</a:t>
            </a:r>
            <a:r>
              <a:rPr lang="zh-CN" altLang="zh-CN" sz="1400" b="1" dirty="0">
                <a:solidFill>
                  <a:srgbClr val="FF0000"/>
                </a:solidFill>
              </a:rPr>
              <a:t>码）后转移到的状态的编号，</a:t>
            </a:r>
            <a:r>
              <a:rPr lang="en-US" altLang="zh-CN" sz="1400" b="1" dirty="0">
                <a:solidFill>
                  <a:srgbClr val="FF0000"/>
                </a:solidFill>
              </a:rPr>
              <a:t>-1</a:t>
            </a:r>
            <a:r>
              <a:rPr lang="zh-CN" altLang="zh-CN" sz="1400" b="1" dirty="0">
                <a:solidFill>
                  <a:srgbClr val="FF0000"/>
                </a:solidFill>
              </a:rPr>
              <a:t>表示没有此转移</a:t>
            </a: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     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dirty="0"/>
              <a:t>    </a:t>
            </a:r>
            <a:r>
              <a:rPr lang="zh-CN" altLang="zh-CN" sz="1400" dirty="0"/>
              <a:t>④生成接收状态到动作代码的</a:t>
            </a:r>
            <a:r>
              <a:rPr lang="en-US" altLang="zh-CN" sz="1400" dirty="0" err="1"/>
              <a:t>SwitchCase</a:t>
            </a:r>
            <a:r>
              <a:rPr lang="zh-CN" altLang="zh-CN" sz="1400" dirty="0"/>
              <a:t>的映射表，</a:t>
            </a:r>
            <a:r>
              <a:rPr lang="en-US" altLang="zh-CN" sz="1400" b="1" dirty="0">
                <a:solidFill>
                  <a:srgbClr val="FF0000"/>
                </a:solidFill>
              </a:rPr>
              <a:t>_</a:t>
            </a:r>
            <a:r>
              <a:rPr lang="en-US" altLang="zh-CN" sz="1400" b="1" dirty="0" err="1">
                <a:solidFill>
                  <a:srgbClr val="FF0000"/>
                </a:solidFill>
              </a:rPr>
              <a:t>swi_case</a:t>
            </a:r>
            <a:r>
              <a:rPr lang="en-US" altLang="zh-CN" sz="1400" b="1" dirty="0">
                <a:solidFill>
                  <a:srgbClr val="FF0000"/>
                </a:solidFill>
              </a:rPr>
              <a:t>[j]=x</a:t>
            </a:r>
            <a:r>
              <a:rPr lang="zh-CN" altLang="zh-CN" sz="1400" b="1" dirty="0">
                <a:solidFill>
                  <a:srgbClr val="FF0000"/>
                </a:solidFill>
              </a:rPr>
              <a:t>在</a:t>
            </a:r>
            <a:r>
              <a:rPr lang="en-US" altLang="zh-CN" sz="1400" b="1" dirty="0">
                <a:solidFill>
                  <a:srgbClr val="FF0000"/>
                </a:solidFill>
              </a:rPr>
              <a:t>x</a:t>
            </a:r>
            <a:r>
              <a:rPr lang="zh-CN" altLang="zh-CN" sz="1400" b="1" dirty="0">
                <a:solidFill>
                  <a:srgbClr val="FF0000"/>
                </a:solidFill>
              </a:rPr>
              <a:t>大于等于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zh-CN" altLang="zh-CN" sz="1400" b="1" dirty="0">
                <a:solidFill>
                  <a:srgbClr val="FF0000"/>
                </a:solidFill>
              </a:rPr>
              <a:t>时表示是状态</a:t>
            </a:r>
            <a:r>
              <a:rPr lang="en-US" altLang="zh-CN" sz="1400" b="1" dirty="0">
                <a:solidFill>
                  <a:srgbClr val="FF0000"/>
                </a:solidFill>
              </a:rPr>
              <a:t>j</a:t>
            </a:r>
            <a:r>
              <a:rPr lang="zh-CN" altLang="zh-CN" sz="1400" b="1" dirty="0">
                <a:solidFill>
                  <a:srgbClr val="FF0000"/>
                </a:solidFill>
              </a:rPr>
              <a:t>是接收态，</a:t>
            </a:r>
            <a:r>
              <a:rPr lang="en-US" altLang="zh-CN" sz="1400" b="1" dirty="0">
                <a:solidFill>
                  <a:srgbClr val="FF0000"/>
                </a:solidFill>
              </a:rPr>
              <a:t>x</a:t>
            </a:r>
            <a:r>
              <a:rPr lang="zh-CN" altLang="zh-CN" sz="1400" b="1" dirty="0">
                <a:solidFill>
                  <a:srgbClr val="FF0000"/>
                </a:solidFill>
              </a:rPr>
              <a:t>是动作代码的</a:t>
            </a:r>
            <a:r>
              <a:rPr lang="en-US" altLang="zh-CN" sz="1400" b="1" dirty="0">
                <a:solidFill>
                  <a:srgbClr val="FF0000"/>
                </a:solidFill>
              </a:rPr>
              <a:t>case</a:t>
            </a:r>
            <a:r>
              <a:rPr lang="zh-CN" altLang="zh-CN" sz="1400" b="1" dirty="0">
                <a:solidFill>
                  <a:srgbClr val="FF0000"/>
                </a:solidFill>
              </a:rPr>
              <a:t>编号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dirty="0"/>
              <a:t>    </a:t>
            </a:r>
            <a:r>
              <a:rPr lang="zh-CN" altLang="zh-CN" sz="1400" dirty="0"/>
              <a:t>⑤生成</a:t>
            </a:r>
            <a:r>
              <a:rPr lang="en-US" altLang="zh-CN" sz="1400" dirty="0" err="1"/>
              <a:t>yylex</a:t>
            </a:r>
            <a:r>
              <a:rPr lang="zh-CN" altLang="zh-CN" sz="1400" dirty="0"/>
              <a:t>函数，每当用户调用</a:t>
            </a:r>
            <a:r>
              <a:rPr lang="en-US" altLang="zh-CN" sz="1400" dirty="0" err="1"/>
              <a:t>yylex</a:t>
            </a:r>
            <a:r>
              <a:rPr lang="zh-CN" altLang="zh-CN" sz="1400" dirty="0"/>
              <a:t>时，</a:t>
            </a:r>
            <a:r>
              <a:rPr lang="en-US" altLang="zh-CN" sz="1400" dirty="0" err="1"/>
              <a:t>seulex</a:t>
            </a:r>
            <a:r>
              <a:rPr lang="zh-CN" altLang="zh-CN" sz="1400" dirty="0"/>
              <a:t>就匹配一个新的词法单元，并执行对应的动作代码</a:t>
            </a:r>
            <a:endParaRPr lang="en-US" altLang="zh-CN" sz="1400" dirty="0"/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dirty="0"/>
              <a:t>    </a:t>
            </a:r>
            <a:r>
              <a:rPr lang="zh-CN" altLang="zh-CN" sz="1400" dirty="0"/>
              <a:t>⑥生成</a:t>
            </a:r>
            <a:r>
              <a:rPr lang="en-US" altLang="zh-CN" sz="1400" dirty="0" err="1"/>
              <a:t>yyless</a:t>
            </a:r>
            <a:r>
              <a:rPr lang="zh-CN" altLang="zh-CN" sz="1400" dirty="0"/>
              <a:t>、</a:t>
            </a:r>
            <a:r>
              <a:rPr lang="en-US" altLang="zh-CN" sz="1400" dirty="0" err="1"/>
              <a:t>yymore</a:t>
            </a:r>
            <a:r>
              <a:rPr lang="zh-CN" altLang="zh-CN" sz="1400" dirty="0"/>
              <a:t>函数</a:t>
            </a:r>
            <a:endParaRPr lang="en-US" altLang="zh-CN" sz="1400" dirty="0"/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dirty="0"/>
              <a:t>    </a:t>
            </a:r>
            <a:r>
              <a:rPr lang="zh-CN" altLang="zh-CN" sz="1400" dirty="0"/>
              <a:t>⑦最后加上用户代码段部分，即完成了词法分析器代码生成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092191-8EF5-47F4-A728-7F4F8FED70C7}"/>
              </a:ext>
            </a:extLst>
          </p:cNvPr>
          <p:cNvSpPr txBox="1"/>
          <p:nvPr/>
        </p:nvSpPr>
        <p:spPr>
          <a:xfrm>
            <a:off x="119064" y="3339107"/>
            <a:ext cx="1721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问题与解决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0640682-2627-4E3F-96FF-40D10AE8B777}"/>
              </a:ext>
            </a:extLst>
          </p:cNvPr>
          <p:cNvSpPr/>
          <p:nvPr/>
        </p:nvSpPr>
        <p:spPr>
          <a:xfrm>
            <a:off x="1763783" y="3901612"/>
            <a:ext cx="8664433" cy="26944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348B8BF-F61F-47D0-A17A-A1F1014513AE}"/>
              </a:ext>
            </a:extLst>
          </p:cNvPr>
          <p:cNvSpPr/>
          <p:nvPr/>
        </p:nvSpPr>
        <p:spPr>
          <a:xfrm>
            <a:off x="1763783" y="3928957"/>
            <a:ext cx="46058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最长匹配要求的实现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B2C6211-987E-4071-95BD-B37CFE67E6BE}"/>
              </a:ext>
            </a:extLst>
          </p:cNvPr>
          <p:cNvSpPr/>
          <p:nvPr/>
        </p:nvSpPr>
        <p:spPr>
          <a:xfrm>
            <a:off x="6124027" y="4133168"/>
            <a:ext cx="41251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到了接收状态暂时记录下来，继续跑看看有没有严格更长的（等长的不能覆盖，这是</a:t>
            </a:r>
            <a:r>
              <a:rPr lang="en-US" altLang="zh-CN" dirty="0"/>
              <a:t>Lex</a:t>
            </a:r>
            <a:r>
              <a:rPr lang="zh-CN" altLang="en-US" dirty="0"/>
              <a:t>先定义优先的体现）。</a:t>
            </a:r>
            <a:endParaRPr lang="en-US" altLang="zh-CN" dirty="0"/>
          </a:p>
          <a:p>
            <a:r>
              <a:rPr lang="zh-CN" altLang="en-US" dirty="0"/>
              <a:t>直到失败，把失败的多余匹配全部回退。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D5D0CC0-C837-4DBB-8C9C-BE32125B6AAF}"/>
              </a:ext>
            </a:extLst>
          </p:cNvPr>
          <p:cNvSpPr/>
          <p:nvPr/>
        </p:nvSpPr>
        <p:spPr>
          <a:xfrm>
            <a:off x="1881327" y="4683595"/>
            <a:ext cx="41251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Iosevka SS01" panose="02000509000000000000" pitchFamily="49" charset="0"/>
              </a:rPr>
              <a:t>if (_</a:t>
            </a:r>
            <a:r>
              <a:rPr lang="en-US" altLang="zh-CN" dirty="0" err="1">
                <a:latin typeface="Iosevka SS01" panose="02000509000000000000" pitchFamily="49" charset="0"/>
              </a:rPr>
              <a:t>swi_case</a:t>
            </a:r>
            <a:r>
              <a:rPr lang="en-US" altLang="zh-CN" dirty="0">
                <a:latin typeface="Iosevka SS01" panose="02000509000000000000" pitchFamily="49" charset="0"/>
              </a:rPr>
              <a:t>[_</a:t>
            </a:r>
            <a:r>
              <a:rPr lang="en-US" altLang="zh-CN" dirty="0" err="1">
                <a:latin typeface="Iosevka SS01" panose="02000509000000000000" pitchFamily="49" charset="0"/>
              </a:rPr>
              <a:t>cur_state</a:t>
            </a:r>
            <a:r>
              <a:rPr lang="en-US" altLang="zh-CN" dirty="0">
                <a:latin typeface="Iosevka SS01" panose="02000509000000000000" pitchFamily="49" charset="0"/>
              </a:rPr>
              <a:t>] != -1) {</a:t>
            </a:r>
          </a:p>
          <a:p>
            <a:r>
              <a:rPr lang="en-US" altLang="zh-CN" dirty="0">
                <a:latin typeface="Iosevka SS01" panose="02000509000000000000" pitchFamily="49" charset="0"/>
              </a:rPr>
              <a:t>    _</a:t>
            </a:r>
            <a:r>
              <a:rPr lang="en-US" altLang="zh-CN" dirty="0" err="1">
                <a:latin typeface="Iosevka SS01" panose="02000509000000000000" pitchFamily="49" charset="0"/>
              </a:rPr>
              <a:t>lat_acc_state</a:t>
            </a:r>
            <a:r>
              <a:rPr lang="en-US" altLang="zh-CN" dirty="0">
                <a:latin typeface="Iosevka SS01" panose="02000509000000000000" pitchFamily="49" charset="0"/>
              </a:rPr>
              <a:t> = _</a:t>
            </a:r>
            <a:r>
              <a:rPr lang="en-US" altLang="zh-CN" dirty="0" err="1">
                <a:latin typeface="Iosevka SS01" panose="02000509000000000000" pitchFamily="49" charset="0"/>
              </a:rPr>
              <a:t>cur_state</a:t>
            </a:r>
            <a:r>
              <a:rPr lang="en-US" altLang="zh-CN" dirty="0">
                <a:latin typeface="Iosevka SS01" panose="02000509000000000000" pitchFamily="49" charset="0"/>
              </a:rPr>
              <a:t>;</a:t>
            </a:r>
          </a:p>
          <a:p>
            <a:r>
              <a:rPr lang="en-US" altLang="zh-CN" dirty="0">
                <a:latin typeface="Iosevka SS01" panose="02000509000000000000" pitchFamily="49" charset="0"/>
              </a:rPr>
              <a:t>    _</a:t>
            </a:r>
            <a:r>
              <a:rPr lang="en-US" altLang="zh-CN" dirty="0" err="1">
                <a:latin typeface="Iosevka SS01" panose="02000509000000000000" pitchFamily="49" charset="0"/>
              </a:rPr>
              <a:t>lat_acc_ptr</a:t>
            </a:r>
            <a:r>
              <a:rPr lang="en-US" altLang="zh-CN" dirty="0">
                <a:latin typeface="Iosevka SS01" panose="02000509000000000000" pitchFamily="49" charset="0"/>
              </a:rPr>
              <a:t> = _</a:t>
            </a:r>
            <a:r>
              <a:rPr lang="en-US" altLang="zh-CN" dirty="0" err="1">
                <a:latin typeface="Iosevka SS01" panose="02000509000000000000" pitchFamily="49" charset="0"/>
              </a:rPr>
              <a:t>cur_ptr</a:t>
            </a:r>
            <a:r>
              <a:rPr lang="en-US" altLang="zh-CN" dirty="0">
                <a:latin typeface="Iosevka SS01" panose="02000509000000000000" pitchFamily="49" charset="0"/>
              </a:rPr>
              <a:t> - 1;</a:t>
            </a:r>
          </a:p>
          <a:p>
            <a:r>
              <a:rPr lang="en-US" altLang="zh-CN" dirty="0">
                <a:latin typeface="Iosevka SS01" panose="02000509000000000000" pitchFamily="49" charset="0"/>
              </a:rPr>
              <a:t>}</a:t>
            </a:r>
            <a:endParaRPr lang="en-US" altLang="zh-CN" b="0" dirty="0">
              <a:effectLst/>
              <a:latin typeface="Iosevka SS01" panose="02000509000000000000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BDA281-7A7C-48B5-B793-BF07E53C1B9C}"/>
              </a:ext>
            </a:extLst>
          </p:cNvPr>
          <p:cNvSpPr txBox="1"/>
          <p:nvPr/>
        </p:nvSpPr>
        <p:spPr>
          <a:xfrm>
            <a:off x="6124027" y="5503137"/>
            <a:ext cx="2651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需要注意的点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 err="1"/>
              <a:t>yyless</a:t>
            </a:r>
            <a:r>
              <a:rPr lang="zh-CN" altLang="en-US" dirty="0"/>
              <a:t>和最长匹配回退时，</a:t>
            </a:r>
            <a:endParaRPr lang="en-US" altLang="zh-CN" dirty="0"/>
          </a:p>
          <a:p>
            <a:r>
              <a:rPr lang="zh-CN" altLang="en-US" dirty="0"/>
              <a:t>需要同时回退</a:t>
            </a:r>
            <a:r>
              <a:rPr lang="en-US" altLang="zh-CN" dirty="0" err="1"/>
              <a:t>yylineno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077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A29A009-4B5A-41C9-B215-BF4583DEBBEF}"/>
              </a:ext>
            </a:extLst>
          </p:cNvPr>
          <p:cNvSpPr txBox="1"/>
          <p:nvPr/>
        </p:nvSpPr>
        <p:spPr>
          <a:xfrm>
            <a:off x="310718" y="647508"/>
            <a:ext cx="543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/>
              <a:t>增强功能</a:t>
            </a:r>
            <a:endParaRPr lang="zh-CN" altLang="en-US" sz="2000" b="1" u="sng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481D72-3006-4B7B-8D46-85FFE46D18E7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28EBB0-063D-4FD1-BE63-3990FE1331B9}"/>
              </a:ext>
            </a:extLst>
          </p:cNvPr>
          <p:cNvSpPr/>
          <p:nvPr/>
        </p:nvSpPr>
        <p:spPr>
          <a:xfrm>
            <a:off x="378462" y="1403233"/>
            <a:ext cx="5705383" cy="249906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8F1AD10-1686-4F00-9079-46F22C3DB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13" y="2286614"/>
            <a:ext cx="5461079" cy="153937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8359B27-207F-49FD-B3D3-24259B88F417}"/>
              </a:ext>
            </a:extLst>
          </p:cNvPr>
          <p:cNvSpPr/>
          <p:nvPr/>
        </p:nvSpPr>
        <p:spPr>
          <a:xfrm>
            <a:off x="500613" y="1475592"/>
            <a:ext cx="1250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/>
              <a:t>C</a:t>
            </a:r>
            <a:r>
              <a:rPr lang="zh-CN" altLang="en-US" b="1" u="sng" dirty="0"/>
              <a:t>代码美化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DC3A83-4535-4C87-AE23-7A8731595769}"/>
              </a:ext>
            </a:extLst>
          </p:cNvPr>
          <p:cNvSpPr txBox="1"/>
          <p:nvPr/>
        </p:nvSpPr>
        <p:spPr>
          <a:xfrm>
            <a:off x="453755" y="1870701"/>
            <a:ext cx="550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进行</a:t>
            </a:r>
            <a:r>
              <a:rPr lang="en-US" altLang="zh-CN" dirty="0"/>
              <a:t>C</a:t>
            </a:r>
            <a:r>
              <a:rPr lang="zh-CN" altLang="en-US" dirty="0"/>
              <a:t>代码生成时无暇顾及代码格式，最后统一美化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C08749E-EE28-41D5-87A6-1164B29C30AE}"/>
              </a:ext>
            </a:extLst>
          </p:cNvPr>
          <p:cNvGrpSpPr/>
          <p:nvPr/>
        </p:nvGrpSpPr>
        <p:grpSpPr>
          <a:xfrm>
            <a:off x="6625042" y="124288"/>
            <a:ext cx="5398282" cy="5471293"/>
            <a:chOff x="6280950" y="148272"/>
            <a:chExt cx="5398282" cy="5471293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C295A3E-96A1-4F60-A216-B2BA1F7AD8E1}"/>
                </a:ext>
              </a:extLst>
            </p:cNvPr>
            <p:cNvSpPr/>
            <p:nvPr/>
          </p:nvSpPr>
          <p:spPr>
            <a:xfrm>
              <a:off x="6280951" y="148272"/>
              <a:ext cx="5340652" cy="547129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99C4396-5DB5-4F63-A7ED-5E32199B0637}"/>
                </a:ext>
              </a:extLst>
            </p:cNvPr>
            <p:cNvSpPr/>
            <p:nvPr/>
          </p:nvSpPr>
          <p:spPr>
            <a:xfrm>
              <a:off x="6396213" y="278176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u="sng" dirty="0"/>
                <a:t>自动机可视化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6256C56-9969-433F-B346-74264E327193}"/>
                </a:ext>
              </a:extLst>
            </p:cNvPr>
            <p:cNvSpPr/>
            <p:nvPr/>
          </p:nvSpPr>
          <p:spPr>
            <a:xfrm>
              <a:off x="6510944" y="652563"/>
              <a:ext cx="51682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dirty="0"/>
                <a:t>如果自动机只是看不见摸不着的一堆数据结构，</a:t>
              </a:r>
              <a:endParaRPr lang="en-US" altLang="zh-CN" dirty="0"/>
            </a:p>
            <a:p>
              <a:r>
                <a:rPr lang="zh-CN" altLang="zh-CN" dirty="0"/>
                <a:t>对我们的调试效率有很大影响</a:t>
              </a:r>
              <a:endParaRPr lang="zh-CN" altLang="en-US" dirty="0"/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D83566E1-4306-4B7E-83EE-92376C145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0944" y="1437150"/>
              <a:ext cx="4213427" cy="3983699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9FB7ED5-AFBD-4998-B336-032975545AAE}"/>
                </a:ext>
              </a:extLst>
            </p:cNvPr>
            <p:cNvSpPr txBox="1"/>
            <p:nvPr/>
          </p:nvSpPr>
          <p:spPr>
            <a:xfrm>
              <a:off x="6280950" y="5236183"/>
              <a:ext cx="2450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i="1" dirty="0"/>
                <a:t>基于</a:t>
              </a:r>
              <a:r>
                <a:rPr lang="en-US" altLang="zh-CN" b="1" i="1" dirty="0"/>
                <a:t>Dagre-d3</a:t>
              </a:r>
              <a:r>
                <a:rPr lang="zh-CN" altLang="en-US" b="1" i="1" dirty="0"/>
                <a:t>库实现</a:t>
              </a: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B9D9CBCE-44B0-4D29-B6BA-B250119B47ED}"/>
              </a:ext>
            </a:extLst>
          </p:cNvPr>
          <p:cNvSpPr/>
          <p:nvPr/>
        </p:nvSpPr>
        <p:spPr>
          <a:xfrm>
            <a:off x="156521" y="3995460"/>
            <a:ext cx="6221765" cy="221503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439069B-D5C1-413D-89B0-E6BF593DFA2A}"/>
              </a:ext>
            </a:extLst>
          </p:cNvPr>
          <p:cNvSpPr/>
          <p:nvPr/>
        </p:nvSpPr>
        <p:spPr>
          <a:xfrm>
            <a:off x="270619" y="4022098"/>
            <a:ext cx="1553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/>
              <a:t>GCC</a:t>
            </a:r>
            <a:r>
              <a:rPr lang="zh-CN" altLang="en-US" b="1" u="sng" dirty="0"/>
              <a:t>自动调用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598D4CD-8046-49B7-887C-FEE72B1B91CA}"/>
              </a:ext>
            </a:extLst>
          </p:cNvPr>
          <p:cNvSpPr/>
          <p:nvPr/>
        </p:nvSpPr>
        <p:spPr>
          <a:xfrm>
            <a:off x="247079" y="4391430"/>
            <a:ext cx="54846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在调用</a:t>
            </a:r>
            <a:r>
              <a:rPr lang="en-US" altLang="zh-CN" dirty="0" err="1"/>
              <a:t>seulex</a:t>
            </a:r>
            <a:r>
              <a:rPr lang="zh-CN" altLang="zh-CN" dirty="0"/>
              <a:t>时，附加</a:t>
            </a:r>
            <a:r>
              <a:rPr lang="en-US" altLang="zh-CN" dirty="0"/>
              <a:t>-c</a:t>
            </a:r>
            <a:r>
              <a:rPr lang="zh-CN" altLang="zh-CN" dirty="0"/>
              <a:t>参数，则</a:t>
            </a:r>
            <a:r>
              <a:rPr lang="en-US" altLang="zh-CN" dirty="0" err="1"/>
              <a:t>seulex</a:t>
            </a:r>
            <a:r>
              <a:rPr lang="zh-CN" altLang="zh-CN" dirty="0"/>
              <a:t>会使用</a:t>
            </a:r>
            <a:r>
              <a:rPr lang="en-US" altLang="zh-CN" dirty="0" err="1"/>
              <a:t>ChildProcess</a:t>
            </a:r>
            <a:r>
              <a:rPr lang="zh-CN" altLang="zh-CN" dirty="0"/>
              <a:t>自动唤起</a:t>
            </a:r>
            <a:r>
              <a:rPr lang="en-US" altLang="zh-CN" dirty="0"/>
              <a:t>GCC</a:t>
            </a:r>
            <a:r>
              <a:rPr lang="zh-CN" altLang="zh-CN" dirty="0"/>
              <a:t>，传递合适的参数，编译生成的</a:t>
            </a:r>
            <a:r>
              <a:rPr lang="en-US" altLang="zh-CN" dirty="0" err="1"/>
              <a:t>yy.seulex.c</a:t>
            </a:r>
            <a:r>
              <a:rPr lang="zh-CN" altLang="zh-CN" dirty="0"/>
              <a:t>文件</a:t>
            </a:r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BC2EF07-2109-4EF5-9CE1-91D484505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42" y="5356369"/>
            <a:ext cx="5958921" cy="708721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1024B4A4-B995-48AC-B686-2F9C90EB2750}"/>
              </a:ext>
            </a:extLst>
          </p:cNvPr>
          <p:cNvSpPr/>
          <p:nvPr/>
        </p:nvSpPr>
        <p:spPr>
          <a:xfrm>
            <a:off x="6625042" y="5710573"/>
            <a:ext cx="5340652" cy="102313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/>
              <a:t>方便用户在</a:t>
            </a:r>
            <a:r>
              <a:rPr lang="en-US" altLang="zh-CN"/>
              <a:t>.l</a:t>
            </a:r>
            <a:r>
              <a:rPr lang="zh-CN" altLang="zh-CN"/>
              <a:t>文件中对</a:t>
            </a:r>
            <a:r>
              <a:rPr lang="en-US" altLang="zh-CN"/>
              <a:t>yytext</a:t>
            </a:r>
            <a:r>
              <a:rPr lang="zh-CN" altLang="zh-CN"/>
              <a:t>等字符串进行操作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EA201F2-0A06-4F48-AFB6-C6E39BF03374}"/>
              </a:ext>
            </a:extLst>
          </p:cNvPr>
          <p:cNvSpPr/>
          <p:nvPr/>
        </p:nvSpPr>
        <p:spPr>
          <a:xfrm>
            <a:off x="6739140" y="5768187"/>
            <a:ext cx="1250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/>
              <a:t>C</a:t>
            </a:r>
            <a:r>
              <a:rPr lang="zh-CN" altLang="en-US" b="1" u="sng" dirty="0"/>
              <a:t>字符串库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177BF69-78E4-40FE-99D0-323B01847F5A}"/>
              </a:ext>
            </a:extLst>
          </p:cNvPr>
          <p:cNvSpPr/>
          <p:nvPr/>
        </p:nvSpPr>
        <p:spPr>
          <a:xfrm>
            <a:off x="6739140" y="6194764"/>
            <a:ext cx="4807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方便用户在</a:t>
            </a:r>
            <a:r>
              <a:rPr lang="en-US" altLang="zh-CN" dirty="0"/>
              <a:t>.l</a:t>
            </a:r>
            <a:r>
              <a:rPr lang="zh-CN" altLang="zh-CN" dirty="0"/>
              <a:t>文件中对</a:t>
            </a:r>
            <a:r>
              <a:rPr lang="en-US" altLang="zh-CN" dirty="0" err="1"/>
              <a:t>yytext</a:t>
            </a:r>
            <a:r>
              <a:rPr lang="zh-CN" altLang="zh-CN" dirty="0"/>
              <a:t>等字符串进行操作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787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4ED1E4E-0B48-4C4A-8293-9D37C345CE22}"/>
              </a:ext>
            </a:extLst>
          </p:cNvPr>
          <p:cNvSpPr txBox="1"/>
          <p:nvPr/>
        </p:nvSpPr>
        <p:spPr>
          <a:xfrm>
            <a:off x="2082554" y="2883893"/>
            <a:ext cx="8026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PART2 – </a:t>
            </a:r>
            <a:r>
              <a:rPr lang="zh-CN" altLang="en-US" sz="3600" b="1" dirty="0"/>
              <a:t>语法分析器的生成器</a:t>
            </a:r>
            <a:r>
              <a:rPr lang="en-US" altLang="zh-CN" sz="3600" b="1" dirty="0" err="1"/>
              <a:t>SeuYacc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75598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561F92B-9958-48DD-AF2D-8B0D259D4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502268"/>
              </p:ext>
            </p:extLst>
          </p:nvPr>
        </p:nvGraphicFramePr>
        <p:xfrm>
          <a:off x="1895577" y="2113722"/>
          <a:ext cx="8400846" cy="291991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69732">
                  <a:extLst>
                    <a:ext uri="{9D8B030D-6E8A-4147-A177-3AD203B41FA5}">
                      <a16:colId xmlns:a16="http://schemas.microsoft.com/office/drawing/2014/main" val="4231098300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3561863441"/>
                    </a:ext>
                  </a:extLst>
                </a:gridCol>
                <a:gridCol w="5885895">
                  <a:extLst>
                    <a:ext uri="{9D8B030D-6E8A-4147-A177-3AD203B41FA5}">
                      <a16:colId xmlns:a16="http://schemas.microsoft.com/office/drawing/2014/main" val="3329964673"/>
                    </a:ext>
                  </a:extLst>
                </a:gridCol>
              </a:tblGrid>
              <a:tr h="729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学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号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姓</a:t>
                      </a:r>
                      <a:r>
                        <a:rPr lang="en-US" sz="1600" b="1" kern="100">
                          <a:effectLst/>
                        </a:rPr>
                        <a:t>  </a:t>
                      </a:r>
                      <a:r>
                        <a:rPr lang="zh-CN" sz="1600" b="1" kern="100">
                          <a:effectLst/>
                        </a:rPr>
                        <a:t>名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承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担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的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任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务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1652628"/>
                  </a:ext>
                </a:extLst>
              </a:tr>
              <a:tr h="729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09017227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卓  旭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</a:rPr>
                        <a:t>LR1</a:t>
                      </a:r>
                      <a:r>
                        <a:rPr lang="zh-CN" altLang="en-US" sz="1400" kern="100" dirty="0">
                          <a:effectLst/>
                        </a:rPr>
                        <a:t>自动机的构建、</a:t>
                      </a:r>
                      <a:r>
                        <a:rPr lang="en-US" altLang="zh-CN" sz="1400" kern="100" dirty="0">
                          <a:effectLst/>
                        </a:rPr>
                        <a:t>LR1</a:t>
                      </a:r>
                      <a:r>
                        <a:rPr lang="zh-CN" altLang="en-US" sz="1400" kern="100" dirty="0">
                          <a:effectLst/>
                        </a:rPr>
                        <a:t>语法分析表的生成、可视化功能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2792582"/>
                  </a:ext>
                </a:extLst>
              </a:tr>
              <a:tr h="729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09017224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高钰铭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</a:rPr>
                        <a:t>.y</a:t>
                      </a:r>
                      <a:r>
                        <a:rPr lang="zh-CN" altLang="en-US" sz="1400" kern="100" dirty="0">
                          <a:effectLst/>
                        </a:rPr>
                        <a:t>文件的解析、</a:t>
                      </a:r>
                      <a:r>
                        <a:rPr lang="en-US" altLang="zh-CN" sz="1400" kern="100" dirty="0">
                          <a:effectLst/>
                        </a:rPr>
                        <a:t>LR1</a:t>
                      </a:r>
                      <a:r>
                        <a:rPr lang="zh-CN" altLang="en-US" sz="1400" kern="100" dirty="0">
                          <a:effectLst/>
                        </a:rPr>
                        <a:t>自动机的构建、语法分析器代码生成、符号表构建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5706016"/>
                  </a:ext>
                </a:extLst>
              </a:tr>
              <a:tr h="729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09017225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沈汉唐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</a:rPr>
                        <a:t>LR1</a:t>
                      </a:r>
                      <a:r>
                        <a:rPr lang="zh-CN" altLang="en-US" sz="1400" kern="100" dirty="0">
                          <a:effectLst/>
                        </a:rPr>
                        <a:t>自动机的构建、</a:t>
                      </a:r>
                      <a:r>
                        <a:rPr lang="en-US" altLang="zh-CN" sz="1400" kern="100" dirty="0">
                          <a:effectLst/>
                        </a:rPr>
                        <a:t>LR1</a:t>
                      </a:r>
                      <a:r>
                        <a:rPr lang="zh-CN" altLang="en-US" sz="1400" kern="100" dirty="0">
                          <a:effectLst/>
                        </a:rPr>
                        <a:t>向</a:t>
                      </a:r>
                      <a:r>
                        <a:rPr lang="en-US" altLang="zh-CN" sz="1400" kern="100" dirty="0">
                          <a:effectLst/>
                        </a:rPr>
                        <a:t>LALR</a:t>
                      </a:r>
                      <a:r>
                        <a:rPr lang="zh-CN" altLang="en-US" sz="1400" kern="100" dirty="0">
                          <a:effectLst/>
                        </a:rPr>
                        <a:t>的转换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472661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4ED1E4E-0B48-4C4A-8293-9D37C345CE22}"/>
              </a:ext>
            </a:extLst>
          </p:cNvPr>
          <p:cNvSpPr txBox="1"/>
          <p:nvPr/>
        </p:nvSpPr>
        <p:spPr>
          <a:xfrm>
            <a:off x="96176" y="124288"/>
            <a:ext cx="640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PART2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SeuYacc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52B11F-74CB-4705-A607-DC211471AF7B}"/>
              </a:ext>
            </a:extLst>
          </p:cNvPr>
          <p:cNvSpPr txBox="1"/>
          <p:nvPr/>
        </p:nvSpPr>
        <p:spPr>
          <a:xfrm>
            <a:off x="1860417" y="1651247"/>
            <a:ext cx="209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/>
              <a:t>组内分工贡献情况</a:t>
            </a:r>
          </a:p>
        </p:txBody>
      </p:sp>
    </p:spTree>
    <p:extLst>
      <p:ext uri="{BB962C8B-B14F-4D97-AF65-F5344CB8AC3E}">
        <p14:creationId xmlns:p14="http://schemas.microsoft.com/office/powerpoint/2010/main" val="1088947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287BE23-6279-4380-AE4E-126DE1472C60}"/>
              </a:ext>
            </a:extLst>
          </p:cNvPr>
          <p:cNvSpPr txBox="1"/>
          <p:nvPr/>
        </p:nvSpPr>
        <p:spPr>
          <a:xfrm>
            <a:off x="597240" y="226628"/>
            <a:ext cx="11112407" cy="2958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u="sng" dirty="0"/>
              <a:t>编程语言：</a:t>
            </a:r>
            <a:r>
              <a:rPr lang="en-US" altLang="zh-CN" dirty="0"/>
              <a:t>TypeScript + JavaScript</a:t>
            </a:r>
            <a:r>
              <a:rPr lang="zh-CN" altLang="en-US" dirty="0"/>
              <a:t>，一点点函数式，运行于</a:t>
            </a:r>
            <a:r>
              <a:rPr lang="en-US" altLang="zh-CN" dirty="0"/>
              <a:t>Node.js</a:t>
            </a:r>
            <a:r>
              <a:rPr lang="zh-CN" altLang="en-US" dirty="0"/>
              <a:t>运行时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u="sng" dirty="0"/>
              <a:t>测试用编译对象：</a:t>
            </a:r>
            <a:endParaRPr lang="en-US" altLang="zh-CN" b="1" u="sng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        </a:t>
            </a:r>
            <a:r>
              <a:rPr lang="zh-CN" altLang="en-US" b="1" dirty="0"/>
              <a:t>对</a:t>
            </a:r>
            <a:r>
              <a:rPr lang="en-US" altLang="zh-CN" b="1" dirty="0"/>
              <a:t>C</a:t>
            </a:r>
            <a:r>
              <a:rPr lang="zh-CN" altLang="en-US" b="1" dirty="0"/>
              <a:t>的分析</a:t>
            </a:r>
            <a:r>
              <a:rPr lang="zh-CN" altLang="en-US" dirty="0"/>
              <a:t>，如果将</a:t>
            </a:r>
            <a:r>
              <a:rPr lang="en-US" altLang="zh-CN" dirty="0"/>
              <a:t>c99.y</a:t>
            </a:r>
            <a:r>
              <a:rPr lang="zh-CN" altLang="en-US" dirty="0"/>
              <a:t>直接作为编译对象，即使经过一定优化，也需耗时数十分钟。因此我们对它进行大规模删减，将处理时间控制到</a:t>
            </a:r>
            <a:r>
              <a:rPr lang="en-US" altLang="zh-CN" dirty="0"/>
              <a:t>5</a:t>
            </a:r>
            <a:r>
              <a:rPr lang="zh-CN" altLang="en-US" dirty="0"/>
              <a:t>分钟左右。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另外，</a:t>
            </a:r>
            <a:r>
              <a:rPr lang="en-US" altLang="zh-CN" dirty="0"/>
              <a:t>c99.y</a:t>
            </a:r>
            <a:r>
              <a:rPr lang="zh-CN" altLang="en-US" dirty="0"/>
              <a:t>头部声明没有左右结合关系，因此我们还写了一个</a:t>
            </a:r>
            <a:r>
              <a:rPr lang="zh-CN" altLang="en-US" b="1" dirty="0"/>
              <a:t>计算器</a:t>
            </a:r>
            <a:r>
              <a:rPr lang="zh-CN" altLang="en-US" dirty="0"/>
              <a:t>的</a:t>
            </a:r>
            <a:r>
              <a:rPr lang="en-US" altLang="zh-CN" dirty="0"/>
              <a:t>.l</a:t>
            </a:r>
            <a:r>
              <a:rPr lang="zh-CN" altLang="en-US" dirty="0"/>
              <a:t>与</a:t>
            </a:r>
            <a:r>
              <a:rPr lang="en-US" altLang="zh-CN" dirty="0"/>
              <a:t>.y</a:t>
            </a:r>
            <a:r>
              <a:rPr lang="zh-CN" altLang="en-US" dirty="0"/>
              <a:t>，用于测试结合性解决冲突。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u="sng" dirty="0"/>
              <a:t>主要特色：</a:t>
            </a: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F32498CF-B40B-44DF-811B-5AE5B7471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108205"/>
              </p:ext>
            </p:extLst>
          </p:nvPr>
        </p:nvGraphicFramePr>
        <p:xfrm>
          <a:off x="968652" y="3301575"/>
          <a:ext cx="10130407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30407">
                  <a:extLst>
                    <a:ext uri="{9D8B030D-6E8A-4147-A177-3AD203B41FA5}">
                      <a16:colId xmlns:a16="http://schemas.microsoft.com/office/drawing/2014/main" val="1145553745"/>
                    </a:ext>
                  </a:extLst>
                </a:gridCol>
              </a:tblGrid>
              <a:tr h="343732">
                <a:tc>
                  <a:txBody>
                    <a:bodyPr/>
                    <a:lstStyle/>
                    <a:p>
                      <a:r>
                        <a:rPr lang="en-US" altLang="zh-CN" dirty="0"/>
                        <a:t>.y</a:t>
                      </a:r>
                      <a:r>
                        <a:rPr lang="zh-CN" altLang="en-US" dirty="0"/>
                        <a:t>文件头部声明支持</a:t>
                      </a:r>
                      <a:r>
                        <a:rPr lang="en-US" altLang="zh-CN" b="1" dirty="0"/>
                        <a:t>%token</a:t>
                      </a:r>
                      <a:r>
                        <a:rPr lang="zh-CN" altLang="en-US" b="1" dirty="0"/>
                        <a:t>、</a:t>
                      </a:r>
                      <a:r>
                        <a:rPr lang="en-US" altLang="zh-CN" b="1" dirty="0"/>
                        <a:t>%left</a:t>
                      </a:r>
                      <a:r>
                        <a:rPr lang="zh-CN" altLang="en-US" b="1" dirty="0"/>
                        <a:t>、</a:t>
                      </a:r>
                      <a:r>
                        <a:rPr lang="en-US" altLang="zh-CN" b="1" dirty="0"/>
                        <a:t>%right</a:t>
                      </a:r>
                      <a:r>
                        <a:rPr lang="zh-CN" altLang="en-US" b="1" dirty="0"/>
                        <a:t>、</a:t>
                      </a:r>
                      <a:r>
                        <a:rPr lang="en-US" altLang="zh-CN" b="1" dirty="0"/>
                        <a:t>%start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625799"/>
                  </a:ext>
                </a:extLst>
              </a:tr>
              <a:tr h="343732">
                <a:tc>
                  <a:txBody>
                    <a:bodyPr/>
                    <a:lstStyle/>
                    <a:p>
                      <a:r>
                        <a:rPr lang="zh-CN" altLang="en-US" dirty="0"/>
                        <a:t>动作代码部分可以使用</a:t>
                      </a:r>
                      <a:r>
                        <a:rPr lang="en-US" altLang="zh-CN" b="1" dirty="0"/>
                        <a:t>$$</a:t>
                      </a:r>
                      <a:r>
                        <a:rPr lang="zh-CN" altLang="en-US" b="1" dirty="0"/>
                        <a:t>、</a:t>
                      </a:r>
                      <a:r>
                        <a:rPr lang="en-US" altLang="zh-CN" b="1" dirty="0"/>
                        <a:t>$1</a:t>
                      </a:r>
                      <a:r>
                        <a:rPr lang="zh-CN" altLang="en-US" b="1" dirty="0"/>
                        <a:t>、</a:t>
                      </a:r>
                      <a:r>
                        <a:rPr lang="en-US" altLang="zh-CN" b="1" dirty="0"/>
                        <a:t>$2</a:t>
                      </a:r>
                      <a:r>
                        <a:rPr lang="zh-CN" altLang="en-US" b="1" dirty="0"/>
                        <a:t>、</a:t>
                      </a:r>
                      <a:r>
                        <a:rPr lang="en-US" altLang="zh-CN" b="1" dirty="0"/>
                        <a:t>$3</a:t>
                      </a:r>
                      <a:r>
                        <a:rPr lang="zh-CN" altLang="en-US" dirty="0"/>
                        <a:t>等获取栈内元素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34371"/>
                  </a:ext>
                </a:extLst>
              </a:tr>
              <a:tr h="343732">
                <a:tc>
                  <a:txBody>
                    <a:bodyPr/>
                    <a:lstStyle/>
                    <a:p>
                      <a:r>
                        <a:rPr lang="zh-CN" altLang="en-US" dirty="0"/>
                        <a:t>生成</a:t>
                      </a:r>
                      <a:r>
                        <a:rPr lang="en-US" altLang="zh-CN" dirty="0"/>
                        <a:t>LR1</a:t>
                      </a:r>
                      <a:r>
                        <a:rPr lang="zh-CN" altLang="en-US" dirty="0"/>
                        <a:t>语法分析表时，求取</a:t>
                      </a:r>
                      <a:r>
                        <a:rPr lang="en-US" altLang="zh-CN" dirty="0"/>
                        <a:t>GOTO</a:t>
                      </a:r>
                      <a:r>
                        <a:rPr lang="zh-CN" altLang="en-US" dirty="0"/>
                        <a:t>时采用了空间换时间的</a:t>
                      </a:r>
                      <a:r>
                        <a:rPr lang="zh-CN" altLang="en-US" b="1" dirty="0"/>
                        <a:t>缓存技术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020925"/>
                  </a:ext>
                </a:extLst>
              </a:tr>
              <a:tr h="343732">
                <a:tc>
                  <a:txBody>
                    <a:bodyPr/>
                    <a:lstStyle/>
                    <a:p>
                      <a:r>
                        <a:rPr lang="zh-CN" altLang="en-US" dirty="0"/>
                        <a:t>可以选择将文法转换为</a:t>
                      </a:r>
                      <a:r>
                        <a:rPr lang="en-US" altLang="zh-CN" b="1" dirty="0"/>
                        <a:t>LALR</a:t>
                      </a:r>
                      <a:r>
                        <a:rPr lang="zh-CN" altLang="en-US" dirty="0"/>
                        <a:t>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103625"/>
                  </a:ext>
                </a:extLst>
              </a:tr>
              <a:tr h="343732">
                <a:tc>
                  <a:txBody>
                    <a:bodyPr/>
                    <a:lstStyle/>
                    <a:p>
                      <a:r>
                        <a:rPr lang="zh-CN" altLang="en-US" dirty="0"/>
                        <a:t>提供了</a:t>
                      </a:r>
                      <a:r>
                        <a:rPr lang="zh-CN" altLang="en-US" b="1" dirty="0"/>
                        <a:t>自动机可视化、</a:t>
                      </a:r>
                      <a:r>
                        <a:rPr lang="en-US" altLang="zh-CN" b="1" dirty="0"/>
                        <a:t>ACTION-GOTO</a:t>
                      </a:r>
                      <a:r>
                        <a:rPr lang="zh-CN" altLang="en-US" b="1" dirty="0"/>
                        <a:t>表可视化、语法树可视化</a:t>
                      </a:r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111304"/>
                  </a:ext>
                </a:extLst>
              </a:tr>
              <a:tr h="343732">
                <a:tc>
                  <a:txBody>
                    <a:bodyPr/>
                    <a:lstStyle/>
                    <a:p>
                      <a:r>
                        <a:rPr lang="zh-CN" altLang="en-US" dirty="0"/>
                        <a:t>进行</a:t>
                      </a:r>
                      <a:r>
                        <a:rPr lang="en-US" altLang="zh-CN" dirty="0"/>
                        <a:t>LR1</a:t>
                      </a:r>
                      <a:r>
                        <a:rPr lang="zh-CN" altLang="en-US" dirty="0"/>
                        <a:t>分析时，对产生式、状态、符号等全部进行编号，利用</a:t>
                      </a:r>
                      <a:r>
                        <a:rPr lang="zh-CN" altLang="en-US" b="1" dirty="0"/>
                        <a:t>编号索引</a:t>
                      </a:r>
                      <a:r>
                        <a:rPr lang="zh-CN" altLang="en-US" dirty="0"/>
                        <a:t>，节省空间，效率高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94638"/>
                  </a:ext>
                </a:extLst>
              </a:tr>
              <a:tr h="343732">
                <a:tc>
                  <a:txBody>
                    <a:bodyPr/>
                    <a:lstStyle/>
                    <a:p>
                      <a:r>
                        <a:rPr lang="zh-CN" altLang="en-US" dirty="0"/>
                        <a:t>提供了</a:t>
                      </a:r>
                      <a:r>
                        <a:rPr lang="zh-CN" altLang="en-US" b="1" dirty="0"/>
                        <a:t>符号表功能</a:t>
                      </a:r>
                      <a:r>
                        <a:rPr lang="zh-CN" altLang="en-US" dirty="0"/>
                        <a:t>，用户可以在动作代码内新增或更新符号元素，这为中间代码生成打下基础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512222"/>
                  </a:ext>
                </a:extLst>
              </a:tr>
              <a:tr h="3437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735627"/>
                  </a:ext>
                </a:extLst>
              </a:tr>
            </a:tbl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7F3787C4-7990-4C6C-9579-E21154F47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728" y="630345"/>
            <a:ext cx="882311" cy="88231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255E82F-A4BB-4492-948E-3A145E2BFFF5}"/>
              </a:ext>
            </a:extLst>
          </p:cNvPr>
          <p:cNvSpPr txBox="1"/>
          <p:nvPr/>
        </p:nvSpPr>
        <p:spPr>
          <a:xfrm>
            <a:off x="96176" y="124288"/>
            <a:ext cx="640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PART2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SeuYacc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04797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9B6020E-EF8D-4A91-BC82-A31AEF8D8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250" y="2068497"/>
            <a:ext cx="5364855" cy="368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BB80B7-9A93-4806-9665-4E3DF116D9B1}"/>
              </a:ext>
            </a:extLst>
          </p:cNvPr>
          <p:cNvSpPr txBox="1"/>
          <p:nvPr/>
        </p:nvSpPr>
        <p:spPr>
          <a:xfrm>
            <a:off x="2379540" y="1321937"/>
            <a:ext cx="247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/>
              <a:t>主体部分工作流图</a:t>
            </a:r>
          </a:p>
        </p:txBody>
      </p:sp>
    </p:spTree>
    <p:extLst>
      <p:ext uri="{BB962C8B-B14F-4D97-AF65-F5344CB8AC3E}">
        <p14:creationId xmlns:p14="http://schemas.microsoft.com/office/powerpoint/2010/main" val="132415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4420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4ED1E4E-0B48-4C4A-8293-9D37C345CE22}"/>
              </a:ext>
            </a:extLst>
          </p:cNvPr>
          <p:cNvSpPr txBox="1"/>
          <p:nvPr/>
        </p:nvSpPr>
        <p:spPr>
          <a:xfrm>
            <a:off x="2082554" y="2883893"/>
            <a:ext cx="8026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/>
              <a:t>集中</a:t>
            </a:r>
            <a:r>
              <a:rPr lang="en-US" altLang="zh-CN" sz="3600" b="1" dirty="0"/>
              <a:t>Q&amp;A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718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4ED1E4E-0B48-4C4A-8293-9D37C345CE22}"/>
              </a:ext>
            </a:extLst>
          </p:cNvPr>
          <p:cNvSpPr txBox="1"/>
          <p:nvPr/>
        </p:nvSpPr>
        <p:spPr>
          <a:xfrm>
            <a:off x="2082554" y="2883893"/>
            <a:ext cx="8026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PART1 – </a:t>
            </a:r>
            <a:r>
              <a:rPr lang="zh-CN" altLang="en-US" sz="3600" b="1" dirty="0"/>
              <a:t>词法分析器的生成器</a:t>
            </a:r>
            <a:r>
              <a:rPr lang="en-US" altLang="zh-CN" sz="3600" b="1" dirty="0" err="1"/>
              <a:t>SeuLex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5132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561F92B-9958-48DD-AF2D-8B0D259D4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56279"/>
              </p:ext>
            </p:extLst>
          </p:nvPr>
        </p:nvGraphicFramePr>
        <p:xfrm>
          <a:off x="1895577" y="2113722"/>
          <a:ext cx="8400846" cy="291991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69732">
                  <a:extLst>
                    <a:ext uri="{9D8B030D-6E8A-4147-A177-3AD203B41FA5}">
                      <a16:colId xmlns:a16="http://schemas.microsoft.com/office/drawing/2014/main" val="4231098300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3561863441"/>
                    </a:ext>
                  </a:extLst>
                </a:gridCol>
                <a:gridCol w="5885895">
                  <a:extLst>
                    <a:ext uri="{9D8B030D-6E8A-4147-A177-3AD203B41FA5}">
                      <a16:colId xmlns:a16="http://schemas.microsoft.com/office/drawing/2014/main" val="3329964673"/>
                    </a:ext>
                  </a:extLst>
                </a:gridCol>
              </a:tblGrid>
              <a:tr h="729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学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号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姓</a:t>
                      </a:r>
                      <a:r>
                        <a:rPr lang="en-US" sz="1600" b="1" kern="100">
                          <a:effectLst/>
                        </a:rPr>
                        <a:t>  </a:t>
                      </a:r>
                      <a:r>
                        <a:rPr lang="zh-CN" sz="1600" b="1" kern="100">
                          <a:effectLst/>
                        </a:rPr>
                        <a:t>名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承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担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的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任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务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1652628"/>
                  </a:ext>
                </a:extLst>
              </a:tr>
              <a:tr h="729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09017227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卓  旭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.l</a:t>
                      </a:r>
                      <a:r>
                        <a:rPr lang="zh-CN" sz="1400" kern="100" dirty="0">
                          <a:effectLst/>
                        </a:rPr>
                        <a:t>文件的解析；正则表达式转</a:t>
                      </a:r>
                      <a:r>
                        <a:rPr lang="en-US" sz="1400" kern="100" dirty="0">
                          <a:effectLst/>
                        </a:rPr>
                        <a:t>NFA</a:t>
                      </a:r>
                      <a:r>
                        <a:rPr lang="zh-CN" sz="1400" kern="100" dirty="0">
                          <a:effectLst/>
                        </a:rPr>
                        <a:t>；自动机可视化；词法分析器代码生成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2792582"/>
                  </a:ext>
                </a:extLst>
              </a:tr>
              <a:tr h="729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09017224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高钰铭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.l</a:t>
                      </a:r>
                      <a:r>
                        <a:rPr lang="zh-CN" sz="1400" kern="100" dirty="0">
                          <a:effectLst/>
                        </a:rPr>
                        <a:t>文件的解析；</a:t>
                      </a:r>
                      <a:r>
                        <a:rPr lang="en-US" sz="1400" kern="100" dirty="0">
                          <a:effectLst/>
                        </a:rPr>
                        <a:t>NFA</a:t>
                      </a:r>
                      <a:r>
                        <a:rPr lang="zh-CN" sz="1400" kern="100" dirty="0">
                          <a:effectLst/>
                        </a:rPr>
                        <a:t>转</a:t>
                      </a:r>
                      <a:r>
                        <a:rPr lang="en-US" sz="1400" kern="100" dirty="0">
                          <a:effectLst/>
                        </a:rPr>
                        <a:t>DFA</a:t>
                      </a:r>
                      <a:r>
                        <a:rPr lang="zh-CN" sz="1400" kern="100" dirty="0">
                          <a:effectLst/>
                        </a:rPr>
                        <a:t>；词法分析器代码生成；</a:t>
                      </a:r>
                      <a:r>
                        <a:rPr lang="en-US" sz="1400" kern="100" dirty="0">
                          <a:effectLst/>
                        </a:rPr>
                        <a:t>C</a:t>
                      </a:r>
                      <a:r>
                        <a:rPr lang="zh-CN" sz="1400" kern="100" dirty="0">
                          <a:effectLst/>
                        </a:rPr>
                        <a:t>字符串操作库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5706016"/>
                  </a:ext>
                </a:extLst>
              </a:tr>
              <a:tr h="729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09017225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沈汉唐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NFA</a:t>
                      </a:r>
                      <a:r>
                        <a:rPr lang="zh-CN" sz="1400" kern="100" dirty="0">
                          <a:effectLst/>
                        </a:rPr>
                        <a:t>的合并；</a:t>
                      </a:r>
                      <a:r>
                        <a:rPr lang="en-US" sz="1400" kern="100" dirty="0">
                          <a:effectLst/>
                        </a:rPr>
                        <a:t>DFA</a:t>
                      </a:r>
                      <a:r>
                        <a:rPr lang="zh-CN" sz="1400" kern="100" dirty="0">
                          <a:effectLst/>
                        </a:rPr>
                        <a:t>的最小化；</a:t>
                      </a:r>
                      <a:r>
                        <a:rPr lang="en-US" sz="1400" kern="100" dirty="0">
                          <a:effectLst/>
                        </a:rPr>
                        <a:t>C</a:t>
                      </a:r>
                      <a:r>
                        <a:rPr lang="zh-CN" sz="1400" kern="100" dirty="0">
                          <a:effectLst/>
                        </a:rPr>
                        <a:t>代码美化功能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472661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4ED1E4E-0B48-4C4A-8293-9D37C345CE22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52B11F-74CB-4705-A607-DC211471AF7B}"/>
              </a:ext>
            </a:extLst>
          </p:cNvPr>
          <p:cNvSpPr txBox="1"/>
          <p:nvPr/>
        </p:nvSpPr>
        <p:spPr>
          <a:xfrm>
            <a:off x="1860417" y="1651247"/>
            <a:ext cx="209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/>
              <a:t>组内分工贡献情况</a:t>
            </a:r>
          </a:p>
        </p:txBody>
      </p:sp>
    </p:spTree>
    <p:extLst>
      <p:ext uri="{BB962C8B-B14F-4D97-AF65-F5344CB8AC3E}">
        <p14:creationId xmlns:p14="http://schemas.microsoft.com/office/powerpoint/2010/main" val="310196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B20879E-3E8E-4F6D-8109-098D75AB05A2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87BE23-6279-4380-AE4E-126DE1472C60}"/>
              </a:ext>
            </a:extLst>
          </p:cNvPr>
          <p:cNvSpPr txBox="1"/>
          <p:nvPr/>
        </p:nvSpPr>
        <p:spPr>
          <a:xfrm>
            <a:off x="597241" y="226628"/>
            <a:ext cx="10484526" cy="2958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u="sng" dirty="0"/>
              <a:t>编程语言：</a:t>
            </a:r>
            <a:r>
              <a:rPr lang="en-US" altLang="zh-CN" dirty="0"/>
              <a:t>TypeScript + JavaScript</a:t>
            </a:r>
            <a:r>
              <a:rPr lang="zh-CN" altLang="en-US" dirty="0"/>
              <a:t>，一点点函数式，运行于</a:t>
            </a:r>
            <a:r>
              <a:rPr lang="en-US" altLang="zh-CN" dirty="0"/>
              <a:t>Node.js</a:t>
            </a:r>
            <a:r>
              <a:rPr lang="zh-CN" altLang="en-US" dirty="0"/>
              <a:t>运行时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u="sng" dirty="0"/>
              <a:t>测试用编译对象：</a:t>
            </a:r>
            <a:endParaRPr lang="en-US" altLang="zh-CN" b="1" u="sng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        </a:t>
            </a:r>
            <a:r>
              <a:rPr lang="zh-CN" altLang="zh-CN" dirty="0"/>
              <a:t>基本实现</a:t>
            </a:r>
            <a:r>
              <a:rPr lang="en-US" altLang="zh-CN" dirty="0"/>
              <a:t>C</a:t>
            </a:r>
            <a:r>
              <a:rPr lang="zh-CN" altLang="zh-CN" dirty="0"/>
              <a:t>语言全集作为编译对象。在</a:t>
            </a:r>
            <a:r>
              <a:rPr lang="en-US" altLang="zh-CN" dirty="0"/>
              <a:t>c99.l</a:t>
            </a:r>
            <a:r>
              <a:rPr lang="zh-CN" altLang="zh-CN" dirty="0"/>
              <a:t>中删除了少许不常用的词法定义（如</a:t>
            </a:r>
            <a:r>
              <a:rPr lang="en-US" altLang="zh-CN" dirty="0"/>
              <a:t>LL</a:t>
            </a:r>
            <a:r>
              <a:rPr lang="zh-CN" altLang="zh-CN" dirty="0"/>
              <a:t>后标、</a:t>
            </a:r>
            <a:r>
              <a:rPr lang="en-US" altLang="zh-CN" dirty="0"/>
              <a:t>&lt;:</a:t>
            </a:r>
            <a:r>
              <a:rPr lang="zh-CN" altLang="zh-CN" dirty="0"/>
              <a:t>符号），重写了一些正则表达式（如将字符串字面量重写为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\”[^”\n]*\”</a:t>
            </a:r>
            <a:r>
              <a:rPr lang="zh-CN" altLang="zh-CN" dirty="0"/>
              <a:t>），其余部分</a:t>
            </a:r>
            <a:r>
              <a:rPr lang="zh-CN" altLang="en-US" dirty="0"/>
              <a:t>基本</a:t>
            </a:r>
            <a:r>
              <a:rPr lang="zh-CN" altLang="zh-CN" dirty="0"/>
              <a:t>没有删改。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u="sng" dirty="0"/>
              <a:t>支持的</a:t>
            </a:r>
            <a:r>
              <a:rPr lang="en-US" altLang="zh-CN" b="1" u="sng" dirty="0"/>
              <a:t>Lex</a:t>
            </a:r>
            <a:r>
              <a:rPr lang="zh-CN" altLang="en-US" b="1" u="sng" dirty="0"/>
              <a:t>特性：</a:t>
            </a:r>
            <a:endParaRPr lang="en-US" altLang="zh-CN" b="1" u="sng" dirty="0"/>
          </a:p>
          <a:p>
            <a:pPr>
              <a:lnSpc>
                <a:spcPct val="150000"/>
              </a:lnSpc>
            </a:pPr>
            <a:endParaRPr lang="zh-CN" altLang="en-US" b="1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F32498CF-B40B-44DF-811B-5AE5B7471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247035"/>
              </p:ext>
            </p:extLst>
          </p:nvPr>
        </p:nvGraphicFramePr>
        <p:xfrm>
          <a:off x="951360" y="2798685"/>
          <a:ext cx="10130407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30407">
                  <a:extLst>
                    <a:ext uri="{9D8B030D-6E8A-4147-A177-3AD203B41FA5}">
                      <a16:colId xmlns:a16="http://schemas.microsoft.com/office/drawing/2014/main" val="1145553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完整支持正则表达式</a:t>
                      </a:r>
                      <a:r>
                        <a:rPr lang="zh-CN" altLang="en-US" b="1" dirty="0"/>
                        <a:t>五大元符号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? + * | .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次，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次或以上，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次或以上，或，任意字符）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6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正则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动作定义部分可以使用</a:t>
                      </a:r>
                      <a:r>
                        <a:rPr lang="zh-CN" altLang="en-US" b="1" dirty="0"/>
                        <a:t>或符</a:t>
                      </a:r>
                      <a:r>
                        <a:rPr lang="en-US" altLang="zh-CN" b="1" dirty="0"/>
                        <a:t>|</a:t>
                      </a:r>
                      <a:r>
                        <a:rPr lang="zh-CN" altLang="en-US" dirty="0"/>
                        <a:t>，让多条正则共享动作代码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3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支持</a:t>
                      </a:r>
                      <a:r>
                        <a:rPr lang="zh-CN" altLang="en-US" b="1" dirty="0"/>
                        <a:t>正则别名</a:t>
                      </a:r>
                      <a:r>
                        <a:rPr lang="zh-CN" altLang="en-US" dirty="0"/>
                        <a:t>定义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020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支持正则表达式</a:t>
                      </a:r>
                      <a:r>
                        <a:rPr lang="zh-CN" altLang="en-US" b="1" dirty="0"/>
                        <a:t>范围与范围补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ASCII</a:t>
                      </a:r>
                      <a:r>
                        <a:rPr lang="zh-CN" altLang="en-US" dirty="0"/>
                        <a:t>为全集）：</a:t>
                      </a:r>
                      <a:r>
                        <a:rPr lang="en-US" altLang="zh-CN" dirty="0"/>
                        <a:t>[A-Za-z0-9_]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[^"]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10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可以使用</a:t>
                      </a:r>
                      <a:r>
                        <a:rPr lang="zh-CN" altLang="en-US" b="1" dirty="0"/>
                        <a:t>范围型转义字符</a:t>
                      </a:r>
                      <a:r>
                        <a:rPr lang="en-US" altLang="zh-CN" dirty="0"/>
                        <a:t>\d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[0-9]</a:t>
                      </a:r>
                      <a:r>
                        <a:rPr lang="zh-CN" altLang="en-US" dirty="0"/>
                        <a:t>）和</a:t>
                      </a:r>
                      <a:r>
                        <a:rPr lang="en-US" altLang="zh-CN" dirty="0"/>
                        <a:t>\s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[ \t\r\n]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11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支持</a:t>
                      </a:r>
                      <a:r>
                        <a:rPr lang="en-US" altLang="zh-CN" b="1" dirty="0" err="1"/>
                        <a:t>yylineno</a:t>
                      </a:r>
                      <a:r>
                        <a:rPr lang="zh-CN" altLang="en-US" dirty="0"/>
                        <a:t>获取行号、</a:t>
                      </a:r>
                      <a:r>
                        <a:rPr lang="en-US" altLang="zh-CN" b="1" dirty="0" err="1"/>
                        <a:t>yyleng</a:t>
                      </a:r>
                      <a:r>
                        <a:rPr lang="zh-CN" altLang="en-US" dirty="0"/>
                        <a:t>获取词法单元长度、</a:t>
                      </a:r>
                      <a:r>
                        <a:rPr lang="en-US" altLang="zh-CN" b="1" dirty="0" err="1"/>
                        <a:t>yytext</a:t>
                      </a:r>
                      <a:r>
                        <a:rPr lang="zh-CN" altLang="en-US" dirty="0"/>
                        <a:t>获取当前匹配字符串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01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支持</a:t>
                      </a:r>
                      <a:r>
                        <a:rPr lang="en-US" altLang="zh-CN" b="1" dirty="0" err="1"/>
                        <a:t>yyless</a:t>
                      </a:r>
                      <a:r>
                        <a:rPr lang="zh-CN" altLang="en-US" dirty="0"/>
                        <a:t>回退词法单元、</a:t>
                      </a:r>
                      <a:r>
                        <a:rPr lang="en-US" altLang="zh-CN" b="1" dirty="0" err="1"/>
                        <a:t>yymore</a:t>
                      </a:r>
                      <a:r>
                        <a:rPr lang="zh-CN" altLang="en-US" dirty="0"/>
                        <a:t>补进词法单元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011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支持</a:t>
                      </a:r>
                      <a:r>
                        <a:rPr lang="en-US" altLang="zh-CN" b="1" dirty="0" err="1"/>
                        <a:t>yywrap</a:t>
                      </a:r>
                      <a:r>
                        <a:rPr lang="zh-CN" altLang="en-US" dirty="0"/>
                        <a:t>多输入文件连续处理、</a:t>
                      </a:r>
                      <a:r>
                        <a:rPr lang="en-US" altLang="zh-CN" b="1" dirty="0"/>
                        <a:t>ECHO</a:t>
                      </a:r>
                      <a:r>
                        <a:rPr lang="zh-CN" altLang="en-US" dirty="0"/>
                        <a:t>输出</a:t>
                      </a:r>
                      <a:r>
                        <a:rPr lang="en-US" altLang="zh-CN" dirty="0" err="1"/>
                        <a:t>yytext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20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实现了</a:t>
                      </a:r>
                      <a:r>
                        <a:rPr lang="zh-CN" altLang="en-US" b="1" dirty="0"/>
                        <a:t>最长匹配原则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450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可在用户程序段重定向</a:t>
                      </a:r>
                      <a:r>
                        <a:rPr lang="en-US" altLang="zh-CN" b="1" dirty="0" err="1"/>
                        <a:t>yyin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b="1" dirty="0" err="1"/>
                        <a:t>yyout</a:t>
                      </a:r>
                      <a:r>
                        <a:rPr lang="zh-CN" altLang="en-US" dirty="0"/>
                        <a:t>输出流，默认为</a:t>
                      </a:r>
                      <a:r>
                        <a:rPr lang="en-US" altLang="zh-CN" dirty="0" err="1"/>
                        <a:t>yyout</a:t>
                      </a:r>
                      <a:r>
                        <a:rPr lang="en-US" altLang="zh-CN" dirty="0"/>
                        <a:t> = </a:t>
                      </a:r>
                      <a:r>
                        <a:rPr lang="en-US" altLang="zh-CN" dirty="0" err="1"/>
                        <a:t>stdout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36943"/>
                  </a:ext>
                </a:extLst>
              </a:tr>
            </a:tbl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7F3787C4-7990-4C6C-9579-E21154F47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728" y="630345"/>
            <a:ext cx="882311" cy="88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21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>
            <a:extLst>
              <a:ext uri="{FF2B5EF4-FFF2-40B4-BE49-F238E27FC236}">
                <a16:creationId xmlns:a16="http://schemas.microsoft.com/office/drawing/2014/main" id="{758BE0D8-CDFD-4AC3-A409-91BF99E2F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250" y="2068497"/>
            <a:ext cx="5364855" cy="368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F63DC0B-8CBF-4514-BF0F-39EFBD2138FA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5092C6-AD47-4CCD-AB56-407272607974}"/>
              </a:ext>
            </a:extLst>
          </p:cNvPr>
          <p:cNvSpPr txBox="1"/>
          <p:nvPr/>
        </p:nvSpPr>
        <p:spPr>
          <a:xfrm>
            <a:off x="2379540" y="1321937"/>
            <a:ext cx="247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/>
              <a:t>主体部分工作流图</a:t>
            </a:r>
          </a:p>
        </p:txBody>
      </p:sp>
    </p:spTree>
    <p:extLst>
      <p:ext uri="{BB962C8B-B14F-4D97-AF65-F5344CB8AC3E}">
        <p14:creationId xmlns:p14="http://schemas.microsoft.com/office/powerpoint/2010/main" val="1851083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6930648-42DF-4565-B58C-86A692D2102D}"/>
              </a:ext>
            </a:extLst>
          </p:cNvPr>
          <p:cNvSpPr/>
          <p:nvPr/>
        </p:nvSpPr>
        <p:spPr>
          <a:xfrm>
            <a:off x="472168" y="2741349"/>
            <a:ext cx="11158886" cy="38100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D2CE2B-5B54-4975-B509-2268664E13A4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3B2F12-99D7-44DA-A76A-D581C1A6E90B}"/>
              </a:ext>
            </a:extLst>
          </p:cNvPr>
          <p:cNvSpPr/>
          <p:nvPr/>
        </p:nvSpPr>
        <p:spPr>
          <a:xfrm>
            <a:off x="399840" y="805704"/>
            <a:ext cx="32351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u="sng" dirty="0"/>
              <a:t>Lex</a:t>
            </a:r>
            <a:r>
              <a:rPr lang="zh-CN" altLang="zh-CN" sz="2000" b="1" u="sng" dirty="0"/>
              <a:t>文件解析器</a:t>
            </a:r>
            <a:r>
              <a:rPr lang="en-US" altLang="zh-CN" sz="2000" b="1" dirty="0"/>
              <a:t>  </a:t>
            </a:r>
            <a:r>
              <a:rPr lang="en-US" altLang="zh-CN" b="1" dirty="0" err="1"/>
              <a:t>LexParser.ts</a:t>
            </a:r>
            <a:endParaRPr lang="zh-CN" altLang="en-US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37A48B-80FE-4D14-9E5A-FDCF09B81782}"/>
              </a:ext>
            </a:extLst>
          </p:cNvPr>
          <p:cNvSpPr/>
          <p:nvPr/>
        </p:nvSpPr>
        <p:spPr>
          <a:xfrm>
            <a:off x="472168" y="3110681"/>
            <a:ext cx="4107402" cy="337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Iosevka SS01" panose="02000509000000000000" pitchFamily="49" charset="0"/>
              </a:rPr>
              <a:t>{title} { </a:t>
            </a:r>
            <a:r>
              <a:rPr lang="en-US" altLang="zh-CN" dirty="0" err="1">
                <a:latin typeface="Iosevka SS01" panose="02000509000000000000" pitchFamily="49" charset="0"/>
              </a:rPr>
              <a:t>dosomething</a:t>
            </a:r>
            <a:r>
              <a:rPr lang="en-US" altLang="zh-CN" dirty="0">
                <a:latin typeface="Iosevka SS01" panose="02000509000000000000" pitchFamily="49" charset="0"/>
              </a:rPr>
              <a:t>; </a:t>
            </a:r>
            <a:r>
              <a:rPr lang="en-US" altLang="zh-CN" dirty="0" err="1">
                <a:latin typeface="Iosevka SS01" panose="02000509000000000000" pitchFamily="49" charset="0"/>
              </a:rPr>
              <a:t>doelse</a:t>
            </a:r>
            <a:r>
              <a:rPr lang="en-US" altLang="zh-CN" dirty="0">
                <a:latin typeface="Iosevka SS01" panose="02000509000000000000" pitchFamily="49" charset="0"/>
              </a:rPr>
              <a:t>; 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Iosevka SS01" panose="02000509000000000000" pitchFamily="49" charset="0"/>
              </a:rPr>
              <a:t>[a-</a:t>
            </a:r>
            <a:r>
              <a:rPr lang="en-US" altLang="zh-CN" dirty="0" err="1">
                <a:latin typeface="Iosevka SS01" panose="02000509000000000000" pitchFamily="49" charset="0"/>
              </a:rPr>
              <a:t>zA</a:t>
            </a:r>
            <a:r>
              <a:rPr lang="en-US" altLang="zh-CN" dirty="0">
                <a:latin typeface="Iosevka SS01" panose="02000509000000000000" pitchFamily="49" charset="0"/>
              </a:rPr>
              <a:t>-Z_] { 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Iosevka SS01" panose="02000509000000000000" pitchFamily="49" charset="0"/>
              </a:rPr>
              <a:t>  </a:t>
            </a:r>
            <a:r>
              <a:rPr lang="en-US" altLang="zh-CN" dirty="0" err="1">
                <a:latin typeface="Iosevka SS01" panose="02000509000000000000" pitchFamily="49" charset="0"/>
              </a:rPr>
              <a:t>dosomething</a:t>
            </a:r>
            <a:r>
              <a:rPr lang="en-US" altLang="zh-CN" dirty="0">
                <a:latin typeface="Iosevka SS01" panose="02000509000000000000" pitchFamily="49" charset="0"/>
              </a:rPr>
              <a:t>; </a:t>
            </a:r>
            <a:r>
              <a:rPr lang="en-US" altLang="zh-CN" dirty="0" err="1">
                <a:latin typeface="Iosevka SS01" panose="02000509000000000000" pitchFamily="49" charset="0"/>
              </a:rPr>
              <a:t>doelse</a:t>
            </a:r>
            <a:r>
              <a:rPr lang="en-US" altLang="zh-CN" dirty="0">
                <a:latin typeface="Iosevka SS01" panose="02000509000000000000" pitchFamily="49" charset="0"/>
              </a:rPr>
              <a:t>; 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Iosevka SS01" panose="02000509000000000000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Iosevka SS01" panose="02000509000000000000" pitchFamily="49" charset="0"/>
              </a:rPr>
              <a:t>a+b</a:t>
            </a:r>
            <a:r>
              <a:rPr lang="en-US" altLang="zh-CN" dirty="0">
                <a:latin typeface="Iosevka SS01" panose="02000509000000000000" pitchFamily="49" charset="0"/>
              </a:rPr>
              <a:t>? return 0;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Iosevka SS01" panose="02000509000000000000" pitchFamily="49" charset="0"/>
              </a:rPr>
              <a:t>(\r|\n) 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Iosevka SS01" panose="02000509000000000000" pitchFamily="49" charset="0"/>
              </a:rPr>
              <a:t>P |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Iosevka SS01" panose="02000509000000000000" pitchFamily="49" charset="0"/>
              </a:rPr>
              <a:t>B {</a:t>
            </a:r>
            <a:r>
              <a:rPr lang="en-US" altLang="zh-CN" dirty="0" err="1">
                <a:latin typeface="Iosevka SS01" panose="02000509000000000000" pitchFamily="49" charset="0"/>
              </a:rPr>
              <a:t>dosomething</a:t>
            </a:r>
            <a:r>
              <a:rPr lang="en-US" altLang="zh-CN" dirty="0">
                <a:latin typeface="Iosevka SS01" panose="02000509000000000000" pitchFamily="49" charset="0"/>
              </a:rPr>
              <a:t>;}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D4BEEA-408E-4A11-AB53-E48F61DFF08D}"/>
              </a:ext>
            </a:extLst>
          </p:cNvPr>
          <p:cNvSpPr/>
          <p:nvPr/>
        </p:nvSpPr>
        <p:spPr>
          <a:xfrm>
            <a:off x="399840" y="1175036"/>
            <a:ext cx="11158886" cy="88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通过对文件内容逐行扫描，</a:t>
            </a:r>
            <a:r>
              <a:rPr lang="zh-CN" altLang="en-US" dirty="0"/>
              <a:t>借助</a:t>
            </a:r>
            <a:r>
              <a:rPr lang="zh-CN" altLang="zh-CN" dirty="0"/>
              <a:t>定界符</a:t>
            </a:r>
            <a:r>
              <a:rPr lang="en-US" altLang="zh-CN" dirty="0"/>
              <a:t>%%</a:t>
            </a:r>
            <a:r>
              <a:rPr lang="zh-CN" altLang="zh-CN" dirty="0"/>
              <a:t>和</a:t>
            </a:r>
            <a:r>
              <a:rPr lang="en-US" altLang="zh-CN" dirty="0"/>
              <a:t>%}</a:t>
            </a:r>
            <a:r>
              <a:rPr lang="zh-CN" altLang="zh-CN" dirty="0"/>
              <a:t>等进行判别</a:t>
            </a:r>
            <a:r>
              <a:rPr lang="zh-CN" altLang="en-US" dirty="0"/>
              <a:t>，获取</a:t>
            </a:r>
            <a:r>
              <a:rPr lang="en-US" altLang="zh-CN" dirty="0"/>
              <a:t>.l</a:t>
            </a:r>
            <a:r>
              <a:rPr lang="zh-CN" altLang="en-US" dirty="0"/>
              <a:t>文件的四大部分：</a:t>
            </a:r>
            <a:r>
              <a:rPr lang="zh-CN" altLang="zh-CN" b="1" dirty="0"/>
              <a:t>开头的直接复制部分、主体的正则</a:t>
            </a:r>
            <a:r>
              <a:rPr lang="en-US" altLang="zh-CN" b="1" dirty="0"/>
              <a:t>-</a:t>
            </a:r>
            <a:r>
              <a:rPr lang="zh-CN" altLang="zh-CN" b="1" dirty="0"/>
              <a:t>动作部分、末尾的用户</a:t>
            </a:r>
            <a:r>
              <a:rPr lang="en-US" altLang="zh-CN" b="1" dirty="0"/>
              <a:t>C</a:t>
            </a:r>
            <a:r>
              <a:rPr lang="zh-CN" altLang="zh-CN" b="1" dirty="0"/>
              <a:t>代码部分、夹杂在中间的正则别名部分</a:t>
            </a:r>
            <a:r>
              <a:rPr lang="zh-CN" altLang="zh-CN" dirty="0"/>
              <a:t>，</a:t>
            </a:r>
            <a:r>
              <a:rPr lang="zh-CN" altLang="en-US" dirty="0"/>
              <a:t>顺便检查</a:t>
            </a:r>
            <a:r>
              <a:rPr lang="en-US" altLang="zh-CN" dirty="0"/>
              <a:t>.l</a:t>
            </a:r>
            <a:r>
              <a:rPr lang="zh-CN" altLang="en-US" dirty="0"/>
              <a:t>文件结构是否合法。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4B8A3C-64D1-4C40-BBE8-3F079B756BFC}"/>
              </a:ext>
            </a:extLst>
          </p:cNvPr>
          <p:cNvSpPr txBox="1"/>
          <p:nvPr/>
        </p:nvSpPr>
        <p:spPr>
          <a:xfrm>
            <a:off x="399840" y="2240841"/>
            <a:ext cx="1721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问题与解决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AE2D8B-AA00-4466-8F6D-1A7EC35F037A}"/>
              </a:ext>
            </a:extLst>
          </p:cNvPr>
          <p:cNvSpPr/>
          <p:nvPr/>
        </p:nvSpPr>
        <p:spPr>
          <a:xfrm>
            <a:off x="472168" y="2741349"/>
            <a:ext cx="9951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如何健壮地处理</a:t>
            </a:r>
            <a:r>
              <a:rPr lang="zh-CN" altLang="zh-CN" b="1" dirty="0"/>
              <a:t>千奇百怪的正则</a:t>
            </a:r>
            <a:r>
              <a:rPr lang="en-US" altLang="zh-CN" b="1" dirty="0"/>
              <a:t>-</a:t>
            </a:r>
            <a:r>
              <a:rPr lang="zh-CN" altLang="zh-CN" b="1" dirty="0"/>
              <a:t>别名部分的定义形式</a:t>
            </a:r>
            <a:r>
              <a:rPr lang="zh-CN" altLang="en-US" b="1" dirty="0"/>
              <a:t>？</a:t>
            </a:r>
            <a:r>
              <a:rPr lang="zh-CN" altLang="en-US" b="1" i="1" dirty="0"/>
              <a:t>（我们调查了</a:t>
            </a:r>
            <a:r>
              <a:rPr lang="en-US" altLang="zh-CN" b="1" i="1" dirty="0"/>
              <a:t>Flex</a:t>
            </a:r>
            <a:r>
              <a:rPr lang="zh-CN" altLang="en-US" b="1" i="1" dirty="0"/>
              <a:t>的做法，是用</a:t>
            </a:r>
            <a:r>
              <a:rPr lang="en-US" altLang="zh-CN" b="1" i="1" dirty="0"/>
              <a:t>.l</a:t>
            </a:r>
            <a:r>
              <a:rPr lang="zh-CN" altLang="en-US" b="1" i="1" dirty="0"/>
              <a:t>描述</a:t>
            </a:r>
            <a:r>
              <a:rPr lang="en-US" altLang="zh-CN" b="1" i="1" dirty="0"/>
              <a:t>.l</a:t>
            </a:r>
            <a:r>
              <a:rPr lang="zh-CN" altLang="en-US" b="1" i="1" dirty="0"/>
              <a:t>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5220EB4-A3D8-411E-86BF-FB98EFC4CBBE}"/>
              </a:ext>
            </a:extLst>
          </p:cNvPr>
          <p:cNvSpPr/>
          <p:nvPr/>
        </p:nvSpPr>
        <p:spPr>
          <a:xfrm>
            <a:off x="4579570" y="3075066"/>
            <a:ext cx="7063664" cy="1712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使用大量的</a:t>
            </a:r>
            <a:r>
              <a:rPr lang="zh-CN" altLang="zh-CN" b="1" dirty="0"/>
              <a:t>状态变量来记录当前的状态</a:t>
            </a:r>
            <a:r>
              <a:rPr lang="zh-CN" altLang="zh-CN" dirty="0"/>
              <a:t>，实现可靠的解析。这相当于手工构造了一个状态机。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这本来可以通过</a:t>
            </a:r>
            <a:r>
              <a:rPr lang="en-US" altLang="zh-CN" dirty="0"/>
              <a:t>JavaScript</a:t>
            </a:r>
            <a:r>
              <a:rPr lang="zh-CN" altLang="zh-CN" dirty="0"/>
              <a:t>的正则表达式很简单可靠地实现，但在一个处理正则表达式的程序里使用正则表达式，总有投机取巧之嫌。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593CEC-C5EA-432F-8D76-72B29EF4F865}"/>
              </a:ext>
            </a:extLst>
          </p:cNvPr>
          <p:cNvSpPr/>
          <p:nvPr/>
        </p:nvSpPr>
        <p:spPr>
          <a:xfrm>
            <a:off x="4579569" y="4797072"/>
            <a:ext cx="66974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dirty="0" err="1">
                <a:latin typeface="Iosevka SS01" panose="02000509000000000000" pitchFamily="49" charset="0"/>
              </a:rPr>
              <a:t>isReadingRegex</a:t>
            </a:r>
            <a:r>
              <a:rPr lang="en-US" altLang="zh-CN" dirty="0">
                <a:latin typeface="Iosevka SS01" panose="02000509000000000000" pitchFamily="49" charset="0"/>
              </a:rPr>
              <a:t> = true, // </a:t>
            </a:r>
            <a:r>
              <a:rPr lang="zh-CN" altLang="zh-CN" dirty="0">
                <a:latin typeface="Iosevka SS01" panose="02000509000000000000" pitchFamily="49" charset="0"/>
              </a:rPr>
              <a:t>是否正在读取正则</a:t>
            </a:r>
          </a:p>
          <a:p>
            <a:pPr algn="just">
              <a:spcAft>
                <a:spcPts val="0"/>
              </a:spcAft>
            </a:pPr>
            <a:r>
              <a:rPr lang="en-US" altLang="zh-CN" dirty="0" err="1">
                <a:latin typeface="Iosevka SS01" panose="02000509000000000000" pitchFamily="49" charset="0"/>
              </a:rPr>
              <a:t>isWaitingOr</a:t>
            </a:r>
            <a:r>
              <a:rPr lang="en-US" altLang="zh-CN" dirty="0">
                <a:latin typeface="Iosevka SS01" panose="02000509000000000000" pitchFamily="49" charset="0"/>
              </a:rPr>
              <a:t> = false, // </a:t>
            </a:r>
            <a:r>
              <a:rPr lang="zh-CN" altLang="zh-CN" dirty="0">
                <a:latin typeface="Iosevka SS01" panose="02000509000000000000" pitchFamily="49" charset="0"/>
              </a:rPr>
              <a:t>是否正在等待正则间的“或”运算符</a:t>
            </a:r>
          </a:p>
          <a:p>
            <a:pPr algn="just">
              <a:spcAft>
                <a:spcPts val="0"/>
              </a:spcAft>
            </a:pPr>
            <a:r>
              <a:rPr lang="en-US" altLang="zh-CN" dirty="0" err="1">
                <a:latin typeface="Iosevka SS01" panose="02000509000000000000" pitchFamily="49" charset="0"/>
              </a:rPr>
              <a:t>isInQuote</a:t>
            </a:r>
            <a:r>
              <a:rPr lang="en-US" altLang="zh-CN" dirty="0">
                <a:latin typeface="Iosevka SS01" panose="02000509000000000000" pitchFamily="49" charset="0"/>
              </a:rPr>
              <a:t> = false, // </a:t>
            </a:r>
            <a:r>
              <a:rPr lang="zh-CN" altLang="zh-CN" dirty="0">
                <a:latin typeface="Iosevka SS01" panose="02000509000000000000" pitchFamily="49" charset="0"/>
              </a:rPr>
              <a:t>是否在引号内</a:t>
            </a:r>
          </a:p>
          <a:p>
            <a:pPr algn="just">
              <a:spcAft>
                <a:spcPts val="0"/>
              </a:spcAft>
            </a:pPr>
            <a:r>
              <a:rPr lang="en-US" altLang="zh-CN" dirty="0" err="1">
                <a:latin typeface="Iosevka SS01" panose="02000509000000000000" pitchFamily="49" charset="0"/>
              </a:rPr>
              <a:t>isSlash</a:t>
            </a:r>
            <a:r>
              <a:rPr lang="en-US" altLang="zh-CN" dirty="0">
                <a:latin typeface="Iosevka SS01" panose="02000509000000000000" pitchFamily="49" charset="0"/>
              </a:rPr>
              <a:t> = false, // </a:t>
            </a:r>
            <a:r>
              <a:rPr lang="zh-CN" altLang="zh-CN" dirty="0">
                <a:latin typeface="Iosevka SS01" panose="02000509000000000000" pitchFamily="49" charset="0"/>
              </a:rPr>
              <a:t>是否转义</a:t>
            </a:r>
          </a:p>
          <a:p>
            <a:pPr algn="just">
              <a:spcAft>
                <a:spcPts val="0"/>
              </a:spcAft>
            </a:pPr>
            <a:r>
              <a:rPr lang="en-US" altLang="zh-CN" dirty="0" err="1">
                <a:latin typeface="Iosevka SS01" panose="02000509000000000000" pitchFamily="49" charset="0"/>
              </a:rPr>
              <a:t>isInBrackets</a:t>
            </a:r>
            <a:r>
              <a:rPr lang="en-US" altLang="zh-CN" dirty="0">
                <a:latin typeface="Iosevka SS01" panose="02000509000000000000" pitchFamily="49" charset="0"/>
              </a:rPr>
              <a:t> = false, // </a:t>
            </a:r>
            <a:r>
              <a:rPr lang="zh-CN" altLang="zh-CN" dirty="0">
                <a:latin typeface="Iosevka SS01" panose="02000509000000000000" pitchFamily="49" charset="0"/>
              </a:rPr>
              <a:t>是否在方括号内</a:t>
            </a:r>
          </a:p>
          <a:p>
            <a:r>
              <a:rPr lang="en-US" altLang="zh-CN" dirty="0" err="1">
                <a:latin typeface="Iosevka SS01" panose="02000509000000000000" pitchFamily="49" charset="0"/>
              </a:rPr>
              <a:t>braceLevel</a:t>
            </a:r>
            <a:r>
              <a:rPr lang="en-US" altLang="zh-CN" dirty="0">
                <a:latin typeface="Iosevka SS01" panose="02000509000000000000" pitchFamily="49" charset="0"/>
              </a:rPr>
              <a:t> = 0, // </a:t>
            </a:r>
            <a:r>
              <a:rPr lang="zh-CN" altLang="zh-CN" dirty="0">
                <a:latin typeface="Iosevka SS01" panose="02000509000000000000" pitchFamily="49" charset="0"/>
              </a:rPr>
              <a:t>读取动作时处于第几层花括号内</a:t>
            </a:r>
            <a:endParaRPr lang="zh-CN" altLang="en-US" dirty="0">
              <a:latin typeface="Iosevka SS01" panose="02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255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2B385C-C5B6-440B-A49B-87160973D6A4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36884D-0B00-4273-868C-483C382FE487}"/>
              </a:ext>
            </a:extLst>
          </p:cNvPr>
          <p:cNvSpPr txBox="1"/>
          <p:nvPr/>
        </p:nvSpPr>
        <p:spPr>
          <a:xfrm>
            <a:off x="577048" y="807306"/>
            <a:ext cx="296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正则表达式类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Regex.ts</a:t>
            </a:r>
            <a:endParaRPr lang="zh-CN" altLang="en-US" sz="20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193ED1-7499-49ED-972C-27132DB8769A}"/>
              </a:ext>
            </a:extLst>
          </p:cNvPr>
          <p:cNvSpPr/>
          <p:nvPr/>
        </p:nvSpPr>
        <p:spPr>
          <a:xfrm>
            <a:off x="1019583" y="1109727"/>
            <a:ext cx="5889754" cy="1712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STEP1 - </a:t>
            </a:r>
            <a:r>
              <a:rPr lang="zh-CN" altLang="zh-CN" dirty="0"/>
              <a:t>展开范围型转义字符</a:t>
            </a:r>
            <a:r>
              <a:rPr lang="en-US" altLang="zh-CN" dirty="0"/>
              <a:t>\d</a:t>
            </a:r>
            <a:r>
              <a:rPr lang="zh-CN" altLang="zh-CN" dirty="0"/>
              <a:t>（</a:t>
            </a:r>
            <a:r>
              <a:rPr lang="en-US" altLang="zh-CN" dirty="0"/>
              <a:t>[0-9]</a:t>
            </a:r>
            <a:r>
              <a:rPr lang="zh-CN" altLang="zh-CN" dirty="0"/>
              <a:t>）和</a:t>
            </a:r>
            <a:r>
              <a:rPr lang="en-US" altLang="zh-CN" dirty="0"/>
              <a:t>\s</a:t>
            </a:r>
            <a:r>
              <a:rPr lang="zh-CN" altLang="zh-CN" dirty="0"/>
              <a:t>（</a:t>
            </a:r>
            <a:r>
              <a:rPr lang="en-US" altLang="zh-CN" dirty="0"/>
              <a:t>[ \t\r\n]</a:t>
            </a:r>
            <a:r>
              <a:rPr lang="zh-CN" altLang="zh-CN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STEP2 - </a:t>
            </a:r>
            <a:r>
              <a:rPr lang="zh-CN" altLang="zh-CN" dirty="0"/>
              <a:t>展开方框范围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STEP3 - </a:t>
            </a:r>
            <a:r>
              <a:rPr lang="zh-CN" altLang="zh-CN" dirty="0"/>
              <a:t>加点处理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STEP4 – </a:t>
            </a:r>
            <a:r>
              <a:rPr lang="zh-CN" altLang="en-US" dirty="0"/>
              <a:t>借助栈转换为后缀正则表达式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8FDCB3-09C6-483F-8CDA-D44CE78149CD}"/>
              </a:ext>
            </a:extLst>
          </p:cNvPr>
          <p:cNvSpPr txBox="1"/>
          <p:nvPr/>
        </p:nvSpPr>
        <p:spPr>
          <a:xfrm>
            <a:off x="577048" y="2899669"/>
            <a:ext cx="1721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问题与解决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900E2A-B7EE-4858-A2AB-6D6AC0D532EF}"/>
              </a:ext>
            </a:extLst>
          </p:cNvPr>
          <p:cNvSpPr/>
          <p:nvPr/>
        </p:nvSpPr>
        <p:spPr>
          <a:xfrm>
            <a:off x="577049" y="3519626"/>
            <a:ext cx="4605860" cy="23969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B86D76F-C91E-4AF3-84E1-4D9B539016D8}"/>
              </a:ext>
            </a:extLst>
          </p:cNvPr>
          <p:cNvSpPr/>
          <p:nvPr/>
        </p:nvSpPr>
        <p:spPr>
          <a:xfrm>
            <a:off x="577048" y="3588798"/>
            <a:ext cx="46058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加点处理时若向正则内直接插入任何表示点的字符，都不能否认冲突的可能性，程序不够健壮。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534E03-5445-4290-B7B6-F91A369A50C8}"/>
              </a:ext>
            </a:extLst>
          </p:cNvPr>
          <p:cNvSpPr txBox="1"/>
          <p:nvPr/>
        </p:nvSpPr>
        <p:spPr>
          <a:xfrm>
            <a:off x="577047" y="4459310"/>
            <a:ext cx="450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</a:t>
            </a:r>
            <a:r>
              <a:rPr lang="zh-CN" altLang="en-US" dirty="0"/>
              <a:t>采用</a:t>
            </a:r>
            <a:r>
              <a:rPr lang="zh-CN" altLang="zh-CN" dirty="0"/>
              <a:t>“隐式加点”方法，使用数组来表示连缀关系，彻底避免冲突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70F60419-7716-4DB2-AAE4-610252B86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461356"/>
              </p:ext>
            </p:extLst>
          </p:nvPr>
        </p:nvGraphicFramePr>
        <p:xfrm>
          <a:off x="690807" y="5165335"/>
          <a:ext cx="4394448" cy="55918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55939">
                  <a:extLst>
                    <a:ext uri="{9D8B030D-6E8A-4147-A177-3AD203B41FA5}">
                      <a16:colId xmlns:a16="http://schemas.microsoft.com/office/drawing/2014/main" val="658732058"/>
                    </a:ext>
                  </a:extLst>
                </a:gridCol>
                <a:gridCol w="2938509">
                  <a:extLst>
                    <a:ext uri="{9D8B030D-6E8A-4147-A177-3AD203B41FA5}">
                      <a16:colId xmlns:a16="http://schemas.microsoft.com/office/drawing/2014/main" val="44314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正则表达式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加点结果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6778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a(b|c)+d*e?f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[ 'a', '(</a:t>
                      </a:r>
                      <a:r>
                        <a:rPr lang="en-US" sz="1800" kern="100" dirty="0" err="1">
                          <a:effectLst/>
                        </a:rPr>
                        <a:t>b|c</a:t>
                      </a:r>
                      <a:r>
                        <a:rPr lang="en-US" sz="1800" kern="100" dirty="0">
                          <a:effectLst/>
                        </a:rPr>
                        <a:t>)+', 'd*', 'e?', 'f' ]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1064074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E2948280-86BB-470F-8622-E319357D5CA8}"/>
              </a:ext>
            </a:extLst>
          </p:cNvPr>
          <p:cNvSpPr txBox="1"/>
          <p:nvPr/>
        </p:nvSpPr>
        <p:spPr>
          <a:xfrm>
            <a:off x="5465645" y="3395289"/>
            <a:ext cx="6303146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另外一些需要注意的点：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zh-CN" dirty="0"/>
              <a:t>①不能见到反斜杠就作转义，例如</a:t>
            </a:r>
            <a:r>
              <a:rPr lang="en-US" altLang="zh-CN" dirty="0"/>
              <a:t>\\s</a:t>
            </a:r>
            <a:r>
              <a:rPr lang="zh-CN" altLang="zh-CN" dirty="0"/>
              <a:t>就不是对</a:t>
            </a:r>
            <a:r>
              <a:rPr lang="en-US" altLang="zh-CN" dirty="0"/>
              <a:t>s</a:t>
            </a:r>
            <a:r>
              <a:rPr lang="zh-CN" altLang="zh-CN" dirty="0"/>
              <a:t>的转义；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②在非转义引号间的内容不能转义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③</a:t>
            </a:r>
            <a:r>
              <a:rPr lang="zh-CN" altLang="zh-CN" dirty="0"/>
              <a:t>要检查是否有方框重叠的情况；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④</a:t>
            </a:r>
            <a:r>
              <a:rPr lang="zh-CN" altLang="zh-CN" dirty="0"/>
              <a:t>展开</a:t>
            </a:r>
            <a:r>
              <a:rPr lang="en-US" altLang="zh-CN" dirty="0"/>
              <a:t>X-Y</a:t>
            </a:r>
            <a:r>
              <a:rPr lang="zh-CN" altLang="zh-CN" dirty="0"/>
              <a:t>时要检查</a:t>
            </a:r>
            <a:r>
              <a:rPr lang="en-US" altLang="zh-CN" dirty="0"/>
              <a:t>Y</a:t>
            </a:r>
            <a:r>
              <a:rPr lang="zh-CN" altLang="zh-CN" dirty="0"/>
              <a:t>的</a:t>
            </a:r>
            <a:r>
              <a:rPr lang="en-US" altLang="zh-CN" dirty="0"/>
              <a:t>ASCII</a:t>
            </a:r>
            <a:r>
              <a:rPr lang="zh-CN" altLang="zh-CN" dirty="0"/>
              <a:t>是否大于等于</a:t>
            </a:r>
            <a:r>
              <a:rPr lang="en-US" altLang="zh-CN" dirty="0"/>
              <a:t>X</a:t>
            </a:r>
            <a:r>
              <a:rPr lang="zh-CN" altLang="zh-CN" dirty="0"/>
              <a:t>的，否则要报错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⑤</a:t>
            </a:r>
            <a:r>
              <a:rPr lang="zh-CN" altLang="zh-CN" dirty="0"/>
              <a:t>不要忘记处理剩余字符，如</a:t>
            </a:r>
            <a:r>
              <a:rPr lang="en-US" altLang="zh-CN" dirty="0"/>
              <a:t>[0-9_\t]</a:t>
            </a:r>
            <a:r>
              <a:rPr lang="zh-CN" altLang="zh-CN" dirty="0"/>
              <a:t>中还有一个下划线和</a:t>
            </a:r>
            <a:r>
              <a:rPr lang="en-US" altLang="zh-CN" dirty="0"/>
              <a:t>tab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89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04A3B42-D0BC-4815-9440-77E3805D9E0D}"/>
              </a:ext>
            </a:extLst>
          </p:cNvPr>
          <p:cNvSpPr txBox="1"/>
          <p:nvPr/>
        </p:nvSpPr>
        <p:spPr>
          <a:xfrm>
            <a:off x="301841" y="734335"/>
            <a:ext cx="3454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有限状态自动机相关</a:t>
            </a:r>
            <a:r>
              <a:rPr lang="zh-CN" altLang="en-US" sz="2000" b="1" dirty="0"/>
              <a:t> </a:t>
            </a:r>
            <a:r>
              <a:rPr lang="en-US" altLang="zh-CN" b="1" dirty="0" err="1"/>
              <a:t>FA.ts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286978-6CDE-4FC0-B172-A20228241E01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BA1D33-28A2-4B9E-955D-97D0ADB8C88C}"/>
              </a:ext>
            </a:extLst>
          </p:cNvPr>
          <p:cNvSpPr txBox="1"/>
          <p:nvPr/>
        </p:nvSpPr>
        <p:spPr>
          <a:xfrm>
            <a:off x="301841" y="1133709"/>
            <a:ext cx="303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介绍一些数据结构上的设计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A4FBD38-1CA6-4770-8FEB-5204C846A3B6}"/>
              </a:ext>
            </a:extLst>
          </p:cNvPr>
          <p:cNvSpPr/>
          <p:nvPr/>
        </p:nvSpPr>
        <p:spPr>
          <a:xfrm>
            <a:off x="793812" y="1589868"/>
            <a:ext cx="10604376" cy="4620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u="sng" dirty="0"/>
              <a:t>自动机状态类</a:t>
            </a:r>
            <a:r>
              <a:rPr lang="en-US" altLang="zh-CN" b="1" u="sng" dirty="0"/>
              <a:t> State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zh-CN" dirty="0"/>
              <a:t>每一个状态使用一个全局唯一的</a:t>
            </a:r>
            <a:r>
              <a:rPr lang="en-US" altLang="zh-CN" dirty="0"/>
              <a:t>symbol</a:t>
            </a:r>
            <a:r>
              <a:rPr lang="zh-CN" altLang="zh-CN" dirty="0"/>
              <a:t>（</a:t>
            </a:r>
            <a:r>
              <a:rPr lang="en-US" altLang="zh-CN" dirty="0"/>
              <a:t>JS ES6</a:t>
            </a:r>
            <a:r>
              <a:rPr lang="zh-CN" altLang="zh-CN" dirty="0"/>
              <a:t>标准的新数据类型，可作为</a:t>
            </a:r>
            <a:r>
              <a:rPr lang="en-US" altLang="zh-CN" dirty="0" err="1"/>
              <a:t>uuid</a:t>
            </a:r>
            <a:r>
              <a:rPr lang="zh-CN" altLang="zh-CN" dirty="0"/>
              <a:t>）进行标识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b="1" u="sng" dirty="0"/>
              <a:t>自动机迁移边类</a:t>
            </a:r>
            <a:r>
              <a:rPr lang="en-US" altLang="zh-CN" b="1" u="sng" dirty="0"/>
              <a:t> Transform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zh-CN" dirty="0"/>
              <a:t>包括</a:t>
            </a:r>
            <a:r>
              <a:rPr lang="en-US" altLang="zh-CN" dirty="0"/>
              <a:t>alpha</a:t>
            </a:r>
            <a:r>
              <a:rPr lang="zh-CN" altLang="zh-CN" dirty="0"/>
              <a:t>属性（边上的字母在自动机字母表中的下标，使用</a:t>
            </a:r>
            <a:r>
              <a:rPr lang="en-US" altLang="zh-CN" dirty="0"/>
              <a:t>-1</a:t>
            </a:r>
            <a:r>
              <a:rPr lang="zh-CN" altLang="zh-CN" dirty="0"/>
              <a:t>标识</a:t>
            </a:r>
            <a:r>
              <a:rPr lang="en-US" altLang="zh-CN" dirty="0"/>
              <a:t>epsilon</a:t>
            </a:r>
            <a:r>
              <a:rPr lang="zh-CN" altLang="zh-CN" dirty="0"/>
              <a:t>，</a:t>
            </a:r>
            <a:r>
              <a:rPr lang="en-US" altLang="zh-CN" dirty="0"/>
              <a:t>-2</a:t>
            </a:r>
            <a:r>
              <a:rPr lang="zh-CN" altLang="zh-CN" dirty="0"/>
              <a:t>表示</a:t>
            </a:r>
            <a:r>
              <a:rPr lang="en-US" altLang="zh-CN" dirty="0"/>
              <a:t>ANY</a:t>
            </a:r>
            <a:r>
              <a:rPr lang="zh-CN" altLang="zh-CN" dirty="0"/>
              <a:t>，</a:t>
            </a:r>
            <a:r>
              <a:rPr lang="en-US" altLang="zh-CN" dirty="0"/>
              <a:t>-3</a:t>
            </a:r>
            <a:r>
              <a:rPr lang="zh-CN" altLang="zh-CN" dirty="0"/>
              <a:t>表示</a:t>
            </a:r>
            <a:r>
              <a:rPr lang="en-US" altLang="zh-CN" dirty="0"/>
              <a:t>OTHER</a:t>
            </a:r>
            <a:r>
              <a:rPr lang="zh-CN" altLang="zh-CN" dirty="0"/>
              <a:t>）和</a:t>
            </a:r>
            <a:r>
              <a:rPr lang="en-US" altLang="zh-CN" dirty="0"/>
              <a:t>target</a:t>
            </a:r>
            <a:r>
              <a:rPr lang="zh-CN" altLang="zh-CN" dirty="0"/>
              <a:t>属性（转移到的状态在自动机状态表中的下标）</a:t>
            </a:r>
          </a:p>
          <a:p>
            <a:pPr>
              <a:lnSpc>
                <a:spcPct val="150000"/>
              </a:lnSpc>
            </a:pPr>
            <a:r>
              <a:rPr lang="zh-CN" altLang="zh-CN" b="1" u="sng" dirty="0"/>
              <a:t>有限状态自动机</a:t>
            </a:r>
            <a:r>
              <a:rPr lang="zh-CN" altLang="en-US" b="1" u="sng" dirty="0"/>
              <a:t>基</a:t>
            </a:r>
            <a:r>
              <a:rPr lang="zh-CN" altLang="zh-CN" b="1" u="sng" dirty="0"/>
              <a:t>类</a:t>
            </a:r>
            <a:r>
              <a:rPr lang="en-US" altLang="zh-CN" b="1" u="sng" dirty="0"/>
              <a:t> FA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zh-CN" dirty="0"/>
              <a:t>包括</a:t>
            </a:r>
            <a:r>
              <a:rPr lang="zh-CN" altLang="zh-CN" b="1" dirty="0">
                <a:solidFill>
                  <a:srgbClr val="FF0000"/>
                </a:solidFill>
              </a:rPr>
              <a:t>字母表</a:t>
            </a:r>
            <a:r>
              <a:rPr lang="en-US" altLang="zh-CN" b="1" dirty="0">
                <a:solidFill>
                  <a:srgbClr val="FF0000"/>
                </a:solidFill>
              </a:rPr>
              <a:t>alphabet</a:t>
            </a:r>
            <a:r>
              <a:rPr lang="zh-CN" altLang="zh-CN" dirty="0"/>
              <a:t>（</a:t>
            </a:r>
            <a:r>
              <a:rPr lang="en-US" altLang="zh-CN" dirty="0"/>
              <a:t>string</a:t>
            </a:r>
            <a:r>
              <a:rPr lang="zh-CN" altLang="zh-CN" dirty="0"/>
              <a:t>数组，使用字母表可以利用下标而不是字母本身定位字母，使用负下标表示特殊字母，这样功能强大且不易出错）</a:t>
            </a:r>
            <a:r>
              <a:rPr lang="zh-CN" altLang="en-US" dirty="0"/>
              <a:t>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zh-CN" dirty="0"/>
              <a:t>状态数组</a:t>
            </a:r>
            <a:r>
              <a:rPr lang="en-US" altLang="zh-CN" dirty="0"/>
              <a:t>states</a:t>
            </a:r>
            <a:r>
              <a:rPr lang="zh-CN" altLang="zh-CN" dirty="0"/>
              <a:t>，初始状态数组</a:t>
            </a:r>
            <a:r>
              <a:rPr lang="en-US" altLang="zh-CN" dirty="0" err="1"/>
              <a:t>startStates</a:t>
            </a:r>
            <a:r>
              <a:rPr lang="zh-CN" altLang="zh-CN" dirty="0"/>
              <a:t>（通常只有一个）</a:t>
            </a:r>
            <a:r>
              <a:rPr lang="zh-CN" altLang="en-US" dirty="0"/>
              <a:t>、</a:t>
            </a:r>
            <a:r>
              <a:rPr lang="zh-CN" altLang="zh-CN" dirty="0"/>
              <a:t>接收状态数组</a:t>
            </a:r>
            <a:r>
              <a:rPr lang="en-US" altLang="zh-CN" dirty="0" err="1"/>
              <a:t>acceptStates</a:t>
            </a:r>
            <a:r>
              <a:rPr lang="zh-CN" altLang="zh-CN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zh-CN" dirty="0"/>
              <a:t>另外，注意到自动机的状态数将会是巨大的，而连接边的数量是稀疏的，所以我们选用</a:t>
            </a:r>
            <a:r>
              <a:rPr lang="zh-CN" altLang="zh-CN" b="1" dirty="0">
                <a:solidFill>
                  <a:srgbClr val="FF0000"/>
                </a:solidFill>
              </a:rPr>
              <a:t>邻接链表</a:t>
            </a:r>
            <a:r>
              <a:rPr lang="zh-CN" altLang="zh-CN" dirty="0"/>
              <a:t>来表示边，相比邻接矩阵可以节省大量空间，提高算法效率。</a:t>
            </a:r>
          </a:p>
        </p:txBody>
      </p:sp>
    </p:spTree>
    <p:extLst>
      <p:ext uri="{BB962C8B-B14F-4D97-AF65-F5344CB8AC3E}">
        <p14:creationId xmlns:p14="http://schemas.microsoft.com/office/powerpoint/2010/main" val="889854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D60AB86-B1C2-489A-9F8D-A1C85FC6B375}"/>
              </a:ext>
            </a:extLst>
          </p:cNvPr>
          <p:cNvSpPr txBox="1"/>
          <p:nvPr/>
        </p:nvSpPr>
        <p:spPr>
          <a:xfrm>
            <a:off x="119064" y="617336"/>
            <a:ext cx="543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非确定有限状态自动机相关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N</a:t>
            </a:r>
            <a:r>
              <a:rPr lang="en-US" altLang="zh-CN" b="1" dirty="0" err="1"/>
              <a:t>FA.ts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7765DC-1E78-4B31-91BC-B2E23F826BCE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pic>
        <p:nvPicPr>
          <p:cNvPr id="8194" name="图片 1">
            <a:extLst>
              <a:ext uri="{FF2B5EF4-FFF2-40B4-BE49-F238E27FC236}">
                <a16:creationId xmlns:a16="http://schemas.microsoft.com/office/drawing/2014/main" id="{A82FFCE6-2825-49EE-8B7C-687CEDB6F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632" y="3908177"/>
            <a:ext cx="6245116" cy="2787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A40F445-6300-41A9-8DC6-F31CFA47BAAC}"/>
              </a:ext>
            </a:extLst>
          </p:cNvPr>
          <p:cNvSpPr txBox="1"/>
          <p:nvPr/>
        </p:nvSpPr>
        <p:spPr>
          <a:xfrm>
            <a:off x="119063" y="1017446"/>
            <a:ext cx="1207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负责从</a:t>
            </a:r>
            <a:r>
              <a:rPr lang="en-US" altLang="zh-CN" dirty="0" err="1"/>
              <a:t>LexParser</a:t>
            </a:r>
            <a:r>
              <a:rPr lang="zh-CN" altLang="en-US" dirty="0"/>
              <a:t>中的所有后缀正则表达式构建</a:t>
            </a:r>
            <a:r>
              <a:rPr lang="en-US" altLang="zh-CN" dirty="0"/>
              <a:t>NFA</a:t>
            </a:r>
            <a:r>
              <a:rPr lang="zh-CN" altLang="en-US" dirty="0"/>
              <a:t>，然后并联成一个不收束尾部（否则不能绑定动作代码）的大</a:t>
            </a:r>
            <a:r>
              <a:rPr lang="en-US" altLang="zh-CN" dirty="0"/>
              <a:t>NFA</a:t>
            </a:r>
            <a:r>
              <a:rPr lang="zh-CN" altLang="en-US" dirty="0"/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941B44-15DC-470F-B44C-C047C583C3DA}"/>
              </a:ext>
            </a:extLst>
          </p:cNvPr>
          <p:cNvSpPr txBox="1"/>
          <p:nvPr/>
        </p:nvSpPr>
        <p:spPr>
          <a:xfrm>
            <a:off x="223768" y="3708122"/>
            <a:ext cx="1721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问题与解决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871C7F4-EBF4-4ED6-B2B6-158FC129427C}"/>
              </a:ext>
            </a:extLst>
          </p:cNvPr>
          <p:cNvSpPr/>
          <p:nvPr/>
        </p:nvSpPr>
        <p:spPr>
          <a:xfrm>
            <a:off x="321423" y="4248180"/>
            <a:ext cx="4605860" cy="23969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66465C-5776-4C88-BFD5-F89852D3C799}"/>
              </a:ext>
            </a:extLst>
          </p:cNvPr>
          <p:cNvSpPr/>
          <p:nvPr/>
        </p:nvSpPr>
        <p:spPr>
          <a:xfrm>
            <a:off x="365464" y="4345987"/>
            <a:ext cx="46058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在处理表示任意字符的点号“</a:t>
            </a:r>
            <a:r>
              <a:rPr lang="en-US" altLang="zh-CN" b="1" dirty="0"/>
              <a:t>.</a:t>
            </a:r>
            <a:r>
              <a:rPr lang="zh-CN" altLang="en-US" b="1" dirty="0"/>
              <a:t>”时，如果将它展开为字符全集，状态数量将爆炸增长，严重影响效率。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2C3B29-176F-47D9-8BC9-B1884EC05C20}"/>
              </a:ext>
            </a:extLst>
          </p:cNvPr>
          <p:cNvSpPr/>
          <p:nvPr/>
        </p:nvSpPr>
        <p:spPr>
          <a:xfrm>
            <a:off x="401975" y="5458537"/>
            <a:ext cx="44447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不展开为字符全集，而是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引入了一个特别的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边，入栈一个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迁移为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边的原子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F633F-B685-4132-A2B1-90FB4501B629}"/>
              </a:ext>
            </a:extLst>
          </p:cNvPr>
          <p:cNvSpPr/>
          <p:nvPr/>
        </p:nvSpPr>
        <p:spPr>
          <a:xfrm>
            <a:off x="321423" y="1386778"/>
            <a:ext cx="91758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①如果是转义反斜杠，则进入转义字符状态，下一个字符成为被转义字符；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②如果是或符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，则弹出栈顶两个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，进行并联后放回；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③如果是加点连缀符，则弹出栈顶两个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，进行串联后放回；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④如果是星闭包符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，则弹出栈顶一个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Kleene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闭包后放回；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⑤如果是正闭包符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，则利用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A+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AA*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，即串联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Kleene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闭包后的结果后放回；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⑥如果是零或一次符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，则弹出栈顶一个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，在开始和接收态之间添加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epsilon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边后放回；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⑦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其他情况是普通字符的，入栈一个该字符为边的原子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如此处理，最后栈内只剩下一个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，即为该正则对应的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57044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2332</Words>
  <Application>Microsoft Office PowerPoint</Application>
  <PresentationFormat>宽屏</PresentationFormat>
  <Paragraphs>182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等线 Light</vt:lpstr>
      <vt:lpstr>宋体</vt:lpstr>
      <vt:lpstr>Arial</vt:lpstr>
      <vt:lpstr>Courier New</vt:lpstr>
      <vt:lpstr>Iosevka SS01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卓 旭</dc:creator>
  <cp:lastModifiedBy>卓 旭</cp:lastModifiedBy>
  <cp:revision>70</cp:revision>
  <dcterms:created xsi:type="dcterms:W3CDTF">2020-06-05T17:36:39Z</dcterms:created>
  <dcterms:modified xsi:type="dcterms:W3CDTF">2020-06-06T12:22:00Z</dcterms:modified>
</cp:coreProperties>
</file>